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66" r:id="rId1"/>
  </p:sldMasterIdLst>
  <p:notesMasterIdLst>
    <p:notesMasterId r:id="rId26"/>
  </p:notesMasterIdLst>
  <p:sldIdLst>
    <p:sldId id="256" r:id="rId2"/>
    <p:sldId id="257" r:id="rId3"/>
    <p:sldId id="280" r:id="rId4"/>
    <p:sldId id="258" r:id="rId5"/>
    <p:sldId id="259" r:id="rId6"/>
    <p:sldId id="260" r:id="rId7"/>
    <p:sldId id="261" r:id="rId8"/>
    <p:sldId id="262" r:id="rId9"/>
    <p:sldId id="263" r:id="rId10"/>
    <p:sldId id="264" r:id="rId11"/>
    <p:sldId id="265" r:id="rId12"/>
    <p:sldId id="276" r:id="rId13"/>
    <p:sldId id="266" r:id="rId14"/>
    <p:sldId id="267" r:id="rId15"/>
    <p:sldId id="268" r:id="rId16"/>
    <p:sldId id="269" r:id="rId17"/>
    <p:sldId id="277" r:id="rId18"/>
    <p:sldId id="270" r:id="rId19"/>
    <p:sldId id="278" r:id="rId20"/>
    <p:sldId id="279" r:id="rId21"/>
    <p:sldId id="271" r:id="rId22"/>
    <p:sldId id="272" r:id="rId23"/>
    <p:sldId id="273"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07"/>
    <p:restoredTop sz="77198"/>
  </p:normalViewPr>
  <p:slideViewPr>
    <p:cSldViewPr snapToGrid="0" snapToObjects="1">
      <p:cViewPr varScale="1">
        <p:scale>
          <a:sx n="86" d="100"/>
          <a:sy n="86" d="100"/>
        </p:scale>
        <p:origin x="852" y="90"/>
      </p:cViewPr>
      <p:guideLst/>
    </p:cSldViewPr>
  </p:slideViewPr>
  <p:outlineViewPr>
    <p:cViewPr>
      <p:scale>
        <a:sx n="33" d="100"/>
        <a:sy n="33" d="100"/>
      </p:scale>
      <p:origin x="0" y="-43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54EC8D-BA06-7945-BC7D-1569FDE9D984}" type="datetimeFigureOut">
              <a:rPr lang="en-US" smtClean="0"/>
              <a:t>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23D7-958F-FA46-80CD-4A4C6DF63000}" type="slidenum">
              <a:rPr lang="en-US" smtClean="0"/>
              <a:t>‹#›</a:t>
            </a:fld>
            <a:endParaRPr lang="en-US"/>
          </a:p>
        </p:txBody>
      </p:sp>
    </p:spTree>
    <p:extLst>
      <p:ext uri="{BB962C8B-B14F-4D97-AF65-F5344CB8AC3E}">
        <p14:creationId xmlns:p14="http://schemas.microsoft.com/office/powerpoint/2010/main" val="240876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623D7-958F-FA46-80CD-4A4C6DF63000}" type="slidenum">
              <a:rPr lang="en-US" smtClean="0"/>
              <a:t>1</a:t>
            </a:fld>
            <a:endParaRPr lang="en-US"/>
          </a:p>
        </p:txBody>
      </p:sp>
    </p:spTree>
    <p:extLst>
      <p:ext uri="{BB962C8B-B14F-4D97-AF65-F5344CB8AC3E}">
        <p14:creationId xmlns:p14="http://schemas.microsoft.com/office/powerpoint/2010/main" val="34129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the captured traffic information and analysis of traffic patterns, we now move towards traffic prediction.</a:t>
            </a:r>
          </a:p>
          <a:p>
            <a:endParaRPr lang="en-US" dirty="0"/>
          </a:p>
        </p:txBody>
      </p:sp>
      <p:sp>
        <p:nvSpPr>
          <p:cNvPr id="4" name="Slide Number Placeholder 3"/>
          <p:cNvSpPr>
            <a:spLocks noGrp="1"/>
          </p:cNvSpPr>
          <p:nvPr>
            <p:ph type="sldNum" sz="quarter" idx="10"/>
          </p:nvPr>
        </p:nvSpPr>
        <p:spPr/>
        <p:txBody>
          <a:bodyPr/>
          <a:lstStyle/>
          <a:p>
            <a:fld id="{E9E623D7-958F-FA46-80CD-4A4C6DF63000}" type="slidenum">
              <a:rPr lang="en-US" smtClean="0"/>
              <a:t>10</a:t>
            </a:fld>
            <a:endParaRPr lang="en-US"/>
          </a:p>
        </p:txBody>
      </p:sp>
    </p:spTree>
    <p:extLst>
      <p:ext uri="{BB962C8B-B14F-4D97-AF65-F5344CB8AC3E}">
        <p14:creationId xmlns:p14="http://schemas.microsoft.com/office/powerpoint/2010/main" val="2185803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A Neural Network with 3 hidden layers (288,16,8) was trained to predict traffic at any given day and time. </a:t>
            </a:r>
          </a:p>
          <a:p>
            <a:pPr algn="just"/>
            <a:r>
              <a:rPr lang="en-US" dirty="0"/>
              <a:t>The input to the model was day of the week (1-7) and time interval (1-255) and the output was the estimated traffic.</a:t>
            </a:r>
          </a:p>
          <a:p>
            <a:endParaRPr lang="en-US" dirty="0"/>
          </a:p>
        </p:txBody>
      </p:sp>
      <p:sp>
        <p:nvSpPr>
          <p:cNvPr id="4" name="Slide Number Placeholder 3"/>
          <p:cNvSpPr>
            <a:spLocks noGrp="1"/>
          </p:cNvSpPr>
          <p:nvPr>
            <p:ph type="sldNum" sz="quarter" idx="10"/>
          </p:nvPr>
        </p:nvSpPr>
        <p:spPr/>
        <p:txBody>
          <a:bodyPr/>
          <a:lstStyle/>
          <a:p>
            <a:fld id="{E9E623D7-958F-FA46-80CD-4A4C6DF63000}" type="slidenum">
              <a:rPr lang="en-US" smtClean="0"/>
              <a:t>11</a:t>
            </a:fld>
            <a:endParaRPr lang="en-US"/>
          </a:p>
        </p:txBody>
      </p:sp>
    </p:spTree>
    <p:extLst>
      <p:ext uri="{BB962C8B-B14F-4D97-AF65-F5344CB8AC3E}">
        <p14:creationId xmlns:p14="http://schemas.microsoft.com/office/powerpoint/2010/main" val="2315736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The Neural Network model was easily able to learn the general trend of traffic on any given day and time.</a:t>
            </a:r>
          </a:p>
          <a:p>
            <a:pPr algn="just"/>
            <a:r>
              <a:rPr lang="en-US" dirty="0"/>
              <a:t>However it could not capture the troughs and the peaks.</a:t>
            </a:r>
          </a:p>
          <a:p>
            <a:endParaRPr lang="en-US" dirty="0"/>
          </a:p>
        </p:txBody>
      </p:sp>
      <p:sp>
        <p:nvSpPr>
          <p:cNvPr id="4" name="Slide Number Placeholder 3"/>
          <p:cNvSpPr>
            <a:spLocks noGrp="1"/>
          </p:cNvSpPr>
          <p:nvPr>
            <p:ph type="sldNum" sz="quarter" idx="10"/>
          </p:nvPr>
        </p:nvSpPr>
        <p:spPr/>
        <p:txBody>
          <a:bodyPr/>
          <a:lstStyle/>
          <a:p>
            <a:fld id="{E9E623D7-958F-FA46-80CD-4A4C6DF63000}" type="slidenum">
              <a:rPr lang="en-US" smtClean="0"/>
              <a:t>12</a:t>
            </a:fld>
            <a:endParaRPr lang="en-US"/>
          </a:p>
        </p:txBody>
      </p:sp>
    </p:spTree>
    <p:extLst>
      <p:ext uri="{BB962C8B-B14F-4D97-AF65-F5344CB8AC3E}">
        <p14:creationId xmlns:p14="http://schemas.microsoft.com/office/powerpoint/2010/main" val="1440070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While the original LSTM model is comprised of a single hidden LSTM layer followed by a standard feed forward output layer, the stacked LSTM has multiple hidden LSTM layers where each layer contains multiple memory cells.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Studies have shown that deep LSTM architectures with several hidden layers can build up progressively higher levels of representations of sequence data, and thus, work more effectively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We experimented with different number of LSTM layers stacked onto each other and empirically determined that a stacked LSTM with 4 layers works best for our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dirty="0"/>
              <a:t>Since we collect data every 5 minutes for a route, we have 288 time intervals in a 24 hour day. </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dirty="0"/>
              <a:t>The model is trained on past one hour of traffic data (12 timesteps) continuously to predict the next 5 minute of traffic (single timestep).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E9E623D7-958F-FA46-80CD-4A4C6DF63000}" type="slidenum">
              <a:rPr lang="en-US" smtClean="0"/>
              <a:t>13</a:t>
            </a:fld>
            <a:endParaRPr lang="en-US"/>
          </a:p>
        </p:txBody>
      </p:sp>
    </p:spTree>
    <p:extLst>
      <p:ext uri="{BB962C8B-B14F-4D97-AF65-F5344CB8AC3E}">
        <p14:creationId xmlns:p14="http://schemas.microsoft.com/office/powerpoint/2010/main" val="2840937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623D7-958F-FA46-80CD-4A4C6DF63000}" type="slidenum">
              <a:rPr lang="en-US" smtClean="0"/>
              <a:t>14</a:t>
            </a:fld>
            <a:endParaRPr lang="en-US"/>
          </a:p>
        </p:txBody>
      </p:sp>
    </p:spTree>
    <p:extLst>
      <p:ext uri="{BB962C8B-B14F-4D97-AF65-F5344CB8AC3E}">
        <p14:creationId xmlns:p14="http://schemas.microsoft.com/office/powerpoint/2010/main" val="10920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While the stacked LSTM architecture fits very well for making traffic predictions, we observed that having a separate stacked LSTM model just for weekdays could improve the prediction result.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is based on our previous observations that the weekday traffic pattern differs from the weekend traffic pattern, so having a separate model would benefit.</a:t>
            </a:r>
          </a:p>
        </p:txBody>
      </p:sp>
      <p:sp>
        <p:nvSpPr>
          <p:cNvPr id="4" name="Slide Number Placeholder 3"/>
          <p:cNvSpPr>
            <a:spLocks noGrp="1"/>
          </p:cNvSpPr>
          <p:nvPr>
            <p:ph type="sldNum" sz="quarter" idx="10"/>
          </p:nvPr>
        </p:nvSpPr>
        <p:spPr/>
        <p:txBody>
          <a:bodyPr/>
          <a:lstStyle/>
          <a:p>
            <a:fld id="{E9E623D7-958F-FA46-80CD-4A4C6DF63000}" type="slidenum">
              <a:rPr lang="en-US" smtClean="0"/>
              <a:t>15</a:t>
            </a:fld>
            <a:endParaRPr lang="en-US"/>
          </a:p>
        </p:txBody>
      </p:sp>
    </p:spTree>
    <p:extLst>
      <p:ext uri="{BB962C8B-B14F-4D97-AF65-F5344CB8AC3E}">
        <p14:creationId xmlns:p14="http://schemas.microsoft.com/office/powerpoint/2010/main" val="3564427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the figure, the green area represents the intervals where the average error for prediction was less when using the Weekday model whereas the red area captures the interval when average error for prediction was high when using the Weekday model. </a:t>
            </a:r>
          </a:p>
          <a:p>
            <a:endParaRPr lang="en-US" dirty="0"/>
          </a:p>
        </p:txBody>
      </p:sp>
      <p:sp>
        <p:nvSpPr>
          <p:cNvPr id="4" name="Slide Number Placeholder 3"/>
          <p:cNvSpPr>
            <a:spLocks noGrp="1"/>
          </p:cNvSpPr>
          <p:nvPr>
            <p:ph type="sldNum" sz="quarter" idx="10"/>
          </p:nvPr>
        </p:nvSpPr>
        <p:spPr/>
        <p:txBody>
          <a:bodyPr/>
          <a:lstStyle/>
          <a:p>
            <a:fld id="{E9E623D7-958F-FA46-80CD-4A4C6DF63000}" type="slidenum">
              <a:rPr lang="en-US" smtClean="0"/>
              <a:t>16</a:t>
            </a:fld>
            <a:endParaRPr lang="en-US"/>
          </a:p>
        </p:txBody>
      </p:sp>
    </p:spTree>
    <p:extLst>
      <p:ext uri="{BB962C8B-B14F-4D97-AF65-F5344CB8AC3E}">
        <p14:creationId xmlns:p14="http://schemas.microsoft.com/office/powerpoint/2010/main" val="4088699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From the Table , we can conclude that the Weekday training model performed better than all days training model.</a:t>
            </a:r>
          </a:p>
          <a:p>
            <a:endParaRPr lang="en-US" dirty="0"/>
          </a:p>
        </p:txBody>
      </p:sp>
      <p:sp>
        <p:nvSpPr>
          <p:cNvPr id="4" name="Slide Number Placeholder 3"/>
          <p:cNvSpPr>
            <a:spLocks noGrp="1"/>
          </p:cNvSpPr>
          <p:nvPr>
            <p:ph type="sldNum" sz="quarter" idx="10"/>
          </p:nvPr>
        </p:nvSpPr>
        <p:spPr/>
        <p:txBody>
          <a:bodyPr/>
          <a:lstStyle/>
          <a:p>
            <a:fld id="{E9E623D7-958F-FA46-80CD-4A4C6DF63000}" type="slidenum">
              <a:rPr lang="en-US" smtClean="0"/>
              <a:t>17</a:t>
            </a:fld>
            <a:endParaRPr lang="en-US"/>
          </a:p>
        </p:txBody>
      </p:sp>
    </p:spTree>
    <p:extLst>
      <p:ext uri="{BB962C8B-B14F-4D97-AF65-F5344CB8AC3E}">
        <p14:creationId xmlns:p14="http://schemas.microsoft.com/office/powerpoint/2010/main" val="2383589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step in Urban Analytics Platform is to improve upon the predictions or at minimal find the cause of deviations using secondary sources of data.</a:t>
            </a:r>
          </a:p>
          <a:p>
            <a:endParaRPr lang="en-US" dirty="0"/>
          </a:p>
        </p:txBody>
      </p:sp>
      <p:sp>
        <p:nvSpPr>
          <p:cNvPr id="4" name="Slide Number Placeholder 3"/>
          <p:cNvSpPr>
            <a:spLocks noGrp="1"/>
          </p:cNvSpPr>
          <p:nvPr>
            <p:ph type="sldNum" sz="quarter" idx="10"/>
          </p:nvPr>
        </p:nvSpPr>
        <p:spPr/>
        <p:txBody>
          <a:bodyPr/>
          <a:lstStyle/>
          <a:p>
            <a:fld id="{E9E623D7-958F-FA46-80CD-4A4C6DF63000}" type="slidenum">
              <a:rPr lang="en-US" smtClean="0"/>
              <a:t>18</a:t>
            </a:fld>
            <a:endParaRPr lang="en-US"/>
          </a:p>
        </p:txBody>
      </p:sp>
    </p:spTree>
    <p:extLst>
      <p:ext uri="{BB962C8B-B14F-4D97-AF65-F5344CB8AC3E}">
        <p14:creationId xmlns:p14="http://schemas.microsoft.com/office/powerpoint/2010/main" val="1672331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623D7-958F-FA46-80CD-4A4C6DF63000}" type="slidenum">
              <a:rPr lang="en-US" smtClean="0"/>
              <a:t>20</a:t>
            </a:fld>
            <a:endParaRPr lang="en-US"/>
          </a:p>
        </p:txBody>
      </p:sp>
    </p:spTree>
    <p:extLst>
      <p:ext uri="{BB962C8B-B14F-4D97-AF65-F5344CB8AC3E}">
        <p14:creationId xmlns:p14="http://schemas.microsoft.com/office/powerpoint/2010/main" val="359989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Transportation is an ever-growing industry It is something we all are part of. Having correctly understand the way we use them is not only important for policy planning but also for services which rely upon them such as logistics and emergency services. Which motivated us to focus on the concept of traffic prediction.</a:t>
            </a:r>
          </a:p>
          <a:p>
            <a:endParaRPr lang="en-US" dirty="0"/>
          </a:p>
          <a:p>
            <a:r>
              <a:rPr lang="en-US" dirty="0"/>
              <a:t>The idea is to use urban analytics to solve the problem of traffic prediction. Because traffic though has a trend is also influenced by various factors such as weather conditions, sports events, accidents etc.  So could we use data from these sources to make accurate traffic predictions?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9E623D7-958F-FA46-80CD-4A4C6DF63000}" type="slidenum">
              <a:rPr lang="en-US" smtClean="0"/>
              <a:t>2</a:t>
            </a:fld>
            <a:endParaRPr lang="en-US"/>
          </a:p>
        </p:txBody>
      </p:sp>
    </p:spTree>
    <p:extLst>
      <p:ext uri="{BB962C8B-B14F-4D97-AF65-F5344CB8AC3E}">
        <p14:creationId xmlns:p14="http://schemas.microsoft.com/office/powerpoint/2010/main" val="2772428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r>
              <a:rPr lang="en-US" sz="1200" dirty="0"/>
              <a:t>Overlaying weather conditions with traffic information could help us understand the cause of deviation in predictions.</a:t>
            </a:r>
          </a:p>
          <a:p>
            <a:pPr marL="171450" indent="-171450" algn="just">
              <a:buFont typeface="Arial" panose="020B0604020202020204" pitchFamily="34" charset="0"/>
              <a:buChar char="•"/>
            </a:pPr>
            <a:r>
              <a:rPr lang="en-US" sz="1200" dirty="0"/>
              <a:t>At some points it is observed that an abnormal weather condition have an affect on traffic while other times it didn’t.</a:t>
            </a:r>
          </a:p>
          <a:p>
            <a:pPr marL="171450" indent="-171450" algn="just">
              <a:buFont typeface="Arial" panose="020B0604020202020204" pitchFamily="34" charset="0"/>
              <a:buChar char="•"/>
            </a:pPr>
            <a:r>
              <a:rPr lang="en-US" sz="1200" dirty="0"/>
              <a:t>However upon closer inspection on the type of weather condition (mild vs strong), an adverse weather does seem to impact the traffic conditions (as otherwise understood intuitively</a:t>
            </a:r>
            <a:r>
              <a:rPr lang="en-US" dirty="0"/>
              <a:t>)</a:t>
            </a:r>
          </a:p>
          <a:p>
            <a:endParaRPr lang="en-US" dirty="0"/>
          </a:p>
        </p:txBody>
      </p:sp>
      <p:sp>
        <p:nvSpPr>
          <p:cNvPr id="4" name="Slide Number Placeholder 3"/>
          <p:cNvSpPr>
            <a:spLocks noGrp="1"/>
          </p:cNvSpPr>
          <p:nvPr>
            <p:ph type="sldNum" sz="quarter" idx="10"/>
          </p:nvPr>
        </p:nvSpPr>
        <p:spPr/>
        <p:txBody>
          <a:bodyPr/>
          <a:lstStyle/>
          <a:p>
            <a:fld id="{E9E623D7-958F-FA46-80CD-4A4C6DF63000}" type="slidenum">
              <a:rPr lang="en-US" smtClean="0"/>
              <a:t>21</a:t>
            </a:fld>
            <a:endParaRPr lang="en-US"/>
          </a:p>
        </p:txBody>
      </p:sp>
    </p:spTree>
    <p:extLst>
      <p:ext uri="{BB962C8B-B14F-4D97-AF65-F5344CB8AC3E}">
        <p14:creationId xmlns:p14="http://schemas.microsoft.com/office/powerpoint/2010/main" val="4136827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Thunderstorm and a heavy rain correlates strongly with deviations in traffic predictions while a light rain and does not seem to have an affect on traffic. </a:t>
            </a:r>
          </a:p>
          <a:p>
            <a:endParaRPr lang="en-US" dirty="0"/>
          </a:p>
        </p:txBody>
      </p:sp>
      <p:sp>
        <p:nvSpPr>
          <p:cNvPr id="4" name="Slide Number Placeholder 3"/>
          <p:cNvSpPr>
            <a:spLocks noGrp="1"/>
          </p:cNvSpPr>
          <p:nvPr>
            <p:ph type="sldNum" sz="quarter" idx="10"/>
          </p:nvPr>
        </p:nvSpPr>
        <p:spPr/>
        <p:txBody>
          <a:bodyPr/>
          <a:lstStyle/>
          <a:p>
            <a:fld id="{E9E623D7-958F-FA46-80CD-4A4C6DF63000}" type="slidenum">
              <a:rPr lang="en-US" smtClean="0"/>
              <a:t>22</a:t>
            </a:fld>
            <a:endParaRPr lang="en-US"/>
          </a:p>
        </p:txBody>
      </p:sp>
    </p:spTree>
    <p:extLst>
      <p:ext uri="{BB962C8B-B14F-4D97-AF65-F5344CB8AC3E}">
        <p14:creationId xmlns:p14="http://schemas.microsoft.com/office/powerpoint/2010/main" val="1228115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623D7-958F-FA46-80CD-4A4C6DF63000}" type="slidenum">
              <a:rPr lang="en-US" smtClean="0"/>
              <a:t>23</a:t>
            </a:fld>
            <a:endParaRPr lang="en-US"/>
          </a:p>
        </p:txBody>
      </p:sp>
    </p:spTree>
    <p:extLst>
      <p:ext uri="{BB962C8B-B14F-4D97-AF65-F5344CB8AC3E}">
        <p14:creationId xmlns:p14="http://schemas.microsoft.com/office/powerpoint/2010/main" val="99968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623D7-958F-FA46-80CD-4A4C6DF63000}" type="slidenum">
              <a:rPr lang="en-US" smtClean="0"/>
              <a:t>24</a:t>
            </a:fld>
            <a:endParaRPr lang="en-US"/>
          </a:p>
        </p:txBody>
      </p:sp>
    </p:spTree>
    <p:extLst>
      <p:ext uri="{BB962C8B-B14F-4D97-AF65-F5344CB8AC3E}">
        <p14:creationId xmlns:p14="http://schemas.microsoft.com/office/powerpoint/2010/main" val="3840522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starting point, this paper focuses on building a model to first have accurate traffic predictions and then once we have some significant results we correlate where we performed poorly using weather information.</a:t>
            </a:r>
          </a:p>
        </p:txBody>
      </p:sp>
      <p:sp>
        <p:nvSpPr>
          <p:cNvPr id="4" name="Slide Number Placeholder 3"/>
          <p:cNvSpPr>
            <a:spLocks noGrp="1"/>
          </p:cNvSpPr>
          <p:nvPr>
            <p:ph type="sldNum" sz="quarter" idx="10"/>
          </p:nvPr>
        </p:nvSpPr>
        <p:spPr/>
        <p:txBody>
          <a:bodyPr/>
          <a:lstStyle/>
          <a:p>
            <a:fld id="{E9E623D7-958F-FA46-80CD-4A4C6DF63000}" type="slidenum">
              <a:rPr lang="en-US" smtClean="0"/>
              <a:t>3</a:t>
            </a:fld>
            <a:endParaRPr lang="en-US"/>
          </a:p>
        </p:txBody>
      </p:sp>
    </p:spTree>
    <p:extLst>
      <p:ext uri="{BB962C8B-B14F-4D97-AF65-F5344CB8AC3E}">
        <p14:creationId xmlns:p14="http://schemas.microsoft.com/office/powerpoint/2010/main" val="1406913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623D7-958F-FA46-80CD-4A4C6DF63000}" type="slidenum">
              <a:rPr lang="en-US" smtClean="0"/>
              <a:t>4</a:t>
            </a:fld>
            <a:endParaRPr lang="en-US"/>
          </a:p>
        </p:txBody>
      </p:sp>
    </p:spTree>
    <p:extLst>
      <p:ext uri="{BB962C8B-B14F-4D97-AF65-F5344CB8AC3E}">
        <p14:creationId xmlns:p14="http://schemas.microsoft.com/office/powerpoint/2010/main" val="697404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623D7-958F-FA46-80CD-4A4C6DF63000}" type="slidenum">
              <a:rPr lang="en-US" smtClean="0"/>
              <a:t>5</a:t>
            </a:fld>
            <a:endParaRPr lang="en-US"/>
          </a:p>
        </p:txBody>
      </p:sp>
    </p:spTree>
    <p:extLst>
      <p:ext uri="{BB962C8B-B14F-4D97-AF65-F5344CB8AC3E}">
        <p14:creationId xmlns:p14="http://schemas.microsoft.com/office/powerpoint/2010/main" val="4274121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623D7-958F-FA46-80CD-4A4C6DF63000}" type="slidenum">
              <a:rPr lang="en-US" smtClean="0"/>
              <a:t>6</a:t>
            </a:fld>
            <a:endParaRPr lang="en-US"/>
          </a:p>
        </p:txBody>
      </p:sp>
    </p:spTree>
    <p:extLst>
      <p:ext uri="{BB962C8B-B14F-4D97-AF65-F5344CB8AC3E}">
        <p14:creationId xmlns:p14="http://schemas.microsoft.com/office/powerpoint/2010/main" val="3330733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there can be multiple ways to travel from a source to destination. With Waze we get up to three routes for every source destination, pair.</a:t>
            </a:r>
          </a:p>
        </p:txBody>
      </p:sp>
      <p:sp>
        <p:nvSpPr>
          <p:cNvPr id="4" name="Slide Number Placeholder 3"/>
          <p:cNvSpPr>
            <a:spLocks noGrp="1"/>
          </p:cNvSpPr>
          <p:nvPr>
            <p:ph type="sldNum" sz="quarter" idx="10"/>
          </p:nvPr>
        </p:nvSpPr>
        <p:spPr/>
        <p:txBody>
          <a:bodyPr/>
          <a:lstStyle/>
          <a:p>
            <a:fld id="{E9E623D7-958F-FA46-80CD-4A4C6DF63000}" type="slidenum">
              <a:rPr lang="en-US" smtClean="0"/>
              <a:t>7</a:t>
            </a:fld>
            <a:endParaRPr lang="en-US"/>
          </a:p>
        </p:txBody>
      </p:sp>
    </p:spTree>
    <p:extLst>
      <p:ext uri="{BB962C8B-B14F-4D97-AF65-F5344CB8AC3E}">
        <p14:creationId xmlns:p14="http://schemas.microsoft.com/office/powerpoint/2010/main" val="1454116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For a single short route we analyze the one way traffic flow pattern. </a:t>
            </a:r>
          </a:p>
          <a:p>
            <a:pPr marL="285750" indent="-285750">
              <a:buFont typeface="Arial" panose="020B0604020202020204" pitchFamily="34" charset="0"/>
              <a:buChar char="•"/>
            </a:pPr>
            <a:r>
              <a:rPr lang="en-US" sz="1200" dirty="0"/>
              <a:t>As observed the traffic flow pattern on weekdays are similar. There is a spike in traffic from 7:00 AM to 9:00 AM which can be attributed to people driving to work.</a:t>
            </a:r>
          </a:p>
          <a:p>
            <a:pPr marL="285750" indent="-285750">
              <a:buFont typeface="Arial" panose="020B0604020202020204" pitchFamily="34" charset="0"/>
              <a:buChar char="•"/>
            </a:pPr>
            <a:r>
              <a:rPr lang="en-US" sz="1200" dirty="0"/>
              <a:t>The same spike is missing on Saturdays and Sundays reason it being a holiday.</a:t>
            </a:r>
          </a:p>
          <a:p>
            <a:endParaRPr lang="en-US" dirty="0"/>
          </a:p>
        </p:txBody>
      </p:sp>
      <p:sp>
        <p:nvSpPr>
          <p:cNvPr id="4" name="Slide Number Placeholder 3"/>
          <p:cNvSpPr>
            <a:spLocks noGrp="1"/>
          </p:cNvSpPr>
          <p:nvPr>
            <p:ph type="sldNum" sz="quarter" idx="10"/>
          </p:nvPr>
        </p:nvSpPr>
        <p:spPr/>
        <p:txBody>
          <a:bodyPr/>
          <a:lstStyle/>
          <a:p>
            <a:fld id="{E9E623D7-958F-FA46-80CD-4A4C6DF63000}" type="slidenum">
              <a:rPr lang="en-US" smtClean="0"/>
              <a:t>8</a:t>
            </a:fld>
            <a:endParaRPr lang="en-US"/>
          </a:p>
        </p:txBody>
      </p:sp>
    </p:spTree>
    <p:extLst>
      <p:ext uri="{BB962C8B-B14F-4D97-AF65-F5344CB8AC3E}">
        <p14:creationId xmlns:p14="http://schemas.microsoft.com/office/powerpoint/2010/main" val="2991943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Overlaying data from the previous slide into groups of weekdays and weekends tells us traffic patterns on weekdays are same where as on weekends they may or may not be same.</a:t>
            </a:r>
          </a:p>
        </p:txBody>
      </p:sp>
      <p:sp>
        <p:nvSpPr>
          <p:cNvPr id="4" name="Slide Number Placeholder 3"/>
          <p:cNvSpPr>
            <a:spLocks noGrp="1"/>
          </p:cNvSpPr>
          <p:nvPr>
            <p:ph type="sldNum" sz="quarter" idx="10"/>
          </p:nvPr>
        </p:nvSpPr>
        <p:spPr/>
        <p:txBody>
          <a:bodyPr/>
          <a:lstStyle/>
          <a:p>
            <a:fld id="{E9E623D7-958F-FA46-80CD-4A4C6DF63000}" type="slidenum">
              <a:rPr lang="en-US" smtClean="0"/>
              <a:t>9</a:t>
            </a:fld>
            <a:endParaRPr lang="en-US"/>
          </a:p>
        </p:txBody>
      </p:sp>
    </p:spTree>
    <p:extLst>
      <p:ext uri="{BB962C8B-B14F-4D97-AF65-F5344CB8AC3E}">
        <p14:creationId xmlns:p14="http://schemas.microsoft.com/office/powerpoint/2010/main" val="401116963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D87628-7587-C849-8F9E-F1D6D565C4E9}" type="datetime1">
              <a:rPr lang="en-US" smtClean="0"/>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122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1D95B-7453-154D-BF15-4181967FE154}" type="datetime1">
              <a:rPr lang="en-US" smtClean="0"/>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7458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620EB1-F4AB-9B41-8553-D18DFCBA010F}" type="datetime1">
              <a:rPr lang="en-US" smtClean="0"/>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6367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FD83BB-AD31-5C42-B3F3-A52160E80F8D}" type="datetime1">
              <a:rPr lang="en-US" smtClean="0"/>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4388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B3AC1156-AD7E-7E4E-9429-05C8EB3677C2}" type="datetime1">
              <a:rPr lang="en-US" smtClean="0"/>
              <a:t>2/20/2019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9541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37CD6C-A232-2D43-8BAA-12CF2E3D54F8}" type="datetime1">
              <a:rPr lang="en-US" smtClean="0"/>
              <a:t>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51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26FA84-C6AB-D542-96AC-BFCA7E167178}" type="datetime1">
              <a:rPr lang="en-US" smtClean="0"/>
              <a:t>2/20/2019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0502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9F9E93D-28D5-6E43-AC9A-D1C064E84988}" type="datetime1">
              <a:rPr lang="en-US" smtClean="0"/>
              <a:t>2/20/2019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5045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67AD90-95AD-424C-9CC1-D09273A6787A}" type="datetime1">
              <a:rPr lang="en-US" smtClean="0"/>
              <a:t>2/20/2019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9993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73B1179-981C-3746-BDF8-1E2FB9FBEF1B}" type="datetime1">
              <a:rPr lang="en-US" smtClean="0"/>
              <a:t>2/20/2019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865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942D68-BEDB-C248-AB9F-B42AB2BE3CC4}" type="datetime1">
              <a:rPr lang="en-US" smtClean="0"/>
              <a:t>2/20/2019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8505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0E2E1C8-DA0F-4945-B223-F62B3B65106B}" type="datetime1">
              <a:rPr lang="en-US" smtClean="0"/>
              <a:t>2/20/2019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baseline="0">
                <a:solidFill>
                  <a:schemeClr val="bg1"/>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9854619"/>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CC184-837D-7B42-B51A-99A19D7652FA}"/>
              </a:ext>
            </a:extLst>
          </p:cNvPr>
          <p:cNvSpPr>
            <a:spLocks noGrp="1"/>
          </p:cNvSpPr>
          <p:nvPr>
            <p:ph type="ctrTitle"/>
          </p:nvPr>
        </p:nvSpPr>
        <p:spPr>
          <a:xfrm>
            <a:off x="933319" y="1353312"/>
            <a:ext cx="9966960" cy="3035808"/>
          </a:xfrm>
        </p:spPr>
        <p:txBody>
          <a:bodyPr>
            <a:normAutofit/>
          </a:bodyPr>
          <a:lstStyle/>
          <a:p>
            <a:pPr algn="ctr"/>
            <a:r>
              <a:rPr lang="en-US" sz="4400" dirty="0"/>
              <a:t>Deep Learning Based Urban Analytics Platform:-</a:t>
            </a:r>
            <a:br>
              <a:rPr lang="en-US" sz="4400" dirty="0"/>
            </a:br>
            <a:r>
              <a:rPr lang="en-US" sz="4400" dirty="0"/>
              <a:t> Applications to Traffic Flow Modeling and Prediction</a:t>
            </a:r>
          </a:p>
        </p:txBody>
      </p:sp>
      <p:sp>
        <p:nvSpPr>
          <p:cNvPr id="3" name="Subtitle 2">
            <a:extLst>
              <a:ext uri="{FF2B5EF4-FFF2-40B4-BE49-F238E27FC236}">
                <a16:creationId xmlns:a16="http://schemas.microsoft.com/office/drawing/2014/main" id="{B74FC15C-B1EF-7841-B58A-A626FC67B4E7}"/>
              </a:ext>
            </a:extLst>
          </p:cNvPr>
          <p:cNvSpPr>
            <a:spLocks noGrp="1"/>
          </p:cNvSpPr>
          <p:nvPr>
            <p:ph type="subTitle" idx="1"/>
          </p:nvPr>
        </p:nvSpPr>
        <p:spPr>
          <a:xfrm>
            <a:off x="933319" y="4456008"/>
            <a:ext cx="10180731" cy="632634"/>
          </a:xfrm>
        </p:spPr>
        <p:txBody>
          <a:bodyPr>
            <a:noAutofit/>
          </a:bodyPr>
          <a:lstStyle/>
          <a:p>
            <a:pPr algn="ctr"/>
            <a:r>
              <a:rPr lang="en-US" sz="1600" dirty="0"/>
              <a:t>Archit Parnami, Prajval Bavi, Dimitris Papanikolaou, </a:t>
            </a:r>
          </a:p>
          <a:p>
            <a:pPr algn="ctr"/>
            <a:r>
              <a:rPr lang="en-US" sz="1600" dirty="0"/>
              <a:t>Srinivas Akella, Minwoo Lee, Siddharth Krishnan</a:t>
            </a:r>
          </a:p>
        </p:txBody>
      </p:sp>
      <p:pic>
        <p:nvPicPr>
          <p:cNvPr id="5" name="Picture 4">
            <a:extLst>
              <a:ext uri="{FF2B5EF4-FFF2-40B4-BE49-F238E27FC236}">
                <a16:creationId xmlns:a16="http://schemas.microsoft.com/office/drawing/2014/main" id="{845DADBA-8969-8246-90C3-84E6AE8684DB}"/>
              </a:ext>
            </a:extLst>
          </p:cNvPr>
          <p:cNvPicPr>
            <a:picLocks noChangeAspect="1"/>
          </p:cNvPicPr>
          <p:nvPr/>
        </p:nvPicPr>
        <p:blipFill>
          <a:blip r:embed="rId3"/>
          <a:stretch>
            <a:fillRect/>
          </a:stretch>
        </p:blipFill>
        <p:spPr>
          <a:xfrm>
            <a:off x="5070346" y="5807193"/>
            <a:ext cx="1906676" cy="817147"/>
          </a:xfrm>
          <a:prstGeom prst="rect">
            <a:avLst/>
          </a:prstGeom>
        </p:spPr>
      </p:pic>
      <p:sp>
        <p:nvSpPr>
          <p:cNvPr id="7" name="Rectangle 6">
            <a:extLst>
              <a:ext uri="{FF2B5EF4-FFF2-40B4-BE49-F238E27FC236}">
                <a16:creationId xmlns:a16="http://schemas.microsoft.com/office/drawing/2014/main" id="{38A854B3-64F5-8E46-A927-8D543B7BC6F0}"/>
              </a:ext>
            </a:extLst>
          </p:cNvPr>
          <p:cNvSpPr/>
          <p:nvPr/>
        </p:nvSpPr>
        <p:spPr>
          <a:xfrm>
            <a:off x="3677080" y="5155530"/>
            <a:ext cx="4693208" cy="584775"/>
          </a:xfrm>
          <a:prstGeom prst="rect">
            <a:avLst/>
          </a:prstGeom>
        </p:spPr>
        <p:txBody>
          <a:bodyPr wrap="none">
            <a:spAutoFit/>
          </a:bodyPr>
          <a:lstStyle/>
          <a:p>
            <a:pPr algn="ctr"/>
            <a:r>
              <a:rPr lang="en-US" sz="1600" b="1" dirty="0"/>
              <a:t>The University of North Carolina at Charlotte</a:t>
            </a:r>
            <a:br>
              <a:rPr lang="en-US" sz="1600" b="1" dirty="0"/>
            </a:br>
            <a:r>
              <a:rPr lang="en-US" sz="1600" b="1" dirty="0"/>
              <a:t>U.S</a:t>
            </a:r>
          </a:p>
        </p:txBody>
      </p:sp>
    </p:spTree>
    <p:extLst>
      <p:ext uri="{BB962C8B-B14F-4D97-AF65-F5344CB8AC3E}">
        <p14:creationId xmlns:p14="http://schemas.microsoft.com/office/powerpoint/2010/main" val="109590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53FE4C-7FB1-0042-A88E-B9C502833DBC}"/>
              </a:ext>
            </a:extLst>
          </p:cNvPr>
          <p:cNvSpPr>
            <a:spLocks noGrp="1"/>
          </p:cNvSpPr>
          <p:nvPr>
            <p:ph type="title"/>
          </p:nvPr>
        </p:nvSpPr>
        <p:spPr/>
        <p:txBody>
          <a:bodyPr/>
          <a:lstStyle/>
          <a:p>
            <a:r>
              <a:rPr lang="en-US" dirty="0"/>
              <a:t>Traffic Prediction</a:t>
            </a:r>
          </a:p>
        </p:txBody>
      </p:sp>
    </p:spTree>
    <p:extLst>
      <p:ext uri="{BB962C8B-B14F-4D97-AF65-F5344CB8AC3E}">
        <p14:creationId xmlns:p14="http://schemas.microsoft.com/office/powerpoint/2010/main" val="3925999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3074971F-DE1F-004F-9C5D-CDF24118F993}"/>
              </a:ext>
            </a:extLst>
          </p:cNvPr>
          <p:cNvSpPr>
            <a:spLocks noGrp="1"/>
          </p:cNvSpPr>
          <p:nvPr>
            <p:ph type="title"/>
          </p:nvPr>
        </p:nvSpPr>
        <p:spPr>
          <a:xfrm>
            <a:off x="8415131" y="314737"/>
            <a:ext cx="3684104" cy="1076741"/>
          </a:xfrm>
        </p:spPr>
        <p:txBody>
          <a:bodyPr>
            <a:noAutofit/>
          </a:bodyPr>
          <a:lstStyle/>
          <a:p>
            <a:pPr algn="ctr"/>
            <a:r>
              <a:rPr lang="en-US" dirty="0"/>
              <a:t>Neural Network Model</a:t>
            </a:r>
          </a:p>
        </p:txBody>
      </p:sp>
      <p:sp>
        <p:nvSpPr>
          <p:cNvPr id="27" name="Content Placeholder 26">
            <a:extLst>
              <a:ext uri="{FF2B5EF4-FFF2-40B4-BE49-F238E27FC236}">
                <a16:creationId xmlns:a16="http://schemas.microsoft.com/office/drawing/2014/main" id="{4A16C9F1-D8EF-084B-8C64-632A6BBCE52F}"/>
              </a:ext>
            </a:extLst>
          </p:cNvPr>
          <p:cNvSpPr>
            <a:spLocks noGrp="1"/>
          </p:cNvSpPr>
          <p:nvPr>
            <p:ph type="body" sz="half" idx="2"/>
          </p:nvPr>
        </p:nvSpPr>
        <p:spPr>
          <a:xfrm>
            <a:off x="8549640" y="1773803"/>
            <a:ext cx="3401568" cy="3407797"/>
          </a:xfrm>
        </p:spPr>
        <p:txBody>
          <a:bodyPr>
            <a:normAutofit/>
          </a:bodyPr>
          <a:lstStyle/>
          <a:p>
            <a:r>
              <a:rPr lang="en-US" sz="2400" dirty="0"/>
              <a:t>Hidden Layers = 3</a:t>
            </a:r>
          </a:p>
          <a:p>
            <a:pPr lvl="1"/>
            <a:r>
              <a:rPr lang="en-US" sz="2200" dirty="0"/>
              <a:t>288,16,8</a:t>
            </a:r>
          </a:p>
          <a:p>
            <a:r>
              <a:rPr lang="en-US" sz="2400" dirty="0"/>
              <a:t>Input</a:t>
            </a:r>
          </a:p>
          <a:p>
            <a:pPr lvl="1"/>
            <a:r>
              <a:rPr lang="en-US" sz="2400" dirty="0"/>
              <a:t>Day and Time</a:t>
            </a:r>
          </a:p>
          <a:p>
            <a:r>
              <a:rPr lang="en-US" sz="2400" dirty="0"/>
              <a:t>Output </a:t>
            </a:r>
          </a:p>
          <a:p>
            <a:pPr lvl="1"/>
            <a:r>
              <a:rPr lang="en-US" sz="2400" dirty="0"/>
              <a:t>Traffic </a:t>
            </a:r>
          </a:p>
        </p:txBody>
      </p:sp>
      <p:sp>
        <p:nvSpPr>
          <p:cNvPr id="2" name="Slide Number Placeholder 1">
            <a:extLst>
              <a:ext uri="{FF2B5EF4-FFF2-40B4-BE49-F238E27FC236}">
                <a16:creationId xmlns:a16="http://schemas.microsoft.com/office/drawing/2014/main" id="{95B60A15-3861-8341-8ADB-9CAF8E639C67}"/>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31" name="Content Placeholder 30">
            <a:extLst>
              <a:ext uri="{FF2B5EF4-FFF2-40B4-BE49-F238E27FC236}">
                <a16:creationId xmlns:a16="http://schemas.microsoft.com/office/drawing/2014/main" id="{6DC905B7-7094-B84E-BE85-513B97791B55}"/>
              </a:ext>
            </a:extLst>
          </p:cNvPr>
          <p:cNvPicPr>
            <a:picLocks noGrp="1" noChangeAspect="1"/>
          </p:cNvPicPr>
          <p:nvPr>
            <p:ph idx="1"/>
          </p:nvPr>
        </p:nvPicPr>
        <p:blipFill>
          <a:blip r:embed="rId3"/>
          <a:stretch>
            <a:fillRect/>
          </a:stretch>
        </p:blipFill>
        <p:spPr>
          <a:xfrm>
            <a:off x="1417983" y="190379"/>
            <a:ext cx="5394457" cy="6133425"/>
          </a:xfrm>
        </p:spPr>
      </p:pic>
    </p:spTree>
    <p:extLst>
      <p:ext uri="{BB962C8B-B14F-4D97-AF65-F5344CB8AC3E}">
        <p14:creationId xmlns:p14="http://schemas.microsoft.com/office/powerpoint/2010/main" val="2691902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E23A2-4507-694E-9FED-18C2891C19F4}"/>
              </a:ext>
            </a:extLst>
          </p:cNvPr>
          <p:cNvSpPr>
            <a:spLocks noGrp="1"/>
          </p:cNvSpPr>
          <p:nvPr>
            <p:ph type="title"/>
          </p:nvPr>
        </p:nvSpPr>
        <p:spPr>
          <a:xfrm>
            <a:off x="1069848" y="325606"/>
            <a:ext cx="10058400" cy="549038"/>
          </a:xfrm>
        </p:spPr>
        <p:txBody>
          <a:bodyPr>
            <a:normAutofit fontScale="90000"/>
          </a:bodyPr>
          <a:lstStyle/>
          <a:p>
            <a:pPr algn="ctr"/>
            <a:r>
              <a:rPr lang="en-US" dirty="0"/>
              <a:t>Neural Network Model: Results</a:t>
            </a:r>
          </a:p>
        </p:txBody>
      </p:sp>
      <p:pic>
        <p:nvPicPr>
          <p:cNvPr id="5" name="Picture Placeholder 7">
            <a:extLst>
              <a:ext uri="{FF2B5EF4-FFF2-40B4-BE49-F238E27FC236}">
                <a16:creationId xmlns:a16="http://schemas.microsoft.com/office/drawing/2014/main" id="{F53A95D6-21DE-1C4D-952F-707F210D59DD}"/>
              </a:ext>
            </a:extLst>
          </p:cNvPr>
          <p:cNvPicPr>
            <a:picLocks noGrp="1" noChangeAspect="1"/>
          </p:cNvPicPr>
          <p:nvPr>
            <p:ph idx="1"/>
          </p:nvPr>
        </p:nvPicPr>
        <p:blipFill>
          <a:blip r:embed="rId3"/>
          <a:stretch>
            <a:fillRect/>
          </a:stretch>
        </p:blipFill>
        <p:spPr>
          <a:xfrm>
            <a:off x="1500735" y="1032468"/>
            <a:ext cx="8784361" cy="5150355"/>
          </a:xfrm>
        </p:spPr>
      </p:pic>
      <p:sp>
        <p:nvSpPr>
          <p:cNvPr id="4" name="Slide Number Placeholder 3">
            <a:extLst>
              <a:ext uri="{FF2B5EF4-FFF2-40B4-BE49-F238E27FC236}">
                <a16:creationId xmlns:a16="http://schemas.microsoft.com/office/drawing/2014/main" id="{0D3E5039-1D68-A44F-8379-B1A67D90C7D7}"/>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TextBox 5">
            <a:extLst>
              <a:ext uri="{FF2B5EF4-FFF2-40B4-BE49-F238E27FC236}">
                <a16:creationId xmlns:a16="http://schemas.microsoft.com/office/drawing/2014/main" id="{7F6ED256-0514-8040-B3D8-F78499918B75}"/>
              </a:ext>
            </a:extLst>
          </p:cNvPr>
          <p:cNvSpPr txBox="1"/>
          <p:nvPr/>
        </p:nvSpPr>
        <p:spPr>
          <a:xfrm>
            <a:off x="4579020" y="6319163"/>
            <a:ext cx="2627790" cy="338554"/>
          </a:xfrm>
          <a:prstGeom prst="rect">
            <a:avLst/>
          </a:prstGeom>
          <a:noFill/>
        </p:spPr>
        <p:txBody>
          <a:bodyPr wrap="square" rtlCol="0">
            <a:spAutoFit/>
          </a:bodyPr>
          <a:lstStyle/>
          <a:p>
            <a:pPr algn="ctr"/>
            <a:r>
              <a:rPr lang="en-US" sz="1600" dirty="0"/>
              <a:t>Time of the day</a:t>
            </a:r>
          </a:p>
        </p:txBody>
      </p:sp>
      <p:sp>
        <p:nvSpPr>
          <p:cNvPr id="7" name="TextBox 6">
            <a:extLst>
              <a:ext uri="{FF2B5EF4-FFF2-40B4-BE49-F238E27FC236}">
                <a16:creationId xmlns:a16="http://schemas.microsoft.com/office/drawing/2014/main" id="{454D8920-756F-AA47-B58E-F5C57C8FE936}"/>
              </a:ext>
            </a:extLst>
          </p:cNvPr>
          <p:cNvSpPr txBox="1"/>
          <p:nvPr/>
        </p:nvSpPr>
        <p:spPr>
          <a:xfrm>
            <a:off x="854404" y="1665635"/>
            <a:ext cx="430887" cy="3435658"/>
          </a:xfrm>
          <a:prstGeom prst="rect">
            <a:avLst/>
          </a:prstGeom>
          <a:noFill/>
        </p:spPr>
        <p:txBody>
          <a:bodyPr vert="vert270" wrap="square" rtlCol="0">
            <a:spAutoFit/>
          </a:bodyPr>
          <a:lstStyle/>
          <a:p>
            <a:pPr algn="ctr"/>
            <a:r>
              <a:rPr lang="en-US" sz="1600" dirty="0"/>
              <a:t>Estimated  Travel  Time</a:t>
            </a:r>
          </a:p>
        </p:txBody>
      </p:sp>
    </p:spTree>
    <p:extLst>
      <p:ext uri="{BB962C8B-B14F-4D97-AF65-F5344CB8AC3E}">
        <p14:creationId xmlns:p14="http://schemas.microsoft.com/office/powerpoint/2010/main" val="3087439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C6F920AA-0410-4A4D-A86A-873337A49CCB}"/>
              </a:ext>
            </a:extLst>
          </p:cNvPr>
          <p:cNvSpPr>
            <a:spLocks noGrp="1"/>
          </p:cNvSpPr>
          <p:nvPr>
            <p:ph type="title"/>
          </p:nvPr>
        </p:nvSpPr>
        <p:spPr>
          <a:xfrm>
            <a:off x="8529828" y="929389"/>
            <a:ext cx="3421380" cy="1071978"/>
          </a:xfrm>
        </p:spPr>
        <p:txBody>
          <a:bodyPr>
            <a:normAutofit/>
          </a:bodyPr>
          <a:lstStyle/>
          <a:p>
            <a:pPr algn="ctr"/>
            <a:r>
              <a:rPr lang="en-US" dirty="0"/>
              <a:t>Deep Stacked LSTM Model</a:t>
            </a:r>
          </a:p>
        </p:txBody>
      </p:sp>
      <p:pic>
        <p:nvPicPr>
          <p:cNvPr id="25" name="Content Placeholder 24">
            <a:extLst>
              <a:ext uri="{FF2B5EF4-FFF2-40B4-BE49-F238E27FC236}">
                <a16:creationId xmlns:a16="http://schemas.microsoft.com/office/drawing/2014/main" id="{FD28168E-04E6-AA40-A20F-B69CCE633098}"/>
              </a:ext>
            </a:extLst>
          </p:cNvPr>
          <p:cNvPicPr>
            <a:picLocks noGrp="1" noChangeAspect="1"/>
          </p:cNvPicPr>
          <p:nvPr>
            <p:ph idx="1"/>
          </p:nvPr>
        </p:nvPicPr>
        <p:blipFill>
          <a:blip r:embed="rId3"/>
          <a:stretch>
            <a:fillRect/>
          </a:stretch>
        </p:blipFill>
        <p:spPr>
          <a:xfrm>
            <a:off x="1247633" y="144263"/>
            <a:ext cx="6359115" cy="6359115"/>
          </a:xfrm>
        </p:spPr>
      </p:pic>
      <p:sp>
        <p:nvSpPr>
          <p:cNvPr id="23" name="Text Placeholder 22">
            <a:extLst>
              <a:ext uri="{FF2B5EF4-FFF2-40B4-BE49-F238E27FC236}">
                <a16:creationId xmlns:a16="http://schemas.microsoft.com/office/drawing/2014/main" id="{C4280DC7-3F72-5E4D-B42C-800752C4FAB9}"/>
              </a:ext>
            </a:extLst>
          </p:cNvPr>
          <p:cNvSpPr>
            <a:spLocks noGrp="1"/>
          </p:cNvSpPr>
          <p:nvPr>
            <p:ph type="body" sz="half" idx="2"/>
          </p:nvPr>
        </p:nvSpPr>
        <p:spPr>
          <a:xfrm>
            <a:off x="8668711" y="2675863"/>
            <a:ext cx="3282497" cy="2922425"/>
          </a:xfrm>
        </p:spPr>
        <p:txBody>
          <a:bodyPr>
            <a:normAutofit/>
          </a:bodyPr>
          <a:lstStyle/>
          <a:p>
            <a:r>
              <a:rPr lang="en-US" sz="2400" dirty="0"/>
              <a:t>Layers = 4</a:t>
            </a:r>
          </a:p>
          <a:p>
            <a:r>
              <a:rPr lang="en-US" sz="2400" dirty="0"/>
              <a:t>Input:</a:t>
            </a:r>
          </a:p>
          <a:p>
            <a:pPr lvl="1"/>
            <a:r>
              <a:rPr lang="en-US" sz="2200" dirty="0"/>
              <a:t>Past 1 Hour of Traffic (12 Time steps)</a:t>
            </a:r>
          </a:p>
          <a:p>
            <a:r>
              <a:rPr lang="en-US" sz="2400" dirty="0"/>
              <a:t>Output:</a:t>
            </a:r>
          </a:p>
          <a:p>
            <a:pPr lvl="1"/>
            <a:r>
              <a:rPr lang="en-US" sz="2200" dirty="0"/>
              <a:t>Next 5 Minutes of Traffic (1 Time Step)</a:t>
            </a:r>
          </a:p>
          <a:p>
            <a:pPr lvl="1"/>
            <a:endParaRPr lang="en-US" sz="2200" dirty="0"/>
          </a:p>
        </p:txBody>
      </p:sp>
      <p:sp>
        <p:nvSpPr>
          <p:cNvPr id="2" name="Slide Number Placeholder 1">
            <a:extLst>
              <a:ext uri="{FF2B5EF4-FFF2-40B4-BE49-F238E27FC236}">
                <a16:creationId xmlns:a16="http://schemas.microsoft.com/office/drawing/2014/main" id="{AB8B1663-5FCD-CA4C-9E6F-DBF5081FEAE2}"/>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817160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9E33-3DA3-E145-9379-73DBB1E79D47}"/>
              </a:ext>
            </a:extLst>
          </p:cNvPr>
          <p:cNvSpPr>
            <a:spLocks noGrp="1"/>
          </p:cNvSpPr>
          <p:nvPr>
            <p:ph type="title"/>
          </p:nvPr>
        </p:nvSpPr>
        <p:spPr>
          <a:xfrm>
            <a:off x="1069974" y="0"/>
            <a:ext cx="10058400" cy="1609344"/>
          </a:xfrm>
        </p:spPr>
        <p:txBody>
          <a:bodyPr>
            <a:normAutofit/>
          </a:bodyPr>
          <a:lstStyle/>
          <a:p>
            <a:pPr algn="ctr"/>
            <a:r>
              <a:rPr lang="en-US" dirty="0"/>
              <a:t>Stacked LSTM MODEL: Results</a:t>
            </a:r>
          </a:p>
        </p:txBody>
      </p:sp>
      <p:pic>
        <p:nvPicPr>
          <p:cNvPr id="6" name="Content Placeholder 5">
            <a:extLst>
              <a:ext uri="{FF2B5EF4-FFF2-40B4-BE49-F238E27FC236}">
                <a16:creationId xmlns:a16="http://schemas.microsoft.com/office/drawing/2014/main" id="{FDF8F485-28B8-8F41-A743-4CC2305EB926}"/>
              </a:ext>
            </a:extLst>
          </p:cNvPr>
          <p:cNvPicPr>
            <a:picLocks noGrp="1" noChangeAspect="1"/>
          </p:cNvPicPr>
          <p:nvPr>
            <p:ph idx="1"/>
          </p:nvPr>
        </p:nvPicPr>
        <p:blipFill>
          <a:blip r:embed="rId3"/>
          <a:stretch>
            <a:fillRect/>
          </a:stretch>
        </p:blipFill>
        <p:spPr>
          <a:xfrm>
            <a:off x="2091215" y="1272832"/>
            <a:ext cx="8015917" cy="4780722"/>
          </a:xfrm>
        </p:spPr>
      </p:pic>
      <p:sp>
        <p:nvSpPr>
          <p:cNvPr id="3" name="Slide Number Placeholder 2">
            <a:extLst>
              <a:ext uri="{FF2B5EF4-FFF2-40B4-BE49-F238E27FC236}">
                <a16:creationId xmlns:a16="http://schemas.microsoft.com/office/drawing/2014/main" id="{957861B2-1869-CE40-850D-4B8179BB1291}"/>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7" name="TextBox 6">
            <a:extLst>
              <a:ext uri="{FF2B5EF4-FFF2-40B4-BE49-F238E27FC236}">
                <a16:creationId xmlns:a16="http://schemas.microsoft.com/office/drawing/2014/main" id="{FDEC817C-93FA-544A-8D8B-6D8F2D2D5FCB}"/>
              </a:ext>
            </a:extLst>
          </p:cNvPr>
          <p:cNvSpPr txBox="1"/>
          <p:nvPr/>
        </p:nvSpPr>
        <p:spPr>
          <a:xfrm>
            <a:off x="4785278" y="6116792"/>
            <a:ext cx="2627790" cy="338554"/>
          </a:xfrm>
          <a:prstGeom prst="rect">
            <a:avLst/>
          </a:prstGeom>
          <a:noFill/>
        </p:spPr>
        <p:txBody>
          <a:bodyPr wrap="square" rtlCol="0">
            <a:spAutoFit/>
          </a:bodyPr>
          <a:lstStyle/>
          <a:p>
            <a:pPr algn="ctr"/>
            <a:r>
              <a:rPr lang="en-US" sz="1600" dirty="0"/>
              <a:t>Time of the day</a:t>
            </a:r>
          </a:p>
        </p:txBody>
      </p:sp>
      <p:sp>
        <p:nvSpPr>
          <p:cNvPr id="8" name="TextBox 7">
            <a:extLst>
              <a:ext uri="{FF2B5EF4-FFF2-40B4-BE49-F238E27FC236}">
                <a16:creationId xmlns:a16="http://schemas.microsoft.com/office/drawing/2014/main" id="{4D405C9A-79E7-FC48-A1CB-5F00942E2208}"/>
              </a:ext>
            </a:extLst>
          </p:cNvPr>
          <p:cNvSpPr txBox="1"/>
          <p:nvPr/>
        </p:nvSpPr>
        <p:spPr>
          <a:xfrm>
            <a:off x="1247270" y="1609344"/>
            <a:ext cx="430887" cy="3435658"/>
          </a:xfrm>
          <a:prstGeom prst="rect">
            <a:avLst/>
          </a:prstGeom>
          <a:noFill/>
        </p:spPr>
        <p:txBody>
          <a:bodyPr vert="vert270" wrap="square" rtlCol="0">
            <a:spAutoFit/>
          </a:bodyPr>
          <a:lstStyle/>
          <a:p>
            <a:pPr algn="ctr"/>
            <a:r>
              <a:rPr lang="en-US" sz="1600" dirty="0"/>
              <a:t>Estimated  Travel  Time</a:t>
            </a:r>
          </a:p>
        </p:txBody>
      </p:sp>
    </p:spTree>
    <p:extLst>
      <p:ext uri="{BB962C8B-B14F-4D97-AF65-F5344CB8AC3E}">
        <p14:creationId xmlns:p14="http://schemas.microsoft.com/office/powerpoint/2010/main" val="3715893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B367-72DF-5644-B4ED-6CE27AD06CC1}"/>
              </a:ext>
            </a:extLst>
          </p:cNvPr>
          <p:cNvSpPr>
            <a:spLocks noGrp="1"/>
          </p:cNvSpPr>
          <p:nvPr>
            <p:ph type="title"/>
          </p:nvPr>
        </p:nvSpPr>
        <p:spPr>
          <a:xfrm>
            <a:off x="1176381" y="239696"/>
            <a:ext cx="10058400" cy="891389"/>
          </a:xfrm>
        </p:spPr>
        <p:txBody>
          <a:bodyPr>
            <a:normAutofit fontScale="90000"/>
          </a:bodyPr>
          <a:lstStyle/>
          <a:p>
            <a:pPr algn="ctr"/>
            <a:r>
              <a:rPr lang="en-US" dirty="0"/>
              <a:t>Improving results with Training LSTM model ONLY for weekdays</a:t>
            </a:r>
          </a:p>
        </p:txBody>
      </p:sp>
      <p:pic>
        <p:nvPicPr>
          <p:cNvPr id="6" name="Content Placeholder 5">
            <a:extLst>
              <a:ext uri="{FF2B5EF4-FFF2-40B4-BE49-F238E27FC236}">
                <a16:creationId xmlns:a16="http://schemas.microsoft.com/office/drawing/2014/main" id="{3E0063BA-FA9D-6C46-80E5-EE0D76D2007A}"/>
              </a:ext>
            </a:extLst>
          </p:cNvPr>
          <p:cNvPicPr>
            <a:picLocks noGrp="1" noChangeAspect="1"/>
          </p:cNvPicPr>
          <p:nvPr>
            <p:ph idx="1"/>
          </p:nvPr>
        </p:nvPicPr>
        <p:blipFill>
          <a:blip r:embed="rId3"/>
          <a:stretch>
            <a:fillRect/>
          </a:stretch>
        </p:blipFill>
        <p:spPr>
          <a:xfrm>
            <a:off x="2133867" y="1462971"/>
            <a:ext cx="8143427" cy="4809813"/>
          </a:xfrm>
        </p:spPr>
      </p:pic>
      <p:sp>
        <p:nvSpPr>
          <p:cNvPr id="3" name="Slide Number Placeholder 2">
            <a:extLst>
              <a:ext uri="{FF2B5EF4-FFF2-40B4-BE49-F238E27FC236}">
                <a16:creationId xmlns:a16="http://schemas.microsoft.com/office/drawing/2014/main" id="{0B2BBA7B-43CA-0143-9918-85CD60A9CB84}"/>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TextBox 6">
            <a:extLst>
              <a:ext uri="{FF2B5EF4-FFF2-40B4-BE49-F238E27FC236}">
                <a16:creationId xmlns:a16="http://schemas.microsoft.com/office/drawing/2014/main" id="{D58F4FE0-8A0B-F24C-819A-9174CE5E9C32}"/>
              </a:ext>
            </a:extLst>
          </p:cNvPr>
          <p:cNvSpPr txBox="1"/>
          <p:nvPr/>
        </p:nvSpPr>
        <p:spPr>
          <a:xfrm>
            <a:off x="4980460" y="6435393"/>
            <a:ext cx="2627790" cy="338554"/>
          </a:xfrm>
          <a:prstGeom prst="rect">
            <a:avLst/>
          </a:prstGeom>
          <a:noFill/>
        </p:spPr>
        <p:txBody>
          <a:bodyPr wrap="square" rtlCol="0">
            <a:spAutoFit/>
          </a:bodyPr>
          <a:lstStyle/>
          <a:p>
            <a:pPr algn="ctr"/>
            <a:r>
              <a:rPr lang="en-US" sz="1600" dirty="0"/>
              <a:t>Time of the day</a:t>
            </a:r>
          </a:p>
        </p:txBody>
      </p:sp>
      <p:sp>
        <p:nvSpPr>
          <p:cNvPr id="8" name="TextBox 7">
            <a:extLst>
              <a:ext uri="{FF2B5EF4-FFF2-40B4-BE49-F238E27FC236}">
                <a16:creationId xmlns:a16="http://schemas.microsoft.com/office/drawing/2014/main" id="{F5AB6D45-F3EF-5F4D-9444-2E8E0709962C}"/>
              </a:ext>
            </a:extLst>
          </p:cNvPr>
          <p:cNvSpPr txBox="1"/>
          <p:nvPr/>
        </p:nvSpPr>
        <p:spPr>
          <a:xfrm>
            <a:off x="1176381" y="2150048"/>
            <a:ext cx="430887" cy="3435658"/>
          </a:xfrm>
          <a:prstGeom prst="rect">
            <a:avLst/>
          </a:prstGeom>
          <a:noFill/>
        </p:spPr>
        <p:txBody>
          <a:bodyPr vert="vert270" wrap="square" rtlCol="0">
            <a:spAutoFit/>
          </a:bodyPr>
          <a:lstStyle/>
          <a:p>
            <a:pPr algn="ctr"/>
            <a:r>
              <a:rPr lang="en-US" sz="1600" dirty="0"/>
              <a:t>Estimated  Travel  Time</a:t>
            </a:r>
          </a:p>
        </p:txBody>
      </p:sp>
    </p:spTree>
    <p:extLst>
      <p:ext uri="{BB962C8B-B14F-4D97-AF65-F5344CB8AC3E}">
        <p14:creationId xmlns:p14="http://schemas.microsoft.com/office/powerpoint/2010/main" val="2229433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060E63D-577B-B445-85FB-9898C4C1F488}"/>
              </a:ext>
            </a:extLst>
          </p:cNvPr>
          <p:cNvSpPr>
            <a:spLocks noGrp="1"/>
          </p:cNvSpPr>
          <p:nvPr>
            <p:ph type="title"/>
          </p:nvPr>
        </p:nvSpPr>
        <p:spPr>
          <a:xfrm>
            <a:off x="1114237" y="147280"/>
            <a:ext cx="10058400" cy="491912"/>
          </a:xfrm>
        </p:spPr>
        <p:txBody>
          <a:bodyPr>
            <a:normAutofit fontScale="90000"/>
          </a:bodyPr>
          <a:lstStyle/>
          <a:p>
            <a:pPr algn="ctr"/>
            <a:r>
              <a:rPr lang="en-US" dirty="0"/>
              <a:t>Weekdays vs ALL Days Training</a:t>
            </a:r>
          </a:p>
        </p:txBody>
      </p:sp>
      <p:pic>
        <p:nvPicPr>
          <p:cNvPr id="9" name="Content Placeholder 8">
            <a:extLst>
              <a:ext uri="{FF2B5EF4-FFF2-40B4-BE49-F238E27FC236}">
                <a16:creationId xmlns:a16="http://schemas.microsoft.com/office/drawing/2014/main" id="{C148D2C1-9B12-9A48-8716-EFC3A84C36D2}"/>
              </a:ext>
            </a:extLst>
          </p:cNvPr>
          <p:cNvPicPr>
            <a:picLocks noGrp="1" noChangeAspect="1"/>
          </p:cNvPicPr>
          <p:nvPr>
            <p:ph idx="1"/>
          </p:nvPr>
        </p:nvPicPr>
        <p:blipFill>
          <a:blip r:embed="rId3"/>
          <a:stretch>
            <a:fillRect/>
          </a:stretch>
        </p:blipFill>
        <p:spPr>
          <a:xfrm>
            <a:off x="1796385" y="773538"/>
            <a:ext cx="8694104" cy="5174856"/>
          </a:xfrm>
        </p:spPr>
      </p:pic>
      <p:sp>
        <p:nvSpPr>
          <p:cNvPr id="2" name="Slide Number Placeholder 1">
            <a:extLst>
              <a:ext uri="{FF2B5EF4-FFF2-40B4-BE49-F238E27FC236}">
                <a16:creationId xmlns:a16="http://schemas.microsoft.com/office/drawing/2014/main" id="{E24972EC-D78F-9F47-B94A-AB91867344EC}"/>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13" name="Text Placeholder 12">
            <a:extLst>
              <a:ext uri="{FF2B5EF4-FFF2-40B4-BE49-F238E27FC236}">
                <a16:creationId xmlns:a16="http://schemas.microsoft.com/office/drawing/2014/main" id="{9E82DA14-C64D-E748-B673-80D3AE347D63}"/>
              </a:ext>
            </a:extLst>
          </p:cNvPr>
          <p:cNvSpPr>
            <a:spLocks noGrp="1"/>
          </p:cNvSpPr>
          <p:nvPr>
            <p:ph type="body" sz="half" idx="4294967295"/>
          </p:nvPr>
        </p:nvSpPr>
        <p:spPr>
          <a:xfrm>
            <a:off x="8991600" y="2284413"/>
            <a:ext cx="3200400" cy="3992562"/>
          </a:xfrm>
        </p:spPr>
        <p:txBody>
          <a:bodyPr>
            <a:normAutofit/>
          </a:bodyPr>
          <a:lstStyle/>
          <a:p>
            <a:pPr algn="just"/>
            <a:endParaRPr lang="en-US" sz="1500" dirty="0"/>
          </a:p>
          <a:p>
            <a:endParaRPr lang="en-US" dirty="0"/>
          </a:p>
          <a:p>
            <a:endParaRPr lang="en-US" dirty="0"/>
          </a:p>
        </p:txBody>
      </p:sp>
      <p:sp>
        <p:nvSpPr>
          <p:cNvPr id="16" name="TextBox 15">
            <a:extLst>
              <a:ext uri="{FF2B5EF4-FFF2-40B4-BE49-F238E27FC236}">
                <a16:creationId xmlns:a16="http://schemas.microsoft.com/office/drawing/2014/main" id="{12AFCB8F-910F-4847-91FD-5863C8FEDB5D}"/>
              </a:ext>
            </a:extLst>
          </p:cNvPr>
          <p:cNvSpPr txBox="1"/>
          <p:nvPr/>
        </p:nvSpPr>
        <p:spPr>
          <a:xfrm>
            <a:off x="1114237" y="1509204"/>
            <a:ext cx="400110" cy="3435658"/>
          </a:xfrm>
          <a:prstGeom prst="rect">
            <a:avLst/>
          </a:prstGeom>
          <a:noFill/>
        </p:spPr>
        <p:txBody>
          <a:bodyPr vert="vert270" wrap="square" rtlCol="0">
            <a:spAutoFit/>
          </a:bodyPr>
          <a:lstStyle/>
          <a:p>
            <a:pPr algn="ctr"/>
            <a:r>
              <a:rPr lang="en-US" sz="1400" dirty="0"/>
              <a:t>Absolute Residual Error</a:t>
            </a:r>
          </a:p>
        </p:txBody>
      </p:sp>
      <p:sp>
        <p:nvSpPr>
          <p:cNvPr id="8" name="TextBox 7">
            <a:extLst>
              <a:ext uri="{FF2B5EF4-FFF2-40B4-BE49-F238E27FC236}">
                <a16:creationId xmlns:a16="http://schemas.microsoft.com/office/drawing/2014/main" id="{93230C5B-D8ED-974F-88B2-8B1886E7EFBA}"/>
              </a:ext>
            </a:extLst>
          </p:cNvPr>
          <p:cNvSpPr txBox="1"/>
          <p:nvPr/>
        </p:nvSpPr>
        <p:spPr>
          <a:xfrm>
            <a:off x="4829542" y="6082740"/>
            <a:ext cx="2627790" cy="338554"/>
          </a:xfrm>
          <a:prstGeom prst="rect">
            <a:avLst/>
          </a:prstGeom>
          <a:noFill/>
        </p:spPr>
        <p:txBody>
          <a:bodyPr wrap="square" rtlCol="0">
            <a:spAutoFit/>
          </a:bodyPr>
          <a:lstStyle/>
          <a:p>
            <a:pPr algn="ctr"/>
            <a:r>
              <a:rPr lang="en-US" sz="1600" dirty="0"/>
              <a:t>Time of the day</a:t>
            </a:r>
          </a:p>
        </p:txBody>
      </p:sp>
    </p:spTree>
    <p:extLst>
      <p:ext uri="{BB962C8B-B14F-4D97-AF65-F5344CB8AC3E}">
        <p14:creationId xmlns:p14="http://schemas.microsoft.com/office/powerpoint/2010/main" val="831032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730196-F132-584F-BC34-34BD5819E487}"/>
              </a:ext>
            </a:extLst>
          </p:cNvPr>
          <p:cNvSpPr>
            <a:spLocks noGrp="1"/>
          </p:cNvSpPr>
          <p:nvPr>
            <p:ph type="title"/>
          </p:nvPr>
        </p:nvSpPr>
        <p:spPr>
          <a:xfrm>
            <a:off x="680030" y="209424"/>
            <a:ext cx="10631098" cy="1148859"/>
          </a:xfrm>
        </p:spPr>
        <p:txBody>
          <a:bodyPr/>
          <a:lstStyle/>
          <a:p>
            <a:pPr algn="ctr"/>
            <a:r>
              <a:rPr lang="en-US" dirty="0"/>
              <a:t>Results:- Weekdays vs ALL Days MODEL</a:t>
            </a:r>
          </a:p>
        </p:txBody>
      </p:sp>
      <p:pic>
        <p:nvPicPr>
          <p:cNvPr id="6" name="Content Placeholder 10">
            <a:extLst>
              <a:ext uri="{FF2B5EF4-FFF2-40B4-BE49-F238E27FC236}">
                <a16:creationId xmlns:a16="http://schemas.microsoft.com/office/drawing/2014/main" id="{E8F3EB23-3462-154E-A5B6-1014DB659940}"/>
              </a:ext>
            </a:extLst>
          </p:cNvPr>
          <p:cNvPicPr>
            <a:picLocks noGrp="1" noChangeAspect="1"/>
          </p:cNvPicPr>
          <p:nvPr>
            <p:ph idx="1"/>
          </p:nvPr>
        </p:nvPicPr>
        <p:blipFill>
          <a:blip r:embed="rId3"/>
          <a:stretch>
            <a:fillRect/>
          </a:stretch>
        </p:blipFill>
        <p:spPr>
          <a:xfrm>
            <a:off x="1512479" y="1828368"/>
            <a:ext cx="8966200" cy="3429000"/>
          </a:xfrm>
          <a:prstGeom prst="rect">
            <a:avLst/>
          </a:prstGeom>
        </p:spPr>
      </p:pic>
      <p:sp>
        <p:nvSpPr>
          <p:cNvPr id="5" name="Slide Number Placeholder 4">
            <a:extLst>
              <a:ext uri="{FF2B5EF4-FFF2-40B4-BE49-F238E27FC236}">
                <a16:creationId xmlns:a16="http://schemas.microsoft.com/office/drawing/2014/main" id="{4D393B65-1817-FD45-8B0E-49CF1BC2E37E}"/>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2" name="Rectangle 1">
            <a:extLst>
              <a:ext uri="{FF2B5EF4-FFF2-40B4-BE49-F238E27FC236}">
                <a16:creationId xmlns:a16="http://schemas.microsoft.com/office/drawing/2014/main" id="{A4EE19F8-4458-1D48-9E77-DD4FEC9906E7}"/>
              </a:ext>
            </a:extLst>
          </p:cNvPr>
          <p:cNvSpPr/>
          <p:nvPr/>
        </p:nvSpPr>
        <p:spPr>
          <a:xfrm>
            <a:off x="3750365" y="4810539"/>
            <a:ext cx="980661" cy="291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3.94</a:t>
            </a:r>
          </a:p>
        </p:txBody>
      </p:sp>
      <p:sp>
        <p:nvSpPr>
          <p:cNvPr id="8" name="Rectangle 7">
            <a:extLst>
              <a:ext uri="{FF2B5EF4-FFF2-40B4-BE49-F238E27FC236}">
                <a16:creationId xmlns:a16="http://schemas.microsoft.com/office/drawing/2014/main" id="{EC69A39A-024F-9246-B010-63CE7346873B}"/>
              </a:ext>
            </a:extLst>
          </p:cNvPr>
          <p:cNvSpPr/>
          <p:nvPr/>
        </p:nvSpPr>
        <p:spPr>
          <a:xfrm>
            <a:off x="7290543" y="4810539"/>
            <a:ext cx="980661" cy="291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4.01</a:t>
            </a:r>
          </a:p>
        </p:txBody>
      </p:sp>
      <p:sp>
        <p:nvSpPr>
          <p:cNvPr id="9" name="Rectangle 8">
            <a:extLst>
              <a:ext uri="{FF2B5EF4-FFF2-40B4-BE49-F238E27FC236}">
                <a16:creationId xmlns:a16="http://schemas.microsoft.com/office/drawing/2014/main" id="{B3AA46B9-FF4D-5448-8239-35BE8D792ECF}"/>
              </a:ext>
            </a:extLst>
          </p:cNvPr>
          <p:cNvSpPr/>
          <p:nvPr/>
        </p:nvSpPr>
        <p:spPr>
          <a:xfrm>
            <a:off x="5520454" y="4810539"/>
            <a:ext cx="980661" cy="2915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4.66</a:t>
            </a:r>
          </a:p>
        </p:txBody>
      </p:sp>
      <p:sp>
        <p:nvSpPr>
          <p:cNvPr id="10" name="Rectangle 9">
            <a:extLst>
              <a:ext uri="{FF2B5EF4-FFF2-40B4-BE49-F238E27FC236}">
                <a16:creationId xmlns:a16="http://schemas.microsoft.com/office/drawing/2014/main" id="{0CCD7AF5-2D96-A443-B630-BFBA596337DB}"/>
              </a:ext>
            </a:extLst>
          </p:cNvPr>
          <p:cNvSpPr/>
          <p:nvPr/>
        </p:nvSpPr>
        <p:spPr>
          <a:xfrm>
            <a:off x="9060632" y="4820098"/>
            <a:ext cx="980661" cy="2915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4.76</a:t>
            </a:r>
          </a:p>
        </p:txBody>
      </p:sp>
    </p:spTree>
    <p:extLst>
      <p:ext uri="{BB962C8B-B14F-4D97-AF65-F5344CB8AC3E}">
        <p14:creationId xmlns:p14="http://schemas.microsoft.com/office/powerpoint/2010/main" val="1965876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18469C-C8A4-E64B-AD30-9C98862770B9}"/>
              </a:ext>
            </a:extLst>
          </p:cNvPr>
          <p:cNvSpPr>
            <a:spLocks noGrp="1"/>
          </p:cNvSpPr>
          <p:nvPr>
            <p:ph type="title"/>
          </p:nvPr>
        </p:nvSpPr>
        <p:spPr/>
        <p:txBody>
          <a:bodyPr>
            <a:normAutofit fontScale="90000"/>
          </a:bodyPr>
          <a:lstStyle/>
          <a:p>
            <a:r>
              <a:rPr lang="en-US" dirty="0"/>
              <a:t>CORRELATING DEVIATIONS IN TRAFFIC PREDICTION WITH WEATHER CONDITIONS</a:t>
            </a:r>
          </a:p>
        </p:txBody>
      </p:sp>
    </p:spTree>
    <p:extLst>
      <p:ext uri="{BB962C8B-B14F-4D97-AF65-F5344CB8AC3E}">
        <p14:creationId xmlns:p14="http://schemas.microsoft.com/office/powerpoint/2010/main" val="1878770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0BD984B-926B-1E45-B4ED-310A6FDCA5B0}"/>
              </a:ext>
            </a:extLst>
          </p:cNvPr>
          <p:cNvSpPr>
            <a:spLocks noGrp="1"/>
          </p:cNvSpPr>
          <p:nvPr>
            <p:ph type="title"/>
          </p:nvPr>
        </p:nvSpPr>
        <p:spPr>
          <a:xfrm>
            <a:off x="1069848" y="94014"/>
            <a:ext cx="10058400" cy="838141"/>
          </a:xfrm>
        </p:spPr>
        <p:txBody>
          <a:bodyPr/>
          <a:lstStyle/>
          <a:p>
            <a:pPr algn="ctr"/>
            <a:r>
              <a:rPr lang="en-US" dirty="0"/>
              <a:t>Predicted Traffic WITH LSTM</a:t>
            </a:r>
          </a:p>
        </p:txBody>
      </p:sp>
      <p:pic>
        <p:nvPicPr>
          <p:cNvPr id="9" name="Content Placeholder 8">
            <a:extLst>
              <a:ext uri="{FF2B5EF4-FFF2-40B4-BE49-F238E27FC236}">
                <a16:creationId xmlns:a16="http://schemas.microsoft.com/office/drawing/2014/main" id="{855AEC1F-B767-8445-9D97-D973AD976504}"/>
              </a:ext>
            </a:extLst>
          </p:cNvPr>
          <p:cNvPicPr>
            <a:picLocks noGrp="1" noChangeAspect="1"/>
          </p:cNvPicPr>
          <p:nvPr>
            <p:ph idx="1"/>
          </p:nvPr>
        </p:nvPicPr>
        <p:blipFill>
          <a:blip r:embed="rId2"/>
          <a:stretch>
            <a:fillRect/>
          </a:stretch>
        </p:blipFill>
        <p:spPr>
          <a:xfrm>
            <a:off x="1069848" y="996538"/>
            <a:ext cx="9750711" cy="5276246"/>
          </a:xfrm>
        </p:spPr>
      </p:pic>
      <p:sp>
        <p:nvSpPr>
          <p:cNvPr id="5" name="Slide Number Placeholder 4">
            <a:extLst>
              <a:ext uri="{FF2B5EF4-FFF2-40B4-BE49-F238E27FC236}">
                <a16:creationId xmlns:a16="http://schemas.microsoft.com/office/drawing/2014/main" id="{D9E8DE8D-51C9-C045-8360-E09A76B1DCA7}"/>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10" name="TextBox 9">
            <a:extLst>
              <a:ext uri="{FF2B5EF4-FFF2-40B4-BE49-F238E27FC236}">
                <a16:creationId xmlns:a16="http://schemas.microsoft.com/office/drawing/2014/main" id="{09B56498-0281-3D42-9F06-27536E77EAA1}"/>
              </a:ext>
            </a:extLst>
          </p:cNvPr>
          <p:cNvSpPr txBox="1"/>
          <p:nvPr/>
        </p:nvSpPr>
        <p:spPr>
          <a:xfrm>
            <a:off x="4856175" y="6337167"/>
            <a:ext cx="2627790" cy="338554"/>
          </a:xfrm>
          <a:prstGeom prst="rect">
            <a:avLst/>
          </a:prstGeom>
          <a:noFill/>
        </p:spPr>
        <p:txBody>
          <a:bodyPr wrap="square" rtlCol="0">
            <a:spAutoFit/>
          </a:bodyPr>
          <a:lstStyle/>
          <a:p>
            <a:pPr algn="ctr"/>
            <a:r>
              <a:rPr lang="en-US" sz="1600" dirty="0"/>
              <a:t>Time of the day</a:t>
            </a:r>
          </a:p>
        </p:txBody>
      </p:sp>
      <p:sp>
        <p:nvSpPr>
          <p:cNvPr id="11" name="TextBox 10">
            <a:extLst>
              <a:ext uri="{FF2B5EF4-FFF2-40B4-BE49-F238E27FC236}">
                <a16:creationId xmlns:a16="http://schemas.microsoft.com/office/drawing/2014/main" id="{25B8AFD7-5AD4-624B-85DA-83316A26C43E}"/>
              </a:ext>
            </a:extLst>
          </p:cNvPr>
          <p:cNvSpPr txBox="1"/>
          <p:nvPr/>
        </p:nvSpPr>
        <p:spPr>
          <a:xfrm>
            <a:off x="579279" y="1916832"/>
            <a:ext cx="430887" cy="3435658"/>
          </a:xfrm>
          <a:prstGeom prst="rect">
            <a:avLst/>
          </a:prstGeom>
          <a:noFill/>
        </p:spPr>
        <p:txBody>
          <a:bodyPr vert="vert270" wrap="square" rtlCol="0">
            <a:spAutoFit/>
          </a:bodyPr>
          <a:lstStyle/>
          <a:p>
            <a:pPr algn="ctr"/>
            <a:r>
              <a:rPr lang="en-US" sz="1600" dirty="0"/>
              <a:t>Estimated  Travel  Time</a:t>
            </a:r>
          </a:p>
        </p:txBody>
      </p:sp>
      <p:sp>
        <p:nvSpPr>
          <p:cNvPr id="12" name="Rectangle 11">
            <a:extLst>
              <a:ext uri="{FF2B5EF4-FFF2-40B4-BE49-F238E27FC236}">
                <a16:creationId xmlns:a16="http://schemas.microsoft.com/office/drawing/2014/main" id="{D78ED814-CAD6-E34D-88C6-C8A49EA3340B}"/>
              </a:ext>
            </a:extLst>
          </p:cNvPr>
          <p:cNvSpPr/>
          <p:nvPr/>
        </p:nvSpPr>
        <p:spPr>
          <a:xfrm>
            <a:off x="5255581" y="996538"/>
            <a:ext cx="1571347" cy="95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013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071B-4D64-8841-9A34-D69D52FA8369}"/>
              </a:ext>
            </a:extLst>
          </p:cNvPr>
          <p:cNvSpPr>
            <a:spLocks noGrp="1"/>
          </p:cNvSpPr>
          <p:nvPr>
            <p:ph type="title"/>
          </p:nvPr>
        </p:nvSpPr>
        <p:spPr>
          <a:xfrm>
            <a:off x="1069848" y="484632"/>
            <a:ext cx="10058400" cy="1304411"/>
          </a:xfrm>
        </p:spPr>
        <p:txBody>
          <a:bodyPr>
            <a:normAutofit/>
          </a:bodyPr>
          <a:lstStyle/>
          <a:p>
            <a:pPr algn="ctr"/>
            <a:r>
              <a:rPr lang="en-US" sz="4800" dirty="0"/>
              <a:t>Concept and Motivation</a:t>
            </a:r>
          </a:p>
        </p:txBody>
      </p:sp>
      <p:pic>
        <p:nvPicPr>
          <p:cNvPr id="8" name="Content Placeholder 7">
            <a:extLst>
              <a:ext uri="{FF2B5EF4-FFF2-40B4-BE49-F238E27FC236}">
                <a16:creationId xmlns:a16="http://schemas.microsoft.com/office/drawing/2014/main" id="{30FE3117-B476-5E4C-A602-DEF00B4636A8}"/>
              </a:ext>
            </a:extLst>
          </p:cNvPr>
          <p:cNvPicPr>
            <a:picLocks noGrp="1" noChangeAspect="1"/>
          </p:cNvPicPr>
          <p:nvPr>
            <p:ph idx="1"/>
          </p:nvPr>
        </p:nvPicPr>
        <p:blipFill>
          <a:blip r:embed="rId3"/>
          <a:stretch>
            <a:fillRect/>
          </a:stretch>
        </p:blipFill>
        <p:spPr>
          <a:xfrm>
            <a:off x="2439193" y="1789043"/>
            <a:ext cx="7919567" cy="4383157"/>
          </a:xfrm>
        </p:spPr>
      </p:pic>
      <p:sp>
        <p:nvSpPr>
          <p:cNvPr id="3" name="Slide Number Placeholder 2">
            <a:extLst>
              <a:ext uri="{FF2B5EF4-FFF2-40B4-BE49-F238E27FC236}">
                <a16:creationId xmlns:a16="http://schemas.microsoft.com/office/drawing/2014/main" id="{A9BA3B21-2A0F-0D42-A84B-164309710988}"/>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Curved Left Arrow 4">
            <a:extLst>
              <a:ext uri="{FF2B5EF4-FFF2-40B4-BE49-F238E27FC236}">
                <a16:creationId xmlns:a16="http://schemas.microsoft.com/office/drawing/2014/main" id="{5756BEC1-06BC-4A4F-87BB-7DB20E69F76D}"/>
              </a:ext>
            </a:extLst>
          </p:cNvPr>
          <p:cNvSpPr/>
          <p:nvPr/>
        </p:nvSpPr>
        <p:spPr>
          <a:xfrm>
            <a:off x="10358760" y="4734560"/>
            <a:ext cx="644520" cy="1219200"/>
          </a:xfrm>
          <a:prstGeom prst="curvedLef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15813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F174B-338D-414C-B159-2E2414E8E1F0}"/>
              </a:ext>
            </a:extLst>
          </p:cNvPr>
          <p:cNvSpPr>
            <a:spLocks noGrp="1"/>
          </p:cNvSpPr>
          <p:nvPr>
            <p:ph type="title"/>
          </p:nvPr>
        </p:nvSpPr>
        <p:spPr>
          <a:xfrm>
            <a:off x="1069848" y="200547"/>
            <a:ext cx="10058400" cy="855896"/>
          </a:xfrm>
        </p:spPr>
        <p:txBody>
          <a:bodyPr/>
          <a:lstStyle/>
          <a:p>
            <a:pPr algn="ctr"/>
            <a:r>
              <a:rPr lang="en-US" dirty="0"/>
              <a:t>Predictions VS Real Traffic</a:t>
            </a:r>
          </a:p>
        </p:txBody>
      </p:sp>
      <p:pic>
        <p:nvPicPr>
          <p:cNvPr id="6" name="Content Placeholder 5">
            <a:extLst>
              <a:ext uri="{FF2B5EF4-FFF2-40B4-BE49-F238E27FC236}">
                <a16:creationId xmlns:a16="http://schemas.microsoft.com/office/drawing/2014/main" id="{F2C56773-8DD7-ED46-A0D4-0F235AB9DF11}"/>
              </a:ext>
            </a:extLst>
          </p:cNvPr>
          <p:cNvPicPr>
            <a:picLocks noGrp="1" noChangeAspect="1"/>
          </p:cNvPicPr>
          <p:nvPr>
            <p:ph idx="1"/>
          </p:nvPr>
        </p:nvPicPr>
        <p:blipFill>
          <a:blip r:embed="rId3"/>
          <a:stretch>
            <a:fillRect/>
          </a:stretch>
        </p:blipFill>
        <p:spPr>
          <a:xfrm>
            <a:off x="1436850" y="1056443"/>
            <a:ext cx="9500440" cy="5229314"/>
          </a:xfrm>
        </p:spPr>
      </p:pic>
      <p:sp>
        <p:nvSpPr>
          <p:cNvPr id="4" name="Slide Number Placeholder 3">
            <a:extLst>
              <a:ext uri="{FF2B5EF4-FFF2-40B4-BE49-F238E27FC236}">
                <a16:creationId xmlns:a16="http://schemas.microsoft.com/office/drawing/2014/main" id="{E2E11C5D-B422-574E-BECC-4DB16AF572FE}"/>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7" name="Oval 6">
            <a:extLst>
              <a:ext uri="{FF2B5EF4-FFF2-40B4-BE49-F238E27FC236}">
                <a16:creationId xmlns:a16="http://schemas.microsoft.com/office/drawing/2014/main" id="{12C240A5-EED2-EF43-9916-DF0BFF2005D3}"/>
              </a:ext>
            </a:extLst>
          </p:cNvPr>
          <p:cNvSpPr/>
          <p:nvPr/>
        </p:nvSpPr>
        <p:spPr>
          <a:xfrm>
            <a:off x="6418554" y="3266983"/>
            <a:ext cx="1269507" cy="1500326"/>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 name="Oval 7">
            <a:extLst>
              <a:ext uri="{FF2B5EF4-FFF2-40B4-BE49-F238E27FC236}">
                <a16:creationId xmlns:a16="http://schemas.microsoft.com/office/drawing/2014/main" id="{2BD24477-E31C-C64C-A04C-8659265F5A89}"/>
              </a:ext>
            </a:extLst>
          </p:cNvPr>
          <p:cNvSpPr/>
          <p:nvPr/>
        </p:nvSpPr>
        <p:spPr>
          <a:xfrm>
            <a:off x="7307800" y="2283042"/>
            <a:ext cx="1269507" cy="1500326"/>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3ECE604F-6E3C-AA43-B500-C51DBD1146B4}"/>
              </a:ext>
            </a:extLst>
          </p:cNvPr>
          <p:cNvSpPr txBox="1"/>
          <p:nvPr/>
        </p:nvSpPr>
        <p:spPr>
          <a:xfrm>
            <a:off x="776784" y="1953271"/>
            <a:ext cx="430887" cy="3435658"/>
          </a:xfrm>
          <a:prstGeom prst="rect">
            <a:avLst/>
          </a:prstGeom>
          <a:noFill/>
        </p:spPr>
        <p:txBody>
          <a:bodyPr vert="vert270" wrap="square" rtlCol="0">
            <a:spAutoFit/>
          </a:bodyPr>
          <a:lstStyle/>
          <a:p>
            <a:pPr algn="ctr"/>
            <a:r>
              <a:rPr lang="en-US" sz="1600" dirty="0"/>
              <a:t>Estimated  Travel  Time</a:t>
            </a:r>
          </a:p>
        </p:txBody>
      </p:sp>
      <p:sp>
        <p:nvSpPr>
          <p:cNvPr id="10" name="TextBox 9">
            <a:extLst>
              <a:ext uri="{FF2B5EF4-FFF2-40B4-BE49-F238E27FC236}">
                <a16:creationId xmlns:a16="http://schemas.microsoft.com/office/drawing/2014/main" id="{D25EDC0F-D880-334B-8CE7-91CBEF4B3C27}"/>
              </a:ext>
            </a:extLst>
          </p:cNvPr>
          <p:cNvSpPr txBox="1"/>
          <p:nvPr/>
        </p:nvSpPr>
        <p:spPr>
          <a:xfrm>
            <a:off x="5060271" y="6299355"/>
            <a:ext cx="2627790" cy="338554"/>
          </a:xfrm>
          <a:prstGeom prst="rect">
            <a:avLst/>
          </a:prstGeom>
          <a:noFill/>
        </p:spPr>
        <p:txBody>
          <a:bodyPr wrap="square" rtlCol="0">
            <a:spAutoFit/>
          </a:bodyPr>
          <a:lstStyle/>
          <a:p>
            <a:pPr algn="ctr"/>
            <a:r>
              <a:rPr lang="en-US" sz="1600" dirty="0"/>
              <a:t>Time of the day</a:t>
            </a:r>
          </a:p>
        </p:txBody>
      </p:sp>
    </p:spTree>
    <p:extLst>
      <p:ext uri="{BB962C8B-B14F-4D97-AF65-F5344CB8AC3E}">
        <p14:creationId xmlns:p14="http://schemas.microsoft.com/office/powerpoint/2010/main" val="1128753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C905C1-2A48-BB41-AC75-EC47D8505999}"/>
              </a:ext>
            </a:extLst>
          </p:cNvPr>
          <p:cNvSpPr>
            <a:spLocks noGrp="1"/>
          </p:cNvSpPr>
          <p:nvPr>
            <p:ph type="title"/>
          </p:nvPr>
        </p:nvSpPr>
        <p:spPr>
          <a:xfrm>
            <a:off x="1149747" y="129526"/>
            <a:ext cx="9769787" cy="838140"/>
          </a:xfrm>
        </p:spPr>
        <p:txBody>
          <a:bodyPr/>
          <a:lstStyle/>
          <a:p>
            <a:pPr algn="ctr"/>
            <a:r>
              <a:rPr lang="en-US" dirty="0"/>
              <a:t>Weather and Traffic </a:t>
            </a:r>
          </a:p>
        </p:txBody>
      </p:sp>
      <p:pic>
        <p:nvPicPr>
          <p:cNvPr id="12" name="Content Placeholder 11">
            <a:extLst>
              <a:ext uri="{FF2B5EF4-FFF2-40B4-BE49-F238E27FC236}">
                <a16:creationId xmlns:a16="http://schemas.microsoft.com/office/drawing/2014/main" id="{864EAA97-013B-784C-905B-F61BBD6A51A4}"/>
              </a:ext>
            </a:extLst>
          </p:cNvPr>
          <p:cNvPicPr>
            <a:picLocks noGrp="1" noChangeAspect="1"/>
          </p:cNvPicPr>
          <p:nvPr>
            <p:ph idx="1"/>
          </p:nvPr>
        </p:nvPicPr>
        <p:blipFill>
          <a:blip r:embed="rId3"/>
          <a:stretch>
            <a:fillRect/>
          </a:stretch>
        </p:blipFill>
        <p:spPr>
          <a:xfrm>
            <a:off x="1149747" y="872447"/>
            <a:ext cx="9370292" cy="5582899"/>
          </a:xfrm>
        </p:spPr>
      </p:pic>
      <p:sp>
        <p:nvSpPr>
          <p:cNvPr id="2" name="Slide Number Placeholder 1">
            <a:extLst>
              <a:ext uri="{FF2B5EF4-FFF2-40B4-BE49-F238E27FC236}">
                <a16:creationId xmlns:a16="http://schemas.microsoft.com/office/drawing/2014/main" id="{211B4C26-CD97-2946-9A82-4E186AD69CF6}"/>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547686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4D20-3B92-254C-940F-E61F584B61D0}"/>
              </a:ext>
            </a:extLst>
          </p:cNvPr>
          <p:cNvSpPr>
            <a:spLocks noGrp="1"/>
          </p:cNvSpPr>
          <p:nvPr>
            <p:ph type="title"/>
          </p:nvPr>
        </p:nvSpPr>
        <p:spPr>
          <a:xfrm>
            <a:off x="1087603" y="147281"/>
            <a:ext cx="10058400" cy="633954"/>
          </a:xfrm>
        </p:spPr>
        <p:txBody>
          <a:bodyPr>
            <a:normAutofit fontScale="90000"/>
          </a:bodyPr>
          <a:lstStyle/>
          <a:p>
            <a:pPr algn="ctr"/>
            <a:r>
              <a:rPr lang="en-US" dirty="0"/>
              <a:t>Weather and Traffic </a:t>
            </a:r>
          </a:p>
        </p:txBody>
      </p:sp>
      <p:pic>
        <p:nvPicPr>
          <p:cNvPr id="6" name="Content Placeholder 5">
            <a:extLst>
              <a:ext uri="{FF2B5EF4-FFF2-40B4-BE49-F238E27FC236}">
                <a16:creationId xmlns:a16="http://schemas.microsoft.com/office/drawing/2014/main" id="{A62FC0EB-1F96-4147-BAA7-89A29A7C8A82}"/>
              </a:ext>
            </a:extLst>
          </p:cNvPr>
          <p:cNvPicPr>
            <a:picLocks noGrp="1" noChangeAspect="1"/>
          </p:cNvPicPr>
          <p:nvPr>
            <p:ph idx="1"/>
          </p:nvPr>
        </p:nvPicPr>
        <p:blipFill>
          <a:blip r:embed="rId3"/>
          <a:stretch>
            <a:fillRect/>
          </a:stretch>
        </p:blipFill>
        <p:spPr>
          <a:xfrm>
            <a:off x="1012055" y="838293"/>
            <a:ext cx="10006268" cy="6019707"/>
          </a:xfrm>
        </p:spPr>
      </p:pic>
      <p:sp>
        <p:nvSpPr>
          <p:cNvPr id="3" name="Slide Number Placeholder 2">
            <a:extLst>
              <a:ext uri="{FF2B5EF4-FFF2-40B4-BE49-F238E27FC236}">
                <a16:creationId xmlns:a16="http://schemas.microsoft.com/office/drawing/2014/main" id="{A498E909-6D6E-704E-8EB3-7D8F9A7E6C7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798426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9353E6-2BCD-C343-9C4B-E21F02E12831}"/>
              </a:ext>
            </a:extLst>
          </p:cNvPr>
          <p:cNvSpPr>
            <a:spLocks noGrp="1"/>
          </p:cNvSpPr>
          <p:nvPr>
            <p:ph type="title"/>
          </p:nvPr>
        </p:nvSpPr>
        <p:spPr>
          <a:xfrm>
            <a:off x="2362512" y="234696"/>
            <a:ext cx="7396644" cy="1606804"/>
          </a:xfrm>
        </p:spPr>
        <p:txBody>
          <a:bodyPr/>
          <a:lstStyle/>
          <a:p>
            <a:pPr algn="ctr"/>
            <a:r>
              <a:rPr lang="en-US" dirty="0"/>
              <a:t>Conclusion &amp; Future Works</a:t>
            </a:r>
          </a:p>
        </p:txBody>
      </p:sp>
      <p:pic>
        <p:nvPicPr>
          <p:cNvPr id="14" name="Content Placeholder 13">
            <a:extLst>
              <a:ext uri="{FF2B5EF4-FFF2-40B4-BE49-F238E27FC236}">
                <a16:creationId xmlns:a16="http://schemas.microsoft.com/office/drawing/2014/main" id="{E95DB7D4-7873-534A-B12F-ADF5DEA7AE26}"/>
              </a:ext>
            </a:extLst>
          </p:cNvPr>
          <p:cNvPicPr>
            <a:picLocks noGrp="1" noChangeAspect="1"/>
          </p:cNvPicPr>
          <p:nvPr>
            <p:ph idx="1"/>
          </p:nvPr>
        </p:nvPicPr>
        <p:blipFill>
          <a:blip r:embed="rId3"/>
          <a:stretch>
            <a:fillRect/>
          </a:stretch>
        </p:blipFill>
        <p:spPr>
          <a:xfrm>
            <a:off x="2439194" y="2120900"/>
            <a:ext cx="7319962" cy="4051300"/>
          </a:xfrm>
        </p:spPr>
      </p:pic>
      <p:sp>
        <p:nvSpPr>
          <p:cNvPr id="2" name="Slide Number Placeholder 1">
            <a:extLst>
              <a:ext uri="{FF2B5EF4-FFF2-40B4-BE49-F238E27FC236}">
                <a16:creationId xmlns:a16="http://schemas.microsoft.com/office/drawing/2014/main" id="{96B3766F-7653-D04B-A0DE-6E8BF643F702}"/>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7" name="Curved Left Arrow 6">
            <a:extLst>
              <a:ext uri="{FF2B5EF4-FFF2-40B4-BE49-F238E27FC236}">
                <a16:creationId xmlns:a16="http://schemas.microsoft.com/office/drawing/2014/main" id="{3D1056F4-9C18-124D-B21A-D74DC014FD12}"/>
              </a:ext>
            </a:extLst>
          </p:cNvPr>
          <p:cNvSpPr/>
          <p:nvPr/>
        </p:nvSpPr>
        <p:spPr>
          <a:xfrm>
            <a:off x="9759156" y="4673600"/>
            <a:ext cx="644520" cy="1219200"/>
          </a:xfrm>
          <a:prstGeom prst="curvedLef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35399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26FD19-73E2-BF4D-8D89-02AD58A47044}"/>
              </a:ext>
            </a:extLst>
          </p:cNvPr>
          <p:cNvSpPr>
            <a:spLocks noGrp="1"/>
          </p:cNvSpPr>
          <p:nvPr>
            <p:ph type="ctrTitle"/>
          </p:nvPr>
        </p:nvSpPr>
        <p:spPr/>
        <p:txBody>
          <a:bodyPr/>
          <a:lstStyle/>
          <a:p>
            <a:pPr algn="ctr"/>
            <a:r>
              <a:rPr lang="en-US" dirty="0"/>
              <a:t>Thank You!</a:t>
            </a:r>
          </a:p>
        </p:txBody>
      </p:sp>
      <p:sp>
        <p:nvSpPr>
          <p:cNvPr id="7" name="Subtitle 2">
            <a:extLst>
              <a:ext uri="{FF2B5EF4-FFF2-40B4-BE49-F238E27FC236}">
                <a16:creationId xmlns:a16="http://schemas.microsoft.com/office/drawing/2014/main" id="{2BE46285-405F-0C47-8873-0F21D431C469}"/>
              </a:ext>
            </a:extLst>
          </p:cNvPr>
          <p:cNvSpPr>
            <a:spLocks noGrp="1"/>
          </p:cNvSpPr>
          <p:nvPr>
            <p:ph type="subTitle" idx="1"/>
          </p:nvPr>
        </p:nvSpPr>
        <p:spPr>
          <a:xfrm>
            <a:off x="933319" y="4456008"/>
            <a:ext cx="10180731" cy="1145724"/>
          </a:xfrm>
        </p:spPr>
        <p:txBody>
          <a:bodyPr>
            <a:noAutofit/>
          </a:bodyPr>
          <a:lstStyle/>
          <a:p>
            <a:pPr algn="ctr"/>
            <a:r>
              <a:rPr lang="en-US" sz="1600" dirty="0"/>
              <a:t>Please contact for more information</a:t>
            </a:r>
          </a:p>
          <a:p>
            <a:pPr algn="ctr"/>
            <a:r>
              <a:rPr lang="en-US" sz="1600" dirty="0"/>
              <a:t>aparnami@uncc.edu</a:t>
            </a:r>
          </a:p>
        </p:txBody>
      </p:sp>
    </p:spTree>
    <p:extLst>
      <p:ext uri="{BB962C8B-B14F-4D97-AF65-F5344CB8AC3E}">
        <p14:creationId xmlns:p14="http://schemas.microsoft.com/office/powerpoint/2010/main" val="3581173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CCBBF-1D7C-4345-A5A8-5FACB3F81BC4}"/>
              </a:ext>
            </a:extLst>
          </p:cNvPr>
          <p:cNvSpPr>
            <a:spLocks noGrp="1"/>
          </p:cNvSpPr>
          <p:nvPr>
            <p:ph type="title"/>
          </p:nvPr>
        </p:nvSpPr>
        <p:spPr>
          <a:xfrm>
            <a:off x="1252728" y="291592"/>
            <a:ext cx="10058400" cy="592328"/>
          </a:xfrm>
        </p:spPr>
        <p:txBody>
          <a:bodyPr>
            <a:normAutofit fontScale="90000"/>
          </a:bodyPr>
          <a:lstStyle/>
          <a:p>
            <a:pPr algn="ctr"/>
            <a:r>
              <a:rPr lang="en-US" dirty="0"/>
              <a:t>Phase 1 – Traffic Prediction</a:t>
            </a:r>
          </a:p>
        </p:txBody>
      </p:sp>
      <p:pic>
        <p:nvPicPr>
          <p:cNvPr id="6" name="Content Placeholder 5">
            <a:extLst>
              <a:ext uri="{FF2B5EF4-FFF2-40B4-BE49-F238E27FC236}">
                <a16:creationId xmlns:a16="http://schemas.microsoft.com/office/drawing/2014/main" id="{6704F51C-6B34-CA41-924D-84D8B25BF616}"/>
              </a:ext>
            </a:extLst>
          </p:cNvPr>
          <p:cNvPicPr>
            <a:picLocks noGrp="1" noChangeAspect="1"/>
          </p:cNvPicPr>
          <p:nvPr>
            <p:ph idx="1"/>
          </p:nvPr>
        </p:nvPicPr>
        <p:blipFill>
          <a:blip r:embed="rId3"/>
          <a:stretch>
            <a:fillRect/>
          </a:stretch>
        </p:blipFill>
        <p:spPr>
          <a:xfrm>
            <a:off x="1762012" y="1308100"/>
            <a:ext cx="9058388" cy="4856368"/>
          </a:xfrm>
        </p:spPr>
      </p:pic>
      <p:sp>
        <p:nvSpPr>
          <p:cNvPr id="4" name="Slide Number Placeholder 3">
            <a:extLst>
              <a:ext uri="{FF2B5EF4-FFF2-40B4-BE49-F238E27FC236}">
                <a16:creationId xmlns:a16="http://schemas.microsoft.com/office/drawing/2014/main" id="{8F5A5052-549A-AE41-A40A-41446EE169D9}"/>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232016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8CE9-BD36-B84C-AB01-A952C84E2180}"/>
              </a:ext>
            </a:extLst>
          </p:cNvPr>
          <p:cNvSpPr>
            <a:spLocks noGrp="1"/>
          </p:cNvSpPr>
          <p:nvPr>
            <p:ph type="title"/>
          </p:nvPr>
        </p:nvSpPr>
        <p:spPr>
          <a:xfrm>
            <a:off x="1060970" y="120647"/>
            <a:ext cx="10058400" cy="1273147"/>
          </a:xfrm>
        </p:spPr>
        <p:txBody>
          <a:bodyPr/>
          <a:lstStyle/>
          <a:p>
            <a:pPr algn="ctr"/>
            <a:r>
              <a:rPr lang="en-US" dirty="0"/>
              <a:t>Traffic Data Collection</a:t>
            </a:r>
          </a:p>
        </p:txBody>
      </p:sp>
      <p:sp>
        <p:nvSpPr>
          <p:cNvPr id="3" name="Content Placeholder 2">
            <a:extLst>
              <a:ext uri="{FF2B5EF4-FFF2-40B4-BE49-F238E27FC236}">
                <a16:creationId xmlns:a16="http://schemas.microsoft.com/office/drawing/2014/main" id="{BBACA12B-AE3E-0448-A3C6-EDEF59FF3E1D}"/>
              </a:ext>
            </a:extLst>
          </p:cNvPr>
          <p:cNvSpPr>
            <a:spLocks noGrp="1"/>
          </p:cNvSpPr>
          <p:nvPr>
            <p:ph idx="1"/>
          </p:nvPr>
        </p:nvSpPr>
        <p:spPr>
          <a:xfrm>
            <a:off x="954157" y="1393795"/>
            <a:ext cx="10416208" cy="5086518"/>
          </a:xfrm>
        </p:spPr>
        <p:txBody>
          <a:bodyPr>
            <a:noAutofit/>
          </a:bodyPr>
          <a:lstStyle/>
          <a:p>
            <a:pPr algn="just"/>
            <a:r>
              <a:rPr lang="en-US" sz="2200" dirty="0">
                <a:solidFill>
                  <a:srgbClr val="0070C0"/>
                </a:solidFill>
              </a:rPr>
              <a:t>Getting high quality traffic data is expensive and challenging!</a:t>
            </a:r>
          </a:p>
          <a:p>
            <a:pPr lvl="1" algn="just"/>
            <a:r>
              <a:rPr lang="en-US" sz="2200" dirty="0"/>
              <a:t>Need loop detectors/ physical sensors on roads to measure traffic</a:t>
            </a:r>
          </a:p>
          <a:p>
            <a:pPr lvl="1" algn="just"/>
            <a:r>
              <a:rPr lang="en-US" sz="2200" dirty="0"/>
              <a:t>Not every city  has the capability or resources to install such devices.</a:t>
            </a:r>
          </a:p>
          <a:p>
            <a:pPr algn="just"/>
            <a:r>
              <a:rPr lang="en-US" sz="2200" dirty="0">
                <a:solidFill>
                  <a:srgbClr val="0070C0"/>
                </a:solidFill>
              </a:rPr>
              <a:t>Alternatives?</a:t>
            </a:r>
          </a:p>
          <a:p>
            <a:pPr lvl="1" algn="just"/>
            <a:r>
              <a:rPr lang="en-US" sz="2200" dirty="0">
                <a:solidFill>
                  <a:srgbClr val="00B050"/>
                </a:solidFill>
              </a:rPr>
              <a:t>Google Maps API</a:t>
            </a:r>
          </a:p>
          <a:p>
            <a:pPr lvl="2" algn="just"/>
            <a:r>
              <a:rPr lang="en-US" sz="2200" dirty="0"/>
              <a:t>Offers limited free service to get traffic information (2500 requests / day)</a:t>
            </a:r>
          </a:p>
          <a:p>
            <a:pPr lvl="2" algn="just"/>
            <a:r>
              <a:rPr lang="en-US" sz="2200" dirty="0"/>
              <a:t>But quickly becomes expensive if you want to capture the traffic for more than few routes. </a:t>
            </a:r>
          </a:p>
          <a:p>
            <a:pPr lvl="1" algn="just"/>
            <a:r>
              <a:rPr lang="en-US" sz="2200" dirty="0">
                <a:solidFill>
                  <a:srgbClr val="00B050"/>
                </a:solidFill>
              </a:rPr>
              <a:t>Waze (Crowdsourced Navigation App)</a:t>
            </a:r>
          </a:p>
          <a:p>
            <a:pPr lvl="2" algn="just"/>
            <a:r>
              <a:rPr lang="en-US" sz="2200" dirty="0"/>
              <a:t>Though they publicly do not offer an API service yet, but through web scrapping traffic information for any number of routes can be collected from Waze.</a:t>
            </a:r>
          </a:p>
        </p:txBody>
      </p:sp>
      <p:sp>
        <p:nvSpPr>
          <p:cNvPr id="4" name="Slide Number Placeholder 3">
            <a:extLst>
              <a:ext uri="{FF2B5EF4-FFF2-40B4-BE49-F238E27FC236}">
                <a16:creationId xmlns:a16="http://schemas.microsoft.com/office/drawing/2014/main" id="{1DD71E73-7553-A147-8338-DD8B8C536461}"/>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47232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3504-24C7-864B-8FC2-0D7B4CFC832B}"/>
              </a:ext>
            </a:extLst>
          </p:cNvPr>
          <p:cNvSpPr>
            <a:spLocks noGrp="1"/>
          </p:cNvSpPr>
          <p:nvPr>
            <p:ph type="title"/>
          </p:nvPr>
        </p:nvSpPr>
        <p:spPr>
          <a:xfrm>
            <a:off x="1168459" y="186159"/>
            <a:ext cx="10058400" cy="931792"/>
          </a:xfrm>
        </p:spPr>
        <p:txBody>
          <a:bodyPr/>
          <a:lstStyle/>
          <a:p>
            <a:pPr algn="ctr"/>
            <a:r>
              <a:rPr lang="en-US" dirty="0"/>
              <a:t>Traffic Data From Waze</a:t>
            </a:r>
          </a:p>
        </p:txBody>
      </p:sp>
      <p:pic>
        <p:nvPicPr>
          <p:cNvPr id="10" name="Content Placeholder 9">
            <a:extLst>
              <a:ext uri="{FF2B5EF4-FFF2-40B4-BE49-F238E27FC236}">
                <a16:creationId xmlns:a16="http://schemas.microsoft.com/office/drawing/2014/main" id="{5D93E169-D3A3-CB48-9004-BEB1B42F14EB}"/>
              </a:ext>
            </a:extLst>
          </p:cNvPr>
          <p:cNvPicPr>
            <a:picLocks noGrp="1" noChangeAspect="1"/>
          </p:cNvPicPr>
          <p:nvPr>
            <p:ph sz="half" idx="1"/>
          </p:nvPr>
        </p:nvPicPr>
        <p:blipFill>
          <a:blip r:embed="rId3"/>
          <a:stretch>
            <a:fillRect/>
          </a:stretch>
        </p:blipFill>
        <p:spPr>
          <a:xfrm>
            <a:off x="6432917" y="2566294"/>
            <a:ext cx="4992054" cy="2378567"/>
          </a:xfrm>
        </p:spPr>
      </p:pic>
      <p:sp>
        <p:nvSpPr>
          <p:cNvPr id="3" name="Slide Number Placeholder 2">
            <a:extLst>
              <a:ext uri="{FF2B5EF4-FFF2-40B4-BE49-F238E27FC236}">
                <a16:creationId xmlns:a16="http://schemas.microsoft.com/office/drawing/2014/main" id="{5FBD0746-CBA5-6540-B466-218593FBDE74}"/>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8" name="Rectangle 7">
            <a:extLst>
              <a:ext uri="{FF2B5EF4-FFF2-40B4-BE49-F238E27FC236}">
                <a16:creationId xmlns:a16="http://schemas.microsoft.com/office/drawing/2014/main" id="{A2E0E875-E205-0640-AC62-CD0AAEDA0356}"/>
              </a:ext>
            </a:extLst>
          </p:cNvPr>
          <p:cNvSpPr/>
          <p:nvPr/>
        </p:nvSpPr>
        <p:spPr>
          <a:xfrm>
            <a:off x="1069848" y="1117951"/>
            <a:ext cx="10942858" cy="646331"/>
          </a:xfrm>
          <a:prstGeom prst="rect">
            <a:avLst/>
          </a:prstGeom>
        </p:spPr>
        <p:txBody>
          <a:bodyPr wrap="square">
            <a:spAutoFit/>
          </a:bodyPr>
          <a:lstStyle/>
          <a:p>
            <a:pPr algn="ctr"/>
            <a:r>
              <a:rPr lang="en-US" i="1" dirty="0"/>
              <a:t>Traffic data is the estimated time of travel from point A to point B using car as the medium of transportation.</a:t>
            </a:r>
          </a:p>
        </p:txBody>
      </p:sp>
      <p:sp>
        <p:nvSpPr>
          <p:cNvPr id="11" name="TextBox 10">
            <a:extLst>
              <a:ext uri="{FF2B5EF4-FFF2-40B4-BE49-F238E27FC236}">
                <a16:creationId xmlns:a16="http://schemas.microsoft.com/office/drawing/2014/main" id="{FB5FC21D-2CD5-7A46-88F4-C6992389C70A}"/>
              </a:ext>
            </a:extLst>
          </p:cNvPr>
          <p:cNvSpPr txBox="1"/>
          <p:nvPr/>
        </p:nvSpPr>
        <p:spPr>
          <a:xfrm>
            <a:off x="1398322" y="2566294"/>
            <a:ext cx="4249271" cy="1200329"/>
          </a:xfrm>
          <a:prstGeom prst="rect">
            <a:avLst/>
          </a:prstGeom>
          <a:noFill/>
        </p:spPr>
        <p:txBody>
          <a:bodyPr wrap="square" rtlCol="0">
            <a:spAutoFit/>
          </a:bodyPr>
          <a:lstStyle/>
          <a:p>
            <a:r>
              <a:rPr lang="en-US" dirty="0"/>
              <a:t>We define parameters which tells us the number of servers needed for collecting traffic data from Waze using web scraping.</a:t>
            </a:r>
          </a:p>
        </p:txBody>
      </p:sp>
      <p:sp>
        <p:nvSpPr>
          <p:cNvPr id="5" name="TextBox 4">
            <a:extLst>
              <a:ext uri="{FF2B5EF4-FFF2-40B4-BE49-F238E27FC236}">
                <a16:creationId xmlns:a16="http://schemas.microsoft.com/office/drawing/2014/main" id="{917DE5C9-7CD1-2840-A0BD-AA88705B387F}"/>
              </a:ext>
            </a:extLst>
          </p:cNvPr>
          <p:cNvSpPr txBox="1"/>
          <p:nvPr/>
        </p:nvSpPr>
        <p:spPr>
          <a:xfrm>
            <a:off x="1398322" y="4306957"/>
            <a:ext cx="3352800" cy="1200329"/>
          </a:xfrm>
          <a:prstGeom prst="rect">
            <a:avLst/>
          </a:prstGeom>
          <a:noFill/>
        </p:spPr>
        <p:txBody>
          <a:bodyPr wrap="square" rtlCol="0">
            <a:spAutoFit/>
          </a:bodyPr>
          <a:lstStyle/>
          <a:p>
            <a:r>
              <a:rPr lang="en-US" dirty="0"/>
              <a:t>This paper:</a:t>
            </a:r>
          </a:p>
          <a:p>
            <a:r>
              <a:rPr lang="en-US" dirty="0">
                <a:solidFill>
                  <a:schemeClr val="accent1"/>
                </a:solidFill>
              </a:rPr>
              <a:t>5 Servers for 1092 routes collecting data every 5 minutes.</a:t>
            </a:r>
          </a:p>
        </p:txBody>
      </p:sp>
    </p:spTree>
    <p:extLst>
      <p:ext uri="{BB962C8B-B14F-4D97-AF65-F5344CB8AC3E}">
        <p14:creationId xmlns:p14="http://schemas.microsoft.com/office/powerpoint/2010/main" val="349677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12C7-7219-A844-A4F5-6BF69988E8E0}"/>
              </a:ext>
            </a:extLst>
          </p:cNvPr>
          <p:cNvSpPr>
            <a:spLocks noGrp="1"/>
          </p:cNvSpPr>
          <p:nvPr>
            <p:ph type="title"/>
          </p:nvPr>
        </p:nvSpPr>
        <p:spPr>
          <a:xfrm>
            <a:off x="1069849" y="224656"/>
            <a:ext cx="10058400" cy="876175"/>
          </a:xfrm>
        </p:spPr>
        <p:txBody>
          <a:bodyPr>
            <a:normAutofit/>
          </a:bodyPr>
          <a:lstStyle/>
          <a:p>
            <a:pPr algn="ctr"/>
            <a:r>
              <a:rPr lang="en-US" dirty="0"/>
              <a:t>Interest Points for Data Collection</a:t>
            </a:r>
          </a:p>
        </p:txBody>
      </p:sp>
      <p:pic>
        <p:nvPicPr>
          <p:cNvPr id="6" name="Content Placeholder 5">
            <a:extLst>
              <a:ext uri="{FF2B5EF4-FFF2-40B4-BE49-F238E27FC236}">
                <a16:creationId xmlns:a16="http://schemas.microsoft.com/office/drawing/2014/main" id="{14BD6F0F-FB8C-0046-A8E1-E39746E5F709}"/>
              </a:ext>
            </a:extLst>
          </p:cNvPr>
          <p:cNvPicPr>
            <a:picLocks noGrp="1" noChangeAspect="1"/>
          </p:cNvPicPr>
          <p:nvPr>
            <p:ph sz="half" idx="1"/>
          </p:nvPr>
        </p:nvPicPr>
        <p:blipFill>
          <a:blip r:embed="rId3"/>
          <a:stretch>
            <a:fillRect/>
          </a:stretch>
        </p:blipFill>
        <p:spPr>
          <a:xfrm>
            <a:off x="1121869" y="1578170"/>
            <a:ext cx="4707079" cy="4526403"/>
          </a:xfrm>
        </p:spPr>
      </p:pic>
      <p:sp>
        <p:nvSpPr>
          <p:cNvPr id="4" name="Content Placeholder 3">
            <a:extLst>
              <a:ext uri="{FF2B5EF4-FFF2-40B4-BE49-F238E27FC236}">
                <a16:creationId xmlns:a16="http://schemas.microsoft.com/office/drawing/2014/main" id="{EE0FBD32-67FB-1744-A075-ED0BB047A80C}"/>
              </a:ext>
            </a:extLst>
          </p:cNvPr>
          <p:cNvSpPr>
            <a:spLocks noGrp="1"/>
          </p:cNvSpPr>
          <p:nvPr>
            <p:ph sz="half" idx="2"/>
          </p:nvPr>
        </p:nvSpPr>
        <p:spPr>
          <a:xfrm>
            <a:off x="6471023" y="1578169"/>
            <a:ext cx="4754880" cy="4526403"/>
          </a:xfrm>
        </p:spPr>
        <p:txBody>
          <a:bodyPr>
            <a:normAutofit/>
          </a:bodyPr>
          <a:lstStyle/>
          <a:p>
            <a:r>
              <a:rPr lang="en-US" dirty="0"/>
              <a:t>42 Fire Stations (Red Huts)</a:t>
            </a:r>
          </a:p>
          <a:p>
            <a:r>
              <a:rPr lang="en-US" dirty="0"/>
              <a:t>26 Light Rail Stations (Blue Circles)</a:t>
            </a:r>
          </a:p>
          <a:p>
            <a:r>
              <a:rPr lang="en-US" dirty="0"/>
              <a:t>Routes = 42 * 26 = 1092</a:t>
            </a:r>
          </a:p>
          <a:p>
            <a:pPr algn="just"/>
            <a:r>
              <a:rPr lang="en-US" dirty="0"/>
              <a:t>To estimate the traffic conditions throughout the city, we selected Fire Station as the source points (since they are evenly spread throughout the city) and light rail stations as destination points.</a:t>
            </a:r>
          </a:p>
          <a:p>
            <a:pPr algn="just"/>
            <a:r>
              <a:rPr lang="en-US" dirty="0"/>
              <a:t>The data is collected every 5 minutes between each fire station and rail station.</a:t>
            </a:r>
          </a:p>
        </p:txBody>
      </p:sp>
      <p:sp>
        <p:nvSpPr>
          <p:cNvPr id="3" name="Slide Number Placeholder 2">
            <a:extLst>
              <a:ext uri="{FF2B5EF4-FFF2-40B4-BE49-F238E27FC236}">
                <a16:creationId xmlns:a16="http://schemas.microsoft.com/office/drawing/2014/main" id="{C82E9AC1-0DB4-9D47-AB85-CCF199D31176}"/>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7" name="TextBox 6">
            <a:extLst>
              <a:ext uri="{FF2B5EF4-FFF2-40B4-BE49-F238E27FC236}">
                <a16:creationId xmlns:a16="http://schemas.microsoft.com/office/drawing/2014/main" id="{887A42AA-4F74-0E40-BD25-ECCE360543B4}"/>
              </a:ext>
            </a:extLst>
          </p:cNvPr>
          <p:cNvSpPr txBox="1"/>
          <p:nvPr/>
        </p:nvSpPr>
        <p:spPr>
          <a:xfrm>
            <a:off x="1435340" y="6243890"/>
            <a:ext cx="3728621" cy="338554"/>
          </a:xfrm>
          <a:prstGeom prst="rect">
            <a:avLst/>
          </a:prstGeom>
          <a:noFill/>
        </p:spPr>
        <p:txBody>
          <a:bodyPr wrap="square" rtlCol="0">
            <a:spAutoFit/>
          </a:bodyPr>
          <a:lstStyle/>
          <a:p>
            <a:pPr algn="ctr"/>
            <a:r>
              <a:rPr lang="en-US" sz="1600" i="1" dirty="0"/>
              <a:t>Charlotte, North Carolina, U.S</a:t>
            </a:r>
          </a:p>
        </p:txBody>
      </p:sp>
    </p:spTree>
    <p:extLst>
      <p:ext uri="{BB962C8B-B14F-4D97-AF65-F5344CB8AC3E}">
        <p14:creationId xmlns:p14="http://schemas.microsoft.com/office/powerpoint/2010/main" val="356781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01211F0C-809D-B04B-B772-68E65DC9FB01}"/>
              </a:ext>
            </a:extLst>
          </p:cNvPr>
          <p:cNvSpPr>
            <a:spLocks noGrp="1"/>
          </p:cNvSpPr>
          <p:nvPr>
            <p:ph type="body" idx="1"/>
          </p:nvPr>
        </p:nvSpPr>
        <p:spPr>
          <a:xfrm>
            <a:off x="3898777" y="1080590"/>
            <a:ext cx="4754880" cy="419736"/>
          </a:xfrm>
        </p:spPr>
        <p:txBody>
          <a:bodyPr/>
          <a:lstStyle/>
          <a:p>
            <a:pPr algn="ctr"/>
            <a:r>
              <a:rPr lang="en-US" dirty="0">
                <a:solidFill>
                  <a:schemeClr val="accent1"/>
                </a:solidFill>
              </a:rPr>
              <a:t>Inbound Traffic Data</a:t>
            </a:r>
          </a:p>
        </p:txBody>
      </p:sp>
      <p:pic>
        <p:nvPicPr>
          <p:cNvPr id="16" name="Content Placeholder 15">
            <a:extLst>
              <a:ext uri="{FF2B5EF4-FFF2-40B4-BE49-F238E27FC236}">
                <a16:creationId xmlns:a16="http://schemas.microsoft.com/office/drawing/2014/main" id="{55D8882C-105E-AB40-9993-747221CF876E}"/>
              </a:ext>
            </a:extLst>
          </p:cNvPr>
          <p:cNvPicPr>
            <a:picLocks noGrp="1" noChangeAspect="1"/>
          </p:cNvPicPr>
          <p:nvPr>
            <p:ph sz="half" idx="2"/>
          </p:nvPr>
        </p:nvPicPr>
        <p:blipFill>
          <a:blip r:embed="rId3"/>
          <a:stretch>
            <a:fillRect/>
          </a:stretch>
        </p:blipFill>
        <p:spPr>
          <a:xfrm>
            <a:off x="2069976" y="1692873"/>
            <a:ext cx="8902823" cy="1688748"/>
          </a:xfrm>
        </p:spPr>
      </p:pic>
      <p:sp>
        <p:nvSpPr>
          <p:cNvPr id="13" name="Text Placeholder 12">
            <a:extLst>
              <a:ext uri="{FF2B5EF4-FFF2-40B4-BE49-F238E27FC236}">
                <a16:creationId xmlns:a16="http://schemas.microsoft.com/office/drawing/2014/main" id="{C0A291FF-360E-4B47-BF97-740C81EA0654}"/>
              </a:ext>
            </a:extLst>
          </p:cNvPr>
          <p:cNvSpPr>
            <a:spLocks noGrp="1"/>
          </p:cNvSpPr>
          <p:nvPr>
            <p:ph type="body" sz="quarter" idx="3"/>
          </p:nvPr>
        </p:nvSpPr>
        <p:spPr>
          <a:xfrm>
            <a:off x="4701170" y="3758201"/>
            <a:ext cx="3150093" cy="461639"/>
          </a:xfrm>
        </p:spPr>
        <p:txBody>
          <a:bodyPr/>
          <a:lstStyle/>
          <a:p>
            <a:pPr algn="ctr"/>
            <a:r>
              <a:rPr lang="en-US" dirty="0">
                <a:solidFill>
                  <a:schemeClr val="accent1"/>
                </a:solidFill>
              </a:rPr>
              <a:t>Outbound Traffic Data</a:t>
            </a:r>
          </a:p>
        </p:txBody>
      </p:sp>
      <p:pic>
        <p:nvPicPr>
          <p:cNvPr id="18" name="Content Placeholder 17">
            <a:extLst>
              <a:ext uri="{FF2B5EF4-FFF2-40B4-BE49-F238E27FC236}">
                <a16:creationId xmlns:a16="http://schemas.microsoft.com/office/drawing/2014/main" id="{9FEF2866-3710-9441-9BC0-FBA450DCCC9E}"/>
              </a:ext>
            </a:extLst>
          </p:cNvPr>
          <p:cNvPicPr>
            <a:picLocks noGrp="1" noChangeAspect="1"/>
          </p:cNvPicPr>
          <p:nvPr>
            <p:ph sz="quarter" idx="4"/>
          </p:nvPr>
        </p:nvPicPr>
        <p:blipFill>
          <a:blip r:embed="rId4"/>
          <a:stretch>
            <a:fillRect/>
          </a:stretch>
        </p:blipFill>
        <p:spPr>
          <a:xfrm>
            <a:off x="2069976" y="4318815"/>
            <a:ext cx="8902823" cy="1703422"/>
          </a:xfrm>
        </p:spPr>
      </p:pic>
      <p:sp>
        <p:nvSpPr>
          <p:cNvPr id="3" name="Slide Number Placeholder 2">
            <a:extLst>
              <a:ext uri="{FF2B5EF4-FFF2-40B4-BE49-F238E27FC236}">
                <a16:creationId xmlns:a16="http://schemas.microsoft.com/office/drawing/2014/main" id="{2B2BFFBB-8FAC-6D45-AE4F-9237FBAB71C4}"/>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2" name="Title 1">
            <a:extLst>
              <a:ext uri="{FF2B5EF4-FFF2-40B4-BE49-F238E27FC236}">
                <a16:creationId xmlns:a16="http://schemas.microsoft.com/office/drawing/2014/main" id="{8B7EC8B2-FC51-B645-BCD0-333B5A334EDB}"/>
              </a:ext>
            </a:extLst>
          </p:cNvPr>
          <p:cNvSpPr>
            <a:spLocks noGrp="1"/>
          </p:cNvSpPr>
          <p:nvPr>
            <p:ph type="title"/>
          </p:nvPr>
        </p:nvSpPr>
        <p:spPr>
          <a:xfrm>
            <a:off x="1083554" y="108840"/>
            <a:ext cx="10058400" cy="929847"/>
          </a:xfrm>
        </p:spPr>
        <p:txBody>
          <a:bodyPr/>
          <a:lstStyle/>
          <a:p>
            <a:pPr algn="ctr"/>
            <a:r>
              <a:rPr lang="en-US" dirty="0"/>
              <a:t>Sample Traffic Data</a:t>
            </a:r>
          </a:p>
        </p:txBody>
      </p:sp>
      <p:sp>
        <p:nvSpPr>
          <p:cNvPr id="19" name="TextBox 18">
            <a:extLst>
              <a:ext uri="{FF2B5EF4-FFF2-40B4-BE49-F238E27FC236}">
                <a16:creationId xmlns:a16="http://schemas.microsoft.com/office/drawing/2014/main" id="{95A1E748-B608-8942-9BE8-745214E5D8B9}"/>
              </a:ext>
            </a:extLst>
          </p:cNvPr>
          <p:cNvSpPr txBox="1"/>
          <p:nvPr/>
        </p:nvSpPr>
        <p:spPr>
          <a:xfrm>
            <a:off x="2069976" y="6398817"/>
            <a:ext cx="8902823" cy="276999"/>
          </a:xfrm>
          <a:prstGeom prst="rect">
            <a:avLst/>
          </a:prstGeom>
          <a:noFill/>
        </p:spPr>
        <p:txBody>
          <a:bodyPr wrap="square" rtlCol="0">
            <a:spAutoFit/>
          </a:bodyPr>
          <a:lstStyle/>
          <a:p>
            <a:pPr algn="ctr"/>
            <a:r>
              <a:rPr lang="en-US" sz="1200" i="1" dirty="0"/>
              <a:t>Where T</a:t>
            </a:r>
            <a:r>
              <a:rPr lang="en-US" sz="1200" i="1" baseline="-25000" dirty="0"/>
              <a:t>i</a:t>
            </a:r>
            <a:r>
              <a:rPr lang="en-US" sz="1200" i="1" dirty="0"/>
              <a:t> is the estimated time of travel in seconds and D</a:t>
            </a:r>
            <a:r>
              <a:rPr lang="en-US" sz="1200" i="1" baseline="-25000" dirty="0"/>
              <a:t>i</a:t>
            </a:r>
            <a:r>
              <a:rPr lang="en-US" sz="1200" i="1" dirty="0"/>
              <a:t> is the distance in meters</a:t>
            </a:r>
          </a:p>
        </p:txBody>
      </p:sp>
    </p:spTree>
    <p:extLst>
      <p:ext uri="{BB962C8B-B14F-4D97-AF65-F5344CB8AC3E}">
        <p14:creationId xmlns:p14="http://schemas.microsoft.com/office/powerpoint/2010/main" val="2634955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369D96-8477-E14C-8670-9C399EA42890}"/>
              </a:ext>
            </a:extLst>
          </p:cNvPr>
          <p:cNvSpPr>
            <a:spLocks noGrp="1"/>
          </p:cNvSpPr>
          <p:nvPr>
            <p:ph type="title"/>
          </p:nvPr>
        </p:nvSpPr>
        <p:spPr>
          <a:xfrm>
            <a:off x="1069975" y="191669"/>
            <a:ext cx="10058400" cy="944673"/>
          </a:xfrm>
        </p:spPr>
        <p:txBody>
          <a:bodyPr/>
          <a:lstStyle/>
          <a:p>
            <a:pPr algn="ctr"/>
            <a:r>
              <a:rPr lang="en-US" dirty="0"/>
              <a:t>Data Analysis</a:t>
            </a:r>
          </a:p>
        </p:txBody>
      </p:sp>
      <p:pic>
        <p:nvPicPr>
          <p:cNvPr id="10" name="Content Placeholder 9">
            <a:extLst>
              <a:ext uri="{FF2B5EF4-FFF2-40B4-BE49-F238E27FC236}">
                <a16:creationId xmlns:a16="http://schemas.microsoft.com/office/drawing/2014/main" id="{89458B56-1D63-4A4A-9D1B-C48296F46027}"/>
              </a:ext>
            </a:extLst>
          </p:cNvPr>
          <p:cNvPicPr>
            <a:picLocks noGrp="1" noChangeAspect="1"/>
          </p:cNvPicPr>
          <p:nvPr>
            <p:ph idx="1"/>
          </p:nvPr>
        </p:nvPicPr>
        <p:blipFill>
          <a:blip r:embed="rId3"/>
          <a:stretch>
            <a:fillRect/>
          </a:stretch>
        </p:blipFill>
        <p:spPr>
          <a:xfrm>
            <a:off x="2247282" y="1256898"/>
            <a:ext cx="7703786" cy="4616127"/>
          </a:xfrm>
        </p:spPr>
      </p:pic>
      <p:sp>
        <p:nvSpPr>
          <p:cNvPr id="2" name="Slide Number Placeholder 1">
            <a:extLst>
              <a:ext uri="{FF2B5EF4-FFF2-40B4-BE49-F238E27FC236}">
                <a16:creationId xmlns:a16="http://schemas.microsoft.com/office/drawing/2014/main" id="{C3931EF3-F4AB-6948-A3EC-33AAD9755A60}"/>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11" name="TextBox 10">
            <a:extLst>
              <a:ext uri="{FF2B5EF4-FFF2-40B4-BE49-F238E27FC236}">
                <a16:creationId xmlns:a16="http://schemas.microsoft.com/office/drawing/2014/main" id="{E13DCF04-53F0-2A42-B464-3AF18E625C2B}"/>
              </a:ext>
            </a:extLst>
          </p:cNvPr>
          <p:cNvSpPr txBox="1"/>
          <p:nvPr/>
        </p:nvSpPr>
        <p:spPr>
          <a:xfrm>
            <a:off x="4785280" y="6201499"/>
            <a:ext cx="2627790" cy="369332"/>
          </a:xfrm>
          <a:prstGeom prst="rect">
            <a:avLst/>
          </a:prstGeom>
          <a:noFill/>
        </p:spPr>
        <p:txBody>
          <a:bodyPr wrap="square" rtlCol="0">
            <a:spAutoFit/>
          </a:bodyPr>
          <a:lstStyle/>
          <a:p>
            <a:pPr algn="ctr"/>
            <a:r>
              <a:rPr lang="en-US" dirty="0"/>
              <a:t>Time of the day</a:t>
            </a:r>
          </a:p>
        </p:txBody>
      </p:sp>
      <p:sp>
        <p:nvSpPr>
          <p:cNvPr id="12" name="TextBox 11">
            <a:extLst>
              <a:ext uri="{FF2B5EF4-FFF2-40B4-BE49-F238E27FC236}">
                <a16:creationId xmlns:a16="http://schemas.microsoft.com/office/drawing/2014/main" id="{FC8F0A80-6886-8940-9129-B0D3D8C78140}"/>
              </a:ext>
            </a:extLst>
          </p:cNvPr>
          <p:cNvSpPr txBox="1"/>
          <p:nvPr/>
        </p:nvSpPr>
        <p:spPr>
          <a:xfrm>
            <a:off x="1627604" y="1847132"/>
            <a:ext cx="461665" cy="3435658"/>
          </a:xfrm>
          <a:prstGeom prst="rect">
            <a:avLst/>
          </a:prstGeom>
          <a:noFill/>
        </p:spPr>
        <p:txBody>
          <a:bodyPr vert="vert270" wrap="square" rtlCol="0">
            <a:spAutoFit/>
          </a:bodyPr>
          <a:lstStyle/>
          <a:p>
            <a:pPr algn="ctr"/>
            <a:r>
              <a:rPr lang="en-US" dirty="0"/>
              <a:t>Estimated  Travel  Time</a:t>
            </a:r>
          </a:p>
        </p:txBody>
      </p:sp>
    </p:spTree>
    <p:extLst>
      <p:ext uri="{BB962C8B-B14F-4D97-AF65-F5344CB8AC3E}">
        <p14:creationId xmlns:p14="http://schemas.microsoft.com/office/powerpoint/2010/main" val="668622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D0BA42A-EC00-2846-AA26-E90DDDA45458}"/>
              </a:ext>
            </a:extLst>
          </p:cNvPr>
          <p:cNvSpPr>
            <a:spLocks noGrp="1"/>
          </p:cNvSpPr>
          <p:nvPr>
            <p:ph type="body" idx="1"/>
          </p:nvPr>
        </p:nvSpPr>
        <p:spPr>
          <a:xfrm>
            <a:off x="452761" y="1250064"/>
            <a:ext cx="5486399" cy="640080"/>
          </a:xfrm>
        </p:spPr>
        <p:txBody>
          <a:bodyPr/>
          <a:lstStyle/>
          <a:p>
            <a:pPr algn="ctr"/>
            <a:r>
              <a:rPr lang="en-US" dirty="0">
                <a:solidFill>
                  <a:schemeClr val="tx1"/>
                </a:solidFill>
              </a:rPr>
              <a:t>Weekdays</a:t>
            </a:r>
          </a:p>
        </p:txBody>
      </p:sp>
      <p:pic>
        <p:nvPicPr>
          <p:cNvPr id="11" name="Content Placeholder 10">
            <a:extLst>
              <a:ext uri="{FF2B5EF4-FFF2-40B4-BE49-F238E27FC236}">
                <a16:creationId xmlns:a16="http://schemas.microsoft.com/office/drawing/2014/main" id="{6ED5B66C-0AED-1A42-A8ED-6C42C2F972F1}"/>
              </a:ext>
            </a:extLst>
          </p:cNvPr>
          <p:cNvPicPr>
            <a:picLocks noGrp="1" noChangeAspect="1"/>
          </p:cNvPicPr>
          <p:nvPr>
            <p:ph sz="half" idx="2"/>
          </p:nvPr>
        </p:nvPicPr>
        <p:blipFill>
          <a:blip r:embed="rId3"/>
          <a:stretch>
            <a:fillRect/>
          </a:stretch>
        </p:blipFill>
        <p:spPr>
          <a:xfrm>
            <a:off x="168587" y="1775534"/>
            <a:ext cx="5921063" cy="3505737"/>
          </a:xfrm>
        </p:spPr>
      </p:pic>
      <p:sp>
        <p:nvSpPr>
          <p:cNvPr id="8" name="Text Placeholder 7">
            <a:extLst>
              <a:ext uri="{FF2B5EF4-FFF2-40B4-BE49-F238E27FC236}">
                <a16:creationId xmlns:a16="http://schemas.microsoft.com/office/drawing/2014/main" id="{076AB8BF-91DF-F848-B7F2-052D9F38B0D3}"/>
              </a:ext>
            </a:extLst>
          </p:cNvPr>
          <p:cNvSpPr>
            <a:spLocks noGrp="1"/>
          </p:cNvSpPr>
          <p:nvPr>
            <p:ph type="body" sz="quarter" idx="3"/>
          </p:nvPr>
        </p:nvSpPr>
        <p:spPr>
          <a:xfrm>
            <a:off x="6363969" y="1250064"/>
            <a:ext cx="5398943" cy="640080"/>
          </a:xfrm>
        </p:spPr>
        <p:txBody>
          <a:bodyPr/>
          <a:lstStyle/>
          <a:p>
            <a:pPr algn="ctr"/>
            <a:r>
              <a:rPr lang="en-US" dirty="0">
                <a:solidFill>
                  <a:schemeClr val="tx1"/>
                </a:solidFill>
              </a:rPr>
              <a:t>Weekends</a:t>
            </a:r>
          </a:p>
        </p:txBody>
      </p:sp>
      <p:pic>
        <p:nvPicPr>
          <p:cNvPr id="13" name="Content Placeholder 12">
            <a:extLst>
              <a:ext uri="{FF2B5EF4-FFF2-40B4-BE49-F238E27FC236}">
                <a16:creationId xmlns:a16="http://schemas.microsoft.com/office/drawing/2014/main" id="{B4DDDEFF-22F2-6B4F-8C83-6DE5BFC93B0D}"/>
              </a:ext>
            </a:extLst>
          </p:cNvPr>
          <p:cNvPicPr>
            <a:picLocks noGrp="1" noChangeAspect="1"/>
          </p:cNvPicPr>
          <p:nvPr>
            <p:ph sz="quarter" idx="4"/>
          </p:nvPr>
        </p:nvPicPr>
        <p:blipFill>
          <a:blip r:embed="rId4"/>
          <a:stretch>
            <a:fillRect/>
          </a:stretch>
        </p:blipFill>
        <p:spPr>
          <a:xfrm>
            <a:off x="6089650" y="1875918"/>
            <a:ext cx="5773544" cy="3405353"/>
          </a:xfrm>
        </p:spPr>
      </p:pic>
      <p:sp>
        <p:nvSpPr>
          <p:cNvPr id="2" name="Slide Number Placeholder 1">
            <a:extLst>
              <a:ext uri="{FF2B5EF4-FFF2-40B4-BE49-F238E27FC236}">
                <a16:creationId xmlns:a16="http://schemas.microsoft.com/office/drawing/2014/main" id="{1DA6BCA7-F30A-334B-8079-37DEE91062BE}"/>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Title 4">
            <a:extLst>
              <a:ext uri="{FF2B5EF4-FFF2-40B4-BE49-F238E27FC236}">
                <a16:creationId xmlns:a16="http://schemas.microsoft.com/office/drawing/2014/main" id="{CF230DAD-3539-5647-A49A-740DC77F51C7}"/>
              </a:ext>
            </a:extLst>
          </p:cNvPr>
          <p:cNvSpPr>
            <a:spLocks noGrp="1"/>
          </p:cNvSpPr>
          <p:nvPr>
            <p:ph type="title"/>
          </p:nvPr>
        </p:nvSpPr>
        <p:spPr>
          <a:xfrm>
            <a:off x="1060450" y="156158"/>
            <a:ext cx="10058400" cy="935795"/>
          </a:xfrm>
        </p:spPr>
        <p:txBody>
          <a:bodyPr/>
          <a:lstStyle/>
          <a:p>
            <a:pPr algn="ctr"/>
            <a:r>
              <a:rPr lang="en-US" dirty="0"/>
              <a:t>Traffic Patterns</a:t>
            </a:r>
          </a:p>
        </p:txBody>
      </p:sp>
    </p:spTree>
    <p:extLst>
      <p:ext uri="{BB962C8B-B14F-4D97-AF65-F5344CB8AC3E}">
        <p14:creationId xmlns:p14="http://schemas.microsoft.com/office/powerpoint/2010/main" val="2086654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{7CAAED03-9FD5-4740-B3E1-6E8B690C20CA}tf10001070</Template>
  <TotalTime>6674</TotalTime>
  <Words>1287</Words>
  <Application>Microsoft Office PowerPoint</Application>
  <PresentationFormat>Widescreen</PresentationFormat>
  <Paragraphs>158</Paragraphs>
  <Slides>24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Rockwell</vt:lpstr>
      <vt:lpstr>Rockwell Condensed</vt:lpstr>
      <vt:lpstr>Rockwell Extra Bold</vt:lpstr>
      <vt:lpstr>Wingdings</vt:lpstr>
      <vt:lpstr>Wood Type</vt:lpstr>
      <vt:lpstr>Deep Learning Based Urban Analytics Platform:-  Applications to Traffic Flow Modeling and Prediction</vt:lpstr>
      <vt:lpstr>Concept and Motivation</vt:lpstr>
      <vt:lpstr>Phase 1 – Traffic Prediction</vt:lpstr>
      <vt:lpstr>Traffic Data Collection</vt:lpstr>
      <vt:lpstr>Traffic Data From Waze</vt:lpstr>
      <vt:lpstr>Interest Points for Data Collection</vt:lpstr>
      <vt:lpstr>Sample Traffic Data</vt:lpstr>
      <vt:lpstr>Data Analysis</vt:lpstr>
      <vt:lpstr>Traffic Patterns</vt:lpstr>
      <vt:lpstr>Traffic Prediction</vt:lpstr>
      <vt:lpstr>Neural Network Model</vt:lpstr>
      <vt:lpstr>Neural Network Model: Results</vt:lpstr>
      <vt:lpstr>Deep Stacked LSTM Model</vt:lpstr>
      <vt:lpstr>Stacked LSTM MODEL: Results</vt:lpstr>
      <vt:lpstr>Improving results with Training LSTM model ONLY for weekdays</vt:lpstr>
      <vt:lpstr>Weekdays vs ALL Days Training</vt:lpstr>
      <vt:lpstr>Results:- Weekdays vs ALL Days MODEL</vt:lpstr>
      <vt:lpstr>CORRELATING DEVIATIONS IN TRAFFIC PREDICTION WITH WEATHER CONDITIONS</vt:lpstr>
      <vt:lpstr>Predicted Traffic WITH LSTM</vt:lpstr>
      <vt:lpstr>Predictions VS Real Traffic</vt:lpstr>
      <vt:lpstr>Weather and Traffic </vt:lpstr>
      <vt:lpstr>Weather and Traffic </vt:lpstr>
      <vt:lpstr>Conclusion &amp; Future Works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Based Urban Analytics Platform: Applications to Traffic Flow Modeling and Prediction</dc:title>
  <dc:creator>ARCHIT PARNAMI</dc:creator>
  <cp:lastModifiedBy>Parnami, Archit</cp:lastModifiedBy>
  <cp:revision>66</cp:revision>
  <dcterms:created xsi:type="dcterms:W3CDTF">2018-08-11T18:03:10Z</dcterms:created>
  <dcterms:modified xsi:type="dcterms:W3CDTF">2019-02-20T14:47:36Z</dcterms:modified>
</cp:coreProperties>
</file>