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86" r:id="rId3"/>
    <p:sldId id="285" r:id="rId4"/>
    <p:sldId id="259" r:id="rId5"/>
    <p:sldId id="260" r:id="rId6"/>
    <p:sldId id="287" r:id="rId7"/>
    <p:sldId id="288" r:id="rId8"/>
    <p:sldId id="289" r:id="rId9"/>
    <p:sldId id="290" r:id="rId10"/>
    <p:sldId id="291" r:id="rId11"/>
    <p:sldId id="301" r:id="rId12"/>
    <p:sldId id="292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5" r:id="rId21"/>
    <p:sldId id="302" r:id="rId22"/>
    <p:sldId id="303" r:id="rId23"/>
    <p:sldId id="304" r:id="rId24"/>
  </p:sldIdLst>
  <p:sldSz cx="9144000" cy="5143500" type="screen16x9"/>
  <p:notesSz cx="6858000" cy="9144000"/>
  <p:embeddedFontLst>
    <p:embeddedFont>
      <p:font typeface="Barlow" panose="020B060402020202020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Miriam Libre" panose="020B0604020202020204" charset="-79"/>
      <p:regular r:id="rId34"/>
      <p:bold r:id="rId35"/>
    </p:embeddedFont>
    <p:embeddedFont>
      <p:font typeface="Barlow Light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5062A0-4368-4C93-A598-4E08BF942DEE}">
  <a:tblStyle styleId="{635062A0-4368-4C93-A598-4E08BF942D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69914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080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379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749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16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Google Shape;223;p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5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055850" y="925025"/>
            <a:ext cx="4899000" cy="27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smtClean="0"/>
              <a:t>Real-Time Object Detection App – </a:t>
            </a:r>
            <a:r>
              <a:rPr lang="hi-IN" dirty="0" smtClean="0"/>
              <a:t>सहायक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Sahaayak</a:t>
            </a:r>
            <a:r>
              <a:rPr lang="en-US" dirty="0" smtClean="0"/>
              <a:t>)</a:t>
            </a:r>
            <a:r>
              <a:rPr lang="en" dirty="0" smtClean="0"/>
              <a:t>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Google Shape;429;p32"/>
          <p:cNvSpPr/>
          <p:nvPr/>
        </p:nvSpPr>
        <p:spPr>
          <a:xfrm>
            <a:off x="6390750" y="4395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0;p32"/>
          <p:cNvSpPr txBox="1">
            <a:spLocks/>
          </p:cNvSpPr>
          <p:nvPr/>
        </p:nvSpPr>
        <p:spPr>
          <a:xfrm>
            <a:off x="273345" y="179504"/>
            <a:ext cx="5527379" cy="4802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buFont typeface="Barlow Light"/>
              <a:buNone/>
            </a:pPr>
            <a:r>
              <a:rPr lang="en-US" smtClean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Camera Screen-Threading</a:t>
            </a:r>
            <a:endParaRPr lang="en-US" dirty="0" smtClean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285750" indent="-285750" algn="just"/>
            <a:r>
              <a:rPr lang="en-US" sz="1800" dirty="0" smtClean="0"/>
              <a:t>Camera preview on screen  (Background thread)</a:t>
            </a:r>
          </a:p>
          <a:p>
            <a:pPr marL="285750" indent="-285750" algn="just"/>
            <a:r>
              <a:rPr lang="en-US" sz="1800" dirty="0" smtClean="0"/>
              <a:t>Real time object detection – ML Kit (UI thread)</a:t>
            </a:r>
          </a:p>
          <a:p>
            <a:pPr marL="285750" indent="-285750" algn="just"/>
            <a:r>
              <a:rPr lang="en-US" sz="1800" dirty="0" smtClean="0"/>
              <a:t>Overlay the detected object label (UI thread)</a:t>
            </a:r>
          </a:p>
          <a:p>
            <a:pPr marL="285750" indent="-285750" algn="just"/>
            <a:r>
              <a:rPr lang="en-US" sz="1800" dirty="0" smtClean="0"/>
              <a:t>Gesture based </a:t>
            </a:r>
            <a:r>
              <a:rPr lang="en-US" sz="1800" dirty="0" err="1" smtClean="0"/>
              <a:t>onTouch</a:t>
            </a:r>
            <a:r>
              <a:rPr lang="en-US" sz="1800" dirty="0" smtClean="0"/>
              <a:t> event listener for speech</a:t>
            </a:r>
          </a:p>
          <a:p>
            <a:pPr marL="285750" indent="-285750" algn="just"/>
            <a:r>
              <a:rPr lang="en-US" sz="1800" dirty="0" smtClean="0"/>
              <a:t>Text to speech synthesis for label</a:t>
            </a:r>
          </a:p>
          <a:p>
            <a:pPr marL="285750" indent="-285750" algn="just"/>
            <a:r>
              <a:rPr lang="en-US" sz="1800" dirty="0" smtClean="0"/>
              <a:t>Required permission in AndroidManifest.xml:</a:t>
            </a:r>
          </a:p>
          <a:p>
            <a:pPr marL="285750" indent="-285750" algn="just"/>
            <a:endParaRPr lang="en-US" sz="1800" dirty="0" smtClean="0"/>
          </a:p>
          <a:p>
            <a:pPr marL="285750" indent="-285750" algn="just"/>
            <a:endParaRPr lang="en-US" sz="1800" dirty="0" smtClean="0"/>
          </a:p>
          <a:p>
            <a:pPr marL="285750" indent="-285750" algn="just"/>
            <a:endParaRPr lang="en-US" sz="1800" dirty="0"/>
          </a:p>
          <a:p>
            <a:pPr marL="285750" indent="-285750" algn="just"/>
            <a:endParaRPr lang="en-US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474" y="761822"/>
            <a:ext cx="1917671" cy="3514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" y="3295650"/>
            <a:ext cx="4543425" cy="6096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648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Google Shape;429;p32"/>
          <p:cNvSpPr/>
          <p:nvPr/>
        </p:nvSpPr>
        <p:spPr>
          <a:xfrm>
            <a:off x="6390750" y="4395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0;p32"/>
          <p:cNvSpPr txBox="1">
            <a:spLocks/>
          </p:cNvSpPr>
          <p:nvPr/>
        </p:nvSpPr>
        <p:spPr>
          <a:xfrm>
            <a:off x="104775" y="179504"/>
            <a:ext cx="5800725" cy="4802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buFont typeface="Barlow Light"/>
              <a:buNone/>
            </a:pPr>
            <a:r>
              <a:rPr lang="en-US" dirty="0" smtClean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Camera Screen-Background Thread</a:t>
            </a:r>
          </a:p>
          <a:p>
            <a:pPr marL="285750" indent="-285750" algn="just"/>
            <a:r>
              <a:rPr lang="en-US" sz="1800" dirty="0"/>
              <a:t>Camera opens in a background thread, so that main thread will not </a:t>
            </a:r>
            <a:r>
              <a:rPr lang="en-US" sz="1800" dirty="0" smtClean="0"/>
              <a:t>overload</a:t>
            </a:r>
            <a:r>
              <a:rPr lang="en-US" sz="1800" dirty="0"/>
              <a:t> </a:t>
            </a:r>
            <a:r>
              <a:rPr lang="en-US" sz="1800" dirty="0" smtClean="0"/>
              <a:t>(Ex. Handling of large pixel arrays will hinder other events)</a:t>
            </a:r>
          </a:p>
          <a:p>
            <a:pPr marL="285750" indent="-285750" algn="just"/>
            <a:r>
              <a:rPr lang="en-US" sz="1800" dirty="0" err="1" smtClean="0"/>
              <a:t>HandlerThread</a:t>
            </a:r>
            <a:r>
              <a:rPr lang="en-US" sz="1800" dirty="0" smtClean="0"/>
              <a:t>: Handy </a:t>
            </a:r>
            <a:r>
              <a:rPr lang="en-US" sz="1800" dirty="0"/>
              <a:t>class for starting a new </a:t>
            </a:r>
            <a:r>
              <a:rPr lang="en-US" sz="1800" dirty="0" smtClean="0"/>
              <a:t>thread that </a:t>
            </a:r>
            <a:r>
              <a:rPr lang="en-US" sz="1800" dirty="0"/>
              <a:t>has a </a:t>
            </a:r>
            <a:r>
              <a:rPr lang="en-US" sz="1800" dirty="0" err="1" smtClean="0"/>
              <a:t>looper</a:t>
            </a:r>
            <a:r>
              <a:rPr lang="en-US" sz="1800" dirty="0" smtClean="0"/>
              <a:t>. The </a:t>
            </a:r>
            <a:r>
              <a:rPr lang="en-US" sz="1800" dirty="0" err="1"/>
              <a:t>looper</a:t>
            </a:r>
            <a:r>
              <a:rPr lang="en-US" sz="1800" dirty="0"/>
              <a:t> can then </a:t>
            </a:r>
            <a:r>
              <a:rPr lang="en-US" sz="1800" dirty="0" smtClean="0"/>
              <a:t>be used to </a:t>
            </a:r>
            <a:r>
              <a:rPr lang="en-US" sz="1800" dirty="0"/>
              <a:t>create </a:t>
            </a:r>
            <a:r>
              <a:rPr lang="en-US" sz="1800" dirty="0" smtClean="0"/>
              <a:t>handler classes. Note </a:t>
            </a:r>
            <a:r>
              <a:rPr lang="en-US" sz="1800" dirty="0"/>
              <a:t>that start() must still be called</a:t>
            </a:r>
            <a:r>
              <a:rPr lang="en-US" sz="1800" dirty="0" smtClean="0"/>
              <a:t>.</a:t>
            </a:r>
          </a:p>
          <a:p>
            <a:pPr marL="285750" indent="-285750" algn="just"/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285750" indent="-285750" algn="just"/>
            <a:r>
              <a:rPr lang="en-US" sz="1800" dirty="0" smtClean="0"/>
              <a:t>And invoke the background thread in </a:t>
            </a:r>
            <a:r>
              <a:rPr lang="en-US" sz="1800" dirty="0" err="1" smtClean="0"/>
              <a:t>onResume</a:t>
            </a:r>
            <a:r>
              <a:rPr lang="en-US" sz="1800" dirty="0" smtClean="0"/>
              <a:t> method.</a:t>
            </a:r>
          </a:p>
          <a:p>
            <a:pPr marL="285750" indent="-285750" algn="just"/>
            <a:endParaRPr lang="en-US" sz="1800" dirty="0" smtClean="0"/>
          </a:p>
          <a:p>
            <a:pPr marL="285750" indent="-285750" algn="just"/>
            <a:endParaRPr lang="en-US" sz="1800" dirty="0"/>
          </a:p>
          <a:p>
            <a:pPr marL="285750" indent="-285750" algn="just"/>
            <a:endParaRPr lang="en-US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474" y="761822"/>
            <a:ext cx="1917671" cy="35149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9" y="2819399"/>
            <a:ext cx="5210175" cy="904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273" y="4276725"/>
            <a:ext cx="2371725" cy="70485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594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Google Shape;429;p32"/>
          <p:cNvSpPr/>
          <p:nvPr/>
        </p:nvSpPr>
        <p:spPr>
          <a:xfrm>
            <a:off x="6390750" y="4395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0;p32"/>
          <p:cNvSpPr txBox="1">
            <a:spLocks/>
          </p:cNvSpPr>
          <p:nvPr/>
        </p:nvSpPr>
        <p:spPr>
          <a:xfrm>
            <a:off x="273345" y="179504"/>
            <a:ext cx="5527379" cy="4802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buFont typeface="Barlow Light"/>
              <a:buNone/>
            </a:pPr>
            <a:r>
              <a:rPr lang="en-US" dirty="0" smtClean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Camera Screen</a:t>
            </a:r>
          </a:p>
          <a:p>
            <a:pPr marL="285750" indent="-285750" algn="just"/>
            <a:r>
              <a:rPr lang="en-US" sz="1800" dirty="0"/>
              <a:t>To access the camera, </a:t>
            </a:r>
            <a:r>
              <a:rPr lang="en-US" sz="1800" dirty="0" smtClean="0"/>
              <a:t>we used the </a:t>
            </a:r>
            <a:r>
              <a:rPr lang="en-US" sz="1800" dirty="0"/>
              <a:t>camera2 </a:t>
            </a:r>
            <a:r>
              <a:rPr lang="en-US" sz="1800" dirty="0" smtClean="0"/>
              <a:t>API</a:t>
            </a:r>
          </a:p>
          <a:p>
            <a:pPr marL="285750" indent="-285750" algn="just"/>
            <a:r>
              <a:rPr lang="en-US" sz="1800" dirty="0"/>
              <a:t>I</a:t>
            </a:r>
            <a:r>
              <a:rPr lang="en-US" sz="1800" dirty="0" smtClean="0"/>
              <a:t>t </a:t>
            </a:r>
            <a:r>
              <a:rPr lang="en-US" sz="1800" dirty="0"/>
              <a:t>requires the texture view to access the </a:t>
            </a:r>
            <a:r>
              <a:rPr lang="en-US" sz="1800" dirty="0" smtClean="0"/>
              <a:t>camera</a:t>
            </a:r>
          </a:p>
          <a:p>
            <a:pPr marL="285750" indent="-285750" algn="just"/>
            <a:r>
              <a:rPr lang="en-US" sz="1800" dirty="0" smtClean="0"/>
              <a:t>By </a:t>
            </a:r>
            <a:r>
              <a:rPr lang="en-US" sz="1800" dirty="0"/>
              <a:t>defining the camera facing (front or back) and </a:t>
            </a:r>
            <a:r>
              <a:rPr lang="en-US" sz="1800" dirty="0" err="1"/>
              <a:t>surfaceTextureListener</a:t>
            </a:r>
            <a:r>
              <a:rPr lang="en-US" sz="1800" dirty="0"/>
              <a:t>, we open the camera for object detection. The snippet of code to access the camera2 API</a:t>
            </a:r>
            <a:r>
              <a:rPr lang="en-US" sz="1800" dirty="0" smtClean="0"/>
              <a:t>:</a:t>
            </a:r>
          </a:p>
          <a:p>
            <a:pPr marL="285750" indent="-285750" algn="just"/>
            <a:endParaRPr lang="en-US" sz="1800" dirty="0"/>
          </a:p>
          <a:p>
            <a:pPr marL="285750" indent="-285750" algn="just"/>
            <a:endParaRPr lang="en-US" sz="1800" dirty="0" smtClean="0"/>
          </a:p>
          <a:p>
            <a:pPr marL="285750" indent="-285750" algn="just"/>
            <a:endParaRPr lang="en-US" sz="1800" dirty="0"/>
          </a:p>
          <a:p>
            <a:pPr marL="285750" indent="-285750" algn="just"/>
            <a:endParaRPr lang="en-US" sz="1800" dirty="0" smtClean="0"/>
          </a:p>
          <a:p>
            <a:pPr marL="285750" indent="-285750" algn="just"/>
            <a:endParaRPr lang="en-US" sz="1800" dirty="0" smtClean="0"/>
          </a:p>
          <a:p>
            <a:pPr marL="285750" indent="-285750" algn="just"/>
            <a:endParaRPr lang="en-US" sz="1800" dirty="0"/>
          </a:p>
          <a:p>
            <a:pPr marL="285750" indent="-285750" algn="just"/>
            <a:endParaRPr lang="en-US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474" y="761822"/>
            <a:ext cx="1917671" cy="351490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7" y="2815908"/>
            <a:ext cx="5943600" cy="134048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933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Google Shape;429;p32"/>
          <p:cNvSpPr/>
          <p:nvPr/>
        </p:nvSpPr>
        <p:spPr>
          <a:xfrm>
            <a:off x="6390750" y="4395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0;p32"/>
          <p:cNvSpPr txBox="1">
            <a:spLocks/>
          </p:cNvSpPr>
          <p:nvPr/>
        </p:nvSpPr>
        <p:spPr>
          <a:xfrm>
            <a:off x="273345" y="179504"/>
            <a:ext cx="5527379" cy="4802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buFont typeface="Barlow Light"/>
              <a:buNone/>
            </a:pPr>
            <a:r>
              <a:rPr lang="en-US" dirty="0" smtClean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Camera Screen- ML kit</a:t>
            </a:r>
          </a:p>
          <a:p>
            <a:pPr algn="just"/>
            <a:r>
              <a:rPr lang="en-US" sz="1800" dirty="0"/>
              <a:t>ML kit available for image labeling: 1. On Device 2.Cloud base </a:t>
            </a:r>
            <a:endParaRPr lang="en-US" sz="1800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Advantage: no additional training required </a:t>
            </a:r>
            <a:endParaRPr lang="en-US" sz="1800" dirty="0"/>
          </a:p>
          <a:p>
            <a:pPr lvl="0" algn="just"/>
            <a:r>
              <a:rPr lang="en-US" sz="1800" dirty="0"/>
              <a:t>We are using the on-device firebase ML kit for object detection. </a:t>
            </a:r>
            <a:endParaRPr lang="en-US" sz="1800" dirty="0" smtClean="0"/>
          </a:p>
          <a:p>
            <a:pPr lvl="0" algn="just"/>
            <a:r>
              <a:rPr lang="en-US" sz="1800" dirty="0" smtClean="0"/>
              <a:t>So </a:t>
            </a:r>
            <a:r>
              <a:rPr lang="en-US" sz="1800" dirty="0"/>
              <a:t>when user will download the app, it will automatically download the ML model from the firebase for image labeling</a:t>
            </a:r>
            <a:r>
              <a:rPr lang="en-US" sz="1800" dirty="0" smtClean="0"/>
              <a:t>.</a:t>
            </a:r>
          </a:p>
          <a:p>
            <a:pPr lvl="0" algn="just"/>
            <a:r>
              <a:rPr lang="en-US" sz="1800" dirty="0" smtClean="0"/>
              <a:t>Pros and Cons: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Faster than cloud base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Less number of object labels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Required more memory on device (~ 33 Mb)</a:t>
            </a:r>
          </a:p>
          <a:p>
            <a:pPr marL="285750" indent="-285750" algn="just"/>
            <a:endParaRPr lang="en-US" sz="1800" dirty="0"/>
          </a:p>
          <a:p>
            <a:pPr marL="285750" indent="-285750" algn="just"/>
            <a:endParaRPr lang="en-US" sz="1800" dirty="0" smtClean="0"/>
          </a:p>
          <a:p>
            <a:pPr marL="285750" indent="-285750" algn="just"/>
            <a:endParaRPr lang="en-US" sz="1800" dirty="0" smtClean="0"/>
          </a:p>
          <a:p>
            <a:pPr marL="285750" indent="-285750" algn="just"/>
            <a:endParaRPr lang="en-US" sz="1800" dirty="0"/>
          </a:p>
          <a:p>
            <a:pPr marL="285750" indent="-285750" algn="just"/>
            <a:endParaRPr lang="en-US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474" y="761822"/>
            <a:ext cx="1917671" cy="351490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794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Google Shape;429;p32"/>
          <p:cNvSpPr/>
          <p:nvPr/>
        </p:nvSpPr>
        <p:spPr>
          <a:xfrm>
            <a:off x="6390750" y="4395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0;p32"/>
          <p:cNvSpPr txBox="1">
            <a:spLocks/>
          </p:cNvSpPr>
          <p:nvPr/>
        </p:nvSpPr>
        <p:spPr>
          <a:xfrm>
            <a:off x="261544" y="118237"/>
            <a:ext cx="5527379" cy="4802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buFont typeface="Barlow Light"/>
              <a:buNone/>
            </a:pPr>
            <a:r>
              <a:rPr lang="en-US" dirty="0" smtClean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Camera Screen- ML kit</a:t>
            </a:r>
          </a:p>
          <a:p>
            <a:pPr lvl="0" algn="just"/>
            <a:r>
              <a:rPr lang="en-US" sz="1800" dirty="0"/>
              <a:t>For the object detection using the firebase </a:t>
            </a:r>
            <a:r>
              <a:rPr lang="en-US" sz="1800" dirty="0" smtClean="0"/>
              <a:t>ML kit, first add </a:t>
            </a:r>
            <a:r>
              <a:rPr lang="en-US" sz="1800" dirty="0"/>
              <a:t>the ML dependencies in </a:t>
            </a:r>
            <a:r>
              <a:rPr lang="en-US" sz="1800" dirty="0" err="1"/>
              <a:t>build.gradle</a:t>
            </a:r>
            <a:r>
              <a:rPr lang="en-US" sz="1800" dirty="0" smtClean="0"/>
              <a:t>.</a:t>
            </a:r>
            <a:endParaRPr lang="en-US" sz="1800" dirty="0"/>
          </a:p>
          <a:p>
            <a:pPr marL="285750" indent="-285750" algn="just"/>
            <a:endParaRPr lang="en-US" sz="1800" dirty="0" smtClean="0"/>
          </a:p>
          <a:p>
            <a:pPr marL="285750" indent="-285750" algn="just"/>
            <a:endParaRPr lang="en-US" sz="1800" dirty="0" smtClean="0"/>
          </a:p>
          <a:p>
            <a:pPr marL="285750" indent="-285750" algn="just"/>
            <a:r>
              <a:rPr lang="en-US" sz="1800" dirty="0" smtClean="0"/>
              <a:t>Declaration required to configure app </a:t>
            </a:r>
            <a:r>
              <a:rPr lang="en-US" sz="1800" dirty="0"/>
              <a:t>to automatically download the ML model to the device after your app is installed from the Play </a:t>
            </a:r>
            <a:r>
              <a:rPr lang="en-US" sz="1800" dirty="0" smtClean="0"/>
              <a:t>Store </a:t>
            </a:r>
          </a:p>
          <a:p>
            <a:pPr marL="285750" indent="-285750" algn="just"/>
            <a:endParaRPr lang="en-US" sz="1800" dirty="0"/>
          </a:p>
          <a:p>
            <a:pPr marL="285750" indent="-285750" algn="just"/>
            <a:endParaRPr lang="en-US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474" y="761822"/>
            <a:ext cx="1917671" cy="35149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47" y="1409700"/>
            <a:ext cx="5486400" cy="476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37" y="3415538"/>
            <a:ext cx="4171950" cy="50482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359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Google Shape;429;p32"/>
          <p:cNvSpPr/>
          <p:nvPr/>
        </p:nvSpPr>
        <p:spPr>
          <a:xfrm>
            <a:off x="6390750" y="4395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0;p32"/>
          <p:cNvSpPr txBox="1">
            <a:spLocks/>
          </p:cNvSpPr>
          <p:nvPr/>
        </p:nvSpPr>
        <p:spPr>
          <a:xfrm>
            <a:off x="261544" y="118237"/>
            <a:ext cx="5691581" cy="4802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buFont typeface="Barlow Light"/>
              <a:buNone/>
            </a:pPr>
            <a:r>
              <a:rPr lang="en-US" dirty="0" smtClean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Camera Screen- ML kit</a:t>
            </a:r>
          </a:p>
          <a:p>
            <a:pPr algn="just"/>
            <a:r>
              <a:rPr lang="en-US" sz="1800" dirty="0"/>
              <a:t>First, we create the </a:t>
            </a:r>
            <a:r>
              <a:rPr lang="en-US" sz="1800" dirty="0" err="1"/>
              <a:t>FirebaseLabelDetector</a:t>
            </a:r>
            <a:r>
              <a:rPr lang="en-US" sz="1800" dirty="0"/>
              <a:t> object for the label detection of </a:t>
            </a:r>
            <a:r>
              <a:rPr lang="en-US" sz="1800" dirty="0" smtClean="0"/>
              <a:t>the object. </a:t>
            </a:r>
          </a:p>
          <a:p>
            <a:pPr algn="just"/>
            <a:r>
              <a:rPr lang="en-US" sz="1800" dirty="0" smtClean="0"/>
              <a:t>Which </a:t>
            </a:r>
            <a:r>
              <a:rPr lang="en-US" sz="1800" dirty="0"/>
              <a:t>set the threshold for object detection confidence. In this case, it is 0.8</a:t>
            </a:r>
            <a:r>
              <a:rPr lang="en-US" sz="1800" dirty="0" smtClean="0"/>
              <a:t>.</a:t>
            </a:r>
          </a:p>
          <a:p>
            <a:pPr algn="just"/>
            <a:endParaRPr lang="en-US" sz="1800" dirty="0"/>
          </a:p>
          <a:p>
            <a:pPr lvl="0" algn="just"/>
            <a:endParaRPr lang="en-US" sz="1800" dirty="0" smtClean="0"/>
          </a:p>
          <a:p>
            <a:pPr marL="285750" indent="-285750"/>
            <a:r>
              <a:rPr lang="en-US" sz="1800" dirty="0" smtClean="0"/>
              <a:t>After </a:t>
            </a:r>
            <a:r>
              <a:rPr lang="en-US" sz="1800" dirty="0"/>
              <a:t>that, we create the </a:t>
            </a:r>
            <a:r>
              <a:rPr lang="en-US" sz="1800" dirty="0" err="1" smtClean="0"/>
              <a:t>FirebaseVisionImage</a:t>
            </a:r>
            <a:r>
              <a:rPr lang="en-US" sz="1800" dirty="0"/>
              <a:t> </a:t>
            </a:r>
            <a:r>
              <a:rPr lang="en-US" sz="1800" dirty="0" smtClean="0"/>
              <a:t>object </a:t>
            </a:r>
            <a:r>
              <a:rPr lang="en-US" sz="1800" dirty="0"/>
              <a:t>to read the bitmap image captured by the </a:t>
            </a:r>
            <a:r>
              <a:rPr lang="en-US" sz="1800" dirty="0" smtClean="0"/>
              <a:t>camera and </a:t>
            </a:r>
            <a:r>
              <a:rPr lang="en-US" sz="1800" dirty="0"/>
              <a:t>created </a:t>
            </a:r>
            <a:r>
              <a:rPr lang="en-US" sz="1800" dirty="0" smtClean="0"/>
              <a:t>the </a:t>
            </a:r>
            <a:r>
              <a:rPr lang="en-US" sz="1800" dirty="0" err="1" smtClean="0"/>
              <a:t>FirebaseVisionLabelDetector</a:t>
            </a:r>
            <a:r>
              <a:rPr lang="en-US" sz="1800" dirty="0" smtClean="0"/>
              <a:t> instance.</a:t>
            </a:r>
            <a:endParaRPr lang="en-US" sz="1800" dirty="0"/>
          </a:p>
          <a:p>
            <a:pPr marL="285750" indent="-285750" algn="just"/>
            <a:endParaRPr lang="en-US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474" y="761822"/>
            <a:ext cx="1917671" cy="35149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7" y="1900237"/>
            <a:ext cx="4200525" cy="809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6" y="3984153"/>
            <a:ext cx="4581525" cy="447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87" y="3733800"/>
            <a:ext cx="4667250" cy="20955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609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Google Shape;429;p32"/>
          <p:cNvSpPr/>
          <p:nvPr/>
        </p:nvSpPr>
        <p:spPr>
          <a:xfrm>
            <a:off x="6390750" y="4395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0;p32"/>
          <p:cNvSpPr txBox="1">
            <a:spLocks/>
          </p:cNvSpPr>
          <p:nvPr/>
        </p:nvSpPr>
        <p:spPr>
          <a:xfrm>
            <a:off x="261544" y="118237"/>
            <a:ext cx="5691581" cy="4802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buFont typeface="Barlow Light"/>
              <a:buNone/>
            </a:pPr>
            <a:r>
              <a:rPr lang="en-US" dirty="0" smtClean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Camera Screen- ML kit</a:t>
            </a:r>
          </a:p>
          <a:p>
            <a:pPr algn="just"/>
            <a:r>
              <a:rPr lang="en-US" sz="1800" dirty="0"/>
              <a:t>We pass that image to the </a:t>
            </a:r>
            <a:r>
              <a:rPr lang="en-US" sz="1800" dirty="0" err="1"/>
              <a:t>detectInImage</a:t>
            </a:r>
            <a:r>
              <a:rPr lang="en-US" sz="1800" dirty="0"/>
              <a:t> method to get the label for object</a:t>
            </a:r>
            <a:r>
              <a:rPr lang="en-US" sz="1800" dirty="0" smtClean="0"/>
              <a:t>.</a:t>
            </a:r>
          </a:p>
          <a:p>
            <a:pPr algn="just"/>
            <a:r>
              <a:rPr lang="en-US" sz="1800" dirty="0" smtClean="0"/>
              <a:t>Which return the label for detected object.</a:t>
            </a:r>
          </a:p>
          <a:p>
            <a:pPr marL="76200" indent="0" algn="just">
              <a:buNone/>
            </a:pPr>
            <a:endParaRPr lang="en-US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474" y="761822"/>
            <a:ext cx="1917671" cy="3514903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21" y="1823947"/>
            <a:ext cx="5915025" cy="11049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0478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Google Shape;429;p32"/>
          <p:cNvSpPr/>
          <p:nvPr/>
        </p:nvSpPr>
        <p:spPr>
          <a:xfrm>
            <a:off x="6390750" y="4395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0;p32"/>
          <p:cNvSpPr txBox="1">
            <a:spLocks/>
          </p:cNvSpPr>
          <p:nvPr/>
        </p:nvSpPr>
        <p:spPr>
          <a:xfrm>
            <a:off x="261544" y="118237"/>
            <a:ext cx="5691581" cy="4802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buFont typeface="Barlow Light"/>
              <a:buNone/>
            </a:pPr>
            <a:r>
              <a:rPr lang="en-US" dirty="0" smtClean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Camera Screen- </a:t>
            </a:r>
            <a:r>
              <a:rPr lang="en-US" dirty="0" err="1" smtClean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onTouch</a:t>
            </a:r>
            <a:r>
              <a:rPr lang="en-US" dirty="0" smtClean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 event</a:t>
            </a:r>
          </a:p>
          <a:p>
            <a:pPr algn="just"/>
            <a:r>
              <a:rPr lang="en-US" sz="1800" dirty="0" err="1" smtClean="0"/>
              <a:t>OnTouch</a:t>
            </a:r>
            <a:r>
              <a:rPr lang="en-US" sz="1800" dirty="0" smtClean="0"/>
              <a:t> event listener for speech</a:t>
            </a:r>
          </a:p>
          <a:p>
            <a:pPr algn="just"/>
            <a:r>
              <a:rPr lang="en-US" sz="1800" dirty="0" smtClean="0"/>
              <a:t>It detect the on touch event and get the label for speech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474" y="761822"/>
            <a:ext cx="1917671" cy="35149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2" y="1671547"/>
            <a:ext cx="3076575" cy="8477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8000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Google Shape;429;p32"/>
          <p:cNvSpPr/>
          <p:nvPr/>
        </p:nvSpPr>
        <p:spPr>
          <a:xfrm>
            <a:off x="6390750" y="4395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0;p32"/>
          <p:cNvSpPr txBox="1">
            <a:spLocks/>
          </p:cNvSpPr>
          <p:nvPr/>
        </p:nvSpPr>
        <p:spPr>
          <a:xfrm>
            <a:off x="261544" y="118237"/>
            <a:ext cx="5691581" cy="4802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buFont typeface="Barlow Light"/>
              <a:buNone/>
            </a:pPr>
            <a:r>
              <a:rPr lang="en-US" dirty="0" smtClean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Camera Screen- Text to speech</a:t>
            </a:r>
          </a:p>
          <a:p>
            <a:pPr algn="just"/>
            <a:r>
              <a:rPr lang="en-US" sz="1800" dirty="0" smtClean="0"/>
              <a:t>Android allows us to convert text to speech</a:t>
            </a:r>
          </a:p>
          <a:p>
            <a:pPr algn="just"/>
            <a:r>
              <a:rPr lang="en-US" sz="1800" dirty="0" smtClean="0"/>
              <a:t>First, instantiated the object of </a:t>
            </a:r>
            <a:r>
              <a:rPr lang="en-US" sz="1800" dirty="0" err="1" smtClean="0"/>
              <a:t>TextToSpeech</a:t>
            </a:r>
            <a:r>
              <a:rPr lang="en-US" sz="1800" dirty="0" smtClean="0"/>
              <a:t> class and then specify the </a:t>
            </a:r>
            <a:r>
              <a:rPr lang="en-US" sz="1800" dirty="0" err="1" smtClean="0"/>
              <a:t>initListener</a:t>
            </a:r>
            <a:endParaRPr lang="en-US" sz="1800" dirty="0" smtClean="0"/>
          </a:p>
          <a:p>
            <a:pPr algn="just"/>
            <a:r>
              <a:rPr lang="en-US" sz="1800" dirty="0" smtClean="0"/>
              <a:t>In that listener, first set the language </a:t>
            </a:r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r>
              <a:rPr lang="en-US" sz="1800" dirty="0" smtClean="0"/>
              <a:t>After that using the </a:t>
            </a:r>
            <a:r>
              <a:rPr lang="en-US" sz="1800" smtClean="0"/>
              <a:t>method </a:t>
            </a:r>
            <a:r>
              <a:rPr lang="en-US" sz="1800" b="1" u="sng" smtClean="0"/>
              <a:t>speak</a:t>
            </a:r>
            <a:r>
              <a:rPr lang="en-US" sz="1800" smtClean="0"/>
              <a:t>, </a:t>
            </a:r>
            <a:r>
              <a:rPr lang="en-US" sz="1800" dirty="0" smtClean="0"/>
              <a:t>converts the text to speech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474" y="761822"/>
            <a:ext cx="1917671" cy="35149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" y="2133450"/>
            <a:ext cx="4181475" cy="876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49" y="3705225"/>
            <a:ext cx="5410200" cy="11430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4534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850" y="0"/>
            <a:ext cx="5138700" cy="857400"/>
          </a:xfrm>
        </p:spPr>
        <p:txBody>
          <a:bodyPr/>
          <a:lstStyle/>
          <a:p>
            <a:r>
              <a:rPr lang="en-US" dirty="0" smtClean="0"/>
              <a:t>Problem Faced: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6" name="Google Shape;430;p32"/>
          <p:cNvSpPr txBox="1">
            <a:spLocks/>
          </p:cNvSpPr>
          <p:nvPr/>
        </p:nvSpPr>
        <p:spPr>
          <a:xfrm>
            <a:off x="171234" y="857401"/>
            <a:ext cx="5724741" cy="12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algn="just"/>
            <a:r>
              <a:rPr lang="en-US" sz="1800" dirty="0" smtClean="0"/>
              <a:t>Android to </a:t>
            </a:r>
            <a:r>
              <a:rPr lang="en-US" sz="1800" dirty="0" err="1" smtClean="0"/>
              <a:t>Androidx</a:t>
            </a:r>
            <a:r>
              <a:rPr lang="en-US" sz="1800" dirty="0" smtClean="0"/>
              <a:t> migration.</a:t>
            </a:r>
          </a:p>
          <a:p>
            <a:pPr algn="just"/>
            <a:r>
              <a:rPr lang="en-US" sz="1800" dirty="0" smtClean="0"/>
              <a:t>Implementation of camera2 API.</a:t>
            </a:r>
          </a:p>
          <a:p>
            <a:pPr algn="just"/>
            <a:r>
              <a:rPr lang="en-US" sz="1800" dirty="0" smtClean="0"/>
              <a:t>Difficulty to setup real time object detection</a:t>
            </a:r>
          </a:p>
          <a:p>
            <a:pPr marL="76200" indent="0" algn="just">
              <a:buNone/>
            </a:pPr>
            <a:endParaRPr lang="en-US" sz="1800" dirty="0"/>
          </a:p>
          <a:p>
            <a:pPr marL="76200" indent="0" algn="just">
              <a:buNone/>
            </a:pPr>
            <a:endParaRPr lang="en-US" sz="1800" dirty="0" smtClean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323850" y="18573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US" dirty="0" smtClean="0"/>
              <a:t>User Suggestions:</a:t>
            </a:r>
            <a:endParaRPr lang="en-US" dirty="0"/>
          </a:p>
        </p:txBody>
      </p:sp>
      <p:sp>
        <p:nvSpPr>
          <p:cNvPr id="12" name="Google Shape;430;p32"/>
          <p:cNvSpPr txBox="1">
            <a:spLocks/>
          </p:cNvSpPr>
          <p:nvPr/>
        </p:nvSpPr>
        <p:spPr>
          <a:xfrm>
            <a:off x="0" y="2466900"/>
            <a:ext cx="5772150" cy="189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algn="just"/>
            <a:r>
              <a:rPr lang="en-US" sz="1800" dirty="0" smtClean="0"/>
              <a:t>User 1: App works  perfectly but need support for 		     more languages.</a:t>
            </a:r>
          </a:p>
          <a:p>
            <a:pPr algn="just"/>
            <a:r>
              <a:rPr lang="en-US" sz="1800" dirty="0" smtClean="0"/>
              <a:t>User 2: When the label is displayed, it should display 	       the label in native and English languages. </a:t>
            </a:r>
          </a:p>
          <a:p>
            <a:pPr marL="76200" indent="0" algn="just">
              <a:buNone/>
            </a:pPr>
            <a:endParaRPr lang="en-US" sz="1800" dirty="0"/>
          </a:p>
          <a:p>
            <a:pPr marL="76200" indent="0" algn="just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19812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454550" y="141813"/>
            <a:ext cx="222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Motivation</a:t>
            </a:r>
            <a:endParaRPr sz="2800" dirty="0"/>
          </a:p>
        </p:txBody>
      </p:sp>
      <p:sp>
        <p:nvSpPr>
          <p:cNvPr id="281" name="Google Shape;281;p19"/>
          <p:cNvSpPr txBox="1">
            <a:spLocks noGrp="1"/>
          </p:cNvSpPr>
          <p:nvPr>
            <p:ph type="subTitle" idx="4294967295"/>
          </p:nvPr>
        </p:nvSpPr>
        <p:spPr>
          <a:xfrm>
            <a:off x="454550" y="1337576"/>
            <a:ext cx="2434574" cy="3660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dirty="0"/>
              <a:t>This project revolves around the problems faced by non-native English speakers.</a:t>
            </a:r>
          </a:p>
          <a:p>
            <a:pPr marL="285750" indent="-285750" algn="just">
              <a:spcBef>
                <a:spcPts val="0"/>
              </a:spcBef>
              <a:buClr>
                <a:schemeClr val="accent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dirty="0"/>
              <a:t> Many times, non-native people get stuck while describing a particular object.</a:t>
            </a:r>
          </a:p>
          <a:p>
            <a:pPr marL="285750" indent="-285750" algn="just">
              <a:spcBef>
                <a:spcPts val="0"/>
              </a:spcBef>
              <a:buClr>
                <a:schemeClr val="accent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dirty="0"/>
              <a:t>That is where our app comes to the rescue. </a:t>
            </a:r>
            <a:endParaRPr lang="en-US" sz="1600" dirty="0">
              <a:solidFill>
                <a:srgbClr val="4F4A9E"/>
              </a:solidFill>
            </a:endParaRPr>
          </a:p>
        </p:txBody>
      </p:sp>
      <p:grpSp>
        <p:nvGrpSpPr>
          <p:cNvPr id="282" name="Google Shape;282;p19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4346385" y="1101027"/>
            <a:ext cx="420148" cy="4011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"/>
          <p:cNvSpPr/>
          <p:nvPr/>
        </p:nvSpPr>
        <p:spPr>
          <a:xfrm rot="2697410">
            <a:off x="7115127" y="3154920"/>
            <a:ext cx="637798" cy="6089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7619694" y="2807253"/>
            <a:ext cx="255471" cy="24404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 rot="1279871">
            <a:off x="4055299" y="2311116"/>
            <a:ext cx="255414" cy="2439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816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850" y="0"/>
            <a:ext cx="5138700" cy="857400"/>
          </a:xfrm>
        </p:spPr>
        <p:txBody>
          <a:bodyPr/>
          <a:lstStyle/>
          <a:p>
            <a:r>
              <a:rPr lang="en-US" dirty="0" smtClean="0"/>
              <a:t>Work Distribution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6" name="Google Shape;430;p32"/>
          <p:cNvSpPr txBox="1">
            <a:spLocks/>
          </p:cNvSpPr>
          <p:nvPr/>
        </p:nvSpPr>
        <p:spPr>
          <a:xfrm>
            <a:off x="171234" y="857401"/>
            <a:ext cx="5724741" cy="12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algn="just"/>
            <a:r>
              <a:rPr lang="en-US" sz="1800" dirty="0" smtClean="0"/>
              <a:t>Mohak Patel: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Splash screen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Login screen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Signup screen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Setup camera</a:t>
            </a:r>
          </a:p>
          <a:p>
            <a:pPr algn="just"/>
            <a:r>
              <a:rPr lang="en-US" sz="1800" dirty="0" err="1" smtClean="0"/>
              <a:t>Archit</a:t>
            </a:r>
            <a:r>
              <a:rPr lang="en-US" sz="1800" dirty="0" smtClean="0"/>
              <a:t> </a:t>
            </a:r>
            <a:r>
              <a:rPr lang="en-US" sz="1800" dirty="0" err="1" smtClean="0"/>
              <a:t>Tatwawadi</a:t>
            </a:r>
            <a:r>
              <a:rPr lang="en-US" sz="1800" dirty="0" smtClean="0"/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Firebase ML kit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smtClean="0"/>
              <a:t>Object detection</a:t>
            </a:r>
            <a:endParaRPr lang="en-US" sz="1800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Text to speech</a:t>
            </a:r>
          </a:p>
          <a:p>
            <a:pPr algn="just"/>
            <a:r>
              <a:rPr lang="en-US" sz="1800" dirty="0" smtClean="0"/>
              <a:t>Both work on camera and ML model integration</a:t>
            </a:r>
          </a:p>
          <a:p>
            <a:pPr marL="76200" indent="0" algn="just">
              <a:buNone/>
            </a:pPr>
            <a:endParaRPr lang="en-US" sz="1800" dirty="0" smtClean="0"/>
          </a:p>
          <a:p>
            <a:pPr marL="76200" indent="0" algn="just">
              <a:buNone/>
            </a:pPr>
            <a:endParaRPr lang="en-US" sz="1800" dirty="0"/>
          </a:p>
          <a:p>
            <a:pPr marL="76200" indent="0" algn="just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85989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4" name="Google Shape;430;p32"/>
          <p:cNvSpPr txBox="1">
            <a:spLocks/>
          </p:cNvSpPr>
          <p:nvPr/>
        </p:nvSpPr>
        <p:spPr>
          <a:xfrm>
            <a:off x="140475" y="1444374"/>
            <a:ext cx="5660250" cy="358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algn="just"/>
            <a:r>
              <a:rPr lang="en-US" sz="1800" dirty="0" smtClean="0"/>
              <a:t>Lecture notes – Prof. Roy </a:t>
            </a:r>
            <a:r>
              <a:rPr lang="en-US" sz="1800" dirty="0" err="1" smtClean="0"/>
              <a:t>Kravitz</a:t>
            </a:r>
            <a:r>
              <a:rPr lang="en-US" sz="1800" dirty="0" smtClean="0"/>
              <a:t> </a:t>
            </a:r>
          </a:p>
          <a:p>
            <a:pPr algn="just"/>
            <a:r>
              <a:rPr lang="en-US" sz="1800" dirty="0" smtClean="0"/>
              <a:t>https</a:t>
            </a:r>
            <a:r>
              <a:rPr lang="en-US" sz="1800" dirty="0"/>
              <a:t>://firebase.google.com/docs/auth/</a:t>
            </a:r>
            <a:endParaRPr lang="en-US" sz="1800" dirty="0" smtClean="0"/>
          </a:p>
          <a:p>
            <a:pPr algn="just"/>
            <a:r>
              <a:rPr lang="en-US" sz="1800" dirty="0" smtClean="0"/>
              <a:t>https</a:t>
            </a:r>
            <a:r>
              <a:rPr lang="en-US" sz="1800" dirty="0"/>
              <a:t>://firebase.google.com/docs/ml-kit/android/label-images#on-device</a:t>
            </a:r>
          </a:p>
          <a:p>
            <a:pPr algn="just"/>
            <a:r>
              <a:rPr lang="en-US" sz="1800" dirty="0" smtClean="0"/>
              <a:t>http</a:t>
            </a:r>
            <a:r>
              <a:rPr lang="en-US" sz="1800" dirty="0"/>
              <a:t>://stephendnicholas.com/posts/android-handlerthread</a:t>
            </a:r>
          </a:p>
          <a:p>
            <a:pPr algn="just"/>
            <a:r>
              <a:rPr lang="en-US" sz="1800" dirty="0" smtClean="0"/>
              <a:t>https</a:t>
            </a:r>
            <a:r>
              <a:rPr lang="en-US" sz="1800" dirty="0"/>
              <a:t>://developer.android.com/reference/android/speech/tts/TextToSpeech</a:t>
            </a:r>
          </a:p>
          <a:p>
            <a:pPr marL="76200" indent="0" algn="just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912293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Demo..!!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807450" y="2208213"/>
            <a:ext cx="336550" cy="72707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0709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807450" y="2208213"/>
            <a:ext cx="336550" cy="72707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973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Google Shape;254;p15"/>
          <p:cNvSpPr txBox="1">
            <a:spLocks/>
          </p:cNvSpPr>
          <p:nvPr/>
        </p:nvSpPr>
        <p:spPr>
          <a:xfrm>
            <a:off x="685800" y="30775"/>
            <a:ext cx="3297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US" sz="6000" smtClean="0"/>
              <a:t>HELLO!</a:t>
            </a:r>
            <a:endParaRPr lang="en-US" sz="6000" dirty="0"/>
          </a:p>
        </p:txBody>
      </p:sp>
      <p:sp>
        <p:nvSpPr>
          <p:cNvPr id="7" name="Google Shape;255;p15"/>
          <p:cNvSpPr txBox="1">
            <a:spLocks/>
          </p:cNvSpPr>
          <p:nvPr/>
        </p:nvSpPr>
        <p:spPr>
          <a:xfrm>
            <a:off x="57150" y="1190575"/>
            <a:ext cx="3297300" cy="185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3000" smtClean="0">
                <a:solidFill>
                  <a:srgbClr val="A5B0FE"/>
                </a:solidFill>
              </a:rPr>
              <a:t>Mohak Patel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/>
              <a:t>ECE Department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/>
              <a:t>mohak@pdx.edu</a:t>
            </a:r>
            <a:endParaRPr lang="en-US" b="1" dirty="0"/>
          </a:p>
        </p:txBody>
      </p:sp>
      <p:sp>
        <p:nvSpPr>
          <p:cNvPr id="8" name="Google Shape;255;p15"/>
          <p:cNvSpPr txBox="1">
            <a:spLocks/>
          </p:cNvSpPr>
          <p:nvPr/>
        </p:nvSpPr>
        <p:spPr>
          <a:xfrm>
            <a:off x="1524000" y="3051250"/>
            <a:ext cx="3297300" cy="185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3000" dirty="0" err="1" smtClean="0">
                <a:solidFill>
                  <a:srgbClr val="A5B0FE"/>
                </a:solidFill>
              </a:rPr>
              <a:t>Archit</a:t>
            </a:r>
            <a:r>
              <a:rPr lang="en-US" sz="3000" dirty="0" smtClean="0">
                <a:solidFill>
                  <a:srgbClr val="A5B0FE"/>
                </a:solidFill>
              </a:rPr>
              <a:t> </a:t>
            </a:r>
            <a:r>
              <a:rPr lang="en-US" sz="3000" dirty="0" err="1" smtClean="0">
                <a:solidFill>
                  <a:srgbClr val="A5B0FE"/>
                </a:solidFill>
              </a:rPr>
              <a:t>Tatwawadi</a:t>
            </a:r>
            <a:endParaRPr lang="en-US" sz="3000" dirty="0" smtClean="0">
              <a:solidFill>
                <a:srgbClr val="A5B0FE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ECE Department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</a:t>
            </a:r>
            <a:r>
              <a:rPr lang="en-US" dirty="0" smtClean="0"/>
              <a:t>rchit2@pdx.edu</a:t>
            </a:r>
            <a:endParaRPr lang="en-US" b="1" dirty="0"/>
          </a:p>
        </p:txBody>
      </p:sp>
      <p:pic>
        <p:nvPicPr>
          <p:cNvPr id="12" name="Picture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3" b="12493"/>
          <a:stretch>
            <a:fillRect/>
          </a:stretch>
        </p:blipFill>
        <p:spPr>
          <a:xfrm>
            <a:off x="5868938" y="649263"/>
            <a:ext cx="1922512" cy="1922512"/>
          </a:xfrm>
          <a:prstGeom prst="ellipse">
            <a:avLst/>
          </a:prstGeom>
        </p:spPr>
      </p:pic>
      <p:pic>
        <p:nvPicPr>
          <p:cNvPr id="14" name="Picture Placeholder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2" r="12522"/>
          <a:stretch>
            <a:fillRect/>
          </a:stretch>
        </p:blipFill>
        <p:spPr>
          <a:xfrm>
            <a:off x="5837850" y="2780184"/>
            <a:ext cx="2086950" cy="208695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7758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Real-Time Object Detection App</a:t>
            </a:r>
            <a:endParaRPr dirty="0"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51387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lnSpc>
                <a:spcPct val="150000"/>
              </a:lnSpc>
              <a:buSzPts val="2400"/>
            </a:pPr>
            <a:r>
              <a:rPr lang="en" sz="1400" dirty="0" smtClean="0"/>
              <a:t>Splash Screen - </a:t>
            </a:r>
            <a:r>
              <a:rPr lang="en" sz="1400" dirty="0"/>
              <a:t>Animated splash screen </a:t>
            </a:r>
            <a:endParaRPr sz="1400" dirty="0"/>
          </a:p>
          <a:p>
            <a:pPr lvl="0" indent="-3810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" sz="1400" dirty="0" smtClean="0"/>
              <a:t>Login Screen -</a:t>
            </a:r>
            <a:r>
              <a:rPr lang="en" sz="1400" dirty="0"/>
              <a:t> </a:t>
            </a:r>
            <a:r>
              <a:rPr lang="en" sz="1400" dirty="0" smtClean="0"/>
              <a:t> Secured </a:t>
            </a:r>
            <a:r>
              <a:rPr lang="en" sz="1400" dirty="0"/>
              <a:t>log in with firebase</a:t>
            </a:r>
            <a:endParaRPr lang="en" sz="1400" dirty="0" smtClean="0"/>
          </a:p>
          <a:p>
            <a:pPr lvl="0" indent="-3810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" sz="1400" dirty="0"/>
              <a:t>Sign Up Screen </a:t>
            </a:r>
            <a:r>
              <a:rPr lang="en" sz="1400" dirty="0" smtClean="0"/>
              <a:t>- New user registration </a:t>
            </a:r>
          </a:p>
          <a:p>
            <a:pPr lvl="0" indent="-3810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sz="1400" dirty="0" smtClean="0"/>
              <a:t>Camera Screen - Object </a:t>
            </a:r>
            <a:r>
              <a:rPr lang="en-US" sz="1400" dirty="0"/>
              <a:t>Detection </a:t>
            </a:r>
            <a:endParaRPr sz="1400"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83499" y="2478700"/>
            <a:ext cx="433642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Design</a:t>
            </a:r>
            <a:br>
              <a:rPr lang="en" dirty="0" smtClean="0"/>
            </a:br>
            <a:r>
              <a:rPr lang="en" dirty="0" smtClean="0"/>
              <a:t> and Implementation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Google Shape;429;p32"/>
          <p:cNvSpPr/>
          <p:nvPr/>
        </p:nvSpPr>
        <p:spPr>
          <a:xfrm>
            <a:off x="6362598" y="4395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0;p32"/>
          <p:cNvSpPr txBox="1">
            <a:spLocks/>
          </p:cNvSpPr>
          <p:nvPr/>
        </p:nvSpPr>
        <p:spPr>
          <a:xfrm>
            <a:off x="273346" y="179504"/>
            <a:ext cx="5314876" cy="3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buFont typeface="Barlow Light"/>
              <a:buNone/>
            </a:pPr>
            <a:r>
              <a:rPr lang="en-US" dirty="0" smtClean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Splash Screen - Lottie Animation</a:t>
            </a:r>
          </a:p>
          <a:p>
            <a:pPr marL="285750" indent="-285750" algn="just"/>
            <a:r>
              <a:rPr lang="en-US" sz="1800" dirty="0" smtClean="0"/>
              <a:t>It’s free..!!</a:t>
            </a:r>
          </a:p>
          <a:p>
            <a:pPr marL="285750" indent="-285750" algn="just"/>
            <a:r>
              <a:rPr lang="en-US" sz="1800" dirty="0"/>
              <a:t>A</a:t>
            </a:r>
            <a:r>
              <a:rPr lang="en-US" sz="1800" dirty="0" smtClean="0"/>
              <a:t>nimation requires </a:t>
            </a:r>
            <a:r>
              <a:rPr lang="en-US" sz="1800" dirty="0"/>
              <a:t>the </a:t>
            </a:r>
            <a:r>
              <a:rPr lang="en-US" sz="1800" dirty="0" err="1"/>
              <a:t>androidx</a:t>
            </a:r>
            <a:r>
              <a:rPr lang="en-US" sz="1800" dirty="0"/>
              <a:t> </a:t>
            </a:r>
            <a:r>
              <a:rPr lang="en-US" sz="1800" dirty="0" smtClean="0"/>
              <a:t>module</a:t>
            </a:r>
          </a:p>
          <a:p>
            <a:pPr marL="285750" indent="-285750" algn="just"/>
            <a:r>
              <a:rPr lang="en-US" sz="1800" dirty="0" smtClean="0"/>
              <a:t>Thus </a:t>
            </a:r>
            <a:r>
              <a:rPr lang="en-US" sz="1800" dirty="0"/>
              <a:t>we migrated from android to </a:t>
            </a:r>
            <a:r>
              <a:rPr lang="en-US" sz="1800" dirty="0" err="1"/>
              <a:t>androidx</a:t>
            </a:r>
            <a:r>
              <a:rPr lang="en-US" sz="1800" dirty="0"/>
              <a:t> to implement the Lottie </a:t>
            </a:r>
            <a:r>
              <a:rPr lang="en-US" sz="1800" dirty="0" smtClean="0"/>
              <a:t>animation</a:t>
            </a:r>
          </a:p>
          <a:p>
            <a:pPr marL="285750" indent="-285750" algn="just"/>
            <a:r>
              <a:rPr lang="en-US" sz="1800" dirty="0" smtClean="0"/>
              <a:t>Required </a:t>
            </a:r>
            <a:r>
              <a:rPr lang="en-US" sz="1800" dirty="0"/>
              <a:t>dependencies are added to the </a:t>
            </a:r>
            <a:r>
              <a:rPr lang="en-US" sz="1800" dirty="0" err="1"/>
              <a:t>build.gradle</a:t>
            </a:r>
            <a:r>
              <a:rPr lang="en-US" sz="1800" dirty="0"/>
              <a:t> (app module) :</a:t>
            </a:r>
          </a:p>
          <a:p>
            <a:pPr marL="285750" indent="-285750" algn="just"/>
            <a:endParaRPr lang="en-US" sz="1800" dirty="0"/>
          </a:p>
        </p:txBody>
      </p:sp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2702117"/>
            <a:ext cx="5427511" cy="1220188"/>
          </a:xfrm>
          <a:prstGeom prst="rect">
            <a:avLst/>
          </a:prstGeom>
        </p:spPr>
      </p:pic>
      <p:sp>
        <p:nvSpPr>
          <p:cNvPr id="9" name="Google Shape;430;p32"/>
          <p:cNvSpPr txBox="1">
            <a:spLocks/>
          </p:cNvSpPr>
          <p:nvPr/>
        </p:nvSpPr>
        <p:spPr>
          <a:xfrm>
            <a:off x="215583" y="3692729"/>
            <a:ext cx="5560861" cy="1010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285750" indent="-285750" algn="just"/>
            <a:r>
              <a:rPr lang="en-US" sz="1800" dirty="0"/>
              <a:t>H</a:t>
            </a:r>
            <a:r>
              <a:rPr lang="en-US" sz="1800" dirty="0" smtClean="0"/>
              <a:t>ide </a:t>
            </a:r>
            <a:r>
              <a:rPr lang="en-US" sz="1800" dirty="0"/>
              <a:t>the system notification bar for full-screen utilization</a:t>
            </a:r>
          </a:p>
        </p:txBody>
      </p:sp>
      <p:pic>
        <p:nvPicPr>
          <p:cNvPr id="10" name="Picture 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7" y="4450541"/>
            <a:ext cx="5943600" cy="305736"/>
          </a:xfrm>
          <a:prstGeom prst="rect">
            <a:avLst/>
          </a:prstGeom>
        </p:spPr>
      </p:pic>
      <p:pic>
        <p:nvPicPr>
          <p:cNvPr id="11" name="Anim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451063" y="801954"/>
            <a:ext cx="1898190" cy="3360471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544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Google Shape;429;p32"/>
          <p:cNvSpPr/>
          <p:nvPr/>
        </p:nvSpPr>
        <p:spPr>
          <a:xfrm>
            <a:off x="6390750" y="4395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0;p32"/>
          <p:cNvSpPr txBox="1">
            <a:spLocks/>
          </p:cNvSpPr>
          <p:nvPr/>
        </p:nvSpPr>
        <p:spPr>
          <a:xfrm>
            <a:off x="273346" y="179504"/>
            <a:ext cx="5314876" cy="3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buFont typeface="Barlow Light"/>
              <a:buNone/>
            </a:pPr>
            <a:r>
              <a:rPr lang="en-US" dirty="0" smtClean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Login Screen- Design</a:t>
            </a:r>
          </a:p>
          <a:p>
            <a:pPr marL="285750" indent="-285750" algn="just"/>
            <a:r>
              <a:rPr lang="en-US" sz="1800" dirty="0" smtClean="0"/>
              <a:t>We </a:t>
            </a:r>
            <a:r>
              <a:rPr lang="en-US" sz="1800" dirty="0"/>
              <a:t>implemented the different XML file for the </a:t>
            </a:r>
            <a:r>
              <a:rPr lang="en-US" sz="1800" dirty="0" smtClean="0"/>
              <a:t>layout</a:t>
            </a:r>
          </a:p>
          <a:p>
            <a:pPr marL="285750" indent="-285750" algn="just"/>
            <a:r>
              <a:rPr lang="en-US" sz="1800" dirty="0" smtClean="0"/>
              <a:t>Ex</a:t>
            </a:r>
            <a:r>
              <a:rPr lang="en-US" sz="1800" dirty="0"/>
              <a:t>. </a:t>
            </a:r>
            <a:r>
              <a:rPr lang="en-US" sz="1800" dirty="0" smtClean="0"/>
              <a:t>Buttons background – Login and Signup,</a:t>
            </a:r>
          </a:p>
          <a:p>
            <a:pPr marL="457200" lvl="1" indent="0" algn="just"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err="1" smtClean="0"/>
              <a:t>EditText</a:t>
            </a:r>
            <a:r>
              <a:rPr lang="en-US" sz="1800" dirty="0" smtClean="0"/>
              <a:t> background with icons, </a:t>
            </a:r>
          </a:p>
          <a:p>
            <a:pPr marL="457200" lvl="1" indent="0" algn="just">
              <a:buNone/>
            </a:pPr>
            <a:r>
              <a:rPr lang="en-US" sz="1800" dirty="0" smtClean="0"/>
              <a:t>    Gradient background, Vector image</a:t>
            </a:r>
            <a:endParaRPr lang="en-US" sz="1800" dirty="0"/>
          </a:p>
        </p:txBody>
      </p:sp>
      <p:sp>
        <p:nvSpPr>
          <p:cNvPr id="9" name="Google Shape;430;p32"/>
          <p:cNvSpPr txBox="1">
            <a:spLocks/>
          </p:cNvSpPr>
          <p:nvPr/>
        </p:nvSpPr>
        <p:spPr>
          <a:xfrm>
            <a:off x="209131" y="3922304"/>
            <a:ext cx="5795206" cy="1010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285750" indent="-285750" algn="just"/>
            <a:r>
              <a:rPr lang="en-US" sz="1800" dirty="0" smtClean="0"/>
              <a:t>Progress Bar</a:t>
            </a:r>
          </a:p>
          <a:p>
            <a:pPr marL="285750" indent="-285750"/>
            <a:r>
              <a:rPr lang="en-US" sz="1750" dirty="0" smtClean="0"/>
              <a:t>Sign Up Button – Transparent background </a:t>
            </a:r>
            <a:endParaRPr lang="en-US" sz="1750" dirty="0"/>
          </a:p>
        </p:txBody>
      </p:sp>
      <p:pic>
        <p:nvPicPr>
          <p:cNvPr id="11" name="Picture 10" descr="C:\Users\Asus\Downloads\03690312-df17-49f3-89fe-6af33a8e8ebe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6" y="781050"/>
            <a:ext cx="1905000" cy="35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2408948"/>
            <a:ext cx="2905125" cy="904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387" y="2379254"/>
            <a:ext cx="2647950" cy="154305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260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Google Shape;429;p32"/>
          <p:cNvSpPr/>
          <p:nvPr/>
        </p:nvSpPr>
        <p:spPr>
          <a:xfrm>
            <a:off x="6390750" y="4395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0;p32"/>
          <p:cNvSpPr txBox="1">
            <a:spLocks/>
          </p:cNvSpPr>
          <p:nvPr/>
        </p:nvSpPr>
        <p:spPr>
          <a:xfrm>
            <a:off x="273346" y="179504"/>
            <a:ext cx="5314876" cy="3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buFont typeface="Barlow Light"/>
              <a:buNone/>
            </a:pPr>
            <a:r>
              <a:rPr lang="en-US" dirty="0" smtClean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Login Screen- Implementation</a:t>
            </a:r>
          </a:p>
          <a:p>
            <a:pPr marL="285750" indent="-285750" algn="just"/>
            <a:r>
              <a:rPr lang="en-US" sz="1800" dirty="0"/>
              <a:t>F</a:t>
            </a:r>
            <a:r>
              <a:rPr lang="en-US" sz="1800" dirty="0" smtClean="0"/>
              <a:t>irebase Authentication</a:t>
            </a:r>
          </a:p>
          <a:p>
            <a:pPr marL="285750" indent="-285750" algn="just"/>
            <a:r>
              <a:rPr lang="en-US" sz="1800" dirty="0" smtClean="0"/>
              <a:t>Creates </a:t>
            </a:r>
            <a:r>
              <a:rPr lang="en-US" sz="1800" dirty="0"/>
              <a:t>the instance of firebase authentication and </a:t>
            </a:r>
            <a:r>
              <a:rPr lang="en-US" sz="1800" dirty="0" smtClean="0"/>
              <a:t>verifies </a:t>
            </a:r>
            <a:r>
              <a:rPr lang="en-US" sz="1800" dirty="0"/>
              <a:t>the user by passing the email and password to </a:t>
            </a:r>
            <a:r>
              <a:rPr lang="en-US" sz="1800" dirty="0" smtClean="0"/>
              <a:t>the </a:t>
            </a:r>
            <a:r>
              <a:rPr lang="en-US" sz="1800" b="1" i="1" u="sng" dirty="0" err="1" smtClean="0"/>
              <a:t>signInwithEmailAndPassword</a:t>
            </a:r>
            <a:r>
              <a:rPr lang="en-US" sz="1800" b="1" i="1" u="sng" dirty="0" smtClean="0"/>
              <a:t>:</a:t>
            </a:r>
            <a:endParaRPr lang="en-US" sz="1800" dirty="0"/>
          </a:p>
        </p:txBody>
      </p:sp>
      <p:sp>
        <p:nvSpPr>
          <p:cNvPr id="9" name="Google Shape;430;p32"/>
          <p:cNvSpPr txBox="1">
            <a:spLocks/>
          </p:cNvSpPr>
          <p:nvPr/>
        </p:nvSpPr>
        <p:spPr>
          <a:xfrm>
            <a:off x="273346" y="4265609"/>
            <a:ext cx="5795206" cy="6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285750" indent="-285750" algn="just"/>
            <a:r>
              <a:rPr lang="en-US" sz="1800" dirty="0" smtClean="0"/>
              <a:t>Incorrect email and password - Error</a:t>
            </a:r>
          </a:p>
        </p:txBody>
      </p:sp>
      <p:pic>
        <p:nvPicPr>
          <p:cNvPr id="11" name="Picture 10" descr="C:\Users\Asus\Downloads\03690312-df17-49f3-89fe-6af33a8e8ebe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6" y="781050"/>
            <a:ext cx="1905000" cy="35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6" y="2365375"/>
            <a:ext cx="6035263" cy="189230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238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Google Shape;429;p32"/>
          <p:cNvSpPr/>
          <p:nvPr/>
        </p:nvSpPr>
        <p:spPr>
          <a:xfrm>
            <a:off x="6390750" y="4395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0;p32"/>
          <p:cNvSpPr txBox="1">
            <a:spLocks/>
          </p:cNvSpPr>
          <p:nvPr/>
        </p:nvSpPr>
        <p:spPr>
          <a:xfrm>
            <a:off x="273345" y="179504"/>
            <a:ext cx="5527379" cy="2318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just">
              <a:buFont typeface="Barlow Light"/>
              <a:buNone/>
            </a:pPr>
            <a:r>
              <a:rPr lang="en-US" dirty="0" smtClean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Sign up Screen</a:t>
            </a:r>
          </a:p>
          <a:p>
            <a:pPr marL="285750" indent="-285750" algn="just"/>
            <a:r>
              <a:rPr lang="en-US" sz="1800" dirty="0" smtClean="0"/>
              <a:t>Creates </a:t>
            </a:r>
            <a:r>
              <a:rPr lang="en-US" sz="1800" dirty="0"/>
              <a:t>the instance of firebase authentication and </a:t>
            </a:r>
            <a:r>
              <a:rPr lang="en-US" sz="1800" dirty="0" smtClean="0"/>
              <a:t>verifies </a:t>
            </a:r>
            <a:r>
              <a:rPr lang="en-US" sz="1800" dirty="0"/>
              <a:t>the user by passing the email and password to the </a:t>
            </a:r>
            <a:r>
              <a:rPr lang="en-US" sz="1800" b="1" i="1" u="sng" dirty="0" err="1" smtClean="0"/>
              <a:t>createUserWithEmailAndPassword</a:t>
            </a:r>
            <a:r>
              <a:rPr lang="en-US" sz="1800" b="1" i="1" u="sng" dirty="0"/>
              <a:t>:</a:t>
            </a:r>
            <a:endParaRPr lang="en-US" sz="1800" dirty="0"/>
          </a:p>
          <a:p>
            <a:pPr marL="285750" indent="-285750" algn="just"/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285750" indent="-285750" algn="just"/>
            <a:r>
              <a:rPr lang="en-US" sz="1800" dirty="0" smtClean="0"/>
              <a:t>Error :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Empty fields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Email pattern not match</a:t>
            </a:r>
          </a:p>
          <a:p>
            <a:pPr marL="914400" lvl="2" indent="0" algn="just">
              <a:buNone/>
            </a:pPr>
            <a:endParaRPr lang="en-US" sz="1800" dirty="0" smtClean="0"/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Password length &lt; 6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Password does not match with confirm          password</a:t>
            </a:r>
          </a:p>
          <a:p>
            <a:pPr marL="285750" indent="-285750" algn="just"/>
            <a:r>
              <a:rPr lang="en-US" sz="1800" dirty="0" smtClean="0"/>
              <a:t>User already registered</a:t>
            </a:r>
            <a:endParaRPr lang="en-US" sz="1800" dirty="0"/>
          </a:p>
          <a:p>
            <a:pPr marL="285750" indent="-285750" algn="just"/>
            <a:endParaRPr lang="en-US" sz="1800" dirty="0" smtClean="0"/>
          </a:p>
        </p:txBody>
      </p:sp>
      <p:pic>
        <p:nvPicPr>
          <p:cNvPr id="8" name="Picture 7" descr="C:\Users\Asus\Downloads\784390b5-a1b8-4b6d-9527-ce1be5715277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800100"/>
            <a:ext cx="1931720" cy="3465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" y="3588929"/>
            <a:ext cx="3600450" cy="247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" y="1695300"/>
            <a:ext cx="5943600" cy="802511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191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810</Words>
  <Application>Microsoft Office PowerPoint</Application>
  <PresentationFormat>On-screen Show (16:9)</PresentationFormat>
  <Paragraphs>158</Paragraphs>
  <Slides>23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Barlow</vt:lpstr>
      <vt:lpstr>Calibri</vt:lpstr>
      <vt:lpstr>Miriam Libre</vt:lpstr>
      <vt:lpstr>Barlow Light</vt:lpstr>
      <vt:lpstr>Wingdings</vt:lpstr>
      <vt:lpstr>Arial</vt:lpstr>
      <vt:lpstr>Roderigo template</vt:lpstr>
      <vt:lpstr>Real-Time Object Detection App – सहायक (Sahaayak)  </vt:lpstr>
      <vt:lpstr>Motivation</vt:lpstr>
      <vt:lpstr>PowerPoint Presentation</vt:lpstr>
      <vt:lpstr>Real-Time Object Detection App</vt:lpstr>
      <vt:lpstr>Design  and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Faced:</vt:lpstr>
      <vt:lpstr>Work Distribution</vt:lpstr>
      <vt:lpstr>References:</vt:lpstr>
      <vt:lpstr>Demo..!!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Object Detection App</dc:title>
  <dc:creator>Mohak</dc:creator>
  <cp:lastModifiedBy>Mohak</cp:lastModifiedBy>
  <cp:revision>87</cp:revision>
  <dcterms:modified xsi:type="dcterms:W3CDTF">2018-12-08T04:57:42Z</dcterms:modified>
</cp:coreProperties>
</file>