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2"/>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74" r:id="rId15"/>
    <p:sldId id="268" r:id="rId16"/>
    <p:sldId id="271" r:id="rId17"/>
    <p:sldId id="269"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327D3-447B-480C-9967-B924A2987579}" type="datetimeFigureOut">
              <a:rPr lang="en-IN" smtClean="0"/>
              <a:t>10-09-2021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92DB9-BF94-4B48-8A8B-BA280EE37EBB}" type="slidenum">
              <a:rPr lang="en-IN" smtClean="0"/>
              <a:t>‹#›</a:t>
            </a:fld>
            <a:endParaRPr lang="en-IN"/>
          </a:p>
        </p:txBody>
      </p:sp>
    </p:spTree>
    <p:extLst>
      <p:ext uri="{BB962C8B-B14F-4D97-AF65-F5344CB8AC3E}">
        <p14:creationId xmlns:p14="http://schemas.microsoft.com/office/powerpoint/2010/main" val="331153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D92DB9-BF94-4B48-8A8B-BA280EE37EBB}" type="slidenum">
              <a:rPr lang="en-IN" smtClean="0"/>
              <a:t>6</a:t>
            </a:fld>
            <a:endParaRPr lang="en-IN"/>
          </a:p>
        </p:txBody>
      </p:sp>
    </p:spTree>
    <p:extLst>
      <p:ext uri="{BB962C8B-B14F-4D97-AF65-F5344CB8AC3E}">
        <p14:creationId xmlns:p14="http://schemas.microsoft.com/office/powerpoint/2010/main" val="26655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D27E6A7-E69A-43FB-B976-F47D3C4A563C}" type="datetimeFigureOut">
              <a:rPr lang="en-IN" smtClean="0"/>
              <a:t>10-09-2021</a:t>
            </a:fld>
            <a:endParaRPr lang="en-IN"/>
          </a:p>
        </p:txBody>
      </p:sp>
      <p:sp>
        <p:nvSpPr>
          <p:cNvPr id="8" name="Slide Number Placeholder 7"/>
          <p:cNvSpPr>
            <a:spLocks noGrp="1"/>
          </p:cNvSpPr>
          <p:nvPr>
            <p:ph type="sldNum" sz="quarter" idx="11"/>
          </p:nvPr>
        </p:nvSpPr>
        <p:spPr/>
        <p:txBody>
          <a:bodyPr/>
          <a:lstStyle/>
          <a:p>
            <a:fld id="{679E0E8D-BD55-4EFF-B952-10669A6A7F6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7E6A7-E69A-43FB-B976-F47D3C4A563C}" type="datetimeFigureOut">
              <a:rPr lang="en-IN" smtClean="0"/>
              <a:t>10-09-2021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7E6A7-E69A-43FB-B976-F47D3C4A563C}" type="datetimeFigureOut">
              <a:rPr lang="en-IN" smtClean="0"/>
              <a:t>10-09-2021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D27E6A7-E69A-43FB-B976-F47D3C4A563C}" type="datetimeFigureOut">
              <a:rPr lang="en-IN" smtClean="0"/>
              <a:t>10-09-2021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7E6A7-E69A-43FB-B976-F47D3C4A563C}" type="datetimeFigureOut">
              <a:rPr lang="en-IN" smtClean="0"/>
              <a:t>10-09-2021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D27E6A7-E69A-43FB-B976-F47D3C4A563C}" type="datetimeFigureOut">
              <a:rPr lang="en-IN" smtClean="0"/>
              <a:t>10-09-2021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0E8D-BD55-4EFF-B952-10669A6A7F6A}"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7E6A7-E69A-43FB-B976-F47D3C4A563C}" type="datetimeFigureOut">
              <a:rPr lang="en-IN" smtClean="0"/>
              <a:t>10-09-2021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E0E8D-BD55-4EFF-B952-10669A6A7F6A}"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27E6A7-E69A-43FB-B976-F47D3C4A563C}" type="datetimeFigureOut">
              <a:rPr lang="en-IN" smtClean="0"/>
              <a:t>10-09-2021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7E6A7-E69A-43FB-B976-F47D3C4A563C}" type="datetimeFigureOut">
              <a:rPr lang="en-IN" smtClean="0"/>
              <a:t>10-09-2021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7E6A7-E69A-43FB-B976-F47D3C4A563C}" type="datetimeFigureOut">
              <a:rPr lang="en-IN" smtClean="0"/>
              <a:t>10-09-2021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7E6A7-E69A-43FB-B976-F47D3C4A563C}" type="datetimeFigureOut">
              <a:rPr lang="en-IN" smtClean="0"/>
              <a:t>10-09-2021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D27E6A7-E69A-43FB-B976-F47D3C4A563C}" type="datetimeFigureOut">
              <a:rPr lang="en-IN" smtClean="0"/>
              <a:t>10-09-2021</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79E0E8D-BD55-4EFF-B952-10669A6A7F6A}"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18063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Vaccinated population according to the age group.</a:t>
            </a:r>
            <a:endParaRPr lang="en-IN" sz="2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488414"/>
            <a:ext cx="6912767" cy="374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957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Immunity boosters taken and preferred by the people  </a:t>
            </a:r>
            <a:endParaRPr lang="en-IN" sz="24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140217"/>
            <a:ext cx="7488832" cy="431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306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Graphical representation of other health issues, age wise which can’t be neglected. </a:t>
            </a:r>
            <a:endParaRPr lang="en-IN" sz="24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463" y="2348880"/>
            <a:ext cx="810815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645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According to the survey when asked “Do you follow any kind of diet?” this is the answer</a:t>
            </a:r>
            <a:endParaRPr lang="en-IN" sz="24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720079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92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People who order food from outside/online</a:t>
            </a:r>
            <a:endParaRPr lang="en-IN" sz="2400"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34481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072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the people stored up and will store up if there is total lockdown announced again in the future.</a:t>
            </a:r>
            <a:endParaRPr lang="en-IN" sz="24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593153" cy="501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267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464496"/>
          </a:xfrm>
        </p:spPr>
        <p:txBody>
          <a:bodyPr/>
          <a:lstStyle/>
          <a:p>
            <a:pPr marL="342900" indent="-342900">
              <a:buFont typeface="Arial" pitchFamily="34" charset="0"/>
              <a:buChar char="•"/>
            </a:pPr>
            <a:r>
              <a:rPr lang="en-US" sz="2400" dirty="0">
                <a:solidFill>
                  <a:schemeClr val="accent1"/>
                </a:solidFill>
              </a:rPr>
              <a:t>Following is the graph that shows what are the other essential items and services  people have faced inconvenience with in the past Lockdown’s</a:t>
            </a:r>
            <a:r>
              <a:rPr lang="en-US" sz="2400" dirty="0" smtClean="0">
                <a:solidFill>
                  <a:schemeClr val="accent1"/>
                </a:solidFill>
              </a:rPr>
              <a:t>.</a:t>
            </a:r>
            <a:r>
              <a:rPr lang="en-US" sz="2400" dirty="0">
                <a:solidFill>
                  <a:schemeClr val="accent1"/>
                </a:solidFill>
              </a:rPr>
              <a:t/>
            </a:r>
            <a:br>
              <a:rPr lang="en-US" sz="2400" dirty="0">
                <a:solidFill>
                  <a:schemeClr val="accent1"/>
                </a:solidFill>
              </a:rPr>
            </a:br>
            <a:r>
              <a:rPr lang="en-US" sz="2400" dirty="0">
                <a:solidFill>
                  <a:schemeClr val="accent1"/>
                </a:solidFill>
              </a:rPr>
              <a:t>These items and services should be provided and taken care of in the future. </a:t>
            </a:r>
            <a:r>
              <a:rPr lang="en-IN" sz="2400" dirty="0">
                <a:solidFill>
                  <a:schemeClr val="accent1"/>
                </a:solidFill>
              </a:rPr>
              <a:t/>
            </a:r>
            <a:br>
              <a:rPr lang="en-IN" sz="2400" dirty="0">
                <a:solidFill>
                  <a:schemeClr val="accent1"/>
                </a:solidFill>
              </a:rPr>
            </a:br>
            <a:endParaRPr lang="en-IN" sz="2400" dirty="0"/>
          </a:p>
        </p:txBody>
      </p:sp>
    </p:spTree>
    <p:extLst>
      <p:ext uri="{BB962C8B-B14F-4D97-AF65-F5344CB8AC3E}">
        <p14:creationId xmlns:p14="http://schemas.microsoft.com/office/powerpoint/2010/main" val="1061727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9036496"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682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IMPACTFUL INSIGHTS</a:t>
            </a:r>
            <a:endParaRPr lang="en-IN" sz="2800" dirty="0"/>
          </a:p>
        </p:txBody>
      </p:sp>
      <p:sp>
        <p:nvSpPr>
          <p:cNvPr id="3" name="Content Placeholder 2"/>
          <p:cNvSpPr>
            <a:spLocks noGrp="1"/>
          </p:cNvSpPr>
          <p:nvPr>
            <p:ph idx="1"/>
          </p:nvPr>
        </p:nvSpPr>
        <p:spPr/>
        <p:txBody>
          <a:bodyPr>
            <a:normAutofit lnSpcReduction="10000"/>
          </a:bodyPr>
          <a:lstStyle/>
          <a:p>
            <a:r>
              <a:rPr lang="en-IN" dirty="0">
                <a:solidFill>
                  <a:schemeClr val="accent1"/>
                </a:solidFill>
              </a:rPr>
              <a:t>In comparison to the first wave, the second wave affected more young and middle-aged people because the lockdown was lax and many locations such as cafes, bars, and restaurants were open</a:t>
            </a:r>
            <a:r>
              <a:rPr lang="en-IN" dirty="0" smtClean="0">
                <a:solidFill>
                  <a:schemeClr val="accent1"/>
                </a:solidFill>
              </a:rPr>
              <a:t>.</a:t>
            </a:r>
          </a:p>
          <a:p>
            <a:r>
              <a:rPr lang="en-IN" dirty="0">
                <a:solidFill>
                  <a:schemeClr val="accent1"/>
                </a:solidFill>
              </a:rPr>
              <a:t>A large number of people are still waiting to be vaccinated</a:t>
            </a:r>
            <a:r>
              <a:rPr lang="en-IN" dirty="0" smtClean="0">
                <a:solidFill>
                  <a:schemeClr val="accent1"/>
                </a:solidFill>
              </a:rPr>
              <a:t>.</a:t>
            </a:r>
          </a:p>
          <a:p>
            <a:r>
              <a:rPr lang="en-IN" dirty="0">
                <a:solidFill>
                  <a:schemeClr val="accent1"/>
                </a:solidFill>
              </a:rPr>
              <a:t>The majority of people do not take any immunity boosters, but those who do prefer </a:t>
            </a:r>
            <a:r>
              <a:rPr lang="en-IN" dirty="0" err="1">
                <a:solidFill>
                  <a:schemeClr val="accent1"/>
                </a:solidFill>
              </a:rPr>
              <a:t>kadha</a:t>
            </a:r>
            <a:r>
              <a:rPr lang="en-IN" dirty="0">
                <a:solidFill>
                  <a:schemeClr val="accent1"/>
                </a:solidFill>
              </a:rPr>
              <a:t>, followed by protein drinks, vitamin C, and other supplements</a:t>
            </a:r>
            <a:r>
              <a:rPr lang="en-IN" dirty="0" smtClean="0">
                <a:solidFill>
                  <a:schemeClr val="accent1"/>
                </a:solidFill>
              </a:rPr>
              <a:t>.</a:t>
            </a:r>
          </a:p>
          <a:p>
            <a:r>
              <a:rPr lang="en-IN" dirty="0">
                <a:solidFill>
                  <a:schemeClr val="accent1"/>
                </a:solidFill>
              </a:rPr>
              <a:t>Since </a:t>
            </a:r>
            <a:r>
              <a:rPr lang="en-IN" dirty="0" err="1">
                <a:solidFill>
                  <a:schemeClr val="accent1"/>
                </a:solidFill>
              </a:rPr>
              <a:t>Covid</a:t>
            </a:r>
            <a:r>
              <a:rPr lang="en-IN" dirty="0">
                <a:solidFill>
                  <a:schemeClr val="accent1"/>
                </a:solidFill>
              </a:rPr>
              <a:t> </a:t>
            </a:r>
            <a:r>
              <a:rPr lang="en-IN" dirty="0" err="1">
                <a:solidFill>
                  <a:schemeClr val="accent1"/>
                </a:solidFill>
              </a:rPr>
              <a:t>strickedd</a:t>
            </a:r>
            <a:r>
              <a:rPr lang="en-IN" dirty="0">
                <a:solidFill>
                  <a:schemeClr val="accent1"/>
                </a:solidFill>
              </a:rPr>
              <a:t>, we have been ignoring other health conditions that are and can be just as hazardous as </a:t>
            </a:r>
            <a:r>
              <a:rPr lang="en-IN" dirty="0" err="1">
                <a:solidFill>
                  <a:schemeClr val="accent1"/>
                </a:solidFill>
              </a:rPr>
              <a:t>Covid</a:t>
            </a:r>
            <a:r>
              <a:rPr lang="en-IN" dirty="0">
                <a:solidFill>
                  <a:schemeClr val="accent1"/>
                </a:solidFill>
              </a:rPr>
              <a:t> if neglected.</a:t>
            </a:r>
            <a:endParaRPr lang="en-IN" dirty="0" smtClean="0">
              <a:solidFill>
                <a:schemeClr val="accent1"/>
              </a:solidFill>
            </a:endParaRPr>
          </a:p>
          <a:p>
            <a:endParaRPr lang="en-IN" dirty="0"/>
          </a:p>
        </p:txBody>
      </p:sp>
    </p:spTree>
    <p:extLst>
      <p:ext uri="{BB962C8B-B14F-4D97-AF65-F5344CB8AC3E}">
        <p14:creationId xmlns:p14="http://schemas.microsoft.com/office/powerpoint/2010/main" val="242907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IMPACTFUL INSIGHTS (CONT.)</a:t>
            </a:r>
            <a:endParaRPr lang="en-IN" sz="2400" dirty="0"/>
          </a:p>
        </p:txBody>
      </p:sp>
      <p:sp>
        <p:nvSpPr>
          <p:cNvPr id="3" name="Content Placeholder 2"/>
          <p:cNvSpPr>
            <a:spLocks noGrp="1"/>
          </p:cNvSpPr>
          <p:nvPr>
            <p:ph idx="1"/>
          </p:nvPr>
        </p:nvSpPr>
        <p:spPr/>
        <p:txBody>
          <a:bodyPr/>
          <a:lstStyle/>
          <a:p>
            <a:r>
              <a:rPr lang="en-IN" dirty="0">
                <a:solidFill>
                  <a:schemeClr val="accent1"/>
                </a:solidFill>
              </a:rPr>
              <a:t>Since </a:t>
            </a:r>
            <a:r>
              <a:rPr lang="en-IN" dirty="0" err="1">
                <a:solidFill>
                  <a:schemeClr val="accent1"/>
                </a:solidFill>
              </a:rPr>
              <a:t>Covid</a:t>
            </a:r>
            <a:r>
              <a:rPr lang="en-IN" dirty="0">
                <a:solidFill>
                  <a:schemeClr val="accent1"/>
                </a:solidFill>
              </a:rPr>
              <a:t> </a:t>
            </a:r>
            <a:r>
              <a:rPr lang="en-IN" dirty="0" err="1">
                <a:solidFill>
                  <a:schemeClr val="accent1"/>
                </a:solidFill>
              </a:rPr>
              <a:t>strickedd</a:t>
            </a:r>
            <a:r>
              <a:rPr lang="en-IN" dirty="0">
                <a:solidFill>
                  <a:schemeClr val="accent1"/>
                </a:solidFill>
              </a:rPr>
              <a:t>, we have been ignoring other health conditions that are and can be just as hazardous as </a:t>
            </a:r>
            <a:r>
              <a:rPr lang="en-IN" dirty="0" err="1">
                <a:solidFill>
                  <a:schemeClr val="accent1"/>
                </a:solidFill>
              </a:rPr>
              <a:t>Covid</a:t>
            </a:r>
            <a:r>
              <a:rPr lang="en-IN" dirty="0">
                <a:solidFill>
                  <a:schemeClr val="accent1"/>
                </a:solidFill>
              </a:rPr>
              <a:t> if neglected</a:t>
            </a:r>
            <a:r>
              <a:rPr lang="en-IN" dirty="0" smtClean="0">
                <a:solidFill>
                  <a:schemeClr val="accent1"/>
                </a:solidFill>
              </a:rPr>
              <a:t>.</a:t>
            </a:r>
          </a:p>
          <a:p>
            <a:r>
              <a:rPr lang="en-IN" dirty="0">
                <a:solidFill>
                  <a:schemeClr val="accent1"/>
                </a:solidFill>
              </a:rPr>
              <a:t>One beneficial effect is that people have begun to eat healthier and adhere to a healthy diet plan as a result of </a:t>
            </a:r>
            <a:r>
              <a:rPr lang="en-IN" dirty="0" err="1">
                <a:solidFill>
                  <a:schemeClr val="accent1"/>
                </a:solidFill>
              </a:rPr>
              <a:t>covid</a:t>
            </a:r>
            <a:r>
              <a:rPr lang="en-IN" dirty="0" smtClean="0">
                <a:solidFill>
                  <a:schemeClr val="accent1"/>
                </a:solidFill>
              </a:rPr>
              <a:t>.</a:t>
            </a:r>
          </a:p>
          <a:p>
            <a:r>
              <a:rPr lang="en-IN" dirty="0">
                <a:solidFill>
                  <a:schemeClr val="accent1"/>
                </a:solidFill>
              </a:rPr>
              <a:t>According to the survey, the majority of consumers order food online or from a restaurant, with only 20% not doing so.</a:t>
            </a:r>
          </a:p>
        </p:txBody>
      </p:sp>
    </p:spTree>
    <p:extLst>
      <p:ext uri="{BB962C8B-B14F-4D97-AF65-F5344CB8AC3E}">
        <p14:creationId xmlns:p14="http://schemas.microsoft.com/office/powerpoint/2010/main" val="344365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2">
                    <a:lumMod val="25000"/>
                  </a:schemeClr>
                </a:solidFill>
              </a:rPr>
              <a:t>COVID-19 SURVEY</a:t>
            </a:r>
            <a:endParaRPr lang="en-IN" dirty="0">
              <a:solidFill>
                <a:schemeClr val="bg2">
                  <a:lumMod val="25000"/>
                </a:schemeClr>
              </a:solidFill>
            </a:endParaRPr>
          </a:p>
        </p:txBody>
      </p:sp>
      <p:sp>
        <p:nvSpPr>
          <p:cNvPr id="3" name="Subtitle 2"/>
          <p:cNvSpPr>
            <a:spLocks noGrp="1"/>
          </p:cNvSpPr>
          <p:nvPr>
            <p:ph type="subTitle" idx="1"/>
          </p:nvPr>
        </p:nvSpPr>
        <p:spPr/>
        <p:txBody>
          <a:bodyPr/>
          <a:lstStyle/>
          <a:p>
            <a:r>
              <a:rPr lang="en-US" dirty="0" smtClean="0">
                <a:solidFill>
                  <a:schemeClr val="bg2">
                    <a:lumMod val="50000"/>
                  </a:schemeClr>
                </a:solidFill>
              </a:rPr>
              <a:t>Food and </a:t>
            </a:r>
            <a:r>
              <a:rPr lang="en-US" dirty="0" err="1" smtClean="0">
                <a:solidFill>
                  <a:schemeClr val="bg2">
                    <a:lumMod val="50000"/>
                  </a:schemeClr>
                </a:solidFill>
              </a:rPr>
              <a:t>Essentials</a:t>
            </a:r>
            <a:r>
              <a:rPr lang="en-US" dirty="0" err="1" smtClean="0">
                <a:solidFill>
                  <a:schemeClr val="bg1"/>
                </a:solidFill>
              </a:rPr>
              <a:t>SSENTIALS</a:t>
            </a:r>
            <a:r>
              <a:rPr lang="en-US"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502301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IMPACTFUL INSIGHTS (CONT.)</a:t>
            </a:r>
          </a:p>
        </p:txBody>
      </p:sp>
      <p:sp>
        <p:nvSpPr>
          <p:cNvPr id="3" name="Content Placeholder 2"/>
          <p:cNvSpPr>
            <a:spLocks noGrp="1"/>
          </p:cNvSpPr>
          <p:nvPr>
            <p:ph idx="1"/>
          </p:nvPr>
        </p:nvSpPr>
        <p:spPr/>
        <p:txBody>
          <a:bodyPr>
            <a:normAutofit fontScale="92500" lnSpcReduction="20000"/>
          </a:bodyPr>
          <a:lstStyle/>
          <a:p>
            <a:r>
              <a:rPr lang="en-IN" dirty="0">
                <a:solidFill>
                  <a:schemeClr val="accent1"/>
                </a:solidFill>
              </a:rPr>
              <a:t>Practically all types of food and food grains were kept, and the survey indicates that people will store almost all types of food if a future lockdown is announced, but wheat, rice, dal's, sprouts, and ready-to-eat foods are the most desired</a:t>
            </a:r>
            <a:r>
              <a:rPr lang="en-IN" dirty="0" smtClean="0">
                <a:solidFill>
                  <a:schemeClr val="accent1"/>
                </a:solidFill>
              </a:rPr>
              <a:t>.</a:t>
            </a:r>
          </a:p>
          <a:p>
            <a:r>
              <a:rPr lang="en-IN" dirty="0">
                <a:solidFill>
                  <a:schemeClr val="accent1"/>
                </a:solidFill>
              </a:rPr>
              <a:t>During previous lockdowns, individuals had challenges with other vital items and services, such as a shortage of </a:t>
            </a:r>
            <a:r>
              <a:rPr lang="en-IN" dirty="0" err="1">
                <a:solidFill>
                  <a:schemeClr val="accent1"/>
                </a:solidFill>
              </a:rPr>
              <a:t>remdesivir</a:t>
            </a:r>
            <a:r>
              <a:rPr lang="en-IN" dirty="0">
                <a:solidFill>
                  <a:schemeClr val="accent1"/>
                </a:solidFill>
              </a:rPr>
              <a:t> injection, which was (is) resolved, and cigarettes and liquor were sold in black and were extremely expensive. Many addicts and their families suffered emotional and physical consequences as a result. The availability of electronic devices and services was constricted. Dettol and comparable antiseptic items, as well as cosmetics, were in low supply during the initial lockdown.</a:t>
            </a:r>
          </a:p>
        </p:txBody>
      </p:sp>
    </p:spTree>
    <p:extLst>
      <p:ext uri="{BB962C8B-B14F-4D97-AF65-F5344CB8AC3E}">
        <p14:creationId xmlns:p14="http://schemas.microsoft.com/office/powerpoint/2010/main" val="408587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US" dirty="0" smtClean="0">
                <a:solidFill>
                  <a:schemeClr val="tx2">
                    <a:lumMod val="75000"/>
                  </a:schemeClr>
                </a:solidFill>
              </a:rPr>
              <a:t>INTRODUCTION</a:t>
            </a:r>
          </a:p>
          <a:p>
            <a:pPr>
              <a:buFont typeface="Wingdings" pitchFamily="2" charset="2"/>
              <a:buChar char="§"/>
            </a:pPr>
            <a:r>
              <a:rPr lang="en-US" dirty="0" smtClean="0">
                <a:solidFill>
                  <a:schemeClr val="tx2">
                    <a:lumMod val="75000"/>
                  </a:schemeClr>
                </a:solidFill>
              </a:rPr>
              <a:t>PROBLEM STATEMENT &amp; DATA SOURCE</a:t>
            </a:r>
          </a:p>
          <a:p>
            <a:pPr>
              <a:buFont typeface="Wingdings" pitchFamily="2" charset="2"/>
              <a:buChar char="§"/>
            </a:pPr>
            <a:r>
              <a:rPr lang="en-US" dirty="0" smtClean="0">
                <a:solidFill>
                  <a:schemeClr val="tx2">
                    <a:lumMod val="75000"/>
                  </a:schemeClr>
                </a:solidFill>
              </a:rPr>
              <a:t>OBJECTIVE AND METHODOLOGY</a:t>
            </a:r>
          </a:p>
          <a:p>
            <a:pPr>
              <a:buFont typeface="Wingdings" pitchFamily="2" charset="2"/>
              <a:buChar char="§"/>
            </a:pPr>
            <a:r>
              <a:rPr lang="en-US" dirty="0" smtClean="0">
                <a:solidFill>
                  <a:schemeClr val="tx2">
                    <a:lumMod val="75000"/>
                  </a:schemeClr>
                </a:solidFill>
              </a:rPr>
              <a:t>SOLUTION DESCRIPTION</a:t>
            </a:r>
          </a:p>
          <a:p>
            <a:pPr>
              <a:buFont typeface="Wingdings" pitchFamily="2" charset="2"/>
              <a:buChar char="§"/>
            </a:pPr>
            <a:r>
              <a:rPr lang="en-US" dirty="0" smtClean="0">
                <a:solidFill>
                  <a:schemeClr val="tx2">
                    <a:lumMod val="75000"/>
                  </a:schemeClr>
                </a:solidFill>
              </a:rPr>
              <a:t>IMPACTFUL INSIGHTS</a:t>
            </a:r>
            <a:endParaRPr lang="en-US" dirty="0">
              <a:solidFill>
                <a:schemeClr val="tx2">
                  <a:lumMod val="75000"/>
                </a:schemeClr>
              </a:solidFill>
            </a:endParaRPr>
          </a:p>
        </p:txBody>
      </p:sp>
    </p:spTree>
    <p:extLst>
      <p:ext uri="{BB962C8B-B14F-4D97-AF65-F5344CB8AC3E}">
        <p14:creationId xmlns:p14="http://schemas.microsoft.com/office/powerpoint/2010/main" val="1674267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INTRODUCTION</a:t>
            </a:r>
            <a:r>
              <a:rPr lang="en-US" dirty="0" smtClean="0">
                <a:solidFill>
                  <a:schemeClr val="bg1"/>
                </a:solidFill>
              </a:rPr>
              <a:t>.</a:t>
            </a:r>
            <a:endParaRPr lang="en-IN"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accent1"/>
                </a:solidFill>
              </a:rPr>
              <a:t>THIS SURVEY HAS BEEN SPECIFICALLY CONDUCTED TO GET TO KNOW HOW OUR INDIAN POPULATION HAS SURVIVED THIS PANDAMIC.</a:t>
            </a:r>
          </a:p>
          <a:p>
            <a:r>
              <a:rPr lang="en-US" dirty="0" smtClean="0">
                <a:solidFill>
                  <a:schemeClr val="accent1"/>
                </a:solidFill>
              </a:rPr>
              <a:t> WHICH AGE GROUPS HAVE BEEN AFFECTED AND WHICH IMMUNITY BOOSTERS HAVE BEEN TAKEN THE MOST.</a:t>
            </a:r>
          </a:p>
          <a:p>
            <a:r>
              <a:rPr lang="en-US" dirty="0" smtClean="0">
                <a:solidFill>
                  <a:schemeClr val="accent1"/>
                </a:solidFill>
              </a:rPr>
              <a:t>HOW MANY PEOPLE HAVE BEEN VACCINATED, WHAT PEOPLE PREFER STOCKING UP AND THE MOST IMPORTANT WHAT SHORTAGE OF ESSENTIAL’S HAVE THE POPULATION FACED DURING THE PANDAMIC LOCKDOWN.</a:t>
            </a:r>
          </a:p>
          <a:p>
            <a:endParaRPr lang="en-IN" dirty="0"/>
          </a:p>
        </p:txBody>
      </p:sp>
    </p:spTree>
    <p:extLst>
      <p:ext uri="{BB962C8B-B14F-4D97-AF65-F5344CB8AC3E}">
        <p14:creationId xmlns:p14="http://schemas.microsoft.com/office/powerpoint/2010/main" val="119282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8229600" cy="1600200"/>
          </a:xfrm>
        </p:spPr>
        <p:txBody>
          <a:bodyPr>
            <a:normAutofit/>
          </a:bodyPr>
          <a:lstStyle/>
          <a:p>
            <a:r>
              <a:rPr lang="en-US" sz="3200" dirty="0" smtClean="0">
                <a:solidFill>
                  <a:schemeClr val="tx2">
                    <a:lumMod val="75000"/>
                  </a:schemeClr>
                </a:solidFill>
              </a:rPr>
              <a:t>PROBLEM STATEMENT AND DATA SOURCE</a:t>
            </a:r>
            <a:endParaRPr lang="en-IN" sz="3200"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IN" dirty="0" smtClean="0">
                <a:solidFill>
                  <a:schemeClr val="accent1"/>
                </a:solidFill>
              </a:rPr>
              <a:t>Finding the </a:t>
            </a:r>
            <a:r>
              <a:rPr lang="en-IN" dirty="0">
                <a:solidFill>
                  <a:schemeClr val="accent1"/>
                </a:solidFill>
              </a:rPr>
              <a:t>most frequent </a:t>
            </a:r>
            <a:r>
              <a:rPr lang="en-IN" dirty="0" smtClean="0">
                <a:solidFill>
                  <a:schemeClr val="accent1"/>
                </a:solidFill>
              </a:rPr>
              <a:t>food which </a:t>
            </a:r>
            <a:r>
              <a:rPr lang="en-IN" dirty="0">
                <a:solidFill>
                  <a:schemeClr val="accent1"/>
                </a:solidFill>
              </a:rPr>
              <a:t>is being eaten by the people during this COVID-19 </a:t>
            </a:r>
            <a:r>
              <a:rPr lang="en-IN" dirty="0" smtClean="0">
                <a:solidFill>
                  <a:schemeClr val="accent1"/>
                </a:solidFill>
              </a:rPr>
              <a:t>pandemic and to get to know other essential needs and their availability in the market.</a:t>
            </a:r>
          </a:p>
          <a:p>
            <a:endParaRPr lang="en-US" dirty="0" smtClean="0">
              <a:solidFill>
                <a:schemeClr val="accent1"/>
              </a:solidFill>
            </a:endParaRPr>
          </a:p>
          <a:p>
            <a:endParaRPr lang="en-US" dirty="0">
              <a:solidFill>
                <a:schemeClr val="accent1"/>
              </a:solidFill>
            </a:endParaRPr>
          </a:p>
          <a:p>
            <a:r>
              <a:rPr lang="en-US" dirty="0" smtClean="0">
                <a:solidFill>
                  <a:schemeClr val="accent1"/>
                </a:solidFill>
              </a:rPr>
              <a:t>Data source- The data for the following analysis has been collected via </a:t>
            </a:r>
            <a:r>
              <a:rPr lang="en-US" dirty="0" err="1" smtClean="0">
                <a:solidFill>
                  <a:schemeClr val="accent1"/>
                </a:solidFill>
              </a:rPr>
              <a:t>google</a:t>
            </a:r>
            <a:r>
              <a:rPr lang="en-US" dirty="0" smtClean="0">
                <a:solidFill>
                  <a:schemeClr val="accent1"/>
                </a:solidFill>
              </a:rPr>
              <a:t> form survey.</a:t>
            </a:r>
            <a:endParaRPr lang="en-IN" dirty="0">
              <a:solidFill>
                <a:schemeClr val="accent1"/>
              </a:solidFill>
            </a:endParaRPr>
          </a:p>
        </p:txBody>
      </p:sp>
    </p:spTree>
    <p:extLst>
      <p:ext uri="{BB962C8B-B14F-4D97-AF65-F5344CB8AC3E}">
        <p14:creationId xmlns:p14="http://schemas.microsoft.com/office/powerpoint/2010/main" val="1731320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2">
                    <a:lumMod val="75000"/>
                  </a:schemeClr>
                </a:solidFill>
              </a:rPr>
              <a:t>OBJECTIVE AND METHODOLOGY</a:t>
            </a:r>
            <a:endParaRPr lang="en-IN" sz="4400" dirty="0">
              <a:solidFill>
                <a:schemeClr val="tx2">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objective of this analysis is to get to know our population in a better way during this pandemic and to analyze if they are facing any trouble finding any food items or other essentials in their area.</a:t>
            </a:r>
          </a:p>
          <a:p>
            <a:endParaRPr lang="en-US" dirty="0" smtClean="0"/>
          </a:p>
          <a:p>
            <a:r>
              <a:rPr lang="en-US" dirty="0" smtClean="0"/>
              <a:t> Through this analysis we can keep the local shop keepers and the people ready for the 3</a:t>
            </a:r>
            <a:r>
              <a:rPr lang="en-US" baseline="30000" dirty="0" smtClean="0"/>
              <a:t>rd</a:t>
            </a:r>
            <a:r>
              <a:rPr lang="en-US" dirty="0" smtClean="0"/>
              <a:t> wave of </a:t>
            </a:r>
            <a:r>
              <a:rPr lang="en-US" dirty="0" err="1" smtClean="0"/>
              <a:t>covid</a:t>
            </a:r>
            <a:r>
              <a:rPr lang="en-US" dirty="0" smtClean="0"/>
              <a:t>.</a:t>
            </a:r>
          </a:p>
          <a:p>
            <a:endParaRPr lang="en-US" dirty="0" smtClean="0"/>
          </a:p>
          <a:p>
            <a:r>
              <a:rPr lang="en-IN" dirty="0"/>
              <a:t>This whole analysis consists of different types of graphs like bar graphs, pie charts, doughnut charts and pivot tables which make it very easy to understand.</a:t>
            </a:r>
          </a:p>
          <a:p>
            <a:endParaRPr lang="en-US" dirty="0" smtClean="0"/>
          </a:p>
          <a:p>
            <a:pPr marL="0" indent="0">
              <a:buNone/>
            </a:pPr>
            <a:r>
              <a:rPr lang="en-US" dirty="0">
                <a:solidFill>
                  <a:schemeClr val="bg1"/>
                </a:solidFill>
              </a:rPr>
              <a:t> </a:t>
            </a:r>
            <a:r>
              <a:rPr lang="en-US"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51778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SOLUTION DESCRIPTION</a:t>
            </a:r>
            <a:endParaRPr lang="en-IN" sz="2800" dirty="0"/>
          </a:p>
        </p:txBody>
      </p:sp>
      <p:sp>
        <p:nvSpPr>
          <p:cNvPr id="3" name="Content Placeholder 2"/>
          <p:cNvSpPr>
            <a:spLocks noGrp="1"/>
          </p:cNvSpPr>
          <p:nvPr>
            <p:ph idx="1"/>
          </p:nvPr>
        </p:nvSpPr>
        <p:spPr/>
        <p:txBody>
          <a:bodyPr/>
          <a:lstStyle/>
          <a:p>
            <a:endParaRPr lang="en-IN" dirty="0" smtClean="0"/>
          </a:p>
          <a:p>
            <a:r>
              <a:rPr lang="en-IN" dirty="0" smtClean="0"/>
              <a:t>Analysing the </a:t>
            </a:r>
            <a:r>
              <a:rPr lang="en-IN" dirty="0"/>
              <a:t>data obtained by first organising it and then cleaning it before visualising it for further research</a:t>
            </a:r>
            <a:r>
              <a:rPr lang="en-IN" dirty="0" smtClean="0"/>
              <a:t>.</a:t>
            </a:r>
          </a:p>
          <a:p>
            <a:endParaRPr lang="en-US" dirty="0"/>
          </a:p>
          <a:p>
            <a:endParaRPr lang="en-IN" dirty="0" smtClean="0"/>
          </a:p>
          <a:p>
            <a:r>
              <a:rPr lang="en-IN" dirty="0"/>
              <a:t>Using Insight predictions, </a:t>
            </a:r>
            <a:r>
              <a:rPr lang="en-IN" dirty="0" smtClean="0"/>
              <a:t>generating </a:t>
            </a:r>
            <a:r>
              <a:rPr lang="en-IN" dirty="0"/>
              <a:t>answers to likely survey questions.</a:t>
            </a:r>
          </a:p>
        </p:txBody>
      </p:sp>
    </p:spTree>
    <p:extLst>
      <p:ext uri="{BB962C8B-B14F-4D97-AF65-F5344CB8AC3E}">
        <p14:creationId xmlns:p14="http://schemas.microsoft.com/office/powerpoint/2010/main" val="110961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Autofit/>
          </a:bodyPr>
          <a:lstStyle/>
          <a:p>
            <a:r>
              <a:rPr lang="en-US" sz="2400" dirty="0" smtClean="0"/>
              <a:t>From 100 peoples data, this is the graph which shows us which age group has been the most to fill up the survey. </a:t>
            </a:r>
            <a:endParaRPr lang="en-IN" sz="2400"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916832"/>
            <a:ext cx="8586635"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616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Age wise graph of </a:t>
            </a:r>
            <a:r>
              <a:rPr lang="en-US" sz="2400" dirty="0" err="1" smtClean="0"/>
              <a:t>Covid</a:t>
            </a:r>
            <a:r>
              <a:rPr lang="en-US" sz="2400" dirty="0" smtClean="0"/>
              <a:t> affected victims in the 1</a:t>
            </a:r>
            <a:r>
              <a:rPr lang="en-US" sz="2400" baseline="30000" dirty="0" smtClean="0"/>
              <a:t>st</a:t>
            </a:r>
            <a:r>
              <a:rPr lang="en-US" sz="2400" dirty="0" smtClean="0"/>
              <a:t> and 2</a:t>
            </a:r>
            <a:r>
              <a:rPr lang="en-US" sz="2400" baseline="30000" dirty="0" smtClean="0"/>
              <a:t>nd</a:t>
            </a:r>
            <a:r>
              <a:rPr lang="en-US" sz="2400" dirty="0" smtClean="0"/>
              <a:t> wave.</a:t>
            </a:r>
            <a:endParaRPr lang="en-IN" sz="24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235408"/>
            <a:ext cx="7104269" cy="436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020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204</TotalTime>
  <Words>724</Words>
  <Application>Microsoft Office PowerPoint</Application>
  <PresentationFormat>On-screen Show (4:3)</PresentationFormat>
  <Paragraphs>53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PowerPoint Presentation</vt:lpstr>
      <vt:lpstr>COVID-19 SURVEY</vt:lpstr>
      <vt:lpstr>AGENDA</vt:lpstr>
      <vt:lpstr>INTRODUCTION.</vt:lpstr>
      <vt:lpstr>PROBLEM STATEMENT AND DATA SOURCE</vt:lpstr>
      <vt:lpstr>OBJECTIVE AND METHODOLOGY</vt:lpstr>
      <vt:lpstr>SOLUTION DESCRIPTION</vt:lpstr>
      <vt:lpstr>From 100 peoples data, this is the graph which shows us which age group has been the most to fill up the survey. </vt:lpstr>
      <vt:lpstr>Age wise graph of Covid affected victims in the 1st and 2nd wave.</vt:lpstr>
      <vt:lpstr>Vaccinated population according to the age group.</vt:lpstr>
      <vt:lpstr>Immunity boosters taken and preferred by the people  </vt:lpstr>
      <vt:lpstr>Graphical representation of other health issues, age wise which can’t be neglected. </vt:lpstr>
      <vt:lpstr>According to the survey when asked “Do you follow any kind of diet?” this is the answer</vt:lpstr>
      <vt:lpstr>People who order food from outside/online</vt:lpstr>
      <vt:lpstr>What the people stored up and will store up if there is total lockdown announced again in the future.</vt:lpstr>
      <vt:lpstr>Following is the graph that shows what are the other essential items and services  people have faced inconvenience with in the past Lockdown’s. These items and services should be provided and taken care of in the future.  </vt:lpstr>
      <vt:lpstr>PowerPoint Presentation</vt:lpstr>
      <vt:lpstr>IMPACTFUL INSIGHTS</vt:lpstr>
      <vt:lpstr>IMPACTFUL INSIGHTS (CONT.)</vt:lpstr>
      <vt:lpstr>IMPACTFUL INSIGHTS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2021-09-10T17:18:20Z</dcterms:created>
  <dcterms:modified xsi:type="dcterms:W3CDTF">2021-09-10T20:42:20Z</dcterms:modified>
</cp:coreProperties>
</file>