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charset="1" panose="00000500000000000000"/>
      <p:regular r:id="rId10"/>
    </p:embeddedFont>
    <p:embeddedFont>
      <p:font typeface="HK Grotesk Bold" charset="1" panose="00000800000000000000"/>
      <p:regular r:id="rId11"/>
    </p:embeddedFont>
    <p:embeddedFont>
      <p:font typeface="HK Grotesk Italics" charset="1" panose="00000500000000000000"/>
      <p:regular r:id="rId12"/>
    </p:embeddedFont>
    <p:embeddedFont>
      <p:font typeface="HK Grotesk Bold Italics" charset="1" panose="00000800000000000000"/>
      <p:regular r:id="rId13"/>
    </p:embeddedFont>
    <p:embeddedFont>
      <p:font typeface="HK Grotesk Light" charset="1" panose="00000400000000000000"/>
      <p:regular r:id="rId14"/>
    </p:embeddedFont>
    <p:embeddedFont>
      <p:font typeface="HK Grotesk Light Italics" charset="1" panose="00000400000000000000"/>
      <p:regular r:id="rId15"/>
    </p:embeddedFont>
    <p:embeddedFont>
      <p:font typeface="HK Grotesk Medium" charset="1" panose="00000600000000000000"/>
      <p:regular r:id="rId16"/>
    </p:embeddedFont>
    <p:embeddedFont>
      <p:font typeface="HK Grotesk Medium Italics" charset="1" panose="00000600000000000000"/>
      <p:regular r:id="rId17"/>
    </p:embeddedFont>
    <p:embeddedFont>
      <p:font typeface="HK Grotesk Semi-Bold" charset="1" panose="00000700000000000000"/>
      <p:regular r:id="rId18"/>
    </p:embeddedFont>
    <p:embeddedFont>
      <p:font typeface="HK Grotesk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2406B"/>
        </a:solidFill>
      </p:bgPr>
    </p:bg>
    <p:spTree>
      <p:nvGrpSpPr>
        <p:cNvPr id="1" name=""/>
        <p:cNvGrpSpPr/>
        <p:nvPr/>
      </p:nvGrpSpPr>
      <p:grpSpPr>
        <a:xfrm>
          <a:off x="0" y="0"/>
          <a:ext cx="0" cy="0"/>
          <a:chOff x="0" y="0"/>
          <a:chExt cx="0" cy="0"/>
        </a:xfrm>
      </p:grpSpPr>
      <p:sp>
        <p:nvSpPr>
          <p:cNvPr name="Freeform 2" id="2"/>
          <p:cNvSpPr/>
          <p:nvPr/>
        </p:nvSpPr>
        <p:spPr>
          <a:xfrm flipH="false" flipV="false" rot="0">
            <a:off x="1793364" y="0"/>
            <a:ext cx="16485970" cy="7581900"/>
          </a:xfrm>
          <a:custGeom>
            <a:avLst/>
            <a:gdLst/>
            <a:ahLst/>
            <a:cxnLst/>
            <a:rect r="r" b="b" t="t" l="l"/>
            <a:pathLst>
              <a:path h="7581900" w="16485970">
                <a:moveTo>
                  <a:pt x="0" y="0"/>
                </a:moveTo>
                <a:lnTo>
                  <a:pt x="16485970" y="0"/>
                </a:lnTo>
                <a:lnTo>
                  <a:pt x="16485970" y="7581900"/>
                </a:lnTo>
                <a:lnTo>
                  <a:pt x="0" y="7581900"/>
                </a:lnTo>
                <a:lnTo>
                  <a:pt x="0" y="0"/>
                </a:lnTo>
                <a:close/>
              </a:path>
            </a:pathLst>
          </a:custGeom>
          <a:blipFill>
            <a:blip r:embed="rId2">
              <a:alphaModFix amt="61000"/>
            </a:blip>
            <a:stretch>
              <a:fillRect l="0" t="-22434" r="0" b="-22434"/>
            </a:stretch>
          </a:blipFill>
        </p:spPr>
      </p:sp>
      <p:sp>
        <p:nvSpPr>
          <p:cNvPr name="AutoShape 3" id="3"/>
          <p:cNvSpPr/>
          <p:nvPr/>
        </p:nvSpPr>
        <p:spPr>
          <a:xfrm rot="0">
            <a:off x="17223649" y="1028700"/>
            <a:ext cx="35651" cy="1142120"/>
          </a:xfrm>
          <a:prstGeom prst="rect">
            <a:avLst/>
          </a:prstGeom>
          <a:solidFill>
            <a:srgbClr val="FFFFFF"/>
          </a:solidFill>
        </p:spPr>
      </p:sp>
      <p:grpSp>
        <p:nvGrpSpPr>
          <p:cNvPr name="Group 4" id="4"/>
          <p:cNvGrpSpPr/>
          <p:nvPr/>
        </p:nvGrpSpPr>
        <p:grpSpPr>
          <a:xfrm rot="0">
            <a:off x="2140573" y="483548"/>
            <a:ext cx="11704537" cy="5753855"/>
            <a:chOff x="0" y="0"/>
            <a:chExt cx="15606049" cy="7671807"/>
          </a:xfrm>
        </p:grpSpPr>
        <p:sp>
          <p:nvSpPr>
            <p:cNvPr name="TextBox 5" id="5"/>
            <p:cNvSpPr txBox="true"/>
            <p:nvPr/>
          </p:nvSpPr>
          <p:spPr>
            <a:xfrm rot="0">
              <a:off x="0" y="219075"/>
              <a:ext cx="15606049" cy="5537878"/>
            </a:xfrm>
            <a:prstGeom prst="rect">
              <a:avLst/>
            </a:prstGeom>
          </p:spPr>
          <p:txBody>
            <a:bodyPr anchor="t" rtlCol="false" tIns="0" lIns="0" bIns="0" rIns="0">
              <a:spAutoFit/>
            </a:bodyPr>
            <a:lstStyle/>
            <a:p>
              <a:pPr>
                <a:lnSpc>
                  <a:spcPts val="10634"/>
                </a:lnSpc>
              </a:pPr>
              <a:r>
                <a:rPr lang="en-US" sz="10851">
                  <a:solidFill>
                    <a:srgbClr val="FFFFFF"/>
                  </a:solidFill>
                  <a:latin typeface="HK Grotesk Bold"/>
                </a:rPr>
                <a:t>WEB TECHNOLOGY PROJECT</a:t>
              </a:r>
            </a:p>
          </p:txBody>
        </p:sp>
        <p:sp>
          <p:nvSpPr>
            <p:cNvPr name="TextBox 6" id="6"/>
            <p:cNvSpPr txBox="true"/>
            <p:nvPr/>
          </p:nvSpPr>
          <p:spPr>
            <a:xfrm rot="0">
              <a:off x="0" y="6502302"/>
              <a:ext cx="9179542" cy="1160570"/>
            </a:xfrm>
            <a:prstGeom prst="rect">
              <a:avLst/>
            </a:prstGeom>
          </p:spPr>
          <p:txBody>
            <a:bodyPr anchor="t" rtlCol="false" tIns="0" lIns="0" bIns="0" rIns="0">
              <a:spAutoFit/>
            </a:bodyPr>
            <a:lstStyle/>
            <a:p>
              <a:pPr>
                <a:lnSpc>
                  <a:spcPts val="7279"/>
                </a:lnSpc>
                <a:spcBef>
                  <a:spcPct val="0"/>
                </a:spcBef>
              </a:pPr>
              <a:r>
                <a:rPr lang="en-US" sz="5199">
                  <a:solidFill>
                    <a:srgbClr val="FFFFFF"/>
                  </a:solidFill>
                  <a:latin typeface="HK Grotesk Bold"/>
                </a:rPr>
                <a:t>ARTISTRY  MARKET</a:t>
              </a:r>
            </a:p>
          </p:txBody>
        </p:sp>
      </p:grpSp>
      <p:sp>
        <p:nvSpPr>
          <p:cNvPr name="TextBox 7" id="7"/>
          <p:cNvSpPr txBox="true"/>
          <p:nvPr/>
        </p:nvSpPr>
        <p:spPr>
          <a:xfrm rot="0">
            <a:off x="1028700" y="8856990"/>
            <a:ext cx="1529329" cy="401310"/>
          </a:xfrm>
          <a:prstGeom prst="rect">
            <a:avLst/>
          </a:prstGeom>
        </p:spPr>
        <p:txBody>
          <a:bodyPr anchor="t" rtlCol="false" tIns="0" lIns="0" bIns="0" rIns="0">
            <a:spAutoFit/>
          </a:bodyPr>
          <a:lstStyle/>
          <a:p>
            <a:pPr>
              <a:lnSpc>
                <a:spcPts val="3360"/>
              </a:lnSpc>
              <a:spcBef>
                <a:spcPct val="0"/>
              </a:spcBef>
            </a:pPr>
            <a:r>
              <a:rPr lang="en-US" sz="2400">
                <a:solidFill>
                  <a:srgbClr val="FFFFFF"/>
                </a:solidFill>
                <a:latin typeface="HK Grotesk Bold"/>
              </a:rPr>
              <a:t>01</a:t>
            </a:r>
          </a:p>
        </p:txBody>
      </p:sp>
      <p:grpSp>
        <p:nvGrpSpPr>
          <p:cNvPr name="Group 8" id="8"/>
          <p:cNvGrpSpPr/>
          <p:nvPr/>
        </p:nvGrpSpPr>
        <p:grpSpPr>
          <a:xfrm rot="0">
            <a:off x="8523109" y="5694947"/>
            <a:ext cx="15646691" cy="4343062"/>
            <a:chOff x="0" y="0"/>
            <a:chExt cx="20862255" cy="5790749"/>
          </a:xfrm>
        </p:grpSpPr>
        <p:sp>
          <p:nvSpPr>
            <p:cNvPr name="TextBox 9" id="9"/>
            <p:cNvSpPr txBox="true"/>
            <p:nvPr/>
          </p:nvSpPr>
          <p:spPr>
            <a:xfrm rot="0">
              <a:off x="0" y="219075"/>
              <a:ext cx="20862255" cy="1969415"/>
            </a:xfrm>
            <a:prstGeom prst="rect">
              <a:avLst/>
            </a:prstGeom>
          </p:spPr>
          <p:txBody>
            <a:bodyPr anchor="t" rtlCol="false" tIns="0" lIns="0" bIns="0" rIns="0">
              <a:spAutoFit/>
            </a:bodyPr>
            <a:lstStyle/>
            <a:p>
              <a:pPr>
                <a:lnSpc>
                  <a:spcPts val="10634"/>
                </a:lnSpc>
              </a:pPr>
            </a:p>
          </p:txBody>
        </p:sp>
        <p:sp>
          <p:nvSpPr>
            <p:cNvPr name="TextBox 10" id="10"/>
            <p:cNvSpPr txBox="true"/>
            <p:nvPr/>
          </p:nvSpPr>
          <p:spPr>
            <a:xfrm rot="0">
              <a:off x="0" y="2971939"/>
              <a:ext cx="12271264" cy="2809875"/>
            </a:xfrm>
            <a:prstGeom prst="rect">
              <a:avLst/>
            </a:prstGeom>
          </p:spPr>
          <p:txBody>
            <a:bodyPr anchor="t" rtlCol="false" tIns="0" lIns="0" bIns="0" rIns="0">
              <a:spAutoFit/>
            </a:bodyPr>
            <a:lstStyle/>
            <a:p>
              <a:pPr algn="r">
                <a:lnSpc>
                  <a:spcPts val="4200"/>
                </a:lnSpc>
              </a:pPr>
              <a:r>
                <a:rPr lang="en-US" sz="3000">
                  <a:solidFill>
                    <a:srgbClr val="FFFFFF"/>
                  </a:solidFill>
                  <a:latin typeface="HK Grotesk Bold"/>
                </a:rPr>
                <a:t>ARATRIKA CHAKRABARTI  </a:t>
              </a:r>
            </a:p>
            <a:p>
              <a:pPr algn="r">
                <a:lnSpc>
                  <a:spcPts val="4200"/>
                </a:lnSpc>
              </a:pPr>
              <a:r>
                <a:rPr lang="en-US" sz="3000">
                  <a:solidFill>
                    <a:srgbClr val="FFFFFF"/>
                  </a:solidFill>
                  <a:latin typeface="HK Grotesk Bold"/>
                </a:rPr>
                <a:t>22CS3014</a:t>
              </a:r>
            </a:p>
            <a:p>
              <a:pPr algn="r">
                <a:lnSpc>
                  <a:spcPts val="4200"/>
                </a:lnSpc>
              </a:pPr>
              <a:r>
                <a:rPr lang="en-US" sz="3000">
                  <a:solidFill>
                    <a:srgbClr val="FFFFFF"/>
                  </a:solidFill>
                  <a:latin typeface="HK Grotesk Bold"/>
                </a:rPr>
                <a:t>ARCHITA AGRAHARI</a:t>
              </a:r>
            </a:p>
            <a:p>
              <a:pPr algn="r">
                <a:lnSpc>
                  <a:spcPts val="4200"/>
                </a:lnSpc>
                <a:spcBef>
                  <a:spcPct val="0"/>
                </a:spcBef>
              </a:pPr>
              <a:r>
                <a:rPr lang="en-US" sz="3000">
                  <a:solidFill>
                    <a:srgbClr val="FFFFFF"/>
                  </a:solidFill>
                  <a:latin typeface="HK Grotesk Bold"/>
                </a:rPr>
                <a:t>22CS3015</a:t>
              </a:r>
            </a:p>
          </p:txBody>
        </p:sp>
      </p:grpSp>
      <p:sp>
        <p:nvSpPr>
          <p:cNvPr name="AutoShape 11" id="11"/>
          <p:cNvSpPr/>
          <p:nvPr/>
        </p:nvSpPr>
        <p:spPr>
          <a:xfrm rot="0">
            <a:off x="479328" y="7814927"/>
            <a:ext cx="81053" cy="2179375"/>
          </a:xfrm>
          <a:prstGeom prst="rect">
            <a:avLst/>
          </a:prstGeom>
          <a:solidFill>
            <a:srgbClr val="FFFFFF"/>
          </a:solid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144000" y="0"/>
            <a:ext cx="9144000" cy="10287000"/>
          </a:xfrm>
          <a:prstGeom prst="rect">
            <a:avLst/>
          </a:prstGeom>
          <a:solidFill>
            <a:srgbClr val="62406B"/>
          </a:solidFill>
        </p:spPr>
      </p:sp>
      <p:sp>
        <p:nvSpPr>
          <p:cNvPr name="Freeform 3" id="3"/>
          <p:cNvSpPr/>
          <p:nvPr/>
        </p:nvSpPr>
        <p:spPr>
          <a:xfrm flipH="false" flipV="false" rot="0">
            <a:off x="0" y="2412130"/>
            <a:ext cx="9144000" cy="7874870"/>
          </a:xfrm>
          <a:custGeom>
            <a:avLst/>
            <a:gdLst/>
            <a:ahLst/>
            <a:cxnLst/>
            <a:rect r="r" b="b" t="t" l="l"/>
            <a:pathLst>
              <a:path h="7874870" w="9144000">
                <a:moveTo>
                  <a:pt x="0" y="0"/>
                </a:moveTo>
                <a:lnTo>
                  <a:pt x="9144000" y="0"/>
                </a:lnTo>
                <a:lnTo>
                  <a:pt x="9144000" y="7874870"/>
                </a:lnTo>
                <a:lnTo>
                  <a:pt x="0" y="7874870"/>
                </a:lnTo>
                <a:lnTo>
                  <a:pt x="0" y="0"/>
                </a:lnTo>
                <a:close/>
              </a:path>
            </a:pathLst>
          </a:custGeom>
          <a:blipFill>
            <a:blip r:embed="rId2"/>
            <a:stretch>
              <a:fillRect l="-14590" t="0" r="-14590" b="0"/>
            </a:stretch>
          </a:blipFill>
        </p:spPr>
      </p:sp>
      <p:grpSp>
        <p:nvGrpSpPr>
          <p:cNvPr name="Group 4" id="4"/>
          <p:cNvGrpSpPr/>
          <p:nvPr/>
        </p:nvGrpSpPr>
        <p:grpSpPr>
          <a:xfrm rot="0">
            <a:off x="9700135" y="664255"/>
            <a:ext cx="8031730" cy="8193537"/>
            <a:chOff x="0" y="0"/>
            <a:chExt cx="10708973" cy="10924716"/>
          </a:xfrm>
        </p:grpSpPr>
        <p:sp>
          <p:nvSpPr>
            <p:cNvPr name="TextBox 5" id="5"/>
            <p:cNvSpPr txBox="true"/>
            <p:nvPr/>
          </p:nvSpPr>
          <p:spPr>
            <a:xfrm rot="0">
              <a:off x="0" y="133350"/>
              <a:ext cx="10708973" cy="1268666"/>
            </a:xfrm>
            <a:prstGeom prst="rect">
              <a:avLst/>
            </a:prstGeom>
          </p:spPr>
          <p:txBody>
            <a:bodyPr anchor="t" rtlCol="false" tIns="0" lIns="0" bIns="0" rIns="0">
              <a:spAutoFit/>
            </a:bodyPr>
            <a:lstStyle/>
            <a:p>
              <a:pPr algn="ctr">
                <a:lnSpc>
                  <a:spcPts val="6813"/>
                </a:lnSpc>
              </a:pPr>
              <a:r>
                <a:rPr lang="en-US" sz="6952">
                  <a:solidFill>
                    <a:srgbClr val="FFFFFF"/>
                  </a:solidFill>
                  <a:latin typeface="HK Grotesk Bold"/>
                </a:rPr>
                <a:t>PROJECT SCOPE</a:t>
              </a:r>
            </a:p>
          </p:txBody>
        </p:sp>
        <p:sp>
          <p:nvSpPr>
            <p:cNvPr name="TextBox 6" id="6"/>
            <p:cNvSpPr txBox="true"/>
            <p:nvPr/>
          </p:nvSpPr>
          <p:spPr>
            <a:xfrm rot="0">
              <a:off x="994934" y="1906920"/>
              <a:ext cx="8719106" cy="9017796"/>
            </a:xfrm>
            <a:prstGeom prst="rect">
              <a:avLst/>
            </a:prstGeom>
          </p:spPr>
          <p:txBody>
            <a:bodyPr anchor="t" rtlCol="false" tIns="0" lIns="0" bIns="0" rIns="0">
              <a:spAutoFit/>
            </a:bodyPr>
            <a:lstStyle/>
            <a:p>
              <a:pPr algn="ctr">
                <a:lnSpc>
                  <a:spcPts val="3860"/>
                </a:lnSpc>
                <a:spcBef>
                  <a:spcPct val="0"/>
                </a:spcBef>
              </a:pPr>
              <a:r>
                <a:rPr lang="en-US" sz="2757">
                  <a:solidFill>
                    <a:srgbClr val="FFFFFF"/>
                  </a:solidFill>
                  <a:latin typeface="HK Grotesk Medium"/>
                </a:rPr>
                <a:t>The plan is to create an attractive and aesthetic web dev project on Artistry market topic. It will be a combination of eCommerce websites such as Etsy and Amazon, and art websites such as Pinterest. Elements to be included are paintings (auctioned or sold by companies or sold by new budding artists be it abstract or real), interior designing items, posters, pottery, etc. Viewer will be able to access a background check to see if seller is legit and cash on delivery will be allowed for each item unless they're above a specific high price mark.</a:t>
              </a:r>
            </a:p>
          </p:txBody>
        </p:sp>
      </p:grpSp>
      <p:sp>
        <p:nvSpPr>
          <p:cNvPr name="TextBox 7" id="7"/>
          <p:cNvSpPr txBox="true"/>
          <p:nvPr/>
        </p:nvSpPr>
        <p:spPr>
          <a:xfrm rot="0">
            <a:off x="16494636" y="235590"/>
            <a:ext cx="1529329" cy="401310"/>
          </a:xfrm>
          <a:prstGeom prst="rect">
            <a:avLst/>
          </a:prstGeom>
        </p:spPr>
        <p:txBody>
          <a:bodyPr anchor="t" rtlCol="false" tIns="0" lIns="0" bIns="0" rIns="0">
            <a:spAutoFit/>
          </a:bodyPr>
          <a:lstStyle/>
          <a:p>
            <a:pPr algn="r">
              <a:lnSpc>
                <a:spcPts val="3360"/>
              </a:lnSpc>
              <a:spcBef>
                <a:spcPct val="0"/>
              </a:spcBef>
            </a:pPr>
            <a:r>
              <a:rPr lang="en-US" sz="2400">
                <a:solidFill>
                  <a:srgbClr val="FFFFFF"/>
                </a:solidFill>
                <a:latin typeface="HK Grotesk Bold"/>
              </a:rPr>
              <a:t>02</a:t>
            </a:r>
          </a:p>
        </p:txBody>
      </p:sp>
      <p:sp>
        <p:nvSpPr>
          <p:cNvPr name="AutoShape 8" id="8"/>
          <p:cNvSpPr/>
          <p:nvPr/>
        </p:nvSpPr>
        <p:spPr>
          <a:xfrm rot="0">
            <a:off x="17731865" y="7715672"/>
            <a:ext cx="35651" cy="1142120"/>
          </a:xfrm>
          <a:prstGeom prst="rect">
            <a:avLst/>
          </a:prstGeom>
          <a:solidFill>
            <a:srgbClr val="FFFFFF"/>
          </a:solidFill>
        </p:spPr>
      </p:sp>
      <p:sp>
        <p:nvSpPr>
          <p:cNvPr name="TextBox 9" id="9"/>
          <p:cNvSpPr txBox="true"/>
          <p:nvPr/>
        </p:nvSpPr>
        <p:spPr>
          <a:xfrm rot="0">
            <a:off x="1028700" y="929952"/>
            <a:ext cx="5440357" cy="1029970"/>
          </a:xfrm>
          <a:prstGeom prst="rect">
            <a:avLst/>
          </a:prstGeom>
        </p:spPr>
        <p:txBody>
          <a:bodyPr anchor="t" rtlCol="false" tIns="0" lIns="0" bIns="0" rIns="0">
            <a:spAutoFit/>
          </a:bodyPr>
          <a:lstStyle/>
          <a:p>
            <a:pPr>
              <a:lnSpc>
                <a:spcPts val="4899"/>
              </a:lnSpc>
              <a:spcBef>
                <a:spcPct val="0"/>
              </a:spcBef>
            </a:pPr>
            <a:r>
              <a:rPr lang="en-US" sz="3499">
                <a:solidFill>
                  <a:srgbClr val="171717"/>
                </a:solidFill>
                <a:latin typeface="HK Grotesk Medium"/>
              </a:rPr>
              <a:t>ARTISTRY MARKET</a:t>
            </a:r>
          </a:p>
          <a:p>
            <a:pPr>
              <a:lnSpc>
                <a:spcPts val="335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87019" y="7225883"/>
            <a:ext cx="97774" cy="1173182"/>
          </a:xfrm>
          <a:prstGeom prst="rect">
            <a:avLst/>
          </a:prstGeom>
          <a:solidFill>
            <a:srgbClr val="FFFFFF"/>
          </a:solidFill>
        </p:spPr>
      </p:sp>
      <p:sp>
        <p:nvSpPr>
          <p:cNvPr name="AutoShape 3" id="3"/>
          <p:cNvSpPr/>
          <p:nvPr/>
        </p:nvSpPr>
        <p:spPr>
          <a:xfrm rot="0">
            <a:off x="0" y="0"/>
            <a:ext cx="9144000" cy="10287000"/>
          </a:xfrm>
          <a:prstGeom prst="rect">
            <a:avLst/>
          </a:prstGeom>
          <a:solidFill>
            <a:srgbClr val="62406B"/>
          </a:solidFill>
        </p:spPr>
      </p:sp>
      <p:sp>
        <p:nvSpPr>
          <p:cNvPr name="Freeform 4" id="4"/>
          <p:cNvSpPr/>
          <p:nvPr/>
        </p:nvSpPr>
        <p:spPr>
          <a:xfrm flipH="false" flipV="false" rot="0">
            <a:off x="7086600" y="428426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006119" y="6882822"/>
            <a:ext cx="3281881" cy="2771966"/>
          </a:xfrm>
          <a:custGeom>
            <a:avLst/>
            <a:gdLst/>
            <a:ahLst/>
            <a:cxnLst/>
            <a:rect r="r" b="b" t="t" l="l"/>
            <a:pathLst>
              <a:path h="2771966" w="3281881">
                <a:moveTo>
                  <a:pt x="0" y="0"/>
                </a:moveTo>
                <a:lnTo>
                  <a:pt x="3281881" y="0"/>
                </a:lnTo>
                <a:lnTo>
                  <a:pt x="3281881" y="2771966"/>
                </a:lnTo>
                <a:lnTo>
                  <a:pt x="0" y="27719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581090" y="622738"/>
            <a:ext cx="6727305" cy="1260860"/>
          </a:xfrm>
          <a:prstGeom prst="rect">
            <a:avLst/>
          </a:prstGeom>
        </p:spPr>
        <p:txBody>
          <a:bodyPr anchor="t" rtlCol="false" tIns="0" lIns="0" bIns="0" rIns="0">
            <a:spAutoFit/>
          </a:bodyPr>
          <a:lstStyle/>
          <a:p>
            <a:pPr algn="ctr">
              <a:lnSpc>
                <a:spcPts val="4802"/>
              </a:lnSpc>
            </a:pPr>
            <a:r>
              <a:rPr lang="en-US" sz="4900">
                <a:solidFill>
                  <a:srgbClr val="FFFFFF"/>
                </a:solidFill>
                <a:latin typeface="HK Grotesk Bold"/>
              </a:rPr>
              <a:t>Visually appealing features  </a:t>
            </a:r>
          </a:p>
        </p:txBody>
      </p:sp>
      <p:sp>
        <p:nvSpPr>
          <p:cNvPr name="TextBox 7" id="7"/>
          <p:cNvSpPr txBox="true"/>
          <p:nvPr/>
        </p:nvSpPr>
        <p:spPr>
          <a:xfrm rot="0">
            <a:off x="462615" y="457612"/>
            <a:ext cx="1529329" cy="401310"/>
          </a:xfrm>
          <a:prstGeom prst="rect">
            <a:avLst/>
          </a:prstGeom>
        </p:spPr>
        <p:txBody>
          <a:bodyPr anchor="t" rtlCol="false" tIns="0" lIns="0" bIns="0" rIns="0">
            <a:spAutoFit/>
          </a:bodyPr>
          <a:lstStyle/>
          <a:p>
            <a:pPr>
              <a:lnSpc>
                <a:spcPts val="3360"/>
              </a:lnSpc>
              <a:spcBef>
                <a:spcPct val="0"/>
              </a:spcBef>
            </a:pPr>
            <a:r>
              <a:rPr lang="en-US" sz="2400">
                <a:solidFill>
                  <a:srgbClr val="FFFFFF"/>
                </a:solidFill>
                <a:latin typeface="HK Grotesk Bold"/>
              </a:rPr>
              <a:t>03</a:t>
            </a:r>
          </a:p>
        </p:txBody>
      </p:sp>
      <p:grpSp>
        <p:nvGrpSpPr>
          <p:cNvPr name="Group 8" id="8"/>
          <p:cNvGrpSpPr/>
          <p:nvPr/>
        </p:nvGrpSpPr>
        <p:grpSpPr>
          <a:xfrm rot="0">
            <a:off x="-166744" y="682080"/>
            <a:ext cx="9310744" cy="7160562"/>
            <a:chOff x="0" y="0"/>
            <a:chExt cx="12414326" cy="9547416"/>
          </a:xfrm>
        </p:grpSpPr>
        <p:sp>
          <p:nvSpPr>
            <p:cNvPr name="TextBox 9" id="9"/>
            <p:cNvSpPr txBox="true"/>
            <p:nvPr/>
          </p:nvSpPr>
          <p:spPr>
            <a:xfrm rot="0">
              <a:off x="0" y="133350"/>
              <a:ext cx="12414326" cy="1268666"/>
            </a:xfrm>
            <a:prstGeom prst="rect">
              <a:avLst/>
            </a:prstGeom>
          </p:spPr>
          <p:txBody>
            <a:bodyPr anchor="t" rtlCol="false" tIns="0" lIns="0" bIns="0" rIns="0">
              <a:spAutoFit/>
            </a:bodyPr>
            <a:lstStyle/>
            <a:p>
              <a:pPr algn="ctr">
                <a:lnSpc>
                  <a:spcPts val="6813"/>
                </a:lnSpc>
              </a:pPr>
            </a:p>
          </p:txBody>
        </p:sp>
        <p:sp>
          <p:nvSpPr>
            <p:cNvPr name="TextBox 10" id="10"/>
            <p:cNvSpPr txBox="true"/>
            <p:nvPr/>
          </p:nvSpPr>
          <p:spPr>
            <a:xfrm rot="0">
              <a:off x="1153372" y="1897395"/>
              <a:ext cx="10107581" cy="7650021"/>
            </a:xfrm>
            <a:prstGeom prst="rect">
              <a:avLst/>
            </a:prstGeom>
          </p:spPr>
          <p:txBody>
            <a:bodyPr anchor="t" rtlCol="false" tIns="0" lIns="0" bIns="0" rIns="0">
              <a:spAutoFit/>
            </a:bodyPr>
            <a:lstStyle/>
            <a:p>
              <a:pPr>
                <a:lnSpc>
                  <a:spcPts val="4140"/>
                </a:lnSpc>
              </a:pPr>
              <a:r>
                <a:rPr lang="en-US" sz="2957">
                  <a:solidFill>
                    <a:srgbClr val="FFFFFF"/>
                  </a:solidFill>
                  <a:latin typeface="HK Grotesk Medium"/>
                </a:rPr>
                <a:t>Use a clean and modern design with a focus on high-quality visuals. Incorporate an art-inspired color scheme that complements the products.</a:t>
              </a:r>
            </a:p>
            <a:p>
              <a:pPr>
                <a:lnSpc>
                  <a:spcPts val="4140"/>
                </a:lnSpc>
              </a:pPr>
              <a:r>
                <a:rPr lang="en-US" sz="2957">
                  <a:solidFill>
                    <a:srgbClr val="FFFFFF"/>
                  </a:solidFill>
                  <a:latin typeface="HK Grotesk Medium"/>
                </a:rPr>
                <a:t>1. Frontend Development (Aesthetic Setup and Design Ideas)</a:t>
              </a:r>
            </a:p>
            <a:p>
              <a:pPr>
                <a:lnSpc>
                  <a:spcPts val="4140"/>
                </a:lnSpc>
              </a:pPr>
              <a:r>
                <a:rPr lang="en-US" sz="2957">
                  <a:solidFill>
                    <a:srgbClr val="FFFFFF"/>
                  </a:solidFill>
                  <a:latin typeface="HK Grotesk Medium"/>
                </a:rPr>
                <a:t>2. Product Listings</a:t>
              </a:r>
            </a:p>
            <a:p>
              <a:pPr>
                <a:lnSpc>
                  <a:spcPts val="4140"/>
                </a:lnSpc>
              </a:pPr>
              <a:r>
                <a:rPr lang="en-US" sz="2957">
                  <a:solidFill>
                    <a:srgbClr val="FFFFFF"/>
                  </a:solidFill>
                  <a:latin typeface="HK Grotesk Medium"/>
                </a:rPr>
                <a:t>3. Responsive Design</a:t>
              </a:r>
            </a:p>
            <a:p>
              <a:pPr>
                <a:lnSpc>
                  <a:spcPts val="4140"/>
                </a:lnSpc>
              </a:pPr>
              <a:r>
                <a:rPr lang="en-US" sz="2957">
                  <a:solidFill>
                    <a:srgbClr val="FFFFFF"/>
                  </a:solidFill>
                  <a:latin typeface="HK Grotesk Medium"/>
                </a:rPr>
                <a:t>4. Search and Filters</a:t>
              </a:r>
            </a:p>
            <a:p>
              <a:pPr>
                <a:lnSpc>
                  <a:spcPts val="4140"/>
                </a:lnSpc>
              </a:pPr>
              <a:r>
                <a:rPr lang="en-US" sz="2957">
                  <a:solidFill>
                    <a:srgbClr val="FFFFFF"/>
                  </a:solidFill>
                  <a:latin typeface="HK Grotesk Medium"/>
                </a:rPr>
                <a:t>5. User Reviews and Ratings</a:t>
              </a:r>
            </a:p>
            <a:p>
              <a:pPr>
                <a:lnSpc>
                  <a:spcPts val="4140"/>
                </a:lnSpc>
              </a:pPr>
              <a:r>
                <a:rPr lang="en-US" sz="2957">
                  <a:solidFill>
                    <a:srgbClr val="FFFFFF"/>
                  </a:solidFill>
                  <a:latin typeface="HK Grotesk Medium"/>
                </a:rPr>
                <a:t>6. Social Media Integration</a:t>
              </a:r>
            </a:p>
          </p:txBody>
        </p:sp>
      </p:grpSp>
      <p:sp>
        <p:nvSpPr>
          <p:cNvPr name="TextBox 11" id="11"/>
          <p:cNvSpPr txBox="true"/>
          <p:nvPr/>
        </p:nvSpPr>
        <p:spPr>
          <a:xfrm rot="0">
            <a:off x="10531995" y="927538"/>
            <a:ext cx="6727305" cy="651260"/>
          </a:xfrm>
          <a:prstGeom prst="rect">
            <a:avLst/>
          </a:prstGeom>
        </p:spPr>
        <p:txBody>
          <a:bodyPr anchor="t" rtlCol="false" tIns="0" lIns="0" bIns="0" rIns="0">
            <a:spAutoFit/>
          </a:bodyPr>
          <a:lstStyle/>
          <a:p>
            <a:pPr algn="ctr">
              <a:lnSpc>
                <a:spcPts val="4802"/>
              </a:lnSpc>
            </a:pPr>
            <a:r>
              <a:rPr lang="en-US" sz="4900">
                <a:solidFill>
                  <a:srgbClr val="62406B"/>
                </a:solidFill>
                <a:latin typeface="HK Grotesk Bold"/>
              </a:rPr>
              <a:t>Background features </a:t>
            </a:r>
          </a:p>
        </p:txBody>
      </p:sp>
      <p:grpSp>
        <p:nvGrpSpPr>
          <p:cNvPr name="Group 12" id="12"/>
          <p:cNvGrpSpPr/>
          <p:nvPr/>
        </p:nvGrpSpPr>
        <p:grpSpPr>
          <a:xfrm rot="0">
            <a:off x="10531995" y="505237"/>
            <a:ext cx="8031730" cy="5289217"/>
            <a:chOff x="0" y="0"/>
            <a:chExt cx="10708973" cy="7052289"/>
          </a:xfrm>
        </p:grpSpPr>
        <p:sp>
          <p:nvSpPr>
            <p:cNvPr name="TextBox 13" id="13"/>
            <p:cNvSpPr txBox="true"/>
            <p:nvPr/>
          </p:nvSpPr>
          <p:spPr>
            <a:xfrm rot="0">
              <a:off x="0" y="133350"/>
              <a:ext cx="10708973" cy="1268666"/>
            </a:xfrm>
            <a:prstGeom prst="rect">
              <a:avLst/>
            </a:prstGeom>
          </p:spPr>
          <p:txBody>
            <a:bodyPr anchor="t" rtlCol="false" tIns="0" lIns="0" bIns="0" rIns="0">
              <a:spAutoFit/>
            </a:bodyPr>
            <a:lstStyle/>
            <a:p>
              <a:pPr algn="ctr">
                <a:lnSpc>
                  <a:spcPts val="6813"/>
                </a:lnSpc>
              </a:pPr>
            </a:p>
          </p:txBody>
        </p:sp>
        <p:sp>
          <p:nvSpPr>
            <p:cNvPr name="TextBox 14" id="14"/>
            <p:cNvSpPr txBox="true"/>
            <p:nvPr/>
          </p:nvSpPr>
          <p:spPr>
            <a:xfrm rot="0">
              <a:off x="994934" y="1906920"/>
              <a:ext cx="8719106" cy="5145369"/>
            </a:xfrm>
            <a:prstGeom prst="rect">
              <a:avLst/>
            </a:prstGeom>
          </p:spPr>
          <p:txBody>
            <a:bodyPr anchor="t" rtlCol="false" tIns="0" lIns="0" bIns="0" rIns="0">
              <a:spAutoFit/>
            </a:bodyPr>
            <a:lstStyle/>
            <a:p>
              <a:pPr algn="just">
                <a:lnSpc>
                  <a:spcPts val="3860"/>
                </a:lnSpc>
              </a:pPr>
              <a:r>
                <a:rPr lang="en-US" sz="2757">
                  <a:solidFill>
                    <a:srgbClr val="62406B"/>
                  </a:solidFill>
                  <a:latin typeface="HK Grotesk Medium"/>
                </a:rPr>
                <a:t>1. User Authentication</a:t>
              </a:r>
            </a:p>
            <a:p>
              <a:pPr algn="just">
                <a:lnSpc>
                  <a:spcPts val="3860"/>
                </a:lnSpc>
              </a:pPr>
              <a:r>
                <a:rPr lang="en-US" sz="2757">
                  <a:solidFill>
                    <a:srgbClr val="62406B"/>
                  </a:solidFill>
                  <a:latin typeface="HK Grotesk Medium"/>
                </a:rPr>
                <a:t>2. Background Check on sellers</a:t>
              </a:r>
            </a:p>
            <a:p>
              <a:pPr algn="just">
                <a:lnSpc>
                  <a:spcPts val="3860"/>
                </a:lnSpc>
              </a:pPr>
              <a:r>
                <a:rPr lang="en-US" sz="2757">
                  <a:solidFill>
                    <a:srgbClr val="62406B"/>
                  </a:solidFill>
                  <a:latin typeface="HK Grotesk Medium"/>
                </a:rPr>
                <a:t>3. Dashboard for Sellers</a:t>
              </a:r>
            </a:p>
            <a:p>
              <a:pPr algn="just">
                <a:lnSpc>
                  <a:spcPts val="3860"/>
                </a:lnSpc>
              </a:pPr>
              <a:r>
                <a:rPr lang="en-US" sz="2757">
                  <a:solidFill>
                    <a:srgbClr val="62406B"/>
                  </a:solidFill>
                  <a:latin typeface="HK Grotesk Medium"/>
                </a:rPr>
                <a:t>4. Security to protect user data and transactions</a:t>
              </a:r>
            </a:p>
            <a:p>
              <a:pPr algn="just">
                <a:lnSpc>
                  <a:spcPts val="3860"/>
                </a:lnSpc>
              </a:pPr>
              <a:r>
                <a:rPr lang="en-US" sz="2757">
                  <a:solidFill>
                    <a:srgbClr val="62406B"/>
                  </a:solidFill>
                  <a:latin typeface="HK Grotesk Medium"/>
                </a:rPr>
                <a:t>5. Auction System</a:t>
              </a:r>
            </a:p>
            <a:p>
              <a:pPr algn="just">
                <a:lnSpc>
                  <a:spcPts val="3860"/>
                </a:lnSpc>
              </a:pPr>
              <a:r>
                <a:rPr lang="en-US" sz="2757">
                  <a:solidFill>
                    <a:srgbClr val="62406B"/>
                  </a:solidFill>
                  <a:latin typeface="HK Grotesk Medium"/>
                </a:rPr>
                <a:t>6. Payment Integration</a:t>
              </a:r>
            </a:p>
            <a:p>
              <a:pPr algn="just">
                <a:lnSpc>
                  <a:spcPts val="386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2406B"/>
        </a:solidFill>
      </p:bgPr>
    </p:bg>
    <p:spTree>
      <p:nvGrpSpPr>
        <p:cNvPr id="1" name=""/>
        <p:cNvGrpSpPr/>
        <p:nvPr/>
      </p:nvGrpSpPr>
      <p:grpSpPr>
        <a:xfrm>
          <a:off x="0" y="0"/>
          <a:ext cx="0" cy="0"/>
          <a:chOff x="0" y="0"/>
          <a:chExt cx="0" cy="0"/>
        </a:xfrm>
      </p:grpSpPr>
      <p:sp>
        <p:nvSpPr>
          <p:cNvPr name="AutoShape 2" id="2"/>
          <p:cNvSpPr/>
          <p:nvPr/>
        </p:nvSpPr>
        <p:spPr>
          <a:xfrm rot="-10800000">
            <a:off x="10128643" y="8910782"/>
            <a:ext cx="97774" cy="11137503"/>
          </a:xfrm>
          <a:prstGeom prst="rect">
            <a:avLst/>
          </a:prstGeom>
          <a:solidFill>
            <a:srgbClr val="FFFFFF"/>
          </a:solidFill>
        </p:spPr>
      </p:sp>
      <p:sp>
        <p:nvSpPr>
          <p:cNvPr name="AutoShape 3" id="3"/>
          <p:cNvSpPr/>
          <p:nvPr/>
        </p:nvSpPr>
        <p:spPr>
          <a:xfrm rot="0">
            <a:off x="1886384" y="1871536"/>
            <a:ext cx="15267253" cy="7039246"/>
          </a:xfrm>
          <a:prstGeom prst="rect">
            <a:avLst/>
          </a:prstGeom>
          <a:solidFill>
            <a:srgbClr val="FFFFFF">
              <a:alpha val="4706"/>
            </a:srgbClr>
          </a:solidFill>
        </p:spPr>
      </p:sp>
      <p:sp>
        <p:nvSpPr>
          <p:cNvPr name="Freeform 4" id="4"/>
          <p:cNvSpPr/>
          <p:nvPr/>
        </p:nvSpPr>
        <p:spPr>
          <a:xfrm flipH="false" flipV="false" rot="0">
            <a:off x="521307" y="6437782"/>
            <a:ext cx="1832311" cy="1908657"/>
          </a:xfrm>
          <a:custGeom>
            <a:avLst/>
            <a:gdLst/>
            <a:ahLst/>
            <a:cxnLst/>
            <a:rect r="r" b="b" t="t" l="l"/>
            <a:pathLst>
              <a:path h="1908657" w="1832311">
                <a:moveTo>
                  <a:pt x="0" y="0"/>
                </a:moveTo>
                <a:lnTo>
                  <a:pt x="1832311" y="0"/>
                </a:lnTo>
                <a:lnTo>
                  <a:pt x="1832311" y="1908657"/>
                </a:lnTo>
                <a:lnTo>
                  <a:pt x="0" y="19086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82741" y="7710499"/>
            <a:ext cx="1652369" cy="1905247"/>
          </a:xfrm>
          <a:custGeom>
            <a:avLst/>
            <a:gdLst/>
            <a:ahLst/>
            <a:cxnLst/>
            <a:rect r="r" b="b" t="t" l="l"/>
            <a:pathLst>
              <a:path h="1905247" w="1652369">
                <a:moveTo>
                  <a:pt x="0" y="0"/>
                </a:moveTo>
                <a:lnTo>
                  <a:pt x="1652368" y="0"/>
                </a:lnTo>
                <a:lnTo>
                  <a:pt x="1652368" y="1905247"/>
                </a:lnTo>
                <a:lnTo>
                  <a:pt x="0" y="1905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067633" y="7710499"/>
            <a:ext cx="1706007" cy="1753839"/>
          </a:xfrm>
          <a:custGeom>
            <a:avLst/>
            <a:gdLst/>
            <a:ahLst/>
            <a:cxnLst/>
            <a:rect r="r" b="b" t="t" l="l"/>
            <a:pathLst>
              <a:path h="1753839" w="1706007">
                <a:moveTo>
                  <a:pt x="0" y="0"/>
                </a:moveTo>
                <a:lnTo>
                  <a:pt x="1706008" y="0"/>
                </a:lnTo>
                <a:lnTo>
                  <a:pt x="1706008" y="1753840"/>
                </a:lnTo>
                <a:lnTo>
                  <a:pt x="0" y="17538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7337255" y="6600301"/>
            <a:ext cx="2229413" cy="2490964"/>
          </a:xfrm>
          <a:custGeom>
            <a:avLst/>
            <a:gdLst/>
            <a:ahLst/>
            <a:cxnLst/>
            <a:rect r="r" b="b" t="t" l="l"/>
            <a:pathLst>
              <a:path h="2490964" w="2229413">
                <a:moveTo>
                  <a:pt x="0" y="0"/>
                </a:moveTo>
                <a:lnTo>
                  <a:pt x="2229413" y="0"/>
                </a:lnTo>
                <a:lnTo>
                  <a:pt x="2229413" y="2490964"/>
                </a:lnTo>
                <a:lnTo>
                  <a:pt x="0" y="2490964"/>
                </a:lnTo>
                <a:lnTo>
                  <a:pt x="0" y="0"/>
                </a:lnTo>
                <a:close/>
              </a:path>
            </a:pathLst>
          </a:custGeom>
          <a:blipFill>
            <a:blip r:embed="rId8"/>
            <a:stretch>
              <a:fillRect l="0" t="0" r="0" b="0"/>
            </a:stretch>
          </a:blipFill>
        </p:spPr>
      </p:sp>
      <p:sp>
        <p:nvSpPr>
          <p:cNvPr name="TextBox 8" id="8"/>
          <p:cNvSpPr txBox="true"/>
          <p:nvPr/>
        </p:nvSpPr>
        <p:spPr>
          <a:xfrm rot="0">
            <a:off x="1886384" y="3374646"/>
            <a:ext cx="6362498" cy="602947"/>
          </a:xfrm>
          <a:prstGeom prst="rect">
            <a:avLst/>
          </a:prstGeom>
        </p:spPr>
        <p:txBody>
          <a:bodyPr anchor="t" rtlCol="false" tIns="0" lIns="0" bIns="0" rIns="0">
            <a:spAutoFit/>
          </a:bodyPr>
          <a:lstStyle/>
          <a:p>
            <a:pPr algn="ctr">
              <a:lnSpc>
                <a:spcPts val="4443"/>
              </a:lnSpc>
            </a:pPr>
            <a:r>
              <a:rPr lang="en-US" sz="4534">
                <a:solidFill>
                  <a:srgbClr val="FFFFFF"/>
                </a:solidFill>
                <a:latin typeface="HK Grotesk Bold"/>
              </a:rPr>
              <a:t>TECHNOLOGY USED - </a:t>
            </a:r>
          </a:p>
        </p:txBody>
      </p:sp>
      <p:sp>
        <p:nvSpPr>
          <p:cNvPr name="TextBox 9" id="9"/>
          <p:cNvSpPr txBox="true"/>
          <p:nvPr/>
        </p:nvSpPr>
        <p:spPr>
          <a:xfrm rot="0">
            <a:off x="10642993" y="2812371"/>
            <a:ext cx="5708307" cy="5391262"/>
          </a:xfrm>
          <a:prstGeom prst="rect">
            <a:avLst/>
          </a:prstGeom>
        </p:spPr>
        <p:txBody>
          <a:bodyPr anchor="t" rtlCol="false" tIns="0" lIns="0" bIns="0" rIns="0">
            <a:spAutoFit/>
          </a:bodyPr>
          <a:lstStyle/>
          <a:p>
            <a:pPr algn="ctr">
              <a:lnSpc>
                <a:spcPts val="3358"/>
              </a:lnSpc>
            </a:pPr>
          </a:p>
          <a:p>
            <a:pPr marL="517981" indent="-258990" lvl="1">
              <a:lnSpc>
                <a:spcPts val="3358"/>
              </a:lnSpc>
              <a:buFont typeface="Arial"/>
              <a:buChar char="•"/>
            </a:pPr>
            <a:r>
              <a:rPr lang="en-US" sz="2399">
                <a:solidFill>
                  <a:srgbClr val="FFFFFF"/>
                </a:solidFill>
                <a:latin typeface="HK Grotesk Medium"/>
              </a:rPr>
              <a:t>Interactive Galleries : Create interactive galleries or sliders to showcase featured items.</a:t>
            </a:r>
          </a:p>
          <a:p>
            <a:pPr marL="517981" indent="-258990" lvl="1">
              <a:lnSpc>
                <a:spcPts val="3358"/>
              </a:lnSpc>
              <a:buFont typeface="Arial"/>
              <a:buChar char="•"/>
            </a:pPr>
            <a:r>
              <a:rPr lang="en-US" sz="2399">
                <a:solidFill>
                  <a:srgbClr val="FFFFFF"/>
                </a:solidFill>
                <a:latin typeface="HK Grotesk Medium"/>
              </a:rPr>
              <a:t>Customization Options : If applicable, allow users to customize certain products (e.g., paintings, pottery).</a:t>
            </a:r>
          </a:p>
          <a:p>
            <a:pPr marL="517981" indent="-258990" lvl="1">
              <a:lnSpc>
                <a:spcPts val="3358"/>
              </a:lnSpc>
              <a:buFont typeface="Arial"/>
              <a:buChar char="•"/>
            </a:pPr>
            <a:r>
              <a:rPr lang="en-US" sz="2399">
                <a:solidFill>
                  <a:srgbClr val="FFFFFF"/>
                </a:solidFill>
                <a:latin typeface="HK Grotesk Medium"/>
              </a:rPr>
              <a:t>User-Curated Boards : Allow users to create and share curated boards of their favourite items.</a:t>
            </a:r>
          </a:p>
          <a:p>
            <a:pPr marL="517981" indent="-258990" lvl="1">
              <a:lnSpc>
                <a:spcPts val="3358"/>
              </a:lnSpc>
              <a:buFont typeface="Arial"/>
              <a:buChar char="•"/>
            </a:pPr>
            <a:r>
              <a:rPr lang="en-US" sz="2399">
                <a:solidFill>
                  <a:srgbClr val="FFFFFF"/>
                </a:solidFill>
                <a:latin typeface="HK Grotesk Medium"/>
              </a:rPr>
              <a:t>Minimalistic Checkout Process: Simplify the checkout process to enhance user experience.</a:t>
            </a:r>
          </a:p>
        </p:txBody>
      </p:sp>
      <p:sp>
        <p:nvSpPr>
          <p:cNvPr name="TextBox 10" id="10"/>
          <p:cNvSpPr txBox="true"/>
          <p:nvPr/>
        </p:nvSpPr>
        <p:spPr>
          <a:xfrm rot="0">
            <a:off x="2582741" y="4277861"/>
            <a:ext cx="4969785" cy="2159921"/>
          </a:xfrm>
          <a:prstGeom prst="rect">
            <a:avLst/>
          </a:prstGeom>
        </p:spPr>
        <p:txBody>
          <a:bodyPr anchor="t" rtlCol="false" tIns="0" lIns="0" bIns="0" rIns="0">
            <a:spAutoFit/>
          </a:bodyPr>
          <a:lstStyle/>
          <a:p>
            <a:pPr algn="ctr">
              <a:lnSpc>
                <a:spcPts val="4324"/>
              </a:lnSpc>
            </a:pPr>
            <a:r>
              <a:rPr lang="en-US" sz="3088">
                <a:solidFill>
                  <a:srgbClr val="FFFFFF"/>
                </a:solidFill>
                <a:latin typeface="HK Grotesk Medium"/>
              </a:rPr>
              <a:t>HTML</a:t>
            </a:r>
          </a:p>
          <a:p>
            <a:pPr algn="ctr">
              <a:lnSpc>
                <a:spcPts val="4324"/>
              </a:lnSpc>
            </a:pPr>
            <a:r>
              <a:rPr lang="en-US" sz="3088">
                <a:solidFill>
                  <a:srgbClr val="FFFFFF"/>
                </a:solidFill>
                <a:latin typeface="HK Grotesk Medium"/>
              </a:rPr>
              <a:t>CSS</a:t>
            </a:r>
          </a:p>
          <a:p>
            <a:pPr algn="ctr">
              <a:lnSpc>
                <a:spcPts val="4324"/>
              </a:lnSpc>
            </a:pPr>
            <a:r>
              <a:rPr lang="en-US" sz="3088">
                <a:solidFill>
                  <a:srgbClr val="FFFFFF"/>
                </a:solidFill>
                <a:latin typeface="HK Grotesk Medium"/>
              </a:rPr>
              <a:t>JAVASCRIPT</a:t>
            </a:r>
          </a:p>
          <a:p>
            <a:pPr algn="ctr" marL="0" indent="0" lvl="0">
              <a:lnSpc>
                <a:spcPts val="4324"/>
              </a:lnSpc>
              <a:spcBef>
                <a:spcPct val="0"/>
              </a:spcBef>
            </a:pPr>
            <a:r>
              <a:rPr lang="en-US" sz="3088">
                <a:solidFill>
                  <a:srgbClr val="FFFFFF"/>
                </a:solidFill>
                <a:latin typeface="HK Grotesk Medium"/>
              </a:rPr>
              <a:t>MONGODB | SQL</a:t>
            </a:r>
          </a:p>
        </p:txBody>
      </p:sp>
      <p:sp>
        <p:nvSpPr>
          <p:cNvPr name="TextBox 11" id="11"/>
          <p:cNvSpPr txBox="true"/>
          <p:nvPr/>
        </p:nvSpPr>
        <p:spPr>
          <a:xfrm rot="0">
            <a:off x="10315897" y="2257048"/>
            <a:ext cx="6362498" cy="602947"/>
          </a:xfrm>
          <a:prstGeom prst="rect">
            <a:avLst/>
          </a:prstGeom>
        </p:spPr>
        <p:txBody>
          <a:bodyPr anchor="t" rtlCol="false" tIns="0" lIns="0" bIns="0" rIns="0">
            <a:spAutoFit/>
          </a:bodyPr>
          <a:lstStyle/>
          <a:p>
            <a:pPr algn="ctr">
              <a:lnSpc>
                <a:spcPts val="4443"/>
              </a:lnSpc>
            </a:pPr>
            <a:r>
              <a:rPr lang="en-US" sz="4534">
                <a:solidFill>
                  <a:srgbClr val="FFFFFF"/>
                </a:solidFill>
                <a:latin typeface="HK Grotesk Bold"/>
              </a:rPr>
              <a:t>More features – </a:t>
            </a:r>
          </a:p>
        </p:txBody>
      </p:sp>
      <p:sp>
        <p:nvSpPr>
          <p:cNvPr name="AutoShape 12" id="12"/>
          <p:cNvSpPr/>
          <p:nvPr/>
        </p:nvSpPr>
        <p:spPr>
          <a:xfrm rot="-10800000">
            <a:off x="10081250" y="-5429140"/>
            <a:ext cx="96280" cy="7300676"/>
          </a:xfrm>
          <a:prstGeom prst="rect">
            <a:avLst/>
          </a:prstGeom>
          <a:solidFill>
            <a:srgbClr val="FFFFFF"/>
          </a:solidFill>
        </p:spPr>
      </p:sp>
      <p:sp>
        <p:nvSpPr>
          <p:cNvPr name="TextBox 13" id="13"/>
          <p:cNvSpPr txBox="true"/>
          <p:nvPr/>
        </p:nvSpPr>
        <p:spPr>
          <a:xfrm rot="0">
            <a:off x="462615" y="457612"/>
            <a:ext cx="1529329" cy="401310"/>
          </a:xfrm>
          <a:prstGeom prst="rect">
            <a:avLst/>
          </a:prstGeom>
        </p:spPr>
        <p:txBody>
          <a:bodyPr anchor="t" rtlCol="false" tIns="0" lIns="0" bIns="0" rIns="0">
            <a:spAutoFit/>
          </a:bodyPr>
          <a:lstStyle/>
          <a:p>
            <a:pPr>
              <a:lnSpc>
                <a:spcPts val="3360"/>
              </a:lnSpc>
              <a:spcBef>
                <a:spcPct val="0"/>
              </a:spcBef>
            </a:pPr>
            <a:r>
              <a:rPr lang="en-US" sz="2400">
                <a:solidFill>
                  <a:srgbClr val="FFFFFF"/>
                </a:solidFill>
                <a:latin typeface="HK Grotesk Bold"/>
              </a:rPr>
              <a:t>04.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DAF6oo1Jrzw</dc:identifier>
  <dcterms:modified xsi:type="dcterms:W3CDTF">2011-08-01T06:04:30Z</dcterms:modified>
  <cp:revision>1</cp:revision>
  <dc:title>WEB TECHNOLOGY PROJECT</dc:title>
</cp:coreProperties>
</file>