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7" r:id="rId4"/>
    <p:sldId id="278" r:id="rId5"/>
    <p:sldId id="261" r:id="rId6"/>
    <p:sldId id="266" r:id="rId7"/>
    <p:sldId id="281" r:id="rId8"/>
    <p:sldId id="271" r:id="rId9"/>
    <p:sldId id="262" r:id="rId10"/>
    <p:sldId id="276" r:id="rId11"/>
    <p:sldId id="268" r:id="rId12"/>
    <p:sldId id="274" r:id="rId13"/>
    <p:sldId id="275" r:id="rId14"/>
    <p:sldId id="279" r:id="rId15"/>
    <p:sldId id="280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EFEFD"/>
    <a:srgbClr val="A6A6A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24" autoAdjust="0"/>
  </p:normalViewPr>
  <p:slideViewPr>
    <p:cSldViewPr snapToGrid="0" showGuides="1">
      <p:cViewPr varScale="1">
        <p:scale>
          <a:sx n="77" d="100"/>
          <a:sy n="77" d="100"/>
        </p:scale>
        <p:origin x="883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610E3-698D-48A7-BBD2-D0EF9B2A9AA8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E043-E20D-4630-994E-AEF60C2C1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8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8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9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6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38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50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6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8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至此形成了一个基础的图像分割网络</a:t>
            </a:r>
            <a:endParaRPr lang="en-US" altLang="zh-CN" dirty="0"/>
          </a:p>
          <a:p>
            <a:r>
              <a:rPr lang="zh-CN" altLang="en-US" dirty="0"/>
              <a:t>随着网络的深入，卷积和池化操作导致分辨率降低，这样会使得图像的内容方面信息逐渐减少，直到只保留特征</a:t>
            </a:r>
            <a:endParaRPr lang="en-US" altLang="zh-CN" dirty="0"/>
          </a:p>
          <a:p>
            <a:r>
              <a:rPr lang="zh-CN" altLang="en-US" dirty="0"/>
              <a:t>同时图像内容的位置信息越来越明确</a:t>
            </a:r>
            <a:endParaRPr lang="en-US" altLang="zh-CN" dirty="0"/>
          </a:p>
          <a:p>
            <a:r>
              <a:rPr lang="zh-CN" altLang="en-US" dirty="0"/>
              <a:t>左侧的收缩路径是一个分辨率信息减少，位置信息增加的一个位置特征抽取的过程</a:t>
            </a:r>
            <a:endParaRPr lang="en-US" altLang="zh-CN" dirty="0"/>
          </a:p>
          <a:p>
            <a:r>
              <a:rPr lang="zh-CN" altLang="en-US" dirty="0"/>
              <a:t>右侧的扩张路径是一个位置信息扩大化的过程</a:t>
            </a:r>
            <a:endParaRPr lang="en-US" altLang="zh-CN" dirty="0"/>
          </a:p>
          <a:p>
            <a:r>
              <a:rPr lang="zh-CN" altLang="en-US" dirty="0"/>
              <a:t>在此过程中会逐步丢失分辨率的信息，导致分割的边界模糊，网络只知道</a:t>
            </a:r>
            <a:r>
              <a:rPr lang="en-US" altLang="zh-CN" dirty="0"/>
              <a:t>where</a:t>
            </a:r>
            <a:r>
              <a:rPr lang="zh-CN" altLang="en-US" dirty="0"/>
              <a:t>而不知道</a:t>
            </a:r>
            <a:r>
              <a:rPr lang="en-US" altLang="zh-CN" dirty="0"/>
              <a:t>what</a:t>
            </a:r>
          </a:p>
          <a:p>
            <a:r>
              <a:rPr lang="zh-CN" altLang="en-US" dirty="0"/>
              <a:t>为此需要将左侧的收缩路径与右侧的扩张路径进行结合，权衡两个要素的关系</a:t>
            </a:r>
            <a:endParaRPr lang="en-US" altLang="zh-CN" dirty="0"/>
          </a:p>
          <a:p>
            <a:r>
              <a:rPr lang="zh-CN" altLang="en-US" dirty="0"/>
              <a:t>具体做法是将左侧的图像与右侧同级在</a:t>
            </a:r>
            <a:r>
              <a:rPr lang="en-US" altLang="zh-CN" dirty="0"/>
              <a:t>channel</a:t>
            </a:r>
            <a:r>
              <a:rPr lang="zh-CN" altLang="en-US" dirty="0"/>
              <a:t>维度上叠加（</a:t>
            </a:r>
            <a:r>
              <a:rPr lang="en-US" altLang="zh-CN" dirty="0"/>
              <a:t>crop</a:t>
            </a:r>
            <a:r>
              <a:rPr lang="zh-CN" altLang="en-US" dirty="0"/>
              <a:t>裁剪成与右侧同级的相同大小）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7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值得注意的是，</a:t>
            </a:r>
            <a:r>
              <a:rPr lang="en-US" altLang="zh-CN" dirty="0"/>
              <a:t>U-net</a:t>
            </a:r>
            <a:r>
              <a:rPr lang="zh-CN" altLang="en-US" dirty="0"/>
              <a:t>的输入和输出尺寸不一致</a:t>
            </a:r>
            <a:endParaRPr lang="en-US" altLang="zh-CN" dirty="0"/>
          </a:p>
          <a:p>
            <a:r>
              <a:rPr lang="zh-CN" altLang="en-US" dirty="0"/>
              <a:t>这是由于在输入的时候多截取了一部分图像，这样来更多的考虑像素的上下文信息</a:t>
            </a:r>
            <a:endParaRPr lang="en-US" altLang="zh-CN" dirty="0"/>
          </a:p>
          <a:p>
            <a:r>
              <a:rPr lang="zh-CN" altLang="en-US" dirty="0"/>
              <a:t>多截取的部分不在分割范围内，只提供小于输入图像大小的</a:t>
            </a:r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7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5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2E043-E20D-4630-994E-AEF60C2C19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4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0D44-8E85-4CEA-BB1F-18C24BC3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0BABE-3FF7-4AB6-BF25-710F5F5C2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053F4-F43A-4A4A-B8DE-194DF2DA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65928-9DD6-4DEC-9C64-EBE87703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CD26F-72DE-4C40-AA50-851B1F8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B096A-A3E0-4337-98EE-9DE0F8B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3454C7-143B-487D-A1F2-E655F54DA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E4035-3302-4C89-B6A9-56546CF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3B1C7-7803-4A4F-A4F4-A5515771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BA990-FF2E-4CCD-A6D0-46B6230F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32F63B-9AE1-450C-8D07-666E7BC34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18303-BF27-4D39-AFE1-EBFD7C01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120DE-E3F6-483D-9650-4439CF20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D890-A00C-4B1B-951C-317F3CE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080B4-63F0-484A-AC54-35773406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F938-BFB9-4C8E-A2F2-A9FF17A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EBEFA-ACEC-40C6-981D-34403380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6ACF-7E4B-4539-832D-54CD93C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E78E7-BBE6-4272-8047-58F9DE51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BF06-1905-457D-B52E-58F7314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818C9-962B-4745-97C3-DA96F3B3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1B9ED-489D-49F0-85BD-7681CC0A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4FC01-6055-4DF5-88E9-F9AB9455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F4861-FAB7-41E4-B012-F1512AEB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BB80E-D90D-496E-BEDE-B068BADC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2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B25EA-9C91-4C6C-9636-B9CE6AEC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5FA7E-E3D8-487B-8629-991A5EC7B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AF411-143D-41D1-9B19-ABCAF102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83759-9487-42D4-B076-265EDD7F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F9FFD-E788-4416-8ADA-60DF971D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541FC-41CC-40C5-A634-B9392CFF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CA5C-D966-46EC-A5AA-0374813A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304A3-2EEF-40DA-87F0-545B90F6C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8E118-5CCA-4439-A4DA-AA88EC994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A626A-F9B4-4E80-8C89-4316D699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0B3C1-3824-41A0-9D83-12A912CA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67DCB-7030-40BA-8A06-41CAD50B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8880EE-0141-4F25-A9E5-D4787193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184A5-E704-4FC6-898D-D41ACBF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4696-DB8C-4617-9B48-08615E2B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5D49CE-E287-4C8D-A241-71C4993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8D2CA-E60F-437C-8BDB-B15A1C1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53B2F-64AF-42EA-90D3-ABFB867E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6419C-F194-4DB7-96D9-569D1C44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CBCD4-9E58-4413-954F-A3CC38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92C5D-9EE1-46A9-B4B7-337C020D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7A50-47B2-40D2-8DF2-555F3455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4DEB-5944-48F2-BF4D-F64DBF7F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24C0B-91A7-4F90-810B-FBEB90C3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B6377-5BB3-4A65-8C8A-F92E9715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D151-1B73-4B77-9C93-35E8838D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44CAA-8CF5-4F95-A3E3-1064BE7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B30C3-5F0F-4C07-B63A-CD29AF76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81C664-F434-4E97-A81C-C1CEE9C5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840B3-5670-460D-8AB6-11B6232A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88933-0569-414A-A1C9-D4488117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622A7-F921-4EC6-8D75-2C62508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9D297-5B7A-4DD3-BF95-0764104E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24926-3BC8-4BE2-8A22-040DA478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B48B1-6F37-4D0A-BCB0-53BB8D22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46896-1765-4097-8DED-C2574784C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54-8A32-429D-8927-97D458936677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1C95-928B-47FB-B4FB-9F9876200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048B8-B31F-46A3-9699-125AD286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52A7-1096-4A3D-AA83-425F07FCB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AFC48-15A4-4DF1-90C1-F64CF9A08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5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图像分割网络入门学习近况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B25C26-8EBD-4279-B156-8CAD9B46A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电信中英</a:t>
            </a:r>
            <a:r>
              <a:rPr lang="en-US" altLang="zh-CN" dirty="0">
                <a:solidFill>
                  <a:srgbClr val="00B0F0"/>
                </a:solidFill>
              </a:rPr>
              <a:t>1901 </a:t>
            </a:r>
            <a:r>
              <a:rPr lang="zh-CN" altLang="en-US" dirty="0">
                <a:solidFill>
                  <a:srgbClr val="00B0F0"/>
                </a:solidFill>
              </a:rPr>
              <a:t>赵天语</a:t>
            </a:r>
          </a:p>
        </p:txBody>
      </p:sp>
    </p:spTree>
    <p:extLst>
      <p:ext uri="{BB962C8B-B14F-4D97-AF65-F5344CB8AC3E}">
        <p14:creationId xmlns:p14="http://schemas.microsoft.com/office/powerpoint/2010/main" val="49920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7139E3A-8C1A-4475-9234-3CDCEBC0F7E9}"/>
              </a:ext>
            </a:extLst>
          </p:cNvPr>
          <p:cNvGrpSpPr/>
          <p:nvPr/>
        </p:nvGrpSpPr>
        <p:grpSpPr>
          <a:xfrm>
            <a:off x="2060296" y="2064337"/>
            <a:ext cx="7314590" cy="3856389"/>
            <a:chOff x="2060296" y="1500806"/>
            <a:chExt cx="7314590" cy="38563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D0F7E52-D216-4BA1-9125-C51188175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0296" y="1500806"/>
              <a:ext cx="7249734" cy="385638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E9D7DF-50A6-4B23-88E6-0BF4565DE117}"/>
                </a:ext>
              </a:extLst>
            </p:cNvPr>
            <p:cNvSpPr/>
            <p:nvPr/>
          </p:nvSpPr>
          <p:spPr>
            <a:xfrm>
              <a:off x="2881970" y="4954346"/>
              <a:ext cx="1906698" cy="244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E173BE-0344-45F3-93FA-B63A09684FE3}"/>
                </a:ext>
              </a:extLst>
            </p:cNvPr>
            <p:cNvSpPr/>
            <p:nvPr/>
          </p:nvSpPr>
          <p:spPr>
            <a:xfrm>
              <a:off x="7152242" y="4473245"/>
              <a:ext cx="2222644" cy="883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71CCE3-911B-4EF3-BDDA-3DB357B4F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1723" r="84519" b="57636"/>
          <a:stretch/>
        </p:blipFill>
        <p:spPr>
          <a:xfrm>
            <a:off x="572119" y="2343268"/>
            <a:ext cx="1216167" cy="23391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981B3C-4D6B-4DB5-A14A-D8A5B8A2E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6" t="7019" b="62315"/>
          <a:stretch/>
        </p:blipFill>
        <p:spPr>
          <a:xfrm>
            <a:off x="9374886" y="2844676"/>
            <a:ext cx="2380524" cy="17650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1D4266-64F3-4297-A79C-3CF1615CA8C2}"/>
              </a:ext>
            </a:extLst>
          </p:cNvPr>
          <p:cNvSpPr txBox="1"/>
          <p:nvPr/>
        </p:nvSpPr>
        <p:spPr>
          <a:xfrm>
            <a:off x="485595" y="4705593"/>
            <a:ext cx="15756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</a:t>
            </a:r>
          </a:p>
          <a:p>
            <a:pPr algn="ctr"/>
            <a:r>
              <a:rPr lang="en-US" altLang="zh-CN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572x572</a:t>
            </a:r>
            <a:endParaRPr lang="zh-CN" altLang="en-US" sz="28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04E5C5-EBE6-4F07-B211-EA28190802DE}"/>
              </a:ext>
            </a:extLst>
          </p:cNvPr>
          <p:cNvSpPr txBox="1"/>
          <p:nvPr/>
        </p:nvSpPr>
        <p:spPr>
          <a:xfrm>
            <a:off x="9734494" y="4705593"/>
            <a:ext cx="15146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</a:p>
          <a:p>
            <a:pPr algn="ctr"/>
            <a:r>
              <a:rPr lang="en-US" altLang="zh-CN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388x388</a:t>
            </a:r>
            <a:endParaRPr lang="zh-CN" altLang="en-US" sz="28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57D1047-8A16-4D90-A79C-B09A8B1E15B3}"/>
              </a:ext>
            </a:extLst>
          </p:cNvPr>
          <p:cNvSpPr txBox="1">
            <a:spLocks/>
          </p:cNvSpPr>
          <p:nvPr/>
        </p:nvSpPr>
        <p:spPr>
          <a:xfrm>
            <a:off x="990600" y="1255293"/>
            <a:ext cx="10515600" cy="200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输入输出图像尺寸问题：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F5485C7D-F2D1-45C1-8E10-369942F1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4094211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 &amp;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5A09037-BA7D-4670-8233-3E22C099B124}"/>
              </a:ext>
            </a:extLst>
          </p:cNvPr>
          <p:cNvSpPr txBox="1">
            <a:spLocks/>
          </p:cNvSpPr>
          <p:nvPr/>
        </p:nvSpPr>
        <p:spPr>
          <a:xfrm>
            <a:off x="990600" y="1500433"/>
            <a:ext cx="10515600" cy="83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Unet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都使用了类似于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Encoder-Decoder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的结构，即：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F2C9F-74CD-451B-9335-931CDB3BA866}"/>
              </a:ext>
            </a:extLst>
          </p:cNvPr>
          <p:cNvSpPr txBox="1"/>
          <p:nvPr/>
        </p:nvSpPr>
        <p:spPr>
          <a:xfrm>
            <a:off x="2974458" y="3712158"/>
            <a:ext cx="1820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提取特征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缩减尺寸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1B2762-84C0-4E99-86AC-6C1AB282270D}"/>
              </a:ext>
            </a:extLst>
          </p:cNvPr>
          <p:cNvSpPr txBox="1"/>
          <p:nvPr/>
        </p:nvSpPr>
        <p:spPr>
          <a:xfrm>
            <a:off x="7272105" y="3712157"/>
            <a:ext cx="25615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联系上下文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扩大尺寸</a:t>
            </a:r>
          </a:p>
        </p:txBody>
      </p:sp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F2BA9643-17BB-4C2B-A426-38B8B28FB237}"/>
              </a:ext>
            </a:extLst>
          </p:cNvPr>
          <p:cNvSpPr/>
          <p:nvPr/>
        </p:nvSpPr>
        <p:spPr>
          <a:xfrm>
            <a:off x="990600" y="4287711"/>
            <a:ext cx="9840771" cy="4799120"/>
          </a:xfrm>
          <a:prstGeom prst="circularArrow">
            <a:avLst>
              <a:gd name="adj1" fmla="val 3576"/>
              <a:gd name="adj2" fmla="val 597978"/>
              <a:gd name="adj3" fmla="val 20457681"/>
              <a:gd name="adj4" fmla="val 11581420"/>
              <a:gd name="adj5" fmla="val 75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环形 12">
            <a:extLst>
              <a:ext uri="{FF2B5EF4-FFF2-40B4-BE49-F238E27FC236}">
                <a16:creationId xmlns:a16="http://schemas.microsoft.com/office/drawing/2014/main" id="{5A801AE6-8F3A-44CA-8463-5B37F1D9C523}"/>
              </a:ext>
            </a:extLst>
          </p:cNvPr>
          <p:cNvSpPr/>
          <p:nvPr/>
        </p:nvSpPr>
        <p:spPr>
          <a:xfrm flipV="1">
            <a:off x="990600" y="-708410"/>
            <a:ext cx="9840771" cy="4799120"/>
          </a:xfrm>
          <a:prstGeom prst="circularArrow">
            <a:avLst>
              <a:gd name="adj1" fmla="val 3576"/>
              <a:gd name="adj2" fmla="val 597978"/>
              <a:gd name="adj3" fmla="val 20457681"/>
              <a:gd name="adj4" fmla="val 11581420"/>
              <a:gd name="adj5" fmla="val 75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034D35-3B8F-42E9-966E-B4B330EB4CDD}"/>
              </a:ext>
            </a:extLst>
          </p:cNvPr>
          <p:cNvSpPr txBox="1"/>
          <p:nvPr/>
        </p:nvSpPr>
        <p:spPr>
          <a:xfrm>
            <a:off x="5338412" y="3947744"/>
            <a:ext cx="1272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Heatmap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0B2DCE-132E-4602-8D89-DF7065A9DA2E}"/>
              </a:ext>
            </a:extLst>
          </p:cNvPr>
          <p:cNvSpPr txBox="1"/>
          <p:nvPr/>
        </p:nvSpPr>
        <p:spPr>
          <a:xfrm>
            <a:off x="1414659" y="3423882"/>
            <a:ext cx="1046440" cy="15093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收缩路径</a:t>
            </a:r>
            <a:endParaRPr lang="en-US" altLang="zh-CN" sz="28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</a:t>
            </a:r>
            <a:endParaRPr lang="zh-CN" altLang="en-US" sz="28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2D7C67-BC01-48DE-9D75-E7D959523A87}"/>
              </a:ext>
            </a:extLst>
          </p:cNvPr>
          <p:cNvSpPr txBox="1"/>
          <p:nvPr/>
        </p:nvSpPr>
        <p:spPr>
          <a:xfrm>
            <a:off x="9606631" y="3437579"/>
            <a:ext cx="1046440" cy="150938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Decoder</a:t>
            </a:r>
          </a:p>
          <a:p>
            <a:pPr algn="ctr"/>
            <a:r>
              <a:rPr lang="zh-CN" altLang="en-US" sz="28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扩张路径</a:t>
            </a:r>
          </a:p>
        </p:txBody>
      </p:sp>
      <p:sp>
        <p:nvSpPr>
          <p:cNvPr id="19" name="箭头: 环形 18">
            <a:extLst>
              <a:ext uri="{FF2B5EF4-FFF2-40B4-BE49-F238E27FC236}">
                <a16:creationId xmlns:a16="http://schemas.microsoft.com/office/drawing/2014/main" id="{A77A926F-0BD1-43F6-83F5-6CA01DC7D1DC}"/>
              </a:ext>
            </a:extLst>
          </p:cNvPr>
          <p:cNvSpPr/>
          <p:nvPr/>
        </p:nvSpPr>
        <p:spPr>
          <a:xfrm>
            <a:off x="4033718" y="2978105"/>
            <a:ext cx="3754534" cy="1831001"/>
          </a:xfrm>
          <a:prstGeom prst="circularArrow">
            <a:avLst>
              <a:gd name="adj1" fmla="val 3576"/>
              <a:gd name="adj2" fmla="val 446254"/>
              <a:gd name="adj3" fmla="val 20457681"/>
              <a:gd name="adj4" fmla="val 11581420"/>
              <a:gd name="adj5" fmla="val 75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环形 19">
            <a:extLst>
              <a:ext uri="{FF2B5EF4-FFF2-40B4-BE49-F238E27FC236}">
                <a16:creationId xmlns:a16="http://schemas.microsoft.com/office/drawing/2014/main" id="{DDB0083C-2583-44A6-B36E-F2B704F58D6F}"/>
              </a:ext>
            </a:extLst>
          </p:cNvPr>
          <p:cNvSpPr/>
          <p:nvPr/>
        </p:nvSpPr>
        <p:spPr>
          <a:xfrm flipV="1">
            <a:off x="4033718" y="3584909"/>
            <a:ext cx="3754534" cy="1831001"/>
          </a:xfrm>
          <a:prstGeom prst="circularArrow">
            <a:avLst>
              <a:gd name="adj1" fmla="val 3576"/>
              <a:gd name="adj2" fmla="val 446254"/>
              <a:gd name="adj3" fmla="val 20457681"/>
              <a:gd name="adj4" fmla="val 11581420"/>
              <a:gd name="adj5" fmla="val 75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环形 20">
            <a:extLst>
              <a:ext uri="{FF2B5EF4-FFF2-40B4-BE49-F238E27FC236}">
                <a16:creationId xmlns:a16="http://schemas.microsoft.com/office/drawing/2014/main" id="{F8CF938D-DE84-4FA4-BB75-2C85243EEA5C}"/>
              </a:ext>
            </a:extLst>
          </p:cNvPr>
          <p:cNvSpPr/>
          <p:nvPr/>
        </p:nvSpPr>
        <p:spPr>
          <a:xfrm flipV="1">
            <a:off x="3107337" y="3166952"/>
            <a:ext cx="5381388" cy="2624381"/>
          </a:xfrm>
          <a:prstGeom prst="circularArrow">
            <a:avLst>
              <a:gd name="adj1" fmla="val 3576"/>
              <a:gd name="adj2" fmla="val 446254"/>
              <a:gd name="adj3" fmla="val 20457681"/>
              <a:gd name="adj4" fmla="val 11581420"/>
              <a:gd name="adj5" fmla="val 75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环形 21">
            <a:extLst>
              <a:ext uri="{FF2B5EF4-FFF2-40B4-BE49-F238E27FC236}">
                <a16:creationId xmlns:a16="http://schemas.microsoft.com/office/drawing/2014/main" id="{622E03DE-306C-47B9-8583-E7CBF4639EBE}"/>
              </a:ext>
            </a:extLst>
          </p:cNvPr>
          <p:cNvSpPr/>
          <p:nvPr/>
        </p:nvSpPr>
        <p:spPr>
          <a:xfrm>
            <a:off x="3096704" y="2589465"/>
            <a:ext cx="5381388" cy="2624381"/>
          </a:xfrm>
          <a:prstGeom prst="circularArrow">
            <a:avLst>
              <a:gd name="adj1" fmla="val 3576"/>
              <a:gd name="adj2" fmla="val 446254"/>
              <a:gd name="adj3" fmla="val 20457681"/>
              <a:gd name="adj4" fmla="val 11581420"/>
              <a:gd name="adj5" fmla="val 75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6EF3A3-6BDB-4D77-A55C-69103557E82A}"/>
              </a:ext>
            </a:extLst>
          </p:cNvPr>
          <p:cNvSpPr txBox="1"/>
          <p:nvPr/>
        </p:nvSpPr>
        <p:spPr>
          <a:xfrm>
            <a:off x="5121116" y="2297375"/>
            <a:ext cx="1706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Short Cut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2463F2-D290-49A0-AF04-0A8976948227}"/>
              </a:ext>
            </a:extLst>
          </p:cNvPr>
          <p:cNvSpPr txBox="1"/>
          <p:nvPr/>
        </p:nvSpPr>
        <p:spPr>
          <a:xfrm>
            <a:off x="5057678" y="5612945"/>
            <a:ext cx="1706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Short Cut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10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4094211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 &amp;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5A09037-BA7D-4670-8233-3E22C099B124}"/>
              </a:ext>
            </a:extLst>
          </p:cNvPr>
          <p:cNvSpPr txBox="1">
            <a:spLocks/>
          </p:cNvSpPr>
          <p:nvPr/>
        </p:nvSpPr>
        <p:spPr>
          <a:xfrm>
            <a:off x="990600" y="1500433"/>
            <a:ext cx="10515600" cy="83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的一个重大区别在于处理特征融合的方式不同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EE9E78-82AC-49E4-9C4D-11A501864BDD}"/>
              </a:ext>
            </a:extLst>
          </p:cNvPr>
          <p:cNvSpPr/>
          <p:nvPr/>
        </p:nvSpPr>
        <p:spPr>
          <a:xfrm>
            <a:off x="4156450" y="3014332"/>
            <a:ext cx="1274135" cy="1765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0049667-451B-4B11-8992-F0AE20E0B654}"/>
              </a:ext>
            </a:extLst>
          </p:cNvPr>
          <p:cNvSpPr/>
          <p:nvPr/>
        </p:nvSpPr>
        <p:spPr>
          <a:xfrm>
            <a:off x="5430585" y="3014332"/>
            <a:ext cx="1274135" cy="17650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550B0C-9796-4050-841C-60B27551C277}"/>
              </a:ext>
            </a:extLst>
          </p:cNvPr>
          <p:cNvSpPr/>
          <p:nvPr/>
        </p:nvSpPr>
        <p:spPr>
          <a:xfrm>
            <a:off x="1608180" y="5481083"/>
            <a:ext cx="2548270" cy="882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59CD89-6B27-432F-86C7-42B137D5B551}"/>
              </a:ext>
            </a:extLst>
          </p:cNvPr>
          <p:cNvSpPr txBox="1"/>
          <p:nvPr/>
        </p:nvSpPr>
        <p:spPr>
          <a:xfrm>
            <a:off x="1856926" y="5019418"/>
            <a:ext cx="2215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 Channels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F22D83-AE20-4FFB-8054-A1250FA81CFC}"/>
              </a:ext>
            </a:extLst>
          </p:cNvPr>
          <p:cNvSpPr txBox="1"/>
          <p:nvPr/>
        </p:nvSpPr>
        <p:spPr>
          <a:xfrm>
            <a:off x="3957090" y="2182983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C94727-F6DF-42D5-A58B-DCE347A4DC5C}"/>
              </a:ext>
            </a:extLst>
          </p:cNvPr>
          <p:cNvSpPr txBox="1"/>
          <p:nvPr/>
        </p:nvSpPr>
        <p:spPr>
          <a:xfrm>
            <a:off x="5430585" y="2175128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</a:p>
          <a:p>
            <a:pPr algn="ctr"/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B27C95-8E36-453A-A361-3FC35DD01530}"/>
              </a:ext>
            </a:extLst>
          </p:cNvPr>
          <p:cNvSpPr txBox="1"/>
          <p:nvPr/>
        </p:nvSpPr>
        <p:spPr>
          <a:xfrm>
            <a:off x="4056769" y="3475645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</a:t>
            </a:r>
            <a:endParaRPr lang="zh-CN" altLang="en-US" sz="2400" b="1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1B549A-22D1-46B0-A389-74703A795BB0}"/>
              </a:ext>
            </a:extLst>
          </p:cNvPr>
          <p:cNvSpPr/>
          <p:nvPr/>
        </p:nvSpPr>
        <p:spPr>
          <a:xfrm>
            <a:off x="2287777" y="3588414"/>
            <a:ext cx="1669312" cy="511214"/>
          </a:xfrm>
          <a:prstGeom prst="rightArrow">
            <a:avLst>
              <a:gd name="adj1" fmla="val 50000"/>
              <a:gd name="adj2" fmla="val 10615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crop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2F3E018-7825-485A-9DFE-F4C9F5005C4D}"/>
              </a:ext>
            </a:extLst>
          </p:cNvPr>
          <p:cNvSpPr/>
          <p:nvPr/>
        </p:nvSpPr>
        <p:spPr>
          <a:xfrm>
            <a:off x="7144199" y="3588414"/>
            <a:ext cx="1669312" cy="511214"/>
          </a:xfrm>
          <a:prstGeom prst="rightArrow">
            <a:avLst>
              <a:gd name="adj1" fmla="val 50000"/>
              <a:gd name="adj2" fmla="val 1061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 3x3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7B5D77-40F3-4194-B096-A78D22E9957B}"/>
              </a:ext>
            </a:extLst>
          </p:cNvPr>
          <p:cNvSpPr/>
          <p:nvPr/>
        </p:nvSpPr>
        <p:spPr>
          <a:xfrm>
            <a:off x="9229956" y="3022187"/>
            <a:ext cx="1274135" cy="17650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AD9252-056D-4AC1-BD3F-48ABD33D6E38}"/>
              </a:ext>
            </a:extLst>
          </p:cNvPr>
          <p:cNvSpPr txBox="1"/>
          <p:nvPr/>
        </p:nvSpPr>
        <p:spPr>
          <a:xfrm>
            <a:off x="9130275" y="2132791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</a:p>
          <a:p>
            <a:pPr algn="ctr"/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16DCC7-8CC2-4342-B63A-C5242330880C}"/>
              </a:ext>
            </a:extLst>
          </p:cNvPr>
          <p:cNvGrpSpPr/>
          <p:nvPr/>
        </p:nvGrpSpPr>
        <p:grpSpPr>
          <a:xfrm>
            <a:off x="4540772" y="4895832"/>
            <a:ext cx="1779626" cy="1213034"/>
            <a:chOff x="3817752" y="4895832"/>
            <a:chExt cx="1779626" cy="1213034"/>
          </a:xfrm>
        </p:grpSpPr>
        <p:sp>
          <p:nvSpPr>
            <p:cNvPr id="8" name="箭头: 圆角右 7">
              <a:extLst>
                <a:ext uri="{FF2B5EF4-FFF2-40B4-BE49-F238E27FC236}">
                  <a16:creationId xmlns:a16="http://schemas.microsoft.com/office/drawing/2014/main" id="{2E283449-5B03-4C95-9635-DC822EB2DBA7}"/>
                </a:ext>
              </a:extLst>
            </p:cNvPr>
            <p:cNvSpPr/>
            <p:nvPr/>
          </p:nvSpPr>
          <p:spPr>
            <a:xfrm rot="16200000" flipV="1">
              <a:off x="4122314" y="4591270"/>
              <a:ext cx="1170502" cy="1779626"/>
            </a:xfrm>
            <a:prstGeom prst="bentArrow">
              <a:avLst>
                <a:gd name="adj1" fmla="val 25000"/>
                <a:gd name="adj2" fmla="val 25000"/>
                <a:gd name="adj3" fmla="val 42259"/>
                <a:gd name="adj4" fmla="val 4375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10910F-A124-4943-8623-C2704C7C1C32}"/>
                </a:ext>
              </a:extLst>
            </p:cNvPr>
            <p:cNvSpPr txBox="1"/>
            <p:nvPr/>
          </p:nvSpPr>
          <p:spPr>
            <a:xfrm>
              <a:off x="3904514" y="5739534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trans conv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21B04F3-4011-41F8-AF78-691E58C5564C}"/>
              </a:ext>
            </a:extLst>
          </p:cNvPr>
          <p:cNvSpPr txBox="1"/>
          <p:nvPr/>
        </p:nvSpPr>
        <p:spPr>
          <a:xfrm>
            <a:off x="4072275" y="606633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100x100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D5C586-0B73-4CCE-B806-4C7794261E69}"/>
              </a:ext>
            </a:extLst>
          </p:cNvPr>
          <p:cNvSpPr txBox="1"/>
          <p:nvPr/>
        </p:nvSpPr>
        <p:spPr>
          <a:xfrm>
            <a:off x="6661008" y="44682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200x200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D5A7FE6-78AD-4ECC-9358-32C99AF0969E}"/>
              </a:ext>
            </a:extLst>
          </p:cNvPr>
          <p:cNvSpPr txBox="1"/>
          <p:nvPr/>
        </p:nvSpPr>
        <p:spPr>
          <a:xfrm>
            <a:off x="10493458" y="445761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198x198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C2E5386D-E924-47ED-8F76-3373F072A963}"/>
              </a:ext>
            </a:extLst>
          </p:cNvPr>
          <p:cNvSpPr txBox="1">
            <a:spLocks/>
          </p:cNvSpPr>
          <p:nvPr/>
        </p:nvSpPr>
        <p:spPr>
          <a:xfrm>
            <a:off x="7552995" y="5233094"/>
            <a:ext cx="2055628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 U-net</a:t>
            </a:r>
            <a:endParaRPr lang="zh-CN" altLang="en-US" sz="3600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9C06A4-3B70-4A39-8D49-EA63499F79BE}"/>
              </a:ext>
            </a:extLst>
          </p:cNvPr>
          <p:cNvSpPr/>
          <p:nvPr/>
        </p:nvSpPr>
        <p:spPr>
          <a:xfrm>
            <a:off x="798769" y="3027796"/>
            <a:ext cx="1274135" cy="1765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48B60-3060-4F7B-BBA5-A298AABC40E9}"/>
              </a:ext>
            </a:extLst>
          </p:cNvPr>
          <p:cNvSpPr txBox="1"/>
          <p:nvPr/>
        </p:nvSpPr>
        <p:spPr>
          <a:xfrm>
            <a:off x="599409" y="2196447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86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4094211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 &amp;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5A09037-BA7D-4670-8233-3E22C099B124}"/>
              </a:ext>
            </a:extLst>
          </p:cNvPr>
          <p:cNvSpPr txBox="1">
            <a:spLocks/>
          </p:cNvSpPr>
          <p:nvPr/>
        </p:nvSpPr>
        <p:spPr>
          <a:xfrm>
            <a:off x="990600" y="1500433"/>
            <a:ext cx="10515600" cy="83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的一个重大区别在于处理特征融合的方式不同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EE9E78-82AC-49E4-9C4D-11A501864BDD}"/>
              </a:ext>
            </a:extLst>
          </p:cNvPr>
          <p:cNvSpPr/>
          <p:nvPr/>
        </p:nvSpPr>
        <p:spPr>
          <a:xfrm>
            <a:off x="4156450" y="3014332"/>
            <a:ext cx="1274135" cy="1765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550B0C-9796-4050-841C-60B27551C277}"/>
              </a:ext>
            </a:extLst>
          </p:cNvPr>
          <p:cNvSpPr/>
          <p:nvPr/>
        </p:nvSpPr>
        <p:spPr>
          <a:xfrm>
            <a:off x="2448166" y="5427918"/>
            <a:ext cx="2548270" cy="882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59CD89-6B27-432F-86C7-42B137D5B551}"/>
              </a:ext>
            </a:extLst>
          </p:cNvPr>
          <p:cNvSpPr txBox="1"/>
          <p:nvPr/>
        </p:nvSpPr>
        <p:spPr>
          <a:xfrm>
            <a:off x="2696912" y="4966253"/>
            <a:ext cx="2215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 Channels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F22D83-AE20-4FFB-8054-A1250FA81CFC}"/>
              </a:ext>
            </a:extLst>
          </p:cNvPr>
          <p:cNvSpPr txBox="1"/>
          <p:nvPr/>
        </p:nvSpPr>
        <p:spPr>
          <a:xfrm>
            <a:off x="4042154" y="2182983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B27C95-8E36-453A-A361-3FC35DD01530}"/>
              </a:ext>
            </a:extLst>
          </p:cNvPr>
          <p:cNvSpPr txBox="1"/>
          <p:nvPr/>
        </p:nvSpPr>
        <p:spPr>
          <a:xfrm>
            <a:off x="4056769" y="3475645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Encoder</a:t>
            </a:r>
            <a:endParaRPr lang="zh-CN" altLang="en-US" sz="2400" b="1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81B549A-22D1-46B0-A389-74703A795BB0}"/>
              </a:ext>
            </a:extLst>
          </p:cNvPr>
          <p:cNvSpPr/>
          <p:nvPr/>
        </p:nvSpPr>
        <p:spPr>
          <a:xfrm>
            <a:off x="2172585" y="3588414"/>
            <a:ext cx="1884184" cy="511214"/>
          </a:xfrm>
          <a:prstGeom prst="rightArrow">
            <a:avLst>
              <a:gd name="adj1" fmla="val 50000"/>
              <a:gd name="adj2" fmla="val 10615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crop&amp;conv1x1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2F3E018-7825-485A-9DFE-F4C9F5005C4D}"/>
              </a:ext>
            </a:extLst>
          </p:cNvPr>
          <p:cNvSpPr/>
          <p:nvPr/>
        </p:nvSpPr>
        <p:spPr>
          <a:xfrm>
            <a:off x="7532289" y="3588414"/>
            <a:ext cx="998581" cy="511214"/>
          </a:xfrm>
          <a:prstGeom prst="rightArrow">
            <a:avLst>
              <a:gd name="adj1" fmla="val 50000"/>
              <a:gd name="adj2" fmla="val 1061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87B5D77-40F3-4194-B096-A78D22E9957B}"/>
              </a:ext>
            </a:extLst>
          </p:cNvPr>
          <p:cNvSpPr/>
          <p:nvPr/>
        </p:nvSpPr>
        <p:spPr>
          <a:xfrm>
            <a:off x="8783390" y="3022187"/>
            <a:ext cx="1274135" cy="176500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AD9252-056D-4AC1-BD3F-48ABD33D6E38}"/>
              </a:ext>
            </a:extLst>
          </p:cNvPr>
          <p:cNvSpPr txBox="1"/>
          <p:nvPr/>
        </p:nvSpPr>
        <p:spPr>
          <a:xfrm>
            <a:off x="8683709" y="2132791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</a:p>
          <a:p>
            <a:pPr algn="ctr"/>
            <a:r>
              <a:rPr lang="en-US" altLang="zh-CN" sz="24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箭头: 圆角右 7">
            <a:extLst>
              <a:ext uri="{FF2B5EF4-FFF2-40B4-BE49-F238E27FC236}">
                <a16:creationId xmlns:a16="http://schemas.microsoft.com/office/drawing/2014/main" id="{2E283449-5B03-4C95-9635-DC822EB2DBA7}"/>
              </a:ext>
            </a:extLst>
          </p:cNvPr>
          <p:cNvSpPr/>
          <p:nvPr/>
        </p:nvSpPr>
        <p:spPr>
          <a:xfrm rot="16200000" flipV="1">
            <a:off x="5482392" y="4228846"/>
            <a:ext cx="1555550" cy="2055627"/>
          </a:xfrm>
          <a:prstGeom prst="bentArrow">
            <a:avLst>
              <a:gd name="adj1" fmla="val 20215"/>
              <a:gd name="adj2" fmla="val 25000"/>
              <a:gd name="adj3" fmla="val 45893"/>
              <a:gd name="adj4" fmla="val 4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0910F-A124-4943-8623-C2704C7C1C32}"/>
              </a:ext>
            </a:extLst>
          </p:cNvPr>
          <p:cNvSpPr txBox="1"/>
          <p:nvPr/>
        </p:nvSpPr>
        <p:spPr>
          <a:xfrm>
            <a:off x="5467520" y="56863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trans conv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1B04F3-4011-41F8-AF78-691E58C5564C}"/>
              </a:ext>
            </a:extLst>
          </p:cNvPr>
          <p:cNvSpPr txBox="1"/>
          <p:nvPr/>
        </p:nvSpPr>
        <p:spPr>
          <a:xfrm>
            <a:off x="4965426" y="60131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34x34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D5C586-0B73-4CCE-B806-4C7794261E69}"/>
              </a:ext>
            </a:extLst>
          </p:cNvPr>
          <p:cNvSpPr txBox="1"/>
          <p:nvPr/>
        </p:nvSpPr>
        <p:spPr>
          <a:xfrm>
            <a:off x="10173696" y="44576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70x70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C2E5386D-E924-47ED-8F76-3373F072A963}"/>
              </a:ext>
            </a:extLst>
          </p:cNvPr>
          <p:cNvSpPr txBox="1">
            <a:spLocks/>
          </p:cNvSpPr>
          <p:nvPr/>
        </p:nvSpPr>
        <p:spPr>
          <a:xfrm>
            <a:off x="8001897" y="5198908"/>
            <a:ext cx="2055628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 FCN</a:t>
            </a:r>
            <a:endParaRPr lang="zh-CN" altLang="en-US" sz="3600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9C06A4-3B70-4A39-8D49-EA63499F79BE}"/>
              </a:ext>
            </a:extLst>
          </p:cNvPr>
          <p:cNvSpPr/>
          <p:nvPr/>
        </p:nvSpPr>
        <p:spPr>
          <a:xfrm>
            <a:off x="798769" y="3027796"/>
            <a:ext cx="1274135" cy="1765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48B60-3060-4F7B-BBA5-A298AABC40E9}"/>
              </a:ext>
            </a:extLst>
          </p:cNvPr>
          <p:cNvSpPr txBox="1"/>
          <p:nvPr/>
        </p:nvSpPr>
        <p:spPr>
          <a:xfrm>
            <a:off x="695106" y="2196447"/>
            <a:ext cx="1473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&gt;21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Channels</a:t>
            </a:r>
            <a:endParaRPr lang="zh-CN" altLang="en-US" sz="2400" b="1" dirty="0">
              <a:solidFill>
                <a:srgbClr val="A6A6A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F724A0-D6FF-4A90-99B4-96CD55789288}"/>
              </a:ext>
            </a:extLst>
          </p:cNvPr>
          <p:cNvSpPr txBox="1"/>
          <p:nvPr/>
        </p:nvSpPr>
        <p:spPr>
          <a:xfrm>
            <a:off x="2106030" y="445761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&gt;70x70</a:t>
            </a:r>
            <a:endParaRPr lang="zh-CN" altLang="en-US" dirty="0">
              <a:solidFill>
                <a:srgbClr val="00B0F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ED4910-2866-4372-92C3-0F55CB570E74}"/>
              </a:ext>
            </a:extLst>
          </p:cNvPr>
          <p:cNvGrpSpPr/>
          <p:nvPr/>
        </p:nvGrpSpPr>
        <p:grpSpPr>
          <a:xfrm>
            <a:off x="6472880" y="3429000"/>
            <a:ext cx="877642" cy="877642"/>
            <a:chOff x="6472880" y="3429000"/>
            <a:chExt cx="877642" cy="877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DBF1954-F017-444A-ACBA-356AB79E3CFA}"/>
                </a:ext>
              </a:extLst>
            </p:cNvPr>
            <p:cNvSpPr/>
            <p:nvPr/>
          </p:nvSpPr>
          <p:spPr>
            <a:xfrm>
              <a:off x="6472880" y="3429000"/>
              <a:ext cx="877642" cy="877642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782C28-0116-4F72-8049-69BA609F8559}"/>
                </a:ext>
              </a:extLst>
            </p:cNvPr>
            <p:cNvCxnSpPr/>
            <p:nvPr/>
          </p:nvCxnSpPr>
          <p:spPr>
            <a:xfrm>
              <a:off x="6692548" y="3872791"/>
              <a:ext cx="478465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89A94B5-1E78-45F6-A690-923B4DFC5F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5217" y="3891063"/>
              <a:ext cx="478465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FD18048-E400-4C55-AEA9-A91A2FCCA0D5}"/>
              </a:ext>
            </a:extLst>
          </p:cNvPr>
          <p:cNvSpPr/>
          <p:nvPr/>
        </p:nvSpPr>
        <p:spPr>
          <a:xfrm>
            <a:off x="5524424" y="3604398"/>
            <a:ext cx="877642" cy="511214"/>
          </a:xfrm>
          <a:prstGeom prst="rightArrow">
            <a:avLst>
              <a:gd name="adj1" fmla="val 50000"/>
              <a:gd name="adj2" fmla="val 10615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21A114-7FB7-48B8-A7C4-E116F745DFEB}"/>
              </a:ext>
            </a:extLst>
          </p:cNvPr>
          <p:cNvSpPr txBox="1"/>
          <p:nvPr/>
        </p:nvSpPr>
        <p:spPr>
          <a:xfrm>
            <a:off x="5446975" y="44576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70x70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5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70281A68-ACA6-4A06-86C3-B09B58C96657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4094211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 &amp; 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BD7697-E9EF-4266-BE8B-0D2423F5ABE5}"/>
              </a:ext>
            </a:extLst>
          </p:cNvPr>
          <p:cNvGrpSpPr/>
          <p:nvPr/>
        </p:nvGrpSpPr>
        <p:grpSpPr>
          <a:xfrm>
            <a:off x="6458512" y="1500433"/>
            <a:ext cx="5452554" cy="5357567"/>
            <a:chOff x="209668" y="1500433"/>
            <a:chExt cx="5452554" cy="5357567"/>
          </a:xfrm>
        </p:grpSpPr>
        <p:sp>
          <p:nvSpPr>
            <p:cNvPr id="7" name="箭头: 环形 6">
              <a:extLst>
                <a:ext uri="{FF2B5EF4-FFF2-40B4-BE49-F238E27FC236}">
                  <a16:creationId xmlns:a16="http://schemas.microsoft.com/office/drawing/2014/main" id="{056F00BB-29BC-481D-849B-2CD020B94E1C}"/>
                </a:ext>
              </a:extLst>
            </p:cNvPr>
            <p:cNvSpPr/>
            <p:nvPr/>
          </p:nvSpPr>
          <p:spPr>
            <a:xfrm rot="5400000" flipV="1">
              <a:off x="1338787" y="1958547"/>
              <a:ext cx="4781550" cy="3865321"/>
            </a:xfrm>
            <a:prstGeom prst="circularArrow">
              <a:avLst>
                <a:gd name="adj1" fmla="val 3576"/>
                <a:gd name="adj2" fmla="val 597978"/>
                <a:gd name="adj3" fmla="val 20457681"/>
                <a:gd name="adj4" fmla="val 15566440"/>
                <a:gd name="adj5" fmla="val 418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环形 8">
              <a:extLst>
                <a:ext uri="{FF2B5EF4-FFF2-40B4-BE49-F238E27FC236}">
                  <a16:creationId xmlns:a16="http://schemas.microsoft.com/office/drawing/2014/main" id="{22E51473-4F32-4EA6-A4D9-B07954E710F7}"/>
                </a:ext>
              </a:extLst>
            </p:cNvPr>
            <p:cNvSpPr/>
            <p:nvPr/>
          </p:nvSpPr>
          <p:spPr>
            <a:xfrm rot="8772585" flipH="1">
              <a:off x="209668" y="2503605"/>
              <a:ext cx="4781550" cy="3865321"/>
            </a:xfrm>
            <a:prstGeom prst="circularArrow">
              <a:avLst>
                <a:gd name="adj1" fmla="val 3576"/>
                <a:gd name="adj2" fmla="val 597978"/>
                <a:gd name="adj3" fmla="val 20457681"/>
                <a:gd name="adj4" fmla="val 16425004"/>
                <a:gd name="adj5" fmla="val 418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标题 1">
              <a:extLst>
                <a:ext uri="{FF2B5EF4-FFF2-40B4-BE49-F238E27FC236}">
                  <a16:creationId xmlns:a16="http://schemas.microsoft.com/office/drawing/2014/main" id="{69BDF15F-120C-4EDD-839F-FA62E8DB5345}"/>
                </a:ext>
              </a:extLst>
            </p:cNvPr>
            <p:cNvSpPr txBox="1">
              <a:spLocks/>
            </p:cNvSpPr>
            <p:nvPr/>
          </p:nvSpPr>
          <p:spPr>
            <a:xfrm>
              <a:off x="2519062" y="6001207"/>
              <a:ext cx="1478800" cy="8567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3600" dirty="0">
                  <a:solidFill>
                    <a:srgbClr val="00B0F0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U-net</a:t>
              </a:r>
              <a:endParaRPr lang="zh-CN" altLang="en-US" sz="3600" dirty="0">
                <a:solidFill>
                  <a:srgbClr val="00B0F0"/>
                </a:solidFill>
                <a:latin typeface="Segoe UI Black" panose="020B0A02040204020203" pitchFamily="34" charset="0"/>
              </a:endParaRPr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A08650C9-00CD-40C1-8806-7C0E13E483F5}"/>
                </a:ext>
              </a:extLst>
            </p:cNvPr>
            <p:cNvSpPr/>
            <p:nvPr/>
          </p:nvSpPr>
          <p:spPr>
            <a:xfrm>
              <a:off x="2186939" y="3795823"/>
              <a:ext cx="2291715" cy="85061"/>
            </a:xfrm>
            <a:prstGeom prst="rightArrow">
              <a:avLst>
                <a:gd name="adj1" fmla="val 50000"/>
                <a:gd name="adj2" fmla="val 4262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E5721F76-32E4-40AA-B413-FA3053F738C6}"/>
                </a:ext>
              </a:extLst>
            </p:cNvPr>
            <p:cNvSpPr/>
            <p:nvPr/>
          </p:nvSpPr>
          <p:spPr>
            <a:xfrm>
              <a:off x="2263139" y="4268733"/>
              <a:ext cx="2082165" cy="85061"/>
            </a:xfrm>
            <a:prstGeom prst="rightArrow">
              <a:avLst>
                <a:gd name="adj1" fmla="val 50000"/>
                <a:gd name="adj2" fmla="val 4262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DC7D0D3D-2B09-432D-8EB1-6CCC49A86ACB}"/>
                </a:ext>
              </a:extLst>
            </p:cNvPr>
            <p:cNvSpPr/>
            <p:nvPr/>
          </p:nvSpPr>
          <p:spPr>
            <a:xfrm>
              <a:off x="2415800" y="4741643"/>
              <a:ext cx="1780915" cy="85061"/>
            </a:xfrm>
            <a:prstGeom prst="rightArrow">
              <a:avLst>
                <a:gd name="adj1" fmla="val 50000"/>
                <a:gd name="adj2" fmla="val 4262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F1326C45-447C-49AC-9D28-21EB0442E984}"/>
                </a:ext>
              </a:extLst>
            </p:cNvPr>
            <p:cNvSpPr/>
            <p:nvPr/>
          </p:nvSpPr>
          <p:spPr>
            <a:xfrm>
              <a:off x="2686050" y="5214553"/>
              <a:ext cx="1165860" cy="85061"/>
            </a:xfrm>
            <a:prstGeom prst="rightArrow">
              <a:avLst>
                <a:gd name="adj1" fmla="val 50000"/>
                <a:gd name="adj2" fmla="val 4262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3D3EF-87A6-4E83-9D8F-DAEA63B22E06}"/>
              </a:ext>
            </a:extLst>
          </p:cNvPr>
          <p:cNvSpPr txBox="1"/>
          <p:nvPr/>
        </p:nvSpPr>
        <p:spPr>
          <a:xfrm>
            <a:off x="5217316" y="4876410"/>
            <a:ext cx="1614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更大的感受野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更灵活的尺度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B644B91-9193-4136-929F-78C9521ABB4F}"/>
              </a:ext>
            </a:extLst>
          </p:cNvPr>
          <p:cNvGrpSpPr/>
          <p:nvPr/>
        </p:nvGrpSpPr>
        <p:grpSpPr>
          <a:xfrm>
            <a:off x="1399901" y="1335260"/>
            <a:ext cx="3865321" cy="5352011"/>
            <a:chOff x="7010398" y="1500433"/>
            <a:chExt cx="3865321" cy="5352011"/>
          </a:xfrm>
        </p:grpSpPr>
        <p:sp>
          <p:nvSpPr>
            <p:cNvPr id="10" name="标题 1">
              <a:extLst>
                <a:ext uri="{FF2B5EF4-FFF2-40B4-BE49-F238E27FC236}">
                  <a16:creationId xmlns:a16="http://schemas.microsoft.com/office/drawing/2014/main" id="{EF8F6683-52B1-4BB8-B080-847BB9F5D5CC}"/>
                </a:ext>
              </a:extLst>
            </p:cNvPr>
            <p:cNvSpPr txBox="1">
              <a:spLocks/>
            </p:cNvSpPr>
            <p:nvPr/>
          </p:nvSpPr>
          <p:spPr>
            <a:xfrm>
              <a:off x="7998583" y="5995651"/>
              <a:ext cx="1237796" cy="8567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3600" dirty="0">
                  <a:solidFill>
                    <a:srgbClr val="00B0F0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FCN</a:t>
              </a:r>
              <a:endParaRPr lang="zh-CN" altLang="en-US" sz="3600" dirty="0">
                <a:solidFill>
                  <a:srgbClr val="00B0F0"/>
                </a:solidFill>
                <a:latin typeface="Segoe UI Black" panose="020B0A02040204020203" pitchFamily="34" charset="0"/>
              </a:endParaRPr>
            </a:p>
          </p:txBody>
        </p:sp>
        <p:sp>
          <p:nvSpPr>
            <p:cNvPr id="14" name="箭头: 环形 13">
              <a:extLst>
                <a:ext uri="{FF2B5EF4-FFF2-40B4-BE49-F238E27FC236}">
                  <a16:creationId xmlns:a16="http://schemas.microsoft.com/office/drawing/2014/main" id="{D3A40F70-D4C2-416C-93DB-2C706E3D146E}"/>
                </a:ext>
              </a:extLst>
            </p:cNvPr>
            <p:cNvSpPr/>
            <p:nvPr/>
          </p:nvSpPr>
          <p:spPr>
            <a:xfrm rot="5400000" flipV="1">
              <a:off x="6552284" y="1958547"/>
              <a:ext cx="4781550" cy="3865321"/>
            </a:xfrm>
            <a:prstGeom prst="circularArrow">
              <a:avLst>
                <a:gd name="adj1" fmla="val 3576"/>
                <a:gd name="adj2" fmla="val 597978"/>
                <a:gd name="adj3" fmla="val 20457681"/>
                <a:gd name="adj4" fmla="val 15566440"/>
                <a:gd name="adj5" fmla="val 418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4CB4D54D-8A2D-4975-B763-9B16A8A06C1C}"/>
                </a:ext>
              </a:extLst>
            </p:cNvPr>
            <p:cNvSpPr/>
            <p:nvPr/>
          </p:nvSpPr>
          <p:spPr>
            <a:xfrm>
              <a:off x="7814310" y="4954799"/>
              <a:ext cx="1544955" cy="85061"/>
            </a:xfrm>
            <a:prstGeom prst="rightArrow">
              <a:avLst>
                <a:gd name="adj1" fmla="val 50000"/>
                <a:gd name="adj2" fmla="val 4262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592D6C4-44C5-4884-B04A-76B007B0DC05}"/>
                </a:ext>
              </a:extLst>
            </p:cNvPr>
            <p:cNvSpPr/>
            <p:nvPr/>
          </p:nvSpPr>
          <p:spPr>
            <a:xfrm>
              <a:off x="7936229" y="5259206"/>
              <a:ext cx="1203961" cy="85061"/>
            </a:xfrm>
            <a:prstGeom prst="rightArrow">
              <a:avLst>
                <a:gd name="adj1" fmla="val 50000"/>
                <a:gd name="adj2" fmla="val 42624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环形 22">
              <a:extLst>
                <a:ext uri="{FF2B5EF4-FFF2-40B4-BE49-F238E27FC236}">
                  <a16:creationId xmlns:a16="http://schemas.microsoft.com/office/drawing/2014/main" id="{0175E882-8234-4D71-AA9E-890916EFB84C}"/>
                </a:ext>
              </a:extLst>
            </p:cNvPr>
            <p:cNvSpPr/>
            <p:nvPr/>
          </p:nvSpPr>
          <p:spPr>
            <a:xfrm rot="8587862" flipH="1">
              <a:off x="7728980" y="4290086"/>
              <a:ext cx="2040191" cy="1603196"/>
            </a:xfrm>
            <a:prstGeom prst="circularArrow">
              <a:avLst>
                <a:gd name="adj1" fmla="val 3576"/>
                <a:gd name="adj2" fmla="val 985397"/>
                <a:gd name="adj3" fmla="val 20457681"/>
                <a:gd name="adj4" fmla="val 14257354"/>
                <a:gd name="adj5" fmla="val 418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2A6691C5-6773-4D3C-BE57-81148AA3647B}"/>
              </a:ext>
            </a:extLst>
          </p:cNvPr>
          <p:cNvSpPr txBox="1">
            <a:spLocks/>
          </p:cNvSpPr>
          <p:nvPr/>
        </p:nvSpPr>
        <p:spPr>
          <a:xfrm>
            <a:off x="990600" y="1500432"/>
            <a:ext cx="10515600" cy="2008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的区别：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U-net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的收缩和扩张是对称的，特征融合广泛存在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的扩张路径简单，收缩路径复杂，特征融合稀少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4E9FBC0-4E9F-4748-A3F4-519ABB7DBA3C}"/>
              </a:ext>
            </a:extLst>
          </p:cNvPr>
          <p:cNvSpPr/>
          <p:nvPr/>
        </p:nvSpPr>
        <p:spPr>
          <a:xfrm>
            <a:off x="5054513" y="4243043"/>
            <a:ext cx="2196179" cy="520893"/>
          </a:xfrm>
          <a:prstGeom prst="rightArrow">
            <a:avLst>
              <a:gd name="adj1" fmla="val 50000"/>
              <a:gd name="adj2" fmla="val 16257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8862220-C2FB-4E64-AD1E-D033F405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57" y="3929998"/>
            <a:ext cx="4784951" cy="27720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3A852E-E6E1-4B0F-8D95-509D98017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45" y="1184479"/>
            <a:ext cx="4725247" cy="27635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FD19C1-22DF-4870-8BFC-BBE335B3B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802" y="3911679"/>
            <a:ext cx="4742306" cy="2754972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E044F6D-88CB-4CF7-A02F-E9F4538F0AA2}"/>
              </a:ext>
            </a:extLst>
          </p:cNvPr>
          <p:cNvSpPr txBox="1">
            <a:spLocks/>
          </p:cNvSpPr>
          <p:nvPr/>
        </p:nvSpPr>
        <p:spPr>
          <a:xfrm>
            <a:off x="7423066" y="191349"/>
            <a:ext cx="2887978" cy="123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FCN-8s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Dice = 0.9942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AD7F15A-853D-4E62-B7CD-2031D99FDA17}"/>
              </a:ext>
            </a:extLst>
          </p:cNvPr>
          <p:cNvSpPr txBox="1">
            <a:spLocks/>
          </p:cNvSpPr>
          <p:nvPr/>
        </p:nvSpPr>
        <p:spPr>
          <a:xfrm>
            <a:off x="2056143" y="191349"/>
            <a:ext cx="2887978" cy="123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U-net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Dice = 0.9845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747D38-060D-40B6-BDA6-C32CC12E9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57" y="1242862"/>
            <a:ext cx="4445397" cy="264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B1D1F3-7B3C-4B1F-9630-5021E294241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560149-0433-4124-8855-565B1366E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1235393"/>
            <a:ext cx="6064131" cy="40478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E9AF6E-F7F8-4484-9578-E1988DFF4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003"/>
            <a:ext cx="6065384" cy="40478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A03904-8C03-4FDE-90AC-C07073716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08" y="1235393"/>
            <a:ext cx="6064129" cy="404780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CB557D5-84EF-4832-A028-C1E5DE4B7121}"/>
              </a:ext>
            </a:extLst>
          </p:cNvPr>
          <p:cNvSpPr txBox="1">
            <a:spLocks/>
          </p:cNvSpPr>
          <p:nvPr/>
        </p:nvSpPr>
        <p:spPr>
          <a:xfrm>
            <a:off x="1856714" y="4426406"/>
            <a:ext cx="4094211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FCN-8s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730A6-D29A-453F-B49F-07FC08AD7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1219198"/>
            <a:ext cx="6112192" cy="40790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88B8EDF-7766-439D-B0B5-A28ADBD46C2E}"/>
              </a:ext>
            </a:extLst>
          </p:cNvPr>
          <p:cNvSpPr txBox="1">
            <a:spLocks/>
          </p:cNvSpPr>
          <p:nvPr/>
        </p:nvSpPr>
        <p:spPr>
          <a:xfrm>
            <a:off x="8178609" y="4426405"/>
            <a:ext cx="4094211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B557D5-84EF-4832-A028-C1E5DE4B7121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4094211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END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4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Paper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858341"/>
            <a:ext cx="11456504" cy="160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Fully Convolutional Networks for Semantic Segmentation</a:t>
            </a:r>
          </a:p>
          <a:p>
            <a:pPr marL="0" indent="0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By Evan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Shelhamer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Jonathan Long, and Trevor Darrell</a:t>
            </a:r>
          </a:p>
          <a:p>
            <a:pPr marL="0" indent="0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800" b="0" i="0" dirty="0">
                <a:solidFill>
                  <a:srgbClr val="231F20"/>
                </a:solidFill>
                <a:effectLst/>
                <a:latin typeface="AdvP6EC0"/>
              </a:rPr>
              <a:t>IEEE TRANSACTIONS ON PATTERN ANALYSIS AND MACHINE INTELLIGENCE, 2017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81C6A0-2F9D-4A12-BDCA-A571E51670B4}"/>
              </a:ext>
            </a:extLst>
          </p:cNvPr>
          <p:cNvSpPr txBox="1">
            <a:spLocks/>
          </p:cNvSpPr>
          <p:nvPr/>
        </p:nvSpPr>
        <p:spPr>
          <a:xfrm>
            <a:off x="433872" y="3601419"/>
            <a:ext cx="11456504" cy="226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U-Net Convolutional Networks for Biomedical Image Segmentation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By Olaf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Ronneberger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 Philipp Fischer, and Thomas 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Brox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Springer International Publishing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800" dirty="0">
                <a:solidFill>
                  <a:srgbClr val="231F20"/>
                </a:solidFill>
                <a:latin typeface="AdvP6EC0"/>
              </a:rPr>
              <a:t>Medical Image Computing and Computer-Assisted Intervention, 2015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2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50" y="2380303"/>
            <a:ext cx="3869771" cy="2170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网络的任务和待解决的问题：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一个图像分割网络：</a:t>
            </a:r>
            <a:b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端到端，提供整张图片来预测每个像素的类别标签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平衡位置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和分辨率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what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之间的关系</a:t>
            </a:r>
          </a:p>
          <a:p>
            <a:pPr marL="0" indent="0"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339E2B3-C12A-4E3D-B9FE-0C9D833B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E0128-11E6-45A1-940F-0C9F6BD00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20" y="432929"/>
            <a:ext cx="6737830" cy="38238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7985D9-E577-4569-A118-478E5D421436}"/>
              </a:ext>
            </a:extLst>
          </p:cNvPr>
          <p:cNvSpPr txBox="1"/>
          <p:nvPr/>
        </p:nvSpPr>
        <p:spPr>
          <a:xfrm>
            <a:off x="5259372" y="4717773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图片分类网络：一个特征汇聚从而用于归类图片的过程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（卷积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池化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-&gt;…-&gt;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全连接）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图片分割网络：一个特征汇聚从而用于归类像素的过程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0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829FF1B-04BE-4498-A802-7C178DB74CDF}"/>
              </a:ext>
            </a:extLst>
          </p:cNvPr>
          <p:cNvSpPr txBox="1">
            <a:spLocks/>
          </p:cNvSpPr>
          <p:nvPr/>
        </p:nvSpPr>
        <p:spPr>
          <a:xfrm>
            <a:off x="838200" y="1348033"/>
            <a:ext cx="3265967" cy="68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如何完成上采样？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E091470-53D0-45EB-86EE-A64BA2EFFEB7}"/>
              </a:ext>
            </a:extLst>
          </p:cNvPr>
          <p:cNvSpPr txBox="1">
            <a:spLocks/>
          </p:cNvSpPr>
          <p:nvPr/>
        </p:nvSpPr>
        <p:spPr>
          <a:xfrm>
            <a:off x="1256414" y="2117122"/>
            <a:ext cx="10515600" cy="99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FCN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网络发现了反卷积的上采样方式在上采样的方式中最为有效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反卷积包含可以被训练的参数，且以双线性插值法的结果为初值时效果较好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344C8CB-22BA-4BC9-B000-CC6C6F48CC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" b="39647"/>
          <a:stretch/>
        </p:blipFill>
        <p:spPr>
          <a:xfrm>
            <a:off x="762886" y="3115340"/>
            <a:ext cx="10172700" cy="2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6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3265967" cy="6864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如何完成上采样？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878316-24B0-4BE2-A17B-94414ADE6C50}"/>
              </a:ext>
            </a:extLst>
          </p:cNvPr>
          <p:cNvGrpSpPr/>
          <p:nvPr/>
        </p:nvGrpSpPr>
        <p:grpSpPr>
          <a:xfrm>
            <a:off x="497207" y="2341333"/>
            <a:ext cx="8727422" cy="3865909"/>
            <a:chOff x="1645524" y="2049744"/>
            <a:chExt cx="8727422" cy="38659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AC98AB5-4BC1-4C66-B34C-B398A9439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014" y="2121408"/>
              <a:ext cx="8459972" cy="376627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ACA3EA2-CA9D-459B-BE98-FC4E5DEE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48" r="19543" b="55395"/>
            <a:stretch/>
          </p:blipFill>
          <p:spPr>
            <a:xfrm>
              <a:off x="5273749" y="2121407"/>
              <a:ext cx="1701209" cy="167995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5876312-1C3F-4F50-8201-C4EF7625A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95" r="79891" b="4935"/>
            <a:stretch/>
          </p:blipFill>
          <p:spPr>
            <a:xfrm>
              <a:off x="6974958" y="2074943"/>
              <a:ext cx="1701209" cy="170121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ABE3BFD-F32A-4E77-BEC2-5176AFD78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22" t="50266" r="19543" b="6259"/>
            <a:stretch/>
          </p:blipFill>
          <p:spPr>
            <a:xfrm>
              <a:off x="8661104" y="4008474"/>
              <a:ext cx="1711842" cy="16374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E4E9CB-25FA-4D0A-9847-D9977636B1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99" t="48990" b="5841"/>
            <a:stretch/>
          </p:blipFill>
          <p:spPr>
            <a:xfrm>
              <a:off x="8665533" y="2049744"/>
              <a:ext cx="1649819" cy="170121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DF0A708-6900-426D-8D2B-1F5BF1243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13" r="39443" b="56629"/>
            <a:stretch/>
          </p:blipFill>
          <p:spPr>
            <a:xfrm>
              <a:off x="3459637" y="4033674"/>
              <a:ext cx="1814112" cy="163347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891E7C-741C-4D68-B480-FA1101DEE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91" b="56629"/>
            <a:stretch/>
          </p:blipFill>
          <p:spPr>
            <a:xfrm>
              <a:off x="5217043" y="4029744"/>
              <a:ext cx="1701209" cy="163348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5C061F7-DC64-4A45-94DF-805CF8518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7" t="49154" r="59615" b="5677"/>
            <a:stretch/>
          </p:blipFill>
          <p:spPr>
            <a:xfrm>
              <a:off x="6950150" y="3962009"/>
              <a:ext cx="1736647" cy="170121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E60E75A-2F6B-4686-839A-27497B6496F8}"/>
                </a:ext>
              </a:extLst>
            </p:cNvPr>
            <p:cNvSpPr/>
            <p:nvPr/>
          </p:nvSpPr>
          <p:spPr>
            <a:xfrm>
              <a:off x="1645524" y="2049745"/>
              <a:ext cx="1870309" cy="3837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E25BD28-05A4-48AF-803D-974EAA2A26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891" b="56629"/>
            <a:stretch/>
          </p:blipFill>
          <p:spPr>
            <a:xfrm>
              <a:off x="1798675" y="3056679"/>
              <a:ext cx="1701209" cy="163348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09DE788-7DC5-4A43-BB9A-EEABC370609C}"/>
                </a:ext>
              </a:extLst>
            </p:cNvPr>
            <p:cNvSpPr/>
            <p:nvPr/>
          </p:nvSpPr>
          <p:spPr>
            <a:xfrm>
              <a:off x="3736323" y="3797425"/>
              <a:ext cx="6579030" cy="189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7523382-56F7-49D9-B668-BB39F0EBA4E2}"/>
                </a:ext>
              </a:extLst>
            </p:cNvPr>
            <p:cNvSpPr/>
            <p:nvPr/>
          </p:nvSpPr>
          <p:spPr>
            <a:xfrm>
              <a:off x="3459636" y="5684490"/>
              <a:ext cx="6866349" cy="231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3A235D9F-F8CC-48EF-9594-3E2E5326D9A7}"/>
              </a:ext>
            </a:extLst>
          </p:cNvPr>
          <p:cNvSpPr txBox="1">
            <a:spLocks/>
          </p:cNvSpPr>
          <p:nvPr/>
        </p:nvSpPr>
        <p:spPr>
          <a:xfrm>
            <a:off x="9285766" y="2763991"/>
            <a:ext cx="3440889" cy="155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反卷积</a:t>
            </a:r>
            <a:endParaRPr lang="en-US" altLang="zh-CN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Transposed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D59747C-D03C-44B0-BACE-B33DD6543475}"/>
              </a:ext>
            </a:extLst>
          </p:cNvPr>
          <p:cNvSpPr txBox="1">
            <a:spLocks/>
          </p:cNvSpPr>
          <p:nvPr/>
        </p:nvSpPr>
        <p:spPr>
          <a:xfrm>
            <a:off x="9285766" y="4534318"/>
            <a:ext cx="3440889" cy="1557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上池化</a:t>
            </a:r>
            <a:endParaRPr lang="en-US" altLang="zh-CN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 Pooling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99BEB9D8-44E9-4A7B-A40E-162D2F5ACFE0}"/>
              </a:ext>
            </a:extLst>
          </p:cNvPr>
          <p:cNvSpPr txBox="1">
            <a:spLocks/>
          </p:cNvSpPr>
          <p:nvPr/>
        </p:nvSpPr>
        <p:spPr>
          <a:xfrm>
            <a:off x="6297129" y="6230488"/>
            <a:ext cx="4089991" cy="47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双线性插值 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Bilinear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DE030AF9-525D-483E-BA14-B9BBCFA06562}"/>
              </a:ext>
            </a:extLst>
          </p:cNvPr>
          <p:cNvSpPr txBox="1">
            <a:spLocks/>
          </p:cNvSpPr>
          <p:nvPr/>
        </p:nvSpPr>
        <p:spPr>
          <a:xfrm>
            <a:off x="413994" y="170729"/>
            <a:ext cx="3045643" cy="85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6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249A3-85AF-47EA-9C20-825A821D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712"/>
            <a:ext cx="10515600" cy="4828930"/>
          </a:xfrm>
        </p:spPr>
        <p:txBody>
          <a:bodyPr/>
          <a:lstStyle/>
          <a:p>
            <a:pPr marL="0" indent="0">
              <a:buNone/>
            </a:pPr>
            <a:br>
              <a:rPr lang="en-US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27B770-55B2-4034-B994-E3A702E3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4" y="1733201"/>
            <a:ext cx="11544300" cy="47625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1CE21B-2AFC-45B5-A31D-E3E2A0B658EF}"/>
              </a:ext>
            </a:extLst>
          </p:cNvPr>
          <p:cNvSpPr/>
          <p:nvPr/>
        </p:nvSpPr>
        <p:spPr>
          <a:xfrm>
            <a:off x="6096000" y="5405270"/>
            <a:ext cx="1116418" cy="723014"/>
          </a:xfrm>
          <a:prstGeom prst="roundRect">
            <a:avLst/>
          </a:prstGeom>
          <a:solidFill>
            <a:srgbClr val="FEFEFD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SKIP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15FA966-31A8-4B1B-B3D9-1BD81A76A70E}"/>
              </a:ext>
            </a:extLst>
          </p:cNvPr>
          <p:cNvSpPr txBox="1">
            <a:spLocks/>
          </p:cNvSpPr>
          <p:nvPr/>
        </p:nvSpPr>
        <p:spPr>
          <a:xfrm>
            <a:off x="2040835" y="1027522"/>
            <a:ext cx="5343939" cy="68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如何在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中加入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what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08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1F1DD5-161D-4DDB-8E58-FA2FA11C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5" y="390420"/>
            <a:ext cx="7226295" cy="303858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5D20CC3-33CE-403F-8C87-02D87764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ADA83-CBB0-43EF-8191-33B4AFAE9263}"/>
              </a:ext>
            </a:extLst>
          </p:cNvPr>
          <p:cNvSpPr txBox="1">
            <a:spLocks/>
          </p:cNvSpPr>
          <p:nvPr/>
        </p:nvSpPr>
        <p:spPr>
          <a:xfrm>
            <a:off x="1339918" y="2421459"/>
            <a:ext cx="3265967" cy="1743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Skip</a:t>
            </a: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endParaRPr lang="en-US" altLang="zh-CN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效果显著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06E115-89E9-47E1-90D0-94B5720C8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6" r="14644" b="45691"/>
          <a:stretch/>
        </p:blipFill>
        <p:spPr>
          <a:xfrm>
            <a:off x="4127505" y="3809753"/>
            <a:ext cx="6724577" cy="18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5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立方体 28">
            <a:extLst>
              <a:ext uri="{FF2B5EF4-FFF2-40B4-BE49-F238E27FC236}">
                <a16:creationId xmlns:a16="http://schemas.microsoft.com/office/drawing/2014/main" id="{EA1E28E7-7FA2-4CA5-91FF-774353C450F0}"/>
              </a:ext>
            </a:extLst>
          </p:cNvPr>
          <p:cNvSpPr/>
          <p:nvPr/>
        </p:nvSpPr>
        <p:spPr>
          <a:xfrm>
            <a:off x="9246896" y="5704390"/>
            <a:ext cx="427383" cy="776266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CC66BD-B958-4643-AC67-5500C2930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6" y="1814918"/>
            <a:ext cx="8368930" cy="83689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C096885-320A-47A7-A346-E39648C14419}"/>
              </a:ext>
            </a:extLst>
          </p:cNvPr>
          <p:cNvSpPr txBox="1">
            <a:spLocks/>
          </p:cNvSpPr>
          <p:nvPr/>
        </p:nvSpPr>
        <p:spPr>
          <a:xfrm>
            <a:off x="801688" y="2880592"/>
            <a:ext cx="10515600" cy="319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此处的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应为像素级别的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即以输出的所有通道为单位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每个像素的评分归一化在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0-1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区间内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每个像素的评分在所有通道内总和为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FB5B53-1F9D-49A2-9C3F-1978B3DD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FCN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E11C20-6E33-4742-B268-1E505B6A43D8}"/>
              </a:ext>
            </a:extLst>
          </p:cNvPr>
          <p:cNvGrpSpPr/>
          <p:nvPr/>
        </p:nvGrpSpPr>
        <p:grpSpPr>
          <a:xfrm>
            <a:off x="8188842" y="5159322"/>
            <a:ext cx="3338623" cy="743224"/>
            <a:chOff x="8450224" y="2197460"/>
            <a:chExt cx="3338623" cy="743224"/>
          </a:xfrm>
        </p:grpSpPr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29FDA98C-FD91-4926-B500-66028A76CCFC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0611319C-9F7D-440F-9C69-162CD27A5F6D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D4B7F59-918D-4D87-AB27-690B4AE5EF26}"/>
              </a:ext>
            </a:extLst>
          </p:cNvPr>
          <p:cNvGrpSpPr/>
          <p:nvPr/>
        </p:nvGrpSpPr>
        <p:grpSpPr>
          <a:xfrm>
            <a:off x="8188842" y="4684725"/>
            <a:ext cx="3338623" cy="743224"/>
            <a:chOff x="8450224" y="2197460"/>
            <a:chExt cx="3338623" cy="743224"/>
          </a:xfrm>
        </p:grpSpPr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7CF192AB-9A2B-42C2-8842-D4A6E266CE78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802A1B9A-A16E-4A01-9D56-236E6C807780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B725A0-4AE0-4109-AE01-6B9150FBE9E3}"/>
              </a:ext>
            </a:extLst>
          </p:cNvPr>
          <p:cNvGrpSpPr/>
          <p:nvPr/>
        </p:nvGrpSpPr>
        <p:grpSpPr>
          <a:xfrm>
            <a:off x="8188842" y="4210127"/>
            <a:ext cx="3338623" cy="743224"/>
            <a:chOff x="8450224" y="2197460"/>
            <a:chExt cx="3338623" cy="743224"/>
          </a:xfrm>
        </p:grpSpPr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F42E6E0F-0665-4A76-90CE-D1AC7659ADA2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39F6FD2F-BDF8-43E8-9CC0-AB652426AD37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BFDA8A-50DF-4BE5-84A1-75114CAE9B2A}"/>
              </a:ext>
            </a:extLst>
          </p:cNvPr>
          <p:cNvGrpSpPr/>
          <p:nvPr/>
        </p:nvGrpSpPr>
        <p:grpSpPr>
          <a:xfrm>
            <a:off x="8188842" y="3735529"/>
            <a:ext cx="3338623" cy="743224"/>
            <a:chOff x="8450224" y="2197460"/>
            <a:chExt cx="3338623" cy="743224"/>
          </a:xfrm>
        </p:grpSpPr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EEFDCA2A-C495-4CD9-8BD5-483149B95A33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C57E979F-BEFB-45FE-A879-ED2BE0AAF7A0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ACF4D0-2511-46FE-A8FD-F038C268DD0D}"/>
              </a:ext>
            </a:extLst>
          </p:cNvPr>
          <p:cNvGrpSpPr/>
          <p:nvPr/>
        </p:nvGrpSpPr>
        <p:grpSpPr>
          <a:xfrm>
            <a:off x="8188842" y="3260931"/>
            <a:ext cx="3338623" cy="743224"/>
            <a:chOff x="8450224" y="2197460"/>
            <a:chExt cx="3338623" cy="743224"/>
          </a:xfrm>
        </p:grpSpPr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5B49A576-D2B8-4162-9E03-90E1592926AA}"/>
                </a:ext>
              </a:extLst>
            </p:cNvPr>
            <p:cNvSpPr/>
            <p:nvPr/>
          </p:nvSpPr>
          <p:spPr>
            <a:xfrm>
              <a:off x="8450224" y="2197460"/>
              <a:ext cx="3338623" cy="743224"/>
            </a:xfrm>
            <a:prstGeom prst="parallelogram">
              <a:avLst>
                <a:gd name="adj" fmla="val 164121"/>
              </a:avLst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2F701959-DCFD-414B-A9B7-66EFAE90E8E2}"/>
                </a:ext>
              </a:extLst>
            </p:cNvPr>
            <p:cNvSpPr/>
            <p:nvPr/>
          </p:nvSpPr>
          <p:spPr>
            <a:xfrm>
              <a:off x="9508278" y="2258206"/>
              <a:ext cx="427383" cy="506875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331B915F-4FD9-48DE-AB3B-6B02525990BE}"/>
              </a:ext>
            </a:extLst>
          </p:cNvPr>
          <p:cNvSpPr/>
          <p:nvPr/>
        </p:nvSpPr>
        <p:spPr>
          <a:xfrm>
            <a:off x="8188842" y="2786333"/>
            <a:ext cx="3338623" cy="743224"/>
          </a:xfrm>
          <a:prstGeom prst="parallelogram">
            <a:avLst>
              <a:gd name="adj" fmla="val 164121"/>
            </a:avLst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B22B3BC6-8050-488E-9FF5-63B7C52A6B65}"/>
              </a:ext>
            </a:extLst>
          </p:cNvPr>
          <p:cNvSpPr/>
          <p:nvPr/>
        </p:nvSpPr>
        <p:spPr>
          <a:xfrm>
            <a:off x="9246896" y="2577689"/>
            <a:ext cx="427383" cy="776266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1CB2D9-95E2-4EDD-9F69-057A925DE866}"/>
              </a:ext>
            </a:extLst>
          </p:cNvPr>
          <p:cNvSpPr txBox="1"/>
          <p:nvPr/>
        </p:nvSpPr>
        <p:spPr>
          <a:xfrm>
            <a:off x="9795571" y="5961478"/>
            <a:ext cx="173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softmax</a:t>
            </a:r>
            <a:endParaRPr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342EFCC-D72C-4A83-BA4C-D6624670618F}"/>
              </a:ext>
            </a:extLst>
          </p:cNvPr>
          <p:cNvSpPr txBox="1">
            <a:spLocks/>
          </p:cNvSpPr>
          <p:nvPr/>
        </p:nvSpPr>
        <p:spPr>
          <a:xfrm>
            <a:off x="1355035" y="1217809"/>
            <a:ext cx="4399722" cy="686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如何完成像素分类？</a:t>
            </a:r>
          </a:p>
        </p:txBody>
      </p:sp>
    </p:spTree>
    <p:extLst>
      <p:ext uri="{BB962C8B-B14F-4D97-AF65-F5344CB8AC3E}">
        <p14:creationId xmlns:p14="http://schemas.microsoft.com/office/powerpoint/2010/main" val="238130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EE06C2-C796-4628-B8AB-5E73C553B788}"/>
              </a:ext>
            </a:extLst>
          </p:cNvPr>
          <p:cNvGrpSpPr/>
          <p:nvPr/>
        </p:nvGrpSpPr>
        <p:grpSpPr>
          <a:xfrm>
            <a:off x="2983173" y="396587"/>
            <a:ext cx="6787891" cy="4682959"/>
            <a:chOff x="2168164" y="634476"/>
            <a:chExt cx="6787891" cy="468295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B71CCE3-911B-4EF3-BDDA-3DB357B4F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64" y="634476"/>
              <a:ext cx="6787891" cy="4682959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E9D7DF-50A6-4B23-88E6-0BF4565DE117}"/>
                </a:ext>
              </a:extLst>
            </p:cNvPr>
            <p:cNvSpPr/>
            <p:nvPr/>
          </p:nvSpPr>
          <p:spPr>
            <a:xfrm>
              <a:off x="7444365" y="3884623"/>
              <a:ext cx="1442107" cy="1266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775703C-E90F-47CB-A608-BA9FD72A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94" y="170729"/>
            <a:ext cx="3045643" cy="85679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U-net</a:t>
            </a:r>
            <a:endParaRPr lang="zh-CN" altLang="en-US" dirty="0">
              <a:solidFill>
                <a:srgbClr val="00B0F0"/>
              </a:solidFill>
              <a:latin typeface="Segoe UI Black" panose="020B0A02040204020203" pitchFamily="34" charset="0"/>
            </a:endParaRPr>
          </a:p>
        </p:txBody>
      </p:sp>
      <p:sp>
        <p:nvSpPr>
          <p:cNvPr id="11" name="箭头: 环形 10">
            <a:extLst>
              <a:ext uri="{FF2B5EF4-FFF2-40B4-BE49-F238E27FC236}">
                <a16:creationId xmlns:a16="http://schemas.microsoft.com/office/drawing/2014/main" id="{6D594DEE-05BA-4BF6-84C2-5AAAE37087B5}"/>
              </a:ext>
            </a:extLst>
          </p:cNvPr>
          <p:cNvSpPr/>
          <p:nvPr/>
        </p:nvSpPr>
        <p:spPr>
          <a:xfrm rot="15254592" flipH="1">
            <a:off x="1839935" y="1647635"/>
            <a:ext cx="3809795" cy="2426723"/>
          </a:xfrm>
          <a:prstGeom prst="circularArrow">
            <a:avLst>
              <a:gd name="adj1" fmla="val 11240"/>
              <a:gd name="adj2" fmla="val 1142319"/>
              <a:gd name="adj3" fmla="val 20527970"/>
              <a:gd name="adj4" fmla="val 12841451"/>
              <a:gd name="adj5" fmla="val 154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环形 11">
            <a:extLst>
              <a:ext uri="{FF2B5EF4-FFF2-40B4-BE49-F238E27FC236}">
                <a16:creationId xmlns:a16="http://schemas.microsoft.com/office/drawing/2014/main" id="{669E5231-FD34-4A41-82CA-8F9F2908EA70}"/>
              </a:ext>
            </a:extLst>
          </p:cNvPr>
          <p:cNvSpPr/>
          <p:nvPr/>
        </p:nvSpPr>
        <p:spPr>
          <a:xfrm rot="7881717" flipH="1">
            <a:off x="6293389" y="1966021"/>
            <a:ext cx="3809796" cy="2426723"/>
          </a:xfrm>
          <a:prstGeom prst="circularArrow">
            <a:avLst>
              <a:gd name="adj1" fmla="val 11240"/>
              <a:gd name="adj2" fmla="val 1142319"/>
              <a:gd name="adj3" fmla="val 20527970"/>
              <a:gd name="adj4" fmla="val 12841451"/>
              <a:gd name="adj5" fmla="val 1544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46A0D5-6C9A-46B9-833C-8D630B381854}"/>
              </a:ext>
            </a:extLst>
          </p:cNvPr>
          <p:cNvSpPr txBox="1"/>
          <p:nvPr/>
        </p:nvSpPr>
        <p:spPr>
          <a:xfrm>
            <a:off x="2927879" y="4377913"/>
            <a:ext cx="315623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收缩路径</a:t>
            </a:r>
            <a:endParaRPr lang="en-US" altLang="zh-CN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contracting path</a:t>
            </a:r>
            <a:endParaRPr lang="zh-CN" altLang="en-US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A1CDDE-8079-4CFD-8D57-079849114CC5}"/>
              </a:ext>
            </a:extLst>
          </p:cNvPr>
          <p:cNvSpPr txBox="1"/>
          <p:nvPr/>
        </p:nvSpPr>
        <p:spPr>
          <a:xfrm>
            <a:off x="5824196" y="4377913"/>
            <a:ext cx="315623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altLang="zh-CN" dirty="0"/>
          </a:p>
          <a:p>
            <a:pPr algn="r"/>
            <a:r>
              <a:rPr lang="zh-CN" altLang="en-US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扩张路径</a:t>
            </a:r>
            <a:endParaRPr lang="en-US" altLang="zh-CN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expanding path</a:t>
            </a:r>
            <a:endParaRPr lang="zh-CN" altLang="en-US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437B43E-BF21-4980-9843-593E73C8F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t="65281" r="71747" b="11812"/>
          <a:stretch/>
        </p:blipFill>
        <p:spPr>
          <a:xfrm>
            <a:off x="626194" y="2672300"/>
            <a:ext cx="1669312" cy="22406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77902F-E460-4259-AF66-FAD3BF99CE10}"/>
              </a:ext>
            </a:extLst>
          </p:cNvPr>
          <p:cNvSpPr txBox="1"/>
          <p:nvPr/>
        </p:nvSpPr>
        <p:spPr>
          <a:xfrm>
            <a:off x="1003762" y="4914207"/>
            <a:ext cx="986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Down</a:t>
            </a:r>
            <a:endParaRPr lang="zh-CN" altLang="en-US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3ECC83-2409-4256-BDEE-2B3493F09B3E}"/>
              </a:ext>
            </a:extLst>
          </p:cNvPr>
          <p:cNvSpPr txBox="1"/>
          <p:nvPr/>
        </p:nvSpPr>
        <p:spPr>
          <a:xfrm>
            <a:off x="1042203" y="5551264"/>
            <a:ext cx="1803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conv2d</a:t>
            </a:r>
          </a:p>
          <a:p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conv2d</a:t>
            </a:r>
          </a:p>
          <a:p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dirty="0" err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maxPooling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18CD9F5-999A-4CE5-8B2D-7625225D4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5" t="66940" r="27359" b="8306"/>
          <a:stretch/>
        </p:blipFill>
        <p:spPr>
          <a:xfrm>
            <a:off x="9845389" y="2988951"/>
            <a:ext cx="1950073" cy="219587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15F090D-92CA-417C-BA45-69B5BFE0D6CA}"/>
              </a:ext>
            </a:extLst>
          </p:cNvPr>
          <p:cNvSpPr txBox="1"/>
          <p:nvPr/>
        </p:nvSpPr>
        <p:spPr>
          <a:xfrm>
            <a:off x="10311953" y="4914207"/>
            <a:ext cx="986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</a:t>
            </a:r>
            <a:endParaRPr lang="zh-CN" altLang="en-US" sz="2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F038E1-A8C7-4BF1-944E-17D4EDECA52F}"/>
              </a:ext>
            </a:extLst>
          </p:cNvPr>
          <p:cNvSpPr txBox="1"/>
          <p:nvPr/>
        </p:nvSpPr>
        <p:spPr>
          <a:xfrm>
            <a:off x="9701481" y="5601037"/>
            <a:ext cx="20919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dirty="0" err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convTranspose</a:t>
            </a:r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crop &amp; cat </a:t>
            </a:r>
          </a:p>
          <a:p>
            <a:r>
              <a:rPr lang="en-US" altLang="zh-CN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conv -&gt; conv</a:t>
            </a:r>
            <a:endParaRPr lang="zh-CN" altLang="en-US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CC7E6D4-111C-41A8-A590-ABAD1D178AA9}"/>
              </a:ext>
            </a:extLst>
          </p:cNvPr>
          <p:cNvSpPr/>
          <p:nvPr/>
        </p:nvSpPr>
        <p:spPr>
          <a:xfrm>
            <a:off x="4046842" y="3465513"/>
            <a:ext cx="918304" cy="11420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026CA55-7B7C-4A60-A342-CC2A88D55B45}"/>
              </a:ext>
            </a:extLst>
          </p:cNvPr>
          <p:cNvSpPr/>
          <p:nvPr/>
        </p:nvSpPr>
        <p:spPr>
          <a:xfrm>
            <a:off x="6869592" y="3500367"/>
            <a:ext cx="1039968" cy="11420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9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708</Words>
  <Application>Microsoft Office PowerPoint</Application>
  <PresentationFormat>宽屏</PresentationFormat>
  <Paragraphs>153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AdvP6EC0</vt:lpstr>
      <vt:lpstr>等线</vt:lpstr>
      <vt:lpstr>等线 Light</vt:lpstr>
      <vt:lpstr>黑体</vt:lpstr>
      <vt:lpstr>Arial</vt:lpstr>
      <vt:lpstr>Segoe UI Black</vt:lpstr>
      <vt:lpstr>Office 主题​​</vt:lpstr>
      <vt:lpstr>图像分割网络入门学习近况</vt:lpstr>
      <vt:lpstr>Paper</vt:lpstr>
      <vt:lpstr>FCN</vt:lpstr>
      <vt:lpstr>FCN</vt:lpstr>
      <vt:lpstr>PowerPoint 演示文稿</vt:lpstr>
      <vt:lpstr>FCN</vt:lpstr>
      <vt:lpstr>FCN</vt:lpstr>
      <vt:lpstr>FCN</vt:lpstr>
      <vt:lpstr>U-net</vt:lpstr>
      <vt:lpstr>U-net</vt:lpstr>
      <vt:lpstr>FCN &amp; U-net</vt:lpstr>
      <vt:lpstr>FCN &amp; U-net</vt:lpstr>
      <vt:lpstr>FCN &amp; U-net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图像分割网络入门学习近况</dc:title>
  <dc:creator>Diamonds aren't Forever</dc:creator>
  <cp:lastModifiedBy>Diamonds aren't Forever</cp:lastModifiedBy>
  <cp:revision>45</cp:revision>
  <dcterms:created xsi:type="dcterms:W3CDTF">2022-04-28T06:12:46Z</dcterms:created>
  <dcterms:modified xsi:type="dcterms:W3CDTF">2022-05-12T13:48:35Z</dcterms:modified>
</cp:coreProperties>
</file>