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88" r:id="rId4"/>
    <p:sldId id="284" r:id="rId5"/>
    <p:sldId id="277" r:id="rId6"/>
    <p:sldId id="289" r:id="rId7"/>
    <p:sldId id="286" r:id="rId8"/>
    <p:sldId id="278" r:id="rId9"/>
    <p:sldId id="295" r:id="rId10"/>
    <p:sldId id="261" r:id="rId11"/>
    <p:sldId id="291" r:id="rId12"/>
    <p:sldId id="292" r:id="rId13"/>
    <p:sldId id="294" r:id="rId14"/>
    <p:sldId id="2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EFEFD"/>
    <a:srgbClr val="A6A6A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4" autoAdjust="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610E3-698D-48A7-BBD2-D0EF9B2A9AA8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E043-E20D-4630-994E-AEF60C2C1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8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4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0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8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8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3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0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0D44-8E85-4CEA-BB1F-18C24BC3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0BABE-3FF7-4AB6-BF25-710F5F5C2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053F4-F43A-4A4A-B8DE-194DF2DA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65928-9DD6-4DEC-9C64-EBE87703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CD26F-72DE-4C40-AA50-851B1F8A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096A-A3E0-4337-98EE-9DE0F8B3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454C7-143B-487D-A1F2-E655F54D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E4035-3302-4C89-B6A9-56546CF7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3B1C7-7803-4A4F-A4F4-A5515771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BA990-FF2E-4CCD-A6D0-46B6230F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7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32F63B-9AE1-450C-8D07-666E7BC34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918303-BF27-4D39-AFE1-EBFD7C01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120DE-E3F6-483D-9650-4439CF20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9D890-A00C-4B1B-951C-317F3CE8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080B4-63F0-484A-AC54-35773406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EF938-BFB9-4C8E-A2F2-A9FF17A7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EBEFA-ACEC-40C6-981D-34403380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B6ACF-7E4B-4539-832D-54CD93C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78E7-BBE6-4272-8047-58F9DE51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7BF06-1905-457D-B52E-58F7314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818C9-962B-4745-97C3-DA96F3B3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1B9ED-489D-49F0-85BD-7681CC0A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4FC01-6055-4DF5-88E9-F9AB9455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F4861-FAB7-41E4-B012-F1512AEB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BB80E-D90D-496E-BEDE-B068BADC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2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B25EA-9C91-4C6C-9636-B9CE6AEC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5FA7E-E3D8-487B-8629-991A5EC7B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AF411-143D-41D1-9B19-ABCAF102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83759-9487-42D4-B076-265EDD7F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F9FFD-E788-4416-8ADA-60DF971D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541FC-41CC-40C5-A634-B9392CFF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2CA5C-D966-46EC-A5AA-0374813A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304A3-2EEF-40DA-87F0-545B90F6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8E118-5CCA-4439-A4DA-AA88EC994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A626A-F9B4-4E80-8C89-4316D6993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80B3C1-3824-41A0-9D83-12A912CA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67DCB-7030-40BA-8A06-41CAD50B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880EE-0141-4F25-A9E5-D4787193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184A5-E704-4FC6-898D-D41ACBF2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4696-DB8C-4617-9B48-08615E2B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D49CE-E287-4C8D-A241-71C49932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8D2CA-E60F-437C-8BDB-B15A1C18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53B2F-64AF-42EA-90D3-ABFB867E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6419C-F194-4DB7-96D9-569D1C44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ECBCD4-9E58-4413-954F-A3CC3820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92C5D-9EE1-46A9-B4B7-337C020D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7A50-47B2-40D2-8DF2-555F3455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4DEB-5944-48F2-BF4D-F64DBF7F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24C0B-91A7-4F90-810B-FBEB90C3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B6377-5BB3-4A65-8C8A-F92E9715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6D151-1B73-4B77-9C93-35E8838D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44CAA-8CF5-4F95-A3E3-1064BE79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B30C3-5F0F-4C07-B63A-CD29AF76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81C664-F434-4E97-A81C-C1CEE9C57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840B3-5670-460D-8AB6-11B6232A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88933-0569-414A-A1C9-D4488117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622A7-F921-4EC6-8D75-2C62508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9D297-5B7A-4DD3-BF95-0764104E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24926-3BC8-4BE2-8A22-040DA478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B48B1-6F37-4D0A-BCB0-53BB8D22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6896-1765-4097-8DED-C2574784C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C1C95-928B-47FB-B4FB-9F9876200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048B8-B31F-46A3-9699-125AD286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FC48-15A4-4DF1-90C1-F64CF9A0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902" y="1122363"/>
            <a:ext cx="9604513" cy="2387600"/>
          </a:xfrm>
        </p:spPr>
        <p:txBody>
          <a:bodyPr anchor="ctr">
            <a:normAutofit/>
          </a:bodyPr>
          <a:lstStyle/>
          <a:p>
            <a:r>
              <a:rPr lang="en-US" altLang="zh-CN" sz="5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5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图像分割网络入门学习近况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B25C26-8EBD-4279-B156-8CAD9B46A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电信中英</a:t>
            </a:r>
            <a:r>
              <a:rPr lang="en-US" altLang="zh-CN" dirty="0">
                <a:solidFill>
                  <a:srgbClr val="00B0F0"/>
                </a:solidFill>
              </a:rPr>
              <a:t>1901 </a:t>
            </a:r>
            <a:r>
              <a:rPr lang="zh-CN" altLang="en-US" dirty="0">
                <a:solidFill>
                  <a:srgbClr val="00B0F0"/>
                </a:solidFill>
              </a:rPr>
              <a:t>赵天语</a:t>
            </a:r>
          </a:p>
        </p:txBody>
      </p:sp>
    </p:spTree>
    <p:extLst>
      <p:ext uri="{BB962C8B-B14F-4D97-AF65-F5344CB8AC3E}">
        <p14:creationId xmlns:p14="http://schemas.microsoft.com/office/powerpoint/2010/main" val="49920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B43341A-723E-4F62-967F-D9D4D2CF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37" y="1354590"/>
            <a:ext cx="5928874" cy="4221846"/>
          </a:xfrm>
          <a:prstGeom prst="rect">
            <a:avLst/>
          </a:prstGeom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2282097-E782-4A06-9016-333E925E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4" y="1924208"/>
            <a:ext cx="5210370" cy="2170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网络的任务和待解决的问题：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深度卷积神经网络（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DCNN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）们对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上下文感知的能力有限，如何增强上下文感知能力以进一步提高准确性？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E48A689-B829-47CF-B45F-CF36FC83B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9" y="3683944"/>
            <a:ext cx="5649033" cy="2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6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D6C020-374B-4D35-843C-09BB47B0F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2" y="1804125"/>
            <a:ext cx="11806938" cy="4336567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D94C9B-C159-476D-A85D-BE346A494F11}"/>
              </a:ext>
            </a:extLst>
          </p:cNvPr>
          <p:cNvSpPr/>
          <p:nvPr/>
        </p:nvSpPr>
        <p:spPr>
          <a:xfrm>
            <a:off x="301862" y="1804125"/>
            <a:ext cx="8116581" cy="2032380"/>
          </a:xfrm>
          <a:prstGeom prst="roundRect">
            <a:avLst>
              <a:gd name="adj" fmla="val 10520"/>
            </a:avLst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E257EF-B534-4032-A0BF-D2AF0272578A}"/>
              </a:ext>
            </a:extLst>
          </p:cNvPr>
          <p:cNvSpPr/>
          <p:nvPr/>
        </p:nvSpPr>
        <p:spPr>
          <a:xfrm>
            <a:off x="301862" y="1804125"/>
            <a:ext cx="4349651" cy="2032380"/>
          </a:xfrm>
          <a:prstGeom prst="roundRect">
            <a:avLst>
              <a:gd name="adj" fmla="val 10520"/>
            </a:avLst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B74AD4-20C5-49AD-B0F9-A6E65323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58" y="1933877"/>
            <a:ext cx="4224182" cy="3805255"/>
          </a:xfrm>
          <a:prstGeom prst="roundRect">
            <a:avLst>
              <a:gd name="adj" fmla="val 498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E74D88-7232-4813-9671-09B75D1C7191}"/>
              </a:ext>
            </a:extLst>
          </p:cNvPr>
          <p:cNvSpPr/>
          <p:nvPr/>
        </p:nvSpPr>
        <p:spPr>
          <a:xfrm>
            <a:off x="4562061" y="1804126"/>
            <a:ext cx="4008782" cy="4064758"/>
          </a:xfrm>
          <a:prstGeom prst="roundRect">
            <a:avLst>
              <a:gd name="adj" fmla="val 10520"/>
            </a:avLst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0CAFA74-43FC-4700-8294-57C051A14A82}"/>
              </a:ext>
            </a:extLst>
          </p:cNvPr>
          <p:cNvGrpSpPr/>
          <p:nvPr/>
        </p:nvGrpSpPr>
        <p:grpSpPr>
          <a:xfrm>
            <a:off x="5354380" y="916121"/>
            <a:ext cx="6535758" cy="4952761"/>
            <a:chOff x="5354380" y="916121"/>
            <a:chExt cx="6535758" cy="495276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2BD6AE0-D3B1-4AFA-BF29-1A3A689B9F69}"/>
                </a:ext>
              </a:extLst>
            </p:cNvPr>
            <p:cNvSpPr/>
            <p:nvPr/>
          </p:nvSpPr>
          <p:spPr>
            <a:xfrm>
              <a:off x="8279295" y="1804124"/>
              <a:ext cx="3610843" cy="4064758"/>
            </a:xfrm>
            <a:prstGeom prst="roundRect">
              <a:avLst>
                <a:gd name="adj" fmla="val 10520"/>
              </a:avLst>
            </a:prstGeom>
            <a:solidFill>
              <a:srgbClr val="00B0F0">
                <a:alpha val="20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134E608-517A-46E9-BAC7-A9801C318A87}"/>
                </a:ext>
              </a:extLst>
            </p:cNvPr>
            <p:cNvSpPr/>
            <p:nvPr/>
          </p:nvSpPr>
          <p:spPr>
            <a:xfrm>
              <a:off x="5354380" y="1804124"/>
              <a:ext cx="795131" cy="4064758"/>
            </a:xfrm>
            <a:prstGeom prst="roundRect">
              <a:avLst>
                <a:gd name="adj" fmla="val 35053"/>
              </a:avLst>
            </a:prstGeom>
            <a:solidFill>
              <a:srgbClr val="00B0F0">
                <a:alpha val="20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箭头: 环形 11">
              <a:extLst>
                <a:ext uri="{FF2B5EF4-FFF2-40B4-BE49-F238E27FC236}">
                  <a16:creationId xmlns:a16="http://schemas.microsoft.com/office/drawing/2014/main" id="{9BE81E22-94AB-4888-82B8-F7F6C4531D02}"/>
                </a:ext>
              </a:extLst>
            </p:cNvPr>
            <p:cNvSpPr/>
            <p:nvPr/>
          </p:nvSpPr>
          <p:spPr>
            <a:xfrm>
              <a:off x="5390321" y="916121"/>
              <a:ext cx="5381388" cy="2624381"/>
            </a:xfrm>
            <a:prstGeom prst="circularArrow">
              <a:avLst>
                <a:gd name="adj1" fmla="val 3411"/>
                <a:gd name="adj2" fmla="val 624637"/>
                <a:gd name="adj3" fmla="val 20286343"/>
                <a:gd name="adj4" fmla="val 11581420"/>
                <a:gd name="adj5" fmla="val 753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A4D3E7CC-8BC7-4479-A2F8-A639D5EC48DE}"/>
              </a:ext>
            </a:extLst>
          </p:cNvPr>
          <p:cNvSpPr/>
          <p:nvPr/>
        </p:nvSpPr>
        <p:spPr>
          <a:xfrm>
            <a:off x="8248686" y="3038504"/>
            <a:ext cx="530155" cy="5301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F</a:t>
            </a:r>
            <a:endParaRPr lang="zh-CN" altLang="en-US" sz="3200" dirty="0">
              <a:solidFill>
                <a:srgbClr val="00B0F0"/>
              </a:solidFill>
              <a:latin typeface="Segoe UI Black" panose="020B0A02040204020203" pitchFamily="34" charset="0"/>
              <a:cs typeface="+mj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3F70FA-4BAE-4D4B-A6BF-61957CE04A9D}"/>
              </a:ext>
            </a:extLst>
          </p:cNvPr>
          <p:cNvSpPr/>
          <p:nvPr/>
        </p:nvSpPr>
        <p:spPr>
          <a:xfrm>
            <a:off x="8244614" y="4162440"/>
            <a:ext cx="530155" cy="5301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G</a:t>
            </a:r>
            <a:endParaRPr lang="zh-CN" altLang="en-US" sz="3200" dirty="0">
              <a:solidFill>
                <a:srgbClr val="FF0000"/>
              </a:solidFill>
              <a:latin typeface="Segoe UI Black" panose="020B0A02040204020203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49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585C5-2571-4647-B408-9E37E62B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968" y="1455114"/>
            <a:ext cx="5210370" cy="13258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MICCAI BraTS 2018 Data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Random Crop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随机裁剪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C1280D-9FBF-472E-B1B2-B6D0CC9B11EF}"/>
              </a:ext>
            </a:extLst>
          </p:cNvPr>
          <p:cNvSpPr txBox="1">
            <a:spLocks/>
          </p:cNvSpPr>
          <p:nvPr/>
        </p:nvSpPr>
        <p:spPr>
          <a:xfrm>
            <a:off x="1397968" y="2802568"/>
            <a:ext cx="2945432" cy="316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指标计算：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Segment Dice Loss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Segment BCE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 BCE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 BCE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Res2x BCE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Res4x BCE</a:t>
            </a:r>
          </a:p>
          <a:p>
            <a:pPr marL="685800" lvl="2">
              <a:spcBef>
                <a:spcPts val="1000"/>
              </a:spcBef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83A6C1-B32D-428A-8542-AC4C20CD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67" y="3809514"/>
            <a:ext cx="6674537" cy="11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DEF43-BFA3-4B16-A16D-E74537412BC1}"/>
              </a:ext>
            </a:extLst>
          </p:cNvPr>
          <p:cNvSpPr txBox="1">
            <a:spLocks/>
          </p:cNvSpPr>
          <p:nvPr/>
        </p:nvSpPr>
        <p:spPr>
          <a:xfrm>
            <a:off x="1271048" y="1849162"/>
            <a:ext cx="8280455" cy="237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下一步学习任务：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继续修改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ConResNet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的模型代码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U-Net +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U-Net ++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6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ConResNet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9C0467-133E-4D96-A87A-73B751A8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1" y="1199617"/>
            <a:ext cx="3428109" cy="2265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46890C-EF93-4DCF-9B31-E96E8C880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12" y="1258701"/>
            <a:ext cx="3504925" cy="2265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E67672-ECFD-4E0F-BAD7-0D277DE59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471" y="1243460"/>
            <a:ext cx="3461116" cy="22220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31B2C4-6AF9-4560-8F3C-5DCD96190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084" y="3557527"/>
            <a:ext cx="3471674" cy="22658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F7CD4F-A622-43A2-8A7C-C59EDB5D8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3704" y="3646443"/>
            <a:ext cx="3440191" cy="22658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D7C6BA-90D3-4E3D-9873-D57D0859C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7548" y="3754411"/>
            <a:ext cx="3264967" cy="21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819BF3-7EDF-4ED9-8061-ED4CE4FD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3" t="1460" r="2230" b="51421"/>
          <a:stretch/>
        </p:blipFill>
        <p:spPr>
          <a:xfrm>
            <a:off x="3192670" y="1401197"/>
            <a:ext cx="5585792" cy="15405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22E983-DAAC-4D0A-B950-9C382B1D2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70" y="3321588"/>
            <a:ext cx="6119631" cy="13926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8917F9-766F-4673-8698-20F635C00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70" y="5094065"/>
            <a:ext cx="5748488" cy="12607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AC1B3B-2682-4BD0-9E89-1B03C8F78EFF}"/>
              </a:ext>
            </a:extLst>
          </p:cNvPr>
          <p:cNvSpPr txBox="1"/>
          <p:nvPr/>
        </p:nvSpPr>
        <p:spPr>
          <a:xfrm>
            <a:off x="792480" y="1724439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 U-Net :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A5CBE9-D609-490F-AB3A-9E900F50A0B6}"/>
              </a:ext>
            </a:extLst>
          </p:cNvPr>
          <p:cNvSpPr txBox="1"/>
          <p:nvPr/>
        </p:nvSpPr>
        <p:spPr>
          <a:xfrm>
            <a:off x="792480" y="3480178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V-Net : 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019EF3-F0F8-4900-8F2F-E3BA71643223}"/>
              </a:ext>
            </a:extLst>
          </p:cNvPr>
          <p:cNvSpPr txBox="1"/>
          <p:nvPr/>
        </p:nvSpPr>
        <p:spPr>
          <a:xfrm>
            <a:off x="792480" y="5235917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ConResNet :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8A4E0-A6B9-4968-BD35-BE4A43D44C34}"/>
              </a:ext>
            </a:extLst>
          </p:cNvPr>
          <p:cNvSpPr txBox="1"/>
          <p:nvPr/>
        </p:nvSpPr>
        <p:spPr>
          <a:xfrm>
            <a:off x="9312301" y="5296784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eess.IV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2020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2EC050-6F47-4546-A4A8-935CBDCBA4D6}"/>
              </a:ext>
            </a:extLst>
          </p:cNvPr>
          <p:cNvSpPr txBox="1"/>
          <p:nvPr/>
        </p:nvSpPr>
        <p:spPr>
          <a:xfrm>
            <a:off x="9312301" y="3541732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[cs.CV] 2016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5B4360-F49A-447E-8CE8-8B8F4BD5FDC2}"/>
              </a:ext>
            </a:extLst>
          </p:cNvPr>
          <p:cNvSpPr txBox="1"/>
          <p:nvPr/>
        </p:nvSpPr>
        <p:spPr>
          <a:xfrm>
            <a:off x="9312301" y="1785993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[cs.CV] 2016</a:t>
            </a:r>
            <a:endParaRPr lang="zh-CN" altLang="en-US" sz="2400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FB4511C-602A-4095-84FC-DD528CB2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Paper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1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49A3-85AF-47EA-9C20-825A821D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59" y="1516703"/>
            <a:ext cx="5210370" cy="2170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网络的任务和待解决的问题：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如何让已有的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2D U-Net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如何避免数据表达的瓶颈（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Bottleneck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如何合理利用稀疏标注的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339E2B3-C12A-4E3D-B9FE-0C9D833B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3D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42A2D6-3EA0-4C72-B1B7-4739A1B5A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28" y="1935795"/>
            <a:ext cx="5753113" cy="3969067"/>
          </a:xfrm>
          <a:prstGeom prst="rect">
            <a:avLst/>
          </a:prstGeom>
        </p:spPr>
      </p:pic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2C652A7A-C524-4088-AD36-94700FB23175}"/>
              </a:ext>
            </a:extLst>
          </p:cNvPr>
          <p:cNvSpPr/>
          <p:nvPr/>
        </p:nvSpPr>
        <p:spPr>
          <a:xfrm>
            <a:off x="9183997" y="376235"/>
            <a:ext cx="1300480" cy="1382075"/>
          </a:xfrm>
          <a:prstGeom prst="flowChartMultidocument">
            <a:avLst/>
          </a:prstGeom>
          <a:solidFill>
            <a:srgbClr val="00B0F0"/>
          </a:solidFill>
          <a:ln>
            <a:solidFill>
              <a:srgbClr val="FEF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263F2630-C5B0-491F-8835-07FB81044726}"/>
              </a:ext>
            </a:extLst>
          </p:cNvPr>
          <p:cNvSpPr/>
          <p:nvPr/>
        </p:nvSpPr>
        <p:spPr>
          <a:xfrm>
            <a:off x="6745918" y="376235"/>
            <a:ext cx="1300480" cy="1382075"/>
          </a:xfrm>
          <a:prstGeom prst="cube">
            <a:avLst>
              <a:gd name="adj" fmla="val 16406"/>
            </a:avLst>
          </a:prstGeom>
          <a:solidFill>
            <a:srgbClr val="00B0F0"/>
          </a:solidFill>
          <a:ln>
            <a:solidFill>
              <a:srgbClr val="FEF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713F6C1-D030-4A49-9729-689EC5A3D328}"/>
              </a:ext>
            </a:extLst>
          </p:cNvPr>
          <p:cNvSpPr txBox="1">
            <a:spLocks/>
          </p:cNvSpPr>
          <p:nvPr/>
        </p:nvSpPr>
        <p:spPr>
          <a:xfrm>
            <a:off x="8206042" y="6082347"/>
            <a:ext cx="1283687" cy="46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2D U-Net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D60B73E-A7F0-4FEF-980C-7D39BE75C287}"/>
              </a:ext>
            </a:extLst>
          </p:cNvPr>
          <p:cNvSpPr/>
          <p:nvPr/>
        </p:nvSpPr>
        <p:spPr>
          <a:xfrm>
            <a:off x="8186365" y="864308"/>
            <a:ext cx="857665" cy="405928"/>
          </a:xfrm>
          <a:prstGeom prst="rightArrow">
            <a:avLst>
              <a:gd name="adj1" fmla="val 50000"/>
              <a:gd name="adj2" fmla="val 10506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46FDBDE-9C97-4084-BDB3-B91192F95117}"/>
              </a:ext>
            </a:extLst>
          </p:cNvPr>
          <p:cNvSpPr txBox="1">
            <a:spLocks/>
          </p:cNvSpPr>
          <p:nvPr/>
        </p:nvSpPr>
        <p:spPr>
          <a:xfrm>
            <a:off x="467559" y="4483893"/>
            <a:ext cx="5210370" cy="142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Conv2d -&gt; Conv3d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Maxpooling2d -&gt; Conv3d (stride = 2)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ConvTranspose2d -&gt; ConvTranspose3d</a:t>
            </a:r>
          </a:p>
          <a:p>
            <a:pPr marL="0" indent="0">
              <a:buNone/>
            </a:pP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0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4FAC05-9737-4576-A389-FFF060D2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100467"/>
            <a:ext cx="10605240" cy="558680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BF5CE8F-837E-4813-97BA-62E30844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3D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91156F1-995B-4054-8350-6CF5DDCDAA48}"/>
              </a:ext>
            </a:extLst>
          </p:cNvPr>
          <p:cNvSpPr/>
          <p:nvPr/>
        </p:nvSpPr>
        <p:spPr>
          <a:xfrm>
            <a:off x="1477662" y="2987993"/>
            <a:ext cx="2108817" cy="16754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327A63-2117-4C03-9278-6AB79D22D50A}"/>
              </a:ext>
            </a:extLst>
          </p:cNvPr>
          <p:cNvSpPr txBox="1"/>
          <p:nvPr/>
        </p:nvSpPr>
        <p:spPr>
          <a:xfrm>
            <a:off x="621560" y="4736385"/>
            <a:ext cx="2108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避免表达的瓶颈</a:t>
            </a:r>
          </a:p>
        </p:txBody>
      </p:sp>
    </p:spTree>
    <p:extLst>
      <p:ext uri="{BB962C8B-B14F-4D97-AF65-F5344CB8AC3E}">
        <p14:creationId xmlns:p14="http://schemas.microsoft.com/office/powerpoint/2010/main" val="390728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49A3-85AF-47EA-9C20-825A821D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42" y="1653414"/>
            <a:ext cx="4803970" cy="118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带权重的交叉熵损失函数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with Weighted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Cross-Entropy Loss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339E2B3-C12A-4E3D-B9FE-0C9D833B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3D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7D59DD5E-35AC-4ECB-8F2C-AE895458E6F2}"/>
              </a:ext>
            </a:extLst>
          </p:cNvPr>
          <p:cNvSpPr/>
          <p:nvPr/>
        </p:nvSpPr>
        <p:spPr>
          <a:xfrm>
            <a:off x="8373136" y="4236241"/>
            <a:ext cx="427383" cy="404127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1ADAD37-8166-4715-AAC7-C8CE430E7317}"/>
              </a:ext>
            </a:extLst>
          </p:cNvPr>
          <p:cNvGrpSpPr/>
          <p:nvPr/>
        </p:nvGrpSpPr>
        <p:grpSpPr>
          <a:xfrm>
            <a:off x="7315082" y="3691173"/>
            <a:ext cx="3338623" cy="743224"/>
            <a:chOff x="8450224" y="2197460"/>
            <a:chExt cx="3338623" cy="743224"/>
          </a:xfrm>
        </p:grpSpPr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ADEFD556-B738-4649-8818-B4C4BD9F86E1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立方体 11">
              <a:extLst>
                <a:ext uri="{FF2B5EF4-FFF2-40B4-BE49-F238E27FC236}">
                  <a16:creationId xmlns:a16="http://schemas.microsoft.com/office/drawing/2014/main" id="{17C59D5D-D51E-4F71-A0E7-21E806B4394B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FD516B3-BE23-4BBC-B5A1-A4CF7854D45B}"/>
              </a:ext>
            </a:extLst>
          </p:cNvPr>
          <p:cNvGrpSpPr/>
          <p:nvPr/>
        </p:nvGrpSpPr>
        <p:grpSpPr>
          <a:xfrm>
            <a:off x="7315082" y="3216576"/>
            <a:ext cx="3338623" cy="743224"/>
            <a:chOff x="8450224" y="2197460"/>
            <a:chExt cx="3338623" cy="743224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1280A46A-4D03-46D3-9C27-80E84460528E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C80FC8F3-9167-4C34-9A0A-39D3E4E387DE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4828B4-E803-4847-B654-31940B4EDDC1}"/>
              </a:ext>
            </a:extLst>
          </p:cNvPr>
          <p:cNvGrpSpPr/>
          <p:nvPr/>
        </p:nvGrpSpPr>
        <p:grpSpPr>
          <a:xfrm>
            <a:off x="7315082" y="2741978"/>
            <a:ext cx="3338623" cy="743224"/>
            <a:chOff x="8450224" y="2197460"/>
            <a:chExt cx="3338623" cy="743224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88A79E98-92CA-4EC8-A215-E86570997C34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215EBFC1-B0EC-4FC6-8A10-33FDC1F1C6C5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7038673-1178-4A9D-8955-ECE2B64FED7F}"/>
              </a:ext>
            </a:extLst>
          </p:cNvPr>
          <p:cNvGrpSpPr/>
          <p:nvPr/>
        </p:nvGrpSpPr>
        <p:grpSpPr>
          <a:xfrm>
            <a:off x="7315082" y="2267380"/>
            <a:ext cx="3338623" cy="743224"/>
            <a:chOff x="8450224" y="2197460"/>
            <a:chExt cx="3338623" cy="743224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7F61F987-A75F-4576-9DF6-8C666079D9E5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322456B1-C71D-4636-B7FF-EA132D625B72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1041-1A10-4303-AE44-E175DCFD744B}"/>
              </a:ext>
            </a:extLst>
          </p:cNvPr>
          <p:cNvGrpSpPr/>
          <p:nvPr/>
        </p:nvGrpSpPr>
        <p:grpSpPr>
          <a:xfrm>
            <a:off x="7315082" y="1792782"/>
            <a:ext cx="3338623" cy="743224"/>
            <a:chOff x="8450224" y="2197460"/>
            <a:chExt cx="3338623" cy="743224"/>
          </a:xfrm>
        </p:grpSpPr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E8BB173A-BC07-4305-8020-ADC39A0967A4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59E091D6-C33E-49D1-8A85-7F948873B31B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3AB46414-1680-40CB-B904-DBBB16F78D18}"/>
              </a:ext>
            </a:extLst>
          </p:cNvPr>
          <p:cNvSpPr/>
          <p:nvPr/>
        </p:nvSpPr>
        <p:spPr>
          <a:xfrm>
            <a:off x="7315082" y="1318184"/>
            <a:ext cx="3338623" cy="743224"/>
          </a:xfrm>
          <a:prstGeom prst="parallelogram">
            <a:avLst>
              <a:gd name="adj" fmla="val 164121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467F38EF-2BB1-45B6-87F3-FE2BB3F5D37A}"/>
              </a:ext>
            </a:extLst>
          </p:cNvPr>
          <p:cNvSpPr/>
          <p:nvPr/>
        </p:nvSpPr>
        <p:spPr>
          <a:xfrm>
            <a:off x="8373136" y="1554534"/>
            <a:ext cx="427383" cy="331272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00989-4ACE-4A42-BAC4-8F767BB5710A}"/>
              </a:ext>
            </a:extLst>
          </p:cNvPr>
          <p:cNvSpPr txBox="1"/>
          <p:nvPr/>
        </p:nvSpPr>
        <p:spPr>
          <a:xfrm>
            <a:off x="7560473" y="4825044"/>
            <a:ext cx="248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weighted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5350275-9549-404D-AF3E-2C8DD100C7E1}"/>
              </a:ext>
            </a:extLst>
          </p:cNvPr>
          <p:cNvSpPr txBox="1"/>
          <p:nvPr/>
        </p:nvSpPr>
        <p:spPr>
          <a:xfrm>
            <a:off x="6116439" y="1792782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C83183-E360-4EF3-B8F2-0C48C374738F}"/>
              </a:ext>
            </a:extLst>
          </p:cNvPr>
          <p:cNvSpPr txBox="1"/>
          <p:nvPr/>
        </p:nvSpPr>
        <p:spPr>
          <a:xfrm>
            <a:off x="6116439" y="2269660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CF3348-B394-4978-AF95-20FD19841A76}"/>
              </a:ext>
            </a:extLst>
          </p:cNvPr>
          <p:cNvSpPr txBox="1"/>
          <p:nvPr/>
        </p:nvSpPr>
        <p:spPr>
          <a:xfrm>
            <a:off x="6116439" y="3207513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788559-151F-467F-805B-8E62E08A160F}"/>
              </a:ext>
            </a:extLst>
          </p:cNvPr>
          <p:cNvSpPr txBox="1"/>
          <p:nvPr/>
        </p:nvSpPr>
        <p:spPr>
          <a:xfrm>
            <a:off x="6117029" y="2730635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B0315F-0346-4531-A820-7EF6D6A974DF}"/>
              </a:ext>
            </a:extLst>
          </p:cNvPr>
          <p:cNvSpPr txBox="1"/>
          <p:nvPr/>
        </p:nvSpPr>
        <p:spPr>
          <a:xfrm>
            <a:off x="6136582" y="3668488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B98134-F284-46EB-A6CD-C7EB7AE503FB}"/>
              </a:ext>
            </a:extLst>
          </p:cNvPr>
          <p:cNvSpPr txBox="1"/>
          <p:nvPr/>
        </p:nvSpPr>
        <p:spPr>
          <a:xfrm>
            <a:off x="6146654" y="4147428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F12857-7860-423E-9A9B-D882DD2CDB4F}"/>
              </a:ext>
            </a:extLst>
          </p:cNvPr>
          <p:cNvSpPr txBox="1"/>
          <p:nvPr/>
        </p:nvSpPr>
        <p:spPr>
          <a:xfrm>
            <a:off x="10623372" y="1133518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0E2092-4BC1-4B0A-B385-1DC38A37EB69}"/>
              </a:ext>
            </a:extLst>
          </p:cNvPr>
          <p:cNvSpPr txBox="1"/>
          <p:nvPr/>
        </p:nvSpPr>
        <p:spPr>
          <a:xfrm>
            <a:off x="10623372" y="1610396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4D3EE2-5797-4939-BFF6-04BF503D6F3A}"/>
              </a:ext>
            </a:extLst>
          </p:cNvPr>
          <p:cNvSpPr txBox="1"/>
          <p:nvPr/>
        </p:nvSpPr>
        <p:spPr>
          <a:xfrm>
            <a:off x="10623372" y="2548249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A2AC07-0654-4E9D-B596-A377B915C5C4}"/>
              </a:ext>
            </a:extLst>
          </p:cNvPr>
          <p:cNvSpPr txBox="1"/>
          <p:nvPr/>
        </p:nvSpPr>
        <p:spPr>
          <a:xfrm>
            <a:off x="10623962" y="2071371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87AC90-8000-4CCB-9689-900155C200DE}"/>
              </a:ext>
            </a:extLst>
          </p:cNvPr>
          <p:cNvSpPr txBox="1"/>
          <p:nvPr/>
        </p:nvSpPr>
        <p:spPr>
          <a:xfrm>
            <a:off x="10643515" y="3009224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FDF8A3-7B8A-49A4-B5D2-FD1C5E1E937F}"/>
              </a:ext>
            </a:extLst>
          </p:cNvPr>
          <p:cNvSpPr txBox="1"/>
          <p:nvPr/>
        </p:nvSpPr>
        <p:spPr>
          <a:xfrm>
            <a:off x="10653587" y="3488164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630DF320-5E0B-450E-B7F7-512B76C53620}"/>
              </a:ext>
            </a:extLst>
          </p:cNvPr>
          <p:cNvSpPr txBox="1">
            <a:spLocks/>
          </p:cNvSpPr>
          <p:nvPr/>
        </p:nvSpPr>
        <p:spPr>
          <a:xfrm>
            <a:off x="823788" y="3081614"/>
            <a:ext cx="4803970" cy="237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数据增强：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旋转、缩放、灰度设置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平滑的密集变形场</a:t>
            </a:r>
            <a:b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(Smooth Dense Deformation Field)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样条插值</a:t>
            </a:r>
            <a:b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(B-Spline Interpolation)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50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49A3-85AF-47EA-9C20-825A821D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10" y="2735424"/>
            <a:ext cx="2731330" cy="14601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两种使用方式：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从稀疏标注生成分割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从未标注生成分割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339E2B3-C12A-4E3D-B9FE-0C9D833B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3D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4F0E42-1A59-4646-84FE-9562FCA01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77" y="1110729"/>
            <a:ext cx="8314140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24F53B-049A-42AF-8212-AF1E7820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2" y="170729"/>
            <a:ext cx="8858655" cy="625972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5595995-F4EE-4B67-9FB1-F6AB3ED6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FF58B88-FD8C-45A9-873D-7EB56844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10" y="3429000"/>
            <a:ext cx="3269810" cy="14601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相比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 U-Net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的改进：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5x5x5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的卷积核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增加残差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shortcut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04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E091470-53D0-45EB-86EE-A64BA2EFFEB7}"/>
              </a:ext>
            </a:extLst>
          </p:cNvPr>
          <p:cNvSpPr txBox="1">
            <a:spLocks/>
          </p:cNvSpPr>
          <p:nvPr/>
        </p:nvSpPr>
        <p:spPr>
          <a:xfrm>
            <a:off x="2850874" y="671299"/>
            <a:ext cx="8100391" cy="137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特征融合：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在较远的捷径上沿用了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2D U-Net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 U-Net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的通道叠加特征融合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在较近的捷径上使用了 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ResNet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FCN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的元素相加特征融合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EE791-21FF-4838-BD6D-9348E4479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5" b="23430"/>
          <a:stretch/>
        </p:blipFill>
        <p:spPr>
          <a:xfrm>
            <a:off x="130401" y="2484692"/>
            <a:ext cx="11779767" cy="207383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00498DE6-CCBE-414D-973F-6B30FE4F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6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99CF3-18CE-4987-9994-A8C17E31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40699-26B7-4CCB-8936-F74630A7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09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325</Words>
  <Application>Microsoft Office PowerPoint</Application>
  <PresentationFormat>宽屏</PresentationFormat>
  <Paragraphs>86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黑体</vt:lpstr>
      <vt:lpstr>Arial</vt:lpstr>
      <vt:lpstr>Segoe UI Black</vt:lpstr>
      <vt:lpstr>Office 主题​​</vt:lpstr>
      <vt:lpstr>3D图像分割网络入门学习近况</vt:lpstr>
      <vt:lpstr>Paper</vt:lpstr>
      <vt:lpstr>3D U-Net</vt:lpstr>
      <vt:lpstr>3D U-Net</vt:lpstr>
      <vt:lpstr>3D U-Net</vt:lpstr>
      <vt:lpstr>3D U-Net</vt:lpstr>
      <vt:lpstr>V-Net</vt:lpstr>
      <vt:lpstr>V-Net</vt:lpstr>
      <vt:lpstr>next：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图像分割网络入门学习近况</dc:title>
  <dc:creator>Diamonds aren't Forever</dc:creator>
  <cp:lastModifiedBy>Diamonds aren't Forever</cp:lastModifiedBy>
  <cp:revision>73</cp:revision>
  <dcterms:created xsi:type="dcterms:W3CDTF">2022-04-28T06:12:46Z</dcterms:created>
  <dcterms:modified xsi:type="dcterms:W3CDTF">2022-05-20T04:34:00Z</dcterms:modified>
</cp:coreProperties>
</file>