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61" r:id="rId4"/>
    <p:sldId id="291" r:id="rId5"/>
    <p:sldId id="286" r:id="rId6"/>
    <p:sldId id="297" r:id="rId7"/>
    <p:sldId id="299" r:id="rId8"/>
    <p:sldId id="302" r:id="rId9"/>
    <p:sldId id="303" r:id="rId10"/>
    <p:sldId id="300" r:id="rId11"/>
    <p:sldId id="301" r:id="rId12"/>
    <p:sldId id="292" r:id="rId13"/>
    <p:sldId id="304" r:id="rId14"/>
    <p:sldId id="293" r:id="rId15"/>
    <p:sldId id="30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70AD47"/>
    <a:srgbClr val="4471C4"/>
    <a:srgbClr val="367DCD"/>
    <a:srgbClr val="ED7D31"/>
    <a:srgbClr val="3F3F3F"/>
    <a:srgbClr val="FEFEFD"/>
    <a:srgbClr val="A6A6A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4" autoAdjust="0"/>
  </p:normalViewPr>
  <p:slideViewPr>
    <p:cSldViewPr snapToGrid="0" showGuides="1">
      <p:cViewPr>
        <p:scale>
          <a:sx n="75" d="100"/>
          <a:sy n="75" d="100"/>
        </p:scale>
        <p:origin x="946" y="96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610E3-698D-48A7-BBD2-D0EF9B2A9AA8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E043-E20D-4630-994E-AEF60C2C1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0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0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7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3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1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4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9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7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7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0D44-8E85-4CEA-BB1F-18C24BC3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0BABE-3FF7-4AB6-BF25-710F5F5C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53F4-F43A-4A4A-B8DE-194DF2DA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65928-9DD6-4DEC-9C64-EBE87703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D26F-72DE-4C40-AA50-851B1F8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96A-A3E0-4337-98EE-9DE0F8B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454C7-143B-487D-A1F2-E655F54D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4035-3302-4C89-B6A9-56546CF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3B1C7-7803-4A4F-A4F4-A5515771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BA990-FF2E-4CCD-A6D0-46B6230F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2F63B-9AE1-450C-8D07-666E7BC3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18303-BF27-4D39-AFE1-EBFD7C01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120DE-E3F6-483D-9650-4439CF20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D890-A00C-4B1B-951C-317F3CE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80B4-63F0-484A-AC54-35773406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F938-BFB9-4C8E-A2F2-A9FF17A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EBEFA-ACEC-40C6-981D-34403380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6ACF-7E4B-4539-832D-54CD93C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78E7-BBE6-4272-8047-58F9DE5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BF06-1905-457D-B52E-58F7314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18C9-962B-4745-97C3-DA96F3B3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1B9ED-489D-49F0-85BD-7681CC0A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4FC01-6055-4DF5-88E9-F9AB9455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F4861-FAB7-41E4-B012-F1512AEB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BB80E-D90D-496E-BEDE-B068BADC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2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25EA-9C91-4C6C-9636-B9CE6AEC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5FA7E-E3D8-487B-8629-991A5EC7B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AF411-143D-41D1-9B19-ABCAF102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83759-9487-42D4-B076-265EDD7F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F9FFD-E788-4416-8ADA-60DF971D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541FC-41CC-40C5-A634-B9392CF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CA5C-D966-46EC-A5AA-0374813A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304A3-2EEF-40DA-87F0-545B90F6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8E118-5CCA-4439-A4DA-AA88EC99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A626A-F9B4-4E80-8C89-4316D699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0B3C1-3824-41A0-9D83-12A912CA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67DCB-7030-40BA-8A06-41CAD50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880EE-0141-4F25-A9E5-D4787193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184A5-E704-4FC6-898D-D41ACBF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4696-DB8C-4617-9B48-08615E2B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D49CE-E287-4C8D-A241-71C4993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8D2CA-E60F-437C-8BDB-B15A1C1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53B2F-64AF-42EA-90D3-ABFB867E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419C-F194-4DB7-96D9-569D1C44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CBCD4-9E58-4413-954F-A3CC38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92C5D-9EE1-46A9-B4B7-337C020D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7A50-47B2-40D2-8DF2-555F3455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4DEB-5944-48F2-BF4D-F64DBF7F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24C0B-91A7-4F90-810B-FBEB90C3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B6377-5BB3-4A65-8C8A-F92E9715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D151-1B73-4B77-9C93-35E8838D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4CAA-8CF5-4F95-A3E3-1064BE7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30C3-5F0F-4C07-B63A-CD29AF76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1C664-F434-4E97-A81C-C1CEE9C5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840B3-5670-460D-8AB6-11B6232A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88933-0569-414A-A1C9-D4488117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622A7-F921-4EC6-8D75-2C62508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9D297-5B7A-4DD3-BF95-0764104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24926-3BC8-4BE2-8A22-040DA478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B48B1-6F37-4D0A-BCB0-53BB8D22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6896-1765-4097-8DED-C2574784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54-8A32-429D-8927-97D458936677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1C95-928B-47FB-B4FB-9F9876200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048B8-B31F-46A3-9699-125AD286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FC48-15A4-4DF1-90C1-F64CF9A0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02" y="1122363"/>
            <a:ext cx="9604513" cy="2387600"/>
          </a:xfrm>
        </p:spPr>
        <p:txBody>
          <a:bodyPr anchor="ctr">
            <a:normAutofit/>
          </a:bodyPr>
          <a:lstStyle/>
          <a:p>
            <a:r>
              <a:rPr lang="en-US" altLang="zh-CN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图像分割网络入门学习近况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25C26-8EBD-4279-B156-8CAD9B46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电信中英</a:t>
            </a:r>
            <a:r>
              <a:rPr lang="en-US" altLang="zh-CN" dirty="0">
                <a:solidFill>
                  <a:srgbClr val="00B0F0"/>
                </a:solidFill>
              </a:rPr>
              <a:t>1901 </a:t>
            </a:r>
            <a:r>
              <a:rPr lang="zh-CN" altLang="en-US" dirty="0">
                <a:solidFill>
                  <a:srgbClr val="00B0F0"/>
                </a:solidFill>
              </a:rPr>
              <a:t>赵天语</a:t>
            </a:r>
          </a:p>
        </p:txBody>
      </p:sp>
    </p:spTree>
    <p:extLst>
      <p:ext uri="{BB962C8B-B14F-4D97-AF65-F5344CB8AC3E}">
        <p14:creationId xmlns:p14="http://schemas.microsoft.com/office/powerpoint/2010/main" val="49920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7768B-38A4-4A48-89AF-AD54ADF34168}"/>
              </a:ext>
            </a:extLst>
          </p:cNvPr>
          <p:cNvSpPr txBox="1"/>
          <p:nvPr/>
        </p:nvSpPr>
        <p:spPr>
          <a:xfrm>
            <a:off x="413994" y="1027522"/>
            <a:ext cx="4529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消融实验：</a:t>
            </a:r>
            <a:endParaRPr lang="en-US" altLang="zh-CN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残差映射和注意力映射</a:t>
            </a: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44EA9B-40B0-4178-B9BC-7BE4EF7D0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38" y="0"/>
            <a:ext cx="6352512" cy="5436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A14B8B-8969-4D5B-8A81-C5F38B22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8" y="5287664"/>
            <a:ext cx="11029737" cy="1331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84C544-6C7B-43E8-9098-470DECB62F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2" t="2270" r="1709" b="8470"/>
          <a:stretch/>
        </p:blipFill>
        <p:spPr>
          <a:xfrm>
            <a:off x="1162673" y="1905338"/>
            <a:ext cx="3031887" cy="33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44EA9B-40B0-4178-B9BC-7BE4EF7D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9" r="49987"/>
          <a:stretch/>
        </p:blipFill>
        <p:spPr>
          <a:xfrm>
            <a:off x="5181777" y="170729"/>
            <a:ext cx="6218903" cy="5434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A14B8B-8969-4D5B-8A81-C5F38B22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8" y="5287664"/>
            <a:ext cx="11029737" cy="13318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85672E-F3C2-42D0-94BD-51244C26BEA9}"/>
              </a:ext>
            </a:extLst>
          </p:cNvPr>
          <p:cNvSpPr txBox="1"/>
          <p:nvPr/>
        </p:nvSpPr>
        <p:spPr>
          <a:xfrm>
            <a:off x="413994" y="1027522"/>
            <a:ext cx="4767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消融实验：</a:t>
            </a:r>
            <a:endParaRPr lang="en-US" altLang="zh-CN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残差映射和注意力映射</a:t>
            </a: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896CAF-051B-4503-99EC-9B961B9A1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2" t="2270" r="1709" b="8470"/>
          <a:stretch/>
        </p:blipFill>
        <p:spPr>
          <a:xfrm>
            <a:off x="1162673" y="1905338"/>
            <a:ext cx="3031887" cy="33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585C5-2571-4647-B408-9E37E62B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488" y="1474719"/>
            <a:ext cx="5756483" cy="4130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我的数据处理：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MICCAI BraTS 2020 Dataset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369 Cases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20% Validation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 Crop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随机裁剪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[155 x 240 x 240]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[80 x 160 x 160]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训练次数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Iters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40000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 size = 1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不进行数据增强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BC7C782-FA43-46B1-A38E-14D903E0A8F0}"/>
              </a:ext>
            </a:extLst>
          </p:cNvPr>
          <p:cNvSpPr txBox="1">
            <a:spLocks/>
          </p:cNvSpPr>
          <p:nvPr/>
        </p:nvSpPr>
        <p:spPr>
          <a:xfrm>
            <a:off x="604562" y="1474719"/>
            <a:ext cx="5064056" cy="405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原文数据处理：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MICCAI BraTS 2018 Dataset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285 Cases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 Crop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随机裁剪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[155 x 240 x 240]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[80 x 160 x 160]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训练次数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Iters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40000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 size = 2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数据增强：随机放缩和随机镜像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6BBB6B9-9D3F-4F74-9310-6627BA70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35580"/>
              </p:ext>
            </p:extLst>
          </p:nvPr>
        </p:nvGraphicFramePr>
        <p:xfrm>
          <a:off x="948859" y="1713580"/>
          <a:ext cx="102212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08">
                  <a:extLst>
                    <a:ext uri="{9D8B030D-6E8A-4147-A177-3AD203B41FA5}">
                      <a16:colId xmlns:a16="http://schemas.microsoft.com/office/drawing/2014/main" val="1709350351"/>
                    </a:ext>
                  </a:extLst>
                </a:gridCol>
                <a:gridCol w="1683476">
                  <a:extLst>
                    <a:ext uri="{9D8B030D-6E8A-4147-A177-3AD203B41FA5}">
                      <a16:colId xmlns:a16="http://schemas.microsoft.com/office/drawing/2014/main" val="3402922151"/>
                    </a:ext>
                  </a:extLst>
                </a:gridCol>
                <a:gridCol w="1845616">
                  <a:extLst>
                    <a:ext uri="{9D8B030D-6E8A-4147-A177-3AD203B41FA5}">
                      <a16:colId xmlns:a16="http://schemas.microsoft.com/office/drawing/2014/main" val="1701355444"/>
                    </a:ext>
                  </a:extLst>
                </a:gridCol>
                <a:gridCol w="1580071">
                  <a:extLst>
                    <a:ext uri="{9D8B030D-6E8A-4147-A177-3AD203B41FA5}">
                      <a16:colId xmlns:a16="http://schemas.microsoft.com/office/drawing/2014/main" val="838822537"/>
                    </a:ext>
                  </a:extLst>
                </a:gridCol>
                <a:gridCol w="1712843">
                  <a:extLst>
                    <a:ext uri="{9D8B030D-6E8A-4147-A177-3AD203B41FA5}">
                      <a16:colId xmlns:a16="http://schemas.microsoft.com/office/drawing/2014/main" val="1848999926"/>
                    </a:ext>
                  </a:extLst>
                </a:gridCol>
                <a:gridCol w="1712843">
                  <a:extLst>
                    <a:ext uri="{9D8B030D-6E8A-4147-A177-3AD203B41FA5}">
                      <a16:colId xmlns:a16="http://schemas.microsoft.com/office/drawing/2014/main" val="330277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原文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ConResNet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原文 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BaseLine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我的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ConResNet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我的 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BaseLine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我的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ConResNet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29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带残差结构？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76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裁剪尺寸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crop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80x160x160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80x160x160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72x144x144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80x160x160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80x160x160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574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训练次数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iters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18800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83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数据集</a:t>
                      </a: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Brats 2018（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285 data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Brats 2020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369 data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555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Dice 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0.8187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0.8066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0.7158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0.7007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06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Dice TC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0.8814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0.8589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0.7883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590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Dice WT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0.8977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0.8915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0.8769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18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3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8A0A61-609A-4056-8240-F2BE0B7D1C46}"/>
              </a:ext>
            </a:extLst>
          </p:cNvPr>
          <p:cNvSpPr txBox="1"/>
          <p:nvPr/>
        </p:nvSpPr>
        <p:spPr>
          <a:xfrm>
            <a:off x="413994" y="1778838"/>
            <a:ext cx="147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ground truth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D60A2-3779-4442-BA7A-A854D00C9217}"/>
              </a:ext>
            </a:extLst>
          </p:cNvPr>
          <p:cNvSpPr txBox="1"/>
          <p:nvPr/>
        </p:nvSpPr>
        <p:spPr>
          <a:xfrm>
            <a:off x="413994" y="4248166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predict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4E63D9-EE39-44F3-A393-8152BCA99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1" t="14301" r="11943" b="11351"/>
          <a:stretch/>
        </p:blipFill>
        <p:spPr>
          <a:xfrm>
            <a:off x="2403542" y="3606877"/>
            <a:ext cx="1858379" cy="1858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BBC24D-46FE-4F6F-9B60-184FE47DD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2" t="4430" r="10861" b="10896"/>
          <a:stretch/>
        </p:blipFill>
        <p:spPr>
          <a:xfrm>
            <a:off x="2403543" y="1172815"/>
            <a:ext cx="1858379" cy="1858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B1B0DB-27F6-4F74-9F73-8AF51A44D2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3" t="4022" r="1563"/>
          <a:stretch/>
        </p:blipFill>
        <p:spPr>
          <a:xfrm>
            <a:off x="4825761" y="1172815"/>
            <a:ext cx="1858379" cy="18583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53E341-CBE9-48DC-8793-ECB18FBF03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3" t="10346" r="4673"/>
          <a:stretch/>
        </p:blipFill>
        <p:spPr>
          <a:xfrm>
            <a:off x="4825761" y="3606877"/>
            <a:ext cx="1858379" cy="18583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370956-07DF-488B-B6F6-DAF90142EA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7" t="1710" r="5007" b="4855"/>
          <a:stretch/>
        </p:blipFill>
        <p:spPr>
          <a:xfrm>
            <a:off x="7247981" y="3606876"/>
            <a:ext cx="1858378" cy="185837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AAA874D-047E-4F63-8439-1145B848D7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75" t="5822" r="9456" b="5822"/>
          <a:stretch/>
        </p:blipFill>
        <p:spPr>
          <a:xfrm>
            <a:off x="7247979" y="1172815"/>
            <a:ext cx="1858379" cy="185838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188AF9D-C4BF-4EFC-A186-22FEE0261CB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-1621"/>
          <a:stretch/>
        </p:blipFill>
        <p:spPr>
          <a:xfrm>
            <a:off x="9670196" y="3591155"/>
            <a:ext cx="1783235" cy="18741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2B50989-3947-431D-B4EB-77E2B16F61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872" t="418" r="14340" b="9927"/>
          <a:stretch/>
        </p:blipFill>
        <p:spPr>
          <a:xfrm>
            <a:off x="9670197" y="1172815"/>
            <a:ext cx="1783235" cy="185837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CCE0EF8-AF5D-4174-9DC0-D4316ED17A85}"/>
              </a:ext>
            </a:extLst>
          </p:cNvPr>
          <p:cNvSpPr txBox="1"/>
          <p:nvPr/>
        </p:nvSpPr>
        <p:spPr>
          <a:xfrm>
            <a:off x="2594543" y="5692655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ll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BFD7C6F-6D47-4F35-BDF0-82139F641143}"/>
              </a:ext>
            </a:extLst>
          </p:cNvPr>
          <p:cNvSpPr txBox="1"/>
          <p:nvPr/>
        </p:nvSpPr>
        <p:spPr>
          <a:xfrm>
            <a:off x="9823625" y="5673623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channel 4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0F69AB-E3DE-4878-B20B-0128397BBB1D}"/>
              </a:ext>
            </a:extLst>
          </p:cNvPr>
          <p:cNvSpPr txBox="1"/>
          <p:nvPr/>
        </p:nvSpPr>
        <p:spPr>
          <a:xfrm>
            <a:off x="2260165" y="6317939"/>
            <a:ext cx="91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Dice_ET = 0.8077    Dice_WT = 0.9236    Dice_TC = 0.8933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E572D22-B7E8-4F38-91E3-172F590B3C21}"/>
              </a:ext>
            </a:extLst>
          </p:cNvPr>
          <p:cNvSpPr txBox="1"/>
          <p:nvPr/>
        </p:nvSpPr>
        <p:spPr>
          <a:xfrm>
            <a:off x="7438981" y="5685185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channel 2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811E8F-2F79-4927-9D51-48E0781985DF}"/>
              </a:ext>
            </a:extLst>
          </p:cNvPr>
          <p:cNvSpPr txBox="1"/>
          <p:nvPr/>
        </p:nvSpPr>
        <p:spPr>
          <a:xfrm>
            <a:off x="5054337" y="5668979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channel 1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36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8A0A61-609A-4056-8240-F2BE0B7D1C46}"/>
              </a:ext>
            </a:extLst>
          </p:cNvPr>
          <p:cNvSpPr txBox="1"/>
          <p:nvPr/>
        </p:nvSpPr>
        <p:spPr>
          <a:xfrm>
            <a:off x="413994" y="1778838"/>
            <a:ext cx="147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ground truth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D60A2-3779-4442-BA7A-A854D00C9217}"/>
              </a:ext>
            </a:extLst>
          </p:cNvPr>
          <p:cNvSpPr txBox="1"/>
          <p:nvPr/>
        </p:nvSpPr>
        <p:spPr>
          <a:xfrm>
            <a:off x="413994" y="4248166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predict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0F69AB-E3DE-4878-B20B-0128397BBB1D}"/>
              </a:ext>
            </a:extLst>
          </p:cNvPr>
          <p:cNvSpPr txBox="1"/>
          <p:nvPr/>
        </p:nvSpPr>
        <p:spPr>
          <a:xfrm>
            <a:off x="2260165" y="6317939"/>
            <a:ext cx="91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Dice_ET = 0.8077    Dice_WT = 0.9236    Dice_TC = 0.8933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B7775-BA1D-4DC8-9546-DFB2DD139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6"/>
          <a:stretch/>
        </p:blipFill>
        <p:spPr>
          <a:xfrm>
            <a:off x="2403541" y="3606876"/>
            <a:ext cx="1858379" cy="18583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CEDAF9-E0AD-4364-8B9E-96F93CEB1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0" t="3892" r="4150" b="3892"/>
          <a:stretch/>
        </p:blipFill>
        <p:spPr>
          <a:xfrm>
            <a:off x="2403540" y="1172814"/>
            <a:ext cx="1858379" cy="18583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7B5C07-B943-4A8C-A4F0-F6F494127D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9" t="3705" r="6174" b="4316"/>
          <a:stretch/>
        </p:blipFill>
        <p:spPr>
          <a:xfrm>
            <a:off x="7225376" y="3606874"/>
            <a:ext cx="1858378" cy="18562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9417507-28A4-4A17-A095-99FFF40D10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50" t="10695" r="8836" b="6645"/>
          <a:stretch/>
        </p:blipFill>
        <p:spPr>
          <a:xfrm>
            <a:off x="7225375" y="1172813"/>
            <a:ext cx="1858379" cy="18583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67DC08-11EF-4B51-A587-26295C7C4D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25" t="5274" r="6723" b="2747"/>
          <a:stretch/>
        </p:blipFill>
        <p:spPr>
          <a:xfrm>
            <a:off x="4825760" y="3606873"/>
            <a:ext cx="1858378" cy="185629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4D0757-2C86-4A5D-9E09-267DEF628B1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08" t="11870" r="11299" b="5950"/>
          <a:stretch/>
        </p:blipFill>
        <p:spPr>
          <a:xfrm>
            <a:off x="4825759" y="1172811"/>
            <a:ext cx="1858379" cy="185838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444952D-71B0-41FD-9DC6-869536F52B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30" t="11897" r="5970" b="6418"/>
          <a:stretch/>
        </p:blipFill>
        <p:spPr>
          <a:xfrm>
            <a:off x="9597458" y="1172813"/>
            <a:ext cx="1962398" cy="185838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F5F1BEA-BBED-482C-A4B1-500EE9AA1ED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1" t="2762" r="-751" b="2369"/>
          <a:stretch/>
        </p:blipFill>
        <p:spPr>
          <a:xfrm>
            <a:off x="9597457" y="3606873"/>
            <a:ext cx="1962398" cy="185629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81BEAB6-5BFF-4F23-86A2-312D2EAABE17}"/>
              </a:ext>
            </a:extLst>
          </p:cNvPr>
          <p:cNvSpPr txBox="1"/>
          <p:nvPr/>
        </p:nvSpPr>
        <p:spPr>
          <a:xfrm>
            <a:off x="2594543" y="5692655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ll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93DEFB-8CDA-4739-8EEF-B1A20FA39FE7}"/>
              </a:ext>
            </a:extLst>
          </p:cNvPr>
          <p:cNvSpPr txBox="1"/>
          <p:nvPr/>
        </p:nvSpPr>
        <p:spPr>
          <a:xfrm>
            <a:off x="9823625" y="5673623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channel 4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FE8161-22CB-46D5-85C3-9AC8D19ED9A0}"/>
              </a:ext>
            </a:extLst>
          </p:cNvPr>
          <p:cNvSpPr txBox="1"/>
          <p:nvPr/>
        </p:nvSpPr>
        <p:spPr>
          <a:xfrm>
            <a:off x="7438981" y="5685185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channel 2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9BCAD47-162B-4C4C-84B4-0A36BC0C5C69}"/>
              </a:ext>
            </a:extLst>
          </p:cNvPr>
          <p:cNvSpPr txBox="1"/>
          <p:nvPr/>
        </p:nvSpPr>
        <p:spPr>
          <a:xfrm>
            <a:off x="5054337" y="5668979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B0F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channel 1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D8917F9-766F-4673-8698-20F635C0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39" y="2954951"/>
            <a:ext cx="5748488" cy="1260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019EF3-F0F8-4900-8F2F-E3BA71643223}"/>
              </a:ext>
            </a:extLst>
          </p:cNvPr>
          <p:cNvSpPr txBox="1"/>
          <p:nvPr/>
        </p:nvSpPr>
        <p:spPr>
          <a:xfrm>
            <a:off x="1176933" y="3292949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ConResNet :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8A4E0-A6B9-4968-BD35-BE4A43D44C34}"/>
              </a:ext>
            </a:extLst>
          </p:cNvPr>
          <p:cNvSpPr txBox="1"/>
          <p:nvPr/>
        </p:nvSpPr>
        <p:spPr>
          <a:xfrm>
            <a:off x="10168833" y="3354505"/>
            <a:ext cx="1054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endParaRPr lang="zh-CN" altLang="en-US" sz="2400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FB4511C-602A-4095-84FC-DD528CB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Paper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1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B43341A-723E-4F62-967F-D9D4D2CF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37" y="1354590"/>
            <a:ext cx="5928874" cy="4221846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2282097-E782-4A06-9016-333E925E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1924209"/>
            <a:ext cx="5210370" cy="15762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网络的任务和待解决的问题：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深度卷积神经网络（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DCNN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）们对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上下文感知的能力有限，如何增强上下文感知能力以进一步提高准确性？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E48A689-B829-47CF-B45F-CF36FC83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9" y="3683944"/>
            <a:ext cx="5649033" cy="2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D6C020-374B-4D35-843C-09BB47B0F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2" y="1804125"/>
            <a:ext cx="11806938" cy="4336567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D94C9B-C159-476D-A85D-BE346A494F11}"/>
              </a:ext>
            </a:extLst>
          </p:cNvPr>
          <p:cNvSpPr/>
          <p:nvPr/>
        </p:nvSpPr>
        <p:spPr>
          <a:xfrm>
            <a:off x="301862" y="1804125"/>
            <a:ext cx="8116581" cy="2032380"/>
          </a:xfrm>
          <a:prstGeom prst="roundRect">
            <a:avLst>
              <a:gd name="adj" fmla="val 10520"/>
            </a:avLst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E257EF-B534-4032-A0BF-D2AF0272578A}"/>
              </a:ext>
            </a:extLst>
          </p:cNvPr>
          <p:cNvSpPr/>
          <p:nvPr/>
        </p:nvSpPr>
        <p:spPr>
          <a:xfrm>
            <a:off x="301862" y="1804125"/>
            <a:ext cx="4349651" cy="2032380"/>
          </a:xfrm>
          <a:prstGeom prst="roundRect">
            <a:avLst>
              <a:gd name="adj" fmla="val 10520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B74AD4-20C5-49AD-B0F9-A6E65323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58" y="1933877"/>
            <a:ext cx="4224182" cy="3805255"/>
          </a:xfrm>
          <a:prstGeom prst="roundRect">
            <a:avLst>
              <a:gd name="adj" fmla="val 498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9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24F53B-049A-42AF-8212-AF1E7820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56" y="299140"/>
            <a:ext cx="8858655" cy="625972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CC29AFD4-61B2-46EC-A58C-B2614FA0BF2E}"/>
              </a:ext>
            </a:extLst>
          </p:cNvPr>
          <p:cNvSpPr/>
          <p:nvPr/>
        </p:nvSpPr>
        <p:spPr>
          <a:xfrm>
            <a:off x="2316480" y="1356361"/>
            <a:ext cx="2199640" cy="1486230"/>
          </a:xfrm>
          <a:prstGeom prst="roundRect">
            <a:avLst>
              <a:gd name="adj" fmla="val 10520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0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D6C020-374B-4D35-843C-09BB47B0F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2" y="1804125"/>
            <a:ext cx="11806938" cy="4336567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E74D88-7232-4813-9671-09B75D1C7191}"/>
              </a:ext>
            </a:extLst>
          </p:cNvPr>
          <p:cNvSpPr/>
          <p:nvPr/>
        </p:nvSpPr>
        <p:spPr>
          <a:xfrm>
            <a:off x="4562061" y="1804123"/>
            <a:ext cx="4008782" cy="4064758"/>
          </a:xfrm>
          <a:prstGeom prst="roundRect">
            <a:avLst>
              <a:gd name="adj" fmla="val 5809"/>
            </a:avLst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0CAFA74-43FC-4700-8294-57C051A14A82}"/>
              </a:ext>
            </a:extLst>
          </p:cNvPr>
          <p:cNvGrpSpPr/>
          <p:nvPr/>
        </p:nvGrpSpPr>
        <p:grpSpPr>
          <a:xfrm>
            <a:off x="5354380" y="916121"/>
            <a:ext cx="6535758" cy="4952761"/>
            <a:chOff x="5354380" y="916121"/>
            <a:chExt cx="6535758" cy="495276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2BD6AE0-D3B1-4AFA-BF29-1A3A689B9F69}"/>
                </a:ext>
              </a:extLst>
            </p:cNvPr>
            <p:cNvSpPr/>
            <p:nvPr/>
          </p:nvSpPr>
          <p:spPr>
            <a:xfrm>
              <a:off x="8279295" y="1804124"/>
              <a:ext cx="3610843" cy="4064758"/>
            </a:xfrm>
            <a:prstGeom prst="roundRect">
              <a:avLst>
                <a:gd name="adj" fmla="val 6942"/>
              </a:avLst>
            </a:prstGeom>
            <a:solidFill>
              <a:srgbClr val="00B0F0">
                <a:alpha val="20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134E608-517A-46E9-BAC7-A9801C318A87}"/>
                </a:ext>
              </a:extLst>
            </p:cNvPr>
            <p:cNvSpPr/>
            <p:nvPr/>
          </p:nvSpPr>
          <p:spPr>
            <a:xfrm>
              <a:off x="5354380" y="1804124"/>
              <a:ext cx="795131" cy="4064758"/>
            </a:xfrm>
            <a:prstGeom prst="roundRect">
              <a:avLst>
                <a:gd name="adj" fmla="val 35053"/>
              </a:avLst>
            </a:prstGeom>
            <a:solidFill>
              <a:srgbClr val="00B0F0">
                <a:alpha val="20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箭头: 环形 11">
              <a:extLst>
                <a:ext uri="{FF2B5EF4-FFF2-40B4-BE49-F238E27FC236}">
                  <a16:creationId xmlns:a16="http://schemas.microsoft.com/office/drawing/2014/main" id="{9BE81E22-94AB-4888-82B8-F7F6C4531D02}"/>
                </a:ext>
              </a:extLst>
            </p:cNvPr>
            <p:cNvSpPr/>
            <p:nvPr/>
          </p:nvSpPr>
          <p:spPr>
            <a:xfrm>
              <a:off x="5390321" y="916121"/>
              <a:ext cx="5381388" cy="2624381"/>
            </a:xfrm>
            <a:prstGeom prst="circularArrow">
              <a:avLst>
                <a:gd name="adj1" fmla="val 3411"/>
                <a:gd name="adj2" fmla="val 624637"/>
                <a:gd name="adj3" fmla="val 20286343"/>
                <a:gd name="adj4" fmla="val 11581420"/>
                <a:gd name="adj5" fmla="val 753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D6C020-374B-4D35-843C-09BB47B0F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2" t="2270" r="1709" b="8470"/>
          <a:stretch/>
        </p:blipFill>
        <p:spPr>
          <a:xfrm>
            <a:off x="5721033" y="552654"/>
            <a:ext cx="5081415" cy="559027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A4D3E7CC-8BC7-4479-A2F8-A639D5EC48DE}"/>
              </a:ext>
            </a:extLst>
          </p:cNvPr>
          <p:cNvSpPr/>
          <p:nvPr/>
        </p:nvSpPr>
        <p:spPr>
          <a:xfrm>
            <a:off x="7223569" y="2460490"/>
            <a:ext cx="530155" cy="5301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F</a:t>
            </a:r>
            <a:endParaRPr lang="zh-CN" altLang="en-US" sz="3200" dirty="0">
              <a:solidFill>
                <a:srgbClr val="00B0F0"/>
              </a:solidFill>
              <a:latin typeface="Segoe UI Black" panose="020B0A02040204020203" pitchFamily="34" charset="0"/>
              <a:cs typeface="+mj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3F70FA-4BAE-4D4B-A6BF-61957CE04A9D}"/>
              </a:ext>
            </a:extLst>
          </p:cNvPr>
          <p:cNvSpPr/>
          <p:nvPr/>
        </p:nvSpPr>
        <p:spPr>
          <a:xfrm>
            <a:off x="7223569" y="3847438"/>
            <a:ext cx="530155" cy="5301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G</a:t>
            </a:r>
            <a:endParaRPr lang="zh-CN" altLang="en-US" sz="3200" dirty="0">
              <a:solidFill>
                <a:srgbClr val="FF0000"/>
              </a:solidFill>
              <a:latin typeface="Segoe UI Black" panose="020B0A02040204020203" pitchFamily="34" charset="0"/>
              <a:cs typeface="+mj-cs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57DADF-E7F6-4E66-A8A4-EA63BBCB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7" y="852727"/>
            <a:ext cx="2681045" cy="4114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型网络捷径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3E31E75-186D-4F1D-8FC1-854E2E1ADAA6}"/>
              </a:ext>
            </a:extLst>
          </p:cNvPr>
          <p:cNvSpPr txBox="1">
            <a:spLocks/>
          </p:cNvSpPr>
          <p:nvPr/>
        </p:nvSpPr>
        <p:spPr>
          <a:xfrm>
            <a:off x="84317" y="1183440"/>
            <a:ext cx="2681045" cy="4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上层分割特征图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6789C04-6F56-4991-9C19-4F2324ED17DC}"/>
              </a:ext>
            </a:extLst>
          </p:cNvPr>
          <p:cNvSpPr txBox="1">
            <a:spLocks/>
          </p:cNvSpPr>
          <p:nvPr/>
        </p:nvSpPr>
        <p:spPr>
          <a:xfrm>
            <a:off x="84316" y="5537130"/>
            <a:ext cx="2681045" cy="4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上层残差特征图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B511CE1-BE97-4C98-8B45-C7966C284CE3}"/>
              </a:ext>
            </a:extLst>
          </p:cNvPr>
          <p:cNvSpPr txBox="1">
            <a:spLocks/>
          </p:cNvSpPr>
          <p:nvPr/>
        </p:nvSpPr>
        <p:spPr>
          <a:xfrm>
            <a:off x="10655122" y="1045778"/>
            <a:ext cx="1232076" cy="736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本层分割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特征图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86E183BD-C5B0-43C0-AE9A-32CAFB307C57}"/>
              </a:ext>
            </a:extLst>
          </p:cNvPr>
          <p:cNvSpPr txBox="1">
            <a:spLocks/>
          </p:cNvSpPr>
          <p:nvPr/>
        </p:nvSpPr>
        <p:spPr>
          <a:xfrm>
            <a:off x="10655120" y="5375085"/>
            <a:ext cx="1232077" cy="768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本层残差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特征图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3267DA8-B2C9-48C1-B318-DB86677533C5}"/>
              </a:ext>
            </a:extLst>
          </p:cNvPr>
          <p:cNvSpPr/>
          <p:nvPr/>
        </p:nvSpPr>
        <p:spPr>
          <a:xfrm>
            <a:off x="4696599" y="2135845"/>
            <a:ext cx="530155" cy="5301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F</a:t>
            </a:r>
            <a:endParaRPr lang="zh-CN" altLang="en-US" sz="3200" dirty="0">
              <a:solidFill>
                <a:srgbClr val="00B0F0"/>
              </a:solidFill>
              <a:latin typeface="Segoe UI Black" panose="020B0A02040204020203" pitchFamily="34" charset="0"/>
              <a:cs typeface="+mj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4215B83-1637-4041-BDB7-45944B05299D}"/>
              </a:ext>
            </a:extLst>
          </p:cNvPr>
          <p:cNvSpPr/>
          <p:nvPr/>
        </p:nvSpPr>
        <p:spPr>
          <a:xfrm>
            <a:off x="4696600" y="4395200"/>
            <a:ext cx="530155" cy="5301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G</a:t>
            </a:r>
            <a:endParaRPr lang="zh-CN" altLang="en-US" sz="3200" dirty="0">
              <a:solidFill>
                <a:srgbClr val="FF0000"/>
              </a:solidFill>
              <a:latin typeface="Segoe UI Black" panose="020B0A02040204020203" pitchFamily="34" charset="0"/>
              <a:cs typeface="+mj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B61359-B924-4A61-90B1-76FE600FE982}"/>
              </a:ext>
            </a:extLst>
          </p:cNvPr>
          <p:cNvSpPr/>
          <p:nvPr/>
        </p:nvSpPr>
        <p:spPr>
          <a:xfrm>
            <a:off x="4231150" y="3073400"/>
            <a:ext cx="1461052" cy="9144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逐层相减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底层补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FB12973-2C56-4E1C-BB98-F57CF1072E3D}"/>
              </a:ext>
            </a:extLst>
          </p:cNvPr>
          <p:cNvCxnSpPr>
            <a:stCxn id="21" idx="4"/>
            <a:endCxn id="2" idx="0"/>
          </p:cNvCxnSpPr>
          <p:nvPr/>
        </p:nvCxnSpPr>
        <p:spPr>
          <a:xfrm flipH="1">
            <a:off x="4961676" y="2666000"/>
            <a:ext cx="1" cy="4074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9A24BEF-409F-4400-86B1-71B0D3F69A3F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4961676" y="3987800"/>
            <a:ext cx="2" cy="4074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DBE8FB3-D59D-452C-BEA9-8A07077E08A5}"/>
              </a:ext>
            </a:extLst>
          </p:cNvPr>
          <p:cNvSpPr txBox="1">
            <a:spLocks/>
          </p:cNvSpPr>
          <p:nvPr/>
        </p:nvSpPr>
        <p:spPr>
          <a:xfrm>
            <a:off x="9966841" y="2579157"/>
            <a:ext cx="1092434" cy="4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9265F280-ED61-41CF-BB11-23D01DC6E2FE}"/>
              </a:ext>
            </a:extLst>
          </p:cNvPr>
          <p:cNvSpPr txBox="1">
            <a:spLocks/>
          </p:cNvSpPr>
          <p:nvPr/>
        </p:nvSpPr>
        <p:spPr>
          <a:xfrm>
            <a:off x="7575547" y="1670610"/>
            <a:ext cx="1092434" cy="4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A20EC7A-739F-4857-813C-C8E849D529DC}"/>
              </a:ext>
            </a:extLst>
          </p:cNvPr>
          <p:cNvSpPr/>
          <p:nvPr/>
        </p:nvSpPr>
        <p:spPr>
          <a:xfrm>
            <a:off x="3430168" y="773479"/>
            <a:ext cx="607942" cy="526178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三线性插值上采样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455503D-C8CE-46B2-AB06-C676B022BE56}"/>
              </a:ext>
            </a:extLst>
          </p:cNvPr>
          <p:cNvSpPr/>
          <p:nvPr/>
        </p:nvSpPr>
        <p:spPr>
          <a:xfrm>
            <a:off x="2765361" y="973246"/>
            <a:ext cx="607942" cy="170450"/>
          </a:xfrm>
          <a:prstGeom prst="rightArrow">
            <a:avLst>
              <a:gd name="adj1" fmla="val 50000"/>
              <a:gd name="adj2" fmla="val 2122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AC21B0A1-73D0-4896-9D98-CF62F5670C62}"/>
              </a:ext>
            </a:extLst>
          </p:cNvPr>
          <p:cNvSpPr/>
          <p:nvPr/>
        </p:nvSpPr>
        <p:spPr>
          <a:xfrm>
            <a:off x="2749377" y="1303959"/>
            <a:ext cx="607942" cy="170450"/>
          </a:xfrm>
          <a:prstGeom prst="rightArrow">
            <a:avLst>
              <a:gd name="adj1" fmla="val 50000"/>
              <a:gd name="adj2" fmla="val 2122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2D8F788-36E7-4FFB-A308-E7C8DDC7E029}"/>
              </a:ext>
            </a:extLst>
          </p:cNvPr>
          <p:cNvSpPr/>
          <p:nvPr/>
        </p:nvSpPr>
        <p:spPr>
          <a:xfrm>
            <a:off x="2746519" y="5650176"/>
            <a:ext cx="607942" cy="170450"/>
          </a:xfrm>
          <a:prstGeom prst="rightArrow">
            <a:avLst>
              <a:gd name="adj1" fmla="val 50000"/>
              <a:gd name="adj2" fmla="val 2122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706A749-DE74-46B8-98C0-18746C09E6C4}"/>
              </a:ext>
            </a:extLst>
          </p:cNvPr>
          <p:cNvSpPr/>
          <p:nvPr/>
        </p:nvSpPr>
        <p:spPr>
          <a:xfrm>
            <a:off x="4195922" y="973246"/>
            <a:ext cx="1496280" cy="170450"/>
          </a:xfrm>
          <a:prstGeom prst="rightArrow">
            <a:avLst>
              <a:gd name="adj1" fmla="val 50000"/>
              <a:gd name="adj2" fmla="val 2122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6AB0AE2-F7FE-44C2-A0DF-A24E8BDD81F6}"/>
              </a:ext>
            </a:extLst>
          </p:cNvPr>
          <p:cNvSpPr/>
          <p:nvPr/>
        </p:nvSpPr>
        <p:spPr>
          <a:xfrm>
            <a:off x="4195922" y="1303959"/>
            <a:ext cx="1496280" cy="170450"/>
          </a:xfrm>
          <a:prstGeom prst="rightArrow">
            <a:avLst>
              <a:gd name="adj1" fmla="val 50000"/>
              <a:gd name="adj2" fmla="val 2122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AA7B187-4329-49B2-90F7-F536EEE510E8}"/>
              </a:ext>
            </a:extLst>
          </p:cNvPr>
          <p:cNvSpPr/>
          <p:nvPr/>
        </p:nvSpPr>
        <p:spPr>
          <a:xfrm>
            <a:off x="4210338" y="5650176"/>
            <a:ext cx="1496280" cy="170450"/>
          </a:xfrm>
          <a:prstGeom prst="rightArrow">
            <a:avLst>
              <a:gd name="adj1" fmla="val 50000"/>
              <a:gd name="adj2" fmla="val 2122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1A100E6-47B6-4276-BF66-3347D5A313B3}"/>
              </a:ext>
            </a:extLst>
          </p:cNvPr>
          <p:cNvSpPr/>
          <p:nvPr/>
        </p:nvSpPr>
        <p:spPr>
          <a:xfrm>
            <a:off x="7978383" y="1045778"/>
            <a:ext cx="329009" cy="32900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FB79CC4-128B-4D23-9A01-C4122E3BC4FF}"/>
              </a:ext>
            </a:extLst>
          </p:cNvPr>
          <p:cNvSpPr/>
          <p:nvPr/>
        </p:nvSpPr>
        <p:spPr>
          <a:xfrm>
            <a:off x="7978382" y="4925355"/>
            <a:ext cx="329009" cy="32900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29EAE7F-26F3-4C75-A492-C4D6A832B1A5}"/>
              </a:ext>
            </a:extLst>
          </p:cNvPr>
          <p:cNvSpPr/>
          <p:nvPr/>
        </p:nvSpPr>
        <p:spPr>
          <a:xfrm>
            <a:off x="9280976" y="5375085"/>
            <a:ext cx="329009" cy="32900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BF32F338-A193-4BB8-85C3-2BDDDA5B0D9A}"/>
              </a:ext>
            </a:extLst>
          </p:cNvPr>
          <p:cNvSpPr txBox="1">
            <a:spLocks/>
          </p:cNvSpPr>
          <p:nvPr/>
        </p:nvSpPr>
        <p:spPr>
          <a:xfrm>
            <a:off x="848999" y="2460490"/>
            <a:ext cx="2681045" cy="214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Weight Layer 1 &amp; 3: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Group Norm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ReLU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Conv3D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Weight Layer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Conv3D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80E2DBB7-3DBF-481D-A1A2-B1CE9D30FD5E}"/>
              </a:ext>
            </a:extLst>
          </p:cNvPr>
          <p:cNvSpPr txBox="1">
            <a:spLocks/>
          </p:cNvSpPr>
          <p:nvPr/>
        </p:nvSpPr>
        <p:spPr>
          <a:xfrm>
            <a:off x="6724899" y="893114"/>
            <a:ext cx="1397775" cy="50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分割图计算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DED2B64-2FDA-49C8-8C86-64D21CA26B77}"/>
              </a:ext>
            </a:extLst>
          </p:cNvPr>
          <p:cNvSpPr txBox="1">
            <a:spLocks/>
          </p:cNvSpPr>
          <p:nvPr/>
        </p:nvSpPr>
        <p:spPr>
          <a:xfrm>
            <a:off x="8886015" y="2858065"/>
            <a:ext cx="494752" cy="1158093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4471C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残差计算</a:t>
            </a:r>
            <a:endParaRPr lang="en-US" altLang="zh-CN" sz="2000" b="1" dirty="0">
              <a:solidFill>
                <a:srgbClr val="4471C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1E514387-3093-40F0-942D-AFF77325EF03}"/>
              </a:ext>
            </a:extLst>
          </p:cNvPr>
          <p:cNvSpPr txBox="1">
            <a:spLocks/>
          </p:cNvSpPr>
          <p:nvPr/>
        </p:nvSpPr>
        <p:spPr>
          <a:xfrm>
            <a:off x="10089975" y="2869700"/>
            <a:ext cx="494752" cy="1158093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70AD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残差加权</a:t>
            </a:r>
            <a:endParaRPr lang="en-US" altLang="zh-CN" sz="2000" b="1" dirty="0">
              <a:solidFill>
                <a:srgbClr val="70AD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4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7768B-38A4-4A48-89AF-AD54ADF34168}"/>
              </a:ext>
            </a:extLst>
          </p:cNvPr>
          <p:cNvSpPr txBox="1"/>
          <p:nvPr/>
        </p:nvSpPr>
        <p:spPr>
          <a:xfrm>
            <a:off x="523325" y="1898199"/>
            <a:ext cx="4336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深度监督的作用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61600AD-5047-41E6-974F-7209342337EE}"/>
              </a:ext>
            </a:extLst>
          </p:cNvPr>
          <p:cNvSpPr txBox="1">
            <a:spLocks/>
          </p:cNvSpPr>
          <p:nvPr/>
        </p:nvSpPr>
        <p:spPr>
          <a:xfrm>
            <a:off x="930830" y="2657033"/>
            <a:ext cx="2945432" cy="316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评价指标：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Segment Dice Loss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Segment BCE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Res2x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Res4x BCE</a:t>
            </a:r>
          </a:p>
          <a:p>
            <a:pPr marL="685800" lvl="2">
              <a:spcBef>
                <a:spcPts val="1000"/>
              </a:spcBef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8C603-2BF2-4302-AFD8-7EB7EC0E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55" y="4741393"/>
            <a:ext cx="3439593" cy="943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40BEDD-9169-423F-B522-AE8F2A34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817942"/>
            <a:ext cx="6551280" cy="7756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E9C3D97-4988-4FA8-BD79-FFE87566D0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4" r="31509" b="4997"/>
          <a:stretch/>
        </p:blipFill>
        <p:spPr>
          <a:xfrm>
            <a:off x="6403850" y="274325"/>
            <a:ext cx="4182717" cy="462342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59B48D-10B8-49CF-8702-98EA98E11E97}"/>
              </a:ext>
            </a:extLst>
          </p:cNvPr>
          <p:cNvSpPr txBox="1"/>
          <p:nvPr/>
        </p:nvSpPr>
        <p:spPr>
          <a:xfrm>
            <a:off x="7898461" y="1023797"/>
            <a:ext cx="55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2x</a:t>
            </a:r>
            <a:endParaRPr lang="zh-CN" altLang="en-US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38A59B-33A7-424F-8CE8-5A81756245E2}"/>
              </a:ext>
            </a:extLst>
          </p:cNvPr>
          <p:cNvSpPr txBox="1"/>
          <p:nvPr/>
        </p:nvSpPr>
        <p:spPr>
          <a:xfrm>
            <a:off x="6848159" y="1023796"/>
            <a:ext cx="55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4x</a:t>
            </a:r>
            <a:endParaRPr lang="zh-CN" altLang="en-US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B11F03-BB9C-4D20-8884-236298E0B19E}"/>
              </a:ext>
            </a:extLst>
          </p:cNvPr>
          <p:cNvSpPr txBox="1"/>
          <p:nvPr/>
        </p:nvSpPr>
        <p:spPr>
          <a:xfrm>
            <a:off x="6037691" y="1023796"/>
            <a:ext cx="55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8x</a:t>
            </a:r>
            <a:endParaRPr lang="zh-CN" altLang="en-US" sz="2400" b="1" i="0" dirty="0">
              <a:solidFill>
                <a:srgbClr val="00B0F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7768B-38A4-4A48-89AF-AD54ADF34168}"/>
              </a:ext>
            </a:extLst>
          </p:cNvPr>
          <p:cNvSpPr txBox="1"/>
          <p:nvPr/>
        </p:nvSpPr>
        <p:spPr>
          <a:xfrm>
            <a:off x="523325" y="1898199"/>
            <a:ext cx="4336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深度监督的作用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EF67C-3AEB-499A-881F-97937511E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90" y="0"/>
            <a:ext cx="6551280" cy="474139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61600AD-5047-41E6-974F-7209342337EE}"/>
              </a:ext>
            </a:extLst>
          </p:cNvPr>
          <p:cNvSpPr txBox="1">
            <a:spLocks/>
          </p:cNvSpPr>
          <p:nvPr/>
        </p:nvSpPr>
        <p:spPr>
          <a:xfrm>
            <a:off x="930830" y="2657033"/>
            <a:ext cx="2945432" cy="316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评价指标：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Segment Dice Loss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Segment BCE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Res2x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Res4x BCE</a:t>
            </a:r>
          </a:p>
          <a:p>
            <a:pPr marL="685800" lvl="2">
              <a:spcBef>
                <a:spcPts val="1000"/>
              </a:spcBef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830486-68C3-4D72-8AC6-BF6A5F2B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055" y="4741393"/>
            <a:ext cx="3439593" cy="943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C25AB1-48BC-48F8-8280-D994E83F7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17942"/>
            <a:ext cx="6551280" cy="7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446</Words>
  <Application>Microsoft Office PowerPoint</Application>
  <PresentationFormat>宽屏</PresentationFormat>
  <Paragraphs>155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UI</vt:lpstr>
      <vt:lpstr>Yu Gothic UI Semibold</vt:lpstr>
      <vt:lpstr>等线</vt:lpstr>
      <vt:lpstr>等线 Light</vt:lpstr>
      <vt:lpstr>黑体</vt:lpstr>
      <vt:lpstr>Arial</vt:lpstr>
      <vt:lpstr>Arial Black</vt:lpstr>
      <vt:lpstr>Segoe UI Black</vt:lpstr>
      <vt:lpstr>Office 主题​​</vt:lpstr>
      <vt:lpstr>3D图像分割网络入门学习近况</vt:lpstr>
      <vt:lpstr>Paper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图像分割网络入门学习近况</dc:title>
  <dc:creator>Diamonds aren't Forever</dc:creator>
  <cp:lastModifiedBy>Diamonds aren't Forever</cp:lastModifiedBy>
  <cp:revision>108</cp:revision>
  <dcterms:created xsi:type="dcterms:W3CDTF">2022-04-28T06:12:46Z</dcterms:created>
  <dcterms:modified xsi:type="dcterms:W3CDTF">2022-07-01T05:46:27Z</dcterms:modified>
</cp:coreProperties>
</file>