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5" r:id="rId3"/>
    <p:sldId id="261" r:id="rId4"/>
    <p:sldId id="311" r:id="rId5"/>
    <p:sldId id="291" r:id="rId6"/>
    <p:sldId id="309" r:id="rId7"/>
    <p:sldId id="308" r:id="rId8"/>
    <p:sldId id="312" r:id="rId9"/>
    <p:sldId id="310" r:id="rId10"/>
    <p:sldId id="305" r:id="rId11"/>
    <p:sldId id="317" r:id="rId12"/>
    <p:sldId id="318" r:id="rId13"/>
    <p:sldId id="313" r:id="rId14"/>
    <p:sldId id="319" r:id="rId15"/>
    <p:sldId id="320" r:id="rId16"/>
    <p:sldId id="314" r:id="rId17"/>
    <p:sldId id="321" r:id="rId18"/>
    <p:sldId id="322" r:id="rId19"/>
    <p:sldId id="324" r:id="rId20"/>
    <p:sldId id="323" r:id="rId21"/>
    <p:sldId id="325" r:id="rId22"/>
    <p:sldId id="32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00B0F0"/>
    <a:srgbClr val="FEFEFD"/>
    <a:srgbClr val="70AD47"/>
    <a:srgbClr val="4471C4"/>
    <a:srgbClr val="367DCD"/>
    <a:srgbClr val="3F3F3F"/>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24" autoAdjust="0"/>
  </p:normalViewPr>
  <p:slideViewPr>
    <p:cSldViewPr snapToGrid="0" showGuides="1">
      <p:cViewPr varScale="1">
        <p:scale>
          <a:sx n="85" d="100"/>
          <a:sy n="85" d="100"/>
        </p:scale>
        <p:origin x="398" y="51"/>
      </p:cViewPr>
      <p:guideLst>
        <p:guide orient="horz" pos="220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610E3-698D-48A7-BBD2-D0EF9B2A9AA8}" type="datetimeFigureOut">
              <a:rPr lang="zh-CN" altLang="en-US" smtClean="0"/>
              <a:t>2022/7/15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2E043-E20D-4630-994E-AEF60C2C1933}" type="slidenum">
              <a:rPr lang="zh-CN" altLang="en-US" smtClean="0"/>
              <a:t>‹#›</a:t>
            </a:fld>
            <a:endParaRPr lang="zh-CN" altLang="en-US"/>
          </a:p>
        </p:txBody>
      </p:sp>
    </p:spTree>
    <p:extLst>
      <p:ext uri="{BB962C8B-B14F-4D97-AF65-F5344CB8AC3E}">
        <p14:creationId xmlns:p14="http://schemas.microsoft.com/office/powerpoint/2010/main" val="424658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3</a:t>
            </a:fld>
            <a:endParaRPr lang="zh-CN" altLang="en-US"/>
          </a:p>
        </p:txBody>
      </p:sp>
    </p:spTree>
    <p:extLst>
      <p:ext uri="{BB962C8B-B14F-4D97-AF65-F5344CB8AC3E}">
        <p14:creationId xmlns:p14="http://schemas.microsoft.com/office/powerpoint/2010/main" val="2679500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12</a:t>
            </a:fld>
            <a:endParaRPr lang="zh-CN" altLang="en-US"/>
          </a:p>
        </p:txBody>
      </p:sp>
    </p:spTree>
    <p:extLst>
      <p:ext uri="{BB962C8B-B14F-4D97-AF65-F5344CB8AC3E}">
        <p14:creationId xmlns:p14="http://schemas.microsoft.com/office/powerpoint/2010/main" val="34524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13</a:t>
            </a:fld>
            <a:endParaRPr lang="zh-CN" altLang="en-US"/>
          </a:p>
        </p:txBody>
      </p:sp>
    </p:spTree>
    <p:extLst>
      <p:ext uri="{BB962C8B-B14F-4D97-AF65-F5344CB8AC3E}">
        <p14:creationId xmlns:p14="http://schemas.microsoft.com/office/powerpoint/2010/main" val="219716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14</a:t>
            </a:fld>
            <a:endParaRPr lang="zh-CN" altLang="en-US"/>
          </a:p>
        </p:txBody>
      </p:sp>
    </p:spTree>
    <p:extLst>
      <p:ext uri="{BB962C8B-B14F-4D97-AF65-F5344CB8AC3E}">
        <p14:creationId xmlns:p14="http://schemas.microsoft.com/office/powerpoint/2010/main" val="28578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15</a:t>
            </a:fld>
            <a:endParaRPr lang="zh-CN" altLang="en-US"/>
          </a:p>
        </p:txBody>
      </p:sp>
    </p:spTree>
    <p:extLst>
      <p:ext uri="{BB962C8B-B14F-4D97-AF65-F5344CB8AC3E}">
        <p14:creationId xmlns:p14="http://schemas.microsoft.com/office/powerpoint/2010/main" val="233757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16</a:t>
            </a:fld>
            <a:endParaRPr lang="zh-CN" altLang="en-US"/>
          </a:p>
        </p:txBody>
      </p:sp>
    </p:spTree>
    <p:extLst>
      <p:ext uri="{BB962C8B-B14F-4D97-AF65-F5344CB8AC3E}">
        <p14:creationId xmlns:p14="http://schemas.microsoft.com/office/powerpoint/2010/main" val="1703526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17</a:t>
            </a:fld>
            <a:endParaRPr lang="zh-CN" altLang="en-US"/>
          </a:p>
        </p:txBody>
      </p:sp>
    </p:spTree>
    <p:extLst>
      <p:ext uri="{BB962C8B-B14F-4D97-AF65-F5344CB8AC3E}">
        <p14:creationId xmlns:p14="http://schemas.microsoft.com/office/powerpoint/2010/main" val="3605460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18</a:t>
            </a:fld>
            <a:endParaRPr lang="zh-CN" altLang="en-US"/>
          </a:p>
        </p:txBody>
      </p:sp>
    </p:spTree>
    <p:extLst>
      <p:ext uri="{BB962C8B-B14F-4D97-AF65-F5344CB8AC3E}">
        <p14:creationId xmlns:p14="http://schemas.microsoft.com/office/powerpoint/2010/main" val="4081624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19</a:t>
            </a:fld>
            <a:endParaRPr lang="zh-CN" altLang="en-US"/>
          </a:p>
        </p:txBody>
      </p:sp>
    </p:spTree>
    <p:extLst>
      <p:ext uri="{BB962C8B-B14F-4D97-AF65-F5344CB8AC3E}">
        <p14:creationId xmlns:p14="http://schemas.microsoft.com/office/powerpoint/2010/main" val="200010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20</a:t>
            </a:fld>
            <a:endParaRPr lang="zh-CN" altLang="en-US"/>
          </a:p>
        </p:txBody>
      </p:sp>
    </p:spTree>
    <p:extLst>
      <p:ext uri="{BB962C8B-B14F-4D97-AF65-F5344CB8AC3E}">
        <p14:creationId xmlns:p14="http://schemas.microsoft.com/office/powerpoint/2010/main" val="366540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21</a:t>
            </a:fld>
            <a:endParaRPr lang="zh-CN" altLang="en-US"/>
          </a:p>
        </p:txBody>
      </p:sp>
    </p:spTree>
    <p:extLst>
      <p:ext uri="{BB962C8B-B14F-4D97-AF65-F5344CB8AC3E}">
        <p14:creationId xmlns:p14="http://schemas.microsoft.com/office/powerpoint/2010/main" val="385633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4</a:t>
            </a:fld>
            <a:endParaRPr lang="zh-CN" altLang="en-US"/>
          </a:p>
        </p:txBody>
      </p:sp>
    </p:spTree>
    <p:extLst>
      <p:ext uri="{BB962C8B-B14F-4D97-AF65-F5344CB8AC3E}">
        <p14:creationId xmlns:p14="http://schemas.microsoft.com/office/powerpoint/2010/main" val="3204854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22</a:t>
            </a:fld>
            <a:endParaRPr lang="zh-CN" altLang="en-US"/>
          </a:p>
        </p:txBody>
      </p:sp>
    </p:spTree>
    <p:extLst>
      <p:ext uri="{BB962C8B-B14F-4D97-AF65-F5344CB8AC3E}">
        <p14:creationId xmlns:p14="http://schemas.microsoft.com/office/powerpoint/2010/main" val="129726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5</a:t>
            </a:fld>
            <a:endParaRPr lang="zh-CN" altLang="en-US"/>
          </a:p>
        </p:txBody>
      </p:sp>
    </p:spTree>
    <p:extLst>
      <p:ext uri="{BB962C8B-B14F-4D97-AF65-F5344CB8AC3E}">
        <p14:creationId xmlns:p14="http://schemas.microsoft.com/office/powerpoint/2010/main" val="28520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6</a:t>
            </a:fld>
            <a:endParaRPr lang="zh-CN" altLang="en-US"/>
          </a:p>
        </p:txBody>
      </p:sp>
    </p:spTree>
    <p:extLst>
      <p:ext uri="{BB962C8B-B14F-4D97-AF65-F5344CB8AC3E}">
        <p14:creationId xmlns:p14="http://schemas.microsoft.com/office/powerpoint/2010/main" val="123217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7</a:t>
            </a:fld>
            <a:endParaRPr lang="zh-CN" altLang="en-US"/>
          </a:p>
        </p:txBody>
      </p:sp>
    </p:spTree>
    <p:extLst>
      <p:ext uri="{BB962C8B-B14F-4D97-AF65-F5344CB8AC3E}">
        <p14:creationId xmlns:p14="http://schemas.microsoft.com/office/powerpoint/2010/main" val="278132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8</a:t>
            </a:fld>
            <a:endParaRPr lang="zh-CN" altLang="en-US"/>
          </a:p>
        </p:txBody>
      </p:sp>
    </p:spTree>
    <p:extLst>
      <p:ext uri="{BB962C8B-B14F-4D97-AF65-F5344CB8AC3E}">
        <p14:creationId xmlns:p14="http://schemas.microsoft.com/office/powerpoint/2010/main" val="183278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9</a:t>
            </a:fld>
            <a:endParaRPr lang="zh-CN" altLang="en-US"/>
          </a:p>
        </p:txBody>
      </p:sp>
    </p:spTree>
    <p:extLst>
      <p:ext uri="{BB962C8B-B14F-4D97-AF65-F5344CB8AC3E}">
        <p14:creationId xmlns:p14="http://schemas.microsoft.com/office/powerpoint/2010/main" val="153387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10</a:t>
            </a:fld>
            <a:endParaRPr lang="zh-CN" altLang="en-US"/>
          </a:p>
        </p:txBody>
      </p:sp>
    </p:spTree>
    <p:extLst>
      <p:ext uri="{BB962C8B-B14F-4D97-AF65-F5344CB8AC3E}">
        <p14:creationId xmlns:p14="http://schemas.microsoft.com/office/powerpoint/2010/main" val="48411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2E043-E20D-4630-994E-AEF60C2C1933}" type="slidenum">
              <a:rPr lang="zh-CN" altLang="en-US" smtClean="0"/>
              <a:t>11</a:t>
            </a:fld>
            <a:endParaRPr lang="zh-CN" altLang="en-US"/>
          </a:p>
        </p:txBody>
      </p:sp>
    </p:spTree>
    <p:extLst>
      <p:ext uri="{BB962C8B-B14F-4D97-AF65-F5344CB8AC3E}">
        <p14:creationId xmlns:p14="http://schemas.microsoft.com/office/powerpoint/2010/main" val="266266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A0D44-8E85-4CEA-BB1F-18C24BC352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50BABE-3FF7-4AB6-BF25-710F5F5C2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6053F4-F43A-4A4A-B8DE-194DF2DA3CA1}"/>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43865928-9DD6-4DEC-9C64-EBE87703D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0CD26F-72DE-4C40-AA50-851B1F8AF487}"/>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23342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B096A-A3E0-4337-98EE-9DE0F8B3EA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3454C7-143B-487D-A1F2-E655F54DA6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DE4035-3302-4C89-B6A9-56546CF78EFF}"/>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21A3B1C7-7803-4A4F-A4F4-A551577185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2BA990-FF2E-4CCD-A6D0-46B6230FE7A5}"/>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247327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32F63B-9AE1-450C-8D07-666E7BC345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918303-BF27-4D39-AFE1-EBFD7C014E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E120DE-E3F6-483D-9650-4439CF206DB8}"/>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20B9D890-A00C-4B1B-951C-317F3CE834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C080B4-63F0-484A-AC54-357734068113}"/>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371828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EF938-BFB9-4C8E-A2F2-A9FF17A763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1EBEFA-ACEC-40C6-981D-344033808B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BB6ACF-7E4B-4539-832D-54CD93C0BC34}"/>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369E78E7-BBE6-4272-8047-58F9DE519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67BF06-1905-457D-B52E-58F7314DE81E}"/>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346843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818C9-962B-4745-97C3-DA96F3B30C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F1B9ED-489D-49F0-85BD-7681CC0A7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304FC01-6055-4DF5-88E9-F9AB94557030}"/>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719F4861-FAB7-41E4-B012-F1512AEBC1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3BB80E-D90D-496E-BEDE-B068BADCE680}"/>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121712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B25EA-9C91-4C6C-9636-B9CE6AECD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35FA7E-E3D8-487B-8629-991A5EC7B1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5AF411-143D-41D1-9B19-ABCAF10213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283759-9487-42D4-B076-265EDD7F80F3}"/>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6" name="页脚占位符 5">
            <a:extLst>
              <a:ext uri="{FF2B5EF4-FFF2-40B4-BE49-F238E27FC236}">
                <a16:creationId xmlns:a16="http://schemas.microsoft.com/office/drawing/2014/main" id="{B67F9FFD-E788-4416-8ADA-60DF971D66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3541FC-41CC-40C5-A634-B9392CFF2002}"/>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317678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2CA5C-D966-46EC-A5AA-0374813A5E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8304A3-2EEF-40DA-87F0-545B90F6C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38E118-5CCA-4439-A4DA-AA88EC9944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61A626A-F9B4-4E80-8C89-4316D6993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80B3C1-3824-41A0-9D83-12A912CA2D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F67DCB-7030-40BA-8A06-41CAD50B7EDC}"/>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8" name="页脚占位符 7">
            <a:extLst>
              <a:ext uri="{FF2B5EF4-FFF2-40B4-BE49-F238E27FC236}">
                <a16:creationId xmlns:a16="http://schemas.microsoft.com/office/drawing/2014/main" id="{908880EE-0141-4F25-A9E5-D478719360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0184A5-E704-4FC6-898D-D41ACBF28DF3}"/>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278081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74696-DB8C-4617-9B48-08615E2B71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5D49CE-E287-4C8D-A241-71C499323453}"/>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4" name="页脚占位符 3">
            <a:extLst>
              <a:ext uri="{FF2B5EF4-FFF2-40B4-BE49-F238E27FC236}">
                <a16:creationId xmlns:a16="http://schemas.microsoft.com/office/drawing/2014/main" id="{C658D2CA-E60F-437C-8BDB-B15A1C1881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153B2F-64AF-42EA-90D3-ABFB867E5848}"/>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131551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46419C-F194-4DB7-96D9-569D1C4448A6}"/>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3" name="页脚占位符 2">
            <a:extLst>
              <a:ext uri="{FF2B5EF4-FFF2-40B4-BE49-F238E27FC236}">
                <a16:creationId xmlns:a16="http://schemas.microsoft.com/office/drawing/2014/main" id="{82ECBCD4-9E58-4413-954F-A3CC382013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992C5D-9EE1-46A9-B4B7-337C020D8180}"/>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302743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37A50-47B2-40D2-8DF2-555F3455A4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2D4DEB-5944-48F2-BF4D-F64DBF7F9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D24C0B-91A7-4F90-810B-FBEB90C3A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9B6377-5BB3-4A65-8C8A-F92E971502D6}"/>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6" name="页脚占位符 5">
            <a:extLst>
              <a:ext uri="{FF2B5EF4-FFF2-40B4-BE49-F238E27FC236}">
                <a16:creationId xmlns:a16="http://schemas.microsoft.com/office/drawing/2014/main" id="{4456D151-1B73-4B77-9C93-35E8838D8E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E44CAA-8CF5-4F95-A3E3-1064BE791E43}"/>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46392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B30C3-5F0F-4C07-B63A-CD29AF7612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081C664-F434-4E97-A81C-C1CEE9C57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C840B3-5670-460D-8AB6-11B6232A3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C88933-0569-414A-A1C9-D44881179772}"/>
              </a:ext>
            </a:extLst>
          </p:cNvPr>
          <p:cNvSpPr>
            <a:spLocks noGrp="1"/>
          </p:cNvSpPr>
          <p:nvPr>
            <p:ph type="dt" sz="half" idx="10"/>
          </p:nvPr>
        </p:nvSpPr>
        <p:spPr/>
        <p:txBody>
          <a:bodyPr/>
          <a:lstStyle/>
          <a:p>
            <a:fld id="{F1D69A54-8A32-429D-8927-97D458936677}" type="datetimeFigureOut">
              <a:rPr lang="zh-CN" altLang="en-US" smtClean="0"/>
              <a:t>2022/7/15</a:t>
            </a:fld>
            <a:endParaRPr lang="zh-CN" altLang="en-US"/>
          </a:p>
        </p:txBody>
      </p:sp>
      <p:sp>
        <p:nvSpPr>
          <p:cNvPr id="6" name="页脚占位符 5">
            <a:extLst>
              <a:ext uri="{FF2B5EF4-FFF2-40B4-BE49-F238E27FC236}">
                <a16:creationId xmlns:a16="http://schemas.microsoft.com/office/drawing/2014/main" id="{239622A7-F921-4EC6-8D75-2C625085A4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9D297-5B7A-4DD3-BF95-0764104EC504}"/>
              </a:ext>
            </a:extLst>
          </p:cNvPr>
          <p:cNvSpPr>
            <a:spLocks noGrp="1"/>
          </p:cNvSpPr>
          <p:nvPr>
            <p:ph type="sldNum" sz="quarter" idx="12"/>
          </p:nvPr>
        </p:nvSpPr>
        <p:spPr/>
        <p:txBody>
          <a:body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197207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924926-3BC8-4BE2-8A22-040DA4789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4B48B1-6F37-4D0A-BCB0-53BB8D222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B46896-1765-4097-8DED-C2574784C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69A54-8A32-429D-8927-97D458936677}"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ECDC1C95-928B-47FB-B4FB-9F9876200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22048B8-B31F-46A3-9699-125AD2860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752A7-1096-4A3D-AA83-425F07FCB0AC}" type="slidenum">
              <a:rPr lang="zh-CN" altLang="en-US" smtClean="0"/>
              <a:t>‹#›</a:t>
            </a:fld>
            <a:endParaRPr lang="zh-CN" altLang="en-US"/>
          </a:p>
        </p:txBody>
      </p:sp>
    </p:spTree>
    <p:extLst>
      <p:ext uri="{BB962C8B-B14F-4D97-AF65-F5344CB8AC3E}">
        <p14:creationId xmlns:p14="http://schemas.microsoft.com/office/powerpoint/2010/main" val="4041393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AFC48-15A4-4DF1-90C1-F64CF9A08288}"/>
              </a:ext>
            </a:extLst>
          </p:cNvPr>
          <p:cNvSpPr>
            <a:spLocks noGrp="1"/>
          </p:cNvSpPr>
          <p:nvPr>
            <p:ph type="ctrTitle"/>
          </p:nvPr>
        </p:nvSpPr>
        <p:spPr>
          <a:xfrm>
            <a:off x="1321902" y="1122363"/>
            <a:ext cx="9604513" cy="2387600"/>
          </a:xfrm>
        </p:spPr>
        <p:txBody>
          <a:bodyPr anchor="ctr">
            <a:normAutofit/>
          </a:bodyPr>
          <a:lstStyle/>
          <a:p>
            <a:r>
              <a:rPr lang="zh-CN" altLang="en-US" sz="5400" dirty="0">
                <a:solidFill>
                  <a:srgbClr val="00B0F0"/>
                </a:solidFill>
                <a:latin typeface="黑体" panose="02010609060101010101" pitchFamily="49" charset="-122"/>
                <a:ea typeface="黑体" panose="02010609060101010101" pitchFamily="49" charset="-122"/>
              </a:rPr>
              <a:t>图像分割网络入门学习近况</a:t>
            </a:r>
          </a:p>
        </p:txBody>
      </p:sp>
      <p:sp>
        <p:nvSpPr>
          <p:cNvPr id="3" name="副标题 2">
            <a:extLst>
              <a:ext uri="{FF2B5EF4-FFF2-40B4-BE49-F238E27FC236}">
                <a16:creationId xmlns:a16="http://schemas.microsoft.com/office/drawing/2014/main" id="{0DB25C26-8EBD-4279-B156-8CAD9B46A533}"/>
              </a:ext>
            </a:extLst>
          </p:cNvPr>
          <p:cNvSpPr>
            <a:spLocks noGrp="1"/>
          </p:cNvSpPr>
          <p:nvPr>
            <p:ph type="subTitle" idx="1"/>
          </p:nvPr>
        </p:nvSpPr>
        <p:spPr/>
        <p:txBody>
          <a:bodyPr/>
          <a:lstStyle/>
          <a:p>
            <a:r>
              <a:rPr lang="zh-CN" altLang="en-US" dirty="0">
                <a:solidFill>
                  <a:srgbClr val="00B0F0"/>
                </a:solidFill>
              </a:rPr>
              <a:t>电信中英</a:t>
            </a:r>
            <a:r>
              <a:rPr lang="en-US" altLang="zh-CN" dirty="0">
                <a:solidFill>
                  <a:srgbClr val="00B0F0"/>
                </a:solidFill>
              </a:rPr>
              <a:t>1901 </a:t>
            </a:r>
            <a:r>
              <a:rPr lang="zh-CN" altLang="en-US" dirty="0">
                <a:solidFill>
                  <a:srgbClr val="00B0F0"/>
                </a:solidFill>
              </a:rPr>
              <a:t>赵天语</a:t>
            </a:r>
          </a:p>
        </p:txBody>
      </p:sp>
    </p:spTree>
    <p:extLst>
      <p:ext uri="{BB962C8B-B14F-4D97-AF65-F5344CB8AC3E}">
        <p14:creationId xmlns:p14="http://schemas.microsoft.com/office/powerpoint/2010/main" val="49920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DoDNet</a:t>
            </a:r>
            <a:endParaRPr lang="zh-CN" altLang="en-US" dirty="0">
              <a:solidFill>
                <a:srgbClr val="00B0F0"/>
              </a:solidFill>
              <a:latin typeface="Segoe UI Black" panose="020B0A02040204020203" pitchFamily="34" charset="0"/>
            </a:endParaRPr>
          </a:p>
        </p:txBody>
      </p:sp>
      <p:pic>
        <p:nvPicPr>
          <p:cNvPr id="3" name="图片 2">
            <a:extLst>
              <a:ext uri="{FF2B5EF4-FFF2-40B4-BE49-F238E27FC236}">
                <a16:creationId xmlns:a16="http://schemas.microsoft.com/office/drawing/2014/main" id="{9A201ECC-F678-476C-92BB-C9A78EE07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7522"/>
            <a:ext cx="12192000" cy="3216942"/>
          </a:xfrm>
          <a:prstGeom prst="rect">
            <a:avLst/>
          </a:prstGeom>
        </p:spPr>
      </p:pic>
    </p:spTree>
    <p:extLst>
      <p:ext uri="{BB962C8B-B14F-4D97-AF65-F5344CB8AC3E}">
        <p14:creationId xmlns:p14="http://schemas.microsoft.com/office/powerpoint/2010/main" val="413359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DoDNet</a:t>
            </a:r>
            <a:endParaRPr lang="zh-CN" altLang="en-US" dirty="0">
              <a:solidFill>
                <a:srgbClr val="00B0F0"/>
              </a:solidFill>
              <a:latin typeface="Segoe UI Black" panose="020B0A02040204020203" pitchFamily="34" charset="0"/>
            </a:endParaRPr>
          </a:p>
        </p:txBody>
      </p:sp>
      <p:pic>
        <p:nvPicPr>
          <p:cNvPr id="3" name="图片 2">
            <a:extLst>
              <a:ext uri="{FF2B5EF4-FFF2-40B4-BE49-F238E27FC236}">
                <a16:creationId xmlns:a16="http://schemas.microsoft.com/office/drawing/2014/main" id="{9A201ECC-F678-476C-92BB-C9A78EE07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7522"/>
            <a:ext cx="12192000" cy="3216942"/>
          </a:xfrm>
          <a:prstGeom prst="rect">
            <a:avLst/>
          </a:prstGeom>
        </p:spPr>
      </p:pic>
      <p:grpSp>
        <p:nvGrpSpPr>
          <p:cNvPr id="5" name="组合 4">
            <a:extLst>
              <a:ext uri="{FF2B5EF4-FFF2-40B4-BE49-F238E27FC236}">
                <a16:creationId xmlns:a16="http://schemas.microsoft.com/office/drawing/2014/main" id="{1437E7B9-B712-4B84-B998-BF6E9C29489C}"/>
              </a:ext>
            </a:extLst>
          </p:cNvPr>
          <p:cNvGrpSpPr/>
          <p:nvPr/>
        </p:nvGrpSpPr>
        <p:grpSpPr>
          <a:xfrm>
            <a:off x="3855562" y="810705"/>
            <a:ext cx="8229601" cy="3638747"/>
            <a:chOff x="5335571" y="575035"/>
            <a:chExt cx="6685353" cy="5319074"/>
          </a:xfrm>
        </p:grpSpPr>
        <p:sp>
          <p:nvSpPr>
            <p:cNvPr id="6" name="矩形: 圆角 5">
              <a:extLst>
                <a:ext uri="{FF2B5EF4-FFF2-40B4-BE49-F238E27FC236}">
                  <a16:creationId xmlns:a16="http://schemas.microsoft.com/office/drawing/2014/main" id="{E0D9466F-AEA3-4D69-B3C7-90AD2ACF2E22}"/>
                </a:ext>
              </a:extLst>
            </p:cNvPr>
            <p:cNvSpPr/>
            <p:nvPr/>
          </p:nvSpPr>
          <p:spPr>
            <a:xfrm>
              <a:off x="5335571" y="575035"/>
              <a:ext cx="6685353" cy="5319074"/>
            </a:xfrm>
            <a:prstGeom prst="roundRect">
              <a:avLst>
                <a:gd name="adj" fmla="val 4310"/>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60804A9C-9E75-4F6C-ABE8-66A48CF418EE}"/>
                </a:ext>
              </a:extLst>
            </p:cNvPr>
            <p:cNvSpPr txBox="1"/>
            <p:nvPr/>
          </p:nvSpPr>
          <p:spPr>
            <a:xfrm>
              <a:off x="5637230" y="898198"/>
              <a:ext cx="6039088" cy="4265570"/>
            </a:xfrm>
            <a:prstGeom prst="rect">
              <a:avLst/>
            </a:prstGeom>
            <a:noFill/>
          </p:spPr>
          <p:txBody>
            <a:bodyPr wrap="square" rtlCol="0">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其他主流做法：</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）多网络设计</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设计</a:t>
              </a:r>
              <a:r>
                <a:rPr lang="en-US" altLang="zh-CN" sz="2000" b="1" dirty="0">
                  <a:solidFill>
                    <a:srgbClr val="00B0F0"/>
                  </a:solidFill>
                  <a:latin typeface="黑体" panose="02010609060101010101" pitchFamily="49" charset="-122"/>
                  <a:ea typeface="黑体" panose="02010609060101010101" pitchFamily="49" charset="-122"/>
                </a:rPr>
                <a:t>k</a:t>
              </a:r>
              <a:r>
                <a:rPr lang="zh-CN" altLang="en-US" sz="2000" b="1" dirty="0">
                  <a:solidFill>
                    <a:srgbClr val="00B0F0"/>
                  </a:solidFill>
                  <a:latin typeface="黑体" panose="02010609060101010101" pitchFamily="49" charset="-122"/>
                  <a:ea typeface="黑体" panose="02010609060101010101" pitchFamily="49" charset="-122"/>
                </a:rPr>
                <a:t>个独立单器官分割网络来分割</a:t>
              </a:r>
              <a:r>
                <a:rPr lang="en-US" altLang="zh-CN" sz="2000" b="1" dirty="0">
                  <a:solidFill>
                    <a:srgbClr val="00B0F0"/>
                  </a:solidFill>
                  <a:latin typeface="黑体" panose="02010609060101010101" pitchFamily="49" charset="-122"/>
                  <a:ea typeface="黑体" panose="02010609060101010101" pitchFamily="49" charset="-122"/>
                </a:rPr>
                <a:t>k</a:t>
              </a:r>
              <a:r>
                <a:rPr lang="zh-CN" altLang="en-US" sz="2000" b="1" dirty="0">
                  <a:solidFill>
                    <a:srgbClr val="00B0F0"/>
                  </a:solidFill>
                  <a:latin typeface="黑体" panose="02010609060101010101" pitchFamily="49" charset="-122"/>
                  <a:ea typeface="黑体" panose="02010609060101010101" pitchFamily="49" charset="-122"/>
                </a:rPr>
                <a:t>个器官</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缺陷：计算复杂</a:t>
              </a:r>
              <a:endParaRPr lang="en-US" altLang="zh-CN" sz="2000" b="1" dirty="0">
                <a:solidFill>
                  <a:srgbClr val="00B0F0"/>
                </a:solidFill>
                <a:latin typeface="黑体" panose="02010609060101010101" pitchFamily="49" charset="-122"/>
                <a:ea typeface="黑体" panose="02010609060101010101" pitchFamily="49" charset="-122"/>
              </a:endParaRPr>
            </a:p>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b</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）多头网络设计</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网络共享一个编码器，但有多个解码器</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设计</a:t>
              </a:r>
              <a:r>
                <a:rPr lang="en-US" altLang="zh-CN" sz="2000" b="1" dirty="0">
                  <a:solidFill>
                    <a:srgbClr val="00B0F0"/>
                  </a:solidFill>
                  <a:latin typeface="黑体" panose="02010609060101010101" pitchFamily="49" charset="-122"/>
                  <a:ea typeface="黑体" panose="02010609060101010101" pitchFamily="49" charset="-122"/>
                </a:rPr>
                <a:t>k</a:t>
              </a:r>
              <a:r>
                <a:rPr lang="zh-CN" altLang="en-US" sz="2000" b="1" dirty="0">
                  <a:solidFill>
                    <a:srgbClr val="00B0F0"/>
                  </a:solidFill>
                  <a:latin typeface="黑体" panose="02010609060101010101" pitchFamily="49" charset="-122"/>
                  <a:ea typeface="黑体" panose="02010609060101010101" pitchFamily="49" charset="-122"/>
                </a:rPr>
                <a:t>个独立的解码器对应</a:t>
              </a:r>
              <a:r>
                <a:rPr lang="en-US" altLang="zh-CN" sz="2000" b="1" dirty="0">
                  <a:solidFill>
                    <a:srgbClr val="00B0F0"/>
                  </a:solidFill>
                  <a:latin typeface="黑体" panose="02010609060101010101" pitchFamily="49" charset="-122"/>
                  <a:ea typeface="黑体" panose="02010609060101010101" pitchFamily="49" charset="-122"/>
                </a:rPr>
                <a:t>k</a:t>
              </a:r>
              <a:r>
                <a:rPr lang="zh-CN" altLang="en-US" sz="2000" b="1" dirty="0">
                  <a:solidFill>
                    <a:srgbClr val="00B0F0"/>
                  </a:solidFill>
                  <a:latin typeface="黑体" panose="02010609060101010101" pitchFamily="49" charset="-122"/>
                  <a:ea typeface="黑体" panose="02010609060101010101" pitchFamily="49" charset="-122"/>
                </a:rPr>
                <a:t>个器官</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每次训练时只有一个头被更新，其他头被冻结</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缺陷：计算依旧很复杂；扩展性差，不易使用在新任务中</a:t>
              </a:r>
              <a:endParaRPr lang="en-US" altLang="zh-CN" sz="2000" b="1" dirty="0">
                <a:solidFill>
                  <a:srgbClr val="00B0F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3803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DoDNet</a:t>
            </a:r>
            <a:endParaRPr lang="zh-CN" altLang="en-US" dirty="0">
              <a:solidFill>
                <a:srgbClr val="00B0F0"/>
              </a:solidFill>
              <a:latin typeface="Segoe UI Black" panose="020B0A02040204020203" pitchFamily="34" charset="0"/>
            </a:endParaRPr>
          </a:p>
        </p:txBody>
      </p:sp>
      <p:pic>
        <p:nvPicPr>
          <p:cNvPr id="3" name="图片 2">
            <a:extLst>
              <a:ext uri="{FF2B5EF4-FFF2-40B4-BE49-F238E27FC236}">
                <a16:creationId xmlns:a16="http://schemas.microsoft.com/office/drawing/2014/main" id="{9A201ECC-F678-476C-92BB-C9A78EE07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7522"/>
            <a:ext cx="12192000" cy="3216942"/>
          </a:xfrm>
          <a:prstGeom prst="rect">
            <a:avLst/>
          </a:prstGeom>
        </p:spPr>
      </p:pic>
      <p:grpSp>
        <p:nvGrpSpPr>
          <p:cNvPr id="5" name="组合 4">
            <a:extLst>
              <a:ext uri="{FF2B5EF4-FFF2-40B4-BE49-F238E27FC236}">
                <a16:creationId xmlns:a16="http://schemas.microsoft.com/office/drawing/2014/main" id="{1437E7B9-B712-4B84-B998-BF6E9C29489C}"/>
              </a:ext>
            </a:extLst>
          </p:cNvPr>
          <p:cNvGrpSpPr/>
          <p:nvPr/>
        </p:nvGrpSpPr>
        <p:grpSpPr>
          <a:xfrm>
            <a:off x="480767" y="4364612"/>
            <a:ext cx="11236751" cy="2322660"/>
            <a:chOff x="5335571" y="575035"/>
            <a:chExt cx="6685353" cy="5319074"/>
          </a:xfrm>
        </p:grpSpPr>
        <p:sp>
          <p:nvSpPr>
            <p:cNvPr id="6" name="矩形: 圆角 5">
              <a:extLst>
                <a:ext uri="{FF2B5EF4-FFF2-40B4-BE49-F238E27FC236}">
                  <a16:creationId xmlns:a16="http://schemas.microsoft.com/office/drawing/2014/main" id="{E0D9466F-AEA3-4D69-B3C7-90AD2ACF2E22}"/>
                </a:ext>
              </a:extLst>
            </p:cNvPr>
            <p:cNvSpPr/>
            <p:nvPr/>
          </p:nvSpPr>
          <p:spPr>
            <a:xfrm>
              <a:off x="5335571" y="575035"/>
              <a:ext cx="6685353" cy="5319074"/>
            </a:xfrm>
            <a:prstGeom prst="roundRect">
              <a:avLst>
                <a:gd name="adj" fmla="val 4310"/>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60804A9C-9E75-4F6C-ABE8-66A48CF418EE}"/>
                </a:ext>
              </a:extLst>
            </p:cNvPr>
            <p:cNvSpPr txBox="1"/>
            <p:nvPr/>
          </p:nvSpPr>
          <p:spPr>
            <a:xfrm>
              <a:off x="5637230" y="898197"/>
              <a:ext cx="6039088" cy="4440444"/>
            </a:xfrm>
            <a:prstGeom prst="rect">
              <a:avLst/>
            </a:prstGeom>
            <a:noFill/>
          </p:spPr>
          <p:txBody>
            <a:bodyPr wrap="square" numCol="2" rtlCol="0">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本文 </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动态按需网络：</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[Dynamic On-Demand Network,</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 </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DoDNet]</a:t>
              </a: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使用共享编码器和解码器统一处理</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使用任务编码模块引入</a:t>
              </a:r>
              <a:r>
                <a:rPr lang="zh-CN" altLang="en-US" sz="2000" b="1" dirty="0">
                  <a:solidFill>
                    <a:schemeClr val="accent5">
                      <a:lumMod val="75000"/>
                    </a:schemeClr>
                  </a:solidFill>
                  <a:latin typeface="黑体" panose="02010609060101010101" pitchFamily="49" charset="-122"/>
                  <a:ea typeface="黑体" panose="02010609060101010101" pitchFamily="49" charset="-122"/>
                </a:rPr>
                <a:t>任务信息</a:t>
              </a:r>
              <a:r>
                <a:rPr lang="zh-CN" altLang="en-US" sz="2000" b="1" dirty="0">
                  <a:solidFill>
                    <a:srgbClr val="00B0F0"/>
                  </a:solidFill>
                  <a:latin typeface="黑体" panose="02010609060101010101" pitchFamily="49" charset="-122"/>
                  <a:ea typeface="黑体" panose="02010609060101010101" pitchFamily="49" charset="-122"/>
                </a:rPr>
                <a:t>，并与</a:t>
              </a:r>
              <a:r>
                <a:rPr lang="zh-CN" altLang="en-US" sz="2000" b="1" dirty="0">
                  <a:solidFill>
                    <a:schemeClr val="accent5">
                      <a:lumMod val="75000"/>
                    </a:schemeClr>
                  </a:solidFill>
                  <a:latin typeface="黑体" panose="02010609060101010101" pitchFamily="49" charset="-122"/>
                  <a:ea typeface="黑体" panose="02010609060101010101" pitchFamily="49" charset="-122"/>
                </a:rPr>
                <a:t>图像信息</a:t>
              </a:r>
              <a:r>
                <a:rPr lang="zh-CN" altLang="en-US" sz="2000" b="1" dirty="0">
                  <a:solidFill>
                    <a:srgbClr val="00B0F0"/>
                  </a:solidFill>
                  <a:latin typeface="黑体" panose="02010609060101010101" pitchFamily="49" charset="-122"/>
                  <a:ea typeface="黑体" panose="02010609060101010101" pitchFamily="49" charset="-122"/>
                </a:rPr>
                <a:t>融合</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使用控制器生成动态头的内核参数</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使用单一且动态的分割头完成对特定的器官和肿瘤的分割</a:t>
              </a:r>
              <a:endParaRPr lang="en-US" altLang="zh-CN" sz="2000" b="1" dirty="0">
                <a:solidFill>
                  <a:srgbClr val="00B0F0"/>
                </a:solidFill>
                <a:latin typeface="黑体" panose="02010609060101010101" pitchFamily="49" charset="-122"/>
                <a:ea typeface="黑体" panose="02010609060101010101" pitchFamily="49" charset="-122"/>
              </a:endParaRPr>
            </a:p>
          </p:txBody>
        </p:sp>
      </p:grpSp>
      <p:sp>
        <p:nvSpPr>
          <p:cNvPr id="2" name="矩形: 圆角 1">
            <a:extLst>
              <a:ext uri="{FF2B5EF4-FFF2-40B4-BE49-F238E27FC236}">
                <a16:creationId xmlns:a16="http://schemas.microsoft.com/office/drawing/2014/main" id="{DB97AF8D-2AC5-469F-A00C-12461967B970}"/>
              </a:ext>
            </a:extLst>
          </p:cNvPr>
          <p:cNvSpPr/>
          <p:nvPr/>
        </p:nvSpPr>
        <p:spPr>
          <a:xfrm>
            <a:off x="3810000" y="1027522"/>
            <a:ext cx="8315325" cy="3144428"/>
          </a:xfrm>
          <a:prstGeom prst="roundRect">
            <a:avLst>
              <a:gd name="adj" fmla="val 3286"/>
            </a:avLst>
          </a:prstGeom>
          <a:solidFill>
            <a:srgbClr val="ED7D3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3568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59F4B9-88E6-4D1D-AC07-C19113A2E3DA}"/>
              </a:ext>
            </a:extLst>
          </p:cNvPr>
          <p:cNvPicPr>
            <a:picLocks noChangeAspect="1"/>
          </p:cNvPicPr>
          <p:nvPr/>
        </p:nvPicPr>
        <p:blipFill rotWithShape="1">
          <a:blip r:embed="rId3">
            <a:extLst>
              <a:ext uri="{28A0092B-C50C-407E-A947-70E740481C1C}">
                <a14:useLocalDpi xmlns:a14="http://schemas.microsoft.com/office/drawing/2010/main" val="0"/>
              </a:ext>
            </a:extLst>
          </a:blip>
          <a:srcRect l="45228" t="-444" r="-77" b="4699"/>
          <a:stretch/>
        </p:blipFill>
        <p:spPr>
          <a:xfrm>
            <a:off x="273377" y="1227949"/>
            <a:ext cx="6687380" cy="3080084"/>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DoDNet</a:t>
            </a:r>
            <a:endParaRPr lang="zh-CN" altLang="en-US" dirty="0">
              <a:solidFill>
                <a:srgbClr val="00B0F0"/>
              </a:solidFill>
              <a:latin typeface="Segoe UI Black" panose="020B0A02040204020203" pitchFamily="34" charset="0"/>
            </a:endParaRPr>
          </a:p>
        </p:txBody>
      </p:sp>
      <p:sp>
        <p:nvSpPr>
          <p:cNvPr id="4" name="内容占位符 2">
            <a:extLst>
              <a:ext uri="{FF2B5EF4-FFF2-40B4-BE49-F238E27FC236}">
                <a16:creationId xmlns:a16="http://schemas.microsoft.com/office/drawing/2014/main" id="{D7E44FA4-1883-4F0A-B6FD-902AFAA4C94B}"/>
              </a:ext>
            </a:extLst>
          </p:cNvPr>
          <p:cNvSpPr>
            <a:spLocks noGrp="1"/>
          </p:cNvSpPr>
          <p:nvPr>
            <p:ph idx="1"/>
          </p:nvPr>
        </p:nvSpPr>
        <p:spPr>
          <a:xfrm>
            <a:off x="7078745" y="519614"/>
            <a:ext cx="4839878" cy="5013919"/>
          </a:xfrm>
        </p:spPr>
        <p:txBody>
          <a:bodyPr>
            <a:normAutofit/>
          </a:bodyPr>
          <a:lstStyle/>
          <a:p>
            <a:pPr marL="0" indent="0">
              <a:buNone/>
            </a:pP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GAP</a:t>
            </a:r>
            <a:r>
              <a:rPr lang="zh-CN" altLang="en-US" sz="1200" b="1" dirty="0">
                <a:solidFill>
                  <a:schemeClr val="tx1">
                    <a:lumMod val="65000"/>
                    <a:lumOff val="35000"/>
                  </a:schemeClr>
                </a:solidFill>
                <a:latin typeface="黑体" panose="02010609060101010101" pitchFamily="49" charset="-122"/>
                <a:ea typeface="黑体" panose="02010609060101010101" pitchFamily="49" charset="-122"/>
              </a:rPr>
              <a:t>（</a:t>
            </a:r>
            <a:r>
              <a:rPr lang="en-US" altLang="zh-CN" sz="1200" b="1" dirty="0">
                <a:solidFill>
                  <a:schemeClr val="tx1">
                    <a:lumMod val="65000"/>
                    <a:lumOff val="35000"/>
                  </a:schemeClr>
                </a:solidFill>
                <a:latin typeface="黑体" panose="02010609060101010101" pitchFamily="49" charset="-122"/>
                <a:ea typeface="黑体" panose="02010609060101010101" pitchFamily="49" charset="-122"/>
              </a:rPr>
              <a:t>Global Average Pooling</a:t>
            </a:r>
            <a:r>
              <a:rPr lang="zh-CN" altLang="en-US" sz="12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全局平均池化：</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替代全连接层，减少参数量</a:t>
            </a:r>
            <a:endParaRPr lang="en-US" altLang="zh-CN" sz="2000" b="1" dirty="0">
              <a:solidFill>
                <a:srgbClr val="00B0F0"/>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输入</a:t>
            </a:r>
            <a:r>
              <a:rPr lang="en-US" altLang="zh-CN" sz="2000" b="1" dirty="0">
                <a:solidFill>
                  <a:srgbClr val="00B0F0"/>
                </a:solidFill>
                <a:latin typeface="黑体" panose="02010609060101010101" pitchFamily="49" charset="-122"/>
                <a:ea typeface="黑体" panose="02010609060101010101" pitchFamily="49" charset="-122"/>
              </a:rPr>
              <a:t>n</a:t>
            </a:r>
            <a:r>
              <a:rPr lang="zh-CN" altLang="en-US" sz="2000" b="1" dirty="0">
                <a:solidFill>
                  <a:srgbClr val="00B0F0"/>
                </a:solidFill>
                <a:latin typeface="黑体" panose="02010609060101010101" pitchFamily="49" charset="-122"/>
                <a:ea typeface="黑体" panose="02010609060101010101" pitchFamily="49" charset="-122"/>
              </a:rPr>
              <a:t>通道数据，输出</a:t>
            </a:r>
            <a:r>
              <a:rPr lang="en-US" altLang="zh-CN" sz="2000" b="1" dirty="0">
                <a:solidFill>
                  <a:srgbClr val="00B0F0"/>
                </a:solidFill>
                <a:latin typeface="黑体" panose="02010609060101010101" pitchFamily="49" charset="-122"/>
                <a:ea typeface="黑体" panose="02010609060101010101" pitchFamily="49" charset="-122"/>
              </a:rPr>
              <a:t>n</a:t>
            </a:r>
            <a:r>
              <a:rPr lang="zh-CN" altLang="en-US" sz="2000" b="1" dirty="0">
                <a:solidFill>
                  <a:srgbClr val="00B0F0"/>
                </a:solidFill>
                <a:latin typeface="黑体" panose="02010609060101010101" pitchFamily="49" charset="-122"/>
                <a:ea typeface="黑体" panose="02010609060101010101" pitchFamily="49" charset="-122"/>
              </a:rPr>
              <a:t>长度特征向量</a:t>
            </a:r>
            <a:endParaRPr lang="en-US" altLang="zh-CN" sz="2000" b="1" dirty="0">
              <a:solidFill>
                <a:srgbClr val="00B0F0"/>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优势：</a:t>
            </a:r>
            <a:endParaRPr lang="en-US" altLang="zh-CN" sz="2000" b="1" dirty="0">
              <a:solidFill>
                <a:srgbClr val="00B0F0"/>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通过强制使特征图和类别之间相对应，对于卷积结构更来说这个转换更自然</a:t>
            </a:r>
            <a:endParaRPr lang="en-US" altLang="zh-CN" sz="1800" b="1" dirty="0">
              <a:solidFill>
                <a:srgbClr val="00B0F0"/>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没有参数用于优化，避免了过拟合</a:t>
            </a:r>
            <a:endParaRPr lang="en-US" altLang="zh-CN" sz="1800" b="1" dirty="0">
              <a:solidFill>
                <a:srgbClr val="00B0F0"/>
              </a:solidFill>
              <a:latin typeface="黑体" panose="02010609060101010101" pitchFamily="49" charset="-122"/>
              <a:ea typeface="黑体" panose="02010609060101010101" pitchFamily="49" charset="-122"/>
            </a:endParaRPr>
          </a:p>
          <a:p>
            <a:r>
              <a:rPr lang="en-US" altLang="zh-CN" sz="2000" b="1" dirty="0">
                <a:solidFill>
                  <a:srgbClr val="00B0F0"/>
                </a:solidFill>
                <a:latin typeface="黑体" panose="02010609060101010101" pitchFamily="49" charset="-122"/>
                <a:ea typeface="黑体" panose="02010609060101010101" pitchFamily="49" charset="-122"/>
              </a:rPr>
              <a:t>《Network In Network》</a:t>
            </a:r>
            <a:r>
              <a:rPr lang="zh-CN" altLang="en-US" sz="2000" b="1" dirty="0">
                <a:solidFill>
                  <a:srgbClr val="00B0F0"/>
                </a:solidFill>
                <a:latin typeface="黑体" panose="02010609060101010101" pitchFamily="49" charset="-122"/>
                <a:ea typeface="黑体" panose="02010609060101010101" pitchFamily="49" charset="-122"/>
              </a:rPr>
              <a:t>（</a:t>
            </a:r>
            <a:r>
              <a:rPr lang="en-US" altLang="zh-CN" sz="2000" b="1" dirty="0">
                <a:solidFill>
                  <a:srgbClr val="00B0F0"/>
                </a:solidFill>
                <a:latin typeface="黑体" panose="02010609060101010101" pitchFamily="49" charset="-122"/>
                <a:ea typeface="黑体" panose="02010609060101010101" pitchFamily="49" charset="-122"/>
              </a:rPr>
              <a:t>ICLR 2014</a:t>
            </a:r>
            <a:r>
              <a:rPr lang="zh-CN" altLang="en-US" sz="2000" b="1" dirty="0">
                <a:solidFill>
                  <a:srgbClr val="00B0F0"/>
                </a:solidFill>
                <a:latin typeface="黑体" panose="02010609060101010101" pitchFamily="49" charset="-122"/>
                <a:ea typeface="黑体" panose="02010609060101010101" pitchFamily="49" charset="-122"/>
              </a:rPr>
              <a:t>）</a:t>
            </a:r>
            <a:endParaRPr lang="en-US" altLang="zh-CN" sz="2000" b="1" dirty="0">
              <a:solidFill>
                <a:srgbClr val="00B0F0"/>
              </a:solidFill>
              <a:latin typeface="黑体" panose="02010609060101010101" pitchFamily="49" charset="-122"/>
              <a:ea typeface="黑体" panose="02010609060101010101" pitchFamily="49" charset="-122"/>
            </a:endParaRPr>
          </a:p>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将</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k</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个分割任务进行</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one-hot</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编码，形成</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k</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长度特征向量，将其与</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GAP</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输出拼接成</a:t>
            </a:r>
            <a:r>
              <a:rPr lang="en-US" altLang="zh-CN" sz="2000" b="1" dirty="0" err="1">
                <a:solidFill>
                  <a:schemeClr val="tx1">
                    <a:lumMod val="65000"/>
                    <a:lumOff val="35000"/>
                  </a:schemeClr>
                </a:solidFill>
                <a:latin typeface="黑体" panose="02010609060101010101" pitchFamily="49" charset="-122"/>
                <a:ea typeface="黑体" panose="02010609060101010101" pitchFamily="49" charset="-122"/>
              </a:rPr>
              <a:t>n+k</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长度的特征向量</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47A107B1-3DB4-49A7-AE2C-62ED5F016109}"/>
              </a:ext>
            </a:extLst>
          </p:cNvPr>
          <p:cNvPicPr>
            <a:picLocks noChangeAspect="1"/>
          </p:cNvPicPr>
          <p:nvPr/>
        </p:nvPicPr>
        <p:blipFill rotWithShape="1">
          <a:blip r:embed="rId4">
            <a:extLst>
              <a:ext uri="{28A0092B-C50C-407E-A947-70E740481C1C}">
                <a14:useLocalDpi xmlns:a14="http://schemas.microsoft.com/office/drawing/2010/main" val="0"/>
              </a:ext>
            </a:extLst>
          </a:blip>
          <a:srcRect l="6012" t="8604" r="14633" b="4988"/>
          <a:stretch/>
        </p:blipFill>
        <p:spPr>
          <a:xfrm>
            <a:off x="1089538" y="4421693"/>
            <a:ext cx="5191856" cy="2223680"/>
          </a:xfrm>
          <a:prstGeom prst="rect">
            <a:avLst/>
          </a:prstGeom>
        </p:spPr>
      </p:pic>
    </p:spTree>
    <p:extLst>
      <p:ext uri="{BB962C8B-B14F-4D97-AF65-F5344CB8AC3E}">
        <p14:creationId xmlns:p14="http://schemas.microsoft.com/office/powerpoint/2010/main" val="405263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59F4B9-88E6-4D1D-AC07-C19113A2E3DA}"/>
              </a:ext>
            </a:extLst>
          </p:cNvPr>
          <p:cNvPicPr>
            <a:picLocks noChangeAspect="1"/>
          </p:cNvPicPr>
          <p:nvPr/>
        </p:nvPicPr>
        <p:blipFill rotWithShape="1">
          <a:blip r:embed="rId3">
            <a:extLst>
              <a:ext uri="{28A0092B-C50C-407E-A947-70E740481C1C}">
                <a14:useLocalDpi xmlns:a14="http://schemas.microsoft.com/office/drawing/2010/main" val="0"/>
              </a:ext>
            </a:extLst>
          </a:blip>
          <a:srcRect l="45228" t="-444" r="-77" b="4699"/>
          <a:stretch/>
        </p:blipFill>
        <p:spPr>
          <a:xfrm>
            <a:off x="273377" y="1227949"/>
            <a:ext cx="6687380" cy="3080084"/>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DoDNet</a:t>
            </a:r>
            <a:endParaRPr lang="zh-CN" altLang="en-US" dirty="0">
              <a:solidFill>
                <a:srgbClr val="00B0F0"/>
              </a:solidFill>
              <a:latin typeface="Segoe UI Black" panose="020B0A02040204020203" pitchFamily="34" charset="0"/>
            </a:endParaRPr>
          </a:p>
        </p:txBody>
      </p:sp>
      <p:sp>
        <p:nvSpPr>
          <p:cNvPr id="4" name="内容占位符 2">
            <a:extLst>
              <a:ext uri="{FF2B5EF4-FFF2-40B4-BE49-F238E27FC236}">
                <a16:creationId xmlns:a16="http://schemas.microsoft.com/office/drawing/2014/main" id="{D7E44FA4-1883-4F0A-B6FD-902AFAA4C94B}"/>
              </a:ext>
            </a:extLst>
          </p:cNvPr>
          <p:cNvSpPr>
            <a:spLocks noGrp="1"/>
          </p:cNvSpPr>
          <p:nvPr>
            <p:ph idx="1"/>
          </p:nvPr>
        </p:nvSpPr>
        <p:spPr>
          <a:xfrm>
            <a:off x="7078745" y="519614"/>
            <a:ext cx="4839878" cy="5013919"/>
          </a:xfrm>
        </p:spPr>
        <p:txBody>
          <a:bodyPr>
            <a:normAutofit/>
          </a:bodyPr>
          <a:lstStyle/>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动态头参数的形成：</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通过单卷积层，由汇总的特征向量生成三组卷积核参数</a:t>
            </a:r>
            <a:r>
              <a:rPr lang="en-US" altLang="zh-CN" sz="2000" b="1" dirty="0">
                <a:solidFill>
                  <a:srgbClr val="00B0F0"/>
                </a:solidFill>
                <a:latin typeface="黑体" panose="02010609060101010101" pitchFamily="49" charset="-122"/>
                <a:ea typeface="黑体" panose="02010609060101010101" pitchFamily="49" charset="-122"/>
              </a:rPr>
              <a:t>θ</a:t>
            </a:r>
            <a:r>
              <a:rPr lang="en-US" altLang="zh-CN" sz="1200" b="1" dirty="0">
                <a:solidFill>
                  <a:srgbClr val="00B0F0"/>
                </a:solidFill>
                <a:latin typeface="黑体" panose="02010609060101010101" pitchFamily="49" charset="-122"/>
                <a:ea typeface="黑体" panose="02010609060101010101" pitchFamily="49" charset="-122"/>
              </a:rPr>
              <a:t>1 </a:t>
            </a:r>
            <a:r>
              <a:rPr lang="zh-CN" altLang="en-US" sz="2000" b="1" dirty="0">
                <a:solidFill>
                  <a:srgbClr val="00B0F0"/>
                </a:solidFill>
                <a:latin typeface="黑体" panose="02010609060101010101" pitchFamily="49" charset="-122"/>
                <a:ea typeface="黑体" panose="02010609060101010101" pitchFamily="49" charset="-122"/>
              </a:rPr>
              <a:t>、</a:t>
            </a:r>
            <a:r>
              <a:rPr lang="en-US" altLang="zh-CN" sz="2000" b="1" dirty="0">
                <a:solidFill>
                  <a:srgbClr val="00B0F0"/>
                </a:solidFill>
                <a:latin typeface="黑体" panose="02010609060101010101" pitchFamily="49" charset="-122"/>
                <a:ea typeface="黑体" panose="02010609060101010101" pitchFamily="49" charset="-122"/>
              </a:rPr>
              <a:t>θ</a:t>
            </a:r>
            <a:r>
              <a:rPr lang="en-US" altLang="zh-CN" sz="1200" b="1" dirty="0">
                <a:solidFill>
                  <a:srgbClr val="00B0F0"/>
                </a:solidFill>
                <a:latin typeface="黑体" panose="02010609060101010101" pitchFamily="49" charset="-122"/>
                <a:ea typeface="黑体" panose="02010609060101010101" pitchFamily="49" charset="-122"/>
              </a:rPr>
              <a:t>2 </a:t>
            </a:r>
            <a:r>
              <a:rPr lang="zh-CN" altLang="en-US" sz="2000" b="1" dirty="0">
                <a:solidFill>
                  <a:srgbClr val="00B0F0"/>
                </a:solidFill>
                <a:latin typeface="黑体" panose="02010609060101010101" pitchFamily="49" charset="-122"/>
                <a:ea typeface="黑体" panose="02010609060101010101" pitchFamily="49" charset="-122"/>
              </a:rPr>
              <a:t>、</a:t>
            </a:r>
            <a:r>
              <a:rPr lang="en-US" altLang="zh-CN" sz="2000" b="1" dirty="0">
                <a:solidFill>
                  <a:srgbClr val="00B0F0"/>
                </a:solidFill>
                <a:latin typeface="黑体" panose="02010609060101010101" pitchFamily="49" charset="-122"/>
                <a:ea typeface="黑体" panose="02010609060101010101" pitchFamily="49" charset="-122"/>
              </a:rPr>
              <a:t>θ</a:t>
            </a:r>
            <a:r>
              <a:rPr lang="en-US" altLang="zh-CN" sz="1200" b="1" dirty="0">
                <a:solidFill>
                  <a:srgbClr val="00B0F0"/>
                </a:solidFill>
                <a:latin typeface="黑体" panose="02010609060101010101" pitchFamily="49" charset="-122"/>
                <a:ea typeface="黑体" panose="02010609060101010101" pitchFamily="49" charset="-122"/>
              </a:rPr>
              <a:t>3</a:t>
            </a:r>
            <a:r>
              <a:rPr lang="zh-CN" altLang="en-US" sz="2000" b="1" dirty="0">
                <a:solidFill>
                  <a:srgbClr val="00B0F0"/>
                </a:solidFill>
                <a:latin typeface="黑体" panose="02010609060101010101" pitchFamily="49" charset="-122"/>
                <a:ea typeface="黑体" panose="02010609060101010101" pitchFamily="49" charset="-122"/>
              </a:rPr>
              <a:t>（</a:t>
            </a:r>
            <a:r>
              <a:rPr lang="en-US" altLang="zh-CN" sz="2000" b="1" dirty="0">
                <a:solidFill>
                  <a:srgbClr val="00B0F0"/>
                </a:solidFill>
                <a:latin typeface="黑体" panose="02010609060101010101" pitchFamily="49" charset="-122"/>
                <a:ea typeface="黑体" panose="02010609060101010101" pitchFamily="49" charset="-122"/>
              </a:rPr>
              <a:t>kernel size = 1</a:t>
            </a:r>
            <a:r>
              <a:rPr lang="zh-CN" altLang="en-US" sz="2000" b="1" dirty="0">
                <a:solidFill>
                  <a:srgbClr val="00B0F0"/>
                </a:solidFill>
                <a:latin typeface="黑体" panose="02010609060101010101" pitchFamily="49" charset="-122"/>
                <a:ea typeface="黑体" panose="02010609060101010101" pitchFamily="49" charset="-122"/>
              </a:rPr>
              <a:t>）</a:t>
            </a:r>
            <a:endParaRPr lang="en-US" altLang="zh-CN" sz="2000" b="1" dirty="0">
              <a:solidFill>
                <a:srgbClr val="00B0F0"/>
              </a:solidFill>
              <a:latin typeface="黑体" panose="02010609060101010101" pitchFamily="49" charset="-122"/>
              <a:ea typeface="黑体" panose="02010609060101010101" pitchFamily="49" charset="-122"/>
            </a:endParaRPr>
          </a:p>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动态头：</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共三层</a:t>
            </a:r>
            <a:r>
              <a:rPr lang="en-US" altLang="zh-CN" sz="2000" b="1" dirty="0">
                <a:solidFill>
                  <a:srgbClr val="00B0F0"/>
                </a:solidFill>
                <a:latin typeface="黑体" panose="02010609060101010101" pitchFamily="49" charset="-122"/>
                <a:ea typeface="黑体" panose="02010609060101010101" pitchFamily="49" charset="-122"/>
              </a:rPr>
              <a:t>1x1x1</a:t>
            </a:r>
            <a:r>
              <a:rPr lang="zh-CN" altLang="en-US" sz="2000" b="1" dirty="0">
                <a:solidFill>
                  <a:srgbClr val="00B0F0"/>
                </a:solidFill>
                <a:latin typeface="黑体" panose="02010609060101010101" pitchFamily="49" charset="-122"/>
                <a:ea typeface="黑体" panose="02010609060101010101" pitchFamily="49" charset="-122"/>
              </a:rPr>
              <a:t>卷积层，通道数分别为</a:t>
            </a:r>
            <a:r>
              <a:rPr lang="en-US" altLang="zh-CN" sz="2000" b="1" dirty="0">
                <a:solidFill>
                  <a:srgbClr val="00B0F0"/>
                </a:solidFill>
                <a:latin typeface="黑体" panose="02010609060101010101" pitchFamily="49" charset="-122"/>
                <a:ea typeface="黑体" panose="02010609060101010101" pitchFamily="49" charset="-122"/>
              </a:rPr>
              <a:t>8</a:t>
            </a:r>
            <a:r>
              <a:rPr lang="zh-CN" altLang="en-US" sz="2000" b="1" dirty="0">
                <a:solidFill>
                  <a:srgbClr val="00B0F0"/>
                </a:solidFill>
                <a:latin typeface="黑体" panose="02010609060101010101" pitchFamily="49" charset="-122"/>
                <a:ea typeface="黑体" panose="02010609060101010101" pitchFamily="49" charset="-122"/>
              </a:rPr>
              <a:t>、</a:t>
            </a:r>
            <a:r>
              <a:rPr lang="en-US" altLang="zh-CN" sz="2000" b="1" dirty="0">
                <a:solidFill>
                  <a:srgbClr val="00B0F0"/>
                </a:solidFill>
                <a:latin typeface="黑体" panose="02010609060101010101" pitchFamily="49" charset="-122"/>
                <a:ea typeface="黑体" panose="02010609060101010101" pitchFamily="49" charset="-122"/>
              </a:rPr>
              <a:t>8</a:t>
            </a:r>
            <a:r>
              <a:rPr lang="zh-CN" altLang="en-US" sz="2000" b="1" dirty="0">
                <a:solidFill>
                  <a:srgbClr val="00B0F0"/>
                </a:solidFill>
                <a:latin typeface="黑体" panose="02010609060101010101" pitchFamily="49" charset="-122"/>
                <a:ea typeface="黑体" panose="02010609060101010101" pitchFamily="49" charset="-122"/>
              </a:rPr>
              <a:t>、</a:t>
            </a:r>
            <a:r>
              <a:rPr lang="en-US" altLang="zh-CN" sz="2000" b="1" dirty="0">
                <a:solidFill>
                  <a:srgbClr val="00B0F0"/>
                </a:solidFill>
                <a:latin typeface="黑体" panose="02010609060101010101" pitchFamily="49" charset="-122"/>
                <a:ea typeface="黑体" panose="02010609060101010101" pitchFamily="49" charset="-122"/>
              </a:rPr>
              <a:t>2</a:t>
            </a:r>
          </a:p>
          <a:p>
            <a:r>
              <a:rPr lang="zh-CN" altLang="en-US" sz="2000" b="1" dirty="0">
                <a:solidFill>
                  <a:srgbClr val="00B0F0"/>
                </a:solidFill>
                <a:latin typeface="黑体" panose="02010609060101010101" pitchFamily="49" charset="-122"/>
                <a:ea typeface="黑体" panose="02010609060101010101" pitchFamily="49" charset="-122"/>
              </a:rPr>
              <a:t>将对单器官特化的卷积核参数装入，实现在单器官标注数据集上的训练</a:t>
            </a:r>
            <a:endParaRPr lang="en-US" altLang="zh-CN" sz="20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5145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59F4B9-88E6-4D1D-AC07-C19113A2E3DA}"/>
              </a:ext>
            </a:extLst>
          </p:cNvPr>
          <p:cNvPicPr>
            <a:picLocks noChangeAspect="1"/>
          </p:cNvPicPr>
          <p:nvPr/>
        </p:nvPicPr>
        <p:blipFill rotWithShape="1">
          <a:blip r:embed="rId3">
            <a:extLst>
              <a:ext uri="{28A0092B-C50C-407E-A947-70E740481C1C}">
                <a14:useLocalDpi xmlns:a14="http://schemas.microsoft.com/office/drawing/2010/main" val="0"/>
              </a:ext>
            </a:extLst>
          </a:blip>
          <a:srcRect l="45228" t="-444" r="-77" b="4699"/>
          <a:stretch/>
        </p:blipFill>
        <p:spPr>
          <a:xfrm>
            <a:off x="273377" y="1227949"/>
            <a:ext cx="6687380" cy="3080084"/>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DoDNet</a:t>
            </a:r>
            <a:endParaRPr lang="zh-CN" altLang="en-US" dirty="0">
              <a:solidFill>
                <a:srgbClr val="00B0F0"/>
              </a:solidFill>
              <a:latin typeface="Segoe UI Black" panose="020B0A02040204020203" pitchFamily="34" charset="0"/>
            </a:endParaRPr>
          </a:p>
        </p:txBody>
      </p:sp>
      <p:sp>
        <p:nvSpPr>
          <p:cNvPr id="4" name="内容占位符 2">
            <a:extLst>
              <a:ext uri="{FF2B5EF4-FFF2-40B4-BE49-F238E27FC236}">
                <a16:creationId xmlns:a16="http://schemas.microsoft.com/office/drawing/2014/main" id="{D7E44FA4-1883-4F0A-B6FD-902AFAA4C94B}"/>
              </a:ext>
            </a:extLst>
          </p:cNvPr>
          <p:cNvSpPr>
            <a:spLocks noGrp="1"/>
          </p:cNvSpPr>
          <p:nvPr>
            <p:ph idx="1"/>
          </p:nvPr>
        </p:nvSpPr>
        <p:spPr>
          <a:xfrm>
            <a:off x="7078745" y="519614"/>
            <a:ext cx="4839878" cy="5013919"/>
          </a:xfrm>
        </p:spPr>
        <p:txBody>
          <a:bodyPr>
            <a:normAutofit/>
          </a:bodyPr>
          <a:lstStyle/>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网络部署：</a:t>
            </a:r>
          </a:p>
          <a:p>
            <a:r>
              <a:rPr lang="zh-CN" altLang="en-US" sz="2000" b="1" dirty="0">
                <a:solidFill>
                  <a:srgbClr val="00B0F0"/>
                </a:solidFill>
                <a:latin typeface="黑体" panose="02010609060101010101" pitchFamily="49" charset="-122"/>
                <a:ea typeface="黑体" panose="02010609060101010101" pitchFamily="49" charset="-122"/>
              </a:rPr>
              <a:t>根据需要，一次生成一个器官分割的动态头，若要进行</a:t>
            </a:r>
            <a:r>
              <a:rPr lang="en-US" altLang="zh-CN" sz="2000" b="1" dirty="0">
                <a:solidFill>
                  <a:srgbClr val="00B0F0"/>
                </a:solidFill>
                <a:latin typeface="黑体" panose="02010609060101010101" pitchFamily="49" charset="-122"/>
                <a:ea typeface="黑体" panose="02010609060101010101" pitchFamily="49" charset="-122"/>
              </a:rPr>
              <a:t>m</a:t>
            </a:r>
            <a:r>
              <a:rPr lang="zh-CN" altLang="en-US" sz="2000" b="1" dirty="0">
                <a:solidFill>
                  <a:srgbClr val="00B0F0"/>
                </a:solidFill>
                <a:latin typeface="黑体" panose="02010609060101010101" pitchFamily="49" charset="-122"/>
                <a:ea typeface="黑体" panose="02010609060101010101" pitchFamily="49" charset="-122"/>
              </a:rPr>
              <a:t>个器官分割，则分别产生</a:t>
            </a:r>
            <a:r>
              <a:rPr lang="en-US" altLang="zh-CN" sz="2000" b="1" dirty="0">
                <a:solidFill>
                  <a:srgbClr val="00B0F0"/>
                </a:solidFill>
                <a:latin typeface="黑体" panose="02010609060101010101" pitchFamily="49" charset="-122"/>
                <a:ea typeface="黑体" panose="02010609060101010101" pitchFamily="49" charset="-122"/>
              </a:rPr>
              <a:t>m</a:t>
            </a:r>
            <a:r>
              <a:rPr lang="zh-CN" altLang="en-US" sz="2000" b="1" dirty="0">
                <a:solidFill>
                  <a:srgbClr val="00B0F0"/>
                </a:solidFill>
                <a:latin typeface="黑体" panose="02010609060101010101" pitchFamily="49" charset="-122"/>
                <a:ea typeface="黑体" panose="02010609060101010101" pitchFamily="49" charset="-122"/>
              </a:rPr>
              <a:t>个动态头</a:t>
            </a:r>
            <a:endParaRPr lang="en-US" altLang="zh-CN" sz="2000" b="1" dirty="0">
              <a:solidFill>
                <a:srgbClr val="00B0F0"/>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动态头的参数量和计算量都相当低，以至于可以忽略额外增加动态头对任务难度的影响</a:t>
            </a:r>
            <a:endParaRPr lang="en-US" altLang="zh-CN" sz="2000" b="1" dirty="0">
              <a:solidFill>
                <a:srgbClr val="00B0F0"/>
              </a:solidFill>
              <a:latin typeface="黑体" panose="02010609060101010101" pitchFamily="49" charset="-122"/>
              <a:ea typeface="黑体" panose="02010609060101010101" pitchFamily="49" charset="-122"/>
            </a:endParaRPr>
          </a:p>
          <a:p>
            <a:pPr marL="0" indent="0">
              <a:buNone/>
            </a:pP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DoDNet</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网络中心思想：</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最大化不同器官分割网络的共享部分，最小化各网络的独立部分</a:t>
            </a:r>
            <a:endParaRPr lang="en-US" altLang="zh-CN" sz="2000" b="1" dirty="0">
              <a:solidFill>
                <a:srgbClr val="00B0F0"/>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引入任务编码，将分割目标融入网络中，并将任务信息与图片信息融合</a:t>
            </a:r>
            <a:endParaRPr lang="zh-CN" altLang="en-US" sz="2000" b="1" dirty="0">
              <a:solidFill>
                <a:schemeClr val="tx1">
                  <a:lumMod val="65000"/>
                  <a:lumOff val="35000"/>
                </a:schemeClr>
              </a:solidFill>
              <a:latin typeface="黑体" panose="02010609060101010101" pitchFamily="49" charset="-122"/>
              <a:ea typeface="黑体" panose="02010609060101010101" pitchFamily="49" charset="-122"/>
            </a:endParaRPr>
          </a:p>
          <a:p>
            <a:pPr marL="0" indent="0">
              <a:buNone/>
            </a:pPr>
            <a:endParaRPr lang="en-US" altLang="zh-CN" sz="2000" b="1" dirty="0">
              <a:solidFill>
                <a:srgbClr val="00B0F0"/>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C8D99087-085B-42A7-813F-2C11EB4503D1}"/>
              </a:ext>
            </a:extLst>
          </p:cNvPr>
          <p:cNvPicPr>
            <a:picLocks noChangeAspect="1"/>
          </p:cNvPicPr>
          <p:nvPr/>
        </p:nvPicPr>
        <p:blipFill rotWithShape="1">
          <a:blip r:embed="rId3">
            <a:extLst>
              <a:ext uri="{28A0092B-C50C-407E-A947-70E740481C1C}">
                <a14:useLocalDpi xmlns:a14="http://schemas.microsoft.com/office/drawing/2010/main" val="0"/>
              </a:ext>
            </a:extLst>
          </a:blip>
          <a:srcRect l="7938" t="16205" r="57879" b="18062"/>
          <a:stretch/>
        </p:blipFill>
        <p:spPr>
          <a:xfrm>
            <a:off x="2616632" y="4508460"/>
            <a:ext cx="4167618" cy="2114550"/>
          </a:xfrm>
          <a:prstGeom prst="rect">
            <a:avLst/>
          </a:prstGeom>
        </p:spPr>
      </p:pic>
    </p:spTree>
    <p:extLst>
      <p:ext uri="{BB962C8B-B14F-4D97-AF65-F5344CB8AC3E}">
        <p14:creationId xmlns:p14="http://schemas.microsoft.com/office/powerpoint/2010/main" val="168819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65570A9-9B9D-4674-BFF2-6B08ED99813D}"/>
              </a:ext>
            </a:extLst>
          </p:cNvPr>
          <p:cNvGrpSpPr/>
          <p:nvPr/>
        </p:nvGrpSpPr>
        <p:grpSpPr>
          <a:xfrm>
            <a:off x="6096000" y="527901"/>
            <a:ext cx="5682006" cy="3484250"/>
            <a:chOff x="5645359" y="1027522"/>
            <a:chExt cx="6132647" cy="3841422"/>
          </a:xfrm>
        </p:grpSpPr>
        <p:pic>
          <p:nvPicPr>
            <p:cNvPr id="4" name="图片 3">
              <a:extLst>
                <a:ext uri="{FF2B5EF4-FFF2-40B4-BE49-F238E27FC236}">
                  <a16:creationId xmlns:a16="http://schemas.microsoft.com/office/drawing/2014/main" id="{C42162CE-529D-4FEE-B6D0-DCACC6714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359" y="1027522"/>
              <a:ext cx="6132647" cy="3841422"/>
            </a:xfrm>
            <a:prstGeom prst="rect">
              <a:avLst/>
            </a:prstGeom>
          </p:spPr>
        </p:pic>
        <p:sp>
          <p:nvSpPr>
            <p:cNvPr id="5" name="矩形 4">
              <a:extLst>
                <a:ext uri="{FF2B5EF4-FFF2-40B4-BE49-F238E27FC236}">
                  <a16:creationId xmlns:a16="http://schemas.microsoft.com/office/drawing/2014/main" id="{F63C76D3-AB40-45E7-BFDD-168138BBCFE5}"/>
                </a:ext>
              </a:extLst>
            </p:cNvPr>
            <p:cNvSpPr/>
            <p:nvPr/>
          </p:nvSpPr>
          <p:spPr>
            <a:xfrm>
              <a:off x="9421375" y="4520152"/>
              <a:ext cx="2252938" cy="34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a:extLst>
              <a:ext uri="{FF2B5EF4-FFF2-40B4-BE49-F238E27FC236}">
                <a16:creationId xmlns:a16="http://schemas.microsoft.com/office/drawing/2014/main" id="{A1DD65C1-7EB0-4A1E-9B56-76C5EC25849A}"/>
              </a:ext>
            </a:extLst>
          </p:cNvPr>
          <p:cNvPicPr>
            <a:picLocks noChangeAspect="1"/>
          </p:cNvPicPr>
          <p:nvPr/>
        </p:nvPicPr>
        <p:blipFill rotWithShape="1">
          <a:blip r:embed="rId4"/>
          <a:srcRect b="9794"/>
          <a:stretch/>
        </p:blipFill>
        <p:spPr>
          <a:xfrm>
            <a:off x="5873380" y="4087565"/>
            <a:ext cx="5744335" cy="2418147"/>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MS-KD</a:t>
            </a:r>
            <a:endParaRPr lang="zh-CN" altLang="en-US" dirty="0">
              <a:solidFill>
                <a:srgbClr val="00B0F0"/>
              </a:solidFill>
              <a:latin typeface="Segoe UI Black" panose="020B0A02040204020203" pitchFamily="34" charset="0"/>
            </a:endParaRPr>
          </a:p>
        </p:txBody>
      </p:sp>
      <p:sp>
        <p:nvSpPr>
          <p:cNvPr id="3" name="内容占位符 2">
            <a:extLst>
              <a:ext uri="{FF2B5EF4-FFF2-40B4-BE49-F238E27FC236}">
                <a16:creationId xmlns:a16="http://schemas.microsoft.com/office/drawing/2014/main" id="{C8C6FB29-BDAD-406A-BC7A-A55513E5D6C4}"/>
              </a:ext>
            </a:extLst>
          </p:cNvPr>
          <p:cNvSpPr>
            <a:spLocks noGrp="1"/>
          </p:cNvSpPr>
          <p:nvPr>
            <p:ph idx="1"/>
          </p:nvPr>
        </p:nvSpPr>
        <p:spPr>
          <a:xfrm>
            <a:off x="413994" y="1188829"/>
            <a:ext cx="5480022" cy="5013919"/>
          </a:xfrm>
        </p:spPr>
        <p:txBody>
          <a:bodyPr>
            <a:normAutofit/>
          </a:bodyPr>
          <a:lstStyle/>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知识蒸馏</a:t>
            </a:r>
            <a:r>
              <a:rPr lang="zh-CN" altLang="en-US" sz="1400" b="1" dirty="0">
                <a:solidFill>
                  <a:schemeClr val="tx1">
                    <a:lumMod val="65000"/>
                    <a:lumOff val="35000"/>
                  </a:schemeClr>
                </a:solidFill>
                <a:latin typeface="黑体" panose="02010609060101010101" pitchFamily="49" charset="-122"/>
                <a:ea typeface="黑体" panose="02010609060101010101" pitchFamily="49" charset="-122"/>
              </a:rPr>
              <a:t>（教师</a:t>
            </a:r>
            <a:r>
              <a:rPr lang="en-US" altLang="zh-CN" sz="14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1400" b="1" dirty="0">
                <a:solidFill>
                  <a:schemeClr val="tx1">
                    <a:lumMod val="65000"/>
                    <a:lumOff val="35000"/>
                  </a:schemeClr>
                </a:solidFill>
                <a:latin typeface="黑体" panose="02010609060101010101" pitchFamily="49" charset="-122"/>
                <a:ea typeface="黑体" panose="02010609060101010101" pitchFamily="49" charset="-122"/>
              </a:rPr>
              <a:t>学生模型）</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000" b="1" dirty="0">
                <a:solidFill>
                  <a:schemeClr val="accent5">
                    <a:lumMod val="75000"/>
                  </a:schemeClr>
                </a:solidFill>
                <a:latin typeface="黑体" panose="02010609060101010101" pitchFamily="49" charset="-122"/>
                <a:ea typeface="黑体" panose="02010609060101010101" pitchFamily="49" charset="-122"/>
              </a:rPr>
              <a:t>利用大模型学到的知识指导小模型训练</a:t>
            </a:r>
            <a:r>
              <a:rPr lang="zh-CN" altLang="en-US" sz="2000" b="1" dirty="0">
                <a:solidFill>
                  <a:srgbClr val="00B0F0"/>
                </a:solidFill>
                <a:latin typeface="黑体" panose="02010609060101010101" pitchFamily="49" charset="-122"/>
                <a:ea typeface="黑体" panose="02010609060101010101" pitchFamily="49" charset="-122"/>
              </a:rPr>
              <a:t>，使得小模型具有与大模型相当的性能，但参数数量大幅降低，实现</a:t>
            </a:r>
            <a:r>
              <a:rPr lang="zh-CN" altLang="en-US" sz="2000" b="1" dirty="0">
                <a:solidFill>
                  <a:schemeClr val="accent5">
                    <a:lumMod val="75000"/>
                  </a:schemeClr>
                </a:solidFill>
                <a:latin typeface="黑体" panose="02010609060101010101" pitchFamily="49" charset="-122"/>
                <a:ea typeface="黑体" panose="02010609060101010101" pitchFamily="49" charset="-122"/>
              </a:rPr>
              <a:t>模型压缩与加速</a:t>
            </a:r>
            <a:endParaRPr lang="en-US" altLang="zh-CN" sz="2000" b="1" dirty="0">
              <a:solidFill>
                <a:schemeClr val="accent5">
                  <a:lumMod val="75000"/>
                </a:schemeClr>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大模型往往是单个复杂网络或者是若干网络的集合，拥有良好的性能和泛化能力</a:t>
            </a:r>
          </a:p>
          <a:p>
            <a:pPr lvl="1"/>
            <a:r>
              <a:rPr lang="zh-CN" altLang="en-US" sz="1800" b="1" dirty="0">
                <a:solidFill>
                  <a:srgbClr val="00B0F0"/>
                </a:solidFill>
                <a:latin typeface="黑体" panose="02010609060101010101" pitchFamily="49" charset="-122"/>
                <a:ea typeface="黑体" panose="02010609060101010101" pitchFamily="49" charset="-122"/>
              </a:rPr>
              <a:t>小模型因为网络规模较小，表达能力有限</a:t>
            </a:r>
          </a:p>
          <a:p>
            <a:pPr>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软标签和硬标签</a:t>
            </a:r>
            <a:endParaRPr lang="en-US" altLang="zh-CN" sz="2000" b="1" dirty="0">
              <a:solidFill>
                <a:srgbClr val="00B0F0"/>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硬标签：使用</a:t>
            </a:r>
            <a:r>
              <a:rPr lang="en-US" altLang="zh-CN" sz="1800" b="1" dirty="0">
                <a:solidFill>
                  <a:srgbClr val="00B0F0"/>
                </a:solidFill>
                <a:latin typeface="黑体" panose="02010609060101010101" pitchFamily="49" charset="-122"/>
                <a:ea typeface="黑体" panose="02010609060101010101" pitchFamily="49" charset="-122"/>
              </a:rPr>
              <a:t>one-hot</a:t>
            </a:r>
            <a:r>
              <a:rPr lang="zh-CN" altLang="en-US" sz="1800" b="1" dirty="0">
                <a:solidFill>
                  <a:srgbClr val="00B0F0"/>
                </a:solidFill>
                <a:latin typeface="黑体" panose="02010609060101010101" pitchFamily="49" charset="-122"/>
                <a:ea typeface="黑体" panose="02010609060101010101" pitchFamily="49" charset="-122"/>
              </a:rPr>
              <a:t>编码，是非分明，训练过程是对</a:t>
            </a:r>
            <a:r>
              <a:rPr lang="en-US" altLang="zh-CN" sz="1800" b="1" dirty="0">
                <a:solidFill>
                  <a:srgbClr val="00B0F0"/>
                </a:solidFill>
                <a:latin typeface="黑体" panose="02010609060101010101" pitchFamily="49" charset="-122"/>
                <a:ea typeface="黑体" panose="02010609060101010101" pitchFamily="49" charset="-122"/>
              </a:rPr>
              <a:t>ground truth</a:t>
            </a:r>
            <a:r>
              <a:rPr lang="zh-CN" altLang="en-US" sz="1800" b="1" dirty="0">
                <a:solidFill>
                  <a:srgbClr val="00B0F0"/>
                </a:solidFill>
                <a:latin typeface="黑体" panose="02010609060101010101" pitchFamily="49" charset="-122"/>
                <a:ea typeface="黑体" panose="02010609060101010101" pitchFamily="49" charset="-122"/>
              </a:rPr>
              <a:t>求极大似然</a:t>
            </a:r>
            <a:endParaRPr lang="en-US" altLang="zh-CN" sz="1800" b="1" dirty="0">
              <a:solidFill>
                <a:srgbClr val="00B0F0"/>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软标签：使用类别概率，信息量比硬标签大得多，训练过程中能学到更多细节信息</a:t>
            </a:r>
            <a:endParaRPr lang="en-US" altLang="zh-CN" sz="18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4618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MS-KD</a:t>
            </a:r>
            <a:endParaRPr lang="zh-CN" altLang="en-US" dirty="0">
              <a:solidFill>
                <a:srgbClr val="00B0F0"/>
              </a:solidFill>
              <a:latin typeface="Segoe UI Black" panose="020B0A02040204020203" pitchFamily="34" charset="0"/>
            </a:endParaRPr>
          </a:p>
        </p:txBody>
      </p:sp>
      <p:pic>
        <p:nvPicPr>
          <p:cNvPr id="2" name="图片 1">
            <a:extLst>
              <a:ext uri="{FF2B5EF4-FFF2-40B4-BE49-F238E27FC236}">
                <a16:creationId xmlns:a16="http://schemas.microsoft.com/office/drawing/2014/main" id="{9FB704F0-0616-461B-892C-8A29856FD191}"/>
              </a:ext>
            </a:extLst>
          </p:cNvPr>
          <p:cNvPicPr>
            <a:picLocks noChangeAspect="1"/>
          </p:cNvPicPr>
          <p:nvPr/>
        </p:nvPicPr>
        <p:blipFill>
          <a:blip r:embed="rId3"/>
          <a:stretch>
            <a:fillRect/>
          </a:stretch>
        </p:blipFill>
        <p:spPr>
          <a:xfrm>
            <a:off x="1179316" y="1793427"/>
            <a:ext cx="2952381" cy="2780952"/>
          </a:xfrm>
          <a:prstGeom prst="rect">
            <a:avLst/>
          </a:prstGeom>
        </p:spPr>
      </p:pic>
      <p:sp>
        <p:nvSpPr>
          <p:cNvPr id="4" name="内容占位符 2">
            <a:extLst>
              <a:ext uri="{FF2B5EF4-FFF2-40B4-BE49-F238E27FC236}">
                <a16:creationId xmlns:a16="http://schemas.microsoft.com/office/drawing/2014/main" id="{43933D37-A854-428E-870A-25D3DD5A0E03}"/>
              </a:ext>
            </a:extLst>
          </p:cNvPr>
          <p:cNvSpPr>
            <a:spLocks noGrp="1"/>
          </p:cNvSpPr>
          <p:nvPr>
            <p:ph idx="1"/>
          </p:nvPr>
        </p:nvSpPr>
        <p:spPr>
          <a:xfrm>
            <a:off x="4835166" y="1027522"/>
            <a:ext cx="6479176" cy="5013919"/>
          </a:xfrm>
        </p:spPr>
        <p:txBody>
          <a:bodyPr>
            <a:normAutofit/>
          </a:bodyPr>
          <a:lstStyle/>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知识蒸馏的两种监督方式：</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Ø"/>
            </a:pPr>
            <a:r>
              <a:rPr lang="en-US" altLang="zh-CN" sz="2000" b="1" dirty="0">
                <a:solidFill>
                  <a:srgbClr val="00B0F0"/>
                </a:solidFill>
                <a:latin typeface="黑体" panose="02010609060101010101" pitchFamily="49" charset="-122"/>
                <a:ea typeface="黑体" panose="02010609060101010101" pitchFamily="49" charset="-122"/>
              </a:rPr>
              <a:t>Logits-wise</a:t>
            </a:r>
            <a:r>
              <a:rPr lang="zh-CN" altLang="en-US" sz="2000" b="1" dirty="0">
                <a:solidFill>
                  <a:srgbClr val="00B0F0"/>
                </a:solidFill>
                <a:latin typeface="黑体" panose="02010609060101010101" pitchFamily="49" charset="-122"/>
                <a:ea typeface="黑体" panose="02010609060101010101" pitchFamily="49" charset="-122"/>
              </a:rPr>
              <a:t>监督</a:t>
            </a:r>
            <a:endParaRPr lang="en-US" altLang="zh-CN" sz="2000" b="1" dirty="0">
              <a:solidFill>
                <a:srgbClr val="00B0F0"/>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教师网络以</a:t>
            </a:r>
            <a:r>
              <a:rPr lang="en-US" altLang="zh-CN" sz="1800" b="1" dirty="0">
                <a:solidFill>
                  <a:srgbClr val="00B0F0"/>
                </a:solidFill>
                <a:latin typeface="黑体" panose="02010609060101010101" pitchFamily="49" charset="-122"/>
                <a:ea typeface="黑体" panose="02010609060101010101" pitchFamily="49" charset="-122"/>
              </a:rPr>
              <a:t>softmax</a:t>
            </a:r>
            <a:r>
              <a:rPr lang="zh-CN" altLang="en-US" sz="1800" b="1" dirty="0">
                <a:solidFill>
                  <a:srgbClr val="00B0F0"/>
                </a:solidFill>
                <a:latin typeface="黑体" panose="02010609060101010101" pitchFamily="49" charset="-122"/>
                <a:ea typeface="黑体" panose="02010609060101010101" pitchFamily="49" charset="-122"/>
              </a:rPr>
              <a:t>的输出（即</a:t>
            </a:r>
            <a:r>
              <a:rPr lang="en-US" altLang="zh-CN" sz="1800" b="1" dirty="0">
                <a:solidFill>
                  <a:srgbClr val="00B0F0"/>
                </a:solidFill>
                <a:latin typeface="黑体" panose="02010609060101010101" pitchFamily="49" charset="-122"/>
                <a:ea typeface="黑体" panose="02010609060101010101" pitchFamily="49" charset="-122"/>
              </a:rPr>
              <a:t>Logits</a:t>
            </a:r>
            <a:r>
              <a:rPr lang="zh-CN" altLang="en-US" sz="1800" b="1" dirty="0">
                <a:solidFill>
                  <a:srgbClr val="00B0F0"/>
                </a:solidFill>
                <a:latin typeface="黑体" panose="02010609060101010101" pitchFamily="49" charset="-122"/>
                <a:ea typeface="黑体" panose="02010609060101010101" pitchFamily="49" charset="-122"/>
              </a:rPr>
              <a:t>）作为软伪标签来监督学生网络</a:t>
            </a:r>
          </a:p>
          <a:p>
            <a:pPr lvl="1"/>
            <a:r>
              <a:rPr lang="zh-CN" altLang="en-US" sz="1800" b="1" dirty="0">
                <a:solidFill>
                  <a:srgbClr val="00B0F0"/>
                </a:solidFill>
                <a:latin typeface="黑体" panose="02010609060101010101" pitchFamily="49" charset="-122"/>
                <a:ea typeface="黑体" panose="02010609060101010101" pitchFamily="49" charset="-122"/>
              </a:rPr>
              <a:t>学生网络可以学到训练的结果以及结果中的偏好细节</a:t>
            </a:r>
          </a:p>
          <a:p>
            <a:pPr>
              <a:buFont typeface="Wingdings" panose="05000000000000000000" pitchFamily="2" charset="2"/>
              <a:buChar char="Ø"/>
            </a:pPr>
            <a:r>
              <a:rPr lang="en-US" altLang="zh-CN" sz="2000" b="1" dirty="0">
                <a:solidFill>
                  <a:srgbClr val="00B0F0"/>
                </a:solidFill>
                <a:latin typeface="黑体" panose="02010609060101010101" pitchFamily="49" charset="-122"/>
                <a:ea typeface="黑体" panose="02010609060101010101" pitchFamily="49" charset="-122"/>
              </a:rPr>
              <a:t>feature-wise</a:t>
            </a:r>
            <a:r>
              <a:rPr lang="zh-CN" altLang="en-US" sz="2000" b="1" dirty="0">
                <a:solidFill>
                  <a:srgbClr val="00B0F0"/>
                </a:solidFill>
                <a:latin typeface="黑体" panose="02010609060101010101" pitchFamily="49" charset="-122"/>
                <a:ea typeface="黑体" panose="02010609060101010101" pitchFamily="49" charset="-122"/>
              </a:rPr>
              <a:t>监督</a:t>
            </a:r>
            <a:endParaRPr lang="en-US" altLang="zh-CN" sz="2000" b="1" dirty="0">
              <a:solidFill>
                <a:srgbClr val="00B0F0"/>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教师网络取其中某些层的输出作为软伪标签来监督学生网络</a:t>
            </a:r>
            <a:endParaRPr lang="en-US" altLang="zh-CN" sz="1800" b="1" dirty="0">
              <a:solidFill>
                <a:srgbClr val="00B0F0"/>
              </a:solidFill>
              <a:latin typeface="黑体" panose="02010609060101010101" pitchFamily="49" charset="-122"/>
              <a:ea typeface="黑体" panose="02010609060101010101" pitchFamily="49" charset="-122"/>
            </a:endParaRPr>
          </a:p>
          <a:p>
            <a:pPr lvl="1"/>
            <a:r>
              <a:rPr lang="zh-CN" altLang="en-US" sz="1800" b="1" dirty="0">
                <a:solidFill>
                  <a:srgbClr val="00B0F0"/>
                </a:solidFill>
                <a:latin typeface="黑体" panose="02010609060101010101" pitchFamily="49" charset="-122"/>
                <a:ea typeface="黑体" panose="02010609060101010101" pitchFamily="49" charset="-122"/>
              </a:rPr>
              <a:t>学生网络对于数据的理解过程应该与教师保持一致，从中可以学到教师的训练过程</a:t>
            </a:r>
            <a:endParaRPr lang="en-US" altLang="zh-CN" sz="18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0380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MS-KD</a:t>
            </a:r>
            <a:endParaRPr lang="zh-CN" altLang="en-US" dirty="0">
              <a:solidFill>
                <a:srgbClr val="00B0F0"/>
              </a:solidFill>
              <a:latin typeface="Segoe UI Black" panose="020B0A02040204020203" pitchFamily="34" charset="0"/>
            </a:endParaRPr>
          </a:p>
        </p:txBody>
      </p:sp>
      <p:pic>
        <p:nvPicPr>
          <p:cNvPr id="2" name="图片 1">
            <a:extLst>
              <a:ext uri="{FF2B5EF4-FFF2-40B4-BE49-F238E27FC236}">
                <a16:creationId xmlns:a16="http://schemas.microsoft.com/office/drawing/2014/main" id="{A2D6DF1D-9ABF-4610-A2D4-FE8C8AB91A39}"/>
              </a:ext>
            </a:extLst>
          </p:cNvPr>
          <p:cNvPicPr>
            <a:picLocks noChangeAspect="1"/>
          </p:cNvPicPr>
          <p:nvPr/>
        </p:nvPicPr>
        <p:blipFill rotWithShape="1">
          <a:blip r:embed="rId3"/>
          <a:srcRect l="1213" t="5391" r="43055" b="2394"/>
          <a:stretch/>
        </p:blipFill>
        <p:spPr>
          <a:xfrm>
            <a:off x="187752" y="1272619"/>
            <a:ext cx="5100686" cy="4496585"/>
          </a:xfrm>
          <a:prstGeom prst="rect">
            <a:avLst/>
          </a:prstGeom>
        </p:spPr>
      </p:pic>
      <p:sp>
        <p:nvSpPr>
          <p:cNvPr id="3" name="矩形 2">
            <a:extLst>
              <a:ext uri="{FF2B5EF4-FFF2-40B4-BE49-F238E27FC236}">
                <a16:creationId xmlns:a16="http://schemas.microsoft.com/office/drawing/2014/main" id="{55397474-176E-488F-8392-74244500F45A}"/>
              </a:ext>
            </a:extLst>
          </p:cNvPr>
          <p:cNvSpPr/>
          <p:nvPr/>
        </p:nvSpPr>
        <p:spPr>
          <a:xfrm>
            <a:off x="5439267" y="765630"/>
            <a:ext cx="6564981" cy="2800767"/>
          </a:xfrm>
          <a:prstGeom prst="rect">
            <a:avLst/>
          </a:prstGeom>
        </p:spPr>
        <p:txBody>
          <a:bodyPr wrap="square">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多教师单学生知识提炼框架：</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zh-CN" altLang="en-US" sz="1600" b="1" dirty="0">
                <a:solidFill>
                  <a:schemeClr val="tx1">
                    <a:lumMod val="65000"/>
                    <a:lumOff val="35000"/>
                  </a:schemeClr>
                </a:solidFill>
                <a:latin typeface="黑体" panose="02010609060101010101" pitchFamily="49" charset="-122"/>
                <a:ea typeface="黑体" panose="02010609060101010101" pitchFamily="49" charset="-122"/>
              </a:rPr>
              <a:t>（</a:t>
            </a:r>
            <a:r>
              <a:rPr lang="en-US" altLang="zh-CN" sz="1600" b="1" dirty="0">
                <a:solidFill>
                  <a:schemeClr val="tx1">
                    <a:lumMod val="65000"/>
                    <a:lumOff val="35000"/>
                  </a:schemeClr>
                </a:solidFill>
                <a:latin typeface="黑体" panose="02010609060101010101" pitchFamily="49" charset="-122"/>
                <a:ea typeface="黑体" panose="02010609060101010101" pitchFamily="49" charset="-122"/>
              </a:rPr>
              <a:t>Multi-teacher Single-student Knowledge Distillation, MS-KD</a:t>
            </a:r>
            <a:r>
              <a:rPr lang="zh-CN" altLang="en-US" sz="1600" b="1" dirty="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16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每个教师只负责单个器官的分割任务</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学生从专业的教师学到特定的器官分割，从所有教师学到背景分割</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教师对学生进行</a:t>
            </a:r>
            <a:r>
              <a:rPr lang="en-US" altLang="zh-CN" sz="2000" b="1" dirty="0">
                <a:solidFill>
                  <a:srgbClr val="00B0F0"/>
                </a:solidFill>
                <a:latin typeface="黑体" panose="02010609060101010101" pitchFamily="49" charset="-122"/>
                <a:ea typeface="黑体" panose="02010609060101010101" pitchFamily="49" charset="-122"/>
              </a:rPr>
              <a:t>Logits-wise</a:t>
            </a:r>
            <a:r>
              <a:rPr lang="zh-CN" altLang="en-US" sz="2000" b="1" dirty="0">
                <a:solidFill>
                  <a:srgbClr val="00B0F0"/>
                </a:solidFill>
                <a:latin typeface="黑体" panose="02010609060101010101" pitchFamily="49" charset="-122"/>
                <a:ea typeface="黑体" panose="02010609060101010101" pitchFamily="49" charset="-122"/>
              </a:rPr>
              <a:t>监督和</a:t>
            </a:r>
            <a:r>
              <a:rPr lang="en-US" altLang="zh-CN" sz="2000" b="1" dirty="0">
                <a:solidFill>
                  <a:srgbClr val="00B0F0"/>
                </a:solidFill>
                <a:latin typeface="黑体" panose="02010609060101010101" pitchFamily="49" charset="-122"/>
                <a:ea typeface="黑体" panose="02010609060101010101" pitchFamily="49" charset="-122"/>
              </a:rPr>
              <a:t>feature-wise</a:t>
            </a:r>
            <a:r>
              <a:rPr lang="zh-CN" altLang="en-US" sz="2000" b="1" dirty="0">
                <a:solidFill>
                  <a:srgbClr val="00B0F0"/>
                </a:solidFill>
                <a:latin typeface="黑体" panose="02010609060101010101" pitchFamily="49" charset="-122"/>
                <a:ea typeface="黑体" panose="02010609060101010101" pitchFamily="49" charset="-122"/>
              </a:rPr>
              <a:t>监督</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由于器官的空间分布具有互斥性，故使用区域掩码的方式划分每个教师的监督范围，教师的监督之间互不干扰</a:t>
            </a:r>
            <a:endParaRPr lang="en-US" altLang="zh-CN" sz="20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407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MS-KD</a:t>
            </a:r>
            <a:endParaRPr lang="zh-CN" altLang="en-US" dirty="0">
              <a:solidFill>
                <a:srgbClr val="00B0F0"/>
              </a:solidFill>
              <a:latin typeface="Segoe UI Black" panose="020B0A02040204020203" pitchFamily="34" charset="0"/>
            </a:endParaRPr>
          </a:p>
        </p:txBody>
      </p:sp>
      <p:pic>
        <p:nvPicPr>
          <p:cNvPr id="2" name="图片 1">
            <a:extLst>
              <a:ext uri="{FF2B5EF4-FFF2-40B4-BE49-F238E27FC236}">
                <a16:creationId xmlns:a16="http://schemas.microsoft.com/office/drawing/2014/main" id="{A2D6DF1D-9ABF-4610-A2D4-FE8C8AB91A39}"/>
              </a:ext>
            </a:extLst>
          </p:cNvPr>
          <p:cNvPicPr>
            <a:picLocks noChangeAspect="1"/>
          </p:cNvPicPr>
          <p:nvPr/>
        </p:nvPicPr>
        <p:blipFill rotWithShape="1">
          <a:blip r:embed="rId3"/>
          <a:srcRect l="56946" t="5391" r="1545" b="2394"/>
          <a:stretch/>
        </p:blipFill>
        <p:spPr>
          <a:xfrm>
            <a:off x="7248426" y="514656"/>
            <a:ext cx="4534949" cy="5367670"/>
          </a:xfrm>
          <a:prstGeom prst="rect">
            <a:avLst/>
          </a:prstGeom>
        </p:spPr>
      </p:pic>
      <p:sp>
        <p:nvSpPr>
          <p:cNvPr id="4" name="矩形 3">
            <a:extLst>
              <a:ext uri="{FF2B5EF4-FFF2-40B4-BE49-F238E27FC236}">
                <a16:creationId xmlns:a16="http://schemas.microsoft.com/office/drawing/2014/main" id="{0E550500-253D-40C5-AFEC-662B2E3CB50D}"/>
              </a:ext>
            </a:extLst>
          </p:cNvPr>
          <p:cNvSpPr/>
          <p:nvPr/>
        </p:nvSpPr>
        <p:spPr>
          <a:xfrm>
            <a:off x="413994" y="1027522"/>
            <a:ext cx="6834432" cy="4339650"/>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Logits-wise</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监督：</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教师网络</a:t>
            </a:r>
            <a:r>
              <a:rPr lang="en-US" altLang="zh-CN" sz="2000" b="1" dirty="0">
                <a:solidFill>
                  <a:srgbClr val="00B0F0"/>
                </a:solidFill>
                <a:latin typeface="黑体" panose="02010609060101010101" pitchFamily="49" charset="-122"/>
                <a:ea typeface="黑体" panose="02010609060101010101" pitchFamily="49" charset="-122"/>
              </a:rPr>
              <a:t>k</a:t>
            </a:r>
            <a:r>
              <a:rPr lang="zh-CN" altLang="en-US" sz="2000" b="1" dirty="0">
                <a:solidFill>
                  <a:srgbClr val="00B0F0"/>
                </a:solidFill>
                <a:latin typeface="黑体" panose="02010609060101010101" pitchFamily="49" charset="-122"/>
                <a:ea typeface="黑体" panose="02010609060101010101" pitchFamily="49" charset="-122"/>
              </a:rPr>
              <a:t>负责的</a:t>
            </a:r>
            <a:r>
              <a:rPr lang="zh-CN" altLang="en-US" sz="2000" b="1" dirty="0">
                <a:solidFill>
                  <a:schemeClr val="accent5">
                    <a:lumMod val="75000"/>
                  </a:schemeClr>
                </a:solidFill>
                <a:latin typeface="黑体" panose="02010609060101010101" pitchFamily="49" charset="-122"/>
                <a:ea typeface="黑体" panose="02010609060101010101" pitchFamily="49" charset="-122"/>
              </a:rPr>
              <a:t>器官</a:t>
            </a:r>
            <a:r>
              <a:rPr lang="en-US" altLang="zh-CN" sz="2000" b="1" dirty="0">
                <a:solidFill>
                  <a:schemeClr val="accent5">
                    <a:lumMod val="75000"/>
                  </a:schemeClr>
                </a:solidFill>
                <a:latin typeface="黑体" panose="02010609060101010101" pitchFamily="49" charset="-122"/>
                <a:ea typeface="黑体" panose="02010609060101010101" pitchFamily="49" charset="-122"/>
              </a:rPr>
              <a:t>k</a:t>
            </a:r>
            <a:r>
              <a:rPr lang="zh-CN" altLang="en-US" sz="2000" b="1" dirty="0">
                <a:solidFill>
                  <a:schemeClr val="accent5">
                    <a:lumMod val="75000"/>
                  </a:schemeClr>
                </a:solidFill>
                <a:latin typeface="黑体" panose="02010609060101010101" pitchFamily="49" charset="-122"/>
                <a:ea typeface="黑体" panose="02010609060101010101" pitchFamily="49" charset="-122"/>
              </a:rPr>
              <a:t>区域</a:t>
            </a:r>
            <a:r>
              <a:rPr lang="zh-CN" altLang="en-US" sz="2000" b="1" dirty="0">
                <a:solidFill>
                  <a:srgbClr val="00B0F0"/>
                </a:solidFill>
                <a:latin typeface="黑体" panose="02010609060101010101" pitchFamily="49" charset="-122"/>
                <a:ea typeface="黑体" panose="02010609060101010101" pitchFamily="49" charset="-122"/>
              </a:rPr>
              <a:t>：</a:t>
            </a:r>
            <a:endParaRPr lang="en-US" altLang="zh-CN" sz="2000" b="1" dirty="0">
              <a:solidFill>
                <a:srgbClr val="00B0F0"/>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教师网络</a:t>
            </a:r>
            <a:r>
              <a:rPr lang="en-US" altLang="zh-CN" b="1" dirty="0">
                <a:solidFill>
                  <a:srgbClr val="00B0F0"/>
                </a:solidFill>
                <a:latin typeface="黑体" panose="02010609060101010101" pitchFamily="49" charset="-122"/>
                <a:ea typeface="黑体" panose="02010609060101010101" pitchFamily="49" charset="-122"/>
              </a:rPr>
              <a:t>k</a:t>
            </a:r>
            <a:r>
              <a:rPr lang="zh-CN" altLang="en-US" b="1" dirty="0">
                <a:solidFill>
                  <a:srgbClr val="00B0F0"/>
                </a:solidFill>
                <a:latin typeface="黑体" panose="02010609060101010101" pitchFamily="49" charset="-122"/>
                <a:ea typeface="黑体" panose="02010609060101010101" pitchFamily="49" charset="-122"/>
              </a:rPr>
              <a:t>将输出的</a:t>
            </a:r>
            <a:r>
              <a:rPr lang="en-US" altLang="zh-CN" b="1" dirty="0">
                <a:solidFill>
                  <a:srgbClr val="00B0F0"/>
                </a:solidFill>
                <a:latin typeface="黑体" panose="02010609060101010101" pitchFamily="49" charset="-122"/>
                <a:ea typeface="黑体" panose="02010609060101010101" pitchFamily="49" charset="-122"/>
              </a:rPr>
              <a:t>2</a:t>
            </a:r>
            <a:r>
              <a:rPr lang="zh-CN" altLang="en-US" b="1" dirty="0">
                <a:solidFill>
                  <a:srgbClr val="00B0F0"/>
                </a:solidFill>
                <a:latin typeface="黑体" panose="02010609060101010101" pitchFamily="49" charset="-122"/>
                <a:ea typeface="黑体" panose="02010609060101010101" pitchFamily="49" charset="-122"/>
              </a:rPr>
              <a:t>通道</a:t>
            </a:r>
            <a:r>
              <a:rPr lang="en-US" altLang="zh-CN" b="1" dirty="0">
                <a:solidFill>
                  <a:srgbClr val="00B0F0"/>
                </a:solidFill>
                <a:latin typeface="黑体" panose="02010609060101010101" pitchFamily="49" charset="-122"/>
                <a:ea typeface="黑体" panose="02010609060101010101" pitchFamily="49" charset="-122"/>
              </a:rPr>
              <a:t>Logits</a:t>
            </a:r>
            <a:r>
              <a:rPr lang="zh-CN" altLang="en-US" b="1" dirty="0">
                <a:solidFill>
                  <a:srgbClr val="00B0F0"/>
                </a:solidFill>
                <a:latin typeface="黑体" panose="02010609060101010101" pitchFamily="49" charset="-122"/>
                <a:ea typeface="黑体" panose="02010609060101010101" pitchFamily="49" charset="-122"/>
              </a:rPr>
              <a:t>软标签扩展到</a:t>
            </a:r>
            <a:r>
              <a:rPr lang="en-US" altLang="zh-CN" b="1" dirty="0">
                <a:solidFill>
                  <a:srgbClr val="00B0F0"/>
                </a:solidFill>
                <a:latin typeface="黑体" panose="02010609060101010101" pitchFamily="49" charset="-122"/>
                <a:ea typeface="黑体" panose="02010609060101010101" pitchFamily="49" charset="-122"/>
              </a:rPr>
              <a:t>K</a:t>
            </a:r>
            <a:r>
              <a:rPr lang="zh-CN" altLang="en-US" b="1" dirty="0">
                <a:solidFill>
                  <a:srgbClr val="00B0F0"/>
                </a:solidFill>
                <a:latin typeface="黑体" panose="02010609060101010101" pitchFamily="49" charset="-122"/>
                <a:ea typeface="黑体" panose="02010609060101010101" pitchFamily="49" charset="-122"/>
              </a:rPr>
              <a:t>通道</a:t>
            </a:r>
            <a:r>
              <a:rPr lang="en-US" altLang="zh-CN" b="1" dirty="0">
                <a:solidFill>
                  <a:srgbClr val="00B0F0"/>
                </a:solidFill>
                <a:latin typeface="黑体" panose="02010609060101010101" pitchFamily="49" charset="-122"/>
                <a:ea typeface="黑体" panose="02010609060101010101" pitchFamily="49" charset="-122"/>
              </a:rPr>
              <a:t>Logits</a:t>
            </a:r>
            <a:r>
              <a:rPr lang="zh-CN" altLang="en-US" b="1" dirty="0">
                <a:solidFill>
                  <a:srgbClr val="00B0F0"/>
                </a:solidFill>
                <a:latin typeface="黑体" panose="02010609060101010101" pitchFamily="49" charset="-122"/>
                <a:ea typeface="黑体" panose="02010609060101010101" pitchFamily="49" charset="-122"/>
              </a:rPr>
              <a:t>软标签，方法为在其他器官通道补</a:t>
            </a:r>
            <a:r>
              <a:rPr lang="en-US" altLang="zh-CN" b="1" dirty="0">
                <a:solidFill>
                  <a:srgbClr val="00B0F0"/>
                </a:solidFill>
                <a:latin typeface="黑体" panose="02010609060101010101" pitchFamily="49" charset="-122"/>
                <a:ea typeface="黑体" panose="02010609060101010101" pitchFamily="49" charset="-122"/>
              </a:rPr>
              <a:t>0</a:t>
            </a: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将教师网络</a:t>
            </a:r>
            <a:r>
              <a:rPr lang="en-US" altLang="zh-CN" b="1" dirty="0">
                <a:solidFill>
                  <a:srgbClr val="00B0F0"/>
                </a:solidFill>
                <a:latin typeface="黑体" panose="02010609060101010101" pitchFamily="49" charset="-122"/>
                <a:ea typeface="黑体" panose="02010609060101010101" pitchFamily="49" charset="-122"/>
              </a:rPr>
              <a:t>k</a:t>
            </a:r>
            <a:r>
              <a:rPr lang="zh-CN" altLang="en-US" b="1" dirty="0">
                <a:solidFill>
                  <a:srgbClr val="00B0F0"/>
                </a:solidFill>
                <a:latin typeface="黑体" panose="02010609060101010101" pitchFamily="49" charset="-122"/>
                <a:ea typeface="黑体" panose="02010609060101010101" pitchFamily="49" charset="-122"/>
              </a:rPr>
              <a:t>输出的硬标签作为</a:t>
            </a:r>
            <a:r>
              <a:rPr lang="zh-CN" altLang="en-US" b="1" dirty="0">
                <a:solidFill>
                  <a:schemeClr val="accent5">
                    <a:lumMod val="75000"/>
                  </a:schemeClr>
                </a:solidFill>
                <a:latin typeface="黑体" panose="02010609060101010101" pitchFamily="49" charset="-122"/>
                <a:ea typeface="黑体" panose="02010609060101010101" pitchFamily="49" charset="-122"/>
              </a:rPr>
              <a:t>区域掩码</a:t>
            </a:r>
            <a:endParaRPr lang="en-US" altLang="zh-CN" b="1" dirty="0">
              <a:solidFill>
                <a:schemeClr val="accent5">
                  <a:lumMod val="75000"/>
                </a:schemeClr>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在</a:t>
            </a:r>
            <a:r>
              <a:rPr lang="zh-CN" altLang="en-US" b="1" dirty="0">
                <a:solidFill>
                  <a:schemeClr val="accent5">
                    <a:lumMod val="75000"/>
                  </a:schemeClr>
                </a:solidFill>
                <a:latin typeface="黑体" panose="02010609060101010101" pitchFamily="49" charset="-122"/>
                <a:ea typeface="黑体" panose="02010609060101010101" pitchFamily="49" charset="-122"/>
              </a:rPr>
              <a:t>区域掩码</a:t>
            </a:r>
            <a:r>
              <a:rPr lang="zh-CN" altLang="en-US" b="1" dirty="0">
                <a:solidFill>
                  <a:srgbClr val="00B0F0"/>
                </a:solidFill>
                <a:latin typeface="黑体" panose="02010609060101010101" pitchFamily="49" charset="-122"/>
                <a:ea typeface="黑体" panose="02010609060101010101" pitchFamily="49" charset="-122"/>
              </a:rPr>
              <a:t>的作用下仅计算教师网络</a:t>
            </a:r>
            <a:r>
              <a:rPr lang="en-US" altLang="zh-CN" b="1" dirty="0">
                <a:solidFill>
                  <a:srgbClr val="00B0F0"/>
                </a:solidFill>
                <a:latin typeface="黑体" panose="02010609060101010101" pitchFamily="49" charset="-122"/>
                <a:ea typeface="黑体" panose="02010609060101010101" pitchFamily="49" charset="-122"/>
              </a:rPr>
              <a:t>k</a:t>
            </a:r>
            <a:r>
              <a:rPr lang="zh-CN" altLang="en-US" b="1" dirty="0">
                <a:solidFill>
                  <a:srgbClr val="00B0F0"/>
                </a:solidFill>
                <a:latin typeface="黑体" panose="02010609060101010101" pitchFamily="49" charset="-122"/>
                <a:ea typeface="黑体" panose="02010609060101010101" pitchFamily="49" charset="-122"/>
              </a:rPr>
              <a:t>负责的器官区域与学生网络的</a:t>
            </a:r>
            <a:r>
              <a:rPr lang="en-US" altLang="zh-CN" b="1" dirty="0">
                <a:solidFill>
                  <a:srgbClr val="00B0F0"/>
                </a:solidFill>
                <a:latin typeface="黑体" panose="02010609060101010101" pitchFamily="49" charset="-122"/>
                <a:ea typeface="黑体" panose="02010609060101010101" pitchFamily="49" charset="-122"/>
              </a:rPr>
              <a:t>loss</a:t>
            </a: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所有教师网络共同负责的</a:t>
            </a:r>
            <a:r>
              <a:rPr lang="zh-CN" altLang="en-US" sz="2000" b="1" dirty="0">
                <a:solidFill>
                  <a:schemeClr val="accent5">
                    <a:lumMod val="75000"/>
                  </a:schemeClr>
                </a:solidFill>
                <a:latin typeface="黑体" panose="02010609060101010101" pitchFamily="49" charset="-122"/>
                <a:ea typeface="黑体" panose="02010609060101010101" pitchFamily="49" charset="-122"/>
              </a:rPr>
              <a:t>纯背景区域</a:t>
            </a:r>
            <a:r>
              <a:rPr lang="zh-CN" altLang="en-US" sz="2000" b="1" dirty="0">
                <a:solidFill>
                  <a:srgbClr val="00B0F0"/>
                </a:solidFill>
                <a:latin typeface="黑体" panose="02010609060101010101" pitchFamily="49" charset="-122"/>
                <a:ea typeface="黑体" panose="02010609060101010101" pitchFamily="49" charset="-122"/>
              </a:rPr>
              <a:t>：</a:t>
            </a:r>
            <a:endParaRPr lang="en-US" altLang="zh-CN" sz="2000" b="1" dirty="0">
              <a:solidFill>
                <a:srgbClr val="00B0F0"/>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将所有教师网络输出的</a:t>
            </a:r>
            <a:r>
              <a:rPr lang="en-US" altLang="zh-CN" b="1" dirty="0">
                <a:solidFill>
                  <a:srgbClr val="00B0F0"/>
                </a:solidFill>
                <a:latin typeface="黑体" panose="02010609060101010101" pitchFamily="49" charset="-122"/>
                <a:ea typeface="黑体" panose="02010609060101010101" pitchFamily="49" charset="-122"/>
              </a:rPr>
              <a:t>Logits</a:t>
            </a:r>
            <a:r>
              <a:rPr lang="zh-CN" altLang="en-US" b="1" dirty="0">
                <a:solidFill>
                  <a:srgbClr val="00B0F0"/>
                </a:solidFill>
                <a:latin typeface="黑体" panose="02010609060101010101" pitchFamily="49" charset="-122"/>
                <a:ea typeface="黑体" panose="02010609060101010101" pitchFamily="49" charset="-122"/>
              </a:rPr>
              <a:t>标签求平均值</a:t>
            </a:r>
            <a:endParaRPr lang="en-US" altLang="zh-CN" b="1" dirty="0">
              <a:solidFill>
                <a:srgbClr val="00B0F0"/>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在</a:t>
            </a:r>
            <a:r>
              <a:rPr lang="zh-CN" altLang="en-US" b="1" dirty="0">
                <a:solidFill>
                  <a:schemeClr val="accent5">
                    <a:lumMod val="75000"/>
                  </a:schemeClr>
                </a:solidFill>
                <a:latin typeface="黑体" panose="02010609060101010101" pitchFamily="49" charset="-122"/>
                <a:ea typeface="黑体" panose="02010609060101010101" pitchFamily="49" charset="-122"/>
              </a:rPr>
              <a:t>区域掩码</a:t>
            </a:r>
            <a:r>
              <a:rPr lang="zh-CN" altLang="en-US" b="1" dirty="0">
                <a:solidFill>
                  <a:srgbClr val="00B0F0"/>
                </a:solidFill>
                <a:latin typeface="黑体" panose="02010609060101010101" pitchFamily="49" charset="-122"/>
                <a:ea typeface="黑体" panose="02010609060101010101" pitchFamily="49" charset="-122"/>
              </a:rPr>
              <a:t>的作用下仅计算纯背景区域与学生网络的</a:t>
            </a:r>
            <a:r>
              <a:rPr lang="en-US" altLang="zh-CN" b="1" dirty="0">
                <a:solidFill>
                  <a:srgbClr val="00B0F0"/>
                </a:solidFill>
                <a:latin typeface="黑体" panose="02010609060101010101" pitchFamily="49" charset="-122"/>
                <a:ea typeface="黑体" panose="02010609060101010101" pitchFamily="49" charset="-122"/>
              </a:rPr>
              <a:t>loss</a:t>
            </a:r>
          </a:p>
          <a:p>
            <a:r>
              <a:rPr lang="en-US" altLang="zh-CN" b="1" dirty="0">
                <a:solidFill>
                  <a:schemeClr val="tx1">
                    <a:lumMod val="65000"/>
                    <a:lumOff val="35000"/>
                  </a:schemeClr>
                </a:solidFill>
                <a:latin typeface="黑体" panose="02010609060101010101" pitchFamily="49" charset="-122"/>
                <a:ea typeface="黑体" panose="02010609060101010101" pitchFamily="49" charset="-122"/>
              </a:rPr>
              <a:t>feature-wise</a:t>
            </a:r>
            <a:r>
              <a:rPr lang="zh-CN" altLang="en-US" b="1" dirty="0">
                <a:solidFill>
                  <a:schemeClr val="tx1">
                    <a:lumMod val="65000"/>
                    <a:lumOff val="35000"/>
                  </a:schemeClr>
                </a:solidFill>
                <a:latin typeface="黑体" panose="02010609060101010101" pitchFamily="49" charset="-122"/>
                <a:ea typeface="黑体" panose="02010609060101010101" pitchFamily="49" charset="-122"/>
              </a:rPr>
              <a:t>监督：</a:t>
            </a:r>
            <a:endParaRPr lang="en-US" altLang="zh-CN" b="1" dirty="0">
              <a:solidFill>
                <a:schemeClr val="tx1">
                  <a:lumMod val="65000"/>
                  <a:lumOff val="35000"/>
                </a:schemeClr>
              </a:solidFill>
              <a:latin typeface="黑体" panose="02010609060101010101" pitchFamily="49" charset="-122"/>
              <a:ea typeface="黑体" panose="02010609060101010101" pitchFamily="49" charset="-122"/>
            </a:endParaRPr>
          </a:p>
          <a:p>
            <a:pPr marL="742950" lvl="1" indent="-28575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指定在下采样</a:t>
            </a:r>
            <a:r>
              <a:rPr lang="en-US" altLang="zh-CN" b="1" dirty="0">
                <a:solidFill>
                  <a:srgbClr val="00B0F0"/>
                </a:solidFill>
                <a:latin typeface="黑体" panose="02010609060101010101" pitchFamily="49" charset="-122"/>
                <a:ea typeface="黑体" panose="02010609060101010101" pitchFamily="49" charset="-122"/>
              </a:rPr>
              <a:t>L</a:t>
            </a:r>
            <a:r>
              <a:rPr lang="zh-CN" altLang="en-US" b="1" dirty="0">
                <a:solidFill>
                  <a:srgbClr val="00B0F0"/>
                </a:solidFill>
                <a:latin typeface="黑体" panose="02010609060101010101" pitchFamily="49" charset="-122"/>
                <a:ea typeface="黑体" panose="02010609060101010101" pitchFamily="49" charset="-122"/>
              </a:rPr>
              <a:t>次后的层中实施监督</a:t>
            </a:r>
            <a:endParaRPr lang="en-US" altLang="zh-CN" b="1" dirty="0">
              <a:solidFill>
                <a:srgbClr val="00B0F0"/>
              </a:solidFill>
              <a:latin typeface="黑体" panose="02010609060101010101" pitchFamily="49" charset="-122"/>
              <a:ea typeface="黑体" panose="02010609060101010101" pitchFamily="49" charset="-122"/>
            </a:endParaRPr>
          </a:p>
          <a:p>
            <a:pPr marL="742950" lvl="1" indent="-28575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在教师网络</a:t>
            </a:r>
            <a:r>
              <a:rPr lang="en-US" altLang="zh-CN" b="1" dirty="0">
                <a:solidFill>
                  <a:srgbClr val="00B0F0"/>
                </a:solidFill>
                <a:latin typeface="黑体" panose="02010609060101010101" pitchFamily="49" charset="-122"/>
                <a:ea typeface="黑体" panose="02010609060101010101" pitchFamily="49" charset="-122"/>
              </a:rPr>
              <a:t>k</a:t>
            </a:r>
            <a:r>
              <a:rPr lang="zh-CN" altLang="en-US" b="1" dirty="0">
                <a:solidFill>
                  <a:srgbClr val="00B0F0"/>
                </a:solidFill>
                <a:latin typeface="黑体" panose="02010609060101010101" pitchFamily="49" charset="-122"/>
                <a:ea typeface="黑体" panose="02010609060101010101" pitchFamily="49" charset="-122"/>
              </a:rPr>
              <a:t>中用</a:t>
            </a:r>
            <a:r>
              <a:rPr lang="en-US" altLang="zh-CN" b="1" dirty="0">
                <a:solidFill>
                  <a:srgbClr val="00B0F0"/>
                </a:solidFill>
                <a:latin typeface="黑体" panose="02010609060101010101" pitchFamily="49" charset="-122"/>
                <a:ea typeface="黑体" panose="02010609060101010101" pitchFamily="49" charset="-122"/>
              </a:rPr>
              <a:t>ground truth</a:t>
            </a:r>
            <a:r>
              <a:rPr lang="zh-CN" altLang="en-US" b="1" dirty="0">
                <a:solidFill>
                  <a:srgbClr val="00B0F0"/>
                </a:solidFill>
                <a:latin typeface="黑体" panose="02010609060101010101" pitchFamily="49" charset="-122"/>
                <a:ea typeface="黑体" panose="02010609060101010101" pitchFamily="49" charset="-122"/>
              </a:rPr>
              <a:t>推断器官</a:t>
            </a:r>
            <a:r>
              <a:rPr lang="en-US" altLang="zh-CN" b="1" dirty="0">
                <a:solidFill>
                  <a:srgbClr val="00B0F0"/>
                </a:solidFill>
                <a:latin typeface="黑体" panose="02010609060101010101" pitchFamily="49" charset="-122"/>
                <a:ea typeface="黑体" panose="02010609060101010101" pitchFamily="49" charset="-122"/>
              </a:rPr>
              <a:t>k</a:t>
            </a:r>
            <a:r>
              <a:rPr lang="zh-CN" altLang="en-US" b="1" dirty="0">
                <a:solidFill>
                  <a:srgbClr val="00B0F0"/>
                </a:solidFill>
                <a:latin typeface="黑体" panose="02010609060101010101" pitchFamily="49" charset="-122"/>
                <a:ea typeface="黑体" panose="02010609060101010101" pitchFamily="49" charset="-122"/>
              </a:rPr>
              <a:t>在下采样</a:t>
            </a:r>
            <a:r>
              <a:rPr lang="en-US" altLang="zh-CN" b="1" dirty="0">
                <a:solidFill>
                  <a:srgbClr val="00B0F0"/>
                </a:solidFill>
                <a:latin typeface="黑体" panose="02010609060101010101" pitchFamily="49" charset="-122"/>
                <a:ea typeface="黑体" panose="02010609060101010101" pitchFamily="49" charset="-122"/>
              </a:rPr>
              <a:t>L</a:t>
            </a:r>
            <a:r>
              <a:rPr lang="zh-CN" altLang="en-US" b="1" dirty="0">
                <a:solidFill>
                  <a:srgbClr val="00B0F0"/>
                </a:solidFill>
                <a:latin typeface="黑体" panose="02010609060101010101" pitchFamily="49" charset="-122"/>
                <a:ea typeface="黑体" panose="02010609060101010101" pitchFamily="49" charset="-122"/>
              </a:rPr>
              <a:t>次后的位置，产生该层的</a:t>
            </a:r>
            <a:r>
              <a:rPr lang="zh-CN" altLang="en-US" b="1" dirty="0">
                <a:solidFill>
                  <a:schemeClr val="accent5">
                    <a:lumMod val="75000"/>
                  </a:schemeClr>
                </a:solidFill>
                <a:latin typeface="黑体" panose="02010609060101010101" pitchFamily="49" charset="-122"/>
                <a:ea typeface="黑体" panose="02010609060101010101" pitchFamily="49" charset="-122"/>
              </a:rPr>
              <a:t>区域掩码</a:t>
            </a:r>
            <a:endParaRPr lang="en-US" altLang="zh-CN" b="1" dirty="0">
              <a:solidFill>
                <a:schemeClr val="accent5">
                  <a:lumMod val="75000"/>
                </a:schemeClr>
              </a:solidFill>
              <a:latin typeface="黑体" panose="02010609060101010101" pitchFamily="49" charset="-122"/>
              <a:ea typeface="黑体" panose="02010609060101010101" pitchFamily="49" charset="-122"/>
            </a:endParaRPr>
          </a:p>
          <a:p>
            <a:pPr marL="742950" lvl="1" indent="-28575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在区域掩码的作用下仅计算该层部分区域的</a:t>
            </a:r>
            <a:r>
              <a:rPr lang="en-US" altLang="zh-CN" b="1" dirty="0">
                <a:solidFill>
                  <a:srgbClr val="00B0F0"/>
                </a:solidFill>
                <a:latin typeface="黑体" panose="02010609060101010101" pitchFamily="49" charset="-122"/>
                <a:ea typeface="黑体" panose="02010609060101010101" pitchFamily="49" charset="-122"/>
              </a:rPr>
              <a:t>loss</a:t>
            </a:r>
          </a:p>
        </p:txBody>
      </p:sp>
    </p:spTree>
    <p:extLst>
      <p:ext uri="{BB962C8B-B14F-4D97-AF65-F5344CB8AC3E}">
        <p14:creationId xmlns:p14="http://schemas.microsoft.com/office/powerpoint/2010/main" val="399343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DF019EF3-F0F8-4900-8F2F-E3BA71643223}"/>
              </a:ext>
            </a:extLst>
          </p:cNvPr>
          <p:cNvSpPr txBox="1"/>
          <p:nvPr/>
        </p:nvSpPr>
        <p:spPr>
          <a:xfrm>
            <a:off x="1246034" y="1523162"/>
            <a:ext cx="2917106" cy="584775"/>
          </a:xfrm>
          <a:prstGeom prst="rect">
            <a:avLst/>
          </a:prstGeom>
          <a:noFill/>
        </p:spPr>
        <p:txBody>
          <a:bodyPr wrap="square">
            <a:spAutoFit/>
          </a:bodyPr>
          <a:lstStyle/>
          <a:p>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Co-training :</a:t>
            </a:r>
            <a:endParaRPr lang="zh-CN" altLang="en-US" sz="3200" dirty="0"/>
          </a:p>
        </p:txBody>
      </p:sp>
      <p:sp>
        <p:nvSpPr>
          <p:cNvPr id="20" name="标题 1">
            <a:extLst>
              <a:ext uri="{FF2B5EF4-FFF2-40B4-BE49-F238E27FC236}">
                <a16:creationId xmlns:a16="http://schemas.microsoft.com/office/drawing/2014/main" id="{4FB4511C-602A-4095-84FC-DD528CB25358}"/>
              </a:ext>
            </a:extLst>
          </p:cNvPr>
          <p:cNvSpPr>
            <a:spLocks noGrp="1"/>
          </p:cNvSpPr>
          <p:nvPr>
            <p:ph type="title"/>
          </p:nvPr>
        </p:nvSpPr>
        <p:spPr>
          <a:xfrm>
            <a:off x="413994" y="170729"/>
            <a:ext cx="3045643" cy="856793"/>
          </a:xfrm>
        </p:spPr>
        <p:txBody>
          <a:bodyPr>
            <a:normAutofit/>
          </a:bodyPr>
          <a:lstStyle/>
          <a:p>
            <a:r>
              <a:rPr lang="en-US" altLang="zh-CN" dirty="0">
                <a:solidFill>
                  <a:srgbClr val="00B0F0"/>
                </a:solidFill>
                <a:latin typeface="Segoe UI Black" panose="020B0A02040204020203" pitchFamily="34" charset="0"/>
                <a:ea typeface="Segoe UI Black" panose="020B0A02040204020203" pitchFamily="34" charset="0"/>
              </a:rPr>
              <a:t>Paper</a:t>
            </a:r>
            <a:endParaRPr lang="zh-CN" altLang="en-US" dirty="0">
              <a:solidFill>
                <a:srgbClr val="00B0F0"/>
              </a:solidFill>
              <a:latin typeface="Segoe UI Black" panose="020B0A02040204020203" pitchFamily="34" charset="0"/>
            </a:endParaRPr>
          </a:p>
        </p:txBody>
      </p:sp>
      <p:sp>
        <p:nvSpPr>
          <p:cNvPr id="6" name="文本框 5">
            <a:extLst>
              <a:ext uri="{FF2B5EF4-FFF2-40B4-BE49-F238E27FC236}">
                <a16:creationId xmlns:a16="http://schemas.microsoft.com/office/drawing/2014/main" id="{7AE4705D-3F09-44DE-BECE-C4187435466B}"/>
              </a:ext>
            </a:extLst>
          </p:cNvPr>
          <p:cNvSpPr txBox="1"/>
          <p:nvPr/>
        </p:nvSpPr>
        <p:spPr>
          <a:xfrm>
            <a:off x="1246034" y="2990739"/>
            <a:ext cx="2917106" cy="584775"/>
          </a:xfrm>
          <a:prstGeom prst="rect">
            <a:avLst/>
          </a:prstGeom>
          <a:noFill/>
        </p:spPr>
        <p:txBody>
          <a:bodyPr wrap="square">
            <a:spAutoFit/>
          </a:bodyPr>
          <a:lstStyle/>
          <a:p>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DoDNet :</a:t>
            </a:r>
            <a:endParaRPr lang="zh-CN" altLang="en-US" sz="3200" dirty="0"/>
          </a:p>
        </p:txBody>
      </p:sp>
      <p:sp>
        <p:nvSpPr>
          <p:cNvPr id="7" name="文本框 6">
            <a:extLst>
              <a:ext uri="{FF2B5EF4-FFF2-40B4-BE49-F238E27FC236}">
                <a16:creationId xmlns:a16="http://schemas.microsoft.com/office/drawing/2014/main" id="{67B3FF72-E24C-42BD-99FD-A8AF3CF96669}"/>
              </a:ext>
            </a:extLst>
          </p:cNvPr>
          <p:cNvSpPr txBox="1"/>
          <p:nvPr/>
        </p:nvSpPr>
        <p:spPr>
          <a:xfrm>
            <a:off x="1246034" y="4939591"/>
            <a:ext cx="2917106" cy="584775"/>
          </a:xfrm>
          <a:prstGeom prst="rect">
            <a:avLst/>
          </a:prstGeom>
          <a:noFill/>
        </p:spPr>
        <p:txBody>
          <a:bodyPr wrap="square">
            <a:spAutoFit/>
          </a:bodyPr>
          <a:lstStyle/>
          <a:p>
            <a:r>
              <a:rPr lang="en-US" altLang="zh-CN" sz="3200" b="1" dirty="0">
                <a:solidFill>
                  <a:schemeClr val="tx1">
                    <a:lumMod val="65000"/>
                    <a:lumOff val="35000"/>
                  </a:schemeClr>
                </a:solidFill>
                <a:latin typeface="黑体" panose="02010609060101010101" pitchFamily="49" charset="-122"/>
                <a:ea typeface="黑体" panose="02010609060101010101" pitchFamily="49" charset="-122"/>
              </a:rPr>
              <a:t>MS-KD :</a:t>
            </a:r>
            <a:endParaRPr lang="zh-CN" altLang="en-US" sz="3200" dirty="0"/>
          </a:p>
        </p:txBody>
      </p:sp>
      <p:pic>
        <p:nvPicPr>
          <p:cNvPr id="2" name="图片 1">
            <a:extLst>
              <a:ext uri="{FF2B5EF4-FFF2-40B4-BE49-F238E27FC236}">
                <a16:creationId xmlns:a16="http://schemas.microsoft.com/office/drawing/2014/main" id="{6833C7A1-2CFB-4A79-BDD7-784AD6C076F9}"/>
              </a:ext>
            </a:extLst>
          </p:cNvPr>
          <p:cNvPicPr>
            <a:picLocks noChangeAspect="1"/>
          </p:cNvPicPr>
          <p:nvPr/>
        </p:nvPicPr>
        <p:blipFill>
          <a:blip r:embed="rId2"/>
          <a:stretch>
            <a:fillRect/>
          </a:stretch>
        </p:blipFill>
        <p:spPr>
          <a:xfrm>
            <a:off x="4817098" y="5017235"/>
            <a:ext cx="3823804" cy="1200404"/>
          </a:xfrm>
          <a:prstGeom prst="rect">
            <a:avLst/>
          </a:prstGeom>
        </p:spPr>
      </p:pic>
      <p:pic>
        <p:nvPicPr>
          <p:cNvPr id="3" name="图片 2">
            <a:extLst>
              <a:ext uri="{FF2B5EF4-FFF2-40B4-BE49-F238E27FC236}">
                <a16:creationId xmlns:a16="http://schemas.microsoft.com/office/drawing/2014/main" id="{E64ADD92-D019-4666-AA8C-A1C53D222D5D}"/>
              </a:ext>
            </a:extLst>
          </p:cNvPr>
          <p:cNvPicPr>
            <a:picLocks noChangeAspect="1"/>
          </p:cNvPicPr>
          <p:nvPr/>
        </p:nvPicPr>
        <p:blipFill>
          <a:blip r:embed="rId3"/>
          <a:stretch>
            <a:fillRect/>
          </a:stretch>
        </p:blipFill>
        <p:spPr>
          <a:xfrm>
            <a:off x="4375440" y="2990739"/>
            <a:ext cx="5757089" cy="1862823"/>
          </a:xfrm>
          <a:prstGeom prst="rect">
            <a:avLst/>
          </a:prstGeom>
        </p:spPr>
      </p:pic>
      <p:pic>
        <p:nvPicPr>
          <p:cNvPr id="4" name="图片 3">
            <a:extLst>
              <a:ext uri="{FF2B5EF4-FFF2-40B4-BE49-F238E27FC236}">
                <a16:creationId xmlns:a16="http://schemas.microsoft.com/office/drawing/2014/main" id="{D6D98573-BDAA-4096-BE52-F7FEA2565E8E}"/>
              </a:ext>
            </a:extLst>
          </p:cNvPr>
          <p:cNvPicPr>
            <a:picLocks noChangeAspect="1"/>
          </p:cNvPicPr>
          <p:nvPr/>
        </p:nvPicPr>
        <p:blipFill>
          <a:blip r:embed="rId4"/>
          <a:stretch>
            <a:fillRect/>
          </a:stretch>
        </p:blipFill>
        <p:spPr>
          <a:xfrm>
            <a:off x="5044349" y="1626662"/>
            <a:ext cx="3711472" cy="1369057"/>
          </a:xfrm>
          <a:prstGeom prst="rect">
            <a:avLst/>
          </a:prstGeom>
        </p:spPr>
      </p:pic>
      <p:sp>
        <p:nvSpPr>
          <p:cNvPr id="5" name="矩形 4">
            <a:extLst>
              <a:ext uri="{FF2B5EF4-FFF2-40B4-BE49-F238E27FC236}">
                <a16:creationId xmlns:a16="http://schemas.microsoft.com/office/drawing/2014/main" id="{70377C83-3361-4805-BA4B-A479DE578DA4}"/>
              </a:ext>
            </a:extLst>
          </p:cNvPr>
          <p:cNvSpPr/>
          <p:nvPr/>
        </p:nvSpPr>
        <p:spPr>
          <a:xfrm>
            <a:off x="9904544" y="1626662"/>
            <a:ext cx="1895071" cy="461665"/>
          </a:xfrm>
          <a:prstGeom prst="rect">
            <a:avLst/>
          </a:prstGeom>
        </p:spPr>
        <p:txBody>
          <a:bodyPr wrap="none">
            <a:spAutoFit/>
          </a:bodyPr>
          <a:lstStyle/>
          <a:p>
            <a:r>
              <a:rPr lang="en-US" altLang="zh-CN" sz="2400" b="1" dirty="0">
                <a:solidFill>
                  <a:schemeClr val="tx1">
                    <a:lumMod val="65000"/>
                    <a:lumOff val="35000"/>
                  </a:schemeClr>
                </a:solidFill>
                <a:latin typeface="黑体" panose="02010609060101010101" pitchFamily="49" charset="-122"/>
                <a:ea typeface="黑体" panose="02010609060101010101" pitchFamily="49" charset="-122"/>
              </a:rPr>
              <a:t>MICCAI 2020</a:t>
            </a:r>
            <a:endParaRPr lang="zh-CN" altLang="en-US" sz="24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7D98A4E0-A6B9-4968-BD35-BE4A43D44C34}"/>
              </a:ext>
            </a:extLst>
          </p:cNvPr>
          <p:cNvSpPr txBox="1"/>
          <p:nvPr/>
        </p:nvSpPr>
        <p:spPr>
          <a:xfrm>
            <a:off x="9904544" y="3052293"/>
            <a:ext cx="2001747" cy="461665"/>
          </a:xfrm>
          <a:prstGeom prst="rect">
            <a:avLst/>
          </a:prstGeom>
          <a:noFill/>
        </p:spPr>
        <p:txBody>
          <a:bodyPr wrap="square">
            <a:spAutoFit/>
          </a:bodyPr>
          <a:lstStyle/>
          <a:p>
            <a:r>
              <a:rPr lang="en-US" altLang="zh-CN" sz="2400" b="1" dirty="0">
                <a:solidFill>
                  <a:schemeClr val="tx1">
                    <a:lumMod val="65000"/>
                    <a:lumOff val="35000"/>
                  </a:schemeClr>
                </a:solidFill>
                <a:latin typeface="黑体" panose="02010609060101010101" pitchFamily="49" charset="-122"/>
                <a:ea typeface="黑体" panose="02010609060101010101" pitchFamily="49" charset="-122"/>
              </a:rPr>
              <a:t>CVPR 2021</a:t>
            </a:r>
            <a:endParaRPr lang="zh-CN" altLang="en-US" sz="2400" dirty="0"/>
          </a:p>
        </p:txBody>
      </p:sp>
    </p:spTree>
    <p:extLst>
      <p:ext uri="{BB962C8B-B14F-4D97-AF65-F5344CB8AC3E}">
        <p14:creationId xmlns:p14="http://schemas.microsoft.com/office/powerpoint/2010/main" val="318171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MS-KD</a:t>
            </a:r>
            <a:endParaRPr lang="zh-CN" altLang="en-US" dirty="0">
              <a:solidFill>
                <a:srgbClr val="00B0F0"/>
              </a:solidFill>
              <a:latin typeface="Segoe UI Black" panose="020B0A02040204020203" pitchFamily="34" charset="0"/>
            </a:endParaRPr>
          </a:p>
        </p:txBody>
      </p:sp>
      <p:pic>
        <p:nvPicPr>
          <p:cNvPr id="3" name="图片 2">
            <a:extLst>
              <a:ext uri="{FF2B5EF4-FFF2-40B4-BE49-F238E27FC236}">
                <a16:creationId xmlns:a16="http://schemas.microsoft.com/office/drawing/2014/main" id="{A6F8BC3E-C80C-4B33-8A74-D6999AE79078}"/>
              </a:ext>
            </a:extLst>
          </p:cNvPr>
          <p:cNvPicPr>
            <a:picLocks noChangeAspect="1"/>
          </p:cNvPicPr>
          <p:nvPr/>
        </p:nvPicPr>
        <p:blipFill rotWithShape="1">
          <a:blip r:embed="rId3"/>
          <a:srcRect l="1213" t="5391" r="43055" b="2394"/>
          <a:stretch/>
        </p:blipFill>
        <p:spPr>
          <a:xfrm>
            <a:off x="187752" y="1272619"/>
            <a:ext cx="5100686" cy="4496585"/>
          </a:xfrm>
          <a:prstGeom prst="rect">
            <a:avLst/>
          </a:prstGeom>
        </p:spPr>
      </p:pic>
      <p:sp>
        <p:nvSpPr>
          <p:cNvPr id="4" name="矩形 3">
            <a:extLst>
              <a:ext uri="{FF2B5EF4-FFF2-40B4-BE49-F238E27FC236}">
                <a16:creationId xmlns:a16="http://schemas.microsoft.com/office/drawing/2014/main" id="{90539E26-72F4-4B4C-AF97-795A021AA5A6}"/>
              </a:ext>
            </a:extLst>
          </p:cNvPr>
          <p:cNvSpPr/>
          <p:nvPr/>
        </p:nvSpPr>
        <p:spPr>
          <a:xfrm>
            <a:off x="5439267" y="2151727"/>
            <a:ext cx="6564981" cy="1938992"/>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MS-KD</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网络中心思想：</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每个教师专精于一个器官的分割任务，所有老师共同致力于背景分割</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多个教师监督学生训练，同时达到准确率高和模型体量小的效果</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利用区域掩码限制每个教师的监督范围</a:t>
            </a:r>
            <a:endParaRPr lang="en-US" altLang="zh-CN" sz="20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355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SUMMARY</a:t>
            </a:r>
            <a:endParaRPr lang="zh-CN" altLang="en-US" dirty="0">
              <a:solidFill>
                <a:srgbClr val="00B0F0"/>
              </a:solidFill>
              <a:latin typeface="Segoe UI Black" panose="020B0A02040204020203" pitchFamily="34" charset="0"/>
            </a:endParaRPr>
          </a:p>
        </p:txBody>
      </p:sp>
      <p:graphicFrame>
        <p:nvGraphicFramePr>
          <p:cNvPr id="2" name="表格 1">
            <a:extLst>
              <a:ext uri="{FF2B5EF4-FFF2-40B4-BE49-F238E27FC236}">
                <a16:creationId xmlns:a16="http://schemas.microsoft.com/office/drawing/2014/main" id="{C9F5FD83-1F82-495E-A11E-6252EA5DA9FA}"/>
              </a:ext>
            </a:extLst>
          </p:cNvPr>
          <p:cNvGraphicFramePr>
            <a:graphicFrameLocks noGrp="1"/>
          </p:cNvGraphicFramePr>
          <p:nvPr>
            <p:extLst>
              <p:ext uri="{D42A27DB-BD31-4B8C-83A1-F6EECF244321}">
                <p14:modId xmlns:p14="http://schemas.microsoft.com/office/powerpoint/2010/main" val="3565395402"/>
              </p:ext>
            </p:extLst>
          </p:nvPr>
        </p:nvGraphicFramePr>
        <p:xfrm>
          <a:off x="504706" y="911612"/>
          <a:ext cx="10970930" cy="3173520"/>
        </p:xfrm>
        <a:graphic>
          <a:graphicData uri="http://schemas.openxmlformats.org/drawingml/2006/table">
            <a:tbl>
              <a:tblPr firstRow="1" firstCol="1" bandRow="1">
                <a:tableStyleId>{7DF18680-E054-41AD-8BC1-D1AEF772440D}</a:tableStyleId>
              </a:tblPr>
              <a:tblGrid>
                <a:gridCol w="2080247">
                  <a:extLst>
                    <a:ext uri="{9D8B030D-6E8A-4147-A177-3AD203B41FA5}">
                      <a16:colId xmlns:a16="http://schemas.microsoft.com/office/drawing/2014/main" val="630010932"/>
                    </a:ext>
                  </a:extLst>
                </a:gridCol>
                <a:gridCol w="2850491">
                  <a:extLst>
                    <a:ext uri="{9D8B030D-6E8A-4147-A177-3AD203B41FA5}">
                      <a16:colId xmlns:a16="http://schemas.microsoft.com/office/drawing/2014/main" val="743839215"/>
                    </a:ext>
                  </a:extLst>
                </a:gridCol>
                <a:gridCol w="2729519">
                  <a:extLst>
                    <a:ext uri="{9D8B030D-6E8A-4147-A177-3AD203B41FA5}">
                      <a16:colId xmlns:a16="http://schemas.microsoft.com/office/drawing/2014/main" val="3185342835"/>
                    </a:ext>
                  </a:extLst>
                </a:gridCol>
                <a:gridCol w="3310673">
                  <a:extLst>
                    <a:ext uri="{9D8B030D-6E8A-4147-A177-3AD203B41FA5}">
                      <a16:colId xmlns:a16="http://schemas.microsoft.com/office/drawing/2014/main" val="4277132550"/>
                    </a:ext>
                  </a:extLst>
                </a:gridCol>
              </a:tblGrid>
              <a:tr h="535200">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a:t>Co-training</a:t>
                      </a:r>
                      <a:endParaRPr lang="en-US" altLang="zh-CN" b="1" dirty="0">
                        <a:latin typeface="黑体" panose="02010609060101010101" pitchFamily="49" charset="-122"/>
                        <a:ea typeface="黑体" panose="02010609060101010101" pitchFamily="49" charset="-122"/>
                      </a:endParaRPr>
                    </a:p>
                  </a:txBody>
                  <a:tcPr anchor="ctr"/>
                </a:tc>
                <a:tc>
                  <a:txBody>
                    <a:bodyPr/>
                    <a:lstStyle/>
                    <a:p>
                      <a:pPr algn="ctr"/>
                      <a:r>
                        <a:rPr lang="en-US" altLang="zh-CN" dirty="0"/>
                        <a:t>DoDNet</a:t>
                      </a:r>
                      <a:endParaRPr lang="en-US" altLang="zh-CN" b="1" dirty="0">
                        <a:latin typeface="黑体" panose="02010609060101010101" pitchFamily="49" charset="-122"/>
                        <a:ea typeface="黑体" panose="02010609060101010101" pitchFamily="49" charset="-122"/>
                      </a:endParaRPr>
                    </a:p>
                  </a:txBody>
                  <a:tcPr anchor="ctr"/>
                </a:tc>
                <a:tc>
                  <a:txBody>
                    <a:bodyPr/>
                    <a:lstStyle/>
                    <a:p>
                      <a:pPr algn="ctr"/>
                      <a:r>
                        <a:rPr lang="en-US" altLang="zh-CN" dirty="0"/>
                        <a:t>MS-KD</a:t>
                      </a:r>
                      <a:endParaRPr lang="en-US" altLang="zh-CN" b="1"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3898478939"/>
                  </a:ext>
                </a:extLst>
              </a:tr>
              <a:tr h="621672">
                <a:tc>
                  <a:txBody>
                    <a:bodyPr/>
                    <a:lstStyle/>
                    <a:p>
                      <a:pPr algn="ctr"/>
                      <a:r>
                        <a:rPr lang="zh-CN" altLang="en-US" dirty="0"/>
                        <a:t>着手角度</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a:latin typeface="黑体" panose="02010609060101010101" pitchFamily="49" charset="-122"/>
                          <a:ea typeface="黑体" panose="02010609060101010101" pitchFamily="49" charset="-122"/>
                        </a:rPr>
                        <a:t>完善数据集</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改变网络结构和监督方式</a:t>
                      </a:r>
                    </a:p>
                  </a:txBody>
                  <a:tcPr anchor="ctr"/>
                </a:tc>
                <a:tc>
                  <a:txBody>
                    <a:bodyPr/>
                    <a:lstStyle/>
                    <a:p>
                      <a:r>
                        <a:rPr lang="zh-CN" altLang="en-US" dirty="0">
                          <a:latin typeface="黑体" panose="02010609060101010101" pitchFamily="49" charset="-122"/>
                          <a:ea typeface="黑体" panose="02010609060101010101" pitchFamily="49" charset="-122"/>
                        </a:rPr>
                        <a:t>压缩现有网络</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引入任务信息</a:t>
                      </a:r>
                    </a:p>
                  </a:txBody>
                  <a:tcPr anchor="ctr"/>
                </a:tc>
                <a:tc>
                  <a:txBody>
                    <a:bodyPr/>
                    <a:lstStyle/>
                    <a:p>
                      <a:r>
                        <a:rPr lang="zh-CN" altLang="en-US" dirty="0">
                          <a:latin typeface="黑体" panose="02010609060101010101" pitchFamily="49" charset="-122"/>
                          <a:ea typeface="黑体" panose="02010609060101010101" pitchFamily="49" charset="-122"/>
                        </a:rPr>
                        <a:t>改进现有模型</a:t>
                      </a:r>
                    </a:p>
                  </a:txBody>
                  <a:tcPr anchor="ctr"/>
                </a:tc>
                <a:extLst>
                  <a:ext uri="{0D108BD9-81ED-4DB2-BD59-A6C34878D82A}">
                    <a16:rowId xmlns:a16="http://schemas.microsoft.com/office/drawing/2014/main" val="938026755"/>
                  </a:ext>
                </a:extLst>
              </a:tr>
              <a:tr h="355241">
                <a:tc>
                  <a:txBody>
                    <a:bodyPr/>
                    <a:lstStyle/>
                    <a:p>
                      <a:pPr algn="ctr"/>
                      <a:r>
                        <a:rPr lang="zh-CN" altLang="en-US" dirty="0"/>
                        <a:t>多器官分割</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a:latin typeface="黑体" panose="02010609060101010101" pitchFamily="49" charset="-122"/>
                          <a:ea typeface="黑体" panose="02010609060101010101" pitchFamily="49" charset="-122"/>
                        </a:rPr>
                        <a:t>补全单器官数据集</a:t>
                      </a:r>
                    </a:p>
                  </a:txBody>
                  <a:tcPr anchor="ctr"/>
                </a:tc>
                <a:tc>
                  <a:txBody>
                    <a:bodyPr/>
                    <a:lstStyle/>
                    <a:p>
                      <a:r>
                        <a:rPr lang="zh-CN" altLang="en-US" dirty="0">
                          <a:latin typeface="黑体" panose="02010609060101010101" pitchFamily="49" charset="-122"/>
                          <a:ea typeface="黑体" panose="02010609060101010101" pitchFamily="49" charset="-122"/>
                        </a:rPr>
                        <a:t>多动态头</a:t>
                      </a:r>
                    </a:p>
                  </a:txBody>
                  <a:tcPr anchor="ctr"/>
                </a:tc>
                <a:tc>
                  <a:txBody>
                    <a:bodyPr/>
                    <a:lstStyle/>
                    <a:p>
                      <a:r>
                        <a:rPr lang="zh-CN" altLang="en-US" dirty="0">
                          <a:latin typeface="黑体" panose="02010609060101010101" pitchFamily="49" charset="-122"/>
                          <a:ea typeface="黑体" panose="02010609060101010101" pitchFamily="49" charset="-122"/>
                        </a:rPr>
                        <a:t>多教师网络</a:t>
                      </a:r>
                    </a:p>
                  </a:txBody>
                  <a:tcPr anchor="ctr"/>
                </a:tc>
                <a:extLst>
                  <a:ext uri="{0D108BD9-81ED-4DB2-BD59-A6C34878D82A}">
                    <a16:rowId xmlns:a16="http://schemas.microsoft.com/office/drawing/2014/main" val="2568011120"/>
                  </a:ext>
                </a:extLst>
              </a:tr>
              <a:tr h="355241">
                <a:tc>
                  <a:txBody>
                    <a:bodyPr/>
                    <a:lstStyle/>
                    <a:p>
                      <a:pPr algn="ctr"/>
                      <a:r>
                        <a:rPr lang="zh-CN" altLang="en-US" dirty="0"/>
                        <a:t>精度提升</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a:latin typeface="黑体" panose="02010609060101010101" pitchFamily="49" charset="-122"/>
                          <a:ea typeface="黑体" panose="02010609060101010101" pitchFamily="49" charset="-122"/>
                        </a:rPr>
                        <a:t>双网络相互监督，</a:t>
                      </a:r>
                      <a:r>
                        <a:rPr lang="en-US" altLang="zh-CN" dirty="0">
                          <a:latin typeface="黑体" panose="02010609060101010101" pitchFamily="49" charset="-122"/>
                          <a:ea typeface="黑体" panose="02010609060101010101" pitchFamily="49" charset="-122"/>
                        </a:rPr>
                        <a:t>TWA</a:t>
                      </a:r>
                      <a:r>
                        <a:rPr lang="zh-CN" altLang="en-US" dirty="0">
                          <a:latin typeface="黑体" panose="02010609060101010101" pitchFamily="49" charset="-122"/>
                          <a:ea typeface="黑体" panose="02010609060101010101" pitchFamily="49" charset="-122"/>
                        </a:rPr>
                        <a:t>操作</a:t>
                      </a:r>
                    </a:p>
                  </a:txBody>
                  <a:tcPr anchor="ctr"/>
                </a:tc>
                <a:tc>
                  <a:txBody>
                    <a:bodyPr/>
                    <a:lstStyle/>
                    <a:p>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a:latin typeface="黑体" panose="02010609060101010101" pitchFamily="49" charset="-122"/>
                          <a:ea typeface="黑体" panose="02010609060101010101" pitchFamily="49" charset="-122"/>
                        </a:rPr>
                        <a:t>两种监督方式</a:t>
                      </a:r>
                    </a:p>
                  </a:txBody>
                  <a:tcPr anchor="ctr"/>
                </a:tc>
                <a:extLst>
                  <a:ext uri="{0D108BD9-81ED-4DB2-BD59-A6C34878D82A}">
                    <a16:rowId xmlns:a16="http://schemas.microsoft.com/office/drawing/2014/main" val="348792734"/>
                  </a:ext>
                </a:extLst>
              </a:tr>
              <a:tr h="355241">
                <a:tc>
                  <a:txBody>
                    <a:bodyPr/>
                    <a:lstStyle/>
                    <a:p>
                      <a:pPr algn="ctr"/>
                      <a:r>
                        <a:rPr lang="zh-CN" altLang="en-US" dirty="0"/>
                        <a:t>网络体量压缩</a:t>
                      </a:r>
                      <a:endParaRPr lang="zh-CN" altLang="en-US" dirty="0">
                        <a:latin typeface="黑体" panose="02010609060101010101" pitchFamily="49" charset="-122"/>
                        <a:ea typeface="黑体" panose="02010609060101010101" pitchFamily="49" charset="-122"/>
                      </a:endParaRPr>
                    </a:p>
                  </a:txBody>
                  <a:tcPr anchor="ctr"/>
                </a:tc>
                <a:tc>
                  <a:txBody>
                    <a:bodyPr/>
                    <a:lstStyle/>
                    <a:p>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a:latin typeface="黑体" panose="02010609060101010101" pitchFamily="49" charset="-122"/>
                          <a:ea typeface="黑体" panose="02010609060101010101" pitchFamily="49" charset="-122"/>
                        </a:rPr>
                        <a:t>轻量化动态头</a:t>
                      </a:r>
                    </a:p>
                  </a:txBody>
                  <a:tcPr anchor="ctr"/>
                </a:tc>
                <a:tc>
                  <a:txBody>
                    <a:bodyPr/>
                    <a:lstStyle/>
                    <a:p>
                      <a:r>
                        <a:rPr lang="zh-CN" altLang="en-US" dirty="0">
                          <a:latin typeface="黑体" panose="02010609060101010101" pitchFamily="49" charset="-122"/>
                          <a:ea typeface="黑体" panose="02010609060101010101" pitchFamily="49" charset="-122"/>
                        </a:rPr>
                        <a:t>知识蒸馏模型</a:t>
                      </a:r>
                    </a:p>
                  </a:txBody>
                  <a:tcPr anchor="ctr"/>
                </a:tc>
                <a:extLst>
                  <a:ext uri="{0D108BD9-81ED-4DB2-BD59-A6C34878D82A}">
                    <a16:rowId xmlns:a16="http://schemas.microsoft.com/office/drawing/2014/main" val="3184886228"/>
                  </a:ext>
                </a:extLst>
              </a:tr>
              <a:tr h="355241">
                <a:tc>
                  <a:txBody>
                    <a:bodyPr/>
                    <a:lstStyle/>
                    <a:p>
                      <a:pPr algn="ctr"/>
                      <a:r>
                        <a:rPr lang="zh-CN" altLang="en-US" dirty="0"/>
                        <a:t>多任务分离</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a:latin typeface="黑体" panose="02010609060101010101" pitchFamily="49" charset="-122"/>
                          <a:ea typeface="黑体" panose="02010609060101010101" pitchFamily="49" charset="-122"/>
                        </a:rPr>
                        <a:t>区域掩码</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黑体" panose="02010609060101010101" pitchFamily="49" charset="-122"/>
                          <a:ea typeface="黑体" panose="02010609060101010101" pitchFamily="49" charset="-122"/>
                        </a:rPr>
                        <a:t>任务编码与图片特征结合</a:t>
                      </a:r>
                    </a:p>
                  </a:txBody>
                  <a:tcPr anchor="ctr"/>
                </a:tc>
                <a:tc>
                  <a:txBody>
                    <a:bodyPr/>
                    <a:lstStyle/>
                    <a:p>
                      <a:r>
                        <a:rPr lang="zh-CN" altLang="en-US" dirty="0">
                          <a:latin typeface="黑体" panose="02010609060101010101" pitchFamily="49" charset="-122"/>
                          <a:ea typeface="黑体" panose="02010609060101010101" pitchFamily="49" charset="-122"/>
                        </a:rPr>
                        <a:t>区域掩码</a:t>
                      </a:r>
                    </a:p>
                  </a:txBody>
                  <a:tcPr anchor="ctr"/>
                </a:tc>
                <a:extLst>
                  <a:ext uri="{0D108BD9-81ED-4DB2-BD59-A6C34878D82A}">
                    <a16:rowId xmlns:a16="http://schemas.microsoft.com/office/drawing/2014/main" val="1709202780"/>
                  </a:ext>
                </a:extLst>
              </a:tr>
              <a:tr h="535200">
                <a:tc>
                  <a:txBody>
                    <a:bodyPr/>
                    <a:lstStyle/>
                    <a:p>
                      <a:pPr algn="ctr"/>
                      <a:r>
                        <a:rPr lang="zh-CN" altLang="en-US" dirty="0">
                          <a:latin typeface="黑体" panose="02010609060101010101" pitchFamily="49" charset="-122"/>
                          <a:ea typeface="黑体" panose="02010609060101010101" pitchFamily="49" charset="-122"/>
                        </a:rPr>
                        <a:t>残差计算</a:t>
                      </a:r>
                    </a:p>
                  </a:txBody>
                  <a:tcPr anchor="ctr"/>
                </a:tc>
                <a:tc>
                  <a:txBody>
                    <a:bodyPr/>
                    <a:lstStyle/>
                    <a:p>
                      <a:r>
                        <a:rPr lang="zh-CN" altLang="en-US" dirty="0">
                          <a:latin typeface="黑体" panose="02010609060101010101" pitchFamily="49" charset="-122"/>
                          <a:ea typeface="黑体" panose="02010609060101010101" pitchFamily="49" charset="-122"/>
                        </a:rPr>
                        <a:t>软伪标签</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硬伪标签</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黑体" panose="02010609060101010101" pitchFamily="49" charset="-122"/>
                          <a:ea typeface="黑体" panose="02010609060101010101" pitchFamily="49" charset="-122"/>
                        </a:rPr>
                        <a:t>Ground Truth</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a:latin typeface="黑体" panose="02010609060101010101" pitchFamily="49" charset="-122"/>
                          <a:ea typeface="黑体" panose="02010609060101010101" pitchFamily="49" charset="-122"/>
                        </a:rPr>
                        <a:t>软伪标签</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中间层特征</a:t>
                      </a:r>
                    </a:p>
                  </a:txBody>
                  <a:tcPr anchor="ctr"/>
                </a:tc>
                <a:extLst>
                  <a:ext uri="{0D108BD9-81ED-4DB2-BD59-A6C34878D82A}">
                    <a16:rowId xmlns:a16="http://schemas.microsoft.com/office/drawing/2014/main" val="2944192055"/>
                  </a:ext>
                </a:extLst>
              </a:tr>
            </a:tbl>
          </a:graphicData>
        </a:graphic>
      </p:graphicFrame>
      <p:pic>
        <p:nvPicPr>
          <p:cNvPr id="4" name="图片 3">
            <a:extLst>
              <a:ext uri="{FF2B5EF4-FFF2-40B4-BE49-F238E27FC236}">
                <a16:creationId xmlns:a16="http://schemas.microsoft.com/office/drawing/2014/main" id="{6FC644F8-B3EE-465C-AC2E-0D83079EF4D9}"/>
              </a:ext>
            </a:extLst>
          </p:cNvPr>
          <p:cNvPicPr>
            <a:picLocks noChangeAspect="1"/>
          </p:cNvPicPr>
          <p:nvPr/>
        </p:nvPicPr>
        <p:blipFill>
          <a:blip r:embed="rId3"/>
          <a:stretch>
            <a:fillRect/>
          </a:stretch>
        </p:blipFill>
        <p:spPr>
          <a:xfrm>
            <a:off x="2173545" y="4310913"/>
            <a:ext cx="7695059" cy="2038372"/>
          </a:xfrm>
          <a:prstGeom prst="rect">
            <a:avLst/>
          </a:prstGeom>
        </p:spPr>
      </p:pic>
      <p:sp>
        <p:nvSpPr>
          <p:cNvPr id="5" name="矩形: 圆角 4">
            <a:extLst>
              <a:ext uri="{FF2B5EF4-FFF2-40B4-BE49-F238E27FC236}">
                <a16:creationId xmlns:a16="http://schemas.microsoft.com/office/drawing/2014/main" id="{9817CE81-94CD-40A4-B55A-587353279520}"/>
              </a:ext>
            </a:extLst>
          </p:cNvPr>
          <p:cNvSpPr/>
          <p:nvPr/>
        </p:nvSpPr>
        <p:spPr>
          <a:xfrm>
            <a:off x="2263234" y="5462984"/>
            <a:ext cx="7453875" cy="886301"/>
          </a:xfrm>
          <a:prstGeom prst="roundRect">
            <a:avLst>
              <a:gd name="adj" fmla="val 3286"/>
            </a:avLst>
          </a:prstGeom>
          <a:solidFill>
            <a:srgbClr val="ED7D3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5018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a:extLst>
              <a:ext uri="{FF2B5EF4-FFF2-40B4-BE49-F238E27FC236}">
                <a16:creationId xmlns:a16="http://schemas.microsoft.com/office/drawing/2014/main" id="{DE030AF9-525D-483E-BA14-B9BBCFA06562}"/>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Plan</a:t>
            </a:r>
            <a:endParaRPr lang="zh-CN" altLang="en-US" dirty="0">
              <a:solidFill>
                <a:srgbClr val="00B0F0"/>
              </a:solidFill>
              <a:latin typeface="Segoe UI Black" panose="020B0A02040204020203" pitchFamily="34" charset="0"/>
            </a:endParaRPr>
          </a:p>
        </p:txBody>
      </p:sp>
      <p:sp>
        <p:nvSpPr>
          <p:cNvPr id="6" name="矩形 5">
            <a:extLst>
              <a:ext uri="{FF2B5EF4-FFF2-40B4-BE49-F238E27FC236}">
                <a16:creationId xmlns:a16="http://schemas.microsoft.com/office/drawing/2014/main" id="{162C3B96-1D97-481C-A49A-553D9EAF4C3E}"/>
              </a:ext>
            </a:extLst>
          </p:cNvPr>
          <p:cNvSpPr/>
          <p:nvPr/>
        </p:nvSpPr>
        <p:spPr>
          <a:xfrm>
            <a:off x="1995031" y="2287181"/>
            <a:ext cx="9982985" cy="1261884"/>
          </a:xfrm>
          <a:prstGeom prst="rect">
            <a:avLst/>
          </a:prstGeom>
        </p:spPr>
        <p:txBody>
          <a:bodyPr wrap="square">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下一步计划：</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看一篇与</a:t>
            </a:r>
            <a:r>
              <a:rPr lang="en-US" altLang="zh-CN" sz="2000" b="1" dirty="0">
                <a:solidFill>
                  <a:srgbClr val="00B0F0"/>
                </a:solidFill>
                <a:latin typeface="黑体" panose="02010609060101010101" pitchFamily="49" charset="-122"/>
                <a:ea typeface="黑体" panose="02010609060101010101" pitchFamily="49" charset="-122"/>
              </a:rPr>
              <a:t>Co-training</a:t>
            </a:r>
            <a:r>
              <a:rPr lang="zh-CN" altLang="en-US" sz="2000" b="1" dirty="0">
                <a:solidFill>
                  <a:srgbClr val="00B0F0"/>
                </a:solidFill>
                <a:latin typeface="黑体" panose="02010609060101010101" pitchFamily="49" charset="-122"/>
                <a:ea typeface="黑体" panose="02010609060101010101" pitchFamily="49" charset="-122"/>
              </a:rPr>
              <a:t>网络结构相似的论文</a:t>
            </a:r>
            <a:br>
              <a:rPr lang="en-US" altLang="zh-CN" sz="2000" b="1" dirty="0">
                <a:solidFill>
                  <a:srgbClr val="00B0F0"/>
                </a:solidFill>
                <a:latin typeface="黑体" panose="02010609060101010101" pitchFamily="49" charset="-122"/>
                <a:ea typeface="黑体" panose="02010609060101010101" pitchFamily="49" charset="-122"/>
              </a:rPr>
            </a:br>
            <a:r>
              <a:rPr lang="en-US" altLang="zh-CN" sz="1600" b="1" dirty="0">
                <a:solidFill>
                  <a:srgbClr val="00B0F0"/>
                </a:solidFill>
                <a:latin typeface="黑体" panose="02010609060101010101" pitchFamily="49" charset="-122"/>
                <a:ea typeface="黑体" panose="02010609060101010101" pitchFamily="49" charset="-122"/>
              </a:rPr>
              <a:t>《Semi-Supervised Semantic Segmentation with Cross Pseudo Supervision》</a:t>
            </a: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更深入地理解这三篇论文的细节，争取复现代码</a:t>
            </a:r>
            <a:endParaRPr lang="en-US" altLang="zh-CN" sz="20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745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a:extLst>
              <a:ext uri="{FF2B5EF4-FFF2-40B4-BE49-F238E27FC236}">
                <a16:creationId xmlns:a16="http://schemas.microsoft.com/office/drawing/2014/main" id="{DE030AF9-525D-483E-BA14-B9BBCFA06562}"/>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Mission</a:t>
            </a:r>
            <a:endParaRPr lang="zh-CN" altLang="en-US" dirty="0">
              <a:solidFill>
                <a:srgbClr val="00B0F0"/>
              </a:solidFill>
              <a:latin typeface="Segoe UI Black" panose="020B0A02040204020203" pitchFamily="34" charset="0"/>
            </a:endParaRPr>
          </a:p>
        </p:txBody>
      </p:sp>
      <p:sp>
        <p:nvSpPr>
          <p:cNvPr id="24" name="内容占位符 2">
            <a:extLst>
              <a:ext uri="{FF2B5EF4-FFF2-40B4-BE49-F238E27FC236}">
                <a16:creationId xmlns:a16="http://schemas.microsoft.com/office/drawing/2014/main" id="{32282097-E782-4A06-9016-333E925EA88D}"/>
              </a:ext>
            </a:extLst>
          </p:cNvPr>
          <p:cNvSpPr>
            <a:spLocks noGrp="1"/>
          </p:cNvSpPr>
          <p:nvPr>
            <p:ph idx="1"/>
          </p:nvPr>
        </p:nvSpPr>
        <p:spPr>
          <a:xfrm>
            <a:off x="413993" y="1443441"/>
            <a:ext cx="5554349" cy="3062571"/>
          </a:xfrm>
        </p:spPr>
        <p:txBody>
          <a:bodyPr>
            <a:normAutofit/>
          </a:bodyPr>
          <a:lstStyle/>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网络的任务和待解决的问题：</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r>
              <a:rPr lang="zh-CN" altLang="en-US" sz="2000" b="1" dirty="0">
                <a:solidFill>
                  <a:srgbClr val="00B0F0"/>
                </a:solidFill>
                <a:latin typeface="黑体" panose="02010609060101010101" pitchFamily="49" charset="-122"/>
                <a:ea typeface="黑体" panose="02010609060101010101" pitchFamily="49" charset="-122"/>
              </a:rPr>
              <a:t>同一图像的多器官标注成本很大，数据集稀少</a:t>
            </a:r>
          </a:p>
          <a:p>
            <a:r>
              <a:rPr lang="zh-CN" altLang="en-US" sz="2000" b="1" dirty="0">
                <a:solidFill>
                  <a:srgbClr val="00B0F0"/>
                </a:solidFill>
                <a:latin typeface="黑体" panose="02010609060101010101" pitchFamily="49" charset="-122"/>
                <a:ea typeface="黑体" panose="02010609060101010101" pitchFamily="49" charset="-122"/>
              </a:rPr>
              <a:t>各机构的标注往往针对特定研究目的和特定器官，数据集往往只提供一个单一器官的注释</a:t>
            </a:r>
          </a:p>
          <a:p>
            <a:r>
              <a:rPr lang="zh-CN" altLang="en-US" sz="2000" b="1" dirty="0">
                <a:solidFill>
                  <a:srgbClr val="00B0F0"/>
                </a:solidFill>
                <a:latin typeface="黑体" panose="02010609060101010101" pitchFamily="49" charset="-122"/>
                <a:ea typeface="黑体" panose="02010609060101010101" pitchFamily="49" charset="-122"/>
              </a:rPr>
              <a:t>传统方法无法基于多个单器官分割数据集训练一个多器官分割网络</a:t>
            </a:r>
            <a:endParaRPr lang="en-US" altLang="zh-CN" sz="2000" b="1" dirty="0">
              <a:solidFill>
                <a:srgbClr val="00B0F0"/>
              </a:solidFill>
              <a:latin typeface="黑体" panose="02010609060101010101" pitchFamily="49" charset="-122"/>
              <a:ea typeface="黑体" panose="02010609060101010101" pitchFamily="49" charset="-122"/>
            </a:endParaRPr>
          </a:p>
          <a:p>
            <a:pPr marL="0" indent="0">
              <a:buNone/>
            </a:pP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所以如何利用众多单器官数据集训练多器官分割网络为此三篇论文的目标</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49337C62-9A26-4144-B527-FA36EF3A755B}"/>
              </a:ext>
            </a:extLst>
          </p:cNvPr>
          <p:cNvPicPr>
            <a:picLocks noChangeAspect="1"/>
          </p:cNvPicPr>
          <p:nvPr/>
        </p:nvPicPr>
        <p:blipFill>
          <a:blip r:embed="rId3"/>
          <a:stretch>
            <a:fillRect/>
          </a:stretch>
        </p:blipFill>
        <p:spPr>
          <a:xfrm>
            <a:off x="6096000" y="170729"/>
            <a:ext cx="5885078" cy="4604791"/>
          </a:xfrm>
          <a:prstGeom prst="rect">
            <a:avLst/>
          </a:prstGeom>
        </p:spPr>
      </p:pic>
      <p:pic>
        <p:nvPicPr>
          <p:cNvPr id="3" name="图片 2">
            <a:extLst>
              <a:ext uri="{FF2B5EF4-FFF2-40B4-BE49-F238E27FC236}">
                <a16:creationId xmlns:a16="http://schemas.microsoft.com/office/drawing/2014/main" id="{AD465829-C4ED-40EC-8E35-129DE2561D11}"/>
              </a:ext>
            </a:extLst>
          </p:cNvPr>
          <p:cNvPicPr>
            <a:picLocks noChangeAspect="1"/>
          </p:cNvPicPr>
          <p:nvPr/>
        </p:nvPicPr>
        <p:blipFill>
          <a:blip r:embed="rId4"/>
          <a:stretch>
            <a:fillRect/>
          </a:stretch>
        </p:blipFill>
        <p:spPr>
          <a:xfrm>
            <a:off x="1008669" y="4609688"/>
            <a:ext cx="10174661" cy="2002169"/>
          </a:xfrm>
          <a:prstGeom prst="rect">
            <a:avLst/>
          </a:prstGeom>
        </p:spPr>
      </p:pic>
    </p:spTree>
    <p:extLst>
      <p:ext uri="{BB962C8B-B14F-4D97-AF65-F5344CB8AC3E}">
        <p14:creationId xmlns:p14="http://schemas.microsoft.com/office/powerpoint/2010/main" val="214286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98C546-079C-40DD-8C13-4C4C920A0232}"/>
              </a:ext>
            </a:extLst>
          </p:cNvPr>
          <p:cNvPicPr>
            <a:picLocks noChangeAspect="1"/>
          </p:cNvPicPr>
          <p:nvPr/>
        </p:nvPicPr>
        <p:blipFill rotWithShape="1">
          <a:blip r:embed="rId3">
            <a:extLst>
              <a:ext uri="{28A0092B-C50C-407E-A947-70E740481C1C}">
                <a14:useLocalDpi xmlns:a14="http://schemas.microsoft.com/office/drawing/2010/main" val="0"/>
              </a:ext>
            </a:extLst>
          </a:blip>
          <a:srcRect t="2344" b="22979"/>
          <a:stretch/>
        </p:blipFill>
        <p:spPr>
          <a:xfrm>
            <a:off x="0" y="963891"/>
            <a:ext cx="12192000" cy="4930218"/>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Co-training</a:t>
            </a:r>
            <a:endParaRPr lang="zh-CN" altLang="en-US" dirty="0">
              <a:solidFill>
                <a:srgbClr val="00B0F0"/>
              </a:solidFill>
              <a:latin typeface="Segoe UI Black" panose="020B0A02040204020203" pitchFamily="34" charset="0"/>
            </a:endParaRPr>
          </a:p>
        </p:txBody>
      </p:sp>
      <p:sp>
        <p:nvSpPr>
          <p:cNvPr id="9" name="矩形 8">
            <a:extLst>
              <a:ext uri="{FF2B5EF4-FFF2-40B4-BE49-F238E27FC236}">
                <a16:creationId xmlns:a16="http://schemas.microsoft.com/office/drawing/2014/main" id="{7313F456-0A86-474D-9E55-59C90C95C897}"/>
              </a:ext>
            </a:extLst>
          </p:cNvPr>
          <p:cNvSpPr/>
          <p:nvPr/>
        </p:nvSpPr>
        <p:spPr>
          <a:xfrm>
            <a:off x="626137" y="5894109"/>
            <a:ext cx="7335134" cy="400110"/>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TWA - the Temporally Weight-Averaged version of a net </a:t>
            </a:r>
            <a:endParaRPr lang="zh-CN" altLang="en-US" sz="20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D6016F1-CC6A-4454-BA07-5718A063466E}"/>
              </a:ext>
            </a:extLst>
          </p:cNvPr>
          <p:cNvSpPr txBox="1"/>
          <p:nvPr/>
        </p:nvSpPr>
        <p:spPr>
          <a:xfrm>
            <a:off x="5637229" y="2974156"/>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66499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98C546-079C-40DD-8C13-4C4C920A0232}"/>
              </a:ext>
            </a:extLst>
          </p:cNvPr>
          <p:cNvPicPr>
            <a:picLocks noChangeAspect="1"/>
          </p:cNvPicPr>
          <p:nvPr/>
        </p:nvPicPr>
        <p:blipFill rotWithShape="1">
          <a:blip r:embed="rId3">
            <a:extLst>
              <a:ext uri="{28A0092B-C50C-407E-A947-70E740481C1C}">
                <a14:useLocalDpi xmlns:a14="http://schemas.microsoft.com/office/drawing/2010/main" val="0"/>
              </a:ext>
            </a:extLst>
          </a:blip>
          <a:srcRect t="2344" b="22979"/>
          <a:stretch/>
        </p:blipFill>
        <p:spPr>
          <a:xfrm>
            <a:off x="0" y="963891"/>
            <a:ext cx="12192000" cy="4930218"/>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Co-training</a:t>
            </a:r>
            <a:endParaRPr lang="zh-CN" altLang="en-US" dirty="0">
              <a:solidFill>
                <a:srgbClr val="00B0F0"/>
              </a:solidFill>
              <a:latin typeface="Segoe UI Black" panose="020B0A02040204020203" pitchFamily="34" charset="0"/>
            </a:endParaRPr>
          </a:p>
        </p:txBody>
      </p:sp>
      <p:sp>
        <p:nvSpPr>
          <p:cNvPr id="9" name="矩形 8">
            <a:extLst>
              <a:ext uri="{FF2B5EF4-FFF2-40B4-BE49-F238E27FC236}">
                <a16:creationId xmlns:a16="http://schemas.microsoft.com/office/drawing/2014/main" id="{7313F456-0A86-474D-9E55-59C90C95C897}"/>
              </a:ext>
            </a:extLst>
          </p:cNvPr>
          <p:cNvSpPr/>
          <p:nvPr/>
        </p:nvSpPr>
        <p:spPr>
          <a:xfrm>
            <a:off x="626137" y="5894109"/>
            <a:ext cx="7335134" cy="400110"/>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TWA - the Temporally Weight-Averaged version of a net </a:t>
            </a:r>
            <a:endParaRPr lang="zh-CN" altLang="en-US" sz="20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D6016F1-CC6A-4454-BA07-5718A063466E}"/>
              </a:ext>
            </a:extLst>
          </p:cNvPr>
          <p:cNvSpPr txBox="1"/>
          <p:nvPr/>
        </p:nvSpPr>
        <p:spPr>
          <a:xfrm>
            <a:off x="5637229" y="2974156"/>
            <a:ext cx="65" cy="276999"/>
          </a:xfrm>
          <a:prstGeom prst="rect">
            <a:avLst/>
          </a:prstGeom>
          <a:noFill/>
        </p:spPr>
        <p:txBody>
          <a:bodyPr wrap="none" lIns="0" tIns="0" rIns="0" bIns="0" rtlCol="0">
            <a:spAutoFit/>
          </a:bodyPr>
          <a:lstStyle/>
          <a:p>
            <a:endParaRPr lang="zh-CN" altLang="en-US" dirty="0"/>
          </a:p>
        </p:txBody>
      </p:sp>
      <p:grpSp>
        <p:nvGrpSpPr>
          <p:cNvPr id="14" name="组合 13">
            <a:extLst>
              <a:ext uri="{FF2B5EF4-FFF2-40B4-BE49-F238E27FC236}">
                <a16:creationId xmlns:a16="http://schemas.microsoft.com/office/drawing/2014/main" id="{FAEF5FC5-15CA-474C-943D-B47D581CEF65}"/>
              </a:ext>
            </a:extLst>
          </p:cNvPr>
          <p:cNvGrpSpPr/>
          <p:nvPr/>
        </p:nvGrpSpPr>
        <p:grpSpPr>
          <a:xfrm>
            <a:off x="5370646" y="963891"/>
            <a:ext cx="6570483" cy="3410146"/>
            <a:chOff x="5335571" y="575035"/>
            <a:chExt cx="6570483" cy="5319074"/>
          </a:xfrm>
        </p:grpSpPr>
        <p:sp>
          <p:nvSpPr>
            <p:cNvPr id="12" name="矩形: 圆角 11">
              <a:extLst>
                <a:ext uri="{FF2B5EF4-FFF2-40B4-BE49-F238E27FC236}">
                  <a16:creationId xmlns:a16="http://schemas.microsoft.com/office/drawing/2014/main" id="{CDBEB904-B26B-4932-81B5-41F66713095D}"/>
                </a:ext>
              </a:extLst>
            </p:cNvPr>
            <p:cNvSpPr/>
            <p:nvPr/>
          </p:nvSpPr>
          <p:spPr>
            <a:xfrm>
              <a:off x="5335571" y="575035"/>
              <a:ext cx="6570483" cy="5319074"/>
            </a:xfrm>
            <a:prstGeom prst="roundRect">
              <a:avLst>
                <a:gd name="adj" fmla="val 2489"/>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6D4DC1C-2BA4-4A82-A1F8-2156E3DEA223}"/>
                </a:ext>
              </a:extLst>
            </p:cNvPr>
            <p:cNvSpPr txBox="1"/>
            <p:nvPr/>
          </p:nvSpPr>
          <p:spPr>
            <a:xfrm>
              <a:off x="5602154" y="1280497"/>
              <a:ext cx="6110937" cy="3408451"/>
            </a:xfrm>
            <a:prstGeom prst="rect">
              <a:avLst/>
            </a:prstGeom>
            <a:noFill/>
          </p:spPr>
          <p:txBody>
            <a:bodyPr wrap="square" rtlCol="0">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第一阶段</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用硬伪标签补全数据集：</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分别在 </a:t>
              </a:r>
              <a:r>
                <a:rPr lang="en-US" altLang="zh-CN" sz="2000" b="1" dirty="0">
                  <a:solidFill>
                    <a:srgbClr val="00B0F0"/>
                  </a:solidFill>
                  <a:latin typeface="黑体" panose="02010609060101010101" pitchFamily="49" charset="-122"/>
                  <a:ea typeface="黑体" panose="02010609060101010101" pitchFamily="49" charset="-122"/>
                </a:rPr>
                <a:t>K </a:t>
              </a:r>
              <a:r>
                <a:rPr lang="zh-CN" altLang="en-US" sz="2000" b="1" dirty="0">
                  <a:solidFill>
                    <a:srgbClr val="00B0F0"/>
                  </a:solidFill>
                  <a:latin typeface="黑体" panose="02010609060101010101" pitchFamily="49" charset="-122"/>
                  <a:ea typeface="黑体" panose="02010609060101010101" pitchFamily="49" charset="-122"/>
                </a:rPr>
                <a:t>个单器官数据集上训练 </a:t>
              </a:r>
              <a:r>
                <a:rPr lang="en-US" altLang="zh-CN" sz="2000" b="1" dirty="0">
                  <a:solidFill>
                    <a:srgbClr val="00B0F0"/>
                  </a:solidFill>
                  <a:latin typeface="黑体" panose="02010609060101010101" pitchFamily="49" charset="-122"/>
                  <a:ea typeface="黑体" panose="02010609060101010101" pitchFamily="49" charset="-122"/>
                </a:rPr>
                <a:t>K </a:t>
              </a:r>
              <a:r>
                <a:rPr lang="zh-CN" altLang="en-US" sz="2000" b="1" dirty="0">
                  <a:solidFill>
                    <a:srgbClr val="00B0F0"/>
                  </a:solidFill>
                  <a:latin typeface="黑体" panose="02010609060101010101" pitchFamily="49" charset="-122"/>
                  <a:ea typeface="黑体" panose="02010609060101010101" pitchFamily="49" charset="-122"/>
                </a:rPr>
                <a:t>个单器官分割网络；</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对于数据集 </a:t>
              </a:r>
              <a:r>
                <a:rPr lang="en-US" altLang="zh-CN" sz="2000" b="1" dirty="0">
                  <a:solidFill>
                    <a:srgbClr val="00B0F0"/>
                  </a:solidFill>
                  <a:latin typeface="黑体" panose="02010609060101010101" pitchFamily="49" charset="-122"/>
                  <a:ea typeface="黑体" panose="02010609060101010101" pitchFamily="49" charset="-122"/>
                </a:rPr>
                <a:t>k</a:t>
              </a:r>
              <a:r>
                <a:rPr lang="zh-CN" altLang="en-US" sz="2000" b="1" dirty="0">
                  <a:solidFill>
                    <a:srgbClr val="00B0F0"/>
                  </a:solidFill>
                  <a:latin typeface="黑体" panose="02010609060101010101" pitchFamily="49" charset="-122"/>
                  <a:ea typeface="黑体" panose="02010609060101010101" pitchFamily="49" charset="-122"/>
                </a:rPr>
                <a:t>：</a:t>
              </a:r>
              <a:endParaRPr lang="en-US" altLang="zh-CN" sz="2000" b="1" dirty="0">
                <a:solidFill>
                  <a:srgbClr val="00B0F0"/>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保留其原有的关于器官 </a:t>
              </a:r>
              <a:r>
                <a:rPr lang="en-US" altLang="zh-CN" b="1" dirty="0">
                  <a:solidFill>
                    <a:srgbClr val="00B0F0"/>
                  </a:solidFill>
                  <a:latin typeface="黑体" panose="02010609060101010101" pitchFamily="49" charset="-122"/>
                  <a:ea typeface="黑体" panose="02010609060101010101" pitchFamily="49" charset="-122"/>
                </a:rPr>
                <a:t>k </a:t>
              </a:r>
              <a:r>
                <a:rPr lang="zh-CN" altLang="en-US" b="1" dirty="0">
                  <a:solidFill>
                    <a:srgbClr val="00B0F0"/>
                  </a:solidFill>
                  <a:latin typeface="黑体" panose="02010609060101010101" pitchFamily="49" charset="-122"/>
                  <a:ea typeface="黑体" panose="02010609060101010101" pitchFamily="49" charset="-122"/>
                </a:rPr>
                <a:t>的 </a:t>
              </a:r>
              <a:r>
                <a:rPr lang="en-US" altLang="zh-CN" b="1" dirty="0">
                  <a:solidFill>
                    <a:srgbClr val="00B0F0"/>
                  </a:solidFill>
                  <a:latin typeface="黑体" panose="02010609060101010101" pitchFamily="49" charset="-122"/>
                  <a:ea typeface="黑体" panose="02010609060101010101" pitchFamily="49" charset="-122"/>
                </a:rPr>
                <a:t>ground truth</a:t>
              </a: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通过已训练的单器官网络计算出其他器官硬伪标签</a:t>
              </a:r>
              <a:endParaRPr lang="en-US" altLang="zh-CN"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将所有标签合并，形成一个全标注的数据集</a:t>
              </a:r>
              <a:endParaRPr lang="en-US" altLang="zh-CN" sz="2000" b="1" dirty="0">
                <a:solidFill>
                  <a:srgbClr val="00B0F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77493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98C546-079C-40DD-8C13-4C4C920A0232}"/>
              </a:ext>
            </a:extLst>
          </p:cNvPr>
          <p:cNvPicPr>
            <a:picLocks noChangeAspect="1"/>
          </p:cNvPicPr>
          <p:nvPr/>
        </p:nvPicPr>
        <p:blipFill rotWithShape="1">
          <a:blip r:embed="rId3">
            <a:extLst>
              <a:ext uri="{28A0092B-C50C-407E-A947-70E740481C1C}">
                <a14:useLocalDpi xmlns:a14="http://schemas.microsoft.com/office/drawing/2010/main" val="0"/>
              </a:ext>
            </a:extLst>
          </a:blip>
          <a:srcRect t="2344" b="22979"/>
          <a:stretch/>
        </p:blipFill>
        <p:spPr>
          <a:xfrm>
            <a:off x="0" y="963891"/>
            <a:ext cx="12192000" cy="4930218"/>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Co-training</a:t>
            </a:r>
            <a:endParaRPr lang="zh-CN" altLang="en-US" dirty="0">
              <a:solidFill>
                <a:srgbClr val="00B0F0"/>
              </a:solidFill>
              <a:latin typeface="Segoe UI Black" panose="020B0A02040204020203" pitchFamily="34" charset="0"/>
            </a:endParaRPr>
          </a:p>
        </p:txBody>
      </p:sp>
      <p:sp>
        <p:nvSpPr>
          <p:cNvPr id="9" name="矩形 8">
            <a:extLst>
              <a:ext uri="{FF2B5EF4-FFF2-40B4-BE49-F238E27FC236}">
                <a16:creationId xmlns:a16="http://schemas.microsoft.com/office/drawing/2014/main" id="{7313F456-0A86-474D-9E55-59C90C95C897}"/>
              </a:ext>
            </a:extLst>
          </p:cNvPr>
          <p:cNvSpPr/>
          <p:nvPr/>
        </p:nvSpPr>
        <p:spPr>
          <a:xfrm>
            <a:off x="626137" y="5894109"/>
            <a:ext cx="7335134" cy="400110"/>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TWA - the Temporally Weight-Averaged version of a net </a:t>
            </a:r>
            <a:endParaRPr lang="zh-CN" altLang="en-US" sz="20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D6016F1-CC6A-4454-BA07-5718A063466E}"/>
              </a:ext>
            </a:extLst>
          </p:cNvPr>
          <p:cNvSpPr txBox="1"/>
          <p:nvPr/>
        </p:nvSpPr>
        <p:spPr>
          <a:xfrm>
            <a:off x="5637229" y="2974156"/>
            <a:ext cx="65" cy="276999"/>
          </a:xfrm>
          <a:prstGeom prst="rect">
            <a:avLst/>
          </a:prstGeom>
          <a:noFill/>
        </p:spPr>
        <p:txBody>
          <a:bodyPr wrap="none" lIns="0" tIns="0" rIns="0" bIns="0" rtlCol="0">
            <a:spAutoFit/>
          </a:bodyPr>
          <a:lstStyle/>
          <a:p>
            <a:endParaRPr lang="zh-CN" altLang="en-US" dirty="0"/>
          </a:p>
        </p:txBody>
      </p:sp>
      <p:grpSp>
        <p:nvGrpSpPr>
          <p:cNvPr id="16" name="组合 15">
            <a:extLst>
              <a:ext uri="{FF2B5EF4-FFF2-40B4-BE49-F238E27FC236}">
                <a16:creationId xmlns:a16="http://schemas.microsoft.com/office/drawing/2014/main" id="{D8959C2D-9BEE-48D7-B66E-524ED0FEB797}"/>
              </a:ext>
            </a:extLst>
          </p:cNvPr>
          <p:cNvGrpSpPr/>
          <p:nvPr/>
        </p:nvGrpSpPr>
        <p:grpSpPr>
          <a:xfrm>
            <a:off x="220912" y="958562"/>
            <a:ext cx="5038926" cy="5319074"/>
            <a:chOff x="5335571" y="575035"/>
            <a:chExt cx="6570483" cy="5319074"/>
          </a:xfrm>
        </p:grpSpPr>
        <p:sp>
          <p:nvSpPr>
            <p:cNvPr id="17" name="矩形: 圆角 16">
              <a:extLst>
                <a:ext uri="{FF2B5EF4-FFF2-40B4-BE49-F238E27FC236}">
                  <a16:creationId xmlns:a16="http://schemas.microsoft.com/office/drawing/2014/main" id="{C6D5F437-B6C7-43F0-9D31-9C03EBBB3A4F}"/>
                </a:ext>
              </a:extLst>
            </p:cNvPr>
            <p:cNvSpPr/>
            <p:nvPr/>
          </p:nvSpPr>
          <p:spPr>
            <a:xfrm>
              <a:off x="5335571" y="575035"/>
              <a:ext cx="6570483" cy="5319074"/>
            </a:xfrm>
            <a:prstGeom prst="roundRect">
              <a:avLst>
                <a:gd name="adj" fmla="val 2489"/>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1F00E3C5-1603-42E9-B9B1-9F2B76B1E231}"/>
                </a:ext>
              </a:extLst>
            </p:cNvPr>
            <p:cNvSpPr txBox="1"/>
            <p:nvPr/>
          </p:nvSpPr>
          <p:spPr>
            <a:xfrm>
              <a:off x="5637230" y="898200"/>
              <a:ext cx="5888187" cy="3600986"/>
            </a:xfrm>
            <a:prstGeom prst="rect">
              <a:avLst/>
            </a:prstGeom>
            <a:noFill/>
          </p:spPr>
          <p:txBody>
            <a:bodyPr wrap="square" rtlCol="0">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第二阶段</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训练两个互相监督的网络：</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两个网络结构一致，输入相同，参数随机</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en-US" altLang="zh-CN" sz="2000" b="1" dirty="0">
                  <a:solidFill>
                    <a:srgbClr val="00B0F0"/>
                  </a:solidFill>
                  <a:latin typeface="黑体" panose="02010609060101010101" pitchFamily="49" charset="-122"/>
                  <a:ea typeface="黑体" panose="02010609060101010101" pitchFamily="49" charset="-122"/>
                </a:rPr>
                <a:t>TWA</a:t>
              </a:r>
              <a:r>
                <a:rPr lang="zh-CN" altLang="en-US" sz="2000" b="1" dirty="0">
                  <a:solidFill>
                    <a:srgbClr val="00B0F0"/>
                  </a:solidFill>
                  <a:latin typeface="黑体" panose="02010609060101010101" pitchFamily="49" charset="-122"/>
                  <a:ea typeface="黑体" panose="02010609060101010101" pitchFamily="49" charset="-122"/>
                </a:rPr>
                <a:t>操作：将当前训练参数与之前所有参数加权平均</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损失函数：</a:t>
              </a:r>
              <a:endParaRPr lang="en-US" altLang="zh-CN" sz="2000" b="1" dirty="0">
                <a:solidFill>
                  <a:srgbClr val="00B0F0"/>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en-US" altLang="zh-CN" b="1" dirty="0">
                  <a:solidFill>
                    <a:srgbClr val="00B0F0"/>
                  </a:solidFill>
                  <a:latin typeface="黑体" panose="02010609060101010101" pitchFamily="49" charset="-122"/>
                  <a:ea typeface="黑体" panose="02010609060101010101" pitchFamily="49" charset="-122"/>
                </a:rPr>
                <a:t>TWA</a:t>
              </a:r>
              <a:r>
                <a:rPr lang="zh-CN" altLang="en-US" b="1" dirty="0">
                  <a:solidFill>
                    <a:srgbClr val="00B0F0"/>
                  </a:solidFill>
                  <a:latin typeface="黑体" panose="02010609060101010101" pitchFamily="49" charset="-122"/>
                  <a:ea typeface="黑体" panose="02010609060101010101" pitchFamily="49" charset="-122"/>
                </a:rPr>
                <a:t>网络的输出使用对方</a:t>
              </a:r>
              <a:r>
                <a:rPr lang="en-US" altLang="zh-CN" b="1" dirty="0">
                  <a:solidFill>
                    <a:srgbClr val="00B0F0"/>
                  </a:solidFill>
                  <a:latin typeface="黑体" panose="02010609060101010101" pitchFamily="49" charset="-122"/>
                  <a:ea typeface="黑体" panose="02010609060101010101" pitchFamily="49" charset="-122"/>
                </a:rPr>
                <a:t>TWA</a:t>
              </a:r>
              <a:r>
                <a:rPr lang="zh-CN" altLang="en-US" b="1" dirty="0">
                  <a:solidFill>
                    <a:srgbClr val="00B0F0"/>
                  </a:solidFill>
                  <a:latin typeface="黑体" panose="02010609060101010101" pitchFamily="49" charset="-122"/>
                  <a:ea typeface="黑体" panose="02010609060101010101" pitchFamily="49" charset="-122"/>
                </a:rPr>
                <a:t>网络输出的</a:t>
              </a:r>
              <a:r>
                <a:rPr lang="zh-CN" altLang="en-US" b="1" dirty="0">
                  <a:solidFill>
                    <a:schemeClr val="accent5">
                      <a:lumMod val="75000"/>
                    </a:schemeClr>
                  </a:solidFill>
                  <a:latin typeface="黑体" panose="02010609060101010101" pitchFamily="49" charset="-122"/>
                  <a:ea typeface="黑体" panose="02010609060101010101" pitchFamily="49" charset="-122"/>
                </a:rPr>
                <a:t>软伪标签</a:t>
              </a:r>
              <a:r>
                <a:rPr lang="zh-CN" altLang="en-US" b="1" dirty="0">
                  <a:solidFill>
                    <a:srgbClr val="00B0F0"/>
                  </a:solidFill>
                  <a:latin typeface="黑体" panose="02010609060101010101" pitchFamily="49" charset="-122"/>
                  <a:ea typeface="黑体" panose="02010609060101010101" pitchFamily="49" charset="-122"/>
                </a:rPr>
                <a:t>在</a:t>
              </a:r>
              <a:r>
                <a:rPr lang="zh-CN" altLang="en-US" b="1" dirty="0">
                  <a:solidFill>
                    <a:schemeClr val="accent5">
                      <a:lumMod val="75000"/>
                    </a:schemeClr>
                  </a:solidFill>
                  <a:latin typeface="黑体" panose="02010609060101010101" pitchFamily="49" charset="-122"/>
                  <a:ea typeface="黑体" panose="02010609060101010101" pitchFamily="49" charset="-122"/>
                </a:rPr>
                <a:t>区域掩码</a:t>
              </a:r>
              <a:r>
                <a:rPr lang="zh-CN" altLang="en-US" b="1" dirty="0">
                  <a:solidFill>
                    <a:srgbClr val="00B0F0"/>
                  </a:solidFill>
                  <a:latin typeface="黑体" panose="02010609060101010101" pitchFamily="49" charset="-122"/>
                  <a:ea typeface="黑体" panose="02010609060101010101" pitchFamily="49" charset="-122"/>
                </a:rPr>
                <a:t>的作用下计算</a:t>
              </a:r>
              <a:r>
                <a:rPr lang="en-US" altLang="zh-CN" b="1" dirty="0">
                  <a:solidFill>
                    <a:srgbClr val="00B0F0"/>
                  </a:solidFill>
                  <a:latin typeface="黑体" panose="02010609060101010101" pitchFamily="49" charset="-122"/>
                  <a:ea typeface="黑体" panose="02010609060101010101" pitchFamily="49" charset="-122"/>
                </a:rPr>
                <a:t>loss</a:t>
              </a: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原网络的输出使用补全的</a:t>
              </a:r>
              <a:r>
                <a:rPr lang="zh-CN" altLang="en-US" b="1" dirty="0">
                  <a:solidFill>
                    <a:schemeClr val="accent5">
                      <a:lumMod val="75000"/>
                    </a:schemeClr>
                  </a:solidFill>
                  <a:latin typeface="黑体" panose="02010609060101010101" pitchFamily="49" charset="-122"/>
                  <a:ea typeface="黑体" panose="02010609060101010101" pitchFamily="49" charset="-122"/>
                </a:rPr>
                <a:t>硬伪标签</a:t>
              </a:r>
              <a:r>
                <a:rPr lang="zh-CN" altLang="en-US" b="1" dirty="0">
                  <a:solidFill>
                    <a:srgbClr val="00B0F0"/>
                  </a:solidFill>
                  <a:latin typeface="黑体" panose="02010609060101010101" pitchFamily="49" charset="-122"/>
                  <a:ea typeface="黑体" panose="02010609060101010101" pitchFamily="49" charset="-122"/>
                </a:rPr>
                <a:t>计算</a:t>
              </a:r>
              <a:r>
                <a:rPr lang="en-US" altLang="zh-CN" b="1" dirty="0">
                  <a:solidFill>
                    <a:srgbClr val="00B0F0"/>
                  </a:solidFill>
                  <a:latin typeface="黑体" panose="02010609060101010101" pitchFamily="49" charset="-122"/>
                  <a:ea typeface="黑体" panose="02010609060101010101" pitchFamily="49" charset="-122"/>
                </a:rPr>
                <a:t>focal loss</a:t>
              </a:r>
              <a:r>
                <a:rPr lang="zh-CN" altLang="en-US" b="1" dirty="0">
                  <a:solidFill>
                    <a:srgbClr val="00B0F0"/>
                  </a:solidFill>
                  <a:latin typeface="黑体" panose="02010609060101010101" pitchFamily="49" charset="-122"/>
                  <a:ea typeface="黑体" panose="02010609060101010101" pitchFamily="49" charset="-122"/>
                </a:rPr>
                <a:t>和</a:t>
              </a:r>
              <a:r>
                <a:rPr lang="en-US" altLang="zh-CN" b="1" dirty="0">
                  <a:solidFill>
                    <a:srgbClr val="00B0F0"/>
                  </a:solidFill>
                  <a:latin typeface="黑体" panose="02010609060101010101" pitchFamily="49" charset="-122"/>
                  <a:ea typeface="黑体" panose="02010609060101010101" pitchFamily="49" charset="-122"/>
                </a:rPr>
                <a:t>dice loss</a:t>
              </a: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多种</a:t>
              </a:r>
              <a:r>
                <a:rPr lang="en-US" altLang="zh-CN" b="1" dirty="0">
                  <a:solidFill>
                    <a:srgbClr val="00B0F0"/>
                  </a:solidFill>
                  <a:latin typeface="黑体" panose="02010609060101010101" pitchFamily="49" charset="-122"/>
                  <a:ea typeface="黑体" panose="02010609060101010101" pitchFamily="49" charset="-122"/>
                </a:rPr>
                <a:t>loss</a:t>
              </a:r>
              <a:r>
                <a:rPr lang="zh-CN" altLang="en-US" b="1" dirty="0">
                  <a:solidFill>
                    <a:srgbClr val="00B0F0"/>
                  </a:solidFill>
                  <a:latin typeface="黑体" panose="02010609060101010101" pitchFamily="49" charset="-122"/>
                  <a:ea typeface="黑体" panose="02010609060101010101" pitchFamily="49" charset="-122"/>
                </a:rPr>
                <a:t>加权平均后来优化原网络</a:t>
              </a:r>
              <a:endParaRPr lang="en-US" altLang="zh-CN" b="1" dirty="0">
                <a:solidFill>
                  <a:srgbClr val="00B0F0"/>
                </a:solidFill>
                <a:latin typeface="黑体" panose="02010609060101010101" pitchFamily="49" charset="-122"/>
                <a:ea typeface="黑体" panose="02010609060101010101" pitchFamily="49" charset="-122"/>
              </a:endParaRPr>
            </a:p>
          </p:txBody>
        </p:sp>
      </p:grpSp>
      <p:grpSp>
        <p:nvGrpSpPr>
          <p:cNvPr id="24" name="组合 23">
            <a:extLst>
              <a:ext uri="{FF2B5EF4-FFF2-40B4-BE49-F238E27FC236}">
                <a16:creationId xmlns:a16="http://schemas.microsoft.com/office/drawing/2014/main" id="{E1B46B64-546E-41F4-BE3C-8684CE64E947}"/>
              </a:ext>
            </a:extLst>
          </p:cNvPr>
          <p:cNvGrpSpPr/>
          <p:nvPr/>
        </p:nvGrpSpPr>
        <p:grpSpPr>
          <a:xfrm>
            <a:off x="5351792" y="4353782"/>
            <a:ext cx="6570158" cy="1923853"/>
            <a:chOff x="5351792" y="4353782"/>
            <a:chExt cx="6570158" cy="1923853"/>
          </a:xfrm>
        </p:grpSpPr>
        <p:sp>
          <p:nvSpPr>
            <p:cNvPr id="20" name="矩形: 圆角 19">
              <a:extLst>
                <a:ext uri="{FF2B5EF4-FFF2-40B4-BE49-F238E27FC236}">
                  <a16:creationId xmlns:a16="http://schemas.microsoft.com/office/drawing/2014/main" id="{46ED7081-4733-4652-821A-B480275A01D8}"/>
                </a:ext>
              </a:extLst>
            </p:cNvPr>
            <p:cNvSpPr/>
            <p:nvPr/>
          </p:nvSpPr>
          <p:spPr>
            <a:xfrm>
              <a:off x="5351792" y="4353782"/>
              <a:ext cx="6570158" cy="1923853"/>
            </a:xfrm>
            <a:prstGeom prst="roundRect">
              <a:avLst>
                <a:gd name="adj" fmla="val 7950"/>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A6FFD941-5540-44B1-AC20-27AEA796386B}"/>
                </a:ext>
              </a:extLst>
            </p:cNvPr>
            <p:cNvPicPr>
              <a:picLocks noChangeAspect="1"/>
            </p:cNvPicPr>
            <p:nvPr/>
          </p:nvPicPr>
          <p:blipFill>
            <a:blip r:embed="rId4"/>
            <a:stretch>
              <a:fillRect/>
            </a:stretch>
          </p:blipFill>
          <p:spPr>
            <a:xfrm>
              <a:off x="6207082" y="5319780"/>
              <a:ext cx="4657140" cy="676190"/>
            </a:xfrm>
            <a:prstGeom prst="rect">
              <a:avLst/>
            </a:prstGeom>
          </p:spPr>
        </p:pic>
        <p:pic>
          <p:nvPicPr>
            <p:cNvPr id="23" name="图片 22">
              <a:extLst>
                <a:ext uri="{FF2B5EF4-FFF2-40B4-BE49-F238E27FC236}">
                  <a16:creationId xmlns:a16="http://schemas.microsoft.com/office/drawing/2014/main" id="{E3BD79A1-1ACD-46C6-8BED-40206036564D}"/>
                </a:ext>
              </a:extLst>
            </p:cNvPr>
            <p:cNvPicPr>
              <a:picLocks noChangeAspect="1"/>
            </p:cNvPicPr>
            <p:nvPr/>
          </p:nvPicPr>
          <p:blipFill>
            <a:blip r:embed="rId5"/>
            <a:stretch>
              <a:fillRect/>
            </a:stretch>
          </p:blipFill>
          <p:spPr>
            <a:xfrm>
              <a:off x="6114854" y="4591134"/>
              <a:ext cx="4918417" cy="712062"/>
            </a:xfrm>
            <a:prstGeom prst="rect">
              <a:avLst/>
            </a:prstGeom>
          </p:spPr>
        </p:pic>
      </p:grpSp>
    </p:spTree>
    <p:extLst>
      <p:ext uri="{BB962C8B-B14F-4D97-AF65-F5344CB8AC3E}">
        <p14:creationId xmlns:p14="http://schemas.microsoft.com/office/powerpoint/2010/main" val="148327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313F456-0A86-474D-9E55-59C90C95C897}"/>
              </a:ext>
            </a:extLst>
          </p:cNvPr>
          <p:cNvSpPr/>
          <p:nvPr/>
        </p:nvSpPr>
        <p:spPr>
          <a:xfrm>
            <a:off x="626137" y="5894109"/>
            <a:ext cx="7335134" cy="400110"/>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TWA - the Temporally Weight-Averaged version of a net </a:t>
            </a:r>
            <a:endParaRPr lang="zh-CN" altLang="en-US" sz="2000" b="1" dirty="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8998C546-079C-40DD-8C13-4C4C920A0232}"/>
              </a:ext>
            </a:extLst>
          </p:cNvPr>
          <p:cNvPicPr>
            <a:picLocks noChangeAspect="1"/>
          </p:cNvPicPr>
          <p:nvPr/>
        </p:nvPicPr>
        <p:blipFill rotWithShape="1">
          <a:blip r:embed="rId3">
            <a:extLst>
              <a:ext uri="{28A0092B-C50C-407E-A947-70E740481C1C}">
                <a14:useLocalDpi xmlns:a14="http://schemas.microsoft.com/office/drawing/2010/main" val="0"/>
              </a:ext>
            </a:extLst>
          </a:blip>
          <a:srcRect t="2344" b="22979"/>
          <a:stretch/>
        </p:blipFill>
        <p:spPr>
          <a:xfrm>
            <a:off x="0" y="963891"/>
            <a:ext cx="12192000" cy="4930218"/>
          </a:xfrm>
          <a:prstGeom prst="rect">
            <a:avLst/>
          </a:prstGeom>
        </p:spPr>
      </p:pic>
      <p:grpSp>
        <p:nvGrpSpPr>
          <p:cNvPr id="30" name="组合 29">
            <a:extLst>
              <a:ext uri="{FF2B5EF4-FFF2-40B4-BE49-F238E27FC236}">
                <a16:creationId xmlns:a16="http://schemas.microsoft.com/office/drawing/2014/main" id="{94562B78-2191-4B06-857F-7F2B1BB7A7B4}"/>
              </a:ext>
            </a:extLst>
          </p:cNvPr>
          <p:cNvGrpSpPr/>
          <p:nvPr/>
        </p:nvGrpSpPr>
        <p:grpSpPr>
          <a:xfrm>
            <a:off x="5351792" y="4353781"/>
            <a:ext cx="6570158" cy="1923853"/>
            <a:chOff x="5504192" y="4506182"/>
            <a:chExt cx="6570158" cy="1923853"/>
          </a:xfrm>
        </p:grpSpPr>
        <p:sp>
          <p:nvSpPr>
            <p:cNvPr id="26" name="矩形: 圆角 25">
              <a:extLst>
                <a:ext uri="{FF2B5EF4-FFF2-40B4-BE49-F238E27FC236}">
                  <a16:creationId xmlns:a16="http://schemas.microsoft.com/office/drawing/2014/main" id="{31D9671B-7C14-4721-B704-B63071F059D5}"/>
                </a:ext>
              </a:extLst>
            </p:cNvPr>
            <p:cNvSpPr/>
            <p:nvPr/>
          </p:nvSpPr>
          <p:spPr>
            <a:xfrm>
              <a:off x="5504192" y="4506182"/>
              <a:ext cx="6570158" cy="1923853"/>
            </a:xfrm>
            <a:prstGeom prst="roundRect">
              <a:avLst>
                <a:gd name="adj" fmla="val 7950"/>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9" name="图片 28">
              <a:extLst>
                <a:ext uri="{FF2B5EF4-FFF2-40B4-BE49-F238E27FC236}">
                  <a16:creationId xmlns:a16="http://schemas.microsoft.com/office/drawing/2014/main" id="{613D28E9-BDAF-4BF1-BE75-117002048DBB}"/>
                </a:ext>
              </a:extLst>
            </p:cNvPr>
            <p:cNvPicPr>
              <a:picLocks noChangeAspect="1"/>
            </p:cNvPicPr>
            <p:nvPr/>
          </p:nvPicPr>
          <p:blipFill>
            <a:blip r:embed="rId4"/>
            <a:stretch>
              <a:fillRect/>
            </a:stretch>
          </p:blipFill>
          <p:spPr>
            <a:xfrm>
              <a:off x="6167697" y="4721985"/>
              <a:ext cx="5243147" cy="1392489"/>
            </a:xfrm>
            <a:prstGeom prst="rect">
              <a:avLst/>
            </a:prstGeom>
          </p:spPr>
        </p:pic>
      </p:grpSp>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Co-training</a:t>
            </a:r>
            <a:endParaRPr lang="zh-CN" altLang="en-US" dirty="0">
              <a:solidFill>
                <a:srgbClr val="00B0F0"/>
              </a:solidFill>
              <a:latin typeface="Segoe UI Black" panose="020B0A02040204020203" pitchFamily="34" charset="0"/>
            </a:endParaRPr>
          </a:p>
        </p:txBody>
      </p:sp>
      <p:sp>
        <p:nvSpPr>
          <p:cNvPr id="10" name="文本框 9">
            <a:extLst>
              <a:ext uri="{FF2B5EF4-FFF2-40B4-BE49-F238E27FC236}">
                <a16:creationId xmlns:a16="http://schemas.microsoft.com/office/drawing/2014/main" id="{7D6016F1-CC6A-4454-BA07-5718A063466E}"/>
              </a:ext>
            </a:extLst>
          </p:cNvPr>
          <p:cNvSpPr txBox="1"/>
          <p:nvPr/>
        </p:nvSpPr>
        <p:spPr>
          <a:xfrm>
            <a:off x="5637229" y="2974156"/>
            <a:ext cx="65" cy="276999"/>
          </a:xfrm>
          <a:prstGeom prst="rect">
            <a:avLst/>
          </a:prstGeom>
          <a:noFill/>
        </p:spPr>
        <p:txBody>
          <a:bodyPr wrap="none" lIns="0" tIns="0" rIns="0" bIns="0" rtlCol="0">
            <a:spAutoFit/>
          </a:bodyPr>
          <a:lstStyle/>
          <a:p>
            <a:endParaRPr lang="zh-CN" altLang="en-US" dirty="0"/>
          </a:p>
        </p:txBody>
      </p:sp>
      <p:grpSp>
        <p:nvGrpSpPr>
          <p:cNvPr id="16" name="组合 15">
            <a:extLst>
              <a:ext uri="{FF2B5EF4-FFF2-40B4-BE49-F238E27FC236}">
                <a16:creationId xmlns:a16="http://schemas.microsoft.com/office/drawing/2014/main" id="{D8959C2D-9BEE-48D7-B66E-524ED0FEB797}"/>
              </a:ext>
            </a:extLst>
          </p:cNvPr>
          <p:cNvGrpSpPr/>
          <p:nvPr/>
        </p:nvGrpSpPr>
        <p:grpSpPr>
          <a:xfrm>
            <a:off x="220912" y="958562"/>
            <a:ext cx="5038926" cy="5319074"/>
            <a:chOff x="5335571" y="575035"/>
            <a:chExt cx="6570483" cy="5319074"/>
          </a:xfrm>
        </p:grpSpPr>
        <p:sp>
          <p:nvSpPr>
            <p:cNvPr id="17" name="矩形: 圆角 16">
              <a:extLst>
                <a:ext uri="{FF2B5EF4-FFF2-40B4-BE49-F238E27FC236}">
                  <a16:creationId xmlns:a16="http://schemas.microsoft.com/office/drawing/2014/main" id="{C6D5F437-B6C7-43F0-9D31-9C03EBBB3A4F}"/>
                </a:ext>
              </a:extLst>
            </p:cNvPr>
            <p:cNvSpPr/>
            <p:nvPr/>
          </p:nvSpPr>
          <p:spPr>
            <a:xfrm>
              <a:off x="5335571" y="575035"/>
              <a:ext cx="6570483" cy="5319074"/>
            </a:xfrm>
            <a:prstGeom prst="roundRect">
              <a:avLst>
                <a:gd name="adj" fmla="val 2489"/>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1F00E3C5-1603-42E9-B9B1-9F2B76B1E231}"/>
                </a:ext>
              </a:extLst>
            </p:cNvPr>
            <p:cNvSpPr txBox="1"/>
            <p:nvPr/>
          </p:nvSpPr>
          <p:spPr>
            <a:xfrm>
              <a:off x="5637230" y="898200"/>
              <a:ext cx="5995382" cy="3600986"/>
            </a:xfrm>
            <a:prstGeom prst="rect">
              <a:avLst/>
            </a:prstGeom>
            <a:noFill/>
          </p:spPr>
          <p:txBody>
            <a:bodyPr wrap="square" rtlCol="0">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第二阶段</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训练两个互相监督的网络：</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两个网络结构一致，输入相同，参数随机</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en-US" altLang="zh-CN" sz="2000" b="1" dirty="0">
                  <a:solidFill>
                    <a:srgbClr val="00B0F0"/>
                  </a:solidFill>
                  <a:latin typeface="黑体" panose="02010609060101010101" pitchFamily="49" charset="-122"/>
                  <a:ea typeface="黑体" panose="02010609060101010101" pitchFamily="49" charset="-122"/>
                </a:rPr>
                <a:t>TWA</a:t>
              </a:r>
              <a:r>
                <a:rPr lang="zh-CN" altLang="en-US" sz="2000" b="1" dirty="0">
                  <a:solidFill>
                    <a:srgbClr val="00B0F0"/>
                  </a:solidFill>
                  <a:latin typeface="黑体" panose="02010609060101010101" pitchFamily="49" charset="-122"/>
                  <a:ea typeface="黑体" panose="02010609060101010101" pitchFamily="49" charset="-122"/>
                </a:rPr>
                <a:t>操作：将当前训练参数与之前所有参数加权平均</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损失函数：</a:t>
              </a:r>
              <a:endParaRPr lang="en-US" altLang="zh-CN" sz="2000" b="1" dirty="0">
                <a:solidFill>
                  <a:srgbClr val="00B0F0"/>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en-US" altLang="zh-CN" b="1" dirty="0">
                  <a:solidFill>
                    <a:srgbClr val="00B0F0"/>
                  </a:solidFill>
                  <a:latin typeface="黑体" panose="02010609060101010101" pitchFamily="49" charset="-122"/>
                  <a:ea typeface="黑体" panose="02010609060101010101" pitchFamily="49" charset="-122"/>
                </a:rPr>
                <a:t>TWA</a:t>
              </a:r>
              <a:r>
                <a:rPr lang="zh-CN" altLang="en-US" b="1" dirty="0">
                  <a:solidFill>
                    <a:srgbClr val="00B0F0"/>
                  </a:solidFill>
                  <a:latin typeface="黑体" panose="02010609060101010101" pitchFamily="49" charset="-122"/>
                  <a:ea typeface="黑体" panose="02010609060101010101" pitchFamily="49" charset="-122"/>
                </a:rPr>
                <a:t>网络的输出使用对方</a:t>
              </a:r>
              <a:r>
                <a:rPr lang="en-US" altLang="zh-CN" b="1" dirty="0">
                  <a:solidFill>
                    <a:srgbClr val="00B0F0"/>
                  </a:solidFill>
                  <a:latin typeface="黑体" panose="02010609060101010101" pitchFamily="49" charset="-122"/>
                  <a:ea typeface="黑体" panose="02010609060101010101" pitchFamily="49" charset="-122"/>
                </a:rPr>
                <a:t>TWA</a:t>
              </a:r>
              <a:r>
                <a:rPr lang="zh-CN" altLang="en-US" b="1" dirty="0">
                  <a:solidFill>
                    <a:srgbClr val="00B0F0"/>
                  </a:solidFill>
                  <a:latin typeface="黑体" panose="02010609060101010101" pitchFamily="49" charset="-122"/>
                  <a:ea typeface="黑体" panose="02010609060101010101" pitchFamily="49" charset="-122"/>
                </a:rPr>
                <a:t>网络输出的</a:t>
              </a:r>
              <a:r>
                <a:rPr lang="zh-CN" altLang="en-US" b="1" dirty="0">
                  <a:solidFill>
                    <a:schemeClr val="accent5">
                      <a:lumMod val="75000"/>
                    </a:schemeClr>
                  </a:solidFill>
                  <a:latin typeface="黑体" panose="02010609060101010101" pitchFamily="49" charset="-122"/>
                  <a:ea typeface="黑体" panose="02010609060101010101" pitchFamily="49" charset="-122"/>
                </a:rPr>
                <a:t>软伪标签</a:t>
              </a:r>
              <a:r>
                <a:rPr lang="zh-CN" altLang="en-US" b="1" dirty="0">
                  <a:solidFill>
                    <a:srgbClr val="00B0F0"/>
                  </a:solidFill>
                  <a:latin typeface="黑体" panose="02010609060101010101" pitchFamily="49" charset="-122"/>
                  <a:ea typeface="黑体" panose="02010609060101010101" pitchFamily="49" charset="-122"/>
                </a:rPr>
                <a:t>在</a:t>
              </a:r>
              <a:r>
                <a:rPr lang="zh-CN" altLang="en-US" b="1" dirty="0">
                  <a:solidFill>
                    <a:schemeClr val="accent5">
                      <a:lumMod val="75000"/>
                    </a:schemeClr>
                  </a:solidFill>
                  <a:latin typeface="黑体" panose="02010609060101010101" pitchFamily="49" charset="-122"/>
                  <a:ea typeface="黑体" panose="02010609060101010101" pitchFamily="49" charset="-122"/>
                </a:rPr>
                <a:t>区域掩码</a:t>
              </a:r>
              <a:r>
                <a:rPr lang="zh-CN" altLang="en-US" b="1" dirty="0">
                  <a:solidFill>
                    <a:srgbClr val="00B0F0"/>
                  </a:solidFill>
                  <a:latin typeface="黑体" panose="02010609060101010101" pitchFamily="49" charset="-122"/>
                  <a:ea typeface="黑体" panose="02010609060101010101" pitchFamily="49" charset="-122"/>
                </a:rPr>
                <a:t>的作用下计算</a:t>
              </a:r>
              <a:r>
                <a:rPr lang="en-US" altLang="zh-CN" b="1" dirty="0">
                  <a:solidFill>
                    <a:srgbClr val="00B0F0"/>
                  </a:solidFill>
                  <a:latin typeface="黑体" panose="02010609060101010101" pitchFamily="49" charset="-122"/>
                  <a:ea typeface="黑体" panose="02010609060101010101" pitchFamily="49" charset="-122"/>
                </a:rPr>
                <a:t>loss</a:t>
              </a: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原网络的输出使用补全的</a:t>
              </a:r>
              <a:r>
                <a:rPr lang="zh-CN" altLang="en-US" b="1" dirty="0">
                  <a:solidFill>
                    <a:schemeClr val="accent5">
                      <a:lumMod val="75000"/>
                    </a:schemeClr>
                  </a:solidFill>
                  <a:latin typeface="黑体" panose="02010609060101010101" pitchFamily="49" charset="-122"/>
                  <a:ea typeface="黑体" panose="02010609060101010101" pitchFamily="49" charset="-122"/>
                </a:rPr>
                <a:t>硬伪标签</a:t>
              </a:r>
              <a:r>
                <a:rPr lang="zh-CN" altLang="en-US" b="1" dirty="0">
                  <a:solidFill>
                    <a:srgbClr val="00B0F0"/>
                  </a:solidFill>
                  <a:latin typeface="黑体" panose="02010609060101010101" pitchFamily="49" charset="-122"/>
                  <a:ea typeface="黑体" panose="02010609060101010101" pitchFamily="49" charset="-122"/>
                </a:rPr>
                <a:t>计算</a:t>
              </a:r>
              <a:r>
                <a:rPr lang="en-US" altLang="zh-CN" b="1" dirty="0">
                  <a:solidFill>
                    <a:srgbClr val="00B0F0"/>
                  </a:solidFill>
                  <a:latin typeface="黑体" panose="02010609060101010101" pitchFamily="49" charset="-122"/>
                  <a:ea typeface="黑体" panose="02010609060101010101" pitchFamily="49" charset="-122"/>
                </a:rPr>
                <a:t>focal loss</a:t>
              </a:r>
              <a:r>
                <a:rPr lang="zh-CN" altLang="en-US" b="1" dirty="0">
                  <a:solidFill>
                    <a:srgbClr val="00B0F0"/>
                  </a:solidFill>
                  <a:latin typeface="黑体" panose="02010609060101010101" pitchFamily="49" charset="-122"/>
                  <a:ea typeface="黑体" panose="02010609060101010101" pitchFamily="49" charset="-122"/>
                </a:rPr>
                <a:t>和</a:t>
              </a:r>
              <a:r>
                <a:rPr lang="en-US" altLang="zh-CN" b="1" dirty="0">
                  <a:solidFill>
                    <a:srgbClr val="00B0F0"/>
                  </a:solidFill>
                  <a:latin typeface="黑体" panose="02010609060101010101" pitchFamily="49" charset="-122"/>
                  <a:ea typeface="黑体" panose="02010609060101010101" pitchFamily="49" charset="-122"/>
                </a:rPr>
                <a:t>dice loss</a:t>
              </a:r>
            </a:p>
            <a:p>
              <a:pPr marL="800100" lvl="1" indent="-342900">
                <a:buFont typeface="Arial" panose="020B0604020202020204" pitchFamily="34" charset="0"/>
                <a:buChar char="•"/>
              </a:pPr>
              <a:r>
                <a:rPr lang="zh-CN" altLang="en-US" b="1" dirty="0">
                  <a:solidFill>
                    <a:srgbClr val="00B0F0"/>
                  </a:solidFill>
                  <a:latin typeface="黑体" panose="02010609060101010101" pitchFamily="49" charset="-122"/>
                  <a:ea typeface="黑体" panose="02010609060101010101" pitchFamily="49" charset="-122"/>
                </a:rPr>
                <a:t>多种</a:t>
              </a:r>
              <a:r>
                <a:rPr lang="en-US" altLang="zh-CN" b="1" dirty="0">
                  <a:solidFill>
                    <a:srgbClr val="00B0F0"/>
                  </a:solidFill>
                  <a:latin typeface="黑体" panose="02010609060101010101" pitchFamily="49" charset="-122"/>
                  <a:ea typeface="黑体" panose="02010609060101010101" pitchFamily="49" charset="-122"/>
                </a:rPr>
                <a:t>loss</a:t>
              </a:r>
              <a:r>
                <a:rPr lang="zh-CN" altLang="en-US" b="1" dirty="0">
                  <a:solidFill>
                    <a:srgbClr val="00B0F0"/>
                  </a:solidFill>
                  <a:latin typeface="黑体" panose="02010609060101010101" pitchFamily="49" charset="-122"/>
                  <a:ea typeface="黑体" panose="02010609060101010101" pitchFamily="49" charset="-122"/>
                </a:rPr>
                <a:t>加权平均后来优化原网络</a:t>
              </a:r>
              <a:endParaRPr lang="en-US" altLang="zh-CN" b="1" dirty="0">
                <a:solidFill>
                  <a:srgbClr val="00B0F0"/>
                </a:solidFill>
                <a:latin typeface="黑体" panose="02010609060101010101" pitchFamily="49" charset="-122"/>
                <a:ea typeface="黑体" panose="02010609060101010101" pitchFamily="49" charset="-122"/>
              </a:endParaRPr>
            </a:p>
          </p:txBody>
        </p:sp>
      </p:grpSp>
      <p:pic>
        <p:nvPicPr>
          <p:cNvPr id="2" name="图片 1">
            <a:extLst>
              <a:ext uri="{FF2B5EF4-FFF2-40B4-BE49-F238E27FC236}">
                <a16:creationId xmlns:a16="http://schemas.microsoft.com/office/drawing/2014/main" id="{820450CC-A8E6-435F-9FE3-3BBD1F9D1716}"/>
              </a:ext>
            </a:extLst>
          </p:cNvPr>
          <p:cNvPicPr>
            <a:picLocks noChangeAspect="1"/>
          </p:cNvPicPr>
          <p:nvPr/>
        </p:nvPicPr>
        <p:blipFill>
          <a:blip r:embed="rId5"/>
          <a:stretch>
            <a:fillRect/>
          </a:stretch>
        </p:blipFill>
        <p:spPr>
          <a:xfrm>
            <a:off x="441435" y="5439534"/>
            <a:ext cx="4597879" cy="546660"/>
          </a:xfrm>
          <a:prstGeom prst="rect">
            <a:avLst/>
          </a:prstGeom>
        </p:spPr>
      </p:pic>
    </p:spTree>
    <p:extLst>
      <p:ext uri="{BB962C8B-B14F-4D97-AF65-F5344CB8AC3E}">
        <p14:creationId xmlns:p14="http://schemas.microsoft.com/office/powerpoint/2010/main" val="90170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98C546-079C-40DD-8C13-4C4C920A0232}"/>
              </a:ext>
            </a:extLst>
          </p:cNvPr>
          <p:cNvPicPr>
            <a:picLocks noChangeAspect="1"/>
          </p:cNvPicPr>
          <p:nvPr/>
        </p:nvPicPr>
        <p:blipFill rotWithShape="1">
          <a:blip r:embed="rId3">
            <a:extLst>
              <a:ext uri="{28A0092B-C50C-407E-A947-70E740481C1C}">
                <a14:useLocalDpi xmlns:a14="http://schemas.microsoft.com/office/drawing/2010/main" val="0"/>
              </a:ext>
            </a:extLst>
          </a:blip>
          <a:srcRect t="2344" b="22979"/>
          <a:stretch/>
        </p:blipFill>
        <p:spPr>
          <a:xfrm>
            <a:off x="0" y="963891"/>
            <a:ext cx="12192000" cy="4930218"/>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Co-training</a:t>
            </a:r>
            <a:endParaRPr lang="zh-CN" altLang="en-US" dirty="0">
              <a:solidFill>
                <a:srgbClr val="00B0F0"/>
              </a:solidFill>
              <a:latin typeface="Segoe UI Black" panose="020B0A02040204020203" pitchFamily="34" charset="0"/>
            </a:endParaRPr>
          </a:p>
        </p:txBody>
      </p:sp>
      <p:sp>
        <p:nvSpPr>
          <p:cNvPr id="9" name="矩形 8">
            <a:extLst>
              <a:ext uri="{FF2B5EF4-FFF2-40B4-BE49-F238E27FC236}">
                <a16:creationId xmlns:a16="http://schemas.microsoft.com/office/drawing/2014/main" id="{7313F456-0A86-474D-9E55-59C90C95C897}"/>
              </a:ext>
            </a:extLst>
          </p:cNvPr>
          <p:cNvSpPr/>
          <p:nvPr/>
        </p:nvSpPr>
        <p:spPr>
          <a:xfrm>
            <a:off x="626137" y="5894109"/>
            <a:ext cx="7335134" cy="400110"/>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TWA - the Temporally Weight-Averaged version of a net </a:t>
            </a:r>
            <a:endParaRPr lang="zh-CN" altLang="en-US" sz="20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D6016F1-CC6A-4454-BA07-5718A063466E}"/>
              </a:ext>
            </a:extLst>
          </p:cNvPr>
          <p:cNvSpPr txBox="1"/>
          <p:nvPr/>
        </p:nvSpPr>
        <p:spPr>
          <a:xfrm>
            <a:off x="5637229" y="2974156"/>
            <a:ext cx="65" cy="276999"/>
          </a:xfrm>
          <a:prstGeom prst="rect">
            <a:avLst/>
          </a:prstGeom>
          <a:noFill/>
        </p:spPr>
        <p:txBody>
          <a:bodyPr wrap="none" lIns="0" tIns="0" rIns="0" bIns="0" rtlCol="0">
            <a:spAutoFit/>
          </a:bodyPr>
          <a:lstStyle/>
          <a:p>
            <a:endParaRPr lang="zh-CN" altLang="en-US" dirty="0"/>
          </a:p>
        </p:txBody>
      </p:sp>
      <p:grpSp>
        <p:nvGrpSpPr>
          <p:cNvPr id="16" name="组合 15">
            <a:extLst>
              <a:ext uri="{FF2B5EF4-FFF2-40B4-BE49-F238E27FC236}">
                <a16:creationId xmlns:a16="http://schemas.microsoft.com/office/drawing/2014/main" id="{D8959C2D-9BEE-48D7-B66E-524ED0FEB797}"/>
              </a:ext>
            </a:extLst>
          </p:cNvPr>
          <p:cNvGrpSpPr/>
          <p:nvPr/>
        </p:nvGrpSpPr>
        <p:grpSpPr>
          <a:xfrm>
            <a:off x="220911" y="5753340"/>
            <a:ext cx="11722849" cy="942680"/>
            <a:chOff x="5335571" y="575035"/>
            <a:chExt cx="6570483" cy="5319074"/>
          </a:xfrm>
        </p:grpSpPr>
        <p:sp>
          <p:nvSpPr>
            <p:cNvPr id="17" name="矩形: 圆角 16">
              <a:extLst>
                <a:ext uri="{FF2B5EF4-FFF2-40B4-BE49-F238E27FC236}">
                  <a16:creationId xmlns:a16="http://schemas.microsoft.com/office/drawing/2014/main" id="{C6D5F437-B6C7-43F0-9D31-9C03EBBB3A4F}"/>
                </a:ext>
              </a:extLst>
            </p:cNvPr>
            <p:cNvSpPr/>
            <p:nvPr/>
          </p:nvSpPr>
          <p:spPr>
            <a:xfrm>
              <a:off x="5335571" y="575035"/>
              <a:ext cx="6570483" cy="5319074"/>
            </a:xfrm>
            <a:prstGeom prst="roundRect">
              <a:avLst>
                <a:gd name="adj" fmla="val 17202"/>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1F00E3C5-1603-42E9-B9B1-9F2B76B1E231}"/>
                </a:ext>
              </a:extLst>
            </p:cNvPr>
            <p:cNvSpPr txBox="1"/>
            <p:nvPr/>
          </p:nvSpPr>
          <p:spPr>
            <a:xfrm>
              <a:off x="5637230" y="898192"/>
              <a:ext cx="6009929" cy="4021609"/>
            </a:xfrm>
            <a:prstGeom prst="rect">
              <a:avLst/>
            </a:prstGeom>
            <a:noFill/>
          </p:spPr>
          <p:txBody>
            <a:bodyPr wrap="square" rtlCol="0">
              <a:spAutoFit/>
            </a:bodyPr>
            <a:lstStyle/>
            <a:p>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第三阶段</a:t>
              </a:r>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部署网络，实现分割：</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将最后训练得到的网络经过</a:t>
              </a:r>
              <a:r>
                <a:rPr lang="en-US" altLang="zh-CN" sz="2000" b="1" dirty="0">
                  <a:solidFill>
                    <a:srgbClr val="00B0F0"/>
                  </a:solidFill>
                  <a:latin typeface="黑体" panose="02010609060101010101" pitchFamily="49" charset="-122"/>
                  <a:ea typeface="黑体" panose="02010609060101010101" pitchFamily="49" charset="-122"/>
                </a:rPr>
                <a:t>TWA</a:t>
              </a:r>
              <a:r>
                <a:rPr lang="zh-CN" altLang="en-US" sz="2000" b="1" dirty="0">
                  <a:solidFill>
                    <a:srgbClr val="00B0F0"/>
                  </a:solidFill>
                  <a:latin typeface="黑体" panose="02010609060101010101" pitchFamily="49" charset="-122"/>
                  <a:ea typeface="黑体" panose="02010609060101010101" pitchFamily="49" charset="-122"/>
                </a:rPr>
                <a:t>操作后得到可部署的网络，直接使用得到分割</a:t>
              </a:r>
              <a:endParaRPr lang="en-US" altLang="zh-CN" sz="2000" b="1" dirty="0">
                <a:solidFill>
                  <a:srgbClr val="00B0F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24476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98C546-079C-40DD-8C13-4C4C920A0232}"/>
              </a:ext>
            </a:extLst>
          </p:cNvPr>
          <p:cNvPicPr>
            <a:picLocks noChangeAspect="1"/>
          </p:cNvPicPr>
          <p:nvPr/>
        </p:nvPicPr>
        <p:blipFill rotWithShape="1">
          <a:blip r:embed="rId3">
            <a:extLst>
              <a:ext uri="{28A0092B-C50C-407E-A947-70E740481C1C}">
                <a14:useLocalDpi xmlns:a14="http://schemas.microsoft.com/office/drawing/2010/main" val="0"/>
              </a:ext>
            </a:extLst>
          </a:blip>
          <a:srcRect t="2344" b="22979"/>
          <a:stretch/>
        </p:blipFill>
        <p:spPr>
          <a:xfrm>
            <a:off x="0" y="963891"/>
            <a:ext cx="12192000" cy="4930218"/>
          </a:xfrm>
          <a:prstGeom prst="rect">
            <a:avLst/>
          </a:prstGeom>
        </p:spPr>
      </p:pic>
      <p:sp>
        <p:nvSpPr>
          <p:cNvPr id="8" name="标题 1">
            <a:extLst>
              <a:ext uri="{FF2B5EF4-FFF2-40B4-BE49-F238E27FC236}">
                <a16:creationId xmlns:a16="http://schemas.microsoft.com/office/drawing/2014/main" id="{302DF8E8-9231-43EE-B5A2-24FAF51E4B2C}"/>
              </a:ext>
            </a:extLst>
          </p:cNvPr>
          <p:cNvSpPr txBox="1">
            <a:spLocks/>
          </p:cNvSpPr>
          <p:nvPr/>
        </p:nvSpPr>
        <p:spPr>
          <a:xfrm>
            <a:off x="413994" y="170729"/>
            <a:ext cx="3879710" cy="85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B0F0"/>
                </a:solidFill>
                <a:latin typeface="Segoe UI Black" panose="020B0A02040204020203" pitchFamily="34" charset="0"/>
                <a:ea typeface="Segoe UI Black" panose="020B0A02040204020203" pitchFamily="34" charset="0"/>
              </a:rPr>
              <a:t>Co-training</a:t>
            </a:r>
            <a:endParaRPr lang="zh-CN" altLang="en-US" dirty="0">
              <a:solidFill>
                <a:srgbClr val="00B0F0"/>
              </a:solidFill>
              <a:latin typeface="Segoe UI Black" panose="020B0A02040204020203" pitchFamily="34" charset="0"/>
            </a:endParaRPr>
          </a:p>
        </p:txBody>
      </p:sp>
      <p:sp>
        <p:nvSpPr>
          <p:cNvPr id="9" name="矩形 8">
            <a:extLst>
              <a:ext uri="{FF2B5EF4-FFF2-40B4-BE49-F238E27FC236}">
                <a16:creationId xmlns:a16="http://schemas.microsoft.com/office/drawing/2014/main" id="{7313F456-0A86-474D-9E55-59C90C95C897}"/>
              </a:ext>
            </a:extLst>
          </p:cNvPr>
          <p:cNvSpPr/>
          <p:nvPr/>
        </p:nvSpPr>
        <p:spPr>
          <a:xfrm>
            <a:off x="626137" y="5894109"/>
            <a:ext cx="7335134" cy="400110"/>
          </a:xfrm>
          <a:prstGeom prst="rect">
            <a:avLst/>
          </a:prstGeom>
        </p:spPr>
        <p:txBody>
          <a:bodyPr wrap="square">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TWA - the Temporally Weight-Averaged version of a net </a:t>
            </a:r>
            <a:endParaRPr lang="zh-CN" altLang="en-US" sz="20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D6016F1-CC6A-4454-BA07-5718A063466E}"/>
              </a:ext>
            </a:extLst>
          </p:cNvPr>
          <p:cNvSpPr txBox="1"/>
          <p:nvPr/>
        </p:nvSpPr>
        <p:spPr>
          <a:xfrm>
            <a:off x="5637229" y="2974156"/>
            <a:ext cx="65" cy="276999"/>
          </a:xfrm>
          <a:prstGeom prst="rect">
            <a:avLst/>
          </a:prstGeom>
          <a:noFill/>
        </p:spPr>
        <p:txBody>
          <a:bodyPr wrap="none" lIns="0" tIns="0" rIns="0" bIns="0" rtlCol="0">
            <a:spAutoFit/>
          </a:bodyPr>
          <a:lstStyle/>
          <a:p>
            <a:endParaRPr lang="zh-CN" altLang="en-US" dirty="0"/>
          </a:p>
        </p:txBody>
      </p:sp>
      <p:grpSp>
        <p:nvGrpSpPr>
          <p:cNvPr id="16" name="组合 15">
            <a:extLst>
              <a:ext uri="{FF2B5EF4-FFF2-40B4-BE49-F238E27FC236}">
                <a16:creationId xmlns:a16="http://schemas.microsoft.com/office/drawing/2014/main" id="{D8959C2D-9BEE-48D7-B66E-524ED0FEB797}"/>
              </a:ext>
            </a:extLst>
          </p:cNvPr>
          <p:cNvGrpSpPr/>
          <p:nvPr/>
        </p:nvGrpSpPr>
        <p:grpSpPr>
          <a:xfrm>
            <a:off x="220911" y="4374037"/>
            <a:ext cx="11722849" cy="2321983"/>
            <a:chOff x="5335571" y="575035"/>
            <a:chExt cx="6570483" cy="5319074"/>
          </a:xfrm>
        </p:grpSpPr>
        <p:sp>
          <p:nvSpPr>
            <p:cNvPr id="17" name="矩形: 圆角 16">
              <a:extLst>
                <a:ext uri="{FF2B5EF4-FFF2-40B4-BE49-F238E27FC236}">
                  <a16:creationId xmlns:a16="http://schemas.microsoft.com/office/drawing/2014/main" id="{C6D5F437-B6C7-43F0-9D31-9C03EBBB3A4F}"/>
                </a:ext>
              </a:extLst>
            </p:cNvPr>
            <p:cNvSpPr/>
            <p:nvPr/>
          </p:nvSpPr>
          <p:spPr>
            <a:xfrm>
              <a:off x="5335571" y="575035"/>
              <a:ext cx="6570483" cy="5319074"/>
            </a:xfrm>
            <a:prstGeom prst="roundRect">
              <a:avLst>
                <a:gd name="adj" fmla="val 6241"/>
              </a:avLst>
            </a:prstGeom>
            <a:solidFill>
              <a:srgbClr val="FEFEFD"/>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1F00E3C5-1603-42E9-B9B1-9F2B76B1E231}"/>
                </a:ext>
              </a:extLst>
            </p:cNvPr>
            <p:cNvSpPr txBox="1"/>
            <p:nvPr/>
          </p:nvSpPr>
          <p:spPr>
            <a:xfrm>
              <a:off x="5630780" y="1236983"/>
              <a:ext cx="5995382" cy="3736702"/>
            </a:xfrm>
            <a:prstGeom prst="rect">
              <a:avLst/>
            </a:prstGeom>
            <a:noFill/>
          </p:spPr>
          <p:txBody>
            <a:bodyPr wrap="square" rtlCol="0">
              <a:spAutoFit/>
            </a:bodyPr>
            <a:lstStyle/>
            <a:p>
              <a:r>
                <a:rPr lang="en-US" altLang="zh-CN" sz="2000" b="1" dirty="0">
                  <a:solidFill>
                    <a:schemeClr val="tx1">
                      <a:lumMod val="65000"/>
                      <a:lumOff val="35000"/>
                    </a:schemeClr>
                  </a:solidFill>
                  <a:latin typeface="黑体" panose="02010609060101010101" pitchFamily="49" charset="-122"/>
                  <a:ea typeface="黑体" panose="02010609060101010101" pitchFamily="49" charset="-122"/>
                </a:rPr>
                <a:t>Co-training</a:t>
              </a:r>
              <a:r>
                <a:rPr lang="zh-CN" altLang="en-US" sz="2000" b="1" dirty="0">
                  <a:solidFill>
                    <a:schemeClr val="tx1">
                      <a:lumMod val="65000"/>
                      <a:lumOff val="35000"/>
                    </a:schemeClr>
                  </a:solidFill>
                  <a:latin typeface="黑体" panose="02010609060101010101" pitchFamily="49" charset="-122"/>
                  <a:ea typeface="黑体" panose="02010609060101010101" pitchFamily="49" charset="-122"/>
                </a:rPr>
                <a:t>网络中心思想：</a:t>
              </a:r>
              <a:endParaRPr lang="en-US" altLang="zh-CN" sz="2000" b="1" dirty="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用单器官网络产生的</a:t>
              </a:r>
              <a:r>
                <a:rPr lang="zh-CN" altLang="en-US" sz="2000" b="1" dirty="0">
                  <a:solidFill>
                    <a:schemeClr val="accent5">
                      <a:lumMod val="75000"/>
                    </a:schemeClr>
                  </a:solidFill>
                  <a:latin typeface="黑体" panose="02010609060101010101" pitchFamily="49" charset="-122"/>
                  <a:ea typeface="黑体" panose="02010609060101010101" pitchFamily="49" charset="-122"/>
                </a:rPr>
                <a:t>硬伪标签</a:t>
              </a:r>
              <a:r>
                <a:rPr lang="zh-CN" altLang="en-US" sz="2000" b="1" dirty="0">
                  <a:solidFill>
                    <a:srgbClr val="00B0F0"/>
                  </a:solidFill>
                  <a:latin typeface="黑体" panose="02010609060101010101" pitchFamily="49" charset="-122"/>
                  <a:ea typeface="黑体" panose="02010609060101010101" pitchFamily="49" charset="-122"/>
                </a:rPr>
                <a:t>补全数据集</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两个网络通过</a:t>
              </a:r>
              <a:r>
                <a:rPr lang="zh-CN" altLang="en-US" sz="2000" b="1" dirty="0">
                  <a:solidFill>
                    <a:schemeClr val="accent5">
                      <a:lumMod val="75000"/>
                    </a:schemeClr>
                  </a:solidFill>
                  <a:latin typeface="黑体" panose="02010609060101010101" pitchFamily="49" charset="-122"/>
                  <a:ea typeface="黑体" panose="02010609060101010101" pitchFamily="49" charset="-122"/>
                </a:rPr>
                <a:t>软伪标签</a:t>
              </a:r>
              <a:r>
                <a:rPr lang="zh-CN" altLang="en-US" sz="2000" b="1" dirty="0">
                  <a:solidFill>
                    <a:srgbClr val="00B0F0"/>
                  </a:solidFill>
                  <a:latin typeface="黑体" panose="02010609060101010101" pitchFamily="49" charset="-122"/>
                  <a:ea typeface="黑体" panose="02010609060101010101" pitchFamily="49" charset="-122"/>
                </a:rPr>
                <a:t>相互监督，共同训练</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软伪标签和硬伪标签结合使用</a:t>
              </a:r>
              <a:endParaRPr lang="en-US" altLang="zh-CN" sz="2000" b="1" dirty="0">
                <a:solidFill>
                  <a:srgbClr val="00B0F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b="1" dirty="0">
                  <a:solidFill>
                    <a:srgbClr val="00B0F0"/>
                  </a:solidFill>
                  <a:latin typeface="黑体" panose="02010609060101010101" pitchFamily="49" charset="-122"/>
                  <a:ea typeface="黑体" panose="02010609060101010101" pitchFamily="49" charset="-122"/>
                </a:rPr>
                <a:t>用</a:t>
              </a:r>
              <a:r>
                <a:rPr lang="zh-CN" altLang="en-US" sz="2000" b="1" dirty="0">
                  <a:solidFill>
                    <a:schemeClr val="accent5">
                      <a:lumMod val="75000"/>
                    </a:schemeClr>
                  </a:solidFill>
                  <a:latin typeface="黑体" panose="02010609060101010101" pitchFamily="49" charset="-122"/>
                  <a:ea typeface="黑体" panose="02010609060101010101" pitchFamily="49" charset="-122"/>
                </a:rPr>
                <a:t>区域掩码</a:t>
              </a:r>
              <a:r>
                <a:rPr lang="zh-CN" altLang="en-US" sz="2000" b="1" dirty="0">
                  <a:solidFill>
                    <a:srgbClr val="00B0F0"/>
                  </a:solidFill>
                  <a:latin typeface="黑体" panose="02010609060101010101" pitchFamily="49" charset="-122"/>
                  <a:ea typeface="黑体" panose="02010609060101010101" pitchFamily="49" charset="-122"/>
                </a:rPr>
                <a:t>划分软硬伪标签职能范围</a:t>
              </a:r>
              <a:endParaRPr lang="en-US" altLang="zh-CN" sz="2000" b="1" dirty="0">
                <a:solidFill>
                  <a:srgbClr val="00B0F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7775423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3036</TotalTime>
  <Words>1497</Words>
  <Application>Microsoft Office PowerPoint</Application>
  <PresentationFormat>宽屏</PresentationFormat>
  <Paragraphs>189</Paragraphs>
  <Slides>22</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黑体</vt:lpstr>
      <vt:lpstr>Arial</vt:lpstr>
      <vt:lpstr>Segoe UI Black</vt:lpstr>
      <vt:lpstr>Wingdings</vt:lpstr>
      <vt:lpstr>Office 主题​​</vt:lpstr>
      <vt:lpstr>图像分割网络入门学习近况</vt:lpstr>
      <vt:lpstr>Paper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图像分割网络入门学习近况</dc:title>
  <dc:creator>Diamonds aren't Forever</dc:creator>
  <cp:lastModifiedBy>aren't Forever Diamonds</cp:lastModifiedBy>
  <cp:revision>157</cp:revision>
  <dcterms:created xsi:type="dcterms:W3CDTF">2022-04-28T06:12:46Z</dcterms:created>
  <dcterms:modified xsi:type="dcterms:W3CDTF">2022-07-15T06:26:52Z</dcterms:modified>
</cp:coreProperties>
</file>