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70" r:id="rId2"/>
    <p:sldMasterId id="2147483781" r:id="rId3"/>
  </p:sldMasterIdLst>
  <p:notesMasterIdLst>
    <p:notesMasterId r:id="rId20"/>
  </p:notesMasterIdLst>
  <p:handoutMasterIdLst>
    <p:handoutMasterId r:id="rId21"/>
  </p:handoutMasterIdLst>
  <p:sldIdLst>
    <p:sldId id="273" r:id="rId4"/>
    <p:sldId id="317" r:id="rId5"/>
    <p:sldId id="318" r:id="rId6"/>
    <p:sldId id="319" r:id="rId7"/>
    <p:sldId id="326" r:id="rId8"/>
    <p:sldId id="328" r:id="rId9"/>
    <p:sldId id="327" r:id="rId10"/>
    <p:sldId id="320" r:id="rId11"/>
    <p:sldId id="321" r:id="rId12"/>
    <p:sldId id="322" r:id="rId13"/>
    <p:sldId id="323" r:id="rId14"/>
    <p:sldId id="329" r:id="rId15"/>
    <p:sldId id="324" r:id="rId16"/>
    <p:sldId id="325" r:id="rId17"/>
    <p:sldId id="33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2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3" autoAdjust="0"/>
    <p:restoredTop sz="86126" autoAdjust="0"/>
  </p:normalViewPr>
  <p:slideViewPr>
    <p:cSldViewPr>
      <p:cViewPr varScale="1">
        <p:scale>
          <a:sx n="108" d="100"/>
          <a:sy n="108" d="100"/>
        </p:scale>
        <p:origin x="10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132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0DDDC-5C20-4A46-8154-6FA0CECC708F}" type="datetimeFigureOut">
              <a:rPr lang="en-US" smtClean="0"/>
              <a:pPr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13D39-B7F9-4BF0-B83D-BF2BE1AAEB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4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C5670-8293-4174-91D6-70C2409CB27E}" type="datetimeFigureOut">
              <a:rPr lang="en-US" smtClean="0"/>
              <a:pPr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5632-C309-44D6-9731-E52107A88D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5632-C309-44D6-9731-E52107A88D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5632-C309-44D6-9731-E52107A88D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5632-C309-44D6-9731-E52107A88D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3923EF-50FD-4336-A367-2C1E5A824B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81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500">
                <a:latin typeface="Avenir LT Std 45 Book" pitchFamily="34" charset="0"/>
              </a:defRPr>
            </a:lvl1pPr>
            <a:lvl2pPr>
              <a:buSzPct val="75000"/>
              <a:buFont typeface="Courier New" pitchFamily="49" charset="0"/>
              <a:buChar char="o"/>
              <a:defRPr sz="1300">
                <a:latin typeface="Avenir LT Std 45 Book" pitchFamily="34" charset="0"/>
              </a:defRPr>
            </a:lvl2pPr>
            <a:lvl3pPr>
              <a:buSzPct val="75000"/>
              <a:defRPr sz="1200">
                <a:latin typeface="Avenir LT Std 45 Book" pitchFamily="34" charset="0"/>
              </a:defRPr>
            </a:lvl3pPr>
            <a:lvl4pPr>
              <a:defRPr>
                <a:latin typeface="Avenir LT Std 45 Book" pitchFamily="34" charset="0"/>
              </a:defRPr>
            </a:lvl4pPr>
            <a:lvl5pPr>
              <a:defRPr>
                <a:latin typeface="Avenir LT Std 45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823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78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umn basic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3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39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82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Quilog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473679"/>
            <a:ext cx="4419600" cy="4088922"/>
          </a:xfrm>
        </p:spPr>
        <p:txBody>
          <a:bodyPr/>
          <a:lstStyle>
            <a:lvl1pPr>
              <a:buSzPct val="75000"/>
              <a:buFont typeface="Courier New" pitchFamily="49" charset="0"/>
              <a:buChar char="o"/>
              <a:defRPr sz="1600"/>
            </a:lvl1pPr>
            <a:lvl2pPr>
              <a:defRPr sz="13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19300" y="3543300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4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ing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6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sor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6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29000" y="2133600"/>
            <a:ext cx="5638800" cy="1828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500">
                <a:latin typeface="Avenir LT Std 45 Book" pitchFamily="34" charset="0"/>
              </a:defRPr>
            </a:lvl1pPr>
            <a:lvl2pPr>
              <a:buSzPct val="75000"/>
              <a:buFont typeface="Courier New" pitchFamily="49" charset="0"/>
              <a:buChar char="o"/>
              <a:defRPr sz="1300">
                <a:latin typeface="Avenir LT Std 45 Book" pitchFamily="34" charset="0"/>
              </a:defRPr>
            </a:lvl2pPr>
            <a:lvl3pPr>
              <a:buSzPct val="75000"/>
              <a:defRPr sz="1200">
                <a:latin typeface="Avenir LT Std 45 Book" pitchFamily="34" charset="0"/>
              </a:defRPr>
            </a:lvl3pPr>
            <a:lvl4pPr>
              <a:defRPr>
                <a:latin typeface="Avenir LT Std 45 Book" pitchFamily="34" charset="0"/>
              </a:defRPr>
            </a:lvl4pPr>
            <a:lvl5pPr>
              <a:defRPr>
                <a:latin typeface="Avenir LT Std 45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3923EF-50FD-4336-A367-2C1E5A824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41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-708038" y="1171768"/>
            <a:ext cx="10473365" cy="4543232"/>
            <a:chOff x="-708038" y="1171768"/>
            <a:chExt cx="10473365" cy="4543232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-839767" y="2668567"/>
              <a:ext cx="3432131" cy="1752602"/>
            </a:xfrm>
            <a:prstGeom prst="triangle">
              <a:avLst>
                <a:gd name="adj" fmla="val 5192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6551633" y="2670132"/>
              <a:ext cx="3432131" cy="1752602"/>
            </a:xfrm>
            <a:prstGeom prst="triangle">
              <a:avLst>
                <a:gd name="adj" fmla="val 5192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2677564">
              <a:off x="-708038" y="1178554"/>
              <a:ext cx="3980602" cy="402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 rot="8145724">
              <a:off x="5764087" y="1171768"/>
              <a:ext cx="4001240" cy="402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275583" y="5181600"/>
              <a:ext cx="9724383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12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65D0-7F5D-4F6F-A588-FBC760BDDFAD}" type="datetimeFigureOut">
              <a:rPr lang="en-US" smtClean="0"/>
              <a:pPr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ArchitectNow</a:t>
            </a:r>
            <a:r>
              <a:rPr lang="en-US" dirty="0" smtClean="0"/>
              <a:t>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B2E-01F5-404F-9C63-016D161CC10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/>
          <a:stretch/>
        </p:blipFill>
        <p:spPr>
          <a:xfrm>
            <a:off x="2842834" y="4745450"/>
            <a:ext cx="3458333" cy="1030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50" y="5367337"/>
            <a:ext cx="1490663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877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-708038" y="1171768"/>
            <a:ext cx="10473365" cy="4543232"/>
            <a:chOff x="-708038" y="1171768"/>
            <a:chExt cx="10473365" cy="4543232"/>
          </a:xfrm>
        </p:grpSpPr>
        <p:sp>
          <p:nvSpPr>
            <p:cNvPr id="16" name="Isosceles Triangle 15"/>
            <p:cNvSpPr/>
            <p:nvPr userDrawn="1"/>
          </p:nvSpPr>
          <p:spPr>
            <a:xfrm rot="5400000">
              <a:off x="-839767" y="2668567"/>
              <a:ext cx="3432131" cy="1752602"/>
            </a:xfrm>
            <a:prstGeom prst="triangle">
              <a:avLst>
                <a:gd name="adj" fmla="val 5192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6551633" y="2670132"/>
              <a:ext cx="3432131" cy="1752602"/>
            </a:xfrm>
            <a:prstGeom prst="triangle">
              <a:avLst>
                <a:gd name="adj" fmla="val 5192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2677564">
              <a:off x="-708038" y="1178554"/>
              <a:ext cx="3980602" cy="402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8145724">
              <a:off x="5764087" y="1171768"/>
              <a:ext cx="4001240" cy="402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-275583" y="5181600"/>
              <a:ext cx="9724383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99692"/>
            <a:ext cx="7772400" cy="6857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Presenter’s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65D0-7F5D-4F6F-A588-FBC760BDDFAD}" type="datetimeFigureOut">
              <a:rPr lang="en-US" smtClean="0"/>
              <a:pPr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ArchitectNow</a:t>
            </a:r>
            <a:r>
              <a:rPr lang="en-US" dirty="0" smtClean="0"/>
              <a:t>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B2E-01F5-404F-9C63-016D161CC10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/>
          <a:stretch/>
        </p:blipFill>
        <p:spPr>
          <a:xfrm>
            <a:off x="2842834" y="4745450"/>
            <a:ext cx="3458333" cy="10309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23" y="2220505"/>
            <a:ext cx="1835577" cy="18180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50" y="5367337"/>
            <a:ext cx="1490663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494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50" y="5367337"/>
            <a:ext cx="1490663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79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BA2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23EF-50FD-4336-A367-2C1E5A824B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50" y="5367337"/>
            <a:ext cx="1490663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093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50" y="5367337"/>
            <a:ext cx="1490663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479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50" y="5367337"/>
            <a:ext cx="1490663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1072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801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799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85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08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627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95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74" y="3759948"/>
            <a:ext cx="3098052" cy="309805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371600" y="4419600"/>
            <a:ext cx="4419600" cy="1447800"/>
          </a:xfrm>
        </p:spPr>
        <p:txBody>
          <a:bodyPr>
            <a:normAutofit/>
          </a:bodyPr>
          <a:lstStyle>
            <a:lvl1pPr>
              <a:buNone/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990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29000" y="2133600"/>
            <a:ext cx="5638800" cy="1828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758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umn basic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3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Quilog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473679"/>
            <a:ext cx="4419600" cy="4088922"/>
          </a:xfrm>
        </p:spPr>
        <p:txBody>
          <a:bodyPr/>
          <a:lstStyle>
            <a:lvl1pPr>
              <a:buSzPct val="75000"/>
              <a:buFont typeface="Courier New" pitchFamily="49" charset="0"/>
              <a:buChar char="o"/>
              <a:defRPr sz="1600"/>
            </a:lvl1pPr>
            <a:lvl2pPr>
              <a:defRPr sz="13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19300" y="3543300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ing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sor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29000" y="2133600"/>
            <a:ext cx="5638800" cy="1828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8674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612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8674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643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612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0F69-32F1-4F6E-9531-D4DE9856950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6D7D4-EC06-46CB-8589-6B09829BB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95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hyperlink" Target="https://gist.github.com/tony4d/345437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hyperlink" Target="http://www.boxstarter.org/" TargetMode="External"/><Relationship Id="rId5" Type="http://schemas.openxmlformats.org/officeDocument/2006/relationships/hyperlink" Target="https://gist.github.com/youngcm2/6c5ced52f3662cceb79b" TargetMode="External"/><Relationship Id="rId1" Type="http://schemas.openxmlformats.org/officeDocument/2006/relationships/slideLayout" Target="../slideLayouts/slideLayout23.xml"/><Relationship Id="rId2" Type="http://schemas.openxmlformats.org/officeDocument/2006/relationships/hyperlink" Target="https://www.atlassian.com/git/tutorials/comparing-workflow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kvgros@architectnow.net" TargetMode="External"/><Relationship Id="rId4" Type="http://schemas.openxmlformats.org/officeDocument/2006/relationships/hyperlink" Target="http://architectnow.net/" TargetMode="External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vgros@architectnow.net" TargetMode="External"/><Relationship Id="rId4" Type="http://schemas.openxmlformats.org/officeDocument/2006/relationships/hyperlink" Target="mailto:cyoung@architectnow.net" TargetMode="External"/><Relationship Id="rId5" Type="http://schemas.openxmlformats.org/officeDocument/2006/relationships/hyperlink" Target="http://www.facebook.com/architectnow" TargetMode="Externa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60642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Easing into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</a:p>
          <a:p>
            <a:r>
              <a:rPr lang="en-US" dirty="0" smtClean="0"/>
              <a:t>Pulling</a:t>
            </a:r>
          </a:p>
          <a:p>
            <a:r>
              <a:rPr lang="en-US" dirty="0" smtClean="0"/>
              <a:t>Commits</a:t>
            </a:r>
          </a:p>
          <a:p>
            <a:r>
              <a:rPr lang="en-US" dirty="0" smtClean="0"/>
              <a:t>Syncing </a:t>
            </a:r>
            <a:r>
              <a:rPr lang="en-US" dirty="0"/>
              <a:t>with </a:t>
            </a:r>
            <a:r>
              <a:rPr lang="en-US" dirty="0" smtClean="0"/>
              <a:t>remotes</a:t>
            </a:r>
          </a:p>
          <a:p>
            <a:r>
              <a:rPr lang="en-US" dirty="0" smtClean="0"/>
              <a:t>Resets/Reverts</a:t>
            </a:r>
          </a:p>
          <a:p>
            <a:r>
              <a:rPr lang="en-US" dirty="0" smtClean="0"/>
              <a:t>Stashing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66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11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3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Merge/Diff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P4merge </a:t>
            </a:r>
          </a:p>
          <a:p>
            <a:pPr lvl="2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gist.github.com/tony4d/3454372</a:t>
            </a:r>
            <a:endParaRPr lang="en-US" u="sng" dirty="0" smtClean="0"/>
          </a:p>
          <a:p>
            <a:r>
              <a:rPr lang="en-US" dirty="0" err="1" smtClean="0"/>
              <a:t>SourceTree</a:t>
            </a:r>
            <a:endParaRPr lang="en-US" dirty="0" smtClean="0"/>
          </a:p>
          <a:p>
            <a:r>
              <a:rPr lang="en-US" dirty="0" smtClean="0"/>
              <a:t>GitHub for Windows</a:t>
            </a:r>
          </a:p>
          <a:p>
            <a:r>
              <a:rPr lang="en-US" dirty="0" smtClean="0"/>
              <a:t>Integrations</a:t>
            </a:r>
          </a:p>
          <a:p>
            <a:endParaRPr lang="en-US" dirty="0" smtClean="0"/>
          </a:p>
          <a:p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876327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Workflows </a:t>
            </a:r>
          </a:p>
          <a:p>
            <a:pPr lvl="1"/>
            <a:r>
              <a:rPr lang="en-US" u="sng" dirty="0" smtClean="0">
                <a:hlinkClick r:id="rId2"/>
              </a:rPr>
              <a:t>https://www.atlassian.com/git/tutorials/comparing-workflows</a:t>
            </a:r>
            <a:endParaRPr lang="en-US" u="sng" dirty="0" smtClean="0"/>
          </a:p>
          <a:p>
            <a:r>
              <a:rPr lang="en-US" dirty="0" err="1" smtClean="0"/>
              <a:t>Gitflow</a:t>
            </a:r>
            <a:endParaRPr lang="en-US" dirty="0"/>
          </a:p>
          <a:p>
            <a:pPr lvl="1"/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://nvie.com/posts/a-successful-git-branching-model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r>
              <a:rPr lang="en-US" dirty="0" err="1" smtClean="0"/>
              <a:t>Pluralsight</a:t>
            </a:r>
            <a:endParaRPr lang="en-US" dirty="0" smtClean="0"/>
          </a:p>
          <a:p>
            <a:r>
              <a:rPr lang="en-US" dirty="0" smtClean="0"/>
              <a:t>Slack </a:t>
            </a:r>
            <a:r>
              <a:rPr lang="en-US" dirty="0" smtClean="0"/>
              <a:t>Integration</a:t>
            </a:r>
          </a:p>
          <a:p>
            <a:r>
              <a:rPr lang="en-US" dirty="0" err="1" smtClean="0"/>
              <a:t>Boxstarter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www.boxstarter.org</a:t>
            </a:r>
            <a:endParaRPr lang="en-US" dirty="0" smtClean="0"/>
          </a:p>
          <a:p>
            <a:pPr lvl="1"/>
            <a:r>
              <a:rPr lang="en-US" sz="1900" dirty="0" smtClean="0"/>
              <a:t>Script: </a:t>
            </a:r>
            <a:r>
              <a:rPr lang="en-US" sz="1900" dirty="0" smtClean="0">
                <a:hlinkClick r:id="rId5"/>
              </a:rPr>
              <a:t>https</a:t>
            </a:r>
            <a:r>
              <a:rPr lang="en-US" sz="1900" dirty="0">
                <a:hlinkClick r:id="rId5"/>
              </a:rPr>
              <a:t>://</a:t>
            </a:r>
            <a:r>
              <a:rPr lang="en-US" sz="1900" dirty="0" smtClean="0">
                <a:hlinkClick r:id="rId5"/>
              </a:rPr>
              <a:t>gist.github.com/youngcm2/6c5ced52f3662cceb79b</a:t>
            </a:r>
            <a:endParaRPr lang="en-US" sz="1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800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76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75059" y="9255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President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9302" y="3212068"/>
            <a:ext cx="258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kvgros@architectnow.net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Kevin Grossnicklaus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9491" y="3669268"/>
            <a:ext cx="357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http://architectnow.net</a:t>
            </a:r>
            <a:r>
              <a:rPr lang="en-US" dirty="0" smtClean="0"/>
              <a:t>  or @</a:t>
            </a:r>
            <a:r>
              <a:rPr lang="en-US" dirty="0" err="1" smtClean="0"/>
              <a:t>kvgros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4774" y="2704562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800.362.3919 x 101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4817" y="2197056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636.236.3279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52578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Kevin Grossnicklaus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Email: </a:t>
            </a:r>
            <a:r>
              <a:rPr lang="en-US" sz="2400" u="sng" dirty="0" smtClean="0">
                <a:hlinkClick r:id="rId3"/>
              </a:rPr>
              <a:t>kvgros@architectnow.net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dirty="0" smtClean="0"/>
              <a:t>Twitter: @kvgros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2815433"/>
            <a:ext cx="4588239" cy="183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Chris Young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Email: </a:t>
            </a:r>
            <a:r>
              <a:rPr lang="en-US" sz="2400" u="sng" dirty="0" smtClean="0">
                <a:hlinkClick r:id="rId4"/>
              </a:rPr>
              <a:t>cyoung@architectnow.net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Twitter:  @</a:t>
            </a:r>
            <a:r>
              <a:rPr lang="en-US" sz="2400" dirty="0" err="1" smtClean="0"/>
              <a:t>architectnow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319" y="4652169"/>
            <a:ext cx="601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Twitter:  @</a:t>
            </a:r>
            <a:r>
              <a:rPr lang="en-US" sz="2800" dirty="0" err="1" smtClean="0"/>
              <a:t>architectnow</a:t>
            </a:r>
            <a:endParaRPr lang="en-US" sz="2800" dirty="0" smtClean="0"/>
          </a:p>
          <a:p>
            <a:r>
              <a:rPr lang="en-US" sz="2800" dirty="0" smtClean="0"/>
              <a:t>URL: www.architectnow.net</a:t>
            </a:r>
            <a:endParaRPr lang="en-US" sz="2800" dirty="0"/>
          </a:p>
          <a:p>
            <a:r>
              <a:rPr lang="en-US" sz="2800" dirty="0"/>
              <a:t>FB: </a:t>
            </a:r>
            <a:r>
              <a:rPr lang="en-US" sz="2800" dirty="0">
                <a:hlinkClick r:id="rId5"/>
              </a:rPr>
              <a:t>www.facebook.com/architectnow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Finding or Installing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Workflows</a:t>
            </a:r>
          </a:p>
          <a:p>
            <a:r>
              <a:rPr lang="en-US" dirty="0" smtClean="0"/>
              <a:t>Other Tools</a:t>
            </a:r>
          </a:p>
          <a:p>
            <a:r>
              <a:rPr lang="en-US" dirty="0" smtClean="0"/>
              <a:t>Resources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904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2362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do we assume you know?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we use?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61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50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Age: 10 years (2005)</a:t>
            </a:r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SourceSafe</a:t>
            </a:r>
          </a:p>
          <a:p>
            <a:pPr lvl="1"/>
            <a:r>
              <a:rPr lang="en-US" dirty="0" smtClean="0"/>
              <a:t>Team Foundation Server</a:t>
            </a:r>
          </a:p>
          <a:p>
            <a:pPr lvl="1"/>
            <a:r>
              <a:rPr lang="en-US" dirty="0" smtClean="0"/>
              <a:t>Subversion (SVN)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smtClean="0"/>
              <a:t>Many Others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Major Differences</a:t>
            </a:r>
          </a:p>
          <a:p>
            <a:pPr lvl="1"/>
            <a:r>
              <a:rPr lang="en-US" dirty="0" smtClean="0"/>
              <a:t>Distributed vs Central</a:t>
            </a:r>
            <a:endParaRPr lang="en-US" dirty="0"/>
          </a:p>
          <a:p>
            <a:pPr lvl="1"/>
            <a:r>
              <a:rPr lang="en-US" dirty="0" smtClean="0"/>
              <a:t>Platform and Tool Support</a:t>
            </a:r>
          </a:p>
          <a:p>
            <a:pPr lvl="1"/>
            <a:r>
              <a:rPr lang="en-US" dirty="0" smtClean="0"/>
              <a:t>Branching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67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15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 numCol="2"/>
          <a:lstStyle/>
          <a:p>
            <a:r>
              <a:rPr lang="en-US" dirty="0" smtClean="0"/>
              <a:t>Cloning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Origin</a:t>
            </a:r>
          </a:p>
          <a:p>
            <a:r>
              <a:rPr lang="en-US" dirty="0" smtClean="0"/>
              <a:t>Fetch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Rebase</a:t>
            </a:r>
          </a:p>
          <a:p>
            <a:r>
              <a:rPr lang="en-US" dirty="0" smtClean="0"/>
              <a:t>Fast Forward</a:t>
            </a:r>
          </a:p>
          <a:p>
            <a:r>
              <a:rPr lang="en-US" dirty="0" smtClean="0"/>
              <a:t>Resets</a:t>
            </a:r>
          </a:p>
          <a:p>
            <a:r>
              <a:rPr lang="en-US" dirty="0" smtClean="0"/>
              <a:t>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535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Locally Hosted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Visual Studio Online</a:t>
            </a:r>
          </a:p>
          <a:p>
            <a:pPr lvl="1"/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Dev Tool</a:t>
            </a:r>
          </a:p>
          <a:p>
            <a:pPr lvl="2"/>
            <a:r>
              <a:rPr lang="en-US" dirty="0" smtClean="0"/>
              <a:t>Visual Studio</a:t>
            </a:r>
          </a:p>
          <a:p>
            <a:pPr lvl="2"/>
            <a:r>
              <a:rPr lang="en-US" dirty="0" err="1" smtClean="0"/>
              <a:t>Xamarin</a:t>
            </a:r>
            <a:endParaRPr lang="en-US" dirty="0" smtClean="0"/>
          </a:p>
          <a:p>
            <a:pPr lvl="2"/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Command Line</a:t>
            </a:r>
          </a:p>
          <a:p>
            <a:pPr lvl="2"/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434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DN_Theme">
  <a:themeElements>
    <a:clrScheme name="ArchitectNow 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BA2028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A2028"/>
      </a:hlink>
      <a:folHlink>
        <a:srgbClr val="BA2028"/>
      </a:folHlink>
    </a:clrScheme>
    <a:fontScheme name="Custom 1">
      <a:majorFont>
        <a:latin typeface="Avenir LT Std 45 Book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rchitectNow2013_Default">
  <a:themeElements>
    <a:clrScheme name="ArchitectNow 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BA2028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A2028"/>
      </a:hlink>
      <a:folHlink>
        <a:srgbClr val="BA2028"/>
      </a:folHlink>
    </a:clrScheme>
    <a:fontScheme name="Custom 1">
      <a:majorFont>
        <a:latin typeface="Avenir LT Std 45 Book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rchitectNow2013_Default" id="{5850631B-75BA-4A1B-80E0-5DFA7D047B65}" vid="{93435F6C-B8C8-4B32-A158-37C8446B4F06}"/>
    </a:ext>
  </a:extLst>
</a:theme>
</file>

<file path=ppt/theme/theme3.xml><?xml version="1.0" encoding="utf-8"?>
<a:theme xmlns:a="http://schemas.openxmlformats.org/drawingml/2006/main" name="MVVM - July 2010">
  <a:themeElements>
    <a:clrScheme name="ArchitectNow 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BA2028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A2028"/>
      </a:hlink>
      <a:folHlink>
        <a:srgbClr val="BA20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DODN2009_Theme</Template>
  <TotalTime>24422</TotalTime>
  <Words>204</Words>
  <Application>Microsoft Macintosh PowerPoint</Application>
  <PresentationFormat>On-screen Show (4:3)</PresentationFormat>
  <Paragraphs>106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LT Std 45 Book</vt:lpstr>
      <vt:lpstr>Calibri</vt:lpstr>
      <vt:lpstr>Courier New</vt:lpstr>
      <vt:lpstr>Wingdings</vt:lpstr>
      <vt:lpstr>DODN_Theme</vt:lpstr>
      <vt:lpstr>ArchitectNow2013_Default</vt:lpstr>
      <vt:lpstr>MVVM - July 2010</vt:lpstr>
      <vt:lpstr>Easing into Git</vt:lpstr>
      <vt:lpstr>Introduction</vt:lpstr>
      <vt:lpstr>Agenda</vt:lpstr>
      <vt:lpstr>Expectations</vt:lpstr>
      <vt:lpstr>What is git?</vt:lpstr>
      <vt:lpstr>Brief Introduction to Git</vt:lpstr>
      <vt:lpstr>Using git</vt:lpstr>
      <vt:lpstr>Terminology</vt:lpstr>
      <vt:lpstr>Installing Git</vt:lpstr>
      <vt:lpstr>Using Git</vt:lpstr>
      <vt:lpstr>Workflows</vt:lpstr>
      <vt:lpstr>Additional Resources</vt:lpstr>
      <vt:lpstr>Other Tools</vt:lpstr>
      <vt:lpstr>Resources</vt:lpstr>
      <vt:lpstr>Thank You</vt:lpstr>
      <vt:lpstr>Kevin Grossnicklaus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 .NET:  A Developer Overview</dc:title>
  <dc:creator>Kevin Grossnicklaus</dc:creator>
  <cp:lastModifiedBy>Microsoft Office User</cp:lastModifiedBy>
  <cp:revision>475</cp:revision>
  <dcterms:created xsi:type="dcterms:W3CDTF">2008-05-16T21:35:29Z</dcterms:created>
  <dcterms:modified xsi:type="dcterms:W3CDTF">2015-10-27T18:36:25Z</dcterms:modified>
</cp:coreProperties>
</file>