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70" r:id="rId7"/>
    <p:sldId id="264" r:id="rId8"/>
    <p:sldId id="275" r:id="rId9"/>
    <p:sldId id="274" r:id="rId10"/>
    <p:sldId id="276" r:id="rId11"/>
    <p:sldId id="265" r:id="rId12"/>
    <p:sldId id="278" r:id="rId13"/>
    <p:sldId id="279" r:id="rId14"/>
    <p:sldId id="280" r:id="rId15"/>
    <p:sldId id="282" r:id="rId16"/>
    <p:sldId id="281" r:id="rId17"/>
    <p:sldId id="283" r:id="rId18"/>
    <p:sldId id="284" r:id="rId19"/>
    <p:sldId id="285" r:id="rId20"/>
    <p:sldId id="286" r:id="rId21"/>
    <p:sldId id="288" r:id="rId22"/>
    <p:sldId id="287"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19" autoAdjust="0"/>
  </p:normalViewPr>
  <p:slideViewPr>
    <p:cSldViewPr snapToGrid="0">
      <p:cViewPr varScale="1">
        <p:scale>
          <a:sx n="86" d="100"/>
          <a:sy n="86" d="100"/>
        </p:scale>
        <p:origin x="57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Lending </a:t>
            </a:r>
            <a:r>
              <a:rPr lang="en-US" sz="4400" dirty="0" err="1">
                <a:solidFill>
                  <a:schemeClr val="tx1"/>
                </a:solidFill>
              </a:rPr>
              <a:t>CluB</a:t>
            </a:r>
            <a:r>
              <a:rPr lang="en-US" sz="4400" dirty="0">
                <a:solidFill>
                  <a:schemeClr val="tx1"/>
                </a:solidFill>
              </a:rPr>
              <a:t> Case Study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Authors: Vineet Kumar</a:t>
            </a:r>
          </a:p>
          <a:p>
            <a:pPr>
              <a:spcAft>
                <a:spcPts val="600"/>
              </a:spcAft>
            </a:pPr>
            <a:r>
              <a:rPr lang="en-US" dirty="0">
                <a:solidFill>
                  <a:schemeClr val="tx1"/>
                </a:solidFill>
              </a:rPr>
              <a:t>                  Raghavender B</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642594"/>
            <a:ext cx="10706100" cy="1124062"/>
          </a:xfrm>
        </p:spPr>
        <p:txBody>
          <a:bodyPr anchor="ctr">
            <a:normAutofit fontScale="90000"/>
          </a:bodyPr>
          <a:lstStyle/>
          <a:p>
            <a:r>
              <a:rPr lang="en-US" sz="3100" dirty="0"/>
              <a:t>Univariate Analysis (Quantitative variable)- Loan count distribution for Interest rate for defaulters</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8905875" y="2581274"/>
            <a:ext cx="2867025" cy="1200329"/>
          </a:xfrm>
          <a:prstGeom prst="rect">
            <a:avLst/>
          </a:prstGeom>
          <a:noFill/>
        </p:spPr>
        <p:txBody>
          <a:bodyPr wrap="square" rtlCol="0">
            <a:spAutoFit/>
          </a:bodyPr>
          <a:lstStyle/>
          <a:p>
            <a:r>
              <a:rPr lang="en-IN" dirty="0"/>
              <a:t>Loans with interest rates between 10% to 18% has highest chance of getting default</a:t>
            </a:r>
          </a:p>
        </p:txBody>
      </p:sp>
      <p:pic>
        <p:nvPicPr>
          <p:cNvPr id="5" name="Picture 4">
            <a:extLst>
              <a:ext uri="{FF2B5EF4-FFF2-40B4-BE49-F238E27FC236}">
                <a16:creationId xmlns:a16="http://schemas.microsoft.com/office/drawing/2014/main" id="{5FB3DF05-62D4-427E-B44E-459E991B7855}"/>
              </a:ext>
            </a:extLst>
          </p:cNvPr>
          <p:cNvPicPr>
            <a:picLocks noChangeAspect="1"/>
          </p:cNvPicPr>
          <p:nvPr/>
        </p:nvPicPr>
        <p:blipFill>
          <a:blip r:embed="rId2"/>
          <a:stretch>
            <a:fillRect/>
          </a:stretch>
        </p:blipFill>
        <p:spPr>
          <a:xfrm>
            <a:off x="1781176" y="1606152"/>
            <a:ext cx="5343524" cy="4817698"/>
          </a:xfrm>
          <a:prstGeom prst="rect">
            <a:avLst/>
          </a:prstGeom>
        </p:spPr>
      </p:pic>
    </p:spTree>
    <p:extLst>
      <p:ext uri="{BB962C8B-B14F-4D97-AF65-F5344CB8AC3E}">
        <p14:creationId xmlns:p14="http://schemas.microsoft.com/office/powerpoint/2010/main" val="143029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394944"/>
            <a:ext cx="10706100" cy="1124062"/>
          </a:xfrm>
        </p:spPr>
        <p:txBody>
          <a:bodyPr anchor="ctr">
            <a:normAutofit fontScale="90000"/>
          </a:bodyPr>
          <a:lstStyle/>
          <a:p>
            <a:r>
              <a:rPr lang="en-US" sz="3100" dirty="0"/>
              <a:t>Univariate Analysis (Quantitative variable)- Loan count distribution for Loan Amount for defaulters</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8905875" y="2581274"/>
            <a:ext cx="2867025" cy="1477328"/>
          </a:xfrm>
          <a:prstGeom prst="rect">
            <a:avLst/>
          </a:prstGeom>
          <a:noFill/>
        </p:spPr>
        <p:txBody>
          <a:bodyPr wrap="square" rtlCol="0">
            <a:spAutoFit/>
          </a:bodyPr>
          <a:lstStyle/>
          <a:p>
            <a:r>
              <a:rPr lang="en-IN" dirty="0"/>
              <a:t>Loans grant with loan amount in range of 2000 -10000 has highest chance of getting charged off</a:t>
            </a:r>
          </a:p>
        </p:txBody>
      </p:sp>
      <p:pic>
        <p:nvPicPr>
          <p:cNvPr id="4" name="Picture 3">
            <a:extLst>
              <a:ext uri="{FF2B5EF4-FFF2-40B4-BE49-F238E27FC236}">
                <a16:creationId xmlns:a16="http://schemas.microsoft.com/office/drawing/2014/main" id="{C7747B59-2B05-4309-8045-0A6EFA8243F7}"/>
              </a:ext>
            </a:extLst>
          </p:cNvPr>
          <p:cNvPicPr>
            <a:picLocks noChangeAspect="1"/>
          </p:cNvPicPr>
          <p:nvPr/>
        </p:nvPicPr>
        <p:blipFill>
          <a:blip r:embed="rId2"/>
          <a:stretch>
            <a:fillRect/>
          </a:stretch>
        </p:blipFill>
        <p:spPr>
          <a:xfrm>
            <a:off x="1171575" y="1266770"/>
            <a:ext cx="6729552" cy="4916829"/>
          </a:xfrm>
          <a:prstGeom prst="rect">
            <a:avLst/>
          </a:prstGeom>
        </p:spPr>
      </p:pic>
    </p:spTree>
    <p:extLst>
      <p:ext uri="{BB962C8B-B14F-4D97-AF65-F5344CB8AC3E}">
        <p14:creationId xmlns:p14="http://schemas.microsoft.com/office/powerpoint/2010/main" val="19177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642594"/>
            <a:ext cx="10706100" cy="1124062"/>
          </a:xfrm>
        </p:spPr>
        <p:txBody>
          <a:bodyPr anchor="ctr">
            <a:normAutofit fontScale="90000"/>
          </a:bodyPr>
          <a:lstStyle/>
          <a:p>
            <a:r>
              <a:rPr lang="en-US" sz="3100" dirty="0"/>
              <a:t>Segmented Analysis - Loan applications distribution over loan status on </a:t>
            </a:r>
            <a:r>
              <a:rPr lang="en-US" sz="3100" dirty="0" err="1"/>
              <a:t>home_ownership</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2581275"/>
            <a:ext cx="2469102" cy="1754326"/>
          </a:xfrm>
          <a:prstGeom prst="rect">
            <a:avLst/>
          </a:prstGeom>
          <a:noFill/>
        </p:spPr>
        <p:txBody>
          <a:bodyPr wrap="square" rtlCol="0">
            <a:spAutoFit/>
          </a:bodyPr>
          <a:lstStyle/>
          <a:p>
            <a:r>
              <a:rPr lang="en-IN" dirty="0"/>
              <a:t>Lending club should give more loans to people who own a house as that is lowest in defaulting loan.</a:t>
            </a:r>
          </a:p>
        </p:txBody>
      </p:sp>
      <p:pic>
        <p:nvPicPr>
          <p:cNvPr id="5" name="Picture 4">
            <a:extLst>
              <a:ext uri="{FF2B5EF4-FFF2-40B4-BE49-F238E27FC236}">
                <a16:creationId xmlns:a16="http://schemas.microsoft.com/office/drawing/2014/main" id="{DC2C3A2F-ABA2-4339-9BCC-CF309E5880B3}"/>
              </a:ext>
            </a:extLst>
          </p:cNvPr>
          <p:cNvPicPr>
            <a:picLocks noChangeAspect="1"/>
          </p:cNvPicPr>
          <p:nvPr/>
        </p:nvPicPr>
        <p:blipFill>
          <a:blip r:embed="rId2"/>
          <a:stretch>
            <a:fillRect/>
          </a:stretch>
        </p:blipFill>
        <p:spPr>
          <a:xfrm>
            <a:off x="1066800" y="1955538"/>
            <a:ext cx="7515225" cy="3781425"/>
          </a:xfrm>
          <a:prstGeom prst="rect">
            <a:avLst/>
          </a:prstGeom>
        </p:spPr>
      </p:pic>
    </p:spTree>
    <p:extLst>
      <p:ext uri="{BB962C8B-B14F-4D97-AF65-F5344CB8AC3E}">
        <p14:creationId xmlns:p14="http://schemas.microsoft.com/office/powerpoint/2010/main" val="109032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642594"/>
            <a:ext cx="10058400" cy="990897"/>
          </a:xfrm>
        </p:spPr>
        <p:txBody>
          <a:bodyPr anchor="ctr">
            <a:normAutofit fontScale="90000"/>
          </a:bodyPr>
          <a:lstStyle/>
          <a:p>
            <a:r>
              <a:rPr lang="en-US" sz="3100" dirty="0"/>
              <a:t>Segmented Analysis - Loan count distribution over loan status on grade </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2581275"/>
            <a:ext cx="2469102" cy="1754326"/>
          </a:xfrm>
          <a:prstGeom prst="rect">
            <a:avLst/>
          </a:prstGeom>
          <a:noFill/>
        </p:spPr>
        <p:txBody>
          <a:bodyPr wrap="square" rtlCol="0">
            <a:spAutoFit/>
          </a:bodyPr>
          <a:lstStyle/>
          <a:p>
            <a:r>
              <a:rPr lang="en-IN" dirty="0"/>
              <a:t>Loans with grade B and C has higher chances of default compared to loans with status A ,F and G</a:t>
            </a:r>
          </a:p>
        </p:txBody>
      </p:sp>
      <p:pic>
        <p:nvPicPr>
          <p:cNvPr id="9" name="Picture 8">
            <a:extLst>
              <a:ext uri="{FF2B5EF4-FFF2-40B4-BE49-F238E27FC236}">
                <a16:creationId xmlns:a16="http://schemas.microsoft.com/office/drawing/2014/main" id="{E892788E-A431-43C1-B711-F141A352BE33}"/>
              </a:ext>
            </a:extLst>
          </p:cNvPr>
          <p:cNvPicPr>
            <a:picLocks noChangeAspect="1"/>
          </p:cNvPicPr>
          <p:nvPr/>
        </p:nvPicPr>
        <p:blipFill>
          <a:blip r:embed="rId2"/>
          <a:stretch>
            <a:fillRect/>
          </a:stretch>
        </p:blipFill>
        <p:spPr>
          <a:xfrm>
            <a:off x="1391946" y="2017035"/>
            <a:ext cx="7543800" cy="3800475"/>
          </a:xfrm>
          <a:prstGeom prst="rect">
            <a:avLst/>
          </a:prstGeom>
        </p:spPr>
      </p:pic>
    </p:spTree>
    <p:extLst>
      <p:ext uri="{BB962C8B-B14F-4D97-AF65-F5344CB8AC3E}">
        <p14:creationId xmlns:p14="http://schemas.microsoft.com/office/powerpoint/2010/main" val="153813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B7CDB2-5322-4158-9FF7-B3A490D74D3F}"/>
              </a:ext>
            </a:extLst>
          </p:cNvPr>
          <p:cNvPicPr>
            <a:picLocks noChangeAspect="1"/>
          </p:cNvPicPr>
          <p:nvPr/>
        </p:nvPicPr>
        <p:blipFill>
          <a:blip r:embed="rId2"/>
          <a:stretch>
            <a:fillRect/>
          </a:stretch>
        </p:blipFill>
        <p:spPr>
          <a:xfrm>
            <a:off x="1236482" y="237744"/>
            <a:ext cx="5680434" cy="6382512"/>
          </a:xfrm>
          <a:prstGeom prst="rect">
            <a:avLst/>
          </a:prstGeom>
          <a:noFill/>
          <a:ln>
            <a:noFill/>
          </a:ln>
        </p:spPr>
      </p:pic>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8477250" y="603504"/>
            <a:ext cx="3144774" cy="1645920"/>
          </a:xfrm>
        </p:spPr>
        <p:txBody>
          <a:bodyPr vert="horz" lIns="91440" tIns="45720" rIns="91440" bIns="45720" rtlCol="0" anchor="b">
            <a:normAutofit/>
          </a:bodyPr>
          <a:lstStyle/>
          <a:p>
            <a:pPr>
              <a:lnSpc>
                <a:spcPct val="90000"/>
              </a:lnSpc>
            </a:pPr>
            <a:r>
              <a:rPr lang="en-US" sz="2000" b="0" i="0" kern="1200" cap="none" spc="0" baseline="0" dirty="0">
                <a:effectLst/>
                <a:latin typeface="+mj-lt"/>
                <a:ea typeface="+mn-ea"/>
                <a:cs typeface="+mn-cs"/>
              </a:rPr>
              <a:t>Segmented Analysis - Loan count distribution over loan status on state</a:t>
            </a:r>
            <a:br>
              <a:rPr lang="en-US" sz="2000" b="0" i="0" kern="1200" cap="none" spc="0" baseline="0" dirty="0">
                <a:effectLst/>
                <a:latin typeface="+mj-lt"/>
                <a:ea typeface="+mn-ea"/>
                <a:cs typeface="+mn-cs"/>
              </a:rPr>
            </a:br>
            <a:endParaRPr lang="en-US" sz="2000" b="0" i="0" kern="1200" cap="none" spc="0" baseline="0" dirty="0">
              <a:effectLst/>
              <a:latin typeface="+mj-lt"/>
              <a:ea typeface="+mn-ea"/>
              <a:cs typeface="+mn-cs"/>
            </a:endParaRPr>
          </a:p>
        </p:txBody>
      </p:sp>
      <p:sp>
        <p:nvSpPr>
          <p:cNvPr id="7" name="TextBox 6">
            <a:extLst>
              <a:ext uri="{FF2B5EF4-FFF2-40B4-BE49-F238E27FC236}">
                <a16:creationId xmlns:a16="http://schemas.microsoft.com/office/drawing/2014/main" id="{0F7A2672-9290-466D-9A81-E3F1F50244AC}"/>
              </a:ext>
            </a:extLst>
          </p:cNvPr>
          <p:cNvSpPr txBox="1"/>
          <p:nvPr/>
        </p:nvSpPr>
        <p:spPr>
          <a:xfrm>
            <a:off x="8477250" y="2952750"/>
            <a:ext cx="3144774" cy="2945130"/>
          </a:xfrm>
          <a:prstGeom prst="rect">
            <a:avLst/>
          </a:prstGeom>
        </p:spPr>
        <p:txBody>
          <a:bodyPr vert="horz" lIns="91440" tIns="45720" rIns="91440" bIns="45720" rtlCol="0">
            <a:normAutofit/>
          </a:bodyPr>
          <a:lstStyle/>
          <a:p>
            <a:pPr>
              <a:lnSpc>
                <a:spcPct val="110000"/>
              </a:lnSpc>
              <a:spcBef>
                <a:spcPts val="800"/>
              </a:spcBef>
              <a:buClr>
                <a:schemeClr val="tx1">
                  <a:lumMod val="85000"/>
                  <a:lumOff val="15000"/>
                </a:schemeClr>
              </a:buClr>
            </a:pPr>
            <a:r>
              <a:rPr lang="en-US" kern="1200" dirty="0">
                <a:latin typeface="+mn-lt"/>
                <a:ea typeface="+mn-ea"/>
                <a:cs typeface="+mn-cs"/>
              </a:rPr>
              <a:t>Loan applicants from CA ,CO and CT has higher chance of default may be due to state economy or some other state specific reason to be investigated</a:t>
            </a:r>
          </a:p>
        </p:txBody>
      </p:sp>
    </p:spTree>
    <p:extLst>
      <p:ext uri="{BB962C8B-B14F-4D97-AF65-F5344CB8AC3E}">
        <p14:creationId xmlns:p14="http://schemas.microsoft.com/office/powerpoint/2010/main" val="121288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642594"/>
            <a:ext cx="10058400" cy="990897"/>
          </a:xfrm>
        </p:spPr>
        <p:txBody>
          <a:bodyPr anchor="ctr">
            <a:normAutofit fontScale="90000"/>
          </a:bodyPr>
          <a:lstStyle/>
          <a:p>
            <a:r>
              <a:rPr lang="en-US" sz="3100" dirty="0"/>
              <a:t>Segmented Analysis - Loan count distribution over loan status on loan term</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1968716"/>
            <a:ext cx="2469102" cy="3139321"/>
          </a:xfrm>
          <a:prstGeom prst="rect">
            <a:avLst/>
          </a:prstGeom>
          <a:noFill/>
        </p:spPr>
        <p:txBody>
          <a:bodyPr wrap="square" rtlCol="0">
            <a:spAutoFit/>
          </a:bodyPr>
          <a:lstStyle/>
          <a:p>
            <a:r>
              <a:rPr lang="en-IN" dirty="0"/>
              <a:t>For customer with other variables indicating a possibility of charge off in future, Loan can be granted to applicant for longer duration of 60 month to reduce chances of defaulting on loan</a:t>
            </a:r>
          </a:p>
        </p:txBody>
      </p:sp>
      <p:pic>
        <p:nvPicPr>
          <p:cNvPr id="4" name="Picture 3">
            <a:extLst>
              <a:ext uri="{FF2B5EF4-FFF2-40B4-BE49-F238E27FC236}">
                <a16:creationId xmlns:a16="http://schemas.microsoft.com/office/drawing/2014/main" id="{D709B9BD-1742-4407-ADB2-CB7C675DDCF7}"/>
              </a:ext>
            </a:extLst>
          </p:cNvPr>
          <p:cNvPicPr>
            <a:picLocks noChangeAspect="1"/>
          </p:cNvPicPr>
          <p:nvPr/>
        </p:nvPicPr>
        <p:blipFill>
          <a:blip r:embed="rId2"/>
          <a:stretch>
            <a:fillRect/>
          </a:stretch>
        </p:blipFill>
        <p:spPr>
          <a:xfrm>
            <a:off x="1790700" y="1767750"/>
            <a:ext cx="5219700" cy="3381375"/>
          </a:xfrm>
          <a:prstGeom prst="rect">
            <a:avLst/>
          </a:prstGeom>
        </p:spPr>
      </p:pic>
    </p:spTree>
    <p:extLst>
      <p:ext uri="{BB962C8B-B14F-4D97-AF65-F5344CB8AC3E}">
        <p14:creationId xmlns:p14="http://schemas.microsoft.com/office/powerpoint/2010/main" val="122832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433044"/>
            <a:ext cx="10058400" cy="990897"/>
          </a:xfrm>
        </p:spPr>
        <p:txBody>
          <a:bodyPr anchor="ctr">
            <a:normAutofit fontScale="90000"/>
          </a:bodyPr>
          <a:lstStyle/>
          <a:p>
            <a:r>
              <a:rPr lang="en-US" sz="3100" dirty="0"/>
              <a:t>Segmented Analysis - Loan count distribution for charged off loan on </a:t>
            </a:r>
            <a:r>
              <a:rPr lang="en-US" sz="3100" dirty="0" err="1"/>
              <a:t>dti</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1968716"/>
            <a:ext cx="2469102" cy="2862322"/>
          </a:xfrm>
          <a:prstGeom prst="rect">
            <a:avLst/>
          </a:prstGeom>
          <a:noFill/>
        </p:spPr>
        <p:txBody>
          <a:bodyPr wrap="square" rtlCol="0">
            <a:spAutoFit/>
          </a:bodyPr>
          <a:lstStyle/>
          <a:p>
            <a:r>
              <a:rPr lang="en-IN" dirty="0"/>
              <a:t>Customers having </a:t>
            </a:r>
            <a:r>
              <a:rPr lang="en-IN" dirty="0" err="1"/>
              <a:t>dti</a:t>
            </a:r>
            <a:r>
              <a:rPr lang="en-IN" dirty="0"/>
              <a:t> in range of 10 to 20 has higher chance of defaulting their loan. Lending club can use this variable to reject loans or tighten loan conditions. </a:t>
            </a:r>
          </a:p>
        </p:txBody>
      </p:sp>
      <p:pic>
        <p:nvPicPr>
          <p:cNvPr id="5" name="Picture 4">
            <a:extLst>
              <a:ext uri="{FF2B5EF4-FFF2-40B4-BE49-F238E27FC236}">
                <a16:creationId xmlns:a16="http://schemas.microsoft.com/office/drawing/2014/main" id="{F5ADAEE8-4169-4A71-8E52-D95B39C2A492}"/>
              </a:ext>
            </a:extLst>
          </p:cNvPr>
          <p:cNvPicPr>
            <a:picLocks noChangeAspect="1"/>
          </p:cNvPicPr>
          <p:nvPr/>
        </p:nvPicPr>
        <p:blipFill>
          <a:blip r:embed="rId2"/>
          <a:stretch>
            <a:fillRect/>
          </a:stretch>
        </p:blipFill>
        <p:spPr>
          <a:xfrm>
            <a:off x="1845525" y="1266824"/>
            <a:ext cx="5122012" cy="5191125"/>
          </a:xfrm>
          <a:prstGeom prst="rect">
            <a:avLst/>
          </a:prstGeom>
        </p:spPr>
      </p:pic>
    </p:spTree>
    <p:extLst>
      <p:ext uri="{BB962C8B-B14F-4D97-AF65-F5344CB8AC3E}">
        <p14:creationId xmlns:p14="http://schemas.microsoft.com/office/powerpoint/2010/main" val="368336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433044"/>
            <a:ext cx="10058400" cy="990897"/>
          </a:xfrm>
        </p:spPr>
        <p:txBody>
          <a:bodyPr anchor="ctr">
            <a:normAutofit fontScale="90000"/>
          </a:bodyPr>
          <a:lstStyle/>
          <a:p>
            <a:r>
              <a:rPr lang="en-US" sz="3100" dirty="0"/>
              <a:t>Derived metrics univariate Analysis - Loan count distribution for charged off loan on Year and Month</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1721066"/>
            <a:ext cx="2469102" cy="3539430"/>
          </a:xfrm>
          <a:prstGeom prst="rect">
            <a:avLst/>
          </a:prstGeom>
          <a:noFill/>
        </p:spPr>
        <p:txBody>
          <a:bodyPr wrap="square" rtlCol="0">
            <a:spAutoFit/>
          </a:bodyPr>
          <a:lstStyle/>
          <a:p>
            <a:r>
              <a:rPr lang="en-IN" sz="1600" dirty="0"/>
              <a:t>Higher number of loans which get defaulted are being given in last 4 months of an year. This could be due to pressure on bankers to meet yearly targets and lesser scrutiny of loan applications. Lending club must plan for more audits and checks in last 4 month of approved loan applications</a:t>
            </a:r>
          </a:p>
        </p:txBody>
      </p:sp>
      <p:pic>
        <p:nvPicPr>
          <p:cNvPr id="4" name="Picture 3">
            <a:extLst>
              <a:ext uri="{FF2B5EF4-FFF2-40B4-BE49-F238E27FC236}">
                <a16:creationId xmlns:a16="http://schemas.microsoft.com/office/drawing/2014/main" id="{7048AAC4-8F7C-45A3-8D11-693FC7D6AA13}"/>
              </a:ext>
            </a:extLst>
          </p:cNvPr>
          <p:cNvPicPr>
            <a:picLocks noChangeAspect="1"/>
          </p:cNvPicPr>
          <p:nvPr/>
        </p:nvPicPr>
        <p:blipFill>
          <a:blip r:embed="rId2"/>
          <a:stretch>
            <a:fillRect/>
          </a:stretch>
        </p:blipFill>
        <p:spPr>
          <a:xfrm>
            <a:off x="752475" y="1747837"/>
            <a:ext cx="8272556" cy="3624263"/>
          </a:xfrm>
          <a:prstGeom prst="rect">
            <a:avLst/>
          </a:prstGeom>
        </p:spPr>
      </p:pic>
    </p:spTree>
    <p:extLst>
      <p:ext uri="{BB962C8B-B14F-4D97-AF65-F5344CB8AC3E}">
        <p14:creationId xmlns:p14="http://schemas.microsoft.com/office/powerpoint/2010/main" val="398273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433044"/>
            <a:ext cx="10058400" cy="990897"/>
          </a:xfrm>
        </p:spPr>
        <p:txBody>
          <a:bodyPr anchor="ctr">
            <a:normAutofit fontScale="90000"/>
          </a:bodyPr>
          <a:lstStyle/>
          <a:p>
            <a:r>
              <a:rPr lang="en-US" sz="3100" dirty="0"/>
              <a:t>Bivariate Analysis – Correlation among multiple variables</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1721066"/>
            <a:ext cx="2469102" cy="830997"/>
          </a:xfrm>
          <a:prstGeom prst="rect">
            <a:avLst/>
          </a:prstGeom>
          <a:noFill/>
        </p:spPr>
        <p:txBody>
          <a:bodyPr wrap="square" rtlCol="0">
            <a:spAutoFit/>
          </a:bodyPr>
          <a:lstStyle/>
          <a:p>
            <a:r>
              <a:rPr lang="en-IN" sz="1600" dirty="0"/>
              <a:t>No Significant info after seeing correlation of multiple variables</a:t>
            </a:r>
          </a:p>
        </p:txBody>
      </p:sp>
      <p:pic>
        <p:nvPicPr>
          <p:cNvPr id="5" name="Picture 4">
            <a:extLst>
              <a:ext uri="{FF2B5EF4-FFF2-40B4-BE49-F238E27FC236}">
                <a16:creationId xmlns:a16="http://schemas.microsoft.com/office/drawing/2014/main" id="{5C5FB7D7-C495-435E-97CB-DAC422966284}"/>
              </a:ext>
            </a:extLst>
          </p:cNvPr>
          <p:cNvPicPr>
            <a:picLocks noChangeAspect="1"/>
          </p:cNvPicPr>
          <p:nvPr/>
        </p:nvPicPr>
        <p:blipFill>
          <a:blip r:embed="rId2"/>
          <a:stretch>
            <a:fillRect/>
          </a:stretch>
        </p:blipFill>
        <p:spPr>
          <a:xfrm>
            <a:off x="1988413" y="1698146"/>
            <a:ext cx="5143500" cy="3562350"/>
          </a:xfrm>
          <a:prstGeom prst="rect">
            <a:avLst/>
          </a:prstGeom>
        </p:spPr>
      </p:pic>
    </p:spTree>
    <p:extLst>
      <p:ext uri="{BB962C8B-B14F-4D97-AF65-F5344CB8AC3E}">
        <p14:creationId xmlns:p14="http://schemas.microsoft.com/office/powerpoint/2010/main" val="418647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9604-42B8-4F2B-8493-FDA1988B970C}"/>
              </a:ext>
            </a:extLst>
          </p:cNvPr>
          <p:cNvSpPr>
            <a:spLocks noGrp="1"/>
          </p:cNvSpPr>
          <p:nvPr>
            <p:ph type="title"/>
          </p:nvPr>
        </p:nvSpPr>
        <p:spPr>
          <a:xfrm>
            <a:off x="1066800" y="642594"/>
            <a:ext cx="10058400" cy="706812"/>
          </a:xfrm>
        </p:spPr>
        <p:txBody>
          <a:bodyPr/>
          <a:lstStyle/>
          <a:p>
            <a:r>
              <a:rPr lang="en-IN" dirty="0"/>
              <a:t>Conclusion</a:t>
            </a:r>
          </a:p>
        </p:txBody>
      </p:sp>
      <p:sp>
        <p:nvSpPr>
          <p:cNvPr id="3" name="Content Placeholder 2">
            <a:extLst>
              <a:ext uri="{FF2B5EF4-FFF2-40B4-BE49-F238E27FC236}">
                <a16:creationId xmlns:a16="http://schemas.microsoft.com/office/drawing/2014/main" id="{434A8303-972A-4B4D-8FA9-71AF0044F4AF}"/>
              </a:ext>
            </a:extLst>
          </p:cNvPr>
          <p:cNvSpPr>
            <a:spLocks noGrp="1"/>
          </p:cNvSpPr>
          <p:nvPr>
            <p:ph idx="1"/>
          </p:nvPr>
        </p:nvSpPr>
        <p:spPr>
          <a:xfrm>
            <a:off x="1066800" y="1500326"/>
            <a:ext cx="10058400" cy="4856086"/>
          </a:xfrm>
        </p:spPr>
        <p:txBody>
          <a:bodyPr>
            <a:normAutofit fontScale="92500" lnSpcReduction="10000"/>
          </a:bodyPr>
          <a:lstStyle/>
          <a:p>
            <a:r>
              <a:rPr lang="en-IN" dirty="0"/>
              <a:t>Loans with grade B and C has higher chances of default compared to loans with status A ,F and G</a:t>
            </a:r>
          </a:p>
          <a:p>
            <a:r>
              <a:rPr lang="en-IN" dirty="0"/>
              <a:t>Lending club should give more loans to people whose are source verified as they have lesser chance of defaulting on their loan.</a:t>
            </a:r>
          </a:p>
          <a:p>
            <a:r>
              <a:rPr lang="en-IN" dirty="0"/>
              <a:t>Loans with interest rates between 10% to 18% has highest chance of getting charged off. Interest rate should be managed to be out of this range.</a:t>
            </a:r>
          </a:p>
          <a:p>
            <a:r>
              <a:rPr lang="en-IN" dirty="0"/>
              <a:t>Loans grant with loan amount in range of 2000 -10000 has highest chance of getting charged off</a:t>
            </a:r>
          </a:p>
          <a:p>
            <a:r>
              <a:rPr lang="en-IN" dirty="0"/>
              <a:t>Lending club should give more loans to people who own a house as they have  lowest number of charged off loan.</a:t>
            </a:r>
          </a:p>
          <a:p>
            <a:r>
              <a:rPr lang="en-US" kern="1200" dirty="0">
                <a:latin typeface="+mn-lt"/>
                <a:ea typeface="+mn-ea"/>
                <a:cs typeface="+mn-cs"/>
              </a:rPr>
              <a:t>Loan applicants from CA ,CO and CT has higher chance of default may be due to state economy or some other state specific reason to be investigated. Lending club should come up with different loan policy for residents of these states.</a:t>
            </a:r>
          </a:p>
          <a:p>
            <a:r>
              <a:rPr lang="en-IN" dirty="0"/>
              <a:t>For customer with other variables indicating a possibility of charge off in future, Loan can be granted to applicant for longer duration of 60 month to reduce chances of defaulting on loan.</a:t>
            </a:r>
          </a:p>
          <a:p>
            <a:r>
              <a:rPr lang="en-IN" dirty="0"/>
              <a:t>Customers having </a:t>
            </a:r>
            <a:r>
              <a:rPr lang="en-IN" dirty="0" err="1"/>
              <a:t>dti</a:t>
            </a:r>
            <a:r>
              <a:rPr lang="en-IN" dirty="0"/>
              <a:t> in range of 10 to 20 has higher chance of defaulting their loan. Lending club can use this variable to reject loans or tighten loan conditions. </a:t>
            </a:r>
          </a:p>
          <a:p>
            <a:r>
              <a:rPr lang="en-IN" sz="1400" dirty="0"/>
              <a:t>Higher number of loans which get defaulted are being given in last 4 months of an year. This could be due to pressure on bankers to meet yearly targets and lesser scrutiny of loan applications. Lending club must plan for more audits and checks in last 4 month of approved loan applications</a:t>
            </a:r>
          </a:p>
          <a:p>
            <a:endParaRPr lang="en-IN" dirty="0"/>
          </a:p>
          <a:p>
            <a:endParaRPr lang="en-IN" dirty="0"/>
          </a:p>
          <a:p>
            <a:endParaRPr lang="en-US" kern="1200" dirty="0">
              <a:latin typeface="+mn-lt"/>
              <a:ea typeface="+mn-ea"/>
              <a:cs typeface="+mn-cs"/>
            </a:endParaRPr>
          </a:p>
          <a:p>
            <a:endParaRPr lang="en-US" kern="1200" dirty="0">
              <a:latin typeface="+mn-lt"/>
              <a:ea typeface="+mn-ea"/>
              <a:cs typeface="+mn-cs"/>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75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1AC9-59CE-4D41-871B-601877B83973}"/>
              </a:ext>
            </a:extLst>
          </p:cNvPr>
          <p:cNvSpPr>
            <a:spLocks noGrp="1"/>
          </p:cNvSpPr>
          <p:nvPr>
            <p:ph type="title"/>
          </p:nvPr>
        </p:nvSpPr>
        <p:spPr>
          <a:xfrm>
            <a:off x="1066800" y="642594"/>
            <a:ext cx="10058400" cy="1371600"/>
          </a:xfrm>
        </p:spPr>
        <p:txBody>
          <a:bodyPr anchor="ctr">
            <a:normAutofit/>
          </a:bodyPr>
          <a:lstStyle/>
          <a:p>
            <a:r>
              <a:rPr lang="en-IN" dirty="0"/>
              <a:t>Problem Statement</a:t>
            </a:r>
          </a:p>
        </p:txBody>
      </p:sp>
      <p:pic>
        <p:nvPicPr>
          <p:cNvPr id="5" name="Picture 4">
            <a:extLst>
              <a:ext uri="{FF2B5EF4-FFF2-40B4-BE49-F238E27FC236}">
                <a16:creationId xmlns:a16="http://schemas.microsoft.com/office/drawing/2014/main" id="{FFB09712-1F52-4254-9219-81E99BB9F4B1}"/>
              </a:ext>
            </a:extLst>
          </p:cNvPr>
          <p:cNvPicPr>
            <a:picLocks noChangeAspect="1"/>
          </p:cNvPicPr>
          <p:nvPr/>
        </p:nvPicPr>
        <p:blipFill>
          <a:blip r:embed="rId2"/>
          <a:stretch>
            <a:fillRect/>
          </a:stretch>
        </p:blipFill>
        <p:spPr>
          <a:xfrm>
            <a:off x="1066800" y="2376758"/>
            <a:ext cx="3155798" cy="2166667"/>
          </a:xfrm>
          <a:prstGeom prst="rect">
            <a:avLst/>
          </a:prstGeom>
          <a:noFill/>
        </p:spPr>
      </p:pic>
      <p:sp>
        <p:nvSpPr>
          <p:cNvPr id="3" name="Content Placeholder 2">
            <a:extLst>
              <a:ext uri="{FF2B5EF4-FFF2-40B4-BE49-F238E27FC236}">
                <a16:creationId xmlns:a16="http://schemas.microsoft.com/office/drawing/2014/main" id="{71F15D6F-8DC1-4418-9B33-3A880BC266FB}"/>
              </a:ext>
            </a:extLst>
          </p:cNvPr>
          <p:cNvSpPr>
            <a:spLocks noGrp="1"/>
          </p:cNvSpPr>
          <p:nvPr>
            <p:ph sz="half" idx="2"/>
          </p:nvPr>
        </p:nvSpPr>
        <p:spPr>
          <a:xfrm>
            <a:off x="4429125" y="2103120"/>
            <a:ext cx="6696075" cy="3749040"/>
          </a:xfrm>
        </p:spPr>
        <p:txBody>
          <a:bodyPr>
            <a:normAutofit/>
          </a:bodyPr>
          <a:lstStyle/>
          <a:p>
            <a:pPr marL="0" indent="0">
              <a:lnSpc>
                <a:spcPct val="100000"/>
              </a:lnSpc>
              <a:buNone/>
            </a:pPr>
            <a:r>
              <a:rPr lang="en-IN" sz="1400" dirty="0"/>
              <a:t>Lending Club lends various types of loan to urban customers. On receiving loan application , company has to make a decision to either approve the loan or reject the loan application. If a loan application is rejected and if that applicant would have repaid the loan then it is loss of business. If a loan application is approved and applicant default then it is a financial lost to company.</a:t>
            </a:r>
          </a:p>
          <a:p>
            <a:pPr marL="0" indent="0">
              <a:lnSpc>
                <a:spcPct val="100000"/>
              </a:lnSpc>
              <a:buNone/>
            </a:pPr>
            <a:r>
              <a:rPr lang="en-IN" sz="1400" dirty="0"/>
              <a:t>Lending club wants to analyse and find out the variables/data patterns which impact loan repay capability and want to use those insights to take actions on the loan application like rejecting a high probable default loan application, reducing amount for loan, changing tenure of </a:t>
            </a:r>
            <a:r>
              <a:rPr lang="en-IN" sz="1400" dirty="0" err="1"/>
              <a:t>lloan</a:t>
            </a:r>
            <a:r>
              <a:rPr lang="en-IN" sz="1400" dirty="0"/>
              <a:t>, charging higher interest rate etc.</a:t>
            </a:r>
          </a:p>
          <a:p>
            <a:pPr marL="0" indent="0">
              <a:lnSpc>
                <a:spcPct val="100000"/>
              </a:lnSpc>
              <a:buNone/>
            </a:pPr>
            <a:r>
              <a:rPr lang="en-IN" sz="1400" dirty="0"/>
              <a:t>As an analyst in the company , we have to do Exploratory data analysis and determine those variables which has clear impact on loan status.</a:t>
            </a:r>
          </a:p>
          <a:p>
            <a:pPr marL="0" indent="0">
              <a:lnSpc>
                <a:spcPct val="100000"/>
              </a:lnSpc>
              <a:buNone/>
            </a:pPr>
            <a:endParaRPr lang="en-IN" sz="1400" dirty="0"/>
          </a:p>
          <a:p>
            <a:pPr marL="0" indent="0">
              <a:lnSpc>
                <a:spcPct val="100000"/>
              </a:lnSpc>
              <a:buNone/>
            </a:pPr>
            <a:r>
              <a:rPr lang="en-IN" sz="1400" dirty="0"/>
              <a:t>Note: Loan rejected has not been considered in Loan Dataset.</a:t>
            </a:r>
          </a:p>
        </p:txBody>
      </p:sp>
    </p:spTree>
    <p:extLst>
      <p:ext uri="{BB962C8B-B14F-4D97-AF65-F5344CB8AC3E}">
        <p14:creationId xmlns:p14="http://schemas.microsoft.com/office/powerpoint/2010/main" val="286922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AB84-6461-4686-845A-9C30F14E2AF0}"/>
              </a:ext>
            </a:extLst>
          </p:cNvPr>
          <p:cNvSpPr>
            <a:spLocks noGrp="1"/>
          </p:cNvSpPr>
          <p:nvPr>
            <p:ph type="title"/>
          </p:nvPr>
        </p:nvSpPr>
        <p:spPr>
          <a:xfrm>
            <a:off x="1066800" y="1642368"/>
            <a:ext cx="10058400" cy="3409025"/>
          </a:xfrm>
        </p:spPr>
        <p:txBody>
          <a:bodyPr>
            <a:normAutofit/>
          </a:bodyPr>
          <a:lstStyle/>
          <a:p>
            <a:pPr algn="ctr"/>
            <a:r>
              <a:rPr lang="en-IN" sz="6000" dirty="0"/>
              <a:t>Thank You</a:t>
            </a:r>
          </a:p>
        </p:txBody>
      </p:sp>
    </p:spTree>
    <p:extLst>
      <p:ext uri="{BB962C8B-B14F-4D97-AF65-F5344CB8AC3E}">
        <p14:creationId xmlns:p14="http://schemas.microsoft.com/office/powerpoint/2010/main" val="374468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3599-8B9B-4D5F-8A52-13ED2A06864E}"/>
              </a:ext>
            </a:extLst>
          </p:cNvPr>
          <p:cNvSpPr>
            <a:spLocks noGrp="1"/>
          </p:cNvSpPr>
          <p:nvPr>
            <p:ph type="title"/>
          </p:nvPr>
        </p:nvSpPr>
        <p:spPr>
          <a:xfrm>
            <a:off x="1066800" y="642594"/>
            <a:ext cx="10058400" cy="1371600"/>
          </a:xfrm>
        </p:spPr>
        <p:txBody>
          <a:bodyPr anchor="ctr">
            <a:normAutofit/>
          </a:bodyPr>
          <a:lstStyle/>
          <a:p>
            <a:r>
              <a:rPr lang="en-IN" dirty="0"/>
              <a:t>Metadata Description</a:t>
            </a:r>
          </a:p>
        </p:txBody>
      </p:sp>
      <p:pic>
        <p:nvPicPr>
          <p:cNvPr id="5" name="Picture 4">
            <a:extLst>
              <a:ext uri="{FF2B5EF4-FFF2-40B4-BE49-F238E27FC236}">
                <a16:creationId xmlns:a16="http://schemas.microsoft.com/office/drawing/2014/main" id="{AC912E8B-4DA4-40DF-BE8B-2B4CB2C3D84D}"/>
              </a:ext>
            </a:extLst>
          </p:cNvPr>
          <p:cNvPicPr>
            <a:picLocks noChangeAspect="1"/>
          </p:cNvPicPr>
          <p:nvPr/>
        </p:nvPicPr>
        <p:blipFill>
          <a:blip r:embed="rId2"/>
          <a:stretch>
            <a:fillRect/>
          </a:stretch>
        </p:blipFill>
        <p:spPr>
          <a:xfrm>
            <a:off x="1333501" y="1796759"/>
            <a:ext cx="8337070" cy="4418647"/>
          </a:xfrm>
          <a:prstGeom prst="rect">
            <a:avLst/>
          </a:prstGeom>
          <a:noFill/>
        </p:spPr>
      </p:pic>
    </p:spTree>
    <p:extLst>
      <p:ext uri="{BB962C8B-B14F-4D97-AF65-F5344CB8AC3E}">
        <p14:creationId xmlns:p14="http://schemas.microsoft.com/office/powerpoint/2010/main" val="285861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5137-5774-40B4-A846-FC54414F5CA3}"/>
              </a:ext>
            </a:extLst>
          </p:cNvPr>
          <p:cNvSpPr>
            <a:spLocks noGrp="1"/>
          </p:cNvSpPr>
          <p:nvPr>
            <p:ph type="title"/>
          </p:nvPr>
        </p:nvSpPr>
        <p:spPr>
          <a:xfrm>
            <a:off x="1066800" y="642594"/>
            <a:ext cx="10509682" cy="751200"/>
          </a:xfrm>
        </p:spPr>
        <p:txBody>
          <a:bodyPr/>
          <a:lstStyle/>
          <a:p>
            <a:r>
              <a:rPr lang="en-IN" dirty="0"/>
              <a:t>Data Cleaning- Fixing Rows and Columns</a:t>
            </a:r>
          </a:p>
        </p:txBody>
      </p:sp>
      <p:graphicFrame>
        <p:nvGraphicFramePr>
          <p:cNvPr id="4" name="Table 4">
            <a:extLst>
              <a:ext uri="{FF2B5EF4-FFF2-40B4-BE49-F238E27FC236}">
                <a16:creationId xmlns:a16="http://schemas.microsoft.com/office/drawing/2014/main" id="{FD6ADE1F-2E8D-44F6-84CB-88F457CF4D67}"/>
              </a:ext>
            </a:extLst>
          </p:cNvPr>
          <p:cNvGraphicFramePr>
            <a:graphicFrameLocks noGrp="1"/>
          </p:cNvGraphicFramePr>
          <p:nvPr>
            <p:ph idx="1"/>
            <p:extLst>
              <p:ext uri="{D42A27DB-BD31-4B8C-83A1-F6EECF244321}">
                <p14:modId xmlns:p14="http://schemas.microsoft.com/office/powerpoint/2010/main" val="325001869"/>
              </p:ext>
            </p:extLst>
          </p:nvPr>
        </p:nvGraphicFramePr>
        <p:xfrm>
          <a:off x="1066800" y="1642370"/>
          <a:ext cx="10058400" cy="428279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981995215"/>
                    </a:ext>
                  </a:extLst>
                </a:gridCol>
                <a:gridCol w="5029200">
                  <a:extLst>
                    <a:ext uri="{9D8B030D-6E8A-4147-A177-3AD203B41FA5}">
                      <a16:colId xmlns:a16="http://schemas.microsoft.com/office/drawing/2014/main" val="3596824908"/>
                    </a:ext>
                  </a:extLst>
                </a:gridCol>
              </a:tblGrid>
              <a:tr h="367876">
                <a:tc>
                  <a:txBody>
                    <a:bodyPr/>
                    <a:lstStyle/>
                    <a:p>
                      <a:r>
                        <a:rPr lang="en-IN" dirty="0"/>
                        <a:t>Fix Columns</a:t>
                      </a:r>
                    </a:p>
                  </a:txBody>
                  <a:tcPr/>
                </a:tc>
                <a:tc>
                  <a:txBody>
                    <a:bodyPr/>
                    <a:lstStyle/>
                    <a:p>
                      <a:r>
                        <a:rPr lang="en-IN" dirty="0"/>
                        <a:t>Action output</a:t>
                      </a:r>
                    </a:p>
                  </a:txBody>
                  <a:tcPr/>
                </a:tc>
                <a:extLst>
                  <a:ext uri="{0D108BD9-81ED-4DB2-BD59-A6C34878D82A}">
                    <a16:rowId xmlns:a16="http://schemas.microsoft.com/office/drawing/2014/main" val="59064494"/>
                  </a:ext>
                </a:extLst>
              </a:tr>
              <a:tr h="357346">
                <a:tc>
                  <a:txBody>
                    <a:bodyPr/>
                    <a:lstStyle/>
                    <a:p>
                      <a:r>
                        <a:rPr lang="en-IN" sz="1400" dirty="0"/>
                        <a:t>Add Column names if missing</a:t>
                      </a:r>
                    </a:p>
                  </a:txBody>
                  <a:tcPr/>
                </a:tc>
                <a:tc>
                  <a:txBody>
                    <a:bodyPr/>
                    <a:lstStyle/>
                    <a:p>
                      <a:r>
                        <a:rPr lang="en-IN" sz="1400" dirty="0"/>
                        <a:t>No such scenario in Loan dataset</a:t>
                      </a:r>
                    </a:p>
                  </a:txBody>
                  <a:tcPr/>
                </a:tc>
                <a:extLst>
                  <a:ext uri="{0D108BD9-81ED-4DB2-BD59-A6C34878D82A}">
                    <a16:rowId xmlns:a16="http://schemas.microsoft.com/office/drawing/2014/main" val="3158771615"/>
                  </a:ext>
                </a:extLst>
              </a:tr>
              <a:tr h="357346">
                <a:tc>
                  <a:txBody>
                    <a:bodyPr/>
                    <a:lstStyle/>
                    <a:p>
                      <a:r>
                        <a:rPr lang="en-IN" sz="1400" dirty="0"/>
                        <a:t>Rename column consistently </a:t>
                      </a:r>
                    </a:p>
                  </a:txBody>
                  <a:tcPr/>
                </a:tc>
                <a:tc>
                  <a:txBody>
                    <a:bodyPr/>
                    <a:lstStyle/>
                    <a:p>
                      <a:r>
                        <a:rPr lang="en-IN" sz="1400" dirty="0"/>
                        <a:t>Columns naming does not require any change</a:t>
                      </a:r>
                    </a:p>
                  </a:txBody>
                  <a:tcPr/>
                </a:tc>
                <a:extLst>
                  <a:ext uri="{0D108BD9-81ED-4DB2-BD59-A6C34878D82A}">
                    <a16:rowId xmlns:a16="http://schemas.microsoft.com/office/drawing/2014/main" val="10409346"/>
                  </a:ext>
                </a:extLst>
              </a:tr>
              <a:tr h="357346">
                <a:tc>
                  <a:txBody>
                    <a:bodyPr/>
                    <a:lstStyle/>
                    <a:p>
                      <a:r>
                        <a:rPr lang="en-IN" sz="1400" dirty="0"/>
                        <a:t>Delete unnecessary columns</a:t>
                      </a:r>
                    </a:p>
                  </a:txBody>
                  <a:tcPr/>
                </a:tc>
                <a:tc>
                  <a:txBody>
                    <a:bodyPr/>
                    <a:lstStyle/>
                    <a:p>
                      <a:r>
                        <a:rPr lang="en-IN" sz="1400" dirty="0"/>
                        <a:t>We deleted 57 columns having only null data</a:t>
                      </a:r>
                    </a:p>
                  </a:txBody>
                  <a:tcPr/>
                </a:tc>
                <a:extLst>
                  <a:ext uri="{0D108BD9-81ED-4DB2-BD59-A6C34878D82A}">
                    <a16:rowId xmlns:a16="http://schemas.microsoft.com/office/drawing/2014/main" val="2921134418"/>
                  </a:ext>
                </a:extLst>
              </a:tr>
              <a:tr h="357346">
                <a:tc>
                  <a:txBody>
                    <a:bodyPr/>
                    <a:lstStyle/>
                    <a:p>
                      <a:r>
                        <a:rPr lang="en-IN" sz="1400" dirty="0"/>
                        <a:t>Split columns for more data </a:t>
                      </a:r>
                    </a:p>
                  </a:txBody>
                  <a:tcPr/>
                </a:tc>
                <a:tc>
                  <a:txBody>
                    <a:bodyPr/>
                    <a:lstStyle/>
                    <a:p>
                      <a:r>
                        <a:rPr lang="en-IN" sz="1400" dirty="0"/>
                        <a:t>We derived Year from date columns for our analysis</a:t>
                      </a:r>
                    </a:p>
                  </a:txBody>
                  <a:tcPr/>
                </a:tc>
                <a:extLst>
                  <a:ext uri="{0D108BD9-81ED-4DB2-BD59-A6C34878D82A}">
                    <a16:rowId xmlns:a16="http://schemas.microsoft.com/office/drawing/2014/main" val="3986167569"/>
                  </a:ext>
                </a:extLst>
              </a:tr>
              <a:tr h="357346">
                <a:tc>
                  <a:txBody>
                    <a:bodyPr/>
                    <a:lstStyle/>
                    <a:p>
                      <a:r>
                        <a:rPr lang="en-IN" sz="1400" dirty="0"/>
                        <a:t>Merge columns for identifiers</a:t>
                      </a:r>
                    </a:p>
                  </a:txBody>
                  <a:tcPr/>
                </a:tc>
                <a:tc>
                  <a:txBody>
                    <a:bodyPr/>
                    <a:lstStyle/>
                    <a:p>
                      <a:r>
                        <a:rPr lang="en-IN" sz="1400" dirty="0"/>
                        <a:t>Not required for this analysis</a:t>
                      </a:r>
                    </a:p>
                  </a:txBody>
                  <a:tcPr/>
                </a:tc>
                <a:extLst>
                  <a:ext uri="{0D108BD9-81ED-4DB2-BD59-A6C34878D82A}">
                    <a16:rowId xmlns:a16="http://schemas.microsoft.com/office/drawing/2014/main" val="1186836231"/>
                  </a:ext>
                </a:extLst>
              </a:tr>
              <a:tr h="357346">
                <a:tc>
                  <a:txBody>
                    <a:bodyPr/>
                    <a:lstStyle/>
                    <a:p>
                      <a:r>
                        <a:rPr lang="en-IN" sz="1400" dirty="0"/>
                        <a:t>Align misaligned columns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Not required for this analysis</a:t>
                      </a:r>
                    </a:p>
                  </a:txBody>
                  <a:tcPr/>
                </a:tc>
                <a:extLst>
                  <a:ext uri="{0D108BD9-81ED-4DB2-BD59-A6C34878D82A}">
                    <a16:rowId xmlns:a16="http://schemas.microsoft.com/office/drawing/2014/main" val="1463809363"/>
                  </a:ext>
                </a:extLst>
              </a:tr>
              <a:tr h="521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Delete summary rows: Total, Subtotal rows</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Scenario not observed in dataset</a:t>
                      </a:r>
                    </a:p>
                    <a:p>
                      <a:endParaRPr lang="en-IN" sz="1400" dirty="0"/>
                    </a:p>
                  </a:txBody>
                  <a:tcPr/>
                </a:tc>
                <a:extLst>
                  <a:ext uri="{0D108BD9-81ED-4DB2-BD59-A6C34878D82A}">
                    <a16:rowId xmlns:a16="http://schemas.microsoft.com/office/drawing/2014/main" val="2149804885"/>
                  </a:ext>
                </a:extLst>
              </a:tr>
              <a:tr h="499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Delete incorrect rows: Header rows, Footer rows</a:t>
                      </a:r>
                    </a:p>
                    <a:p>
                      <a:endParaRPr lang="en-IN"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Scenario not observed in dataset</a:t>
                      </a:r>
                    </a:p>
                    <a:p>
                      <a:endParaRPr lang="en-IN" sz="1400" dirty="0"/>
                    </a:p>
                  </a:txBody>
                  <a:tcPr/>
                </a:tc>
                <a:extLst>
                  <a:ext uri="{0D108BD9-81ED-4DB2-BD59-A6C34878D82A}">
                    <a16:rowId xmlns:a16="http://schemas.microsoft.com/office/drawing/2014/main" val="1554136681"/>
                  </a:ext>
                </a:extLst>
              </a:tr>
              <a:tr h="499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Delete extra rows: Column number, indicators, Blank rows, Page No.</a:t>
                      </a:r>
                    </a:p>
                    <a:p>
                      <a:endParaRPr lang="en-IN"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Scenario not observed in dataset</a:t>
                      </a:r>
                    </a:p>
                    <a:p>
                      <a:endParaRPr lang="en-IN" sz="1400" dirty="0"/>
                    </a:p>
                  </a:txBody>
                  <a:tcPr/>
                </a:tc>
                <a:extLst>
                  <a:ext uri="{0D108BD9-81ED-4DB2-BD59-A6C34878D82A}">
                    <a16:rowId xmlns:a16="http://schemas.microsoft.com/office/drawing/2014/main" val="3192576581"/>
                  </a:ext>
                </a:extLst>
              </a:tr>
            </a:tbl>
          </a:graphicData>
        </a:graphic>
      </p:graphicFrame>
    </p:spTree>
    <p:extLst>
      <p:ext uri="{BB962C8B-B14F-4D97-AF65-F5344CB8AC3E}">
        <p14:creationId xmlns:p14="http://schemas.microsoft.com/office/powerpoint/2010/main" val="45789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5137-5774-40B4-A846-FC54414F5CA3}"/>
              </a:ext>
            </a:extLst>
          </p:cNvPr>
          <p:cNvSpPr>
            <a:spLocks noGrp="1"/>
          </p:cNvSpPr>
          <p:nvPr>
            <p:ph type="title"/>
          </p:nvPr>
        </p:nvSpPr>
        <p:spPr>
          <a:xfrm>
            <a:off x="1066800" y="642594"/>
            <a:ext cx="10509682" cy="751200"/>
          </a:xfrm>
        </p:spPr>
        <p:txBody>
          <a:bodyPr/>
          <a:lstStyle/>
          <a:p>
            <a:r>
              <a:rPr lang="en-IN" dirty="0"/>
              <a:t>Data Cleaning- Fixing missing values</a:t>
            </a:r>
          </a:p>
        </p:txBody>
      </p:sp>
      <p:graphicFrame>
        <p:nvGraphicFramePr>
          <p:cNvPr id="4" name="Table 4">
            <a:extLst>
              <a:ext uri="{FF2B5EF4-FFF2-40B4-BE49-F238E27FC236}">
                <a16:creationId xmlns:a16="http://schemas.microsoft.com/office/drawing/2014/main" id="{FD6ADE1F-2E8D-44F6-84CB-88F457CF4D67}"/>
              </a:ext>
            </a:extLst>
          </p:cNvPr>
          <p:cNvGraphicFramePr>
            <a:graphicFrameLocks noGrp="1"/>
          </p:cNvGraphicFramePr>
          <p:nvPr>
            <p:ph idx="1"/>
            <p:extLst>
              <p:ext uri="{D42A27DB-BD31-4B8C-83A1-F6EECF244321}">
                <p14:modId xmlns:p14="http://schemas.microsoft.com/office/powerpoint/2010/main" val="3130471310"/>
              </p:ext>
            </p:extLst>
          </p:nvPr>
        </p:nvGraphicFramePr>
        <p:xfrm>
          <a:off x="951389" y="1438183"/>
          <a:ext cx="10571826" cy="4706032"/>
        </p:xfrm>
        <a:graphic>
          <a:graphicData uri="http://schemas.openxmlformats.org/drawingml/2006/table">
            <a:tbl>
              <a:tblPr firstRow="1" bandRow="1">
                <a:tableStyleId>{5C22544A-7EE6-4342-B048-85BDC9FD1C3A}</a:tableStyleId>
              </a:tblPr>
              <a:tblGrid>
                <a:gridCol w="3749438">
                  <a:extLst>
                    <a:ext uri="{9D8B030D-6E8A-4147-A177-3AD203B41FA5}">
                      <a16:colId xmlns:a16="http://schemas.microsoft.com/office/drawing/2014/main" val="981995215"/>
                    </a:ext>
                  </a:extLst>
                </a:gridCol>
                <a:gridCol w="6822388">
                  <a:extLst>
                    <a:ext uri="{9D8B030D-6E8A-4147-A177-3AD203B41FA5}">
                      <a16:colId xmlns:a16="http://schemas.microsoft.com/office/drawing/2014/main" val="3596824908"/>
                    </a:ext>
                  </a:extLst>
                </a:gridCol>
              </a:tblGrid>
              <a:tr h="331360">
                <a:tc>
                  <a:txBody>
                    <a:bodyPr/>
                    <a:lstStyle/>
                    <a:p>
                      <a:r>
                        <a:rPr lang="en-IN" dirty="0"/>
                        <a:t>Missing Values columns</a:t>
                      </a:r>
                    </a:p>
                  </a:txBody>
                  <a:tcPr/>
                </a:tc>
                <a:tc>
                  <a:txBody>
                    <a:bodyPr/>
                    <a:lstStyle/>
                    <a:p>
                      <a:r>
                        <a:rPr lang="en-IN" dirty="0"/>
                        <a:t>Action Output</a:t>
                      </a:r>
                    </a:p>
                  </a:txBody>
                  <a:tcPr/>
                </a:tc>
                <a:extLst>
                  <a:ext uri="{0D108BD9-81ED-4DB2-BD59-A6C34878D82A}">
                    <a16:rowId xmlns:a16="http://schemas.microsoft.com/office/drawing/2014/main" val="59064494"/>
                  </a:ext>
                </a:extLst>
              </a:tr>
              <a:tr h="276134">
                <a:tc>
                  <a:txBody>
                    <a:bodyPr/>
                    <a:lstStyle/>
                    <a:p>
                      <a:r>
                        <a:rPr lang="en-IN" sz="1200" dirty="0"/>
                        <a:t>57 columns with all values null</a:t>
                      </a:r>
                    </a:p>
                  </a:txBody>
                  <a:tcPr/>
                </a:tc>
                <a:tc>
                  <a:txBody>
                    <a:bodyPr/>
                    <a:lstStyle/>
                    <a:p>
                      <a:r>
                        <a:rPr lang="en-IN" sz="1200" dirty="0"/>
                        <a:t>Removed from dataset for analysis</a:t>
                      </a:r>
                    </a:p>
                  </a:txBody>
                  <a:tcPr/>
                </a:tc>
                <a:extLst>
                  <a:ext uri="{0D108BD9-81ED-4DB2-BD59-A6C34878D82A}">
                    <a16:rowId xmlns:a16="http://schemas.microsoft.com/office/drawing/2014/main" val="3158771615"/>
                  </a:ext>
                </a:extLst>
              </a:tr>
              <a:tr h="1435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emp_title – 2459 Null Values ,  emp_length 1075 Null Values , chargeoff_within_12_mths 56 Nulls, </a:t>
                      </a:r>
                      <a:r>
                        <a:rPr lang="en-IN" sz="1200" dirty="0"/>
                        <a:t>pub_rec_bankruptcies 697 Nulls tax_liens 39 Null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endParaRPr lang="en-IN" sz="1200" dirty="0"/>
                    </a:p>
                  </a:txBody>
                  <a:tcPr/>
                </a:tc>
                <a:tc>
                  <a:txBody>
                    <a:bodyPr/>
                    <a:lstStyle/>
                    <a:p>
                      <a:r>
                        <a:rPr lang="en-IN" sz="1200" dirty="0"/>
                        <a:t>Small number of Null values compared to total row count 39717. No external data or domain info available to replace it with meaningful values so we are keeping as is into dataset.</a:t>
                      </a:r>
                    </a:p>
                  </a:txBody>
                  <a:tcPr/>
                </a:tc>
                <a:extLst>
                  <a:ext uri="{0D108BD9-81ED-4DB2-BD59-A6C34878D82A}">
                    <a16:rowId xmlns:a16="http://schemas.microsoft.com/office/drawing/2014/main" val="10409346"/>
                  </a:ext>
                </a:extLst>
              </a:tr>
              <a:tr h="662721">
                <a:tc>
                  <a:txBody>
                    <a:bodyPr/>
                    <a:lstStyle/>
                    <a:p>
                      <a:r>
                        <a:rPr lang="en-IN" sz="1200" dirty="0" err="1"/>
                        <a:t>desc</a:t>
                      </a:r>
                      <a:r>
                        <a:rPr lang="en-IN" sz="1200" dirty="0"/>
                        <a:t> – 12940 Null Values </a:t>
                      </a:r>
                    </a:p>
                  </a:txBody>
                  <a:tcPr/>
                </a:tc>
                <a:tc>
                  <a:txBody>
                    <a:bodyPr/>
                    <a:lstStyle/>
                    <a:p>
                      <a:r>
                        <a:rPr lang="en-IN" sz="1200" dirty="0"/>
                        <a:t>While it has significant number of Null rows , We do not plan to consider this column for our analysis to find variables impacting Loan default so we plan to keep this column as is for info purpose.</a:t>
                      </a:r>
                    </a:p>
                  </a:txBody>
                  <a:tcPr/>
                </a:tc>
                <a:extLst>
                  <a:ext uri="{0D108BD9-81ED-4DB2-BD59-A6C34878D82A}">
                    <a16:rowId xmlns:a16="http://schemas.microsoft.com/office/drawing/2014/main" val="2921134418"/>
                  </a:ext>
                </a:extLst>
              </a:tr>
              <a:tr h="662721">
                <a:tc>
                  <a:txBody>
                    <a:bodyPr/>
                    <a:lstStyle/>
                    <a:p>
                      <a:r>
                        <a:rPr lang="en-US" sz="1200" dirty="0"/>
                        <a:t>mths_since_last_delinq – 25682 Null values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Significant Null values greater than 70% so column has been dropped from analysis</a:t>
                      </a:r>
                    </a:p>
                    <a:p>
                      <a:endParaRPr lang="en-IN" sz="1200" dirty="0"/>
                    </a:p>
                  </a:txBody>
                  <a:tcPr/>
                </a:tc>
                <a:extLst>
                  <a:ext uri="{0D108BD9-81ED-4DB2-BD59-A6C34878D82A}">
                    <a16:rowId xmlns:a16="http://schemas.microsoft.com/office/drawing/2014/main" val="3986167569"/>
                  </a:ext>
                </a:extLst>
              </a:tr>
              <a:tr h="469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mths_since_last_record - 36931 Null Values ,</a:t>
                      </a:r>
                      <a:r>
                        <a:rPr lang="en-IN" sz="1200" dirty="0"/>
                        <a:t> next_pymnt_d – 38577 Null Values</a:t>
                      </a:r>
                    </a:p>
                    <a:p>
                      <a:endParaRPr lang="en-IN" sz="1200" dirty="0"/>
                    </a:p>
                  </a:txBody>
                  <a:tcPr/>
                </a:tc>
                <a:tc>
                  <a:txBody>
                    <a:bodyPr/>
                    <a:lstStyle/>
                    <a:p>
                      <a:r>
                        <a:rPr lang="en-IN" sz="1200" dirty="0"/>
                        <a:t>Very Significant Null values greater than 90% so columns has been dropped from analysis </a:t>
                      </a:r>
                    </a:p>
                  </a:txBody>
                  <a:tcPr/>
                </a:tc>
                <a:extLst>
                  <a:ext uri="{0D108BD9-81ED-4DB2-BD59-A6C34878D82A}">
                    <a16:rowId xmlns:a16="http://schemas.microsoft.com/office/drawing/2014/main" val="1186836231"/>
                  </a:ext>
                </a:extLst>
              </a:tr>
              <a:tr h="662721">
                <a:tc>
                  <a:txBody>
                    <a:bodyPr/>
                    <a:lstStyle/>
                    <a:p>
                      <a:r>
                        <a:rPr lang="en-IN" sz="1200" dirty="0" err="1"/>
                        <a:t>Zip_code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It has 0 null values but has been dropped as not much significance to current analysis</a:t>
                      </a:r>
                    </a:p>
                  </a:txBody>
                  <a:tcPr/>
                </a:tc>
                <a:extLst>
                  <a:ext uri="{0D108BD9-81ED-4DB2-BD59-A6C34878D82A}">
                    <a16:rowId xmlns:a16="http://schemas.microsoft.com/office/drawing/2014/main" val="1463809363"/>
                  </a:ext>
                </a:extLst>
              </a:tr>
            </a:tbl>
          </a:graphicData>
        </a:graphic>
      </p:graphicFrame>
    </p:spTree>
    <p:extLst>
      <p:ext uri="{BB962C8B-B14F-4D97-AF65-F5344CB8AC3E}">
        <p14:creationId xmlns:p14="http://schemas.microsoft.com/office/powerpoint/2010/main" val="368417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5137-5774-40B4-A846-FC54414F5CA3}"/>
              </a:ext>
            </a:extLst>
          </p:cNvPr>
          <p:cNvSpPr>
            <a:spLocks noGrp="1"/>
          </p:cNvSpPr>
          <p:nvPr>
            <p:ph type="title"/>
          </p:nvPr>
        </p:nvSpPr>
        <p:spPr>
          <a:xfrm>
            <a:off x="1066800" y="642594"/>
            <a:ext cx="10509682" cy="751200"/>
          </a:xfrm>
        </p:spPr>
        <p:txBody>
          <a:bodyPr/>
          <a:lstStyle/>
          <a:p>
            <a:r>
              <a:rPr lang="en-IN" dirty="0"/>
              <a:t>Data Standardization</a:t>
            </a:r>
          </a:p>
        </p:txBody>
      </p:sp>
      <p:graphicFrame>
        <p:nvGraphicFramePr>
          <p:cNvPr id="4" name="Table 4">
            <a:extLst>
              <a:ext uri="{FF2B5EF4-FFF2-40B4-BE49-F238E27FC236}">
                <a16:creationId xmlns:a16="http://schemas.microsoft.com/office/drawing/2014/main" id="{FD6ADE1F-2E8D-44F6-84CB-88F457CF4D67}"/>
              </a:ext>
            </a:extLst>
          </p:cNvPr>
          <p:cNvGraphicFramePr>
            <a:graphicFrameLocks noGrp="1"/>
          </p:cNvGraphicFramePr>
          <p:nvPr>
            <p:ph idx="1"/>
            <p:extLst>
              <p:ext uri="{D42A27DB-BD31-4B8C-83A1-F6EECF244321}">
                <p14:modId xmlns:p14="http://schemas.microsoft.com/office/powerpoint/2010/main" val="382423886"/>
              </p:ext>
            </p:extLst>
          </p:nvPr>
        </p:nvGraphicFramePr>
        <p:xfrm>
          <a:off x="951389" y="1438183"/>
          <a:ext cx="10571826" cy="2923422"/>
        </p:xfrm>
        <a:graphic>
          <a:graphicData uri="http://schemas.openxmlformats.org/drawingml/2006/table">
            <a:tbl>
              <a:tblPr firstRow="1" bandRow="1">
                <a:tableStyleId>{5C22544A-7EE6-4342-B048-85BDC9FD1C3A}</a:tableStyleId>
              </a:tblPr>
              <a:tblGrid>
                <a:gridCol w="3749438">
                  <a:extLst>
                    <a:ext uri="{9D8B030D-6E8A-4147-A177-3AD203B41FA5}">
                      <a16:colId xmlns:a16="http://schemas.microsoft.com/office/drawing/2014/main" val="981995215"/>
                    </a:ext>
                  </a:extLst>
                </a:gridCol>
                <a:gridCol w="6822388">
                  <a:extLst>
                    <a:ext uri="{9D8B030D-6E8A-4147-A177-3AD203B41FA5}">
                      <a16:colId xmlns:a16="http://schemas.microsoft.com/office/drawing/2014/main" val="3596824908"/>
                    </a:ext>
                  </a:extLst>
                </a:gridCol>
              </a:tblGrid>
              <a:tr h="331360">
                <a:tc>
                  <a:txBody>
                    <a:bodyPr/>
                    <a:lstStyle/>
                    <a:p>
                      <a:r>
                        <a:rPr lang="en-IN" dirty="0"/>
                        <a:t>Standardization</a:t>
                      </a:r>
                    </a:p>
                  </a:txBody>
                  <a:tcPr/>
                </a:tc>
                <a:tc>
                  <a:txBody>
                    <a:bodyPr/>
                    <a:lstStyle/>
                    <a:p>
                      <a:r>
                        <a:rPr lang="en-IN" dirty="0"/>
                        <a:t>Action Output</a:t>
                      </a:r>
                    </a:p>
                  </a:txBody>
                  <a:tcPr/>
                </a:tc>
                <a:extLst>
                  <a:ext uri="{0D108BD9-81ED-4DB2-BD59-A6C34878D82A}">
                    <a16:rowId xmlns:a16="http://schemas.microsoft.com/office/drawing/2014/main" val="59064494"/>
                  </a:ext>
                </a:extLst>
              </a:tr>
              <a:tr h="276134">
                <a:tc>
                  <a:txBody>
                    <a:bodyPr/>
                    <a:lstStyle/>
                    <a:p>
                      <a:r>
                        <a:rPr lang="en-IN" sz="1400" dirty="0"/>
                        <a:t>Column name updates for better readability</a:t>
                      </a:r>
                    </a:p>
                  </a:txBody>
                  <a:tcPr/>
                </a:tc>
                <a:tc>
                  <a:txBody>
                    <a:bodyPr/>
                    <a:lstStyle/>
                    <a:p>
                      <a:r>
                        <a:rPr lang="en-US" sz="1400" dirty="0"/>
                        <a:t>Changing the term column name to term_months and int_rate column name to int_rate_percent</a:t>
                      </a:r>
                      <a:endParaRPr lang="en-IN" sz="1400" dirty="0"/>
                    </a:p>
                  </a:txBody>
                  <a:tcPr/>
                </a:tc>
                <a:extLst>
                  <a:ext uri="{0D108BD9-81ED-4DB2-BD59-A6C34878D82A}">
                    <a16:rowId xmlns:a16="http://schemas.microsoft.com/office/drawing/2014/main" val="3158771615"/>
                  </a:ext>
                </a:extLst>
              </a:tr>
              <a:tr h="714060">
                <a:tc>
                  <a:txBody>
                    <a:bodyPr/>
                    <a:lstStyle/>
                    <a:p>
                      <a:r>
                        <a:rPr lang="en-IN" sz="1400" dirty="0"/>
                        <a:t>Data Format change</a:t>
                      </a:r>
                    </a:p>
                  </a:txBody>
                  <a:tcPr/>
                </a:tc>
                <a:tc>
                  <a:txBody>
                    <a:bodyPr/>
                    <a:lstStyle/>
                    <a:p>
                      <a:r>
                        <a:rPr lang="en-US" sz="1400" dirty="0"/>
                        <a:t>Formatting the data of column term to remove months and removing the % from the column  int_rate_percent and </a:t>
                      </a:r>
                      <a:r>
                        <a:rPr lang="en-US" sz="1400" dirty="0" err="1"/>
                        <a:t>revol_util</a:t>
                      </a:r>
                      <a:endParaRPr lang="en-IN" sz="1400" dirty="0"/>
                    </a:p>
                  </a:txBody>
                  <a:tcPr/>
                </a:tc>
                <a:extLst>
                  <a:ext uri="{0D108BD9-81ED-4DB2-BD59-A6C34878D82A}">
                    <a16:rowId xmlns:a16="http://schemas.microsoft.com/office/drawing/2014/main" val="10409346"/>
                  </a:ext>
                </a:extLst>
              </a:tr>
              <a:tr h="662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Data Format change</a:t>
                      </a:r>
                    </a:p>
                    <a:p>
                      <a:endParaRPr lang="en-IN" sz="1400" dirty="0"/>
                    </a:p>
                  </a:txBody>
                  <a:tcPr/>
                </a:tc>
                <a:tc>
                  <a:txBody>
                    <a:bodyPr/>
                    <a:lstStyle/>
                    <a:p>
                      <a:r>
                        <a:rPr lang="en-US" sz="1400" dirty="0"/>
                        <a:t>Changing data types of columns to float and int as per the data</a:t>
                      </a:r>
                      <a:endParaRPr lang="en-IN" sz="1400" dirty="0"/>
                    </a:p>
                  </a:txBody>
                  <a:tcPr/>
                </a:tc>
                <a:extLst>
                  <a:ext uri="{0D108BD9-81ED-4DB2-BD59-A6C34878D82A}">
                    <a16:rowId xmlns:a16="http://schemas.microsoft.com/office/drawing/2014/main" val="2921134418"/>
                  </a:ext>
                </a:extLst>
              </a:tr>
              <a:tr h="662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Data Format change</a:t>
                      </a:r>
                    </a:p>
                    <a:p>
                      <a:endParaRPr lang="en-IN" sz="1400" dirty="0"/>
                    </a:p>
                  </a:txBody>
                  <a:tcPr/>
                </a:tc>
                <a:tc>
                  <a:txBody>
                    <a:bodyPr/>
                    <a:lstStyle/>
                    <a:p>
                      <a:r>
                        <a:rPr lang="en-US" sz="1400" dirty="0"/>
                        <a:t>converting data type to date for columns </a:t>
                      </a:r>
                      <a:r>
                        <a:rPr lang="en-US" sz="1400" dirty="0" err="1"/>
                        <a:t>issue_d</a:t>
                      </a:r>
                      <a:r>
                        <a:rPr lang="en-US" sz="1400" dirty="0"/>
                        <a:t>, </a:t>
                      </a:r>
                      <a:r>
                        <a:rPr lang="en-US" sz="1400" dirty="0" err="1"/>
                        <a:t>earliest_cr_line</a:t>
                      </a:r>
                      <a:r>
                        <a:rPr lang="en-US" sz="1400" dirty="0"/>
                        <a:t>, </a:t>
                      </a:r>
                      <a:r>
                        <a:rPr lang="en-US" sz="1400" dirty="0" err="1"/>
                        <a:t>last_pymnt_d</a:t>
                      </a:r>
                      <a:r>
                        <a:rPr lang="en-US" sz="1400" dirty="0"/>
                        <a:t>, </a:t>
                      </a:r>
                      <a:r>
                        <a:rPr lang="en-US" sz="1400" dirty="0" err="1"/>
                        <a:t>last_credit_pull_d</a:t>
                      </a:r>
                      <a:endParaRPr lang="en-IN" sz="1400" dirty="0"/>
                    </a:p>
                  </a:txBody>
                  <a:tcPr/>
                </a:tc>
                <a:extLst>
                  <a:ext uri="{0D108BD9-81ED-4DB2-BD59-A6C34878D82A}">
                    <a16:rowId xmlns:a16="http://schemas.microsoft.com/office/drawing/2014/main" val="3986167569"/>
                  </a:ext>
                </a:extLst>
              </a:tr>
            </a:tbl>
          </a:graphicData>
        </a:graphic>
      </p:graphicFrame>
    </p:spTree>
    <p:extLst>
      <p:ext uri="{BB962C8B-B14F-4D97-AF65-F5344CB8AC3E}">
        <p14:creationId xmlns:p14="http://schemas.microsoft.com/office/powerpoint/2010/main" val="134117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5137-5774-40B4-A846-FC54414F5CA3}"/>
              </a:ext>
            </a:extLst>
          </p:cNvPr>
          <p:cNvSpPr>
            <a:spLocks noGrp="1"/>
          </p:cNvSpPr>
          <p:nvPr>
            <p:ph type="title"/>
          </p:nvPr>
        </p:nvSpPr>
        <p:spPr>
          <a:xfrm>
            <a:off x="1066800" y="642594"/>
            <a:ext cx="10509682" cy="751200"/>
          </a:xfrm>
        </p:spPr>
        <p:txBody>
          <a:bodyPr>
            <a:normAutofit fontScale="90000"/>
          </a:bodyPr>
          <a:lstStyle/>
          <a:p>
            <a:r>
              <a:rPr lang="en-IN" dirty="0"/>
              <a:t>Data Sanity Checks and Removing Invalid values if Any</a:t>
            </a:r>
          </a:p>
        </p:txBody>
      </p:sp>
      <p:graphicFrame>
        <p:nvGraphicFramePr>
          <p:cNvPr id="4" name="Table 4">
            <a:extLst>
              <a:ext uri="{FF2B5EF4-FFF2-40B4-BE49-F238E27FC236}">
                <a16:creationId xmlns:a16="http://schemas.microsoft.com/office/drawing/2014/main" id="{FD6ADE1F-2E8D-44F6-84CB-88F457CF4D67}"/>
              </a:ext>
            </a:extLst>
          </p:cNvPr>
          <p:cNvGraphicFramePr>
            <a:graphicFrameLocks noGrp="1"/>
          </p:cNvGraphicFramePr>
          <p:nvPr>
            <p:ph idx="1"/>
            <p:extLst>
              <p:ext uri="{D42A27DB-BD31-4B8C-83A1-F6EECF244321}">
                <p14:modId xmlns:p14="http://schemas.microsoft.com/office/powerpoint/2010/main" val="2882462290"/>
              </p:ext>
            </p:extLst>
          </p:nvPr>
        </p:nvGraphicFramePr>
        <p:xfrm>
          <a:off x="951388" y="1873189"/>
          <a:ext cx="9808347" cy="2448288"/>
        </p:xfrm>
        <a:graphic>
          <a:graphicData uri="http://schemas.openxmlformats.org/drawingml/2006/table">
            <a:tbl>
              <a:tblPr firstRow="1" bandRow="1">
                <a:tableStyleId>{5C22544A-7EE6-4342-B048-85BDC9FD1C3A}</a:tableStyleId>
              </a:tblPr>
              <a:tblGrid>
                <a:gridCol w="9808347">
                  <a:extLst>
                    <a:ext uri="{9D8B030D-6E8A-4147-A177-3AD203B41FA5}">
                      <a16:colId xmlns:a16="http://schemas.microsoft.com/office/drawing/2014/main" val="3596824908"/>
                    </a:ext>
                  </a:extLst>
                </a:gridCol>
              </a:tblGrid>
              <a:tr h="372303">
                <a:tc>
                  <a:txBody>
                    <a:bodyPr/>
                    <a:lstStyle/>
                    <a:p>
                      <a:r>
                        <a:rPr lang="en-IN" dirty="0"/>
                        <a:t>Data Sanity Checks</a:t>
                      </a:r>
                    </a:p>
                  </a:txBody>
                  <a:tcPr/>
                </a:tc>
                <a:extLst>
                  <a:ext uri="{0D108BD9-81ED-4DB2-BD59-A6C34878D82A}">
                    <a16:rowId xmlns:a16="http://schemas.microsoft.com/office/drawing/2014/main" val="59064494"/>
                  </a:ext>
                </a:extLst>
              </a:tr>
              <a:tr h="726833">
                <a:tc>
                  <a:txBody>
                    <a:bodyPr/>
                    <a:lstStyle/>
                    <a:p>
                      <a:r>
                        <a:rPr lang="en-US" sz="1400" b="0" i="0" kern="1200" dirty="0" err="1">
                          <a:solidFill>
                            <a:schemeClr val="dk1"/>
                          </a:solidFill>
                          <a:effectLst/>
                          <a:latin typeface="+mn-lt"/>
                          <a:ea typeface="+mn-ea"/>
                          <a:cs typeface="+mn-cs"/>
                        </a:rPr>
                        <a:t>loan_amnt</a:t>
                      </a:r>
                      <a:r>
                        <a:rPr lang="en-US" sz="1400" b="0" i="0" kern="1200" dirty="0">
                          <a:solidFill>
                            <a:schemeClr val="dk1"/>
                          </a:solidFill>
                          <a:effectLst/>
                          <a:latin typeface="+mn-lt"/>
                          <a:ea typeface="+mn-ea"/>
                          <a:cs typeface="+mn-cs"/>
                        </a:rPr>
                        <a:t> should be always greater than </a:t>
                      </a:r>
                      <a:r>
                        <a:rPr lang="en-US" sz="1400" b="0" i="0" kern="1200" dirty="0" err="1">
                          <a:solidFill>
                            <a:schemeClr val="dk1"/>
                          </a:solidFill>
                          <a:effectLst/>
                          <a:latin typeface="+mn-lt"/>
                          <a:ea typeface="+mn-ea"/>
                          <a:cs typeface="+mn-cs"/>
                        </a:rPr>
                        <a:t>funded_amnt</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409346"/>
                  </a:ext>
                </a:extLst>
              </a:tr>
              <a:tr h="674576">
                <a:tc>
                  <a:txBody>
                    <a:bodyPr/>
                    <a:lstStyle/>
                    <a:p>
                      <a:r>
                        <a:rPr lang="en-US" sz="1400" b="0" i="0" kern="1200" dirty="0" err="1">
                          <a:solidFill>
                            <a:schemeClr val="dk1"/>
                          </a:solidFill>
                          <a:effectLst/>
                          <a:latin typeface="+mn-lt"/>
                          <a:ea typeface="+mn-ea"/>
                          <a:cs typeface="+mn-cs"/>
                        </a:rPr>
                        <a:t>loan_amnt</a:t>
                      </a:r>
                      <a:r>
                        <a:rPr lang="en-US" sz="1400" b="0" i="0" kern="1200" dirty="0">
                          <a:solidFill>
                            <a:schemeClr val="dk1"/>
                          </a:solidFill>
                          <a:effectLst/>
                          <a:latin typeface="+mn-lt"/>
                          <a:ea typeface="+mn-ea"/>
                          <a:cs typeface="+mn-cs"/>
                        </a:rPr>
                        <a:t> should be always greater than </a:t>
                      </a:r>
                      <a:r>
                        <a:rPr lang="en-US" sz="1400" b="0" i="0" kern="1200" dirty="0" err="1">
                          <a:solidFill>
                            <a:schemeClr val="dk1"/>
                          </a:solidFill>
                          <a:effectLst/>
                          <a:latin typeface="+mn-lt"/>
                          <a:ea typeface="+mn-ea"/>
                          <a:cs typeface="+mn-cs"/>
                        </a:rPr>
                        <a:t>funded_amnt_inv</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921134418"/>
                  </a:ext>
                </a:extLst>
              </a:tr>
              <a:tr h="674576">
                <a:tc>
                  <a:txBody>
                    <a:bodyPr/>
                    <a:lstStyle/>
                    <a:p>
                      <a:r>
                        <a:rPr lang="en-US" sz="1400" b="0" i="0" kern="1200" dirty="0" err="1">
                          <a:solidFill>
                            <a:schemeClr val="dk1"/>
                          </a:solidFill>
                          <a:effectLst/>
                          <a:latin typeface="+mn-lt"/>
                          <a:ea typeface="+mn-ea"/>
                          <a:cs typeface="+mn-cs"/>
                        </a:rPr>
                        <a:t>int_rate_percent</a:t>
                      </a:r>
                      <a:r>
                        <a:rPr lang="en-US" sz="1400" b="0" i="0" kern="1200" dirty="0">
                          <a:solidFill>
                            <a:schemeClr val="dk1"/>
                          </a:solidFill>
                          <a:effectLst/>
                          <a:latin typeface="+mn-lt"/>
                          <a:ea typeface="+mn-ea"/>
                          <a:cs typeface="+mn-cs"/>
                        </a:rPr>
                        <a:t> should be greater than 0 and less than 100</a:t>
                      </a:r>
                    </a:p>
                  </a:txBody>
                  <a:tcPr/>
                </a:tc>
                <a:extLst>
                  <a:ext uri="{0D108BD9-81ED-4DB2-BD59-A6C34878D82A}">
                    <a16:rowId xmlns:a16="http://schemas.microsoft.com/office/drawing/2014/main" val="3986167569"/>
                  </a:ext>
                </a:extLst>
              </a:tr>
            </a:tbl>
          </a:graphicData>
        </a:graphic>
      </p:graphicFrame>
    </p:spTree>
    <p:extLst>
      <p:ext uri="{BB962C8B-B14F-4D97-AF65-F5344CB8AC3E}">
        <p14:creationId xmlns:p14="http://schemas.microsoft.com/office/powerpoint/2010/main" val="124902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642594"/>
            <a:ext cx="10058400" cy="1124062"/>
          </a:xfrm>
        </p:spPr>
        <p:txBody>
          <a:bodyPr anchor="ctr">
            <a:normAutofit fontScale="90000"/>
          </a:bodyPr>
          <a:lstStyle/>
          <a:p>
            <a:r>
              <a:rPr lang="en-US" sz="3100" dirty="0"/>
              <a:t>Univariate Analysis (ordered categorical variable)- Loan count distribution over grade for charged off loans</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2581275"/>
            <a:ext cx="2469102" cy="1754326"/>
          </a:xfrm>
          <a:prstGeom prst="rect">
            <a:avLst/>
          </a:prstGeom>
          <a:noFill/>
        </p:spPr>
        <p:txBody>
          <a:bodyPr wrap="square" rtlCol="0">
            <a:spAutoFit/>
          </a:bodyPr>
          <a:lstStyle/>
          <a:p>
            <a:r>
              <a:rPr lang="en-IN" dirty="0"/>
              <a:t>Loans with grade B and C has higher chances of default compared to loans with status A ,F and G</a:t>
            </a:r>
          </a:p>
        </p:txBody>
      </p:sp>
      <p:pic>
        <p:nvPicPr>
          <p:cNvPr id="11" name="Picture 10">
            <a:extLst>
              <a:ext uri="{FF2B5EF4-FFF2-40B4-BE49-F238E27FC236}">
                <a16:creationId xmlns:a16="http://schemas.microsoft.com/office/drawing/2014/main" id="{ECE67402-E658-40D6-8894-D6CBD07F593E}"/>
              </a:ext>
            </a:extLst>
          </p:cNvPr>
          <p:cNvPicPr>
            <a:picLocks noChangeAspect="1"/>
          </p:cNvPicPr>
          <p:nvPr/>
        </p:nvPicPr>
        <p:blipFill>
          <a:blip r:embed="rId2"/>
          <a:stretch>
            <a:fillRect/>
          </a:stretch>
        </p:blipFill>
        <p:spPr>
          <a:xfrm>
            <a:off x="1711634" y="1912028"/>
            <a:ext cx="6496050" cy="3886200"/>
          </a:xfrm>
          <a:prstGeom prst="rect">
            <a:avLst/>
          </a:prstGeom>
        </p:spPr>
      </p:pic>
    </p:spTree>
    <p:extLst>
      <p:ext uri="{BB962C8B-B14F-4D97-AF65-F5344CB8AC3E}">
        <p14:creationId xmlns:p14="http://schemas.microsoft.com/office/powerpoint/2010/main" val="57186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8681-E354-4AC3-9760-D176195872CD}"/>
              </a:ext>
            </a:extLst>
          </p:cNvPr>
          <p:cNvSpPr>
            <a:spLocks noGrp="1"/>
          </p:cNvSpPr>
          <p:nvPr>
            <p:ph type="title"/>
          </p:nvPr>
        </p:nvSpPr>
        <p:spPr>
          <a:xfrm>
            <a:off x="1066800" y="678106"/>
            <a:ext cx="10706100" cy="1124062"/>
          </a:xfrm>
        </p:spPr>
        <p:txBody>
          <a:bodyPr anchor="ctr">
            <a:normAutofit fontScale="90000"/>
          </a:bodyPr>
          <a:lstStyle/>
          <a:p>
            <a:r>
              <a:rPr lang="en-US" sz="3100" dirty="0"/>
              <a:t>Univariate Analysis (unordered categorical variable)- Loan applications distribution over Verification status for charged off loans </a:t>
            </a:r>
            <a:br>
              <a:rPr lang="en-IN" sz="1400" b="1" i="0" dirty="0">
                <a:solidFill>
                  <a:srgbClr val="091E42"/>
                </a:solidFill>
                <a:effectLst/>
                <a:latin typeface="circular"/>
              </a:rPr>
            </a:br>
            <a:endParaRPr lang="en-IN" sz="3100" dirty="0"/>
          </a:p>
        </p:txBody>
      </p:sp>
      <p:sp>
        <p:nvSpPr>
          <p:cNvPr id="7" name="TextBox 6">
            <a:extLst>
              <a:ext uri="{FF2B5EF4-FFF2-40B4-BE49-F238E27FC236}">
                <a16:creationId xmlns:a16="http://schemas.microsoft.com/office/drawing/2014/main" id="{0F7A2672-9290-466D-9A81-E3F1F50244AC}"/>
              </a:ext>
            </a:extLst>
          </p:cNvPr>
          <p:cNvSpPr txBox="1"/>
          <p:nvPr/>
        </p:nvSpPr>
        <p:spPr>
          <a:xfrm>
            <a:off x="9303798" y="2581275"/>
            <a:ext cx="2469102" cy="1200329"/>
          </a:xfrm>
          <a:prstGeom prst="rect">
            <a:avLst/>
          </a:prstGeom>
          <a:noFill/>
        </p:spPr>
        <p:txBody>
          <a:bodyPr wrap="square" rtlCol="0">
            <a:spAutoFit/>
          </a:bodyPr>
          <a:lstStyle/>
          <a:p>
            <a:r>
              <a:rPr lang="en-IN" dirty="0"/>
              <a:t>Lending club should give more loans to people whose are source verified</a:t>
            </a:r>
          </a:p>
        </p:txBody>
      </p:sp>
      <p:pic>
        <p:nvPicPr>
          <p:cNvPr id="12" name="Picture 11">
            <a:extLst>
              <a:ext uri="{FF2B5EF4-FFF2-40B4-BE49-F238E27FC236}">
                <a16:creationId xmlns:a16="http://schemas.microsoft.com/office/drawing/2014/main" id="{C0518C80-F2B3-4CE8-9ED6-4DD46A61F1D4}"/>
              </a:ext>
            </a:extLst>
          </p:cNvPr>
          <p:cNvPicPr>
            <a:picLocks noChangeAspect="1"/>
          </p:cNvPicPr>
          <p:nvPr/>
        </p:nvPicPr>
        <p:blipFill>
          <a:blip r:embed="rId2"/>
          <a:stretch>
            <a:fillRect/>
          </a:stretch>
        </p:blipFill>
        <p:spPr>
          <a:xfrm>
            <a:off x="1411457" y="1774375"/>
            <a:ext cx="7705910" cy="3777221"/>
          </a:xfrm>
          <a:prstGeom prst="rect">
            <a:avLst/>
          </a:prstGeom>
        </p:spPr>
      </p:pic>
    </p:spTree>
    <p:extLst>
      <p:ext uri="{BB962C8B-B14F-4D97-AF65-F5344CB8AC3E}">
        <p14:creationId xmlns:p14="http://schemas.microsoft.com/office/powerpoint/2010/main" val="1873317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{E8094EF1-D6CF-4078-AA60-98B6E3EEEC1A}tf78438558_win32</Template>
  <TotalTime>583</TotalTime>
  <Words>1375</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Century Gothic</vt:lpstr>
      <vt:lpstr>circular</vt:lpstr>
      <vt:lpstr>Garamond</vt:lpstr>
      <vt:lpstr>SavonVTI</vt:lpstr>
      <vt:lpstr>Lending CluB Case Study</vt:lpstr>
      <vt:lpstr>Problem Statement</vt:lpstr>
      <vt:lpstr>Metadata Description</vt:lpstr>
      <vt:lpstr>Data Cleaning- Fixing Rows and Columns</vt:lpstr>
      <vt:lpstr>Data Cleaning- Fixing missing values</vt:lpstr>
      <vt:lpstr>Data Standardization</vt:lpstr>
      <vt:lpstr>Data Sanity Checks and Removing Invalid values if Any</vt:lpstr>
      <vt:lpstr>Univariate Analysis (ordered categorical variable)- Loan count distribution over grade for charged off loans </vt:lpstr>
      <vt:lpstr>Univariate Analysis (unordered categorical variable)- Loan applications distribution over Verification status for charged off loans  </vt:lpstr>
      <vt:lpstr>Univariate Analysis (Quantitative variable)- Loan count distribution for Interest rate for defaulters </vt:lpstr>
      <vt:lpstr>Univariate Analysis (Quantitative variable)- Loan count distribution for Loan Amount for defaulters </vt:lpstr>
      <vt:lpstr>Segmented Analysis - Loan applications distribution over loan status on home_ownership </vt:lpstr>
      <vt:lpstr>Segmented Analysis - Loan count distribution over loan status on grade  </vt:lpstr>
      <vt:lpstr>Segmented Analysis - Loan count distribution over loan status on state </vt:lpstr>
      <vt:lpstr>Segmented Analysis - Loan count distribution over loan status on loan term </vt:lpstr>
      <vt:lpstr>Segmented Analysis - Loan count distribution for charged off loan on dti </vt:lpstr>
      <vt:lpstr>Derived metrics univariate Analysis - Loan count distribution for charged off loan on Year and Month </vt:lpstr>
      <vt:lpstr>Bivariate Analysis – Correlation among multiple variables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bigdatavineet@outlook.com</dc:creator>
  <cp:lastModifiedBy>bigdatavineet@outlook.com</cp:lastModifiedBy>
  <cp:revision>88</cp:revision>
  <dcterms:created xsi:type="dcterms:W3CDTF">2022-01-03T14:41:35Z</dcterms:created>
  <dcterms:modified xsi:type="dcterms:W3CDTF">2022-01-05T18:11:48Z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