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4359-7226-EF4F-3E06-657E5CB03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FD8CF-FCC1-02B1-C377-62A0CF522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3908-8417-315F-04DA-00FAD360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720E-FB42-81D4-ED0A-155241E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23DF-272A-3C61-98C9-8D5E435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ACE8-2561-ED29-A252-ADFF507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EF397-E146-AFD0-4726-EB5F4518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2393-F42D-B60D-C5A4-1DD406DF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47C1-BE35-B4B7-CF81-49B882AF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35BB-48C1-1258-1E0A-8CA921A4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7E744-5F28-87A8-5F55-226763849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EF094-5FE6-1272-2362-608A1F7B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1048-E667-DB47-DA75-8DAAC91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5458-316D-E307-C7A4-B739CE60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08CE-E2F8-7F22-500E-6DC8045E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1ED-B5AC-011B-6B6F-14347BB0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C84D-0B7D-072B-34BB-7F48B22B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B670-F9F0-6F1B-E908-51C81BE7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0DA2-EC91-2975-B25E-AF3B2EB8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AD11-D5D7-AFB7-AD40-8E3671D4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0E1D-2732-FA95-F3B7-FDC67D3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5068B-86DE-3BFE-52D9-99990B9A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724E-D6CC-16FA-14E5-2C7D4DC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8CC8-8495-3268-8F4B-6C38FED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567-9BC7-8AB0-0A94-E5BCF1F0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39B7-D4B3-CB21-C60A-6BED6B95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8778-E8E2-F079-DF20-9B63D450E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D779-9D61-FF17-9AED-9FF06735D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E40F-562F-CAD8-21C3-713A09F7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E1649-FF99-848B-1C97-2A91E9B9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36DB-B693-5238-2091-A23AAADF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9D40-E38B-0C69-D174-2A21E0BC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9B6DB-BAE2-34BD-23BD-C8A1326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8F3A-C81B-1AFF-75AA-38C2FC39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BE432-1EFC-EDE1-AE1B-6D13FEC87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1D25-B8F1-4A83-501C-B716CA307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A370D-8175-1644-B213-6CB7857A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167F8-B32A-DE18-5997-D2D00F0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8E37E-2B1D-4970-FEC4-D5070879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1E8-EED3-5134-AA1D-10456433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5C3C3-4ED1-AEF2-0509-5C79A0D8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D3AD5-0DD9-903F-5998-DA8B4FF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758EA-BA33-0C90-6CE8-0A296335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749A9-BE14-A641-1AE1-ABFB461B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82F99-D113-16A7-6C5E-F50D319D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97E6-AE0B-8536-0D85-85E9028A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5FA-C73F-D857-360B-6C6C4E29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325E-01A5-FCB7-64B7-FD392E0A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EB49-C198-2B9C-94DF-5707C449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4879-F036-9694-8AAC-3B238DB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2D32-5E50-59DF-C14A-C54E109D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D003-EDFB-92AC-2D73-AEDF783A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1FA9-AE49-415E-D585-0D26A3B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A8213-2801-FE4C-35D2-916537E00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D3D5-27FF-8531-2439-FA1DDD167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7C27-0CC8-A5A7-1017-12827088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6F9B-6150-5CC8-D34B-95B1B6AD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1ED2-8F5F-1DC3-549C-27C44A0D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B3840-7BB3-883D-149F-C4BF5D7D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35F6-5FB1-BF75-F862-B0D3A2CA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1D82B-114A-A33A-57FF-C58AF4B4F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0AE9-25F8-9D41-80FE-193D7A0E5208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E707-0AE5-953A-2FC8-9EABC967D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D446-D3BD-4F6A-094E-A62924CF9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3AA9-4DC0-E34E-B699-769AA0DE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7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781-D265-F4BE-0CA6-52CB39C37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for CS472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556DE-2D9E-D427-1BDC-1937EA6C7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26" name="Picture 2" descr="GNS3 · GitHub">
            <a:extLst>
              <a:ext uri="{FF2B5EF4-FFF2-40B4-BE49-F238E27FC236}">
                <a16:creationId xmlns:a16="http://schemas.microsoft.com/office/drawing/2014/main" id="{BAE4BC02-BBCA-C7C2-00DD-36F4BC4D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76" y="2815119"/>
            <a:ext cx="1796051" cy="17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FRRouting/frr: The FRRouting Protocol Suite">
            <a:extLst>
              <a:ext uri="{FF2B5EF4-FFF2-40B4-BE49-F238E27FC236}">
                <a16:creationId xmlns:a16="http://schemas.microsoft.com/office/drawing/2014/main" id="{A11302DA-82C2-19FE-AE97-D7735D44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11" y="2586152"/>
            <a:ext cx="1962846" cy="20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0AC2D-4299-C4C2-EA42-D611146D8471}"/>
              </a:ext>
            </a:extLst>
          </p:cNvPr>
          <p:cNvSpPr txBox="1"/>
          <p:nvPr/>
        </p:nvSpPr>
        <p:spPr>
          <a:xfrm>
            <a:off x="2512222" y="5098603"/>
            <a:ext cx="204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GNS3 – Commercial</a:t>
            </a:r>
            <a:br>
              <a:rPr lang="en-US" dirty="0"/>
            </a:br>
            <a:r>
              <a:rPr lang="en-US" dirty="0"/>
              <a:t>Network Emulation</a:t>
            </a:r>
            <a:br>
              <a:rPr lang="en-US" dirty="0"/>
            </a:br>
            <a:r>
              <a:rPr lang="en-US" dirty="0"/>
              <a:t>Tooling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DFB38-0EA6-73DA-E0EA-01F69FFD0E58}"/>
              </a:ext>
            </a:extLst>
          </p:cNvPr>
          <p:cNvSpPr txBox="1"/>
          <p:nvPr/>
        </p:nvSpPr>
        <p:spPr>
          <a:xfrm>
            <a:off x="7009898" y="5098603"/>
            <a:ext cx="319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FRRouting</a:t>
            </a:r>
            <a:r>
              <a:rPr lang="en-US" dirty="0"/>
              <a:t>/</a:t>
            </a:r>
            <a:r>
              <a:rPr lang="en-US" dirty="0" err="1"/>
              <a:t>frr</a:t>
            </a:r>
            <a:br>
              <a:rPr lang="en-US" dirty="0"/>
            </a:br>
            <a:r>
              <a:rPr lang="en-US" dirty="0"/>
              <a:t>Open Source Implementation of</a:t>
            </a:r>
            <a:br>
              <a:rPr lang="en-US" dirty="0"/>
            </a:br>
            <a:r>
              <a:rPr lang="en-US" dirty="0"/>
              <a:t>Many Routing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9C749-1804-51B4-C783-D5F8761E38FA}"/>
              </a:ext>
            </a:extLst>
          </p:cNvPr>
          <p:cNvSpPr txBox="1"/>
          <p:nvPr/>
        </p:nvSpPr>
        <p:spPr>
          <a:xfrm>
            <a:off x="7502609" y="6236682"/>
            <a:ext cx="258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frrouting.org</a:t>
            </a:r>
            <a:r>
              <a:rPr lang="en-US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AF039-0F9B-F66B-F52B-AA9E20E9D52A}"/>
              </a:ext>
            </a:extLst>
          </p:cNvPr>
          <p:cNvSpPr txBox="1"/>
          <p:nvPr/>
        </p:nvSpPr>
        <p:spPr>
          <a:xfrm>
            <a:off x="2391309" y="6236682"/>
            <a:ext cx="2693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https://www.gns3.com/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A3093-992B-FD60-16C7-B5DB7C92DB17}"/>
              </a:ext>
            </a:extLst>
          </p:cNvPr>
          <p:cNvSpPr txBox="1"/>
          <p:nvPr/>
        </p:nvSpPr>
        <p:spPr>
          <a:xfrm>
            <a:off x="795318" y="1509281"/>
            <a:ext cx="1060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lab environment will be using the GNS3 Network Emulator, along with the open source </a:t>
            </a:r>
            <a:r>
              <a:rPr lang="en-US" dirty="0" err="1"/>
              <a:t>FRRouting</a:t>
            </a:r>
            <a:r>
              <a:rPr lang="en-US" dirty="0"/>
              <a:t> software</a:t>
            </a:r>
          </a:p>
          <a:p>
            <a:r>
              <a:rPr lang="en-US" dirty="0"/>
              <a:t>which we will be using to build our virtual routers and configure them using modern routing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70313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GNS3 · GitHub">
            <a:extLst>
              <a:ext uri="{FF2B5EF4-FFF2-40B4-BE49-F238E27FC236}">
                <a16:creationId xmlns:a16="http://schemas.microsoft.com/office/drawing/2014/main" id="{5CD1EEF5-8F21-0E91-64EA-98A1C45E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8" y="169068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DE1A-14B6-3FB3-FE19-A873C0B6565A}"/>
              </a:ext>
            </a:extLst>
          </p:cNvPr>
          <p:cNvSpPr txBox="1"/>
          <p:nvPr/>
        </p:nvSpPr>
        <p:spPr>
          <a:xfrm>
            <a:off x="3582860" y="1560474"/>
            <a:ext cx="8164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GNS3 is complex to configure, there is a front-end component with implementations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linux</a:t>
            </a:r>
            <a:r>
              <a:rPr lang="en-US" dirty="0"/>
              <a:t>, windows and MacOS, but GNS3 requires a backend component that is Linux</a:t>
            </a:r>
            <a:br>
              <a:rPr lang="en-US" dirty="0"/>
            </a:br>
            <a:r>
              <a:rPr lang="en-US" dirty="0"/>
              <a:t>only.  Therefore to run GNS3 you can either run the entire stack on a </a:t>
            </a:r>
            <a:r>
              <a:rPr lang="en-US" dirty="0" err="1"/>
              <a:t>linux</a:t>
            </a:r>
            <a:r>
              <a:rPr lang="en-US" dirty="0"/>
              <a:t> VM </a:t>
            </a:r>
            <a:br>
              <a:rPr lang="en-US" dirty="0"/>
            </a:br>
            <a:r>
              <a:rPr lang="en-US" dirty="0"/>
              <a:t>(which is what we will be doing) or figure out how to deploy the backend on a Linux</a:t>
            </a:r>
            <a:br>
              <a:rPr lang="en-US" dirty="0"/>
            </a:br>
            <a:r>
              <a:rPr lang="en-US" dirty="0"/>
              <a:t>machine / VM and then connect the front end</a:t>
            </a:r>
          </a:p>
        </p:txBody>
      </p:sp>
      <p:pic>
        <p:nvPicPr>
          <p:cNvPr id="6" name="Picture 6" descr="GitHub - FRRouting/frr: The FRRouting Protocol Suite">
            <a:extLst>
              <a:ext uri="{FF2B5EF4-FFF2-40B4-BE49-F238E27FC236}">
                <a16:creationId xmlns:a16="http://schemas.microsoft.com/office/drawing/2014/main" id="{C55DC26B-434D-BED0-5C0E-A61C37B6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25" y="4634160"/>
            <a:ext cx="1033566" cy="10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, Icon, and Brand Guidelines | Docker">
            <a:extLst>
              <a:ext uri="{FF2B5EF4-FFF2-40B4-BE49-F238E27FC236}">
                <a16:creationId xmlns:a16="http://schemas.microsoft.com/office/drawing/2014/main" id="{D49218A3-EC00-7BD4-E66A-CAF1028EE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7" b="33957"/>
          <a:stretch/>
        </p:blipFill>
        <p:spPr bwMode="auto">
          <a:xfrm>
            <a:off x="444829" y="3851763"/>
            <a:ext cx="2590800" cy="7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F5CA2-E474-C5DA-F7C9-F16D3AA2E7FE}"/>
              </a:ext>
            </a:extLst>
          </p:cNvPr>
          <p:cNvSpPr txBox="1"/>
          <p:nvPr/>
        </p:nvSpPr>
        <p:spPr>
          <a:xfrm>
            <a:off x="3582860" y="4373881"/>
            <a:ext cx="7890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FRRouting</a:t>
            </a:r>
            <a:r>
              <a:rPr lang="en-US" dirty="0"/>
              <a:t> is an open source suite of routing algorithms with a router runtime.  Its </a:t>
            </a:r>
            <a:br>
              <a:rPr lang="en-US" dirty="0"/>
            </a:br>
            <a:r>
              <a:rPr lang="en-US" dirty="0"/>
              <a:t>configuration tooling emulates Cisco tooling, however, it also can be a difficult </a:t>
            </a:r>
            <a:br>
              <a:rPr lang="en-US" dirty="0"/>
            </a:br>
            <a:r>
              <a:rPr lang="en-US" dirty="0"/>
              <a:t>piece of software to deploy and configure.  To overcome this, we will be using a</a:t>
            </a:r>
            <a:br>
              <a:rPr lang="en-US" dirty="0"/>
            </a:br>
            <a:r>
              <a:rPr lang="en-US" dirty="0"/>
              <a:t>pre-built docker container to emulate a fully functioning router.</a:t>
            </a:r>
          </a:p>
        </p:txBody>
      </p:sp>
    </p:spTree>
    <p:extLst>
      <p:ext uri="{BB962C8B-B14F-4D97-AF65-F5344CB8AC3E}">
        <p14:creationId xmlns:p14="http://schemas.microsoft.com/office/powerpoint/2010/main" val="66636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4DE1A-14B6-3FB3-FE19-A873C0B6565A}"/>
              </a:ext>
            </a:extLst>
          </p:cNvPr>
          <p:cNvSpPr txBox="1"/>
          <p:nvPr/>
        </p:nvSpPr>
        <p:spPr>
          <a:xfrm>
            <a:off x="3582860" y="1690688"/>
            <a:ext cx="7589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simplify the configuration process, I worked with CCI – IT to create pre-built </a:t>
            </a:r>
            <a:br>
              <a:rPr lang="en-US" dirty="0"/>
            </a:br>
            <a:r>
              <a:rPr lang="en-US" dirty="0"/>
              <a:t>Ubuntu based VMs that are pre-configured with all of the software that we will</a:t>
            </a:r>
            <a:br>
              <a:rPr lang="en-US" dirty="0"/>
            </a:br>
            <a:r>
              <a:rPr lang="en-US" dirty="0"/>
              <a:t>need.  Drexel CCI uses VMWare / vCenter / vSphere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F5CA2-E474-C5DA-F7C9-F16D3AA2E7FE}"/>
              </a:ext>
            </a:extLst>
          </p:cNvPr>
          <p:cNvSpPr txBox="1"/>
          <p:nvPr/>
        </p:nvSpPr>
        <p:spPr>
          <a:xfrm>
            <a:off x="3582860" y="4373881"/>
            <a:ext cx="7871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Drexel CCIs VMWare instance is deployed in such a way that in order to access it</a:t>
            </a:r>
            <a:br>
              <a:rPr lang="en-US" dirty="0"/>
            </a:br>
            <a:r>
              <a:rPr lang="en-US" dirty="0"/>
              <a:t>you must either be on Drexel’s campus (aka connected to the DragonFly network),</a:t>
            </a:r>
          </a:p>
          <a:p>
            <a:r>
              <a:rPr lang="en-US" dirty="0"/>
              <a:t>or connected into Drexel over Drexel CCIs VPN that uses Cisco Anywhere Connect</a:t>
            </a:r>
            <a:br>
              <a:rPr lang="en-US" dirty="0"/>
            </a:br>
            <a:r>
              <a:rPr lang="en-US" dirty="0"/>
              <a:t>tooling.</a:t>
            </a:r>
          </a:p>
        </p:txBody>
      </p:sp>
      <p:pic>
        <p:nvPicPr>
          <p:cNvPr id="5122" name="Picture 2" descr="vSphere 8 Update 1 Achieves General Availability">
            <a:extLst>
              <a:ext uri="{FF2B5EF4-FFF2-40B4-BE49-F238E27FC236}">
                <a16:creationId xmlns:a16="http://schemas.microsoft.com/office/drawing/2014/main" id="{F8DB9B51-D6E8-6B2F-4303-0BF7F137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5" y="1560474"/>
            <a:ext cx="1911126" cy="15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isco AnyConnect Free Download">
            <a:extLst>
              <a:ext uri="{FF2B5EF4-FFF2-40B4-BE49-F238E27FC236}">
                <a16:creationId xmlns:a16="http://schemas.microsoft.com/office/drawing/2014/main" id="{1B0EE215-E38F-5889-0638-B6C856A5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80" y="4114617"/>
            <a:ext cx="1718856" cy="171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4DE1A-14B6-3FB3-FE19-A873C0B6565A}"/>
              </a:ext>
            </a:extLst>
          </p:cNvPr>
          <p:cNvSpPr txBox="1"/>
          <p:nvPr/>
        </p:nvSpPr>
        <p:spPr>
          <a:xfrm>
            <a:off x="838199" y="1880217"/>
            <a:ext cx="1063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link takes you to </a:t>
            </a:r>
            <a:r>
              <a:rPr lang="en-US" dirty="0" err="1"/>
              <a:t>Drexels</a:t>
            </a:r>
            <a:r>
              <a:rPr lang="en-US" dirty="0"/>
              <a:t> page with information on how to download, install and configure the </a:t>
            </a:r>
            <a:r>
              <a:rPr lang="en-US" dirty="0" err="1"/>
              <a:t>Anyconnect</a:t>
            </a:r>
            <a:br>
              <a:rPr lang="en-US" dirty="0"/>
            </a:br>
            <a:r>
              <a:rPr lang="en-US" dirty="0"/>
              <a:t>VPN tooling (if you don’t already have it installed).  Again, to do this lab you will need to connect to VMWare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Drexels</a:t>
            </a:r>
            <a:r>
              <a:rPr lang="en-US" dirty="0"/>
              <a:t> campus network or over the VPN if you are remote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F5CA2-E474-C5DA-F7C9-F16D3AA2E7FE}"/>
              </a:ext>
            </a:extLst>
          </p:cNvPr>
          <p:cNvSpPr txBox="1"/>
          <p:nvPr/>
        </p:nvSpPr>
        <p:spPr>
          <a:xfrm>
            <a:off x="838199" y="3588714"/>
            <a:ext cx="108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link takes you to information on how to access Drexel CCI VMWare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FAB6-8644-3670-2F41-620C6B287A25}"/>
              </a:ext>
            </a:extLst>
          </p:cNvPr>
          <p:cNvSpPr txBox="1"/>
          <p:nvPr/>
        </p:nvSpPr>
        <p:spPr>
          <a:xfrm>
            <a:off x="838200" y="146814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support.cci.drexel.edu</a:t>
            </a:r>
            <a:r>
              <a:rPr lang="en-US" b="1" dirty="0"/>
              <a:t>/getting-connected/</a:t>
            </a:r>
            <a:r>
              <a:rPr lang="en-US" b="1" dirty="0" err="1"/>
              <a:t>vpn</a:t>
            </a:r>
            <a:r>
              <a:rPr lang="en-US" b="1" dirty="0"/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6FF6F-5B23-E4D0-D8DC-B8EE15FF3F95}"/>
              </a:ext>
            </a:extLst>
          </p:cNvPr>
          <p:cNvSpPr txBox="1"/>
          <p:nvPr/>
        </p:nvSpPr>
        <p:spPr>
          <a:xfrm>
            <a:off x="838199" y="3219382"/>
            <a:ext cx="860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support.cci.drexel.edu</a:t>
            </a:r>
            <a:r>
              <a:rPr lang="en-US" b="1" dirty="0"/>
              <a:t>/cci-virtual-lab-resources/</a:t>
            </a:r>
            <a:r>
              <a:rPr lang="en-US" b="1" dirty="0" err="1"/>
              <a:t>vmware</a:t>
            </a:r>
            <a:r>
              <a:rPr lang="en-US" b="1" dirty="0"/>
              <a:t>-</a:t>
            </a:r>
            <a:r>
              <a:rPr lang="en-US" b="1" dirty="0" err="1"/>
              <a:t>vcenter</a:t>
            </a:r>
            <a:r>
              <a:rPr lang="en-US" b="1" dirty="0"/>
              <a:t>-or-</a:t>
            </a:r>
            <a:r>
              <a:rPr lang="en-US" b="1" dirty="0" err="1"/>
              <a:t>vsphere</a:t>
            </a:r>
            <a:r>
              <a:rPr lang="en-US" b="1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87533-2B5F-1199-12DF-16C633C9CF80}"/>
              </a:ext>
            </a:extLst>
          </p:cNvPr>
          <p:cNvSpPr txBox="1"/>
          <p:nvPr/>
        </p:nvSpPr>
        <p:spPr>
          <a:xfrm>
            <a:off x="838199" y="4927879"/>
            <a:ext cx="108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link takes you </a:t>
            </a:r>
            <a:r>
              <a:rPr lang="en-US" dirty="0" err="1"/>
              <a:t>Vcenter</a:t>
            </a:r>
            <a:r>
              <a:rPr lang="en-US" dirty="0"/>
              <a:t> to launch and manage your virtual machine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2903-2D0C-CD2D-310D-47AF922F1D35}"/>
              </a:ext>
            </a:extLst>
          </p:cNvPr>
          <p:cNvSpPr txBox="1"/>
          <p:nvPr/>
        </p:nvSpPr>
        <p:spPr>
          <a:xfrm>
            <a:off x="838200" y="45585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vcenter.cci.drexel.edu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201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2903-2D0C-CD2D-310D-47AF922F1D35}"/>
              </a:ext>
            </a:extLst>
          </p:cNvPr>
          <p:cNvSpPr txBox="1"/>
          <p:nvPr/>
        </p:nvSpPr>
        <p:spPr>
          <a:xfrm>
            <a:off x="838200" y="150602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vcenter.cci.drexel.edu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9D852-2190-950D-8AA0-5C52C063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20" y="2480153"/>
            <a:ext cx="6332247" cy="41696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17B78-25B1-ECAC-E523-C53E08D59691}"/>
              </a:ext>
            </a:extLst>
          </p:cNvPr>
          <p:cNvCxnSpPr/>
          <p:nvPr/>
        </p:nvCxnSpPr>
        <p:spPr>
          <a:xfrm>
            <a:off x="1290181" y="3429000"/>
            <a:ext cx="1404674" cy="376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6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2903-2D0C-CD2D-310D-47AF922F1D35}"/>
              </a:ext>
            </a:extLst>
          </p:cNvPr>
          <p:cNvSpPr txBox="1"/>
          <p:nvPr/>
        </p:nvSpPr>
        <p:spPr>
          <a:xfrm>
            <a:off x="417535" y="3092253"/>
            <a:ext cx="2543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Your VM Should Be Here</a:t>
            </a:r>
            <a:br>
              <a:rPr lang="en-US" b="1" dirty="0"/>
            </a:br>
            <a:r>
              <a:rPr lang="en-US" b="1" dirty="0"/>
              <a:t>(Click)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4E664-BE55-9756-8E7E-AB5CF632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74" y="1690688"/>
            <a:ext cx="7772400" cy="4786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17B78-25B1-ECAC-E523-C53E08D59691}"/>
              </a:ext>
            </a:extLst>
          </p:cNvPr>
          <p:cNvCxnSpPr/>
          <p:nvPr/>
        </p:nvCxnSpPr>
        <p:spPr>
          <a:xfrm>
            <a:off x="2961362" y="3426726"/>
            <a:ext cx="1404674" cy="376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7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34C19-71AF-45A4-594C-09966CB4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663" y="1532804"/>
            <a:ext cx="7772400" cy="5095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VM – VM Start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2903-2D0C-CD2D-310D-47AF922F1D35}"/>
              </a:ext>
            </a:extLst>
          </p:cNvPr>
          <p:cNvSpPr txBox="1"/>
          <p:nvPr/>
        </p:nvSpPr>
        <p:spPr>
          <a:xfrm>
            <a:off x="417535" y="3092253"/>
            <a:ext cx="2543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Start your VM</a:t>
            </a:r>
            <a:br>
              <a:rPr lang="en-US" b="1" dirty="0"/>
            </a:br>
            <a:r>
              <a:rPr lang="en-US" b="1" dirty="0"/>
              <a:t>(click)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17B78-25B1-ECAC-E523-C53E08D59691}"/>
              </a:ext>
            </a:extLst>
          </p:cNvPr>
          <p:cNvCxnSpPr>
            <a:cxnSpLocks/>
          </p:cNvCxnSpPr>
          <p:nvPr/>
        </p:nvCxnSpPr>
        <p:spPr>
          <a:xfrm flipV="1">
            <a:off x="2961362" y="2907587"/>
            <a:ext cx="3301652" cy="519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7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0C0B3-4548-43EE-3716-6294A5D7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16" y="1690688"/>
            <a:ext cx="7772400" cy="5061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1056F-BC30-7ACB-7DDD-5E58B4C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VM – VM Start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C6ABA-6EAE-3B08-8105-07204900E002}"/>
              </a:ext>
            </a:extLst>
          </p:cNvPr>
          <p:cNvSpPr txBox="1"/>
          <p:nvPr/>
        </p:nvSpPr>
        <p:spPr>
          <a:xfrm>
            <a:off x="5568593" y="2907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2903-2D0C-CD2D-310D-47AF922F1D35}"/>
              </a:ext>
            </a:extLst>
          </p:cNvPr>
          <p:cNvSpPr txBox="1"/>
          <p:nvPr/>
        </p:nvSpPr>
        <p:spPr>
          <a:xfrm>
            <a:off x="417535" y="3092253"/>
            <a:ext cx="2543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Start </a:t>
            </a:r>
            <a:r>
              <a:rPr lang="en-US" b="1"/>
              <a:t>the console</a:t>
            </a:r>
            <a:br>
              <a:rPr lang="en-US" b="1" dirty="0"/>
            </a:br>
            <a:r>
              <a:rPr lang="en-US" b="1" dirty="0"/>
              <a:t>(click)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17B78-25B1-ECAC-E523-C53E08D59691}"/>
              </a:ext>
            </a:extLst>
          </p:cNvPr>
          <p:cNvCxnSpPr>
            <a:cxnSpLocks/>
          </p:cNvCxnSpPr>
          <p:nvPr/>
        </p:nvCxnSpPr>
        <p:spPr>
          <a:xfrm>
            <a:off x="1492163" y="3543729"/>
            <a:ext cx="3455618" cy="953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3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482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Preparing for CS472 Labs</vt:lpstr>
      <vt:lpstr>Overview</vt:lpstr>
      <vt:lpstr>Prerequisites </vt:lpstr>
      <vt:lpstr>Prerequisites </vt:lpstr>
      <vt:lpstr>Helpful Links </vt:lpstr>
      <vt:lpstr>Connecting to your VM</vt:lpstr>
      <vt:lpstr>Connecting to your VM</vt:lpstr>
      <vt:lpstr>Connecting to your VM – VM Start Page</vt:lpstr>
      <vt:lpstr>Connecting to your VM – VM Start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CS472 Labs</dc:title>
  <dc:creator>Mitchell,Brian</dc:creator>
  <cp:lastModifiedBy>Mitchell,Brian</cp:lastModifiedBy>
  <cp:revision>1</cp:revision>
  <dcterms:created xsi:type="dcterms:W3CDTF">2023-11-30T14:39:22Z</dcterms:created>
  <dcterms:modified xsi:type="dcterms:W3CDTF">2023-11-30T15:15:02Z</dcterms:modified>
</cp:coreProperties>
</file>