
<file path=[Content_Types].xml><?xml version="1.0" encoding="utf-8"?>
<Types xmlns="http://schemas.openxmlformats.org/package/2006/content-types">
  <Default Extension="xml" ContentType="application/xml"/>
  <Default Extension="jpeg" ContentType="image/jpeg"/>
  <Default Extension="jpg" ContentType="image/jpeg"/>
  <Default Extension="emf" ContentType="image/x-emf"/>
  <Default Extension="rels" ContentType="application/vnd.openxmlformats-package.relationships+xml"/>
  <Default Extension="png" ContentType="image/png"/>
  <Default Extension="wmf" ContentType="image/x-w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9" r:id="rId1"/>
  </p:sldMasterIdLst>
  <p:notesMasterIdLst>
    <p:notesMasterId r:id="rId88"/>
  </p:notesMasterIdLst>
  <p:handoutMasterIdLst>
    <p:handoutMasterId r:id="rId89"/>
  </p:handoutMasterIdLst>
  <p:sldIdLst>
    <p:sldId id="481" r:id="rId2"/>
    <p:sldId id="482" r:id="rId3"/>
    <p:sldId id="483" r:id="rId4"/>
    <p:sldId id="490" r:id="rId5"/>
    <p:sldId id="491" r:id="rId6"/>
    <p:sldId id="505" r:id="rId7"/>
    <p:sldId id="492" r:id="rId8"/>
    <p:sldId id="484" r:id="rId9"/>
    <p:sldId id="485" r:id="rId10"/>
    <p:sldId id="542" r:id="rId11"/>
    <p:sldId id="486" r:id="rId12"/>
    <p:sldId id="487" r:id="rId13"/>
    <p:sldId id="488" r:id="rId14"/>
    <p:sldId id="493" r:id="rId15"/>
    <p:sldId id="558" r:id="rId16"/>
    <p:sldId id="559" r:id="rId17"/>
    <p:sldId id="560" r:id="rId18"/>
    <p:sldId id="561" r:id="rId19"/>
    <p:sldId id="562" r:id="rId20"/>
    <p:sldId id="563" r:id="rId21"/>
    <p:sldId id="564" r:id="rId22"/>
    <p:sldId id="565" r:id="rId23"/>
    <p:sldId id="566" r:id="rId24"/>
    <p:sldId id="567" r:id="rId25"/>
    <p:sldId id="568" r:id="rId26"/>
    <p:sldId id="569" r:id="rId27"/>
    <p:sldId id="570" r:id="rId28"/>
    <p:sldId id="582" r:id="rId29"/>
    <p:sldId id="572" r:id="rId30"/>
    <p:sldId id="583" r:id="rId31"/>
    <p:sldId id="573" r:id="rId32"/>
    <p:sldId id="574" r:id="rId33"/>
    <p:sldId id="578" r:id="rId34"/>
    <p:sldId id="579" r:id="rId35"/>
    <p:sldId id="580" r:id="rId36"/>
    <p:sldId id="575" r:id="rId37"/>
    <p:sldId id="576" r:id="rId38"/>
    <p:sldId id="577" r:id="rId39"/>
    <p:sldId id="552" r:id="rId40"/>
    <p:sldId id="536" r:id="rId41"/>
    <p:sldId id="539" r:id="rId42"/>
    <p:sldId id="537" r:id="rId43"/>
    <p:sldId id="538" r:id="rId44"/>
    <p:sldId id="540" r:id="rId45"/>
    <p:sldId id="541" r:id="rId46"/>
    <p:sldId id="555" r:id="rId47"/>
    <p:sldId id="556" r:id="rId48"/>
    <p:sldId id="581" r:id="rId49"/>
    <p:sldId id="497" r:id="rId50"/>
    <p:sldId id="495" r:id="rId51"/>
    <p:sldId id="499" r:id="rId52"/>
    <p:sldId id="500" r:id="rId53"/>
    <p:sldId id="553" r:id="rId54"/>
    <p:sldId id="535" r:id="rId55"/>
    <p:sldId id="545" r:id="rId56"/>
    <p:sldId id="534" r:id="rId57"/>
    <p:sldId id="543" r:id="rId58"/>
    <p:sldId id="546" r:id="rId59"/>
    <p:sldId id="544" r:id="rId60"/>
    <p:sldId id="501" r:id="rId61"/>
    <p:sldId id="533" r:id="rId62"/>
    <p:sldId id="547" r:id="rId63"/>
    <p:sldId id="548" r:id="rId64"/>
    <p:sldId id="549" r:id="rId65"/>
    <p:sldId id="550" r:id="rId66"/>
    <p:sldId id="554" r:id="rId67"/>
    <p:sldId id="551" r:id="rId68"/>
    <p:sldId id="532" r:id="rId69"/>
    <p:sldId id="557" r:id="rId70"/>
    <p:sldId id="502" r:id="rId71"/>
    <p:sldId id="503" r:id="rId72"/>
    <p:sldId id="504" r:id="rId73"/>
    <p:sldId id="506" r:id="rId74"/>
    <p:sldId id="507" r:id="rId75"/>
    <p:sldId id="515" r:id="rId76"/>
    <p:sldId id="508" r:id="rId77"/>
    <p:sldId id="516" r:id="rId78"/>
    <p:sldId id="510" r:id="rId79"/>
    <p:sldId id="512" r:id="rId80"/>
    <p:sldId id="513" r:id="rId81"/>
    <p:sldId id="514" r:id="rId82"/>
    <p:sldId id="511" r:id="rId83"/>
    <p:sldId id="517" r:id="rId84"/>
    <p:sldId id="518" r:id="rId85"/>
    <p:sldId id="509" r:id="rId86"/>
    <p:sldId id="571" r:id="rId87"/>
  </p:sldIdLst>
  <p:sldSz cx="9144000" cy="6858000" type="screen4x3"/>
  <p:notesSz cx="6858000" cy="9180513"/>
  <p:defaultTextStyle>
    <a:defPPr>
      <a:defRPr lang="en-US"/>
    </a:defPPr>
    <a:lvl1pPr algn="l" rtl="0" fontAlgn="base">
      <a:spcBef>
        <a:spcPct val="0"/>
      </a:spcBef>
      <a:spcAft>
        <a:spcPct val="0"/>
      </a:spcAft>
      <a:defRPr sz="2400" kern="1200">
        <a:solidFill>
          <a:schemeClr val="tx1"/>
        </a:solidFill>
        <a:latin typeface="Tahoma" charset="0"/>
        <a:ea typeface="ＭＳ Ｐゴシック" charset="0"/>
        <a:cs typeface="+mn-cs"/>
      </a:defRPr>
    </a:lvl1pPr>
    <a:lvl2pPr marL="457200" algn="l" rtl="0" fontAlgn="base">
      <a:spcBef>
        <a:spcPct val="0"/>
      </a:spcBef>
      <a:spcAft>
        <a:spcPct val="0"/>
      </a:spcAft>
      <a:defRPr sz="2400" kern="1200">
        <a:solidFill>
          <a:schemeClr val="tx1"/>
        </a:solidFill>
        <a:latin typeface="Tahoma" charset="0"/>
        <a:ea typeface="ＭＳ Ｐゴシック" charset="0"/>
        <a:cs typeface="+mn-cs"/>
      </a:defRPr>
    </a:lvl2pPr>
    <a:lvl3pPr marL="914400" algn="l" rtl="0" fontAlgn="base">
      <a:spcBef>
        <a:spcPct val="0"/>
      </a:spcBef>
      <a:spcAft>
        <a:spcPct val="0"/>
      </a:spcAft>
      <a:defRPr sz="2400" kern="1200">
        <a:solidFill>
          <a:schemeClr val="tx1"/>
        </a:solidFill>
        <a:latin typeface="Tahoma" charset="0"/>
        <a:ea typeface="ＭＳ Ｐゴシック" charset="0"/>
        <a:cs typeface="+mn-cs"/>
      </a:defRPr>
    </a:lvl3pPr>
    <a:lvl4pPr marL="1371600" algn="l" rtl="0" fontAlgn="base">
      <a:spcBef>
        <a:spcPct val="0"/>
      </a:spcBef>
      <a:spcAft>
        <a:spcPct val="0"/>
      </a:spcAft>
      <a:defRPr sz="2400" kern="1200">
        <a:solidFill>
          <a:schemeClr val="tx1"/>
        </a:solidFill>
        <a:latin typeface="Tahoma" charset="0"/>
        <a:ea typeface="ＭＳ Ｐゴシック" charset="0"/>
        <a:cs typeface="+mn-cs"/>
      </a:defRPr>
    </a:lvl4pPr>
    <a:lvl5pPr marL="1828800" algn="l" rtl="0" fontAlgn="base">
      <a:spcBef>
        <a:spcPct val="0"/>
      </a:spcBef>
      <a:spcAft>
        <a:spcPct val="0"/>
      </a:spcAft>
      <a:defRPr sz="2400" kern="1200">
        <a:solidFill>
          <a:schemeClr val="tx1"/>
        </a:solidFill>
        <a:latin typeface="Tahoma" charset="0"/>
        <a:ea typeface="ＭＳ Ｐゴシック" charset="0"/>
        <a:cs typeface="+mn-cs"/>
      </a:defRPr>
    </a:lvl5pPr>
    <a:lvl6pPr marL="2286000" algn="l" defTabSz="457200" rtl="0" eaLnBrk="1" latinLnBrk="0" hangingPunct="1">
      <a:defRPr sz="2400" kern="1200">
        <a:solidFill>
          <a:schemeClr val="tx1"/>
        </a:solidFill>
        <a:latin typeface="Tahoma" charset="0"/>
        <a:ea typeface="ＭＳ Ｐゴシック" charset="0"/>
        <a:cs typeface="+mn-cs"/>
      </a:defRPr>
    </a:lvl6pPr>
    <a:lvl7pPr marL="2743200" algn="l" defTabSz="457200" rtl="0" eaLnBrk="1" latinLnBrk="0" hangingPunct="1">
      <a:defRPr sz="2400" kern="1200">
        <a:solidFill>
          <a:schemeClr val="tx1"/>
        </a:solidFill>
        <a:latin typeface="Tahoma" charset="0"/>
        <a:ea typeface="ＭＳ Ｐゴシック" charset="0"/>
        <a:cs typeface="+mn-cs"/>
      </a:defRPr>
    </a:lvl7pPr>
    <a:lvl8pPr marL="3200400" algn="l" defTabSz="457200" rtl="0" eaLnBrk="1" latinLnBrk="0" hangingPunct="1">
      <a:defRPr sz="2400" kern="1200">
        <a:solidFill>
          <a:schemeClr val="tx1"/>
        </a:solidFill>
        <a:latin typeface="Tahoma" charset="0"/>
        <a:ea typeface="ＭＳ Ｐゴシック" charset="0"/>
        <a:cs typeface="+mn-cs"/>
      </a:defRPr>
    </a:lvl8pPr>
    <a:lvl9pPr marL="3657600" algn="l" defTabSz="457200" rtl="0" eaLnBrk="1" latinLnBrk="0" hangingPunct="1">
      <a:defRPr sz="2400" kern="1200">
        <a:solidFill>
          <a:schemeClr val="tx1"/>
        </a:solidFill>
        <a:latin typeface="Tahoma" charset="0"/>
        <a:ea typeface="ＭＳ Ｐゴシック" charset="0"/>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00"/>
    <a:srgbClr val="FF0000"/>
    <a:srgbClr val="33CC33"/>
    <a:srgbClr val="BEBA00"/>
    <a:srgbClr val="B0AC00"/>
    <a:srgbClr val="CCCC00"/>
    <a:srgbClr val="99CC00"/>
    <a:srgbClr val="CCFF33"/>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autoAdjust="0"/>
    <p:restoredTop sz="95345" autoAdjust="0"/>
  </p:normalViewPr>
  <p:slideViewPr>
    <p:cSldViewPr>
      <p:cViewPr varScale="1">
        <p:scale>
          <a:sx n="140" d="100"/>
          <a:sy n="140" d="100"/>
        </p:scale>
        <p:origin x="2760" y="19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90" Type="http://schemas.openxmlformats.org/officeDocument/2006/relationships/presProps" Target="presProps.xml"/><Relationship Id="rId91" Type="http://schemas.openxmlformats.org/officeDocument/2006/relationships/viewProps" Target="viewProps.xml"/><Relationship Id="rId92" Type="http://schemas.openxmlformats.org/officeDocument/2006/relationships/theme" Target="theme/theme1.xml"/><Relationship Id="rId93"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notesMaster" Target="notesMasters/notesMaster1.xml"/><Relationship Id="rId8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458" name="Rectangle 2"/>
          <p:cNvSpPr>
            <a:spLocks noGrp="1" noChangeArrowheads="1"/>
          </p:cNvSpPr>
          <p:nvPr>
            <p:ph type="hdr" sz="quarter"/>
          </p:nvPr>
        </p:nvSpPr>
        <p:spPr bwMode="auto">
          <a:xfrm>
            <a:off x="0" y="0"/>
            <a:ext cx="2971800" cy="460375"/>
          </a:xfrm>
          <a:prstGeom prst="rect">
            <a:avLst/>
          </a:prstGeom>
          <a:noFill/>
          <a:ln>
            <a:noFill/>
          </a:ln>
          <a:effectLst/>
          <a:extLst>
            <a:ext uri="{FAA26D3D-D897-4be2-8F04-BA451C77F1D7}">
              <ma14:placeholderFlag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650" tIns="45825" rIns="91650" bIns="45825" numCol="1" anchor="t" anchorCtr="0" compatLnSpc="1">
            <a:prstTxWarp prst="textNoShape">
              <a:avLst/>
            </a:prstTxWarp>
          </a:bodyPr>
          <a:lstStyle>
            <a:lvl1pPr defTabSz="915988">
              <a:defRPr sz="1200" b="1"/>
            </a:lvl1pPr>
          </a:lstStyle>
          <a:p>
            <a:endParaRPr lang="en-US"/>
          </a:p>
        </p:txBody>
      </p:sp>
      <p:sp>
        <p:nvSpPr>
          <p:cNvPr id="19459" name="Rectangle 3"/>
          <p:cNvSpPr>
            <a:spLocks noGrp="1" noChangeArrowheads="1"/>
          </p:cNvSpPr>
          <p:nvPr>
            <p:ph type="dt" sz="quarter" idx="1"/>
          </p:nvPr>
        </p:nvSpPr>
        <p:spPr bwMode="auto">
          <a:xfrm>
            <a:off x="3886200" y="0"/>
            <a:ext cx="2971800" cy="460375"/>
          </a:xfrm>
          <a:prstGeom prst="rect">
            <a:avLst/>
          </a:prstGeom>
          <a:noFill/>
          <a:ln>
            <a:noFill/>
          </a:ln>
          <a:effectLst/>
          <a:extLst>
            <a:ext uri="{FAA26D3D-D897-4be2-8F04-BA451C77F1D7}">
              <ma14:placeholderFlag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650" tIns="45825" rIns="91650" bIns="45825" numCol="1" anchor="t" anchorCtr="0" compatLnSpc="1">
            <a:prstTxWarp prst="textNoShape">
              <a:avLst/>
            </a:prstTxWarp>
          </a:bodyPr>
          <a:lstStyle>
            <a:lvl1pPr algn="r" defTabSz="915988">
              <a:defRPr sz="1200" b="1"/>
            </a:lvl1pPr>
          </a:lstStyle>
          <a:p>
            <a:endParaRPr lang="en-US"/>
          </a:p>
        </p:txBody>
      </p:sp>
      <p:sp>
        <p:nvSpPr>
          <p:cNvPr id="19460" name="Rectangle 4"/>
          <p:cNvSpPr>
            <a:spLocks noGrp="1" noChangeArrowheads="1"/>
          </p:cNvSpPr>
          <p:nvPr>
            <p:ph type="ftr" sz="quarter" idx="2"/>
          </p:nvPr>
        </p:nvSpPr>
        <p:spPr bwMode="auto">
          <a:xfrm>
            <a:off x="0" y="8720138"/>
            <a:ext cx="2971800" cy="460375"/>
          </a:xfrm>
          <a:prstGeom prst="rect">
            <a:avLst/>
          </a:prstGeom>
          <a:noFill/>
          <a:ln>
            <a:noFill/>
          </a:ln>
          <a:effectLst/>
          <a:extLst>
            <a:ext uri="{FAA26D3D-D897-4be2-8F04-BA451C77F1D7}">
              <ma14:placeholderFlag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650" tIns="45825" rIns="91650" bIns="45825" numCol="1" anchor="b" anchorCtr="0" compatLnSpc="1">
            <a:prstTxWarp prst="textNoShape">
              <a:avLst/>
            </a:prstTxWarp>
          </a:bodyPr>
          <a:lstStyle>
            <a:lvl1pPr defTabSz="915988">
              <a:defRPr sz="1200" b="1"/>
            </a:lvl1pPr>
          </a:lstStyle>
          <a:p>
            <a:endParaRPr lang="en-US"/>
          </a:p>
        </p:txBody>
      </p:sp>
      <p:sp>
        <p:nvSpPr>
          <p:cNvPr id="19461" name="Rectangle 5"/>
          <p:cNvSpPr>
            <a:spLocks noGrp="1" noChangeArrowheads="1"/>
          </p:cNvSpPr>
          <p:nvPr>
            <p:ph type="sldNum" sz="quarter" idx="3"/>
          </p:nvPr>
        </p:nvSpPr>
        <p:spPr bwMode="auto">
          <a:xfrm>
            <a:off x="3886200" y="8720138"/>
            <a:ext cx="2971800" cy="460375"/>
          </a:xfrm>
          <a:prstGeom prst="rect">
            <a:avLst/>
          </a:prstGeom>
          <a:noFill/>
          <a:ln>
            <a:noFill/>
          </a:ln>
          <a:effectLst/>
          <a:extLst>
            <a:ext uri="{FAA26D3D-D897-4be2-8F04-BA451C77F1D7}">
              <ma14:placeholderFlag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650" tIns="45825" rIns="91650" bIns="45825" numCol="1" anchor="b" anchorCtr="0" compatLnSpc="1">
            <a:prstTxWarp prst="textNoShape">
              <a:avLst/>
            </a:prstTxWarp>
          </a:bodyPr>
          <a:lstStyle>
            <a:lvl1pPr algn="r" defTabSz="915988">
              <a:defRPr sz="1200" b="1"/>
            </a:lvl1pPr>
          </a:lstStyle>
          <a:p>
            <a:fld id="{4B3BE12F-AD8B-3447-B0BD-71A0D7EBD43F}" type="slidenum">
              <a:rPr lang="en-US"/>
              <a:pPr/>
              <a:t>‹#›</a:t>
            </a:fld>
            <a:endParaRPr lang="en-US"/>
          </a:p>
        </p:txBody>
      </p:sp>
    </p:spTree>
    <p:extLst>
      <p:ext uri="{BB962C8B-B14F-4D97-AF65-F5344CB8AC3E}">
        <p14:creationId xmlns:p14="http://schemas.microsoft.com/office/powerpoint/2010/main" val="269301605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10" name="Rectangle 2"/>
          <p:cNvSpPr>
            <a:spLocks noGrp="1" noChangeArrowheads="1"/>
          </p:cNvSpPr>
          <p:nvPr>
            <p:ph type="hdr" sz="quarter"/>
          </p:nvPr>
        </p:nvSpPr>
        <p:spPr bwMode="auto">
          <a:xfrm>
            <a:off x="0" y="0"/>
            <a:ext cx="2971800" cy="460375"/>
          </a:xfrm>
          <a:prstGeom prst="rect">
            <a:avLst/>
          </a:prstGeom>
          <a:noFill/>
          <a:ln>
            <a:noFill/>
          </a:ln>
          <a:effectLst/>
          <a:extLst>
            <a:ext uri="{FAA26D3D-D897-4be2-8F04-BA451C77F1D7}">
              <ma14:placeholderFlag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650" tIns="45825" rIns="91650" bIns="45825" numCol="1" anchor="t" anchorCtr="0" compatLnSpc="1">
            <a:prstTxWarp prst="textNoShape">
              <a:avLst/>
            </a:prstTxWarp>
          </a:bodyPr>
          <a:lstStyle>
            <a:lvl1pPr defTabSz="915988">
              <a:defRPr sz="1200" b="1"/>
            </a:lvl1pPr>
          </a:lstStyle>
          <a:p>
            <a:endParaRPr lang="en-US"/>
          </a:p>
        </p:txBody>
      </p:sp>
      <p:sp>
        <p:nvSpPr>
          <p:cNvPr id="17411" name="Rectangle 3"/>
          <p:cNvSpPr>
            <a:spLocks noGrp="1" noChangeArrowheads="1"/>
          </p:cNvSpPr>
          <p:nvPr>
            <p:ph type="dt" idx="1"/>
          </p:nvPr>
        </p:nvSpPr>
        <p:spPr bwMode="auto">
          <a:xfrm>
            <a:off x="3886200" y="0"/>
            <a:ext cx="2971800" cy="460375"/>
          </a:xfrm>
          <a:prstGeom prst="rect">
            <a:avLst/>
          </a:prstGeom>
          <a:noFill/>
          <a:ln>
            <a:noFill/>
          </a:ln>
          <a:effectLst/>
          <a:extLst>
            <a:ext uri="{FAA26D3D-D897-4be2-8F04-BA451C77F1D7}">
              <ma14:placeholderFlag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650" tIns="45825" rIns="91650" bIns="45825" numCol="1" anchor="t" anchorCtr="0" compatLnSpc="1">
            <a:prstTxWarp prst="textNoShape">
              <a:avLst/>
            </a:prstTxWarp>
          </a:bodyPr>
          <a:lstStyle>
            <a:lvl1pPr algn="r" defTabSz="915988">
              <a:defRPr sz="1200" b="1"/>
            </a:lvl1pPr>
          </a:lstStyle>
          <a:p>
            <a:endParaRPr lang="en-US"/>
          </a:p>
        </p:txBody>
      </p:sp>
      <p:sp>
        <p:nvSpPr>
          <p:cNvPr id="17412" name="Rectangle 4"/>
          <p:cNvSpPr>
            <a:spLocks noGrp="1" noRot="1" noChangeAspect="1" noChangeArrowheads="1" noTextEdit="1"/>
          </p:cNvSpPr>
          <p:nvPr>
            <p:ph type="sldImg" idx="2"/>
          </p:nvPr>
        </p:nvSpPr>
        <p:spPr bwMode="auto">
          <a:xfrm>
            <a:off x="1135063" y="688975"/>
            <a:ext cx="4589462" cy="3441700"/>
          </a:xfrm>
          <a:prstGeom prst="rect">
            <a:avLst/>
          </a:prstGeom>
          <a:no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 uri="{53640926-AAD7-44d8-BBD7-CCE9431645EC}">
              <a14:shadowObscured xmlns:a14="http://schemas.microsoft.com/office/drawing/2010/main" xmlns="" val="1"/>
            </a:ext>
          </a:extLst>
        </p:spPr>
      </p:sp>
      <p:sp>
        <p:nvSpPr>
          <p:cNvPr id="17413" name="Rectangle 5"/>
          <p:cNvSpPr>
            <a:spLocks noGrp="1" noChangeArrowheads="1"/>
          </p:cNvSpPr>
          <p:nvPr>
            <p:ph type="body" sz="quarter" idx="3"/>
          </p:nvPr>
        </p:nvSpPr>
        <p:spPr bwMode="auto">
          <a:xfrm>
            <a:off x="914400" y="4360863"/>
            <a:ext cx="5029200" cy="4130675"/>
          </a:xfrm>
          <a:prstGeom prst="rect">
            <a:avLst/>
          </a:prstGeom>
          <a:noFill/>
          <a:ln>
            <a:noFill/>
          </a:ln>
          <a:effectLst/>
          <a:extLst>
            <a:ext uri="{FAA26D3D-D897-4be2-8F04-BA451C77F1D7}">
              <ma14:placeholderFlag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650" tIns="45825" rIns="91650" bIns="45825"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7414" name="Rectangle 6"/>
          <p:cNvSpPr>
            <a:spLocks noGrp="1" noChangeArrowheads="1"/>
          </p:cNvSpPr>
          <p:nvPr>
            <p:ph type="ftr" sz="quarter" idx="4"/>
          </p:nvPr>
        </p:nvSpPr>
        <p:spPr bwMode="auto">
          <a:xfrm>
            <a:off x="0" y="8720138"/>
            <a:ext cx="2971800" cy="460375"/>
          </a:xfrm>
          <a:prstGeom prst="rect">
            <a:avLst/>
          </a:prstGeom>
          <a:noFill/>
          <a:ln>
            <a:noFill/>
          </a:ln>
          <a:effectLst/>
          <a:extLst>
            <a:ext uri="{FAA26D3D-D897-4be2-8F04-BA451C77F1D7}">
              <ma14:placeholderFlag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650" tIns="45825" rIns="91650" bIns="45825" numCol="1" anchor="b" anchorCtr="0" compatLnSpc="1">
            <a:prstTxWarp prst="textNoShape">
              <a:avLst/>
            </a:prstTxWarp>
          </a:bodyPr>
          <a:lstStyle>
            <a:lvl1pPr defTabSz="915988">
              <a:defRPr sz="1200" b="1"/>
            </a:lvl1pPr>
          </a:lstStyle>
          <a:p>
            <a:endParaRPr lang="en-US"/>
          </a:p>
        </p:txBody>
      </p:sp>
      <p:sp>
        <p:nvSpPr>
          <p:cNvPr id="17415" name="Rectangle 7"/>
          <p:cNvSpPr>
            <a:spLocks noGrp="1" noChangeArrowheads="1"/>
          </p:cNvSpPr>
          <p:nvPr>
            <p:ph type="sldNum" sz="quarter" idx="5"/>
          </p:nvPr>
        </p:nvSpPr>
        <p:spPr bwMode="auto">
          <a:xfrm>
            <a:off x="3886200" y="8720138"/>
            <a:ext cx="2971800" cy="460375"/>
          </a:xfrm>
          <a:prstGeom prst="rect">
            <a:avLst/>
          </a:prstGeom>
          <a:noFill/>
          <a:ln>
            <a:noFill/>
          </a:ln>
          <a:effectLst/>
          <a:extLst>
            <a:ext uri="{FAA26D3D-D897-4be2-8F04-BA451C77F1D7}">
              <ma14:placeholderFlag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650" tIns="45825" rIns="91650" bIns="45825" numCol="1" anchor="b" anchorCtr="0" compatLnSpc="1">
            <a:prstTxWarp prst="textNoShape">
              <a:avLst/>
            </a:prstTxWarp>
          </a:bodyPr>
          <a:lstStyle>
            <a:lvl1pPr algn="r" defTabSz="915988">
              <a:defRPr sz="1200" b="1"/>
            </a:lvl1pPr>
          </a:lstStyle>
          <a:p>
            <a:fld id="{5520E431-4027-2C43-97FE-F27E89CDF80E}" type="slidenum">
              <a:rPr lang="en-US"/>
              <a:pPr/>
              <a:t>‹#›</a:t>
            </a:fld>
            <a:endParaRPr lang="en-US"/>
          </a:p>
        </p:txBody>
      </p:sp>
    </p:spTree>
    <p:extLst>
      <p:ext uri="{BB962C8B-B14F-4D97-AF65-F5344CB8AC3E}">
        <p14:creationId xmlns:p14="http://schemas.microsoft.com/office/powerpoint/2010/main" val="1918925533"/>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charset="0"/>
        <a:ea typeface="ＭＳ Ｐゴシック" charset="0"/>
        <a:cs typeface="+mn-cs"/>
      </a:defRPr>
    </a:lvl1pPr>
    <a:lvl2pPr marL="457200" algn="l" rtl="0" fontAlgn="base">
      <a:spcBef>
        <a:spcPct val="30000"/>
      </a:spcBef>
      <a:spcAft>
        <a:spcPct val="0"/>
      </a:spcAft>
      <a:defRPr sz="1200" kern="1200">
        <a:solidFill>
          <a:schemeClr val="tx1"/>
        </a:solidFill>
        <a:latin typeface="Times New Roman" charset="0"/>
        <a:ea typeface="ＭＳ Ｐゴシック" charset="0"/>
        <a:cs typeface="+mn-cs"/>
      </a:defRPr>
    </a:lvl2pPr>
    <a:lvl3pPr marL="914400" algn="l" rtl="0" fontAlgn="base">
      <a:spcBef>
        <a:spcPct val="30000"/>
      </a:spcBef>
      <a:spcAft>
        <a:spcPct val="0"/>
      </a:spcAft>
      <a:defRPr sz="1200" kern="1200">
        <a:solidFill>
          <a:schemeClr val="tx1"/>
        </a:solidFill>
        <a:latin typeface="Times New Roman" charset="0"/>
        <a:ea typeface="ＭＳ Ｐゴシック" charset="0"/>
        <a:cs typeface="+mn-cs"/>
      </a:defRPr>
    </a:lvl3pPr>
    <a:lvl4pPr marL="1371600" algn="l" rtl="0" fontAlgn="base">
      <a:spcBef>
        <a:spcPct val="30000"/>
      </a:spcBef>
      <a:spcAft>
        <a:spcPct val="0"/>
      </a:spcAft>
      <a:defRPr sz="1200" kern="1200">
        <a:solidFill>
          <a:schemeClr val="tx1"/>
        </a:solidFill>
        <a:latin typeface="Times New Roman" charset="0"/>
        <a:ea typeface="ＭＳ Ｐゴシック" charset="0"/>
        <a:cs typeface="+mn-cs"/>
      </a:defRPr>
    </a:lvl4pPr>
    <a:lvl5pPr marL="1828800" algn="l" rtl="0" fontAlgn="base">
      <a:spcBef>
        <a:spcPct val="30000"/>
      </a:spcBef>
      <a:spcAft>
        <a:spcPct val="0"/>
      </a:spcAft>
      <a:defRPr sz="1200" kern="1200">
        <a:solidFill>
          <a:schemeClr val="tx1"/>
        </a:solidFill>
        <a:latin typeface="Times New Roman" charset="0"/>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9BDE62D-78E3-1641-95B0-E17D77400C30}" type="slidenum">
              <a:rPr lang="en-US"/>
              <a:pPr/>
              <a:t>1</a:t>
            </a:fld>
            <a:endParaRPr lang="en-US"/>
          </a:p>
        </p:txBody>
      </p:sp>
      <p:sp>
        <p:nvSpPr>
          <p:cNvPr id="369666"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369667" name="Rectangle 3"/>
          <p:cNvSpPr>
            <a:spLocks noGrp="1" noChangeArrowheads="1"/>
          </p:cNvSpPr>
          <p:nvPr>
            <p:ph type="body" idx="1"/>
          </p:nvPr>
        </p:nvSpPr>
        <p:spPr/>
        <p:txBody>
          <a:bodyPr/>
          <a:lstStyle/>
          <a:p>
            <a:r>
              <a:rPr lang="en-US"/>
              <a:t>TODO</a:t>
            </a:r>
          </a:p>
          <a:p>
            <a:endParaRPr lang="en-US"/>
          </a:p>
          <a:p>
            <a:r>
              <a:rPr lang="en-US"/>
              <a:t>Why search versus other techniques?  Reread Bill</a:t>
            </a:r>
            <a:r>
              <a:rPr lang="ja-JP" altLang="en-US">
                <a:latin typeface="Arial"/>
              </a:rPr>
              <a:t>’</a:t>
            </a:r>
            <a:r>
              <a:rPr lang="en-US"/>
              <a:t>s ACDC and Koche</a:t>
            </a:r>
            <a:r>
              <a:rPr lang="ja-JP" altLang="en-US">
                <a:latin typeface="Arial"/>
              </a:rPr>
              <a:t>’</a:t>
            </a:r>
            <a:r>
              <a:rPr lang="en-US"/>
              <a:t>s ICSM01 papers.</a:t>
            </a:r>
          </a:p>
          <a:p>
            <a:endParaRPr lang="en-US"/>
          </a:p>
          <a:p>
            <a:r>
              <a:rPr lang="en-US"/>
              <a:t>Thinking Point 1:  Goal is to propose an abstract representation of source code.  There is no </a:t>
            </a:r>
            <a:r>
              <a:rPr lang="ja-JP" altLang="en-US">
                <a:latin typeface="Arial"/>
              </a:rPr>
              <a:t>“</a:t>
            </a:r>
            <a:r>
              <a:rPr lang="en-US"/>
              <a:t>correct</a:t>
            </a:r>
            <a:r>
              <a:rPr lang="ja-JP" altLang="en-US">
                <a:latin typeface="Arial"/>
              </a:rPr>
              <a:t>”</a:t>
            </a:r>
            <a:r>
              <a:rPr lang="en-US"/>
              <a:t> answer.  Use multiple views – each view provides additional insight into the overall architecture.</a:t>
            </a:r>
          </a:p>
        </p:txBody>
      </p:sp>
    </p:spTree>
    <p:extLst>
      <p:ext uri="{BB962C8B-B14F-4D97-AF65-F5344CB8AC3E}">
        <p14:creationId xmlns:p14="http://schemas.microsoft.com/office/powerpoint/2010/main" val="33480405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extLst>
            <a:ext uri="{FAA26D3D-D897-4be2-8F04-BA451C77F1D7}">
              <ma14:placeholderFlag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defTabSz="930275">
              <a:defRPr sz="2400">
                <a:solidFill>
                  <a:schemeClr val="tx1"/>
                </a:solidFill>
                <a:latin typeface="Times" panose="02020603050405020304" pitchFamily="18" charset="0"/>
                <a:ea typeface="MS PGothic" panose="020B0600070205080204" pitchFamily="34" charset="-128"/>
              </a:defRPr>
            </a:lvl1pPr>
            <a:lvl2pPr marL="742950" indent="-285750" defTabSz="930275">
              <a:defRPr sz="2400">
                <a:solidFill>
                  <a:schemeClr val="tx1"/>
                </a:solidFill>
                <a:latin typeface="Times" panose="02020603050405020304" pitchFamily="18" charset="0"/>
                <a:ea typeface="MS PGothic" panose="020B0600070205080204" pitchFamily="34" charset="-128"/>
              </a:defRPr>
            </a:lvl2pPr>
            <a:lvl3pPr marL="1143000" indent="-228600" defTabSz="930275">
              <a:defRPr sz="2400">
                <a:solidFill>
                  <a:schemeClr val="tx1"/>
                </a:solidFill>
                <a:latin typeface="Times" panose="02020603050405020304" pitchFamily="18" charset="0"/>
                <a:ea typeface="MS PGothic" panose="020B0600070205080204" pitchFamily="34" charset="-128"/>
              </a:defRPr>
            </a:lvl3pPr>
            <a:lvl4pPr marL="1600200" indent="-228600" defTabSz="930275">
              <a:defRPr sz="2400">
                <a:solidFill>
                  <a:schemeClr val="tx1"/>
                </a:solidFill>
                <a:latin typeface="Times" panose="02020603050405020304" pitchFamily="18" charset="0"/>
                <a:ea typeface="MS PGothic" panose="020B0600070205080204" pitchFamily="34" charset="-128"/>
              </a:defRPr>
            </a:lvl4pPr>
            <a:lvl5pPr marL="2057400" indent="-228600" defTabSz="930275">
              <a:defRPr sz="2400">
                <a:solidFill>
                  <a:schemeClr val="tx1"/>
                </a:solidFill>
                <a:latin typeface="Times" panose="02020603050405020304" pitchFamily="18" charset="0"/>
                <a:ea typeface="MS PGothic" panose="020B0600070205080204" pitchFamily="34" charset="-128"/>
              </a:defRPr>
            </a:lvl5pPr>
            <a:lvl6pPr marL="2514600" indent="-228600" defTabSz="930275"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defTabSz="930275"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defTabSz="930275"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defTabSz="930275"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fld id="{54D3B2C0-1888-4774-A926-92687578CCD3}" type="slidenum">
              <a:rPr lang="en-US" altLang="en-US" sz="1200"/>
              <a:pPr/>
              <a:t>23</a:t>
            </a:fld>
            <a:endParaRPr lang="en-US" altLang="en-US" sz="1200"/>
          </a:p>
        </p:txBody>
      </p:sp>
      <p:sp>
        <p:nvSpPr>
          <p:cNvPr id="600066" name="Rectangle 1026"/>
          <p:cNvSpPr>
            <a:spLocks noGrp="1" noRot="1" noChangeAspect="1" noChangeArrowheads="1" noTextEdit="1"/>
          </p:cNvSpPr>
          <p:nvPr>
            <p:ph type="sldImg"/>
          </p:nvPr>
        </p:nvSpPr>
        <p:spPr>
          <a:xfrm>
            <a:off x="1173163" y="696913"/>
            <a:ext cx="4638675" cy="3479800"/>
          </a:xfrm>
          <a:ln/>
          <a:extLst>
            <a:ext uri="{FAA26D3D-D897-4be2-8F04-BA451C77F1D7}">
              <ma14:placeholderFlag xmlns:ma14="http://schemas.microsoft.com/office/mac/drawingml/2011/main" val="1"/>
            </a:ext>
          </a:extLst>
        </p:spPr>
      </p:sp>
      <p:sp>
        <p:nvSpPr>
          <p:cNvPr id="600067" name="Rectangle 1027"/>
          <p:cNvSpPr>
            <a:spLocks noGrp="1" noChangeArrowheads="1"/>
          </p:cNvSpPr>
          <p:nvPr>
            <p:ph type="body" idx="1"/>
          </p:nvPr>
        </p:nvSpPr>
        <p:spPr/>
        <p:txBody>
          <a:bodyPr/>
          <a:lstStyle/>
          <a:p>
            <a:pPr>
              <a:defRPr/>
            </a:pPr>
            <a:endParaRPr lang="en-US" smtClean="0">
              <a:ea typeface="ＭＳ Ｐゴシック" charset="0"/>
              <a:cs typeface="+mn-cs"/>
            </a:endParaRPr>
          </a:p>
        </p:txBody>
      </p:sp>
    </p:spTree>
    <p:extLst>
      <p:ext uri="{BB962C8B-B14F-4D97-AF65-F5344CB8AC3E}">
        <p14:creationId xmlns:p14="http://schemas.microsoft.com/office/powerpoint/2010/main" val="8662789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extLst>
            <a:ext uri="{FAA26D3D-D897-4be2-8F04-BA451C77F1D7}">
              <ma14:placeholderFlag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defTabSz="930275">
              <a:defRPr sz="2400">
                <a:solidFill>
                  <a:schemeClr val="tx1"/>
                </a:solidFill>
                <a:latin typeface="Times" panose="02020603050405020304" pitchFamily="18" charset="0"/>
                <a:ea typeface="MS PGothic" panose="020B0600070205080204" pitchFamily="34" charset="-128"/>
              </a:defRPr>
            </a:lvl1pPr>
            <a:lvl2pPr marL="742950" indent="-285750" defTabSz="930275">
              <a:defRPr sz="2400">
                <a:solidFill>
                  <a:schemeClr val="tx1"/>
                </a:solidFill>
                <a:latin typeface="Times" panose="02020603050405020304" pitchFamily="18" charset="0"/>
                <a:ea typeface="MS PGothic" panose="020B0600070205080204" pitchFamily="34" charset="-128"/>
              </a:defRPr>
            </a:lvl2pPr>
            <a:lvl3pPr marL="1143000" indent="-228600" defTabSz="930275">
              <a:defRPr sz="2400">
                <a:solidFill>
                  <a:schemeClr val="tx1"/>
                </a:solidFill>
                <a:latin typeface="Times" panose="02020603050405020304" pitchFamily="18" charset="0"/>
                <a:ea typeface="MS PGothic" panose="020B0600070205080204" pitchFamily="34" charset="-128"/>
              </a:defRPr>
            </a:lvl3pPr>
            <a:lvl4pPr marL="1600200" indent="-228600" defTabSz="930275">
              <a:defRPr sz="2400">
                <a:solidFill>
                  <a:schemeClr val="tx1"/>
                </a:solidFill>
                <a:latin typeface="Times" panose="02020603050405020304" pitchFamily="18" charset="0"/>
                <a:ea typeface="MS PGothic" panose="020B0600070205080204" pitchFamily="34" charset="-128"/>
              </a:defRPr>
            </a:lvl4pPr>
            <a:lvl5pPr marL="2057400" indent="-228600" defTabSz="930275">
              <a:defRPr sz="2400">
                <a:solidFill>
                  <a:schemeClr val="tx1"/>
                </a:solidFill>
                <a:latin typeface="Times" panose="02020603050405020304" pitchFamily="18" charset="0"/>
                <a:ea typeface="MS PGothic" panose="020B0600070205080204" pitchFamily="34" charset="-128"/>
              </a:defRPr>
            </a:lvl5pPr>
            <a:lvl6pPr marL="2514600" indent="-228600" defTabSz="930275"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defTabSz="930275"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defTabSz="930275"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defTabSz="930275"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fld id="{2A84981A-35CD-4FD1-A94C-6DDC9FD83C12}" type="slidenum">
              <a:rPr lang="en-US" altLang="en-US" sz="1200"/>
              <a:pPr/>
              <a:t>24</a:t>
            </a:fld>
            <a:endParaRPr lang="en-US" altLang="en-US" sz="1200"/>
          </a:p>
        </p:txBody>
      </p:sp>
      <p:sp>
        <p:nvSpPr>
          <p:cNvPr id="601090" name="Rectangle 1026"/>
          <p:cNvSpPr>
            <a:spLocks noGrp="1" noRot="1" noChangeAspect="1" noChangeArrowheads="1" noTextEdit="1"/>
          </p:cNvSpPr>
          <p:nvPr>
            <p:ph type="sldImg"/>
          </p:nvPr>
        </p:nvSpPr>
        <p:spPr>
          <a:xfrm>
            <a:off x="1173163" y="696913"/>
            <a:ext cx="4638675" cy="3479800"/>
          </a:xfrm>
          <a:ln/>
          <a:extLst>
            <a:ext uri="{FAA26D3D-D897-4be2-8F04-BA451C77F1D7}">
              <ma14:placeholderFlag xmlns:ma14="http://schemas.microsoft.com/office/mac/drawingml/2011/main" val="1"/>
            </a:ext>
          </a:extLst>
        </p:spPr>
      </p:sp>
      <p:sp>
        <p:nvSpPr>
          <p:cNvPr id="601091" name="Rectangle 1027"/>
          <p:cNvSpPr>
            <a:spLocks noGrp="1" noChangeArrowheads="1"/>
          </p:cNvSpPr>
          <p:nvPr>
            <p:ph type="body" idx="1"/>
          </p:nvPr>
        </p:nvSpPr>
        <p:spPr/>
        <p:txBody>
          <a:bodyPr/>
          <a:lstStyle/>
          <a:p>
            <a:pPr>
              <a:defRPr/>
            </a:pPr>
            <a:endParaRPr lang="en-US" smtClean="0">
              <a:ea typeface="ＭＳ Ｐゴシック" charset="0"/>
              <a:cs typeface="+mn-cs"/>
            </a:endParaRPr>
          </a:p>
        </p:txBody>
      </p:sp>
    </p:spTree>
    <p:extLst>
      <p:ext uri="{BB962C8B-B14F-4D97-AF65-F5344CB8AC3E}">
        <p14:creationId xmlns:p14="http://schemas.microsoft.com/office/powerpoint/2010/main" val="42532592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extLst>
            <a:ext uri="{FAA26D3D-D897-4be2-8F04-BA451C77F1D7}">
              <ma14:placeholderFlag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defTabSz="930275">
              <a:defRPr sz="2400">
                <a:solidFill>
                  <a:schemeClr val="tx1"/>
                </a:solidFill>
                <a:latin typeface="Times" panose="02020603050405020304" pitchFamily="18" charset="0"/>
                <a:ea typeface="MS PGothic" panose="020B0600070205080204" pitchFamily="34" charset="-128"/>
              </a:defRPr>
            </a:lvl1pPr>
            <a:lvl2pPr marL="742950" indent="-285750" defTabSz="930275">
              <a:defRPr sz="2400">
                <a:solidFill>
                  <a:schemeClr val="tx1"/>
                </a:solidFill>
                <a:latin typeface="Times" panose="02020603050405020304" pitchFamily="18" charset="0"/>
                <a:ea typeface="MS PGothic" panose="020B0600070205080204" pitchFamily="34" charset="-128"/>
              </a:defRPr>
            </a:lvl2pPr>
            <a:lvl3pPr marL="1143000" indent="-228600" defTabSz="930275">
              <a:defRPr sz="2400">
                <a:solidFill>
                  <a:schemeClr val="tx1"/>
                </a:solidFill>
                <a:latin typeface="Times" panose="02020603050405020304" pitchFamily="18" charset="0"/>
                <a:ea typeface="MS PGothic" panose="020B0600070205080204" pitchFamily="34" charset="-128"/>
              </a:defRPr>
            </a:lvl3pPr>
            <a:lvl4pPr marL="1600200" indent="-228600" defTabSz="930275">
              <a:defRPr sz="2400">
                <a:solidFill>
                  <a:schemeClr val="tx1"/>
                </a:solidFill>
                <a:latin typeface="Times" panose="02020603050405020304" pitchFamily="18" charset="0"/>
                <a:ea typeface="MS PGothic" panose="020B0600070205080204" pitchFamily="34" charset="-128"/>
              </a:defRPr>
            </a:lvl4pPr>
            <a:lvl5pPr marL="2057400" indent="-228600" defTabSz="930275">
              <a:defRPr sz="2400">
                <a:solidFill>
                  <a:schemeClr val="tx1"/>
                </a:solidFill>
                <a:latin typeface="Times" panose="02020603050405020304" pitchFamily="18" charset="0"/>
                <a:ea typeface="MS PGothic" panose="020B0600070205080204" pitchFamily="34" charset="-128"/>
              </a:defRPr>
            </a:lvl5pPr>
            <a:lvl6pPr marL="2514600" indent="-228600" defTabSz="930275"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defTabSz="930275"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defTabSz="930275"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defTabSz="930275"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fld id="{5687523C-A454-4CA2-BF9A-C164394112B6}" type="slidenum">
              <a:rPr lang="en-US" altLang="en-US" sz="1200"/>
              <a:pPr/>
              <a:t>25</a:t>
            </a:fld>
            <a:endParaRPr lang="en-US" altLang="en-US" sz="1200"/>
          </a:p>
        </p:txBody>
      </p:sp>
      <p:sp>
        <p:nvSpPr>
          <p:cNvPr id="602114" name="Rectangle 1026"/>
          <p:cNvSpPr>
            <a:spLocks noGrp="1" noRot="1" noChangeAspect="1" noChangeArrowheads="1" noTextEdit="1"/>
          </p:cNvSpPr>
          <p:nvPr>
            <p:ph type="sldImg"/>
          </p:nvPr>
        </p:nvSpPr>
        <p:spPr>
          <a:xfrm>
            <a:off x="1173163" y="696913"/>
            <a:ext cx="4638675" cy="3479800"/>
          </a:xfrm>
          <a:ln/>
          <a:extLst>
            <a:ext uri="{FAA26D3D-D897-4be2-8F04-BA451C77F1D7}">
              <ma14:placeholderFlag xmlns:ma14="http://schemas.microsoft.com/office/mac/drawingml/2011/main" val="1"/>
            </a:ext>
          </a:extLst>
        </p:spPr>
      </p:sp>
      <p:sp>
        <p:nvSpPr>
          <p:cNvPr id="602115" name="Rectangle 1027"/>
          <p:cNvSpPr>
            <a:spLocks noGrp="1" noChangeArrowheads="1"/>
          </p:cNvSpPr>
          <p:nvPr>
            <p:ph type="body" idx="1"/>
          </p:nvPr>
        </p:nvSpPr>
        <p:spPr/>
        <p:txBody>
          <a:bodyPr/>
          <a:lstStyle/>
          <a:p>
            <a:pPr>
              <a:defRPr/>
            </a:pPr>
            <a:endParaRPr lang="en-US" smtClean="0">
              <a:ea typeface="ＭＳ Ｐゴシック" charset="0"/>
              <a:cs typeface="+mn-cs"/>
            </a:endParaRPr>
          </a:p>
        </p:txBody>
      </p:sp>
    </p:spTree>
    <p:extLst>
      <p:ext uri="{BB962C8B-B14F-4D97-AF65-F5344CB8AC3E}">
        <p14:creationId xmlns:p14="http://schemas.microsoft.com/office/powerpoint/2010/main" val="4506237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extLst>
            <a:ext uri="{FAA26D3D-D897-4be2-8F04-BA451C77F1D7}">
              <ma14:placeholderFlag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defTabSz="930275">
              <a:defRPr sz="2400">
                <a:solidFill>
                  <a:schemeClr val="tx1"/>
                </a:solidFill>
                <a:latin typeface="Times" panose="02020603050405020304" pitchFamily="18" charset="0"/>
                <a:ea typeface="MS PGothic" panose="020B0600070205080204" pitchFamily="34" charset="-128"/>
              </a:defRPr>
            </a:lvl1pPr>
            <a:lvl2pPr marL="742950" indent="-285750" defTabSz="930275">
              <a:defRPr sz="2400">
                <a:solidFill>
                  <a:schemeClr val="tx1"/>
                </a:solidFill>
                <a:latin typeface="Times" panose="02020603050405020304" pitchFamily="18" charset="0"/>
                <a:ea typeface="MS PGothic" panose="020B0600070205080204" pitchFamily="34" charset="-128"/>
              </a:defRPr>
            </a:lvl2pPr>
            <a:lvl3pPr marL="1143000" indent="-228600" defTabSz="930275">
              <a:defRPr sz="2400">
                <a:solidFill>
                  <a:schemeClr val="tx1"/>
                </a:solidFill>
                <a:latin typeface="Times" panose="02020603050405020304" pitchFamily="18" charset="0"/>
                <a:ea typeface="MS PGothic" panose="020B0600070205080204" pitchFamily="34" charset="-128"/>
              </a:defRPr>
            </a:lvl3pPr>
            <a:lvl4pPr marL="1600200" indent="-228600" defTabSz="930275">
              <a:defRPr sz="2400">
                <a:solidFill>
                  <a:schemeClr val="tx1"/>
                </a:solidFill>
                <a:latin typeface="Times" panose="02020603050405020304" pitchFamily="18" charset="0"/>
                <a:ea typeface="MS PGothic" panose="020B0600070205080204" pitchFamily="34" charset="-128"/>
              </a:defRPr>
            </a:lvl4pPr>
            <a:lvl5pPr marL="2057400" indent="-228600" defTabSz="930275">
              <a:defRPr sz="2400">
                <a:solidFill>
                  <a:schemeClr val="tx1"/>
                </a:solidFill>
                <a:latin typeface="Times" panose="02020603050405020304" pitchFamily="18" charset="0"/>
                <a:ea typeface="MS PGothic" panose="020B0600070205080204" pitchFamily="34" charset="-128"/>
              </a:defRPr>
            </a:lvl5pPr>
            <a:lvl6pPr marL="2514600" indent="-228600" defTabSz="930275"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defTabSz="930275"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defTabSz="930275"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defTabSz="930275"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fld id="{6471F53E-E72C-4A35-B7F3-C431C2E3162F}" type="slidenum">
              <a:rPr lang="en-US" altLang="en-US" sz="1200"/>
              <a:pPr/>
              <a:t>26</a:t>
            </a:fld>
            <a:endParaRPr lang="en-US" altLang="en-US" sz="1200"/>
          </a:p>
        </p:txBody>
      </p:sp>
      <p:sp>
        <p:nvSpPr>
          <p:cNvPr id="603138" name="Rectangle 2"/>
          <p:cNvSpPr>
            <a:spLocks noGrp="1" noRot="1" noChangeAspect="1" noChangeArrowheads="1" noTextEdit="1"/>
          </p:cNvSpPr>
          <p:nvPr>
            <p:ph type="sldImg"/>
          </p:nvPr>
        </p:nvSpPr>
        <p:spPr>
          <a:xfrm>
            <a:off x="1173163" y="696913"/>
            <a:ext cx="4638675" cy="3479800"/>
          </a:xfrm>
          <a:ln/>
          <a:extLst>
            <a:ext uri="{FAA26D3D-D897-4be2-8F04-BA451C77F1D7}">
              <ma14:placeholderFlag xmlns:ma14="http://schemas.microsoft.com/office/mac/drawingml/2011/main" val="1"/>
            </a:ext>
          </a:extLst>
        </p:spPr>
      </p:sp>
      <p:sp>
        <p:nvSpPr>
          <p:cNvPr id="603139" name="Rectangle 3"/>
          <p:cNvSpPr>
            <a:spLocks noGrp="1" noChangeArrowheads="1"/>
          </p:cNvSpPr>
          <p:nvPr>
            <p:ph type="body" idx="1"/>
          </p:nvPr>
        </p:nvSpPr>
        <p:spPr/>
        <p:txBody>
          <a:bodyPr/>
          <a:lstStyle/>
          <a:p>
            <a:pPr>
              <a:defRPr/>
            </a:pPr>
            <a:endParaRPr lang="en-US" smtClean="0">
              <a:ea typeface="ＭＳ Ｐゴシック" charset="0"/>
              <a:cs typeface="+mn-cs"/>
            </a:endParaRPr>
          </a:p>
        </p:txBody>
      </p:sp>
    </p:spTree>
    <p:extLst>
      <p:ext uri="{BB962C8B-B14F-4D97-AF65-F5344CB8AC3E}">
        <p14:creationId xmlns:p14="http://schemas.microsoft.com/office/powerpoint/2010/main" val="24395917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extLst>
            <a:ext uri="{FAA26D3D-D897-4be2-8F04-BA451C77F1D7}">
              <ma14:placeholderFlag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defTabSz="930275">
              <a:defRPr sz="2400">
                <a:solidFill>
                  <a:schemeClr val="tx1"/>
                </a:solidFill>
                <a:latin typeface="Times" panose="02020603050405020304" pitchFamily="18" charset="0"/>
                <a:ea typeface="MS PGothic" panose="020B0600070205080204" pitchFamily="34" charset="-128"/>
              </a:defRPr>
            </a:lvl1pPr>
            <a:lvl2pPr marL="742950" indent="-285750" defTabSz="930275">
              <a:defRPr sz="2400">
                <a:solidFill>
                  <a:schemeClr val="tx1"/>
                </a:solidFill>
                <a:latin typeface="Times" panose="02020603050405020304" pitchFamily="18" charset="0"/>
                <a:ea typeface="MS PGothic" panose="020B0600070205080204" pitchFamily="34" charset="-128"/>
              </a:defRPr>
            </a:lvl2pPr>
            <a:lvl3pPr marL="1143000" indent="-228600" defTabSz="930275">
              <a:defRPr sz="2400">
                <a:solidFill>
                  <a:schemeClr val="tx1"/>
                </a:solidFill>
                <a:latin typeface="Times" panose="02020603050405020304" pitchFamily="18" charset="0"/>
                <a:ea typeface="MS PGothic" panose="020B0600070205080204" pitchFamily="34" charset="-128"/>
              </a:defRPr>
            </a:lvl3pPr>
            <a:lvl4pPr marL="1600200" indent="-228600" defTabSz="930275">
              <a:defRPr sz="2400">
                <a:solidFill>
                  <a:schemeClr val="tx1"/>
                </a:solidFill>
                <a:latin typeface="Times" panose="02020603050405020304" pitchFamily="18" charset="0"/>
                <a:ea typeface="MS PGothic" panose="020B0600070205080204" pitchFamily="34" charset="-128"/>
              </a:defRPr>
            </a:lvl4pPr>
            <a:lvl5pPr marL="2057400" indent="-228600" defTabSz="930275">
              <a:defRPr sz="2400">
                <a:solidFill>
                  <a:schemeClr val="tx1"/>
                </a:solidFill>
                <a:latin typeface="Times" panose="02020603050405020304" pitchFamily="18" charset="0"/>
                <a:ea typeface="MS PGothic" panose="020B0600070205080204" pitchFamily="34" charset="-128"/>
              </a:defRPr>
            </a:lvl5pPr>
            <a:lvl6pPr marL="2514600" indent="-228600" defTabSz="930275"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defTabSz="930275"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defTabSz="930275"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defTabSz="930275"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fld id="{46881C98-E265-4186-AC5A-12B644103389}" type="slidenum">
              <a:rPr lang="en-US" altLang="en-US" sz="1200"/>
              <a:pPr/>
              <a:t>27</a:t>
            </a:fld>
            <a:endParaRPr lang="en-US" altLang="en-US" sz="1200"/>
          </a:p>
        </p:txBody>
      </p:sp>
      <p:sp>
        <p:nvSpPr>
          <p:cNvPr id="604162" name="Rectangle 1026"/>
          <p:cNvSpPr>
            <a:spLocks noGrp="1" noRot="1" noChangeAspect="1" noChangeArrowheads="1" noTextEdit="1"/>
          </p:cNvSpPr>
          <p:nvPr>
            <p:ph type="sldImg"/>
          </p:nvPr>
        </p:nvSpPr>
        <p:spPr>
          <a:xfrm>
            <a:off x="1173163" y="696913"/>
            <a:ext cx="4638675" cy="3479800"/>
          </a:xfrm>
          <a:ln/>
          <a:extLst>
            <a:ext uri="{FAA26D3D-D897-4be2-8F04-BA451C77F1D7}">
              <ma14:placeholderFlag xmlns:ma14="http://schemas.microsoft.com/office/mac/drawingml/2011/main" val="1"/>
            </a:ext>
          </a:extLst>
        </p:spPr>
      </p:sp>
      <p:sp>
        <p:nvSpPr>
          <p:cNvPr id="604163" name="Rectangle 1027"/>
          <p:cNvSpPr>
            <a:spLocks noGrp="1" noChangeArrowheads="1"/>
          </p:cNvSpPr>
          <p:nvPr>
            <p:ph type="body" idx="1"/>
          </p:nvPr>
        </p:nvSpPr>
        <p:spPr/>
        <p:txBody>
          <a:bodyPr/>
          <a:lstStyle/>
          <a:p>
            <a:pPr>
              <a:defRPr/>
            </a:pPr>
            <a:endParaRPr lang="en-US" smtClean="0">
              <a:ea typeface="ＭＳ Ｐゴシック" charset="0"/>
              <a:cs typeface="+mn-cs"/>
            </a:endParaRPr>
          </a:p>
        </p:txBody>
      </p:sp>
    </p:spTree>
    <p:extLst>
      <p:ext uri="{BB962C8B-B14F-4D97-AF65-F5344CB8AC3E}">
        <p14:creationId xmlns:p14="http://schemas.microsoft.com/office/powerpoint/2010/main" val="4742566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extLst>
            <a:ext uri="{FAA26D3D-D897-4be2-8F04-BA451C77F1D7}">
              <ma14:placeholderFlag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defTabSz="930275">
              <a:defRPr sz="2400">
                <a:solidFill>
                  <a:schemeClr val="tx1"/>
                </a:solidFill>
                <a:latin typeface="Times" panose="02020603050405020304" pitchFamily="18" charset="0"/>
                <a:ea typeface="MS PGothic" panose="020B0600070205080204" pitchFamily="34" charset="-128"/>
              </a:defRPr>
            </a:lvl1pPr>
            <a:lvl2pPr marL="742950" indent="-285750" defTabSz="930275">
              <a:defRPr sz="2400">
                <a:solidFill>
                  <a:schemeClr val="tx1"/>
                </a:solidFill>
                <a:latin typeface="Times" panose="02020603050405020304" pitchFamily="18" charset="0"/>
                <a:ea typeface="MS PGothic" panose="020B0600070205080204" pitchFamily="34" charset="-128"/>
              </a:defRPr>
            </a:lvl2pPr>
            <a:lvl3pPr marL="1143000" indent="-228600" defTabSz="930275">
              <a:defRPr sz="2400">
                <a:solidFill>
                  <a:schemeClr val="tx1"/>
                </a:solidFill>
                <a:latin typeface="Times" panose="02020603050405020304" pitchFamily="18" charset="0"/>
                <a:ea typeface="MS PGothic" panose="020B0600070205080204" pitchFamily="34" charset="-128"/>
              </a:defRPr>
            </a:lvl3pPr>
            <a:lvl4pPr marL="1600200" indent="-228600" defTabSz="930275">
              <a:defRPr sz="2400">
                <a:solidFill>
                  <a:schemeClr val="tx1"/>
                </a:solidFill>
                <a:latin typeface="Times" panose="02020603050405020304" pitchFamily="18" charset="0"/>
                <a:ea typeface="MS PGothic" panose="020B0600070205080204" pitchFamily="34" charset="-128"/>
              </a:defRPr>
            </a:lvl4pPr>
            <a:lvl5pPr marL="2057400" indent="-228600" defTabSz="930275">
              <a:defRPr sz="2400">
                <a:solidFill>
                  <a:schemeClr val="tx1"/>
                </a:solidFill>
                <a:latin typeface="Times" panose="02020603050405020304" pitchFamily="18" charset="0"/>
                <a:ea typeface="MS PGothic" panose="020B0600070205080204" pitchFamily="34" charset="-128"/>
              </a:defRPr>
            </a:lvl5pPr>
            <a:lvl6pPr marL="2514600" indent="-228600" defTabSz="930275"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defTabSz="930275"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defTabSz="930275"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defTabSz="930275"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fld id="{46881C98-E265-4186-AC5A-12B644103389}" type="slidenum">
              <a:rPr lang="en-US" altLang="en-US" sz="1200"/>
              <a:pPr/>
              <a:t>28</a:t>
            </a:fld>
            <a:endParaRPr lang="en-US" altLang="en-US" sz="1200"/>
          </a:p>
        </p:txBody>
      </p:sp>
      <p:sp>
        <p:nvSpPr>
          <p:cNvPr id="604162" name="Rectangle 1026"/>
          <p:cNvSpPr>
            <a:spLocks noGrp="1" noRot="1" noChangeAspect="1" noChangeArrowheads="1" noTextEdit="1"/>
          </p:cNvSpPr>
          <p:nvPr>
            <p:ph type="sldImg"/>
          </p:nvPr>
        </p:nvSpPr>
        <p:spPr>
          <a:xfrm>
            <a:off x="1173163" y="696913"/>
            <a:ext cx="4638675" cy="3479800"/>
          </a:xfrm>
          <a:ln/>
          <a:extLst>
            <a:ext uri="{FAA26D3D-D897-4be2-8F04-BA451C77F1D7}">
              <ma14:placeholderFlag xmlns:ma14="http://schemas.microsoft.com/office/mac/drawingml/2011/main" val="1"/>
            </a:ext>
          </a:extLst>
        </p:spPr>
      </p:sp>
      <p:sp>
        <p:nvSpPr>
          <p:cNvPr id="604163" name="Rectangle 1027"/>
          <p:cNvSpPr>
            <a:spLocks noGrp="1" noChangeArrowheads="1"/>
          </p:cNvSpPr>
          <p:nvPr>
            <p:ph type="body" idx="1"/>
          </p:nvPr>
        </p:nvSpPr>
        <p:spPr/>
        <p:txBody>
          <a:bodyPr/>
          <a:lstStyle/>
          <a:p>
            <a:pPr>
              <a:defRPr/>
            </a:pPr>
            <a:endParaRPr lang="en-US" smtClean="0">
              <a:ea typeface="ＭＳ Ｐゴシック" charset="0"/>
              <a:cs typeface="+mn-cs"/>
            </a:endParaRPr>
          </a:p>
        </p:txBody>
      </p:sp>
    </p:spTree>
    <p:extLst>
      <p:ext uri="{BB962C8B-B14F-4D97-AF65-F5344CB8AC3E}">
        <p14:creationId xmlns:p14="http://schemas.microsoft.com/office/powerpoint/2010/main" val="7169283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2400">
                <a:solidFill>
                  <a:schemeClr val="tx1"/>
                </a:solidFill>
                <a:latin typeface="Times" panose="02020603050405020304" pitchFamily="18" charset="0"/>
                <a:ea typeface="MS PGothic" panose="020B0600070205080204" pitchFamily="34" charset="-128"/>
              </a:defRPr>
            </a:lvl1pPr>
            <a:lvl2pPr marL="742950" indent="-285750" defTabSz="930275">
              <a:defRPr sz="2400">
                <a:solidFill>
                  <a:schemeClr val="tx1"/>
                </a:solidFill>
                <a:latin typeface="Times" panose="02020603050405020304" pitchFamily="18" charset="0"/>
                <a:ea typeface="MS PGothic" panose="020B0600070205080204" pitchFamily="34" charset="-128"/>
              </a:defRPr>
            </a:lvl2pPr>
            <a:lvl3pPr marL="1143000" indent="-228600" defTabSz="930275">
              <a:defRPr sz="2400">
                <a:solidFill>
                  <a:schemeClr val="tx1"/>
                </a:solidFill>
                <a:latin typeface="Times" panose="02020603050405020304" pitchFamily="18" charset="0"/>
                <a:ea typeface="MS PGothic" panose="020B0600070205080204" pitchFamily="34" charset="-128"/>
              </a:defRPr>
            </a:lvl3pPr>
            <a:lvl4pPr marL="1600200" indent="-228600" defTabSz="930275">
              <a:defRPr sz="2400">
                <a:solidFill>
                  <a:schemeClr val="tx1"/>
                </a:solidFill>
                <a:latin typeface="Times" panose="02020603050405020304" pitchFamily="18" charset="0"/>
                <a:ea typeface="MS PGothic" panose="020B0600070205080204" pitchFamily="34" charset="-128"/>
              </a:defRPr>
            </a:lvl4pPr>
            <a:lvl5pPr marL="2057400" indent="-228600" defTabSz="930275">
              <a:defRPr sz="2400">
                <a:solidFill>
                  <a:schemeClr val="tx1"/>
                </a:solidFill>
                <a:latin typeface="Times" panose="02020603050405020304" pitchFamily="18" charset="0"/>
                <a:ea typeface="MS PGothic" panose="020B0600070205080204" pitchFamily="34" charset="-128"/>
              </a:defRPr>
            </a:lvl5pPr>
            <a:lvl6pPr marL="2514600" indent="-228600" defTabSz="930275"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defTabSz="930275"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defTabSz="930275"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defTabSz="930275"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fld id="{ABBE84E6-1030-4E71-A480-459FEB5442FA}" type="slidenum">
              <a:rPr lang="en-US" altLang="en-US" sz="1200"/>
              <a:pPr/>
              <a:t>29</a:t>
            </a:fld>
            <a:endParaRPr lang="en-US" altLang="en-US" sz="1200"/>
          </a:p>
        </p:txBody>
      </p:sp>
      <p:sp>
        <p:nvSpPr>
          <p:cNvPr id="55299" name="Rectangle 1026"/>
          <p:cNvSpPr>
            <a:spLocks noGrp="1" noRot="1" noChangeAspect="1" noChangeArrowheads="1" noTextEdit="1"/>
          </p:cNvSpPr>
          <p:nvPr>
            <p:ph type="sldImg"/>
          </p:nvPr>
        </p:nvSpPr>
        <p:spPr>
          <a:xfrm>
            <a:off x="1173163" y="696913"/>
            <a:ext cx="4638675" cy="3479800"/>
          </a:xfrm>
          <a:ln/>
        </p:spPr>
      </p:sp>
      <p:sp>
        <p:nvSpPr>
          <p:cNvPr id="613379" name="Rectangle 1027"/>
          <p:cNvSpPr>
            <a:spLocks noGrp="1" noChangeArrowheads="1"/>
          </p:cNvSpPr>
          <p:nvPr>
            <p:ph type="body" idx="1"/>
          </p:nvPr>
        </p:nvSpPr>
        <p:spPr/>
        <p:txBody>
          <a:bodyPr/>
          <a:lstStyle/>
          <a:p>
            <a:pPr>
              <a:defRPr/>
            </a:pPr>
            <a:endParaRPr lang="en-US" smtClean="0">
              <a:ea typeface="ＭＳ Ｐゴシック" charset="0"/>
              <a:cs typeface="+mn-cs"/>
            </a:endParaRPr>
          </a:p>
        </p:txBody>
      </p:sp>
    </p:spTree>
    <p:extLst>
      <p:ext uri="{BB962C8B-B14F-4D97-AF65-F5344CB8AC3E}">
        <p14:creationId xmlns:p14="http://schemas.microsoft.com/office/powerpoint/2010/main" val="141570251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extLst>
            <a:ext uri="{FAA26D3D-D897-4be2-8F04-BA451C77F1D7}">
              <ma14:placeholderFlag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defTabSz="930275">
              <a:defRPr sz="2400">
                <a:solidFill>
                  <a:schemeClr val="tx1"/>
                </a:solidFill>
                <a:latin typeface="Times" panose="02020603050405020304" pitchFamily="18" charset="0"/>
                <a:ea typeface="MS PGothic" panose="020B0600070205080204" pitchFamily="34" charset="-128"/>
              </a:defRPr>
            </a:lvl1pPr>
            <a:lvl2pPr marL="742950" indent="-285750" defTabSz="930275">
              <a:defRPr sz="2400">
                <a:solidFill>
                  <a:schemeClr val="tx1"/>
                </a:solidFill>
                <a:latin typeface="Times" panose="02020603050405020304" pitchFamily="18" charset="0"/>
                <a:ea typeface="MS PGothic" panose="020B0600070205080204" pitchFamily="34" charset="-128"/>
              </a:defRPr>
            </a:lvl2pPr>
            <a:lvl3pPr marL="1143000" indent="-228600" defTabSz="930275">
              <a:defRPr sz="2400">
                <a:solidFill>
                  <a:schemeClr val="tx1"/>
                </a:solidFill>
                <a:latin typeface="Times" panose="02020603050405020304" pitchFamily="18" charset="0"/>
                <a:ea typeface="MS PGothic" panose="020B0600070205080204" pitchFamily="34" charset="-128"/>
              </a:defRPr>
            </a:lvl3pPr>
            <a:lvl4pPr marL="1600200" indent="-228600" defTabSz="930275">
              <a:defRPr sz="2400">
                <a:solidFill>
                  <a:schemeClr val="tx1"/>
                </a:solidFill>
                <a:latin typeface="Times" panose="02020603050405020304" pitchFamily="18" charset="0"/>
                <a:ea typeface="MS PGothic" panose="020B0600070205080204" pitchFamily="34" charset="-128"/>
              </a:defRPr>
            </a:lvl4pPr>
            <a:lvl5pPr marL="2057400" indent="-228600" defTabSz="930275">
              <a:defRPr sz="2400">
                <a:solidFill>
                  <a:schemeClr val="tx1"/>
                </a:solidFill>
                <a:latin typeface="Times" panose="02020603050405020304" pitchFamily="18" charset="0"/>
                <a:ea typeface="MS PGothic" panose="020B0600070205080204" pitchFamily="34" charset="-128"/>
              </a:defRPr>
            </a:lvl5pPr>
            <a:lvl6pPr marL="2514600" indent="-228600" defTabSz="930275"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defTabSz="930275"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defTabSz="930275"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defTabSz="930275"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fld id="{46881C98-E265-4186-AC5A-12B644103389}" type="slidenum">
              <a:rPr lang="en-US" altLang="en-US" sz="1200"/>
              <a:pPr/>
              <a:t>30</a:t>
            </a:fld>
            <a:endParaRPr lang="en-US" altLang="en-US" sz="1200"/>
          </a:p>
        </p:txBody>
      </p:sp>
      <p:sp>
        <p:nvSpPr>
          <p:cNvPr id="604162" name="Rectangle 1026"/>
          <p:cNvSpPr>
            <a:spLocks noGrp="1" noRot="1" noChangeAspect="1" noChangeArrowheads="1" noTextEdit="1"/>
          </p:cNvSpPr>
          <p:nvPr>
            <p:ph type="sldImg"/>
          </p:nvPr>
        </p:nvSpPr>
        <p:spPr>
          <a:xfrm>
            <a:off x="1173163" y="696913"/>
            <a:ext cx="4638675" cy="3479800"/>
          </a:xfrm>
          <a:ln/>
          <a:extLst>
            <a:ext uri="{FAA26D3D-D897-4be2-8F04-BA451C77F1D7}">
              <ma14:placeholderFlag xmlns:ma14="http://schemas.microsoft.com/office/mac/drawingml/2011/main" val="1"/>
            </a:ext>
          </a:extLst>
        </p:spPr>
      </p:sp>
      <p:sp>
        <p:nvSpPr>
          <p:cNvPr id="604163" name="Rectangle 1027"/>
          <p:cNvSpPr>
            <a:spLocks noGrp="1" noChangeArrowheads="1"/>
          </p:cNvSpPr>
          <p:nvPr>
            <p:ph type="body" idx="1"/>
          </p:nvPr>
        </p:nvSpPr>
        <p:spPr/>
        <p:txBody>
          <a:bodyPr/>
          <a:lstStyle/>
          <a:p>
            <a:pPr>
              <a:defRPr/>
            </a:pPr>
            <a:endParaRPr lang="en-US" smtClean="0">
              <a:ea typeface="ＭＳ Ｐゴシック" charset="0"/>
              <a:cs typeface="+mn-cs"/>
            </a:endParaRPr>
          </a:p>
        </p:txBody>
      </p:sp>
    </p:spTree>
    <p:extLst>
      <p:ext uri="{BB962C8B-B14F-4D97-AF65-F5344CB8AC3E}">
        <p14:creationId xmlns:p14="http://schemas.microsoft.com/office/powerpoint/2010/main" val="95592185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2400">
                <a:solidFill>
                  <a:schemeClr val="tx1"/>
                </a:solidFill>
                <a:latin typeface="Times" panose="02020603050405020304" pitchFamily="18" charset="0"/>
                <a:ea typeface="MS PGothic" panose="020B0600070205080204" pitchFamily="34" charset="-128"/>
              </a:defRPr>
            </a:lvl1pPr>
            <a:lvl2pPr marL="742950" indent="-285750" defTabSz="930275">
              <a:defRPr sz="2400">
                <a:solidFill>
                  <a:schemeClr val="tx1"/>
                </a:solidFill>
                <a:latin typeface="Times" panose="02020603050405020304" pitchFamily="18" charset="0"/>
                <a:ea typeface="MS PGothic" panose="020B0600070205080204" pitchFamily="34" charset="-128"/>
              </a:defRPr>
            </a:lvl2pPr>
            <a:lvl3pPr marL="1143000" indent="-228600" defTabSz="930275">
              <a:defRPr sz="2400">
                <a:solidFill>
                  <a:schemeClr val="tx1"/>
                </a:solidFill>
                <a:latin typeface="Times" panose="02020603050405020304" pitchFamily="18" charset="0"/>
                <a:ea typeface="MS PGothic" panose="020B0600070205080204" pitchFamily="34" charset="-128"/>
              </a:defRPr>
            </a:lvl3pPr>
            <a:lvl4pPr marL="1600200" indent="-228600" defTabSz="930275">
              <a:defRPr sz="2400">
                <a:solidFill>
                  <a:schemeClr val="tx1"/>
                </a:solidFill>
                <a:latin typeface="Times" panose="02020603050405020304" pitchFamily="18" charset="0"/>
                <a:ea typeface="MS PGothic" panose="020B0600070205080204" pitchFamily="34" charset="-128"/>
              </a:defRPr>
            </a:lvl4pPr>
            <a:lvl5pPr marL="2057400" indent="-228600" defTabSz="930275">
              <a:defRPr sz="2400">
                <a:solidFill>
                  <a:schemeClr val="tx1"/>
                </a:solidFill>
                <a:latin typeface="Times" panose="02020603050405020304" pitchFamily="18" charset="0"/>
                <a:ea typeface="MS PGothic" panose="020B0600070205080204" pitchFamily="34" charset="-128"/>
              </a:defRPr>
            </a:lvl5pPr>
            <a:lvl6pPr marL="2514600" indent="-228600" defTabSz="930275"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defTabSz="930275"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defTabSz="930275"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defTabSz="930275"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fld id="{D8D2D7B1-1A2C-4053-9490-F532F53EA153}" type="slidenum">
              <a:rPr lang="en-US" altLang="en-US" sz="1200"/>
              <a:pPr/>
              <a:t>31</a:t>
            </a:fld>
            <a:endParaRPr lang="en-US" altLang="en-US" sz="1200"/>
          </a:p>
        </p:txBody>
      </p:sp>
      <p:sp>
        <p:nvSpPr>
          <p:cNvPr id="84995" name="Rectangle 1026"/>
          <p:cNvSpPr>
            <a:spLocks noGrp="1" noRot="1" noChangeAspect="1" noChangeArrowheads="1" noTextEdit="1"/>
          </p:cNvSpPr>
          <p:nvPr>
            <p:ph type="sldImg"/>
          </p:nvPr>
        </p:nvSpPr>
        <p:spPr>
          <a:xfrm>
            <a:off x="1173163" y="696913"/>
            <a:ext cx="4638675" cy="3479800"/>
          </a:xfrm>
          <a:ln/>
        </p:spPr>
      </p:sp>
      <p:sp>
        <p:nvSpPr>
          <p:cNvPr id="627715" name="Rectangle 1027"/>
          <p:cNvSpPr>
            <a:spLocks noGrp="1" noChangeArrowheads="1"/>
          </p:cNvSpPr>
          <p:nvPr>
            <p:ph type="body" idx="1"/>
          </p:nvPr>
        </p:nvSpPr>
        <p:spPr/>
        <p:txBody>
          <a:bodyPr/>
          <a:lstStyle/>
          <a:p>
            <a:pPr>
              <a:defRPr/>
            </a:pPr>
            <a:endParaRPr lang="en-US" smtClean="0">
              <a:ea typeface="ＭＳ Ｐゴシック" charset="0"/>
              <a:cs typeface="+mn-cs"/>
            </a:endParaRPr>
          </a:p>
        </p:txBody>
      </p:sp>
    </p:spTree>
    <p:extLst>
      <p:ext uri="{BB962C8B-B14F-4D97-AF65-F5344CB8AC3E}">
        <p14:creationId xmlns:p14="http://schemas.microsoft.com/office/powerpoint/2010/main" val="170303696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2400">
                <a:solidFill>
                  <a:schemeClr val="tx1"/>
                </a:solidFill>
                <a:latin typeface="Times" panose="02020603050405020304" pitchFamily="18" charset="0"/>
                <a:ea typeface="MS PGothic" panose="020B0600070205080204" pitchFamily="34" charset="-128"/>
              </a:defRPr>
            </a:lvl1pPr>
            <a:lvl2pPr marL="742950" indent="-285750" defTabSz="930275">
              <a:defRPr sz="2400">
                <a:solidFill>
                  <a:schemeClr val="tx1"/>
                </a:solidFill>
                <a:latin typeface="Times" panose="02020603050405020304" pitchFamily="18" charset="0"/>
                <a:ea typeface="MS PGothic" panose="020B0600070205080204" pitchFamily="34" charset="-128"/>
              </a:defRPr>
            </a:lvl2pPr>
            <a:lvl3pPr marL="1143000" indent="-228600" defTabSz="930275">
              <a:defRPr sz="2400">
                <a:solidFill>
                  <a:schemeClr val="tx1"/>
                </a:solidFill>
                <a:latin typeface="Times" panose="02020603050405020304" pitchFamily="18" charset="0"/>
                <a:ea typeface="MS PGothic" panose="020B0600070205080204" pitchFamily="34" charset="-128"/>
              </a:defRPr>
            </a:lvl3pPr>
            <a:lvl4pPr marL="1600200" indent="-228600" defTabSz="930275">
              <a:defRPr sz="2400">
                <a:solidFill>
                  <a:schemeClr val="tx1"/>
                </a:solidFill>
                <a:latin typeface="Times" panose="02020603050405020304" pitchFamily="18" charset="0"/>
                <a:ea typeface="MS PGothic" panose="020B0600070205080204" pitchFamily="34" charset="-128"/>
              </a:defRPr>
            </a:lvl4pPr>
            <a:lvl5pPr marL="2057400" indent="-228600" defTabSz="930275">
              <a:defRPr sz="2400">
                <a:solidFill>
                  <a:schemeClr val="tx1"/>
                </a:solidFill>
                <a:latin typeface="Times" panose="02020603050405020304" pitchFamily="18" charset="0"/>
                <a:ea typeface="MS PGothic" panose="020B0600070205080204" pitchFamily="34" charset="-128"/>
              </a:defRPr>
            </a:lvl5pPr>
            <a:lvl6pPr marL="2514600" indent="-228600" defTabSz="930275"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defTabSz="930275"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defTabSz="930275"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defTabSz="930275"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fld id="{0D8DD945-1AF6-4F34-8499-591BE6F82CEE}" type="slidenum">
              <a:rPr lang="en-US" altLang="en-US" sz="1200"/>
              <a:pPr/>
              <a:t>32</a:t>
            </a:fld>
            <a:endParaRPr lang="en-US" altLang="en-US" sz="1200"/>
          </a:p>
        </p:txBody>
      </p:sp>
      <p:sp>
        <p:nvSpPr>
          <p:cNvPr id="87043" name="Rectangle 1026"/>
          <p:cNvSpPr>
            <a:spLocks noGrp="1" noRot="1" noChangeAspect="1" noChangeArrowheads="1" noTextEdit="1"/>
          </p:cNvSpPr>
          <p:nvPr>
            <p:ph type="sldImg"/>
          </p:nvPr>
        </p:nvSpPr>
        <p:spPr>
          <a:xfrm>
            <a:off x="1173163" y="696913"/>
            <a:ext cx="4638675" cy="3479800"/>
          </a:xfrm>
          <a:ln/>
        </p:spPr>
      </p:sp>
      <p:sp>
        <p:nvSpPr>
          <p:cNvPr id="629763" name="Rectangle 1027"/>
          <p:cNvSpPr>
            <a:spLocks noGrp="1" noChangeArrowheads="1"/>
          </p:cNvSpPr>
          <p:nvPr>
            <p:ph type="body" idx="1"/>
          </p:nvPr>
        </p:nvSpPr>
        <p:spPr/>
        <p:txBody>
          <a:bodyPr/>
          <a:lstStyle/>
          <a:p>
            <a:pPr>
              <a:defRPr/>
            </a:pPr>
            <a:endParaRPr lang="en-US" smtClean="0">
              <a:ea typeface="ＭＳ Ｐゴシック" charset="0"/>
              <a:cs typeface="+mn-cs"/>
            </a:endParaRPr>
          </a:p>
        </p:txBody>
      </p:sp>
    </p:spTree>
    <p:extLst>
      <p:ext uri="{BB962C8B-B14F-4D97-AF65-F5344CB8AC3E}">
        <p14:creationId xmlns:p14="http://schemas.microsoft.com/office/powerpoint/2010/main" val="31840670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extLst>
            <a:ext uri="{FAA26D3D-D897-4be2-8F04-BA451C77F1D7}">
              <ma14:placeholderFlag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defTabSz="930275">
              <a:defRPr sz="2400">
                <a:solidFill>
                  <a:schemeClr val="tx1"/>
                </a:solidFill>
                <a:latin typeface="Times" panose="02020603050405020304" pitchFamily="18" charset="0"/>
                <a:ea typeface="MS PGothic" panose="020B0600070205080204" pitchFamily="34" charset="-128"/>
              </a:defRPr>
            </a:lvl1pPr>
            <a:lvl2pPr marL="742950" indent="-285750" defTabSz="930275">
              <a:defRPr sz="2400">
                <a:solidFill>
                  <a:schemeClr val="tx1"/>
                </a:solidFill>
                <a:latin typeface="Times" panose="02020603050405020304" pitchFamily="18" charset="0"/>
                <a:ea typeface="MS PGothic" panose="020B0600070205080204" pitchFamily="34" charset="-128"/>
              </a:defRPr>
            </a:lvl2pPr>
            <a:lvl3pPr marL="1143000" indent="-228600" defTabSz="930275">
              <a:defRPr sz="2400">
                <a:solidFill>
                  <a:schemeClr val="tx1"/>
                </a:solidFill>
                <a:latin typeface="Times" panose="02020603050405020304" pitchFamily="18" charset="0"/>
                <a:ea typeface="MS PGothic" panose="020B0600070205080204" pitchFamily="34" charset="-128"/>
              </a:defRPr>
            </a:lvl3pPr>
            <a:lvl4pPr marL="1600200" indent="-228600" defTabSz="930275">
              <a:defRPr sz="2400">
                <a:solidFill>
                  <a:schemeClr val="tx1"/>
                </a:solidFill>
                <a:latin typeface="Times" panose="02020603050405020304" pitchFamily="18" charset="0"/>
                <a:ea typeface="MS PGothic" panose="020B0600070205080204" pitchFamily="34" charset="-128"/>
              </a:defRPr>
            </a:lvl4pPr>
            <a:lvl5pPr marL="2057400" indent="-228600" defTabSz="930275">
              <a:defRPr sz="2400">
                <a:solidFill>
                  <a:schemeClr val="tx1"/>
                </a:solidFill>
                <a:latin typeface="Times" panose="02020603050405020304" pitchFamily="18" charset="0"/>
                <a:ea typeface="MS PGothic" panose="020B0600070205080204" pitchFamily="34" charset="-128"/>
              </a:defRPr>
            </a:lvl5pPr>
            <a:lvl6pPr marL="2514600" indent="-228600" defTabSz="930275"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defTabSz="930275"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defTabSz="930275"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defTabSz="930275"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fld id="{CE53E67C-FCFB-4F13-8CBB-1127B4C13A40}" type="slidenum">
              <a:rPr lang="en-US" altLang="en-US" sz="1200"/>
              <a:pPr/>
              <a:t>15</a:t>
            </a:fld>
            <a:endParaRPr lang="en-US" altLang="en-US" sz="1200"/>
          </a:p>
        </p:txBody>
      </p:sp>
      <p:sp>
        <p:nvSpPr>
          <p:cNvPr id="589826" name="Rectangle 2"/>
          <p:cNvSpPr>
            <a:spLocks noGrp="1" noRot="1" noChangeAspect="1" noChangeArrowheads="1" noTextEdit="1"/>
          </p:cNvSpPr>
          <p:nvPr>
            <p:ph type="sldImg"/>
          </p:nvPr>
        </p:nvSpPr>
        <p:spPr>
          <a:xfrm>
            <a:off x="1173163" y="696913"/>
            <a:ext cx="4638675" cy="3479800"/>
          </a:xfrm>
          <a:ln/>
          <a:extLst>
            <a:ext uri="{FAA26D3D-D897-4be2-8F04-BA451C77F1D7}">
              <ma14:placeholderFlag xmlns:ma14="http://schemas.microsoft.com/office/mac/drawingml/2011/main" val="1"/>
            </a:ext>
          </a:extLst>
        </p:spPr>
      </p:sp>
      <p:sp>
        <p:nvSpPr>
          <p:cNvPr id="589827" name="Rectangle 3"/>
          <p:cNvSpPr>
            <a:spLocks noGrp="1" noChangeArrowheads="1"/>
          </p:cNvSpPr>
          <p:nvPr>
            <p:ph type="body" idx="1"/>
          </p:nvPr>
        </p:nvSpPr>
        <p:spPr/>
        <p:txBody>
          <a:bodyPr/>
          <a:lstStyle/>
          <a:p>
            <a:pPr>
              <a:defRPr/>
            </a:pPr>
            <a:endParaRPr lang="en-US" smtClean="0">
              <a:ea typeface="ＭＳ Ｐゴシック" charset="0"/>
              <a:cs typeface="+mn-cs"/>
            </a:endParaRPr>
          </a:p>
        </p:txBody>
      </p:sp>
    </p:spTree>
    <p:extLst>
      <p:ext uri="{BB962C8B-B14F-4D97-AF65-F5344CB8AC3E}">
        <p14:creationId xmlns:p14="http://schemas.microsoft.com/office/powerpoint/2010/main" val="382452117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2400">
                <a:solidFill>
                  <a:schemeClr val="tx1"/>
                </a:solidFill>
                <a:latin typeface="Times" panose="02020603050405020304" pitchFamily="18" charset="0"/>
                <a:ea typeface="MS PGothic" panose="020B0600070205080204" pitchFamily="34" charset="-128"/>
              </a:defRPr>
            </a:lvl1pPr>
            <a:lvl2pPr marL="742950" indent="-285750" defTabSz="930275">
              <a:defRPr sz="2400">
                <a:solidFill>
                  <a:schemeClr val="tx1"/>
                </a:solidFill>
                <a:latin typeface="Times" panose="02020603050405020304" pitchFamily="18" charset="0"/>
                <a:ea typeface="MS PGothic" panose="020B0600070205080204" pitchFamily="34" charset="-128"/>
              </a:defRPr>
            </a:lvl2pPr>
            <a:lvl3pPr marL="1143000" indent="-228600" defTabSz="930275">
              <a:defRPr sz="2400">
                <a:solidFill>
                  <a:schemeClr val="tx1"/>
                </a:solidFill>
                <a:latin typeface="Times" panose="02020603050405020304" pitchFamily="18" charset="0"/>
                <a:ea typeface="MS PGothic" panose="020B0600070205080204" pitchFamily="34" charset="-128"/>
              </a:defRPr>
            </a:lvl3pPr>
            <a:lvl4pPr marL="1600200" indent="-228600" defTabSz="930275">
              <a:defRPr sz="2400">
                <a:solidFill>
                  <a:schemeClr val="tx1"/>
                </a:solidFill>
                <a:latin typeface="Times" panose="02020603050405020304" pitchFamily="18" charset="0"/>
                <a:ea typeface="MS PGothic" panose="020B0600070205080204" pitchFamily="34" charset="-128"/>
              </a:defRPr>
            </a:lvl4pPr>
            <a:lvl5pPr marL="2057400" indent="-228600" defTabSz="930275">
              <a:defRPr sz="2400">
                <a:solidFill>
                  <a:schemeClr val="tx1"/>
                </a:solidFill>
                <a:latin typeface="Times" panose="02020603050405020304" pitchFamily="18" charset="0"/>
                <a:ea typeface="MS PGothic" panose="020B0600070205080204" pitchFamily="34" charset="-128"/>
              </a:defRPr>
            </a:lvl5pPr>
            <a:lvl6pPr marL="2514600" indent="-228600" defTabSz="930275"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defTabSz="930275"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defTabSz="930275"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defTabSz="930275"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fld id="{09A56FF4-B6B8-4688-9561-C26BF64BC76F}" type="slidenum">
              <a:rPr lang="en-US" altLang="en-US" sz="1200"/>
              <a:pPr/>
              <a:t>33</a:t>
            </a:fld>
            <a:endParaRPr lang="en-US" altLang="en-US" sz="1200"/>
          </a:p>
        </p:txBody>
      </p:sp>
      <p:sp>
        <p:nvSpPr>
          <p:cNvPr id="89091" name="Rectangle 1026"/>
          <p:cNvSpPr>
            <a:spLocks noGrp="1" noRot="1" noChangeAspect="1" noChangeArrowheads="1" noTextEdit="1"/>
          </p:cNvSpPr>
          <p:nvPr>
            <p:ph type="sldImg"/>
          </p:nvPr>
        </p:nvSpPr>
        <p:spPr>
          <a:xfrm>
            <a:off x="1173163" y="696913"/>
            <a:ext cx="4638675" cy="3479800"/>
          </a:xfrm>
          <a:ln/>
        </p:spPr>
      </p:sp>
      <p:sp>
        <p:nvSpPr>
          <p:cNvPr id="630787" name="Rectangle 1027"/>
          <p:cNvSpPr>
            <a:spLocks noGrp="1" noChangeArrowheads="1"/>
          </p:cNvSpPr>
          <p:nvPr>
            <p:ph type="body" idx="1"/>
          </p:nvPr>
        </p:nvSpPr>
        <p:spPr/>
        <p:txBody>
          <a:bodyPr/>
          <a:lstStyle/>
          <a:p>
            <a:pPr>
              <a:defRPr/>
            </a:pPr>
            <a:endParaRPr lang="en-US" smtClean="0">
              <a:ea typeface="ＭＳ Ｐゴシック" charset="0"/>
              <a:cs typeface="+mn-cs"/>
            </a:endParaRPr>
          </a:p>
        </p:txBody>
      </p:sp>
    </p:spTree>
    <p:extLst>
      <p:ext uri="{BB962C8B-B14F-4D97-AF65-F5344CB8AC3E}">
        <p14:creationId xmlns:p14="http://schemas.microsoft.com/office/powerpoint/2010/main" val="298025868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2400">
                <a:solidFill>
                  <a:schemeClr val="tx1"/>
                </a:solidFill>
                <a:latin typeface="Times" panose="02020603050405020304" pitchFamily="18" charset="0"/>
                <a:ea typeface="MS PGothic" panose="020B0600070205080204" pitchFamily="34" charset="-128"/>
              </a:defRPr>
            </a:lvl1pPr>
            <a:lvl2pPr marL="742950" indent="-285750" defTabSz="930275">
              <a:defRPr sz="2400">
                <a:solidFill>
                  <a:schemeClr val="tx1"/>
                </a:solidFill>
                <a:latin typeface="Times" panose="02020603050405020304" pitchFamily="18" charset="0"/>
                <a:ea typeface="MS PGothic" panose="020B0600070205080204" pitchFamily="34" charset="-128"/>
              </a:defRPr>
            </a:lvl2pPr>
            <a:lvl3pPr marL="1143000" indent="-228600" defTabSz="930275">
              <a:defRPr sz="2400">
                <a:solidFill>
                  <a:schemeClr val="tx1"/>
                </a:solidFill>
                <a:latin typeface="Times" panose="02020603050405020304" pitchFamily="18" charset="0"/>
                <a:ea typeface="MS PGothic" panose="020B0600070205080204" pitchFamily="34" charset="-128"/>
              </a:defRPr>
            </a:lvl3pPr>
            <a:lvl4pPr marL="1600200" indent="-228600" defTabSz="930275">
              <a:defRPr sz="2400">
                <a:solidFill>
                  <a:schemeClr val="tx1"/>
                </a:solidFill>
                <a:latin typeface="Times" panose="02020603050405020304" pitchFamily="18" charset="0"/>
                <a:ea typeface="MS PGothic" panose="020B0600070205080204" pitchFamily="34" charset="-128"/>
              </a:defRPr>
            </a:lvl4pPr>
            <a:lvl5pPr marL="2057400" indent="-228600" defTabSz="930275">
              <a:defRPr sz="2400">
                <a:solidFill>
                  <a:schemeClr val="tx1"/>
                </a:solidFill>
                <a:latin typeface="Times" panose="02020603050405020304" pitchFamily="18" charset="0"/>
                <a:ea typeface="MS PGothic" panose="020B0600070205080204" pitchFamily="34" charset="-128"/>
              </a:defRPr>
            </a:lvl5pPr>
            <a:lvl6pPr marL="2514600" indent="-228600" defTabSz="930275"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defTabSz="930275"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defTabSz="930275"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defTabSz="930275"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fld id="{2B000A44-0106-460D-B45C-2070B5E75868}" type="slidenum">
              <a:rPr lang="en-US" altLang="en-US" sz="1200"/>
              <a:pPr/>
              <a:t>34</a:t>
            </a:fld>
            <a:endParaRPr lang="en-US" altLang="en-US" sz="1200"/>
          </a:p>
        </p:txBody>
      </p:sp>
      <p:sp>
        <p:nvSpPr>
          <p:cNvPr id="91139" name="Rectangle 1026"/>
          <p:cNvSpPr>
            <a:spLocks noGrp="1" noRot="1" noChangeAspect="1" noChangeArrowheads="1" noTextEdit="1"/>
          </p:cNvSpPr>
          <p:nvPr>
            <p:ph type="sldImg"/>
          </p:nvPr>
        </p:nvSpPr>
        <p:spPr>
          <a:xfrm>
            <a:off x="1173163" y="696913"/>
            <a:ext cx="4638675" cy="3479800"/>
          </a:xfrm>
          <a:ln/>
        </p:spPr>
      </p:sp>
      <p:sp>
        <p:nvSpPr>
          <p:cNvPr id="631811" name="Rectangle 1027"/>
          <p:cNvSpPr>
            <a:spLocks noGrp="1" noChangeArrowheads="1"/>
          </p:cNvSpPr>
          <p:nvPr>
            <p:ph type="body" idx="1"/>
          </p:nvPr>
        </p:nvSpPr>
        <p:spPr/>
        <p:txBody>
          <a:bodyPr/>
          <a:lstStyle/>
          <a:p>
            <a:pPr>
              <a:defRPr/>
            </a:pPr>
            <a:endParaRPr lang="en-US" smtClean="0">
              <a:ea typeface="ＭＳ Ｐゴシック" charset="0"/>
              <a:cs typeface="+mn-cs"/>
            </a:endParaRPr>
          </a:p>
        </p:txBody>
      </p:sp>
    </p:spTree>
    <p:extLst>
      <p:ext uri="{BB962C8B-B14F-4D97-AF65-F5344CB8AC3E}">
        <p14:creationId xmlns:p14="http://schemas.microsoft.com/office/powerpoint/2010/main" val="140316986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2400">
                <a:solidFill>
                  <a:schemeClr val="tx1"/>
                </a:solidFill>
                <a:latin typeface="Times" panose="02020603050405020304" pitchFamily="18" charset="0"/>
                <a:ea typeface="MS PGothic" panose="020B0600070205080204" pitchFamily="34" charset="-128"/>
              </a:defRPr>
            </a:lvl1pPr>
            <a:lvl2pPr marL="742950" indent="-285750" defTabSz="930275">
              <a:defRPr sz="2400">
                <a:solidFill>
                  <a:schemeClr val="tx1"/>
                </a:solidFill>
                <a:latin typeface="Times" panose="02020603050405020304" pitchFamily="18" charset="0"/>
                <a:ea typeface="MS PGothic" panose="020B0600070205080204" pitchFamily="34" charset="-128"/>
              </a:defRPr>
            </a:lvl2pPr>
            <a:lvl3pPr marL="1143000" indent="-228600" defTabSz="930275">
              <a:defRPr sz="2400">
                <a:solidFill>
                  <a:schemeClr val="tx1"/>
                </a:solidFill>
                <a:latin typeface="Times" panose="02020603050405020304" pitchFamily="18" charset="0"/>
                <a:ea typeface="MS PGothic" panose="020B0600070205080204" pitchFamily="34" charset="-128"/>
              </a:defRPr>
            </a:lvl3pPr>
            <a:lvl4pPr marL="1600200" indent="-228600" defTabSz="930275">
              <a:defRPr sz="2400">
                <a:solidFill>
                  <a:schemeClr val="tx1"/>
                </a:solidFill>
                <a:latin typeface="Times" panose="02020603050405020304" pitchFamily="18" charset="0"/>
                <a:ea typeface="MS PGothic" panose="020B0600070205080204" pitchFamily="34" charset="-128"/>
              </a:defRPr>
            </a:lvl4pPr>
            <a:lvl5pPr marL="2057400" indent="-228600" defTabSz="930275">
              <a:defRPr sz="2400">
                <a:solidFill>
                  <a:schemeClr val="tx1"/>
                </a:solidFill>
                <a:latin typeface="Times" panose="02020603050405020304" pitchFamily="18" charset="0"/>
                <a:ea typeface="MS PGothic" panose="020B0600070205080204" pitchFamily="34" charset="-128"/>
              </a:defRPr>
            </a:lvl5pPr>
            <a:lvl6pPr marL="2514600" indent="-228600" defTabSz="930275"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defTabSz="930275"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defTabSz="930275"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defTabSz="930275"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fld id="{2DC2C90F-436A-4522-B481-DBDD787BBBF3}" type="slidenum">
              <a:rPr lang="en-US" altLang="en-US" sz="1200"/>
              <a:pPr/>
              <a:t>35</a:t>
            </a:fld>
            <a:endParaRPr lang="en-US" altLang="en-US" sz="1200"/>
          </a:p>
        </p:txBody>
      </p:sp>
      <p:sp>
        <p:nvSpPr>
          <p:cNvPr id="93187" name="Rectangle 2"/>
          <p:cNvSpPr>
            <a:spLocks noGrp="1" noRot="1" noChangeAspect="1" noChangeArrowheads="1" noTextEdit="1"/>
          </p:cNvSpPr>
          <p:nvPr>
            <p:ph type="sldImg"/>
          </p:nvPr>
        </p:nvSpPr>
        <p:spPr>
          <a:xfrm>
            <a:off x="1173163" y="696913"/>
            <a:ext cx="4638675" cy="3479800"/>
          </a:xfrm>
          <a:ln/>
        </p:spPr>
      </p:sp>
      <p:sp>
        <p:nvSpPr>
          <p:cNvPr id="632835" name="Rectangle 3"/>
          <p:cNvSpPr>
            <a:spLocks noGrp="1" noChangeArrowheads="1"/>
          </p:cNvSpPr>
          <p:nvPr>
            <p:ph type="body" idx="1"/>
          </p:nvPr>
        </p:nvSpPr>
        <p:spPr/>
        <p:txBody>
          <a:bodyPr/>
          <a:lstStyle/>
          <a:p>
            <a:pPr>
              <a:defRPr/>
            </a:pPr>
            <a:endParaRPr lang="en-US" smtClean="0">
              <a:ea typeface="ＭＳ Ｐゴシック" charset="0"/>
              <a:cs typeface="+mn-cs"/>
            </a:endParaRPr>
          </a:p>
        </p:txBody>
      </p:sp>
    </p:spTree>
    <p:extLst>
      <p:ext uri="{BB962C8B-B14F-4D97-AF65-F5344CB8AC3E}">
        <p14:creationId xmlns:p14="http://schemas.microsoft.com/office/powerpoint/2010/main" val="329869210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2400">
                <a:solidFill>
                  <a:schemeClr val="tx1"/>
                </a:solidFill>
                <a:latin typeface="Times" panose="02020603050405020304" pitchFamily="18" charset="0"/>
                <a:ea typeface="MS PGothic" panose="020B0600070205080204" pitchFamily="34" charset="-128"/>
              </a:defRPr>
            </a:lvl1pPr>
            <a:lvl2pPr marL="742950" indent="-285750" defTabSz="930275">
              <a:defRPr sz="2400">
                <a:solidFill>
                  <a:schemeClr val="tx1"/>
                </a:solidFill>
                <a:latin typeface="Times" panose="02020603050405020304" pitchFamily="18" charset="0"/>
                <a:ea typeface="MS PGothic" panose="020B0600070205080204" pitchFamily="34" charset="-128"/>
              </a:defRPr>
            </a:lvl2pPr>
            <a:lvl3pPr marL="1143000" indent="-228600" defTabSz="930275">
              <a:defRPr sz="2400">
                <a:solidFill>
                  <a:schemeClr val="tx1"/>
                </a:solidFill>
                <a:latin typeface="Times" panose="02020603050405020304" pitchFamily="18" charset="0"/>
                <a:ea typeface="MS PGothic" panose="020B0600070205080204" pitchFamily="34" charset="-128"/>
              </a:defRPr>
            </a:lvl3pPr>
            <a:lvl4pPr marL="1600200" indent="-228600" defTabSz="930275">
              <a:defRPr sz="2400">
                <a:solidFill>
                  <a:schemeClr val="tx1"/>
                </a:solidFill>
                <a:latin typeface="Times" panose="02020603050405020304" pitchFamily="18" charset="0"/>
                <a:ea typeface="MS PGothic" panose="020B0600070205080204" pitchFamily="34" charset="-128"/>
              </a:defRPr>
            </a:lvl4pPr>
            <a:lvl5pPr marL="2057400" indent="-228600" defTabSz="930275">
              <a:defRPr sz="2400">
                <a:solidFill>
                  <a:schemeClr val="tx1"/>
                </a:solidFill>
                <a:latin typeface="Times" panose="02020603050405020304" pitchFamily="18" charset="0"/>
                <a:ea typeface="MS PGothic" panose="020B0600070205080204" pitchFamily="34" charset="-128"/>
              </a:defRPr>
            </a:lvl5pPr>
            <a:lvl6pPr marL="2514600" indent="-228600" defTabSz="930275"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defTabSz="930275"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defTabSz="930275"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defTabSz="930275"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fld id="{5A942D4A-B74B-40EA-88B4-8F8BF24C1E92}" type="slidenum">
              <a:rPr lang="en-US" altLang="en-US" sz="1200"/>
              <a:pPr/>
              <a:t>36</a:t>
            </a:fld>
            <a:endParaRPr lang="en-US" altLang="en-US" sz="1200"/>
          </a:p>
        </p:txBody>
      </p:sp>
      <p:sp>
        <p:nvSpPr>
          <p:cNvPr id="95235" name="Rectangle 2"/>
          <p:cNvSpPr>
            <a:spLocks noGrp="1" noRot="1" noChangeAspect="1" noChangeArrowheads="1" noTextEdit="1"/>
          </p:cNvSpPr>
          <p:nvPr>
            <p:ph type="sldImg"/>
          </p:nvPr>
        </p:nvSpPr>
        <p:spPr>
          <a:xfrm>
            <a:off x="1173163" y="696913"/>
            <a:ext cx="4638675" cy="3479800"/>
          </a:xfrm>
          <a:ln/>
        </p:spPr>
      </p:sp>
      <p:sp>
        <p:nvSpPr>
          <p:cNvPr id="633859" name="Rectangle 3"/>
          <p:cNvSpPr>
            <a:spLocks noGrp="1" noChangeArrowheads="1"/>
          </p:cNvSpPr>
          <p:nvPr>
            <p:ph type="body" idx="1"/>
          </p:nvPr>
        </p:nvSpPr>
        <p:spPr/>
        <p:txBody>
          <a:bodyPr/>
          <a:lstStyle/>
          <a:p>
            <a:pPr>
              <a:defRPr/>
            </a:pPr>
            <a:endParaRPr lang="en-US" smtClean="0">
              <a:ea typeface="ＭＳ Ｐゴシック" charset="0"/>
              <a:cs typeface="+mn-cs"/>
            </a:endParaRPr>
          </a:p>
        </p:txBody>
      </p:sp>
    </p:spTree>
    <p:extLst>
      <p:ext uri="{BB962C8B-B14F-4D97-AF65-F5344CB8AC3E}">
        <p14:creationId xmlns:p14="http://schemas.microsoft.com/office/powerpoint/2010/main" val="34930295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2400">
                <a:solidFill>
                  <a:schemeClr val="tx1"/>
                </a:solidFill>
                <a:latin typeface="Times" panose="02020603050405020304" pitchFamily="18" charset="0"/>
                <a:ea typeface="MS PGothic" panose="020B0600070205080204" pitchFamily="34" charset="-128"/>
              </a:defRPr>
            </a:lvl1pPr>
            <a:lvl2pPr marL="742950" indent="-285750" defTabSz="930275">
              <a:defRPr sz="2400">
                <a:solidFill>
                  <a:schemeClr val="tx1"/>
                </a:solidFill>
                <a:latin typeface="Times" panose="02020603050405020304" pitchFamily="18" charset="0"/>
                <a:ea typeface="MS PGothic" panose="020B0600070205080204" pitchFamily="34" charset="-128"/>
              </a:defRPr>
            </a:lvl2pPr>
            <a:lvl3pPr marL="1143000" indent="-228600" defTabSz="930275">
              <a:defRPr sz="2400">
                <a:solidFill>
                  <a:schemeClr val="tx1"/>
                </a:solidFill>
                <a:latin typeface="Times" panose="02020603050405020304" pitchFamily="18" charset="0"/>
                <a:ea typeface="MS PGothic" panose="020B0600070205080204" pitchFamily="34" charset="-128"/>
              </a:defRPr>
            </a:lvl3pPr>
            <a:lvl4pPr marL="1600200" indent="-228600" defTabSz="930275">
              <a:defRPr sz="2400">
                <a:solidFill>
                  <a:schemeClr val="tx1"/>
                </a:solidFill>
                <a:latin typeface="Times" panose="02020603050405020304" pitchFamily="18" charset="0"/>
                <a:ea typeface="MS PGothic" panose="020B0600070205080204" pitchFamily="34" charset="-128"/>
              </a:defRPr>
            </a:lvl4pPr>
            <a:lvl5pPr marL="2057400" indent="-228600" defTabSz="930275">
              <a:defRPr sz="2400">
                <a:solidFill>
                  <a:schemeClr val="tx1"/>
                </a:solidFill>
                <a:latin typeface="Times" panose="02020603050405020304" pitchFamily="18" charset="0"/>
                <a:ea typeface="MS PGothic" panose="020B0600070205080204" pitchFamily="34" charset="-128"/>
              </a:defRPr>
            </a:lvl5pPr>
            <a:lvl6pPr marL="2514600" indent="-228600" defTabSz="930275"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defTabSz="930275"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defTabSz="930275"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defTabSz="930275"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fld id="{03A44ED4-B2FC-40BF-A198-3F0A4D392333}" type="slidenum">
              <a:rPr lang="en-US" altLang="en-US" sz="1200"/>
              <a:pPr/>
              <a:t>37</a:t>
            </a:fld>
            <a:endParaRPr lang="en-US" altLang="en-US" sz="1200"/>
          </a:p>
        </p:txBody>
      </p:sp>
      <p:sp>
        <p:nvSpPr>
          <p:cNvPr id="97283" name="Rectangle 2"/>
          <p:cNvSpPr>
            <a:spLocks noGrp="1" noRot="1" noChangeAspect="1" noChangeArrowheads="1" noTextEdit="1"/>
          </p:cNvSpPr>
          <p:nvPr>
            <p:ph type="sldImg"/>
          </p:nvPr>
        </p:nvSpPr>
        <p:spPr>
          <a:xfrm>
            <a:off x="1173163" y="696913"/>
            <a:ext cx="4638675" cy="3479800"/>
          </a:xfrm>
          <a:ln/>
        </p:spPr>
      </p:sp>
      <p:sp>
        <p:nvSpPr>
          <p:cNvPr id="634883" name="Rectangle 3"/>
          <p:cNvSpPr>
            <a:spLocks noGrp="1" noChangeArrowheads="1"/>
          </p:cNvSpPr>
          <p:nvPr>
            <p:ph type="body" idx="1"/>
          </p:nvPr>
        </p:nvSpPr>
        <p:spPr/>
        <p:txBody>
          <a:bodyPr/>
          <a:lstStyle/>
          <a:p>
            <a:pPr>
              <a:defRPr/>
            </a:pPr>
            <a:endParaRPr lang="en-US" smtClean="0">
              <a:ea typeface="ＭＳ Ｐゴシック" charset="0"/>
              <a:cs typeface="+mn-cs"/>
            </a:endParaRPr>
          </a:p>
        </p:txBody>
      </p:sp>
    </p:spTree>
    <p:extLst>
      <p:ext uri="{BB962C8B-B14F-4D97-AF65-F5344CB8AC3E}">
        <p14:creationId xmlns:p14="http://schemas.microsoft.com/office/powerpoint/2010/main" val="254350874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2400">
                <a:solidFill>
                  <a:schemeClr val="tx1"/>
                </a:solidFill>
                <a:latin typeface="Times" panose="02020603050405020304" pitchFamily="18" charset="0"/>
                <a:ea typeface="MS PGothic" panose="020B0600070205080204" pitchFamily="34" charset="-128"/>
              </a:defRPr>
            </a:lvl1pPr>
            <a:lvl2pPr marL="742950" indent="-285750" defTabSz="930275">
              <a:defRPr sz="2400">
                <a:solidFill>
                  <a:schemeClr val="tx1"/>
                </a:solidFill>
                <a:latin typeface="Times" panose="02020603050405020304" pitchFamily="18" charset="0"/>
                <a:ea typeface="MS PGothic" panose="020B0600070205080204" pitchFamily="34" charset="-128"/>
              </a:defRPr>
            </a:lvl2pPr>
            <a:lvl3pPr marL="1143000" indent="-228600" defTabSz="930275">
              <a:defRPr sz="2400">
                <a:solidFill>
                  <a:schemeClr val="tx1"/>
                </a:solidFill>
                <a:latin typeface="Times" panose="02020603050405020304" pitchFamily="18" charset="0"/>
                <a:ea typeface="MS PGothic" panose="020B0600070205080204" pitchFamily="34" charset="-128"/>
              </a:defRPr>
            </a:lvl3pPr>
            <a:lvl4pPr marL="1600200" indent="-228600" defTabSz="930275">
              <a:defRPr sz="2400">
                <a:solidFill>
                  <a:schemeClr val="tx1"/>
                </a:solidFill>
                <a:latin typeface="Times" panose="02020603050405020304" pitchFamily="18" charset="0"/>
                <a:ea typeface="MS PGothic" panose="020B0600070205080204" pitchFamily="34" charset="-128"/>
              </a:defRPr>
            </a:lvl4pPr>
            <a:lvl5pPr marL="2057400" indent="-228600" defTabSz="930275">
              <a:defRPr sz="2400">
                <a:solidFill>
                  <a:schemeClr val="tx1"/>
                </a:solidFill>
                <a:latin typeface="Times" panose="02020603050405020304" pitchFamily="18" charset="0"/>
                <a:ea typeface="MS PGothic" panose="020B0600070205080204" pitchFamily="34" charset="-128"/>
              </a:defRPr>
            </a:lvl5pPr>
            <a:lvl6pPr marL="2514600" indent="-228600" defTabSz="930275"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defTabSz="930275"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defTabSz="930275"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defTabSz="930275"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fld id="{3159E832-D1B4-4B79-B5B5-AD6B56457876}" type="slidenum">
              <a:rPr lang="en-US" altLang="en-US" sz="1200"/>
              <a:pPr/>
              <a:t>38</a:t>
            </a:fld>
            <a:endParaRPr lang="en-US" altLang="en-US" sz="1200"/>
          </a:p>
        </p:txBody>
      </p:sp>
      <p:sp>
        <p:nvSpPr>
          <p:cNvPr id="99331" name="Rectangle 2"/>
          <p:cNvSpPr>
            <a:spLocks noGrp="1" noRot="1" noChangeAspect="1" noChangeArrowheads="1" noTextEdit="1"/>
          </p:cNvSpPr>
          <p:nvPr>
            <p:ph type="sldImg"/>
          </p:nvPr>
        </p:nvSpPr>
        <p:spPr>
          <a:xfrm>
            <a:off x="1173163" y="696913"/>
            <a:ext cx="4638675" cy="3479800"/>
          </a:xfrm>
          <a:ln/>
        </p:spPr>
      </p:sp>
      <p:sp>
        <p:nvSpPr>
          <p:cNvPr id="635907" name="Rectangle 3"/>
          <p:cNvSpPr>
            <a:spLocks noGrp="1" noChangeArrowheads="1"/>
          </p:cNvSpPr>
          <p:nvPr>
            <p:ph type="body" idx="1"/>
          </p:nvPr>
        </p:nvSpPr>
        <p:spPr/>
        <p:txBody>
          <a:bodyPr/>
          <a:lstStyle/>
          <a:p>
            <a:pPr>
              <a:defRPr/>
            </a:pPr>
            <a:endParaRPr lang="en-US" smtClean="0">
              <a:ea typeface="ＭＳ Ｐゴシック" charset="0"/>
              <a:cs typeface="+mn-cs"/>
            </a:endParaRPr>
          </a:p>
        </p:txBody>
      </p:sp>
    </p:spTree>
    <p:extLst>
      <p:ext uri="{BB962C8B-B14F-4D97-AF65-F5344CB8AC3E}">
        <p14:creationId xmlns:p14="http://schemas.microsoft.com/office/powerpoint/2010/main" val="33893942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extLst>
            <a:ext uri="{FAA26D3D-D897-4be2-8F04-BA451C77F1D7}">
              <ma14:placeholderFlag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defTabSz="930275">
              <a:defRPr sz="2400">
                <a:solidFill>
                  <a:schemeClr val="tx1"/>
                </a:solidFill>
                <a:latin typeface="Times" panose="02020603050405020304" pitchFamily="18" charset="0"/>
                <a:ea typeface="MS PGothic" panose="020B0600070205080204" pitchFamily="34" charset="-128"/>
              </a:defRPr>
            </a:lvl1pPr>
            <a:lvl2pPr marL="742950" indent="-285750" defTabSz="930275">
              <a:defRPr sz="2400">
                <a:solidFill>
                  <a:schemeClr val="tx1"/>
                </a:solidFill>
                <a:latin typeface="Times" panose="02020603050405020304" pitchFamily="18" charset="0"/>
                <a:ea typeface="MS PGothic" panose="020B0600070205080204" pitchFamily="34" charset="-128"/>
              </a:defRPr>
            </a:lvl2pPr>
            <a:lvl3pPr marL="1143000" indent="-228600" defTabSz="930275">
              <a:defRPr sz="2400">
                <a:solidFill>
                  <a:schemeClr val="tx1"/>
                </a:solidFill>
                <a:latin typeface="Times" panose="02020603050405020304" pitchFamily="18" charset="0"/>
                <a:ea typeface="MS PGothic" panose="020B0600070205080204" pitchFamily="34" charset="-128"/>
              </a:defRPr>
            </a:lvl3pPr>
            <a:lvl4pPr marL="1600200" indent="-228600" defTabSz="930275">
              <a:defRPr sz="2400">
                <a:solidFill>
                  <a:schemeClr val="tx1"/>
                </a:solidFill>
                <a:latin typeface="Times" panose="02020603050405020304" pitchFamily="18" charset="0"/>
                <a:ea typeface="MS PGothic" panose="020B0600070205080204" pitchFamily="34" charset="-128"/>
              </a:defRPr>
            </a:lvl4pPr>
            <a:lvl5pPr marL="2057400" indent="-228600" defTabSz="930275">
              <a:defRPr sz="2400">
                <a:solidFill>
                  <a:schemeClr val="tx1"/>
                </a:solidFill>
                <a:latin typeface="Times" panose="02020603050405020304" pitchFamily="18" charset="0"/>
                <a:ea typeface="MS PGothic" panose="020B0600070205080204" pitchFamily="34" charset="-128"/>
              </a:defRPr>
            </a:lvl5pPr>
            <a:lvl6pPr marL="2514600" indent="-228600" defTabSz="930275"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defTabSz="930275"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defTabSz="930275"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defTabSz="930275"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fld id="{5EB747AC-FB42-4DC4-B31C-EE9CB24A29EE}" type="slidenum">
              <a:rPr lang="en-US" altLang="en-US" sz="1200"/>
              <a:pPr/>
              <a:t>16</a:t>
            </a:fld>
            <a:endParaRPr lang="en-US" altLang="en-US" sz="1200"/>
          </a:p>
        </p:txBody>
      </p:sp>
      <p:sp>
        <p:nvSpPr>
          <p:cNvPr id="590850" name="Rectangle 1026"/>
          <p:cNvSpPr>
            <a:spLocks noGrp="1" noRot="1" noChangeAspect="1" noChangeArrowheads="1" noTextEdit="1"/>
          </p:cNvSpPr>
          <p:nvPr>
            <p:ph type="sldImg"/>
          </p:nvPr>
        </p:nvSpPr>
        <p:spPr>
          <a:xfrm>
            <a:off x="1173163" y="696913"/>
            <a:ext cx="4638675" cy="3479800"/>
          </a:xfrm>
          <a:ln/>
          <a:extLst>
            <a:ext uri="{FAA26D3D-D897-4be2-8F04-BA451C77F1D7}">
              <ma14:placeholderFlag xmlns:ma14="http://schemas.microsoft.com/office/mac/drawingml/2011/main" val="1"/>
            </a:ext>
          </a:extLst>
        </p:spPr>
      </p:sp>
      <p:sp>
        <p:nvSpPr>
          <p:cNvPr id="590851" name="Rectangle 1027"/>
          <p:cNvSpPr>
            <a:spLocks noGrp="1" noChangeArrowheads="1"/>
          </p:cNvSpPr>
          <p:nvPr>
            <p:ph type="body" idx="1"/>
          </p:nvPr>
        </p:nvSpPr>
        <p:spPr/>
        <p:txBody>
          <a:bodyPr/>
          <a:lstStyle/>
          <a:p>
            <a:pPr>
              <a:defRPr/>
            </a:pPr>
            <a:endParaRPr lang="en-US" smtClean="0">
              <a:ea typeface="ＭＳ Ｐゴシック" charset="0"/>
              <a:cs typeface="+mn-cs"/>
            </a:endParaRPr>
          </a:p>
        </p:txBody>
      </p:sp>
    </p:spTree>
    <p:extLst>
      <p:ext uri="{BB962C8B-B14F-4D97-AF65-F5344CB8AC3E}">
        <p14:creationId xmlns:p14="http://schemas.microsoft.com/office/powerpoint/2010/main" val="12882169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extLst>
            <a:ext uri="{FAA26D3D-D897-4be2-8F04-BA451C77F1D7}">
              <ma14:placeholderFlag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defTabSz="930275">
              <a:defRPr sz="2400">
                <a:solidFill>
                  <a:schemeClr val="tx1"/>
                </a:solidFill>
                <a:latin typeface="Times" panose="02020603050405020304" pitchFamily="18" charset="0"/>
                <a:ea typeface="MS PGothic" panose="020B0600070205080204" pitchFamily="34" charset="-128"/>
              </a:defRPr>
            </a:lvl1pPr>
            <a:lvl2pPr marL="742950" indent="-285750" defTabSz="930275">
              <a:defRPr sz="2400">
                <a:solidFill>
                  <a:schemeClr val="tx1"/>
                </a:solidFill>
                <a:latin typeface="Times" panose="02020603050405020304" pitchFamily="18" charset="0"/>
                <a:ea typeface="MS PGothic" panose="020B0600070205080204" pitchFamily="34" charset="-128"/>
              </a:defRPr>
            </a:lvl2pPr>
            <a:lvl3pPr marL="1143000" indent="-228600" defTabSz="930275">
              <a:defRPr sz="2400">
                <a:solidFill>
                  <a:schemeClr val="tx1"/>
                </a:solidFill>
                <a:latin typeface="Times" panose="02020603050405020304" pitchFamily="18" charset="0"/>
                <a:ea typeface="MS PGothic" panose="020B0600070205080204" pitchFamily="34" charset="-128"/>
              </a:defRPr>
            </a:lvl3pPr>
            <a:lvl4pPr marL="1600200" indent="-228600" defTabSz="930275">
              <a:defRPr sz="2400">
                <a:solidFill>
                  <a:schemeClr val="tx1"/>
                </a:solidFill>
                <a:latin typeface="Times" panose="02020603050405020304" pitchFamily="18" charset="0"/>
                <a:ea typeface="MS PGothic" panose="020B0600070205080204" pitchFamily="34" charset="-128"/>
              </a:defRPr>
            </a:lvl4pPr>
            <a:lvl5pPr marL="2057400" indent="-228600" defTabSz="930275">
              <a:defRPr sz="2400">
                <a:solidFill>
                  <a:schemeClr val="tx1"/>
                </a:solidFill>
                <a:latin typeface="Times" panose="02020603050405020304" pitchFamily="18" charset="0"/>
                <a:ea typeface="MS PGothic" panose="020B0600070205080204" pitchFamily="34" charset="-128"/>
              </a:defRPr>
            </a:lvl5pPr>
            <a:lvl6pPr marL="2514600" indent="-228600" defTabSz="930275"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defTabSz="930275"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defTabSz="930275"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defTabSz="930275"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fld id="{A87ED0CE-50D7-4E35-9565-F7F827DDD835}" type="slidenum">
              <a:rPr lang="en-US" altLang="en-US" sz="1200"/>
              <a:pPr/>
              <a:t>17</a:t>
            </a:fld>
            <a:endParaRPr lang="en-US" altLang="en-US" sz="1200"/>
          </a:p>
        </p:txBody>
      </p:sp>
      <p:sp>
        <p:nvSpPr>
          <p:cNvPr id="591874" name="Rectangle 1026"/>
          <p:cNvSpPr>
            <a:spLocks noGrp="1" noRot="1" noChangeAspect="1" noChangeArrowheads="1" noTextEdit="1"/>
          </p:cNvSpPr>
          <p:nvPr>
            <p:ph type="sldImg"/>
          </p:nvPr>
        </p:nvSpPr>
        <p:spPr>
          <a:xfrm>
            <a:off x="1173163" y="696913"/>
            <a:ext cx="4638675" cy="3479800"/>
          </a:xfrm>
          <a:ln/>
          <a:extLst>
            <a:ext uri="{FAA26D3D-D897-4be2-8F04-BA451C77F1D7}">
              <ma14:placeholderFlag xmlns:ma14="http://schemas.microsoft.com/office/mac/drawingml/2011/main" val="1"/>
            </a:ext>
          </a:extLst>
        </p:spPr>
      </p:sp>
      <p:sp>
        <p:nvSpPr>
          <p:cNvPr id="591875" name="Rectangle 1027"/>
          <p:cNvSpPr>
            <a:spLocks noGrp="1" noChangeArrowheads="1"/>
          </p:cNvSpPr>
          <p:nvPr>
            <p:ph type="body" idx="1"/>
          </p:nvPr>
        </p:nvSpPr>
        <p:spPr/>
        <p:txBody>
          <a:bodyPr/>
          <a:lstStyle/>
          <a:p>
            <a:pPr>
              <a:defRPr/>
            </a:pPr>
            <a:endParaRPr lang="en-US" smtClean="0">
              <a:ea typeface="ＭＳ Ｐゴシック" charset="0"/>
              <a:cs typeface="+mn-cs"/>
            </a:endParaRPr>
          </a:p>
        </p:txBody>
      </p:sp>
    </p:spTree>
    <p:extLst>
      <p:ext uri="{BB962C8B-B14F-4D97-AF65-F5344CB8AC3E}">
        <p14:creationId xmlns:p14="http://schemas.microsoft.com/office/powerpoint/2010/main" val="307630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extLst>
            <a:ext uri="{FAA26D3D-D897-4be2-8F04-BA451C77F1D7}">
              <ma14:placeholderFlag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defTabSz="930275">
              <a:defRPr sz="2400">
                <a:solidFill>
                  <a:schemeClr val="tx1"/>
                </a:solidFill>
                <a:latin typeface="Times" panose="02020603050405020304" pitchFamily="18" charset="0"/>
                <a:ea typeface="MS PGothic" panose="020B0600070205080204" pitchFamily="34" charset="-128"/>
              </a:defRPr>
            </a:lvl1pPr>
            <a:lvl2pPr marL="742950" indent="-285750" defTabSz="930275">
              <a:defRPr sz="2400">
                <a:solidFill>
                  <a:schemeClr val="tx1"/>
                </a:solidFill>
                <a:latin typeface="Times" panose="02020603050405020304" pitchFamily="18" charset="0"/>
                <a:ea typeface="MS PGothic" panose="020B0600070205080204" pitchFamily="34" charset="-128"/>
              </a:defRPr>
            </a:lvl2pPr>
            <a:lvl3pPr marL="1143000" indent="-228600" defTabSz="930275">
              <a:defRPr sz="2400">
                <a:solidFill>
                  <a:schemeClr val="tx1"/>
                </a:solidFill>
                <a:latin typeface="Times" panose="02020603050405020304" pitchFamily="18" charset="0"/>
                <a:ea typeface="MS PGothic" panose="020B0600070205080204" pitchFamily="34" charset="-128"/>
              </a:defRPr>
            </a:lvl3pPr>
            <a:lvl4pPr marL="1600200" indent="-228600" defTabSz="930275">
              <a:defRPr sz="2400">
                <a:solidFill>
                  <a:schemeClr val="tx1"/>
                </a:solidFill>
                <a:latin typeface="Times" panose="02020603050405020304" pitchFamily="18" charset="0"/>
                <a:ea typeface="MS PGothic" panose="020B0600070205080204" pitchFamily="34" charset="-128"/>
              </a:defRPr>
            </a:lvl4pPr>
            <a:lvl5pPr marL="2057400" indent="-228600" defTabSz="930275">
              <a:defRPr sz="2400">
                <a:solidFill>
                  <a:schemeClr val="tx1"/>
                </a:solidFill>
                <a:latin typeface="Times" panose="02020603050405020304" pitchFamily="18" charset="0"/>
                <a:ea typeface="MS PGothic" panose="020B0600070205080204" pitchFamily="34" charset="-128"/>
              </a:defRPr>
            </a:lvl5pPr>
            <a:lvl6pPr marL="2514600" indent="-228600" defTabSz="930275"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defTabSz="930275"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defTabSz="930275"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defTabSz="930275"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fld id="{4832BE01-EDC8-45AE-A476-C695D1EB4DF7}" type="slidenum">
              <a:rPr lang="en-US" altLang="en-US" sz="1200"/>
              <a:pPr/>
              <a:t>18</a:t>
            </a:fld>
            <a:endParaRPr lang="en-US" altLang="en-US" sz="1200"/>
          </a:p>
        </p:txBody>
      </p:sp>
      <p:sp>
        <p:nvSpPr>
          <p:cNvPr id="592898" name="Rectangle 1026"/>
          <p:cNvSpPr>
            <a:spLocks noGrp="1" noRot="1" noChangeAspect="1" noChangeArrowheads="1" noTextEdit="1"/>
          </p:cNvSpPr>
          <p:nvPr>
            <p:ph type="sldImg"/>
          </p:nvPr>
        </p:nvSpPr>
        <p:spPr>
          <a:xfrm>
            <a:off x="1173163" y="696913"/>
            <a:ext cx="4638675" cy="3479800"/>
          </a:xfrm>
          <a:ln/>
          <a:extLst>
            <a:ext uri="{FAA26D3D-D897-4be2-8F04-BA451C77F1D7}">
              <ma14:placeholderFlag xmlns:ma14="http://schemas.microsoft.com/office/mac/drawingml/2011/main" val="1"/>
            </a:ext>
          </a:extLst>
        </p:spPr>
      </p:sp>
      <p:sp>
        <p:nvSpPr>
          <p:cNvPr id="592899" name="Rectangle 1027"/>
          <p:cNvSpPr>
            <a:spLocks noGrp="1" noChangeArrowheads="1"/>
          </p:cNvSpPr>
          <p:nvPr>
            <p:ph type="body" idx="1"/>
          </p:nvPr>
        </p:nvSpPr>
        <p:spPr/>
        <p:txBody>
          <a:bodyPr/>
          <a:lstStyle/>
          <a:p>
            <a:pPr>
              <a:defRPr/>
            </a:pPr>
            <a:endParaRPr lang="en-US" smtClean="0">
              <a:ea typeface="ＭＳ Ｐゴシック" charset="0"/>
              <a:cs typeface="+mn-cs"/>
            </a:endParaRPr>
          </a:p>
        </p:txBody>
      </p:sp>
    </p:spTree>
    <p:extLst>
      <p:ext uri="{BB962C8B-B14F-4D97-AF65-F5344CB8AC3E}">
        <p14:creationId xmlns:p14="http://schemas.microsoft.com/office/powerpoint/2010/main" val="7207277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extLst>
            <a:ext uri="{FAA26D3D-D897-4be2-8F04-BA451C77F1D7}">
              <ma14:placeholderFlag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defTabSz="930275">
              <a:defRPr sz="2400">
                <a:solidFill>
                  <a:schemeClr val="tx1"/>
                </a:solidFill>
                <a:latin typeface="Times" panose="02020603050405020304" pitchFamily="18" charset="0"/>
                <a:ea typeface="MS PGothic" panose="020B0600070205080204" pitchFamily="34" charset="-128"/>
              </a:defRPr>
            </a:lvl1pPr>
            <a:lvl2pPr marL="742950" indent="-285750" defTabSz="930275">
              <a:defRPr sz="2400">
                <a:solidFill>
                  <a:schemeClr val="tx1"/>
                </a:solidFill>
                <a:latin typeface="Times" panose="02020603050405020304" pitchFamily="18" charset="0"/>
                <a:ea typeface="MS PGothic" panose="020B0600070205080204" pitchFamily="34" charset="-128"/>
              </a:defRPr>
            </a:lvl2pPr>
            <a:lvl3pPr marL="1143000" indent="-228600" defTabSz="930275">
              <a:defRPr sz="2400">
                <a:solidFill>
                  <a:schemeClr val="tx1"/>
                </a:solidFill>
                <a:latin typeface="Times" panose="02020603050405020304" pitchFamily="18" charset="0"/>
                <a:ea typeface="MS PGothic" panose="020B0600070205080204" pitchFamily="34" charset="-128"/>
              </a:defRPr>
            </a:lvl3pPr>
            <a:lvl4pPr marL="1600200" indent="-228600" defTabSz="930275">
              <a:defRPr sz="2400">
                <a:solidFill>
                  <a:schemeClr val="tx1"/>
                </a:solidFill>
                <a:latin typeface="Times" panose="02020603050405020304" pitchFamily="18" charset="0"/>
                <a:ea typeface="MS PGothic" panose="020B0600070205080204" pitchFamily="34" charset="-128"/>
              </a:defRPr>
            </a:lvl4pPr>
            <a:lvl5pPr marL="2057400" indent="-228600" defTabSz="930275">
              <a:defRPr sz="2400">
                <a:solidFill>
                  <a:schemeClr val="tx1"/>
                </a:solidFill>
                <a:latin typeface="Times" panose="02020603050405020304" pitchFamily="18" charset="0"/>
                <a:ea typeface="MS PGothic" panose="020B0600070205080204" pitchFamily="34" charset="-128"/>
              </a:defRPr>
            </a:lvl5pPr>
            <a:lvl6pPr marL="2514600" indent="-228600" defTabSz="930275"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defTabSz="930275"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defTabSz="930275"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defTabSz="930275"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fld id="{1682337F-C5F7-4443-BD86-BCA039E14474}" type="slidenum">
              <a:rPr lang="en-US" altLang="en-US" sz="1200"/>
              <a:pPr/>
              <a:t>19</a:t>
            </a:fld>
            <a:endParaRPr lang="en-US" altLang="en-US" sz="1200"/>
          </a:p>
        </p:txBody>
      </p:sp>
      <p:sp>
        <p:nvSpPr>
          <p:cNvPr id="593922" name="Rectangle 1026"/>
          <p:cNvSpPr>
            <a:spLocks noGrp="1" noRot="1" noChangeAspect="1" noChangeArrowheads="1" noTextEdit="1"/>
          </p:cNvSpPr>
          <p:nvPr>
            <p:ph type="sldImg"/>
          </p:nvPr>
        </p:nvSpPr>
        <p:spPr>
          <a:xfrm>
            <a:off x="1173163" y="696913"/>
            <a:ext cx="4638675" cy="3479800"/>
          </a:xfrm>
          <a:ln/>
          <a:extLst>
            <a:ext uri="{FAA26D3D-D897-4be2-8F04-BA451C77F1D7}">
              <ma14:placeholderFlag xmlns:ma14="http://schemas.microsoft.com/office/mac/drawingml/2011/main" val="1"/>
            </a:ext>
          </a:extLst>
        </p:spPr>
      </p:sp>
      <p:sp>
        <p:nvSpPr>
          <p:cNvPr id="593923" name="Rectangle 1027"/>
          <p:cNvSpPr>
            <a:spLocks noGrp="1" noChangeArrowheads="1"/>
          </p:cNvSpPr>
          <p:nvPr>
            <p:ph type="body" idx="1"/>
          </p:nvPr>
        </p:nvSpPr>
        <p:spPr/>
        <p:txBody>
          <a:bodyPr/>
          <a:lstStyle/>
          <a:p>
            <a:pPr>
              <a:defRPr/>
            </a:pPr>
            <a:endParaRPr lang="en-US" smtClean="0">
              <a:ea typeface="ＭＳ Ｐゴシック" charset="0"/>
              <a:cs typeface="+mn-cs"/>
            </a:endParaRPr>
          </a:p>
        </p:txBody>
      </p:sp>
    </p:spTree>
    <p:extLst>
      <p:ext uri="{BB962C8B-B14F-4D97-AF65-F5344CB8AC3E}">
        <p14:creationId xmlns:p14="http://schemas.microsoft.com/office/powerpoint/2010/main" val="34860281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extLst>
            <a:ext uri="{FAA26D3D-D897-4be2-8F04-BA451C77F1D7}">
              <ma14:placeholderFlag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defTabSz="930275">
              <a:defRPr sz="2400">
                <a:solidFill>
                  <a:schemeClr val="tx1"/>
                </a:solidFill>
                <a:latin typeface="Times" panose="02020603050405020304" pitchFamily="18" charset="0"/>
                <a:ea typeface="MS PGothic" panose="020B0600070205080204" pitchFamily="34" charset="-128"/>
              </a:defRPr>
            </a:lvl1pPr>
            <a:lvl2pPr marL="742950" indent="-285750" defTabSz="930275">
              <a:defRPr sz="2400">
                <a:solidFill>
                  <a:schemeClr val="tx1"/>
                </a:solidFill>
                <a:latin typeface="Times" panose="02020603050405020304" pitchFamily="18" charset="0"/>
                <a:ea typeface="MS PGothic" panose="020B0600070205080204" pitchFamily="34" charset="-128"/>
              </a:defRPr>
            </a:lvl2pPr>
            <a:lvl3pPr marL="1143000" indent="-228600" defTabSz="930275">
              <a:defRPr sz="2400">
                <a:solidFill>
                  <a:schemeClr val="tx1"/>
                </a:solidFill>
                <a:latin typeface="Times" panose="02020603050405020304" pitchFamily="18" charset="0"/>
                <a:ea typeface="MS PGothic" panose="020B0600070205080204" pitchFamily="34" charset="-128"/>
              </a:defRPr>
            </a:lvl3pPr>
            <a:lvl4pPr marL="1600200" indent="-228600" defTabSz="930275">
              <a:defRPr sz="2400">
                <a:solidFill>
                  <a:schemeClr val="tx1"/>
                </a:solidFill>
                <a:latin typeface="Times" panose="02020603050405020304" pitchFamily="18" charset="0"/>
                <a:ea typeface="MS PGothic" panose="020B0600070205080204" pitchFamily="34" charset="-128"/>
              </a:defRPr>
            </a:lvl4pPr>
            <a:lvl5pPr marL="2057400" indent="-228600" defTabSz="930275">
              <a:defRPr sz="2400">
                <a:solidFill>
                  <a:schemeClr val="tx1"/>
                </a:solidFill>
                <a:latin typeface="Times" panose="02020603050405020304" pitchFamily="18" charset="0"/>
                <a:ea typeface="MS PGothic" panose="020B0600070205080204" pitchFamily="34" charset="-128"/>
              </a:defRPr>
            </a:lvl5pPr>
            <a:lvl6pPr marL="2514600" indent="-228600" defTabSz="930275"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defTabSz="930275"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defTabSz="930275"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defTabSz="930275"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fld id="{9CD9B6EF-621E-4C18-A1E5-23AD0F5A1D8B}" type="slidenum">
              <a:rPr lang="en-US" altLang="en-US" sz="1200"/>
              <a:pPr/>
              <a:t>20</a:t>
            </a:fld>
            <a:endParaRPr lang="en-US" altLang="en-US" sz="1200"/>
          </a:p>
        </p:txBody>
      </p:sp>
      <p:sp>
        <p:nvSpPr>
          <p:cNvPr id="594946" name="Rectangle 1026"/>
          <p:cNvSpPr>
            <a:spLocks noGrp="1" noRot="1" noChangeAspect="1" noChangeArrowheads="1" noTextEdit="1"/>
          </p:cNvSpPr>
          <p:nvPr>
            <p:ph type="sldImg"/>
          </p:nvPr>
        </p:nvSpPr>
        <p:spPr>
          <a:xfrm>
            <a:off x="1173163" y="696913"/>
            <a:ext cx="4638675" cy="3479800"/>
          </a:xfrm>
          <a:ln/>
          <a:extLst>
            <a:ext uri="{FAA26D3D-D897-4be2-8F04-BA451C77F1D7}">
              <ma14:placeholderFlag xmlns:ma14="http://schemas.microsoft.com/office/mac/drawingml/2011/main" val="1"/>
            </a:ext>
          </a:extLst>
        </p:spPr>
      </p:sp>
      <p:sp>
        <p:nvSpPr>
          <p:cNvPr id="594947" name="Rectangle 1027"/>
          <p:cNvSpPr>
            <a:spLocks noGrp="1" noChangeArrowheads="1"/>
          </p:cNvSpPr>
          <p:nvPr>
            <p:ph type="body" idx="1"/>
          </p:nvPr>
        </p:nvSpPr>
        <p:spPr/>
        <p:txBody>
          <a:bodyPr/>
          <a:lstStyle/>
          <a:p>
            <a:pPr>
              <a:defRPr/>
            </a:pPr>
            <a:endParaRPr lang="en-US" smtClean="0">
              <a:ea typeface="ＭＳ Ｐゴシック" charset="0"/>
              <a:cs typeface="+mn-cs"/>
            </a:endParaRPr>
          </a:p>
        </p:txBody>
      </p:sp>
    </p:spTree>
    <p:extLst>
      <p:ext uri="{BB962C8B-B14F-4D97-AF65-F5344CB8AC3E}">
        <p14:creationId xmlns:p14="http://schemas.microsoft.com/office/powerpoint/2010/main" val="4850451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extLst>
            <a:ext uri="{FAA26D3D-D897-4be2-8F04-BA451C77F1D7}">
              <ma14:placeholderFlag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defTabSz="930275">
              <a:defRPr sz="2400">
                <a:solidFill>
                  <a:schemeClr val="tx1"/>
                </a:solidFill>
                <a:latin typeface="Times" panose="02020603050405020304" pitchFamily="18" charset="0"/>
                <a:ea typeface="MS PGothic" panose="020B0600070205080204" pitchFamily="34" charset="-128"/>
              </a:defRPr>
            </a:lvl1pPr>
            <a:lvl2pPr marL="742950" indent="-285750" defTabSz="930275">
              <a:defRPr sz="2400">
                <a:solidFill>
                  <a:schemeClr val="tx1"/>
                </a:solidFill>
                <a:latin typeface="Times" panose="02020603050405020304" pitchFamily="18" charset="0"/>
                <a:ea typeface="MS PGothic" panose="020B0600070205080204" pitchFamily="34" charset="-128"/>
              </a:defRPr>
            </a:lvl2pPr>
            <a:lvl3pPr marL="1143000" indent="-228600" defTabSz="930275">
              <a:defRPr sz="2400">
                <a:solidFill>
                  <a:schemeClr val="tx1"/>
                </a:solidFill>
                <a:latin typeface="Times" panose="02020603050405020304" pitchFamily="18" charset="0"/>
                <a:ea typeface="MS PGothic" panose="020B0600070205080204" pitchFamily="34" charset="-128"/>
              </a:defRPr>
            </a:lvl3pPr>
            <a:lvl4pPr marL="1600200" indent="-228600" defTabSz="930275">
              <a:defRPr sz="2400">
                <a:solidFill>
                  <a:schemeClr val="tx1"/>
                </a:solidFill>
                <a:latin typeface="Times" panose="02020603050405020304" pitchFamily="18" charset="0"/>
                <a:ea typeface="MS PGothic" panose="020B0600070205080204" pitchFamily="34" charset="-128"/>
              </a:defRPr>
            </a:lvl4pPr>
            <a:lvl5pPr marL="2057400" indent="-228600" defTabSz="930275">
              <a:defRPr sz="2400">
                <a:solidFill>
                  <a:schemeClr val="tx1"/>
                </a:solidFill>
                <a:latin typeface="Times" panose="02020603050405020304" pitchFamily="18" charset="0"/>
                <a:ea typeface="MS PGothic" panose="020B0600070205080204" pitchFamily="34" charset="-128"/>
              </a:defRPr>
            </a:lvl5pPr>
            <a:lvl6pPr marL="2514600" indent="-228600" defTabSz="930275"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defTabSz="930275"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defTabSz="930275"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defTabSz="930275"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fld id="{6797F27E-1BA2-4076-AFA5-58CF46C91480}" type="slidenum">
              <a:rPr lang="en-US" altLang="en-US" sz="1200"/>
              <a:pPr/>
              <a:t>21</a:t>
            </a:fld>
            <a:endParaRPr lang="en-US" altLang="en-US" sz="1200"/>
          </a:p>
        </p:txBody>
      </p:sp>
      <p:sp>
        <p:nvSpPr>
          <p:cNvPr id="595970" name="Rectangle 1026"/>
          <p:cNvSpPr>
            <a:spLocks noGrp="1" noRot="1" noChangeAspect="1" noChangeArrowheads="1" noTextEdit="1"/>
          </p:cNvSpPr>
          <p:nvPr>
            <p:ph type="sldImg"/>
          </p:nvPr>
        </p:nvSpPr>
        <p:spPr>
          <a:xfrm>
            <a:off x="1173163" y="696913"/>
            <a:ext cx="4638675" cy="3479800"/>
          </a:xfrm>
          <a:ln/>
          <a:extLst>
            <a:ext uri="{FAA26D3D-D897-4be2-8F04-BA451C77F1D7}">
              <ma14:placeholderFlag xmlns:ma14="http://schemas.microsoft.com/office/mac/drawingml/2011/main" val="1"/>
            </a:ext>
          </a:extLst>
        </p:spPr>
      </p:sp>
      <p:sp>
        <p:nvSpPr>
          <p:cNvPr id="595971" name="Rectangle 1027"/>
          <p:cNvSpPr>
            <a:spLocks noGrp="1" noChangeArrowheads="1"/>
          </p:cNvSpPr>
          <p:nvPr>
            <p:ph type="body" idx="1"/>
          </p:nvPr>
        </p:nvSpPr>
        <p:spPr/>
        <p:txBody>
          <a:bodyPr/>
          <a:lstStyle/>
          <a:p>
            <a:pPr>
              <a:defRPr/>
            </a:pPr>
            <a:endParaRPr lang="en-US" smtClean="0">
              <a:ea typeface="ＭＳ Ｐゴシック" charset="0"/>
              <a:cs typeface="+mn-cs"/>
            </a:endParaRPr>
          </a:p>
        </p:txBody>
      </p:sp>
    </p:spTree>
    <p:extLst>
      <p:ext uri="{BB962C8B-B14F-4D97-AF65-F5344CB8AC3E}">
        <p14:creationId xmlns:p14="http://schemas.microsoft.com/office/powerpoint/2010/main" val="8430778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extLst>
            <a:ext uri="{FAA26D3D-D897-4be2-8F04-BA451C77F1D7}">
              <ma14:placeholderFlag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defTabSz="930275">
              <a:defRPr sz="2400">
                <a:solidFill>
                  <a:schemeClr val="tx1"/>
                </a:solidFill>
                <a:latin typeface="Times" panose="02020603050405020304" pitchFamily="18" charset="0"/>
                <a:ea typeface="MS PGothic" panose="020B0600070205080204" pitchFamily="34" charset="-128"/>
              </a:defRPr>
            </a:lvl1pPr>
            <a:lvl2pPr marL="742950" indent="-285750" defTabSz="930275">
              <a:defRPr sz="2400">
                <a:solidFill>
                  <a:schemeClr val="tx1"/>
                </a:solidFill>
                <a:latin typeface="Times" panose="02020603050405020304" pitchFamily="18" charset="0"/>
                <a:ea typeface="MS PGothic" panose="020B0600070205080204" pitchFamily="34" charset="-128"/>
              </a:defRPr>
            </a:lvl2pPr>
            <a:lvl3pPr marL="1143000" indent="-228600" defTabSz="930275">
              <a:defRPr sz="2400">
                <a:solidFill>
                  <a:schemeClr val="tx1"/>
                </a:solidFill>
                <a:latin typeface="Times" panose="02020603050405020304" pitchFamily="18" charset="0"/>
                <a:ea typeface="MS PGothic" panose="020B0600070205080204" pitchFamily="34" charset="-128"/>
              </a:defRPr>
            </a:lvl3pPr>
            <a:lvl4pPr marL="1600200" indent="-228600" defTabSz="930275">
              <a:defRPr sz="2400">
                <a:solidFill>
                  <a:schemeClr val="tx1"/>
                </a:solidFill>
                <a:latin typeface="Times" panose="02020603050405020304" pitchFamily="18" charset="0"/>
                <a:ea typeface="MS PGothic" panose="020B0600070205080204" pitchFamily="34" charset="-128"/>
              </a:defRPr>
            </a:lvl4pPr>
            <a:lvl5pPr marL="2057400" indent="-228600" defTabSz="930275">
              <a:defRPr sz="2400">
                <a:solidFill>
                  <a:schemeClr val="tx1"/>
                </a:solidFill>
                <a:latin typeface="Times" panose="02020603050405020304" pitchFamily="18" charset="0"/>
                <a:ea typeface="MS PGothic" panose="020B0600070205080204" pitchFamily="34" charset="-128"/>
              </a:defRPr>
            </a:lvl5pPr>
            <a:lvl6pPr marL="2514600" indent="-228600" defTabSz="930275"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defTabSz="930275"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defTabSz="930275"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defTabSz="930275"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fld id="{67F65023-7BF7-4AE6-B04A-26C85E6D5137}" type="slidenum">
              <a:rPr lang="en-US" altLang="en-US" sz="1200"/>
              <a:pPr/>
              <a:t>22</a:t>
            </a:fld>
            <a:endParaRPr lang="en-US" altLang="en-US" sz="1200"/>
          </a:p>
        </p:txBody>
      </p:sp>
      <p:sp>
        <p:nvSpPr>
          <p:cNvPr id="596994" name="Rectangle 1026"/>
          <p:cNvSpPr>
            <a:spLocks noGrp="1" noRot="1" noChangeAspect="1" noChangeArrowheads="1" noTextEdit="1"/>
          </p:cNvSpPr>
          <p:nvPr>
            <p:ph type="sldImg"/>
          </p:nvPr>
        </p:nvSpPr>
        <p:spPr>
          <a:xfrm>
            <a:off x="1173163" y="696913"/>
            <a:ext cx="4638675" cy="3479800"/>
          </a:xfrm>
          <a:ln/>
          <a:extLst>
            <a:ext uri="{FAA26D3D-D897-4be2-8F04-BA451C77F1D7}">
              <ma14:placeholderFlag xmlns:ma14="http://schemas.microsoft.com/office/mac/drawingml/2011/main" val="1"/>
            </a:ext>
          </a:extLst>
        </p:spPr>
      </p:sp>
      <p:sp>
        <p:nvSpPr>
          <p:cNvPr id="596995" name="Rectangle 1027"/>
          <p:cNvSpPr>
            <a:spLocks noGrp="1" noChangeArrowheads="1"/>
          </p:cNvSpPr>
          <p:nvPr>
            <p:ph type="body" idx="1"/>
          </p:nvPr>
        </p:nvSpPr>
        <p:spPr/>
        <p:txBody>
          <a:bodyPr/>
          <a:lstStyle/>
          <a:p>
            <a:pPr>
              <a:defRPr/>
            </a:pPr>
            <a:endParaRPr lang="en-US" smtClean="0">
              <a:ea typeface="ＭＳ Ｐゴシック" charset="0"/>
              <a:cs typeface="+mn-cs"/>
            </a:endParaRPr>
          </a:p>
        </p:txBody>
      </p:sp>
    </p:spTree>
    <p:extLst>
      <p:ext uri="{BB962C8B-B14F-4D97-AF65-F5344CB8AC3E}">
        <p14:creationId xmlns:p14="http://schemas.microsoft.com/office/powerpoint/2010/main" val="12398242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098" name="Group 2"/>
          <p:cNvGrpSpPr>
            <a:grpSpLocks/>
          </p:cNvGrpSpPr>
          <p:nvPr/>
        </p:nvGrpSpPr>
        <p:grpSpPr bwMode="auto">
          <a:xfrm>
            <a:off x="0" y="0"/>
            <a:ext cx="9144000" cy="6858000"/>
            <a:chOff x="0" y="0"/>
            <a:chExt cx="5760" cy="4320"/>
          </a:xfrm>
        </p:grpSpPr>
        <p:grpSp>
          <p:nvGrpSpPr>
            <p:cNvPr id="4099" name="Group 3"/>
            <p:cNvGrpSpPr>
              <a:grpSpLocks/>
            </p:cNvGrpSpPr>
            <p:nvPr/>
          </p:nvGrpSpPr>
          <p:grpSpPr bwMode="auto">
            <a:xfrm>
              <a:off x="0" y="0"/>
              <a:ext cx="5760" cy="4320"/>
              <a:chOff x="0" y="0"/>
              <a:chExt cx="5760" cy="4320"/>
            </a:xfrm>
          </p:grpSpPr>
          <p:sp>
            <p:nvSpPr>
              <p:cNvPr id="4100" name="Rectangle 4"/>
              <p:cNvSpPr>
                <a:spLocks noChangeArrowheads="1"/>
              </p:cNvSpPr>
              <p:nvPr/>
            </p:nvSpPr>
            <p:spPr bwMode="ltGray">
              <a:xfrm>
                <a:off x="2112" y="0"/>
                <a:ext cx="3648" cy="96"/>
              </a:xfrm>
              <a:prstGeom prst="rect">
                <a:avLst/>
              </a:prstGeom>
              <a:solidFill>
                <a:schemeClr val="folHlink"/>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grpSp>
            <p:nvGrpSpPr>
              <p:cNvPr id="4101" name="Group 5"/>
              <p:cNvGrpSpPr>
                <a:grpSpLocks/>
              </p:cNvGrpSpPr>
              <p:nvPr userDrawn="1"/>
            </p:nvGrpSpPr>
            <p:grpSpPr bwMode="auto">
              <a:xfrm>
                <a:off x="0" y="0"/>
                <a:ext cx="5760" cy="4320"/>
                <a:chOff x="0" y="0"/>
                <a:chExt cx="5760" cy="4320"/>
              </a:xfrm>
            </p:grpSpPr>
            <p:sp>
              <p:nvSpPr>
                <p:cNvPr id="4102" name="Line 6"/>
                <p:cNvSpPr>
                  <a:spLocks noChangeShapeType="1"/>
                </p:cNvSpPr>
                <p:nvPr/>
              </p:nvSpPr>
              <p:spPr bwMode="white">
                <a:xfrm>
                  <a:off x="0" y="192"/>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03" name="Line 7"/>
                <p:cNvSpPr>
                  <a:spLocks noChangeShapeType="1"/>
                </p:cNvSpPr>
                <p:nvPr/>
              </p:nvSpPr>
              <p:spPr bwMode="white">
                <a:xfrm>
                  <a:off x="0" y="384"/>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04" name="Line 8"/>
                <p:cNvSpPr>
                  <a:spLocks noChangeShapeType="1"/>
                </p:cNvSpPr>
                <p:nvPr/>
              </p:nvSpPr>
              <p:spPr bwMode="white">
                <a:xfrm>
                  <a:off x="0" y="576"/>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05" name="Line 9"/>
                <p:cNvSpPr>
                  <a:spLocks noChangeShapeType="1"/>
                </p:cNvSpPr>
                <p:nvPr/>
              </p:nvSpPr>
              <p:spPr bwMode="white">
                <a:xfrm>
                  <a:off x="0" y="768"/>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06" name="Line 10"/>
                <p:cNvSpPr>
                  <a:spLocks noChangeShapeType="1"/>
                </p:cNvSpPr>
                <p:nvPr/>
              </p:nvSpPr>
              <p:spPr bwMode="white">
                <a:xfrm>
                  <a:off x="0" y="960"/>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07" name="Line 11"/>
                <p:cNvSpPr>
                  <a:spLocks noChangeShapeType="1"/>
                </p:cNvSpPr>
                <p:nvPr/>
              </p:nvSpPr>
              <p:spPr bwMode="white">
                <a:xfrm>
                  <a:off x="0" y="1152"/>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08" name="Line 12"/>
                <p:cNvSpPr>
                  <a:spLocks noChangeShapeType="1"/>
                </p:cNvSpPr>
                <p:nvPr/>
              </p:nvSpPr>
              <p:spPr bwMode="white">
                <a:xfrm>
                  <a:off x="0" y="1344"/>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09" name="Line 13"/>
                <p:cNvSpPr>
                  <a:spLocks noChangeShapeType="1"/>
                </p:cNvSpPr>
                <p:nvPr/>
              </p:nvSpPr>
              <p:spPr bwMode="white">
                <a:xfrm>
                  <a:off x="0" y="1536"/>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10" name="Line 14"/>
                <p:cNvSpPr>
                  <a:spLocks noChangeShapeType="1"/>
                </p:cNvSpPr>
                <p:nvPr/>
              </p:nvSpPr>
              <p:spPr bwMode="white">
                <a:xfrm>
                  <a:off x="0" y="1728"/>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11" name="Line 15"/>
                <p:cNvSpPr>
                  <a:spLocks noChangeShapeType="1"/>
                </p:cNvSpPr>
                <p:nvPr/>
              </p:nvSpPr>
              <p:spPr bwMode="white">
                <a:xfrm>
                  <a:off x="0" y="1920"/>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12" name="Line 16"/>
                <p:cNvSpPr>
                  <a:spLocks noChangeShapeType="1"/>
                </p:cNvSpPr>
                <p:nvPr/>
              </p:nvSpPr>
              <p:spPr bwMode="white">
                <a:xfrm>
                  <a:off x="0" y="2112"/>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13" name="Line 17"/>
                <p:cNvSpPr>
                  <a:spLocks noChangeShapeType="1"/>
                </p:cNvSpPr>
                <p:nvPr/>
              </p:nvSpPr>
              <p:spPr bwMode="white">
                <a:xfrm>
                  <a:off x="0" y="2304"/>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14" name="Line 18"/>
                <p:cNvSpPr>
                  <a:spLocks noChangeShapeType="1"/>
                </p:cNvSpPr>
                <p:nvPr/>
              </p:nvSpPr>
              <p:spPr bwMode="white">
                <a:xfrm>
                  <a:off x="0" y="2496"/>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15" name="Line 19"/>
                <p:cNvSpPr>
                  <a:spLocks noChangeShapeType="1"/>
                </p:cNvSpPr>
                <p:nvPr/>
              </p:nvSpPr>
              <p:spPr bwMode="white">
                <a:xfrm>
                  <a:off x="0" y="2688"/>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16" name="Line 20"/>
                <p:cNvSpPr>
                  <a:spLocks noChangeShapeType="1"/>
                </p:cNvSpPr>
                <p:nvPr/>
              </p:nvSpPr>
              <p:spPr bwMode="white">
                <a:xfrm>
                  <a:off x="0" y="2880"/>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17" name="Line 21"/>
                <p:cNvSpPr>
                  <a:spLocks noChangeShapeType="1"/>
                </p:cNvSpPr>
                <p:nvPr/>
              </p:nvSpPr>
              <p:spPr bwMode="white">
                <a:xfrm>
                  <a:off x="0" y="3072"/>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18" name="Line 22"/>
                <p:cNvSpPr>
                  <a:spLocks noChangeShapeType="1"/>
                </p:cNvSpPr>
                <p:nvPr/>
              </p:nvSpPr>
              <p:spPr bwMode="white">
                <a:xfrm>
                  <a:off x="0" y="3264"/>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19" name="Line 23"/>
                <p:cNvSpPr>
                  <a:spLocks noChangeShapeType="1"/>
                </p:cNvSpPr>
                <p:nvPr/>
              </p:nvSpPr>
              <p:spPr bwMode="white">
                <a:xfrm>
                  <a:off x="0" y="3456"/>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20" name="Line 24"/>
                <p:cNvSpPr>
                  <a:spLocks noChangeShapeType="1"/>
                </p:cNvSpPr>
                <p:nvPr/>
              </p:nvSpPr>
              <p:spPr bwMode="white">
                <a:xfrm>
                  <a:off x="0" y="3648"/>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21" name="Line 25"/>
                <p:cNvSpPr>
                  <a:spLocks noChangeShapeType="1"/>
                </p:cNvSpPr>
                <p:nvPr/>
              </p:nvSpPr>
              <p:spPr bwMode="white">
                <a:xfrm>
                  <a:off x="0" y="3840"/>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22" name="Line 26"/>
                <p:cNvSpPr>
                  <a:spLocks noChangeShapeType="1"/>
                </p:cNvSpPr>
                <p:nvPr/>
              </p:nvSpPr>
              <p:spPr bwMode="white">
                <a:xfrm>
                  <a:off x="0" y="4032"/>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23" name="Line 27"/>
                <p:cNvSpPr>
                  <a:spLocks noChangeShapeType="1"/>
                </p:cNvSpPr>
                <p:nvPr/>
              </p:nvSpPr>
              <p:spPr bwMode="white">
                <a:xfrm>
                  <a:off x="0" y="4224"/>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24" name="Line 28"/>
                <p:cNvSpPr>
                  <a:spLocks noChangeShapeType="1"/>
                </p:cNvSpPr>
                <p:nvPr/>
              </p:nvSpPr>
              <p:spPr bwMode="white">
                <a:xfrm>
                  <a:off x="19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25" name="Line 29"/>
                <p:cNvSpPr>
                  <a:spLocks noChangeShapeType="1"/>
                </p:cNvSpPr>
                <p:nvPr/>
              </p:nvSpPr>
              <p:spPr bwMode="white">
                <a:xfrm>
                  <a:off x="38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26" name="Line 30"/>
                <p:cNvSpPr>
                  <a:spLocks noChangeShapeType="1"/>
                </p:cNvSpPr>
                <p:nvPr/>
              </p:nvSpPr>
              <p:spPr bwMode="white">
                <a:xfrm>
                  <a:off x="57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27" name="Line 31"/>
                <p:cNvSpPr>
                  <a:spLocks noChangeShapeType="1"/>
                </p:cNvSpPr>
                <p:nvPr/>
              </p:nvSpPr>
              <p:spPr bwMode="white">
                <a:xfrm>
                  <a:off x="76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28" name="Line 32"/>
                <p:cNvSpPr>
                  <a:spLocks noChangeShapeType="1"/>
                </p:cNvSpPr>
                <p:nvPr/>
              </p:nvSpPr>
              <p:spPr bwMode="white">
                <a:xfrm>
                  <a:off x="960"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29" name="Line 33"/>
                <p:cNvSpPr>
                  <a:spLocks noChangeShapeType="1"/>
                </p:cNvSpPr>
                <p:nvPr/>
              </p:nvSpPr>
              <p:spPr bwMode="white">
                <a:xfrm>
                  <a:off x="115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30" name="Line 34"/>
                <p:cNvSpPr>
                  <a:spLocks noChangeShapeType="1"/>
                </p:cNvSpPr>
                <p:nvPr/>
              </p:nvSpPr>
              <p:spPr bwMode="white">
                <a:xfrm>
                  <a:off x="134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31" name="Line 35"/>
                <p:cNvSpPr>
                  <a:spLocks noChangeShapeType="1"/>
                </p:cNvSpPr>
                <p:nvPr/>
              </p:nvSpPr>
              <p:spPr bwMode="white">
                <a:xfrm>
                  <a:off x="153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32" name="Line 36"/>
                <p:cNvSpPr>
                  <a:spLocks noChangeShapeType="1"/>
                </p:cNvSpPr>
                <p:nvPr/>
              </p:nvSpPr>
              <p:spPr bwMode="white">
                <a:xfrm>
                  <a:off x="172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33" name="Line 37"/>
                <p:cNvSpPr>
                  <a:spLocks noChangeShapeType="1"/>
                </p:cNvSpPr>
                <p:nvPr/>
              </p:nvSpPr>
              <p:spPr bwMode="white">
                <a:xfrm>
                  <a:off x="1920"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34" name="Line 38"/>
                <p:cNvSpPr>
                  <a:spLocks noChangeShapeType="1"/>
                </p:cNvSpPr>
                <p:nvPr/>
              </p:nvSpPr>
              <p:spPr bwMode="white">
                <a:xfrm>
                  <a:off x="211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35" name="Line 39"/>
                <p:cNvSpPr>
                  <a:spLocks noChangeShapeType="1"/>
                </p:cNvSpPr>
                <p:nvPr/>
              </p:nvSpPr>
              <p:spPr bwMode="white">
                <a:xfrm>
                  <a:off x="230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36" name="Line 40"/>
                <p:cNvSpPr>
                  <a:spLocks noChangeShapeType="1"/>
                </p:cNvSpPr>
                <p:nvPr/>
              </p:nvSpPr>
              <p:spPr bwMode="white">
                <a:xfrm>
                  <a:off x="249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37" name="Line 41"/>
                <p:cNvSpPr>
                  <a:spLocks noChangeShapeType="1"/>
                </p:cNvSpPr>
                <p:nvPr/>
              </p:nvSpPr>
              <p:spPr bwMode="white">
                <a:xfrm>
                  <a:off x="268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38" name="Line 42"/>
                <p:cNvSpPr>
                  <a:spLocks noChangeShapeType="1"/>
                </p:cNvSpPr>
                <p:nvPr/>
              </p:nvSpPr>
              <p:spPr bwMode="white">
                <a:xfrm>
                  <a:off x="2880"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39" name="Line 43"/>
                <p:cNvSpPr>
                  <a:spLocks noChangeShapeType="1"/>
                </p:cNvSpPr>
                <p:nvPr/>
              </p:nvSpPr>
              <p:spPr bwMode="white">
                <a:xfrm>
                  <a:off x="307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40" name="Line 44"/>
                <p:cNvSpPr>
                  <a:spLocks noChangeShapeType="1"/>
                </p:cNvSpPr>
                <p:nvPr/>
              </p:nvSpPr>
              <p:spPr bwMode="white">
                <a:xfrm>
                  <a:off x="326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41" name="Line 45"/>
                <p:cNvSpPr>
                  <a:spLocks noChangeShapeType="1"/>
                </p:cNvSpPr>
                <p:nvPr/>
              </p:nvSpPr>
              <p:spPr bwMode="white">
                <a:xfrm>
                  <a:off x="345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42" name="Line 46"/>
                <p:cNvSpPr>
                  <a:spLocks noChangeShapeType="1"/>
                </p:cNvSpPr>
                <p:nvPr/>
              </p:nvSpPr>
              <p:spPr bwMode="white">
                <a:xfrm>
                  <a:off x="364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43" name="Line 47"/>
                <p:cNvSpPr>
                  <a:spLocks noChangeShapeType="1"/>
                </p:cNvSpPr>
                <p:nvPr/>
              </p:nvSpPr>
              <p:spPr bwMode="white">
                <a:xfrm>
                  <a:off x="3840"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44" name="Line 48"/>
                <p:cNvSpPr>
                  <a:spLocks noChangeShapeType="1"/>
                </p:cNvSpPr>
                <p:nvPr/>
              </p:nvSpPr>
              <p:spPr bwMode="white">
                <a:xfrm>
                  <a:off x="403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45" name="Line 49"/>
                <p:cNvSpPr>
                  <a:spLocks noChangeShapeType="1"/>
                </p:cNvSpPr>
                <p:nvPr/>
              </p:nvSpPr>
              <p:spPr bwMode="white">
                <a:xfrm>
                  <a:off x="422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46" name="Line 50"/>
                <p:cNvSpPr>
                  <a:spLocks noChangeShapeType="1"/>
                </p:cNvSpPr>
                <p:nvPr/>
              </p:nvSpPr>
              <p:spPr bwMode="white">
                <a:xfrm>
                  <a:off x="441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47" name="Line 51"/>
                <p:cNvSpPr>
                  <a:spLocks noChangeShapeType="1"/>
                </p:cNvSpPr>
                <p:nvPr/>
              </p:nvSpPr>
              <p:spPr bwMode="white">
                <a:xfrm>
                  <a:off x="460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48" name="Line 52"/>
                <p:cNvSpPr>
                  <a:spLocks noChangeShapeType="1"/>
                </p:cNvSpPr>
                <p:nvPr/>
              </p:nvSpPr>
              <p:spPr bwMode="white">
                <a:xfrm>
                  <a:off x="4800"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49" name="Line 53"/>
                <p:cNvSpPr>
                  <a:spLocks noChangeShapeType="1"/>
                </p:cNvSpPr>
                <p:nvPr/>
              </p:nvSpPr>
              <p:spPr bwMode="white">
                <a:xfrm>
                  <a:off x="499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50" name="Line 54"/>
                <p:cNvSpPr>
                  <a:spLocks noChangeShapeType="1"/>
                </p:cNvSpPr>
                <p:nvPr/>
              </p:nvSpPr>
              <p:spPr bwMode="white">
                <a:xfrm>
                  <a:off x="518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51" name="Line 55"/>
                <p:cNvSpPr>
                  <a:spLocks noChangeShapeType="1"/>
                </p:cNvSpPr>
                <p:nvPr/>
              </p:nvSpPr>
              <p:spPr bwMode="white">
                <a:xfrm>
                  <a:off x="537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52" name="Line 56"/>
                <p:cNvSpPr>
                  <a:spLocks noChangeShapeType="1"/>
                </p:cNvSpPr>
                <p:nvPr/>
              </p:nvSpPr>
              <p:spPr bwMode="white">
                <a:xfrm>
                  <a:off x="556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grpSp>
          <p:sp>
            <p:nvSpPr>
              <p:cNvPr id="4153" name="Line 57"/>
              <p:cNvSpPr>
                <a:spLocks noChangeShapeType="1"/>
              </p:cNvSpPr>
              <p:nvPr/>
            </p:nvSpPr>
            <p:spPr bwMode="ltGray">
              <a:xfrm>
                <a:off x="5568" y="0"/>
                <a:ext cx="0" cy="1488"/>
              </a:xfrm>
              <a:prstGeom prst="line">
                <a:avLst/>
              </a:prstGeom>
              <a:noFill/>
              <a:ln w="9525">
                <a:solidFill>
                  <a:schemeClr val="hlink"/>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grpSp>
        <p:grpSp>
          <p:nvGrpSpPr>
            <p:cNvPr id="4154" name="Group 58"/>
            <p:cNvGrpSpPr>
              <a:grpSpLocks/>
            </p:cNvGrpSpPr>
            <p:nvPr userDrawn="1"/>
          </p:nvGrpSpPr>
          <p:grpSpPr bwMode="auto">
            <a:xfrm>
              <a:off x="3" y="559"/>
              <a:ext cx="4192" cy="1796"/>
              <a:chOff x="3" y="559"/>
              <a:chExt cx="4192" cy="1796"/>
            </a:xfrm>
          </p:grpSpPr>
          <p:sp>
            <p:nvSpPr>
              <p:cNvPr id="4155" name="Line 59"/>
              <p:cNvSpPr>
                <a:spLocks noChangeShapeType="1"/>
              </p:cNvSpPr>
              <p:nvPr/>
            </p:nvSpPr>
            <p:spPr bwMode="ltGray">
              <a:xfrm>
                <a:off x="506" y="559"/>
                <a:ext cx="0" cy="1796"/>
              </a:xfrm>
              <a:prstGeom prst="line">
                <a:avLst/>
              </a:prstGeom>
              <a:noFill/>
              <a:ln w="9525">
                <a:solidFill>
                  <a:schemeClr val="hlink"/>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56" name="Line 60"/>
              <p:cNvSpPr>
                <a:spLocks noChangeShapeType="1"/>
              </p:cNvSpPr>
              <p:nvPr/>
            </p:nvSpPr>
            <p:spPr bwMode="ltGray">
              <a:xfrm flipH="1" flipV="1">
                <a:off x="3" y="1924"/>
                <a:ext cx="3211" cy="1"/>
              </a:xfrm>
              <a:prstGeom prst="line">
                <a:avLst/>
              </a:prstGeom>
              <a:noFill/>
              <a:ln w="9525">
                <a:solidFill>
                  <a:schemeClr val="hlink"/>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57" name="Line 61"/>
              <p:cNvSpPr>
                <a:spLocks noChangeShapeType="1"/>
              </p:cNvSpPr>
              <p:nvPr/>
            </p:nvSpPr>
            <p:spPr bwMode="ltGray">
              <a:xfrm flipH="1" flipV="1">
                <a:off x="384" y="938"/>
                <a:ext cx="3811" cy="1"/>
              </a:xfrm>
              <a:prstGeom prst="line">
                <a:avLst/>
              </a:prstGeom>
              <a:noFill/>
              <a:ln w="9525">
                <a:solidFill>
                  <a:schemeClr val="hlink"/>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58" name="Arc 62"/>
              <p:cNvSpPr>
                <a:spLocks/>
              </p:cNvSpPr>
              <p:nvPr/>
            </p:nvSpPr>
            <p:spPr bwMode="ltGray">
              <a:xfrm rot="16200000" flipH="1">
                <a:off x="426" y="860"/>
                <a:ext cx="156" cy="157"/>
              </a:xfrm>
              <a:custGeom>
                <a:avLst/>
                <a:gdLst>
                  <a:gd name="G0" fmla="+- 21595 0 0"/>
                  <a:gd name="G1" fmla="+- 21600 0 0"/>
                  <a:gd name="G2" fmla="+- 21600 0 0"/>
                  <a:gd name="T0" fmla="*/ 21114 w 43195"/>
                  <a:gd name="T1" fmla="*/ 5 h 43200"/>
                  <a:gd name="T2" fmla="*/ 0 w 43195"/>
                  <a:gd name="T3" fmla="*/ 22056 h 43200"/>
                  <a:gd name="T4" fmla="*/ 21595 w 43195"/>
                  <a:gd name="T5" fmla="*/ 21600 h 43200"/>
                </a:gdLst>
                <a:ahLst/>
                <a:cxnLst>
                  <a:cxn ang="0">
                    <a:pos x="T0" y="T1"/>
                  </a:cxn>
                  <a:cxn ang="0">
                    <a:pos x="T2" y="T3"/>
                  </a:cxn>
                  <a:cxn ang="0">
                    <a:pos x="T4" y="T5"/>
                  </a:cxn>
                </a:cxnLst>
                <a:rect l="0" t="0" r="r" b="b"/>
                <a:pathLst>
                  <a:path w="43195" h="43200" fill="none" extrusionOk="0">
                    <a:moveTo>
                      <a:pt x="21114" y="5"/>
                    </a:moveTo>
                    <a:cubicBezTo>
                      <a:pt x="21274" y="1"/>
                      <a:pt x="21434" y="-1"/>
                      <a:pt x="21595" y="-1"/>
                    </a:cubicBezTo>
                    <a:cubicBezTo>
                      <a:pt x="33524" y="0"/>
                      <a:pt x="43195" y="9670"/>
                      <a:pt x="43195" y="21600"/>
                    </a:cubicBezTo>
                    <a:cubicBezTo>
                      <a:pt x="43195" y="33529"/>
                      <a:pt x="33524" y="43200"/>
                      <a:pt x="21595" y="43200"/>
                    </a:cubicBezTo>
                    <a:cubicBezTo>
                      <a:pt x="9843" y="43199"/>
                      <a:pt x="247" y="33805"/>
                      <a:pt x="-1" y="22056"/>
                    </a:cubicBezTo>
                  </a:path>
                  <a:path w="43195" h="43200" stroke="0" extrusionOk="0">
                    <a:moveTo>
                      <a:pt x="21114" y="5"/>
                    </a:moveTo>
                    <a:cubicBezTo>
                      <a:pt x="21274" y="1"/>
                      <a:pt x="21434" y="-1"/>
                      <a:pt x="21595" y="-1"/>
                    </a:cubicBezTo>
                    <a:cubicBezTo>
                      <a:pt x="33524" y="0"/>
                      <a:pt x="43195" y="9670"/>
                      <a:pt x="43195" y="21600"/>
                    </a:cubicBezTo>
                    <a:cubicBezTo>
                      <a:pt x="43195" y="33529"/>
                      <a:pt x="33524" y="43200"/>
                      <a:pt x="21595" y="43200"/>
                    </a:cubicBezTo>
                    <a:cubicBezTo>
                      <a:pt x="9843" y="43199"/>
                      <a:pt x="247" y="33805"/>
                      <a:pt x="-1" y="22056"/>
                    </a:cubicBezTo>
                    <a:lnTo>
                      <a:pt x="21595" y="21600"/>
                    </a:lnTo>
                    <a:close/>
                  </a:path>
                </a:pathLst>
              </a:custGeom>
              <a:noFill/>
              <a:ln w="9525">
                <a:solidFill>
                  <a:schemeClr val="hlink"/>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grpSp>
        <p:grpSp>
          <p:nvGrpSpPr>
            <p:cNvPr id="4159" name="Group 63"/>
            <p:cNvGrpSpPr>
              <a:grpSpLocks/>
            </p:cNvGrpSpPr>
            <p:nvPr userDrawn="1"/>
          </p:nvGrpSpPr>
          <p:grpSpPr bwMode="auto">
            <a:xfrm>
              <a:off x="1480" y="1952"/>
              <a:ext cx="3808" cy="1812"/>
              <a:chOff x="1480" y="1952"/>
              <a:chExt cx="3808" cy="1812"/>
            </a:xfrm>
          </p:grpSpPr>
          <p:sp>
            <p:nvSpPr>
              <p:cNvPr id="4160" name="Line 64"/>
              <p:cNvSpPr>
                <a:spLocks noChangeShapeType="1"/>
              </p:cNvSpPr>
              <p:nvPr/>
            </p:nvSpPr>
            <p:spPr bwMode="ltGray">
              <a:xfrm flipV="1">
                <a:off x="1480" y="3442"/>
                <a:ext cx="3808" cy="0"/>
              </a:xfrm>
              <a:prstGeom prst="line">
                <a:avLst/>
              </a:prstGeom>
              <a:noFill/>
              <a:ln w="9525">
                <a:solidFill>
                  <a:schemeClr val="hlink"/>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61" name="Line 65"/>
              <p:cNvSpPr>
                <a:spLocks noChangeShapeType="1"/>
              </p:cNvSpPr>
              <p:nvPr/>
            </p:nvSpPr>
            <p:spPr bwMode="ltGray">
              <a:xfrm flipH="1">
                <a:off x="5172" y="1952"/>
                <a:ext cx="0" cy="1812"/>
              </a:xfrm>
              <a:prstGeom prst="line">
                <a:avLst/>
              </a:prstGeom>
              <a:noFill/>
              <a:ln w="9525">
                <a:solidFill>
                  <a:schemeClr val="hlink"/>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62" name="Arc 66"/>
              <p:cNvSpPr>
                <a:spLocks/>
              </p:cNvSpPr>
              <p:nvPr/>
            </p:nvSpPr>
            <p:spPr bwMode="ltGray">
              <a:xfrm rot="5400000">
                <a:off x="5097" y="3346"/>
                <a:ext cx="156" cy="157"/>
              </a:xfrm>
              <a:custGeom>
                <a:avLst/>
                <a:gdLst>
                  <a:gd name="G0" fmla="+- 21595 0 0"/>
                  <a:gd name="G1" fmla="+- 21600 0 0"/>
                  <a:gd name="G2" fmla="+- 21600 0 0"/>
                  <a:gd name="T0" fmla="*/ 21114 w 43195"/>
                  <a:gd name="T1" fmla="*/ 5 h 43200"/>
                  <a:gd name="T2" fmla="*/ 0 w 43195"/>
                  <a:gd name="T3" fmla="*/ 22056 h 43200"/>
                  <a:gd name="T4" fmla="*/ 21595 w 43195"/>
                  <a:gd name="T5" fmla="*/ 21600 h 43200"/>
                </a:gdLst>
                <a:ahLst/>
                <a:cxnLst>
                  <a:cxn ang="0">
                    <a:pos x="T0" y="T1"/>
                  </a:cxn>
                  <a:cxn ang="0">
                    <a:pos x="T2" y="T3"/>
                  </a:cxn>
                  <a:cxn ang="0">
                    <a:pos x="T4" y="T5"/>
                  </a:cxn>
                </a:cxnLst>
                <a:rect l="0" t="0" r="r" b="b"/>
                <a:pathLst>
                  <a:path w="43195" h="43200" fill="none" extrusionOk="0">
                    <a:moveTo>
                      <a:pt x="21114" y="5"/>
                    </a:moveTo>
                    <a:cubicBezTo>
                      <a:pt x="21274" y="1"/>
                      <a:pt x="21434" y="-1"/>
                      <a:pt x="21595" y="-1"/>
                    </a:cubicBezTo>
                    <a:cubicBezTo>
                      <a:pt x="33524" y="0"/>
                      <a:pt x="43195" y="9670"/>
                      <a:pt x="43195" y="21600"/>
                    </a:cubicBezTo>
                    <a:cubicBezTo>
                      <a:pt x="43195" y="33529"/>
                      <a:pt x="33524" y="43200"/>
                      <a:pt x="21595" y="43200"/>
                    </a:cubicBezTo>
                    <a:cubicBezTo>
                      <a:pt x="9843" y="43199"/>
                      <a:pt x="247" y="33805"/>
                      <a:pt x="-1" y="22056"/>
                    </a:cubicBezTo>
                  </a:path>
                  <a:path w="43195" h="43200" stroke="0" extrusionOk="0">
                    <a:moveTo>
                      <a:pt x="21114" y="5"/>
                    </a:moveTo>
                    <a:cubicBezTo>
                      <a:pt x="21274" y="1"/>
                      <a:pt x="21434" y="-1"/>
                      <a:pt x="21595" y="-1"/>
                    </a:cubicBezTo>
                    <a:cubicBezTo>
                      <a:pt x="33524" y="0"/>
                      <a:pt x="43195" y="9670"/>
                      <a:pt x="43195" y="21600"/>
                    </a:cubicBezTo>
                    <a:cubicBezTo>
                      <a:pt x="43195" y="33529"/>
                      <a:pt x="33524" y="43200"/>
                      <a:pt x="21595" y="43200"/>
                    </a:cubicBezTo>
                    <a:cubicBezTo>
                      <a:pt x="9843" y="43199"/>
                      <a:pt x="247" y="33805"/>
                      <a:pt x="-1" y="22056"/>
                    </a:cubicBezTo>
                    <a:lnTo>
                      <a:pt x="21595" y="21600"/>
                    </a:lnTo>
                    <a:close/>
                  </a:path>
                </a:pathLst>
              </a:custGeom>
              <a:noFill/>
              <a:ln w="9525">
                <a:solidFill>
                  <a:schemeClr val="hlink"/>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grpSp>
      </p:grpSp>
      <p:sp>
        <p:nvSpPr>
          <p:cNvPr id="4163" name="Rectangle 67"/>
          <p:cNvSpPr>
            <a:spLocks noGrp="1" noChangeArrowheads="1"/>
          </p:cNvSpPr>
          <p:nvPr>
            <p:ph type="ctrTitle"/>
          </p:nvPr>
        </p:nvSpPr>
        <p:spPr>
          <a:xfrm>
            <a:off x="990600" y="1752600"/>
            <a:ext cx="7772400" cy="1143000"/>
          </a:xfrm>
        </p:spPr>
        <p:txBody>
          <a:bodyPr/>
          <a:lstStyle>
            <a:lvl1pPr>
              <a:defRPr/>
            </a:lvl1pPr>
          </a:lstStyle>
          <a:p>
            <a:pPr lvl="0"/>
            <a:r>
              <a:rPr lang="en-US" noProof="0" smtClean="0"/>
              <a:t>Click to edit Master title style</a:t>
            </a:r>
          </a:p>
        </p:txBody>
      </p:sp>
      <p:sp>
        <p:nvSpPr>
          <p:cNvPr id="4164" name="Rectangle 68" descr="Rectangle: Click to edit Master text styles&#10;Second level&#10;Third level&#10;Fourth level&#10;Fifth level"/>
          <p:cNvSpPr>
            <a:spLocks noGrp="1" noChangeArrowheads="1"/>
          </p:cNvSpPr>
          <p:nvPr>
            <p:ph type="subTitle" idx="1"/>
          </p:nvPr>
        </p:nvSpPr>
        <p:spPr>
          <a:xfrm>
            <a:off x="990600" y="3309938"/>
            <a:ext cx="6400800" cy="1752600"/>
          </a:xfrm>
        </p:spPr>
        <p:txBody>
          <a:bodyPr/>
          <a:lstStyle>
            <a:lvl1pPr marL="0" indent="0">
              <a:buFont typeface="Wingdings" charset="0"/>
              <a:buNone/>
              <a:defRPr/>
            </a:lvl1pPr>
          </a:lstStyle>
          <a:p>
            <a:pPr lvl="0"/>
            <a:r>
              <a:rPr lang="en-US" noProof="0" smtClean="0"/>
              <a:t>Click to edit Master subtitle style</a:t>
            </a:r>
          </a:p>
        </p:txBody>
      </p:sp>
      <p:sp>
        <p:nvSpPr>
          <p:cNvPr id="4165" name="Rectangle 69"/>
          <p:cNvSpPr>
            <a:spLocks noGrp="1" noChangeArrowheads="1"/>
          </p:cNvSpPr>
          <p:nvPr>
            <p:ph type="dt" sz="quarter" idx="2"/>
          </p:nvPr>
        </p:nvSpPr>
        <p:spPr bwMode="auto">
          <a:xfrm>
            <a:off x="685800" y="6248400"/>
            <a:ext cx="1905000" cy="457200"/>
          </a:xfrm>
          <a:prstGeom prst="rect">
            <a:avLst/>
          </a:prstGeom>
          <a:noFill/>
          <a:extLst>
            <a:ext uri="{FAA26D3D-D897-4be2-8F04-BA451C77F1D7}">
              <ma14:placeholderFlag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anchor="b" anchorCtr="0" compatLnSpc="1">
            <a:prstTxWarp prst="textNoShape">
              <a:avLst/>
            </a:prstTxWarp>
          </a:bodyPr>
          <a:lstStyle>
            <a:lvl1pPr>
              <a:defRPr sz="1400"/>
            </a:lvl1pPr>
          </a:lstStyle>
          <a:p>
            <a:endParaRPr lang="en-US"/>
          </a:p>
        </p:txBody>
      </p:sp>
      <p:sp>
        <p:nvSpPr>
          <p:cNvPr id="4166" name="Rectangle 70"/>
          <p:cNvSpPr>
            <a:spLocks noGrp="1" noChangeArrowheads="1"/>
          </p:cNvSpPr>
          <p:nvPr>
            <p:ph type="ftr" sz="quarter" idx="3"/>
          </p:nvPr>
        </p:nvSpPr>
        <p:spPr/>
        <p:txBody>
          <a:bodyPr/>
          <a:lstStyle>
            <a:lvl1pPr>
              <a:defRPr/>
            </a:lvl1pPr>
          </a:lstStyle>
          <a:p>
            <a:endParaRPr lang="en-US"/>
          </a:p>
        </p:txBody>
      </p:sp>
      <p:sp>
        <p:nvSpPr>
          <p:cNvPr id="4167" name="Rectangle 71"/>
          <p:cNvSpPr>
            <a:spLocks noGrp="1" noChangeArrowheads="1"/>
          </p:cNvSpPr>
          <p:nvPr>
            <p:ph type="sldNum" sz="quarter" idx="4"/>
          </p:nvPr>
        </p:nvSpPr>
        <p:spPr/>
        <p:txBody>
          <a:bodyPr/>
          <a:lstStyle>
            <a:lvl1pPr>
              <a:defRPr/>
            </a:lvl1pPr>
          </a:lstStyle>
          <a:p>
            <a:fld id="{F881DA18-5B82-2640-A9A3-78686722FF08}" type="slidenum">
              <a:rPr lang="en-US"/>
              <a:pPr/>
              <a:t>‹#›</a:t>
            </a:fld>
            <a:endParaRPr 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endParaRPr lang="en-US"/>
          </a:p>
        </p:txBody>
      </p:sp>
      <p:sp>
        <p:nvSpPr>
          <p:cNvPr id="5" name="Slide Number Placeholder 4"/>
          <p:cNvSpPr>
            <a:spLocks noGrp="1"/>
          </p:cNvSpPr>
          <p:nvPr>
            <p:ph type="sldNum" sz="quarter" idx="11"/>
          </p:nvPr>
        </p:nvSpPr>
        <p:spPr/>
        <p:txBody>
          <a:bodyPr/>
          <a:lstStyle>
            <a:lvl1pPr>
              <a:defRPr/>
            </a:lvl1pPr>
          </a:lstStyle>
          <a:p>
            <a:fld id="{9118711D-4B6D-8541-9F65-7938472AC38B}" type="slidenum">
              <a:rPr lang="en-US"/>
              <a:pPr/>
              <a:t>‹#›</a:t>
            </a:fld>
            <a:endParaRPr lang="en-US"/>
          </a:p>
        </p:txBody>
      </p:sp>
    </p:spTree>
    <p:extLst>
      <p:ext uri="{BB962C8B-B14F-4D97-AF65-F5344CB8AC3E}">
        <p14:creationId xmlns:p14="http://schemas.microsoft.com/office/powerpoint/2010/main" val="3378809660"/>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10350" y="304800"/>
            <a:ext cx="2000250" cy="5715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304800"/>
            <a:ext cx="5848350" cy="5715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endParaRPr lang="en-US"/>
          </a:p>
        </p:txBody>
      </p:sp>
      <p:sp>
        <p:nvSpPr>
          <p:cNvPr id="5" name="Slide Number Placeholder 4"/>
          <p:cNvSpPr>
            <a:spLocks noGrp="1"/>
          </p:cNvSpPr>
          <p:nvPr>
            <p:ph type="sldNum" sz="quarter" idx="11"/>
          </p:nvPr>
        </p:nvSpPr>
        <p:spPr/>
        <p:txBody>
          <a:bodyPr/>
          <a:lstStyle>
            <a:lvl1pPr>
              <a:defRPr/>
            </a:lvl1pPr>
          </a:lstStyle>
          <a:p>
            <a:fld id="{6194FE42-7603-1F49-BC4F-DD22FDF0AAD1}" type="slidenum">
              <a:rPr lang="en-US"/>
              <a:pPr/>
              <a:t>‹#›</a:t>
            </a:fld>
            <a:endParaRPr lang="en-US"/>
          </a:p>
        </p:txBody>
      </p:sp>
    </p:spTree>
    <p:extLst>
      <p:ext uri="{BB962C8B-B14F-4D97-AF65-F5344CB8AC3E}">
        <p14:creationId xmlns:p14="http://schemas.microsoft.com/office/powerpoint/2010/main" val="44256465"/>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229600" cy="914400"/>
          </a:xfrm>
        </p:spPr>
        <p:txBody>
          <a:bodyPr/>
          <a:lstStyle/>
          <a:p>
            <a:r>
              <a:rPr lang="en-CA" smtClean="0"/>
              <a:t>Click to edit Master title style</a:t>
            </a:r>
            <a:endParaRPr lang="en-US"/>
          </a:p>
        </p:txBody>
      </p:sp>
      <p:sp>
        <p:nvSpPr>
          <p:cNvPr id="3" name="Text Placeholder 2"/>
          <p:cNvSpPr>
            <a:spLocks noGrp="1"/>
          </p:cNvSpPr>
          <p:nvPr>
            <p:ph type="body" sz="half" idx="1"/>
          </p:nvPr>
        </p:nvSpPr>
        <p:spPr>
          <a:xfrm>
            <a:off x="1066800" y="1371600"/>
            <a:ext cx="3695700" cy="4800600"/>
          </a:xfrm>
        </p:spPr>
        <p:txBody>
          <a:body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Content Placeholder 3"/>
          <p:cNvSpPr>
            <a:spLocks noGrp="1"/>
          </p:cNvSpPr>
          <p:nvPr>
            <p:ph sz="half" idx="2"/>
          </p:nvPr>
        </p:nvSpPr>
        <p:spPr>
          <a:xfrm>
            <a:off x="4914900" y="1371600"/>
            <a:ext cx="3695700" cy="4800600"/>
          </a:xfrm>
        </p:spPr>
        <p:txBody>
          <a:body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5" name="Rectangle 5"/>
          <p:cNvSpPr>
            <a:spLocks noGrp="1" noChangeArrowheads="1"/>
          </p:cNvSpPr>
          <p:nvPr>
            <p:ph type="dt" sz="half" idx="10"/>
          </p:nvPr>
        </p:nvSpPr>
        <p:spPr>
          <a:xfrm>
            <a:off x="1676400" y="6477000"/>
            <a:ext cx="1981200" cy="457200"/>
          </a:xfrm>
          <a:prstGeom prst="rect">
            <a:avLst/>
          </a:prstGeom>
          <a:ln/>
        </p:spPr>
        <p:txBody>
          <a:bodyPr/>
          <a:lstStyle>
            <a:lvl1pPr>
              <a:defRPr/>
            </a:lvl1pPr>
          </a:lstStyle>
          <a:p>
            <a:r>
              <a:rPr lang="en-CA" altLang="en-US"/>
              <a:t>© Lethbridge/Laganière 2012</a:t>
            </a:r>
            <a:endParaRPr lang="en-US" altLang="en-US"/>
          </a:p>
        </p:txBody>
      </p:sp>
      <p:sp>
        <p:nvSpPr>
          <p:cNvPr id="6" name="Rectangle 6"/>
          <p:cNvSpPr>
            <a:spLocks noGrp="1" noChangeArrowheads="1"/>
          </p:cNvSpPr>
          <p:nvPr>
            <p:ph type="ftr" sz="quarter" idx="11"/>
          </p:nvPr>
        </p:nvSpPr>
        <p:spPr>
          <a:ln/>
        </p:spPr>
        <p:txBody>
          <a:bodyPr/>
          <a:lstStyle>
            <a:lvl1pPr>
              <a:defRPr/>
            </a:lvl1pPr>
          </a:lstStyle>
          <a:p>
            <a:pPr>
              <a:defRPr/>
            </a:pPr>
            <a:r>
              <a:rPr lang="en-US"/>
              <a:t>Chapter 9: Architecting and designing software</a:t>
            </a:r>
          </a:p>
        </p:txBody>
      </p:sp>
      <p:sp>
        <p:nvSpPr>
          <p:cNvPr id="7" name="Rectangle 7"/>
          <p:cNvSpPr>
            <a:spLocks noGrp="1" noChangeArrowheads="1"/>
          </p:cNvSpPr>
          <p:nvPr>
            <p:ph type="sldNum" sz="quarter" idx="12"/>
          </p:nvPr>
        </p:nvSpPr>
        <p:spPr>
          <a:ln/>
        </p:spPr>
        <p:txBody>
          <a:bodyPr/>
          <a:lstStyle>
            <a:lvl1pPr>
              <a:defRPr/>
            </a:lvl1pPr>
          </a:lstStyle>
          <a:p>
            <a:fld id="{84606A57-500D-452F-A13A-FA1651694E1B}" type="slidenum">
              <a:rPr lang="en-US" altLang="en-US"/>
              <a:pPr/>
              <a:t>‹#›</a:t>
            </a:fld>
            <a:endParaRPr lang="en-US" altLang="en-US"/>
          </a:p>
        </p:txBody>
      </p:sp>
    </p:spTree>
    <p:extLst>
      <p:ext uri="{BB962C8B-B14F-4D97-AF65-F5344CB8AC3E}">
        <p14:creationId xmlns:p14="http://schemas.microsoft.com/office/powerpoint/2010/main" val="31708271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endParaRPr lang="en-US"/>
          </a:p>
        </p:txBody>
      </p:sp>
      <p:sp>
        <p:nvSpPr>
          <p:cNvPr id="5" name="Slide Number Placeholder 4"/>
          <p:cNvSpPr>
            <a:spLocks noGrp="1"/>
          </p:cNvSpPr>
          <p:nvPr>
            <p:ph type="sldNum" sz="quarter" idx="11"/>
          </p:nvPr>
        </p:nvSpPr>
        <p:spPr/>
        <p:txBody>
          <a:bodyPr/>
          <a:lstStyle>
            <a:lvl1pPr>
              <a:defRPr/>
            </a:lvl1pPr>
          </a:lstStyle>
          <a:p>
            <a:fld id="{942D1306-8F06-4E4B-A624-820652773D32}" type="slidenum">
              <a:rPr lang="en-US"/>
              <a:pPr/>
              <a:t>‹#›</a:t>
            </a:fld>
            <a:endParaRPr lang="en-US"/>
          </a:p>
        </p:txBody>
      </p:sp>
    </p:spTree>
    <p:extLst>
      <p:ext uri="{BB962C8B-B14F-4D97-AF65-F5344CB8AC3E}">
        <p14:creationId xmlns:p14="http://schemas.microsoft.com/office/powerpoint/2010/main" val="3759970380"/>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Footer Placeholder 3"/>
          <p:cNvSpPr>
            <a:spLocks noGrp="1"/>
          </p:cNvSpPr>
          <p:nvPr>
            <p:ph type="ftr" sz="quarter" idx="10"/>
          </p:nvPr>
        </p:nvSpPr>
        <p:spPr/>
        <p:txBody>
          <a:bodyPr/>
          <a:lstStyle>
            <a:lvl1pPr>
              <a:defRPr/>
            </a:lvl1pPr>
          </a:lstStyle>
          <a:p>
            <a:endParaRPr lang="en-US"/>
          </a:p>
        </p:txBody>
      </p:sp>
      <p:sp>
        <p:nvSpPr>
          <p:cNvPr id="5" name="Slide Number Placeholder 4"/>
          <p:cNvSpPr>
            <a:spLocks noGrp="1"/>
          </p:cNvSpPr>
          <p:nvPr>
            <p:ph type="sldNum" sz="quarter" idx="11"/>
          </p:nvPr>
        </p:nvSpPr>
        <p:spPr/>
        <p:txBody>
          <a:bodyPr/>
          <a:lstStyle>
            <a:lvl1pPr>
              <a:defRPr/>
            </a:lvl1pPr>
          </a:lstStyle>
          <a:p>
            <a:fld id="{84154202-9794-E244-BE3F-E1E2AB196255}" type="slidenum">
              <a:rPr lang="en-US"/>
              <a:pPr/>
              <a:t>‹#›</a:t>
            </a:fld>
            <a:endParaRPr lang="en-US"/>
          </a:p>
        </p:txBody>
      </p:sp>
    </p:spTree>
    <p:extLst>
      <p:ext uri="{BB962C8B-B14F-4D97-AF65-F5344CB8AC3E}">
        <p14:creationId xmlns:p14="http://schemas.microsoft.com/office/powerpoint/2010/main" val="433591910"/>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9050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800600" y="19050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0"/>
          </p:nvPr>
        </p:nvSpPr>
        <p:spPr/>
        <p:txBody>
          <a:bodyPr/>
          <a:lstStyle>
            <a:lvl1pPr>
              <a:defRPr/>
            </a:lvl1pPr>
          </a:lstStyle>
          <a:p>
            <a:endParaRPr lang="en-US"/>
          </a:p>
        </p:txBody>
      </p:sp>
      <p:sp>
        <p:nvSpPr>
          <p:cNvPr id="6" name="Slide Number Placeholder 5"/>
          <p:cNvSpPr>
            <a:spLocks noGrp="1"/>
          </p:cNvSpPr>
          <p:nvPr>
            <p:ph type="sldNum" sz="quarter" idx="11"/>
          </p:nvPr>
        </p:nvSpPr>
        <p:spPr/>
        <p:txBody>
          <a:bodyPr/>
          <a:lstStyle>
            <a:lvl1pPr>
              <a:defRPr/>
            </a:lvl1pPr>
          </a:lstStyle>
          <a:p>
            <a:fld id="{4D458479-3CAA-0642-93EA-6396E52B47F3}" type="slidenum">
              <a:rPr lang="en-US"/>
              <a:pPr/>
              <a:t>‹#›</a:t>
            </a:fld>
            <a:endParaRPr lang="en-US"/>
          </a:p>
        </p:txBody>
      </p:sp>
    </p:spTree>
    <p:extLst>
      <p:ext uri="{BB962C8B-B14F-4D97-AF65-F5344CB8AC3E}">
        <p14:creationId xmlns:p14="http://schemas.microsoft.com/office/powerpoint/2010/main" val="3708998502"/>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Footer Placeholder 6"/>
          <p:cNvSpPr>
            <a:spLocks noGrp="1"/>
          </p:cNvSpPr>
          <p:nvPr>
            <p:ph type="ftr" sz="quarter" idx="10"/>
          </p:nvPr>
        </p:nvSpPr>
        <p:spPr/>
        <p:txBody>
          <a:bodyPr/>
          <a:lstStyle>
            <a:lvl1pPr>
              <a:defRPr/>
            </a:lvl1pPr>
          </a:lstStyle>
          <a:p>
            <a:endParaRPr lang="en-US"/>
          </a:p>
        </p:txBody>
      </p:sp>
      <p:sp>
        <p:nvSpPr>
          <p:cNvPr id="8" name="Slide Number Placeholder 7"/>
          <p:cNvSpPr>
            <a:spLocks noGrp="1"/>
          </p:cNvSpPr>
          <p:nvPr>
            <p:ph type="sldNum" sz="quarter" idx="11"/>
          </p:nvPr>
        </p:nvSpPr>
        <p:spPr/>
        <p:txBody>
          <a:bodyPr/>
          <a:lstStyle>
            <a:lvl1pPr>
              <a:defRPr/>
            </a:lvl1pPr>
          </a:lstStyle>
          <a:p>
            <a:fld id="{A9657BF6-F070-264A-9BB9-9B4637A74022}" type="slidenum">
              <a:rPr lang="en-US"/>
              <a:pPr/>
              <a:t>‹#›</a:t>
            </a:fld>
            <a:endParaRPr lang="en-US"/>
          </a:p>
        </p:txBody>
      </p:sp>
    </p:spTree>
    <p:extLst>
      <p:ext uri="{BB962C8B-B14F-4D97-AF65-F5344CB8AC3E}">
        <p14:creationId xmlns:p14="http://schemas.microsoft.com/office/powerpoint/2010/main" val="1502255124"/>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2"/>
          <p:cNvSpPr>
            <a:spLocks noGrp="1"/>
          </p:cNvSpPr>
          <p:nvPr>
            <p:ph type="ftr" sz="quarter" idx="10"/>
          </p:nvPr>
        </p:nvSpPr>
        <p:spPr/>
        <p:txBody>
          <a:bodyPr/>
          <a:lstStyle>
            <a:lvl1pPr>
              <a:defRPr/>
            </a:lvl1pPr>
          </a:lstStyle>
          <a:p>
            <a:endParaRPr lang="en-US"/>
          </a:p>
        </p:txBody>
      </p:sp>
      <p:sp>
        <p:nvSpPr>
          <p:cNvPr id="4" name="Slide Number Placeholder 3"/>
          <p:cNvSpPr>
            <a:spLocks noGrp="1"/>
          </p:cNvSpPr>
          <p:nvPr>
            <p:ph type="sldNum" sz="quarter" idx="11"/>
          </p:nvPr>
        </p:nvSpPr>
        <p:spPr/>
        <p:txBody>
          <a:bodyPr/>
          <a:lstStyle>
            <a:lvl1pPr>
              <a:defRPr/>
            </a:lvl1pPr>
          </a:lstStyle>
          <a:p>
            <a:fld id="{F7E51478-B226-9A4A-B679-994286E4D618}" type="slidenum">
              <a:rPr lang="en-US"/>
              <a:pPr/>
              <a:t>‹#›</a:t>
            </a:fld>
            <a:endParaRPr lang="en-US"/>
          </a:p>
        </p:txBody>
      </p:sp>
    </p:spTree>
    <p:extLst>
      <p:ext uri="{BB962C8B-B14F-4D97-AF65-F5344CB8AC3E}">
        <p14:creationId xmlns:p14="http://schemas.microsoft.com/office/powerpoint/2010/main" val="2097130843"/>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endParaRPr lang="en-US"/>
          </a:p>
        </p:txBody>
      </p:sp>
      <p:sp>
        <p:nvSpPr>
          <p:cNvPr id="3" name="Slide Number Placeholder 2"/>
          <p:cNvSpPr>
            <a:spLocks noGrp="1"/>
          </p:cNvSpPr>
          <p:nvPr>
            <p:ph type="sldNum" sz="quarter" idx="11"/>
          </p:nvPr>
        </p:nvSpPr>
        <p:spPr/>
        <p:txBody>
          <a:bodyPr/>
          <a:lstStyle>
            <a:lvl1pPr>
              <a:defRPr/>
            </a:lvl1pPr>
          </a:lstStyle>
          <a:p>
            <a:fld id="{138949EC-639B-EB45-B933-87F3C2F265C4}" type="slidenum">
              <a:rPr lang="en-US"/>
              <a:pPr/>
              <a:t>‹#›</a:t>
            </a:fld>
            <a:endParaRPr lang="en-US"/>
          </a:p>
        </p:txBody>
      </p:sp>
    </p:spTree>
    <p:extLst>
      <p:ext uri="{BB962C8B-B14F-4D97-AF65-F5344CB8AC3E}">
        <p14:creationId xmlns:p14="http://schemas.microsoft.com/office/powerpoint/2010/main" val="3748458904"/>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endParaRPr lang="en-US"/>
          </a:p>
        </p:txBody>
      </p:sp>
      <p:sp>
        <p:nvSpPr>
          <p:cNvPr id="6" name="Slide Number Placeholder 5"/>
          <p:cNvSpPr>
            <a:spLocks noGrp="1"/>
          </p:cNvSpPr>
          <p:nvPr>
            <p:ph type="sldNum" sz="quarter" idx="11"/>
          </p:nvPr>
        </p:nvSpPr>
        <p:spPr/>
        <p:txBody>
          <a:bodyPr/>
          <a:lstStyle>
            <a:lvl1pPr>
              <a:defRPr/>
            </a:lvl1pPr>
          </a:lstStyle>
          <a:p>
            <a:fld id="{DA8FEB24-C2ED-394C-A4BA-DDDAFEFFA0B3}" type="slidenum">
              <a:rPr lang="en-US"/>
              <a:pPr/>
              <a:t>‹#›</a:t>
            </a:fld>
            <a:endParaRPr lang="en-US"/>
          </a:p>
        </p:txBody>
      </p:sp>
    </p:spTree>
    <p:extLst>
      <p:ext uri="{BB962C8B-B14F-4D97-AF65-F5344CB8AC3E}">
        <p14:creationId xmlns:p14="http://schemas.microsoft.com/office/powerpoint/2010/main" val="1515603406"/>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endParaRPr lang="en-US"/>
          </a:p>
        </p:txBody>
      </p:sp>
      <p:sp>
        <p:nvSpPr>
          <p:cNvPr id="6" name="Slide Number Placeholder 5"/>
          <p:cNvSpPr>
            <a:spLocks noGrp="1"/>
          </p:cNvSpPr>
          <p:nvPr>
            <p:ph type="sldNum" sz="quarter" idx="11"/>
          </p:nvPr>
        </p:nvSpPr>
        <p:spPr/>
        <p:txBody>
          <a:bodyPr/>
          <a:lstStyle>
            <a:lvl1pPr>
              <a:defRPr/>
            </a:lvl1pPr>
          </a:lstStyle>
          <a:p>
            <a:fld id="{1ACBEA14-E49B-FD49-B8ED-07F0CB4C2537}" type="slidenum">
              <a:rPr lang="en-US"/>
              <a:pPr/>
              <a:t>‹#›</a:t>
            </a:fld>
            <a:endParaRPr lang="en-US"/>
          </a:p>
        </p:txBody>
      </p:sp>
    </p:spTree>
    <p:extLst>
      <p:ext uri="{BB962C8B-B14F-4D97-AF65-F5344CB8AC3E}">
        <p14:creationId xmlns:p14="http://schemas.microsoft.com/office/powerpoint/2010/main" val="226258267"/>
      </p:ext>
    </p:extLst>
  </p:cSld>
  <p:clrMapOvr>
    <a:masterClrMapping/>
  </p:clrMapOvr>
  <p:transitio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074" name="Group 1026"/>
          <p:cNvGrpSpPr>
            <a:grpSpLocks/>
          </p:cNvGrpSpPr>
          <p:nvPr/>
        </p:nvGrpSpPr>
        <p:grpSpPr bwMode="auto">
          <a:xfrm>
            <a:off x="0" y="0"/>
            <a:ext cx="9144000" cy="6858000"/>
            <a:chOff x="0" y="0"/>
            <a:chExt cx="5760" cy="4320"/>
          </a:xfrm>
        </p:grpSpPr>
        <p:grpSp>
          <p:nvGrpSpPr>
            <p:cNvPr id="3075" name="Group 1027"/>
            <p:cNvGrpSpPr>
              <a:grpSpLocks/>
            </p:cNvGrpSpPr>
            <p:nvPr/>
          </p:nvGrpSpPr>
          <p:grpSpPr bwMode="auto">
            <a:xfrm>
              <a:off x="0" y="0"/>
              <a:ext cx="5760" cy="4320"/>
              <a:chOff x="0" y="0"/>
              <a:chExt cx="5760" cy="4320"/>
            </a:xfrm>
          </p:grpSpPr>
          <p:grpSp>
            <p:nvGrpSpPr>
              <p:cNvPr id="3076" name="Group 1028"/>
              <p:cNvGrpSpPr>
                <a:grpSpLocks/>
              </p:cNvGrpSpPr>
              <p:nvPr/>
            </p:nvGrpSpPr>
            <p:grpSpPr bwMode="auto">
              <a:xfrm>
                <a:off x="0" y="192"/>
                <a:ext cx="5760" cy="4032"/>
                <a:chOff x="0" y="192"/>
                <a:chExt cx="5760" cy="4032"/>
              </a:xfrm>
            </p:grpSpPr>
            <p:sp>
              <p:nvSpPr>
                <p:cNvPr id="3077" name="Line 1029"/>
                <p:cNvSpPr>
                  <a:spLocks noChangeShapeType="1"/>
                </p:cNvSpPr>
                <p:nvPr/>
              </p:nvSpPr>
              <p:spPr bwMode="white">
                <a:xfrm>
                  <a:off x="0" y="192"/>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78" name="Line 1030"/>
                <p:cNvSpPr>
                  <a:spLocks noChangeShapeType="1"/>
                </p:cNvSpPr>
                <p:nvPr/>
              </p:nvSpPr>
              <p:spPr bwMode="white">
                <a:xfrm>
                  <a:off x="0" y="384"/>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79" name="Line 1031"/>
                <p:cNvSpPr>
                  <a:spLocks noChangeShapeType="1"/>
                </p:cNvSpPr>
                <p:nvPr/>
              </p:nvSpPr>
              <p:spPr bwMode="white">
                <a:xfrm>
                  <a:off x="0" y="576"/>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80" name="Line 1032"/>
                <p:cNvSpPr>
                  <a:spLocks noChangeShapeType="1"/>
                </p:cNvSpPr>
                <p:nvPr/>
              </p:nvSpPr>
              <p:spPr bwMode="white">
                <a:xfrm>
                  <a:off x="0" y="768"/>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81" name="Line 1033"/>
                <p:cNvSpPr>
                  <a:spLocks noChangeShapeType="1"/>
                </p:cNvSpPr>
                <p:nvPr/>
              </p:nvSpPr>
              <p:spPr bwMode="white">
                <a:xfrm>
                  <a:off x="0" y="960"/>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82" name="Line 1034"/>
                <p:cNvSpPr>
                  <a:spLocks noChangeShapeType="1"/>
                </p:cNvSpPr>
                <p:nvPr/>
              </p:nvSpPr>
              <p:spPr bwMode="white">
                <a:xfrm>
                  <a:off x="0" y="1152"/>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83" name="Line 1035"/>
                <p:cNvSpPr>
                  <a:spLocks noChangeShapeType="1"/>
                </p:cNvSpPr>
                <p:nvPr/>
              </p:nvSpPr>
              <p:spPr bwMode="white">
                <a:xfrm>
                  <a:off x="0" y="1344"/>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84" name="Line 1036"/>
                <p:cNvSpPr>
                  <a:spLocks noChangeShapeType="1"/>
                </p:cNvSpPr>
                <p:nvPr/>
              </p:nvSpPr>
              <p:spPr bwMode="white">
                <a:xfrm>
                  <a:off x="0" y="1536"/>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85" name="Line 1037"/>
                <p:cNvSpPr>
                  <a:spLocks noChangeShapeType="1"/>
                </p:cNvSpPr>
                <p:nvPr/>
              </p:nvSpPr>
              <p:spPr bwMode="white">
                <a:xfrm>
                  <a:off x="0" y="1728"/>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86" name="Line 1038"/>
                <p:cNvSpPr>
                  <a:spLocks noChangeShapeType="1"/>
                </p:cNvSpPr>
                <p:nvPr/>
              </p:nvSpPr>
              <p:spPr bwMode="white">
                <a:xfrm>
                  <a:off x="0" y="1920"/>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87" name="Line 1039"/>
                <p:cNvSpPr>
                  <a:spLocks noChangeShapeType="1"/>
                </p:cNvSpPr>
                <p:nvPr/>
              </p:nvSpPr>
              <p:spPr bwMode="white">
                <a:xfrm>
                  <a:off x="0" y="2112"/>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88" name="Line 1040"/>
                <p:cNvSpPr>
                  <a:spLocks noChangeShapeType="1"/>
                </p:cNvSpPr>
                <p:nvPr/>
              </p:nvSpPr>
              <p:spPr bwMode="white">
                <a:xfrm>
                  <a:off x="0" y="2304"/>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89" name="Line 1041"/>
                <p:cNvSpPr>
                  <a:spLocks noChangeShapeType="1"/>
                </p:cNvSpPr>
                <p:nvPr/>
              </p:nvSpPr>
              <p:spPr bwMode="white">
                <a:xfrm>
                  <a:off x="0" y="2496"/>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90" name="Line 1042"/>
                <p:cNvSpPr>
                  <a:spLocks noChangeShapeType="1"/>
                </p:cNvSpPr>
                <p:nvPr/>
              </p:nvSpPr>
              <p:spPr bwMode="white">
                <a:xfrm>
                  <a:off x="0" y="2688"/>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91" name="Line 1043"/>
                <p:cNvSpPr>
                  <a:spLocks noChangeShapeType="1"/>
                </p:cNvSpPr>
                <p:nvPr/>
              </p:nvSpPr>
              <p:spPr bwMode="white">
                <a:xfrm>
                  <a:off x="0" y="2880"/>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92" name="Line 1044"/>
                <p:cNvSpPr>
                  <a:spLocks noChangeShapeType="1"/>
                </p:cNvSpPr>
                <p:nvPr/>
              </p:nvSpPr>
              <p:spPr bwMode="white">
                <a:xfrm>
                  <a:off x="0" y="3072"/>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93" name="Line 1045"/>
                <p:cNvSpPr>
                  <a:spLocks noChangeShapeType="1"/>
                </p:cNvSpPr>
                <p:nvPr/>
              </p:nvSpPr>
              <p:spPr bwMode="white">
                <a:xfrm>
                  <a:off x="0" y="3264"/>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94" name="Line 1046"/>
                <p:cNvSpPr>
                  <a:spLocks noChangeShapeType="1"/>
                </p:cNvSpPr>
                <p:nvPr/>
              </p:nvSpPr>
              <p:spPr bwMode="white">
                <a:xfrm>
                  <a:off x="0" y="3456"/>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95" name="Line 1047"/>
                <p:cNvSpPr>
                  <a:spLocks noChangeShapeType="1"/>
                </p:cNvSpPr>
                <p:nvPr/>
              </p:nvSpPr>
              <p:spPr bwMode="white">
                <a:xfrm>
                  <a:off x="0" y="3648"/>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96" name="Line 1048"/>
                <p:cNvSpPr>
                  <a:spLocks noChangeShapeType="1"/>
                </p:cNvSpPr>
                <p:nvPr/>
              </p:nvSpPr>
              <p:spPr bwMode="white">
                <a:xfrm>
                  <a:off x="0" y="3840"/>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97" name="Line 1049"/>
                <p:cNvSpPr>
                  <a:spLocks noChangeShapeType="1"/>
                </p:cNvSpPr>
                <p:nvPr/>
              </p:nvSpPr>
              <p:spPr bwMode="white">
                <a:xfrm>
                  <a:off x="0" y="4032"/>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98" name="Line 1050"/>
                <p:cNvSpPr>
                  <a:spLocks noChangeShapeType="1"/>
                </p:cNvSpPr>
                <p:nvPr/>
              </p:nvSpPr>
              <p:spPr bwMode="white">
                <a:xfrm>
                  <a:off x="0" y="4224"/>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grpSp>
          <p:grpSp>
            <p:nvGrpSpPr>
              <p:cNvPr id="3099" name="Group 1051"/>
              <p:cNvGrpSpPr>
                <a:grpSpLocks/>
              </p:cNvGrpSpPr>
              <p:nvPr/>
            </p:nvGrpSpPr>
            <p:grpSpPr bwMode="auto">
              <a:xfrm>
                <a:off x="192" y="0"/>
                <a:ext cx="5376" cy="4320"/>
                <a:chOff x="192" y="0"/>
                <a:chExt cx="5376" cy="4320"/>
              </a:xfrm>
            </p:grpSpPr>
            <p:sp>
              <p:nvSpPr>
                <p:cNvPr id="3100" name="Line 1052"/>
                <p:cNvSpPr>
                  <a:spLocks noChangeShapeType="1"/>
                </p:cNvSpPr>
                <p:nvPr/>
              </p:nvSpPr>
              <p:spPr bwMode="white">
                <a:xfrm>
                  <a:off x="19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01" name="Line 1053"/>
                <p:cNvSpPr>
                  <a:spLocks noChangeShapeType="1"/>
                </p:cNvSpPr>
                <p:nvPr/>
              </p:nvSpPr>
              <p:spPr bwMode="white">
                <a:xfrm>
                  <a:off x="38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02" name="Line 1054"/>
                <p:cNvSpPr>
                  <a:spLocks noChangeShapeType="1"/>
                </p:cNvSpPr>
                <p:nvPr/>
              </p:nvSpPr>
              <p:spPr bwMode="white">
                <a:xfrm>
                  <a:off x="57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03" name="Line 1055"/>
                <p:cNvSpPr>
                  <a:spLocks noChangeShapeType="1"/>
                </p:cNvSpPr>
                <p:nvPr/>
              </p:nvSpPr>
              <p:spPr bwMode="white">
                <a:xfrm>
                  <a:off x="76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04" name="Line 1056"/>
                <p:cNvSpPr>
                  <a:spLocks noChangeShapeType="1"/>
                </p:cNvSpPr>
                <p:nvPr/>
              </p:nvSpPr>
              <p:spPr bwMode="white">
                <a:xfrm>
                  <a:off x="960"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05" name="Line 1057"/>
                <p:cNvSpPr>
                  <a:spLocks noChangeShapeType="1"/>
                </p:cNvSpPr>
                <p:nvPr/>
              </p:nvSpPr>
              <p:spPr bwMode="white">
                <a:xfrm>
                  <a:off x="115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06" name="Line 1058"/>
                <p:cNvSpPr>
                  <a:spLocks noChangeShapeType="1"/>
                </p:cNvSpPr>
                <p:nvPr/>
              </p:nvSpPr>
              <p:spPr bwMode="white">
                <a:xfrm>
                  <a:off x="134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07" name="Line 1059"/>
                <p:cNvSpPr>
                  <a:spLocks noChangeShapeType="1"/>
                </p:cNvSpPr>
                <p:nvPr/>
              </p:nvSpPr>
              <p:spPr bwMode="white">
                <a:xfrm>
                  <a:off x="153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08" name="Line 1060"/>
                <p:cNvSpPr>
                  <a:spLocks noChangeShapeType="1"/>
                </p:cNvSpPr>
                <p:nvPr/>
              </p:nvSpPr>
              <p:spPr bwMode="white">
                <a:xfrm>
                  <a:off x="172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09" name="Line 1061"/>
                <p:cNvSpPr>
                  <a:spLocks noChangeShapeType="1"/>
                </p:cNvSpPr>
                <p:nvPr/>
              </p:nvSpPr>
              <p:spPr bwMode="white">
                <a:xfrm>
                  <a:off x="1920"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10" name="Line 1062"/>
                <p:cNvSpPr>
                  <a:spLocks noChangeShapeType="1"/>
                </p:cNvSpPr>
                <p:nvPr/>
              </p:nvSpPr>
              <p:spPr bwMode="white">
                <a:xfrm>
                  <a:off x="211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11" name="Line 1063"/>
                <p:cNvSpPr>
                  <a:spLocks noChangeShapeType="1"/>
                </p:cNvSpPr>
                <p:nvPr/>
              </p:nvSpPr>
              <p:spPr bwMode="white">
                <a:xfrm>
                  <a:off x="230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12" name="Line 1064"/>
                <p:cNvSpPr>
                  <a:spLocks noChangeShapeType="1"/>
                </p:cNvSpPr>
                <p:nvPr/>
              </p:nvSpPr>
              <p:spPr bwMode="white">
                <a:xfrm>
                  <a:off x="249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13" name="Line 1065"/>
                <p:cNvSpPr>
                  <a:spLocks noChangeShapeType="1"/>
                </p:cNvSpPr>
                <p:nvPr/>
              </p:nvSpPr>
              <p:spPr bwMode="white">
                <a:xfrm>
                  <a:off x="268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14" name="Line 1066"/>
                <p:cNvSpPr>
                  <a:spLocks noChangeShapeType="1"/>
                </p:cNvSpPr>
                <p:nvPr/>
              </p:nvSpPr>
              <p:spPr bwMode="white">
                <a:xfrm>
                  <a:off x="2880"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15" name="Line 1067"/>
                <p:cNvSpPr>
                  <a:spLocks noChangeShapeType="1"/>
                </p:cNvSpPr>
                <p:nvPr/>
              </p:nvSpPr>
              <p:spPr bwMode="white">
                <a:xfrm>
                  <a:off x="307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16" name="Line 1068"/>
                <p:cNvSpPr>
                  <a:spLocks noChangeShapeType="1"/>
                </p:cNvSpPr>
                <p:nvPr/>
              </p:nvSpPr>
              <p:spPr bwMode="white">
                <a:xfrm>
                  <a:off x="326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17" name="Line 1069"/>
                <p:cNvSpPr>
                  <a:spLocks noChangeShapeType="1"/>
                </p:cNvSpPr>
                <p:nvPr/>
              </p:nvSpPr>
              <p:spPr bwMode="white">
                <a:xfrm>
                  <a:off x="345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18" name="Line 1070"/>
                <p:cNvSpPr>
                  <a:spLocks noChangeShapeType="1"/>
                </p:cNvSpPr>
                <p:nvPr/>
              </p:nvSpPr>
              <p:spPr bwMode="white">
                <a:xfrm>
                  <a:off x="364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19" name="Line 1071"/>
                <p:cNvSpPr>
                  <a:spLocks noChangeShapeType="1"/>
                </p:cNvSpPr>
                <p:nvPr/>
              </p:nvSpPr>
              <p:spPr bwMode="white">
                <a:xfrm>
                  <a:off x="3840"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20" name="Line 1072"/>
                <p:cNvSpPr>
                  <a:spLocks noChangeShapeType="1"/>
                </p:cNvSpPr>
                <p:nvPr/>
              </p:nvSpPr>
              <p:spPr bwMode="white">
                <a:xfrm>
                  <a:off x="403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21" name="Line 1073"/>
                <p:cNvSpPr>
                  <a:spLocks noChangeShapeType="1"/>
                </p:cNvSpPr>
                <p:nvPr/>
              </p:nvSpPr>
              <p:spPr bwMode="white">
                <a:xfrm>
                  <a:off x="422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22" name="Line 1074"/>
                <p:cNvSpPr>
                  <a:spLocks noChangeShapeType="1"/>
                </p:cNvSpPr>
                <p:nvPr/>
              </p:nvSpPr>
              <p:spPr bwMode="white">
                <a:xfrm>
                  <a:off x="441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23" name="Line 1075"/>
                <p:cNvSpPr>
                  <a:spLocks noChangeShapeType="1"/>
                </p:cNvSpPr>
                <p:nvPr/>
              </p:nvSpPr>
              <p:spPr bwMode="white">
                <a:xfrm>
                  <a:off x="460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24" name="Line 1076"/>
                <p:cNvSpPr>
                  <a:spLocks noChangeShapeType="1"/>
                </p:cNvSpPr>
                <p:nvPr/>
              </p:nvSpPr>
              <p:spPr bwMode="white">
                <a:xfrm>
                  <a:off x="4800"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25" name="Line 1077"/>
                <p:cNvSpPr>
                  <a:spLocks noChangeShapeType="1"/>
                </p:cNvSpPr>
                <p:nvPr/>
              </p:nvSpPr>
              <p:spPr bwMode="white">
                <a:xfrm>
                  <a:off x="499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26" name="Line 1078"/>
                <p:cNvSpPr>
                  <a:spLocks noChangeShapeType="1"/>
                </p:cNvSpPr>
                <p:nvPr/>
              </p:nvSpPr>
              <p:spPr bwMode="white">
                <a:xfrm>
                  <a:off x="518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27" name="Line 1079"/>
                <p:cNvSpPr>
                  <a:spLocks noChangeShapeType="1"/>
                </p:cNvSpPr>
                <p:nvPr/>
              </p:nvSpPr>
              <p:spPr bwMode="white">
                <a:xfrm>
                  <a:off x="537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28" name="Line 1080"/>
                <p:cNvSpPr>
                  <a:spLocks noChangeShapeType="1"/>
                </p:cNvSpPr>
                <p:nvPr/>
              </p:nvSpPr>
              <p:spPr bwMode="white">
                <a:xfrm>
                  <a:off x="556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grpSp>
        </p:grpSp>
        <p:sp>
          <p:nvSpPr>
            <p:cNvPr id="3129" name="Rectangle 1081" descr="60%"/>
            <p:cNvSpPr>
              <a:spLocks noChangeArrowheads="1"/>
            </p:cNvSpPr>
            <p:nvPr/>
          </p:nvSpPr>
          <p:spPr bwMode="ltGray">
            <a:xfrm>
              <a:off x="2112" y="0"/>
              <a:ext cx="3648" cy="96"/>
            </a:xfrm>
            <a:prstGeom prst="rect">
              <a:avLst/>
            </a:prstGeom>
            <a:pattFill prst="pct60">
              <a:fgClr>
                <a:schemeClr val="folHlink"/>
              </a:fgClr>
              <a:bgClr>
                <a:schemeClr val="bg1"/>
              </a:bgClr>
            </a:patt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30" name="Line 1082"/>
            <p:cNvSpPr>
              <a:spLocks noChangeShapeType="1"/>
            </p:cNvSpPr>
            <p:nvPr/>
          </p:nvSpPr>
          <p:spPr bwMode="ltGray">
            <a:xfrm>
              <a:off x="5568" y="0"/>
              <a:ext cx="0" cy="1488"/>
            </a:xfrm>
            <a:prstGeom prst="line">
              <a:avLst/>
            </a:prstGeom>
            <a:noFill/>
            <a:ln w="9525">
              <a:solidFill>
                <a:schemeClr val="hlink"/>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grpSp>
          <p:nvGrpSpPr>
            <p:cNvPr id="3131" name="Group 1083"/>
            <p:cNvGrpSpPr>
              <a:grpSpLocks/>
            </p:cNvGrpSpPr>
            <p:nvPr/>
          </p:nvGrpSpPr>
          <p:grpSpPr bwMode="auto">
            <a:xfrm>
              <a:off x="261" y="892"/>
              <a:ext cx="1124" cy="1464"/>
              <a:chOff x="96" y="916"/>
              <a:chExt cx="2208" cy="2876"/>
            </a:xfrm>
          </p:grpSpPr>
          <p:sp>
            <p:nvSpPr>
              <p:cNvPr id="3132" name="Line 1084"/>
              <p:cNvSpPr>
                <a:spLocks noChangeShapeType="1"/>
              </p:cNvSpPr>
              <p:nvPr/>
            </p:nvSpPr>
            <p:spPr bwMode="ltGray">
              <a:xfrm flipH="1">
                <a:off x="96" y="1037"/>
                <a:ext cx="2208" cy="0"/>
              </a:xfrm>
              <a:prstGeom prst="line">
                <a:avLst/>
              </a:prstGeom>
              <a:noFill/>
              <a:ln w="9525">
                <a:solidFill>
                  <a:schemeClr val="hlink"/>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33" name="Line 1085"/>
              <p:cNvSpPr>
                <a:spLocks noChangeShapeType="1"/>
              </p:cNvSpPr>
              <p:nvPr/>
            </p:nvSpPr>
            <p:spPr bwMode="ltGray">
              <a:xfrm>
                <a:off x="336" y="920"/>
                <a:ext cx="0" cy="2872"/>
              </a:xfrm>
              <a:prstGeom prst="line">
                <a:avLst/>
              </a:prstGeom>
              <a:noFill/>
              <a:ln w="9525">
                <a:solidFill>
                  <a:schemeClr val="hlink"/>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34" name="Arc 1086"/>
              <p:cNvSpPr>
                <a:spLocks/>
              </p:cNvSpPr>
              <p:nvPr/>
            </p:nvSpPr>
            <p:spPr bwMode="ltGray">
              <a:xfrm flipH="1">
                <a:off x="217" y="916"/>
                <a:ext cx="239" cy="239"/>
              </a:xfrm>
              <a:custGeom>
                <a:avLst/>
                <a:gdLst>
                  <a:gd name="G0" fmla="+- 21595 0 0"/>
                  <a:gd name="G1" fmla="+- 21600 0 0"/>
                  <a:gd name="G2" fmla="+- 21600 0 0"/>
                  <a:gd name="T0" fmla="*/ 21114 w 43195"/>
                  <a:gd name="T1" fmla="*/ 5 h 43200"/>
                  <a:gd name="T2" fmla="*/ 0 w 43195"/>
                  <a:gd name="T3" fmla="*/ 22056 h 43200"/>
                  <a:gd name="T4" fmla="*/ 21595 w 43195"/>
                  <a:gd name="T5" fmla="*/ 21600 h 43200"/>
                </a:gdLst>
                <a:ahLst/>
                <a:cxnLst>
                  <a:cxn ang="0">
                    <a:pos x="T0" y="T1"/>
                  </a:cxn>
                  <a:cxn ang="0">
                    <a:pos x="T2" y="T3"/>
                  </a:cxn>
                  <a:cxn ang="0">
                    <a:pos x="T4" y="T5"/>
                  </a:cxn>
                </a:cxnLst>
                <a:rect l="0" t="0" r="r" b="b"/>
                <a:pathLst>
                  <a:path w="43195" h="43200" fill="none" extrusionOk="0">
                    <a:moveTo>
                      <a:pt x="21114" y="5"/>
                    </a:moveTo>
                    <a:cubicBezTo>
                      <a:pt x="21274" y="1"/>
                      <a:pt x="21434" y="-1"/>
                      <a:pt x="21595" y="-1"/>
                    </a:cubicBezTo>
                    <a:cubicBezTo>
                      <a:pt x="33524" y="0"/>
                      <a:pt x="43195" y="9670"/>
                      <a:pt x="43195" y="21600"/>
                    </a:cubicBezTo>
                    <a:cubicBezTo>
                      <a:pt x="43195" y="33529"/>
                      <a:pt x="33524" y="43200"/>
                      <a:pt x="21595" y="43200"/>
                    </a:cubicBezTo>
                    <a:cubicBezTo>
                      <a:pt x="9843" y="43199"/>
                      <a:pt x="247" y="33805"/>
                      <a:pt x="-1" y="22056"/>
                    </a:cubicBezTo>
                  </a:path>
                  <a:path w="43195" h="43200" stroke="0" extrusionOk="0">
                    <a:moveTo>
                      <a:pt x="21114" y="5"/>
                    </a:moveTo>
                    <a:cubicBezTo>
                      <a:pt x="21274" y="1"/>
                      <a:pt x="21434" y="-1"/>
                      <a:pt x="21595" y="-1"/>
                    </a:cubicBezTo>
                    <a:cubicBezTo>
                      <a:pt x="33524" y="0"/>
                      <a:pt x="43195" y="9670"/>
                      <a:pt x="43195" y="21600"/>
                    </a:cubicBezTo>
                    <a:cubicBezTo>
                      <a:pt x="43195" y="33529"/>
                      <a:pt x="33524" y="43200"/>
                      <a:pt x="21595" y="43200"/>
                    </a:cubicBezTo>
                    <a:cubicBezTo>
                      <a:pt x="9843" y="43199"/>
                      <a:pt x="247" y="33805"/>
                      <a:pt x="-1" y="22056"/>
                    </a:cubicBezTo>
                    <a:lnTo>
                      <a:pt x="21595" y="21600"/>
                    </a:lnTo>
                    <a:close/>
                  </a:path>
                </a:pathLst>
              </a:custGeom>
              <a:noFill/>
              <a:ln w="9525">
                <a:solidFill>
                  <a:schemeClr val="hlink"/>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grpSp>
      </p:grpSp>
      <p:sp>
        <p:nvSpPr>
          <p:cNvPr id="3135" name="Rectangle 1087"/>
          <p:cNvSpPr>
            <a:spLocks noGrp="1" noChangeArrowheads="1"/>
          </p:cNvSpPr>
          <p:nvPr>
            <p:ph type="title"/>
          </p:nvPr>
        </p:nvSpPr>
        <p:spPr bwMode="auto">
          <a:xfrm>
            <a:off x="609600" y="304800"/>
            <a:ext cx="7772400" cy="1143000"/>
          </a:xfrm>
          <a:prstGeom prst="rect">
            <a:avLst/>
          </a:prstGeom>
          <a:noFill/>
          <a:ln>
            <a:noFill/>
          </a:ln>
          <a:effectLst/>
          <a:extLst>
            <a:ext uri="{FAA26D3D-D897-4be2-8F04-BA451C77F1D7}">
              <ma14:placeholderFlag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anchor="b" anchorCtr="0" compatLnSpc="1">
            <a:prstTxWarp prst="textNoShape">
              <a:avLst/>
            </a:prstTxWarp>
          </a:bodyPr>
          <a:lstStyle/>
          <a:p>
            <a:pPr lvl="0"/>
            <a:r>
              <a:rPr lang="en-US"/>
              <a:t>Click to edit Master title style</a:t>
            </a:r>
          </a:p>
        </p:txBody>
      </p:sp>
      <p:sp>
        <p:nvSpPr>
          <p:cNvPr id="3136" name="Rectangle 1088" descr="Rectangle: Click to edit Master text styles&#10;Second level&#10;Third level&#10;Fourth level&#10;Fifth level"/>
          <p:cNvSpPr>
            <a:spLocks noGrp="1" noChangeArrowheads="1"/>
          </p:cNvSpPr>
          <p:nvPr>
            <p:ph type="body" idx="1"/>
          </p:nvPr>
        </p:nvSpPr>
        <p:spPr bwMode="auto">
          <a:xfrm>
            <a:off x="838200" y="1905000"/>
            <a:ext cx="7772400" cy="4114800"/>
          </a:xfrm>
          <a:prstGeom prst="rect">
            <a:avLst/>
          </a:prstGeom>
          <a:noFill/>
          <a:ln>
            <a:noFill/>
          </a:ln>
          <a:effectLst/>
          <a:extLst>
            <a:ext uri="{FAA26D3D-D897-4be2-8F04-BA451C77F1D7}">
              <ma14:placeholderFlag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138" name="Rectangle 1090"/>
          <p:cNvSpPr>
            <a:spLocks noGrp="1" noChangeArrowheads="1"/>
          </p:cNvSpPr>
          <p:nvPr>
            <p:ph type="ftr" sz="quarter" idx="3"/>
          </p:nvPr>
        </p:nvSpPr>
        <p:spPr bwMode="auto">
          <a:xfrm>
            <a:off x="3124200" y="6248400"/>
            <a:ext cx="2895600" cy="457200"/>
          </a:xfrm>
          <a:prstGeom prst="rect">
            <a:avLst/>
          </a:prstGeom>
          <a:noFill/>
          <a:ln>
            <a:noFill/>
          </a:ln>
          <a:effectLst/>
          <a:extLst>
            <a:ext uri="{FAA26D3D-D897-4be2-8F04-BA451C77F1D7}">
              <ma14:placeholderFlag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anchor="b" anchorCtr="0" compatLnSpc="1">
            <a:prstTxWarp prst="textNoShape">
              <a:avLst/>
            </a:prstTxWarp>
          </a:bodyPr>
          <a:lstStyle>
            <a:lvl1pPr algn="ctr">
              <a:defRPr sz="1400"/>
            </a:lvl1pPr>
          </a:lstStyle>
          <a:p>
            <a:endParaRPr lang="en-US"/>
          </a:p>
        </p:txBody>
      </p:sp>
      <p:sp>
        <p:nvSpPr>
          <p:cNvPr id="3139" name="Rectangle 1091"/>
          <p:cNvSpPr>
            <a:spLocks noGrp="1" noChangeArrowheads="1"/>
          </p:cNvSpPr>
          <p:nvPr>
            <p:ph type="sldNum" sz="quarter" idx="4"/>
          </p:nvPr>
        </p:nvSpPr>
        <p:spPr bwMode="auto">
          <a:xfrm>
            <a:off x="6553200" y="6248400"/>
            <a:ext cx="1905000" cy="457200"/>
          </a:xfrm>
          <a:prstGeom prst="rect">
            <a:avLst/>
          </a:prstGeom>
          <a:noFill/>
          <a:ln>
            <a:noFill/>
          </a:ln>
          <a:effectLst/>
          <a:extLst>
            <a:ext uri="{FAA26D3D-D897-4be2-8F04-BA451C77F1D7}">
              <ma14:placeholderFlag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anchor="b" anchorCtr="0" compatLnSpc="1">
            <a:prstTxWarp prst="textNoShape">
              <a:avLst/>
            </a:prstTxWarp>
          </a:bodyPr>
          <a:lstStyle>
            <a:lvl1pPr algn="r">
              <a:defRPr sz="1400"/>
            </a:lvl1pPr>
          </a:lstStyle>
          <a:p>
            <a:fld id="{EC348C6A-23C9-1C4C-B509-812AABCC93D1}"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Lst>
  <p:transition/>
  <p:hf hdr="0" ftr="0" dt="0"/>
  <p:txStyles>
    <p:titleStyle>
      <a:lvl1pPr algn="l" rtl="0" fontAlgn="base">
        <a:spcBef>
          <a:spcPct val="0"/>
        </a:spcBef>
        <a:spcAft>
          <a:spcPct val="0"/>
        </a:spcAft>
        <a:defRPr sz="3600">
          <a:solidFill>
            <a:schemeClr val="tx2"/>
          </a:solidFill>
          <a:latin typeface="+mj-lt"/>
          <a:ea typeface="+mj-ea"/>
          <a:cs typeface="+mj-cs"/>
        </a:defRPr>
      </a:lvl1pPr>
      <a:lvl2pPr algn="l" rtl="0" fontAlgn="base">
        <a:spcBef>
          <a:spcPct val="0"/>
        </a:spcBef>
        <a:spcAft>
          <a:spcPct val="0"/>
        </a:spcAft>
        <a:defRPr sz="3600">
          <a:solidFill>
            <a:schemeClr val="tx2"/>
          </a:solidFill>
          <a:latin typeface="Tahoma" charset="0"/>
          <a:ea typeface="ＭＳ Ｐゴシック" charset="0"/>
        </a:defRPr>
      </a:lvl2pPr>
      <a:lvl3pPr algn="l" rtl="0" fontAlgn="base">
        <a:spcBef>
          <a:spcPct val="0"/>
        </a:spcBef>
        <a:spcAft>
          <a:spcPct val="0"/>
        </a:spcAft>
        <a:defRPr sz="3600">
          <a:solidFill>
            <a:schemeClr val="tx2"/>
          </a:solidFill>
          <a:latin typeface="Tahoma" charset="0"/>
          <a:ea typeface="ＭＳ Ｐゴシック" charset="0"/>
        </a:defRPr>
      </a:lvl3pPr>
      <a:lvl4pPr algn="l" rtl="0" fontAlgn="base">
        <a:spcBef>
          <a:spcPct val="0"/>
        </a:spcBef>
        <a:spcAft>
          <a:spcPct val="0"/>
        </a:spcAft>
        <a:defRPr sz="3600">
          <a:solidFill>
            <a:schemeClr val="tx2"/>
          </a:solidFill>
          <a:latin typeface="Tahoma" charset="0"/>
          <a:ea typeface="ＭＳ Ｐゴシック" charset="0"/>
        </a:defRPr>
      </a:lvl4pPr>
      <a:lvl5pPr algn="l" rtl="0" fontAlgn="base">
        <a:spcBef>
          <a:spcPct val="0"/>
        </a:spcBef>
        <a:spcAft>
          <a:spcPct val="0"/>
        </a:spcAft>
        <a:defRPr sz="3600">
          <a:solidFill>
            <a:schemeClr val="tx2"/>
          </a:solidFill>
          <a:latin typeface="Tahoma" charset="0"/>
          <a:ea typeface="ＭＳ Ｐゴシック" charset="0"/>
        </a:defRPr>
      </a:lvl5pPr>
      <a:lvl6pPr marL="457200" algn="l" rtl="0" fontAlgn="base">
        <a:spcBef>
          <a:spcPct val="0"/>
        </a:spcBef>
        <a:spcAft>
          <a:spcPct val="0"/>
        </a:spcAft>
        <a:defRPr sz="3600">
          <a:solidFill>
            <a:schemeClr val="tx2"/>
          </a:solidFill>
          <a:latin typeface="Tahoma" charset="0"/>
          <a:ea typeface="ＭＳ Ｐゴシック" charset="0"/>
        </a:defRPr>
      </a:lvl6pPr>
      <a:lvl7pPr marL="914400" algn="l" rtl="0" fontAlgn="base">
        <a:spcBef>
          <a:spcPct val="0"/>
        </a:spcBef>
        <a:spcAft>
          <a:spcPct val="0"/>
        </a:spcAft>
        <a:defRPr sz="3600">
          <a:solidFill>
            <a:schemeClr val="tx2"/>
          </a:solidFill>
          <a:latin typeface="Tahoma" charset="0"/>
          <a:ea typeface="ＭＳ Ｐゴシック" charset="0"/>
        </a:defRPr>
      </a:lvl7pPr>
      <a:lvl8pPr marL="1371600" algn="l" rtl="0" fontAlgn="base">
        <a:spcBef>
          <a:spcPct val="0"/>
        </a:spcBef>
        <a:spcAft>
          <a:spcPct val="0"/>
        </a:spcAft>
        <a:defRPr sz="3600">
          <a:solidFill>
            <a:schemeClr val="tx2"/>
          </a:solidFill>
          <a:latin typeface="Tahoma" charset="0"/>
          <a:ea typeface="ＭＳ Ｐゴシック" charset="0"/>
        </a:defRPr>
      </a:lvl8pPr>
      <a:lvl9pPr marL="1828800" algn="l" rtl="0" fontAlgn="base">
        <a:spcBef>
          <a:spcPct val="0"/>
        </a:spcBef>
        <a:spcAft>
          <a:spcPct val="0"/>
        </a:spcAft>
        <a:defRPr sz="3600">
          <a:solidFill>
            <a:schemeClr val="tx2"/>
          </a:solidFill>
          <a:latin typeface="Tahoma" charset="0"/>
          <a:ea typeface="ＭＳ Ｐゴシック" charset="0"/>
        </a:defRPr>
      </a:lvl9pPr>
    </p:titleStyle>
    <p:bodyStyle>
      <a:lvl1pPr marL="342900" indent="-342900" algn="l" rtl="0" fontAlgn="base">
        <a:spcBef>
          <a:spcPct val="20000"/>
        </a:spcBef>
        <a:spcAft>
          <a:spcPct val="0"/>
        </a:spcAft>
        <a:buClr>
          <a:schemeClr val="hlink"/>
        </a:buClr>
        <a:buSzPct val="110000"/>
        <a:buFont typeface="Wingdings" charset="0"/>
        <a:buBlip>
          <a:blip r:embed="rId14"/>
        </a:buBlip>
        <a:defRPr sz="3200">
          <a:solidFill>
            <a:schemeClr val="tx1"/>
          </a:solidFill>
          <a:latin typeface="+mn-lt"/>
          <a:ea typeface="+mn-ea"/>
          <a:cs typeface="+mn-cs"/>
        </a:defRPr>
      </a:lvl1pPr>
      <a:lvl2pPr marL="742950" indent="-285750" algn="l" rtl="0" fontAlgn="base">
        <a:spcBef>
          <a:spcPct val="20000"/>
        </a:spcBef>
        <a:spcAft>
          <a:spcPct val="0"/>
        </a:spcAft>
        <a:buClr>
          <a:schemeClr val="tx1"/>
        </a:buClr>
        <a:buSzPct val="60000"/>
        <a:buFont typeface="Wingdings" charset="0"/>
        <a:buChar char="n"/>
        <a:defRPr sz="2800">
          <a:solidFill>
            <a:schemeClr val="tx1"/>
          </a:solidFill>
          <a:latin typeface="+mn-lt"/>
          <a:ea typeface="+mn-ea"/>
        </a:defRPr>
      </a:lvl2pPr>
      <a:lvl3pPr marL="1143000" indent="-228600" algn="l" rtl="0" fontAlgn="base">
        <a:spcBef>
          <a:spcPct val="20000"/>
        </a:spcBef>
        <a:spcAft>
          <a:spcPct val="0"/>
        </a:spcAft>
        <a:buClr>
          <a:schemeClr val="hlink"/>
        </a:buClr>
        <a:buSzPct val="95000"/>
        <a:buFont typeface="Wingdings" charset="0"/>
        <a:buChar char="w"/>
        <a:defRPr sz="2400">
          <a:solidFill>
            <a:schemeClr val="tx1"/>
          </a:solidFill>
          <a:latin typeface="+mn-lt"/>
          <a:ea typeface="+mn-ea"/>
        </a:defRPr>
      </a:lvl3pPr>
      <a:lvl4pPr marL="1600200" indent="-228600" algn="l" rtl="0" fontAlgn="base">
        <a:spcBef>
          <a:spcPct val="20000"/>
        </a:spcBef>
        <a:spcAft>
          <a:spcPct val="0"/>
        </a:spcAft>
        <a:buClr>
          <a:schemeClr val="tx1"/>
        </a:buClr>
        <a:buSzPct val="65000"/>
        <a:buFont typeface="Wingdings" charset="0"/>
        <a:buChar char="n"/>
        <a:defRPr sz="2000">
          <a:solidFill>
            <a:schemeClr val="tx1"/>
          </a:solidFill>
          <a:latin typeface="+mn-lt"/>
          <a:ea typeface="+mn-ea"/>
        </a:defRPr>
      </a:lvl4pPr>
      <a:lvl5pPr marL="2057400" indent="-228600" algn="l" rtl="0" fontAlgn="base">
        <a:spcBef>
          <a:spcPct val="20000"/>
        </a:spcBef>
        <a:spcAft>
          <a:spcPct val="0"/>
        </a:spcAft>
        <a:buClr>
          <a:schemeClr val="hlink"/>
        </a:buClr>
        <a:buSzPct val="60000"/>
        <a:buFont typeface="Wingdings" charset="0"/>
        <a:buChar char="n"/>
        <a:defRPr sz="2000">
          <a:solidFill>
            <a:schemeClr val="tx1"/>
          </a:solidFill>
          <a:latin typeface="+mn-lt"/>
          <a:ea typeface="+mn-ea"/>
        </a:defRPr>
      </a:lvl5pPr>
      <a:lvl6pPr marL="2514600" indent="-228600" algn="l" rtl="0" fontAlgn="base">
        <a:spcBef>
          <a:spcPct val="20000"/>
        </a:spcBef>
        <a:spcAft>
          <a:spcPct val="0"/>
        </a:spcAft>
        <a:buClr>
          <a:schemeClr val="hlink"/>
        </a:buClr>
        <a:buSzPct val="60000"/>
        <a:buFont typeface="Wingdings" charset="0"/>
        <a:buChar char="n"/>
        <a:defRPr sz="2000">
          <a:solidFill>
            <a:schemeClr val="tx1"/>
          </a:solidFill>
          <a:latin typeface="+mn-lt"/>
          <a:ea typeface="+mn-ea"/>
        </a:defRPr>
      </a:lvl6pPr>
      <a:lvl7pPr marL="2971800" indent="-228600" algn="l" rtl="0" fontAlgn="base">
        <a:spcBef>
          <a:spcPct val="20000"/>
        </a:spcBef>
        <a:spcAft>
          <a:spcPct val="0"/>
        </a:spcAft>
        <a:buClr>
          <a:schemeClr val="hlink"/>
        </a:buClr>
        <a:buSzPct val="60000"/>
        <a:buFont typeface="Wingdings" charset="0"/>
        <a:buChar char="n"/>
        <a:defRPr sz="2000">
          <a:solidFill>
            <a:schemeClr val="tx1"/>
          </a:solidFill>
          <a:latin typeface="+mn-lt"/>
          <a:ea typeface="+mn-ea"/>
        </a:defRPr>
      </a:lvl7pPr>
      <a:lvl8pPr marL="3429000" indent="-228600" algn="l" rtl="0" fontAlgn="base">
        <a:spcBef>
          <a:spcPct val="20000"/>
        </a:spcBef>
        <a:spcAft>
          <a:spcPct val="0"/>
        </a:spcAft>
        <a:buClr>
          <a:schemeClr val="hlink"/>
        </a:buClr>
        <a:buSzPct val="60000"/>
        <a:buFont typeface="Wingdings" charset="0"/>
        <a:buChar char="n"/>
        <a:defRPr sz="2000">
          <a:solidFill>
            <a:schemeClr val="tx1"/>
          </a:solidFill>
          <a:latin typeface="+mn-lt"/>
          <a:ea typeface="+mn-ea"/>
        </a:defRPr>
      </a:lvl8pPr>
      <a:lvl9pPr marL="3886200" indent="-228600" algn="l" rtl="0" fontAlgn="base">
        <a:spcBef>
          <a:spcPct val="20000"/>
        </a:spcBef>
        <a:spcAft>
          <a:spcPct val="0"/>
        </a:spcAft>
        <a:buClr>
          <a:schemeClr val="hlink"/>
        </a:buClr>
        <a:buSzPct val="60000"/>
        <a:buFont typeface="Wingdings" charset="0"/>
        <a:buChar char="n"/>
        <a:defRPr sz="2000">
          <a:solidFill>
            <a:schemeClr val="tx1"/>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1.e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49.xml.rels><?xml version="1.0" encoding="UTF-8" standalone="yes"?>
<Relationships xmlns="http://schemas.openxmlformats.org/package/2006/relationships"><Relationship Id="rId3" Type="http://schemas.openxmlformats.org/officeDocument/2006/relationships/image" Target="../media/image16.png"/><Relationship Id="rId4" Type="http://schemas.openxmlformats.org/officeDocument/2006/relationships/image" Target="../media/image17.png"/><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wmf"/></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18.jpeg"/><Relationship Id="rId4" Type="http://schemas.openxmlformats.org/officeDocument/2006/relationships/image" Target="../media/image19.png"/><Relationship Id="rId1" Type="http://schemas.openxmlformats.org/officeDocument/2006/relationships/slideLayout" Target="../slideLayouts/slideLayout2.xml"/><Relationship Id="rId2" Type="http://schemas.openxmlformats.org/officeDocument/2006/relationships/image" Target="../media/image3.wmf"/></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0.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21.jp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wmf"/><Relationship Id="rId3" Type="http://schemas.openxmlformats.org/officeDocument/2006/relationships/image" Target="../media/image3.wmf"/></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3.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4.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5.jpg"/></Relationships>
</file>

<file path=ppt/slides/_rels/slide64.xml.rels><?xml version="1.0" encoding="UTF-8" standalone="yes"?>
<Relationships xmlns="http://schemas.openxmlformats.org/package/2006/relationships"><Relationship Id="rId3" Type="http://schemas.openxmlformats.org/officeDocument/2006/relationships/image" Target="../media/image27.png"/><Relationship Id="rId4" Type="http://schemas.openxmlformats.org/officeDocument/2006/relationships/image" Target="../media/image28.png"/><Relationship Id="rId1" Type="http://schemas.openxmlformats.org/officeDocument/2006/relationships/slideLayout" Target="../slideLayouts/slideLayout2.xml"/><Relationship Id="rId2" Type="http://schemas.openxmlformats.org/officeDocument/2006/relationships/image" Target="../media/image26.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9.jp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0.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2.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3.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4.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5.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6.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7.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site.uottawa.ca/~tcl/seg2105/"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1"/>
          <p:cNvSpPr>
            <a:spLocks noGrp="1" noChangeArrowheads="1"/>
          </p:cNvSpPr>
          <p:nvPr>
            <p:ph type="sldNum" sz="quarter" idx="4"/>
          </p:nvPr>
        </p:nvSpPr>
        <p:spPr/>
        <p:txBody>
          <a:bodyPr/>
          <a:lstStyle/>
          <a:p>
            <a:fld id="{CD3AF27B-6A28-D74C-9BB7-452C900EC721}" type="slidenum">
              <a:rPr lang="en-US"/>
              <a:pPr/>
              <a:t>1</a:t>
            </a:fld>
            <a:endParaRPr lang="en-US"/>
          </a:p>
        </p:txBody>
      </p:sp>
      <p:sp>
        <p:nvSpPr>
          <p:cNvPr id="267266" name="Rectangle 2"/>
          <p:cNvSpPr>
            <a:spLocks noGrp="1" noChangeArrowheads="1"/>
          </p:cNvSpPr>
          <p:nvPr>
            <p:ph type="ctrTitle"/>
          </p:nvPr>
        </p:nvSpPr>
        <p:spPr>
          <a:xfrm>
            <a:off x="990600" y="1905000"/>
            <a:ext cx="7772400" cy="1143000"/>
          </a:xfrm>
        </p:spPr>
        <p:txBody>
          <a:bodyPr/>
          <a:lstStyle/>
          <a:p>
            <a:pPr algn="ctr"/>
            <a:r>
              <a:rPr lang="en-US" sz="2800" b="1">
                <a:latin typeface="Verdana" charset="0"/>
              </a:rPr>
              <a:t>CS 575:  Software Design</a:t>
            </a:r>
          </a:p>
        </p:txBody>
      </p:sp>
      <p:sp>
        <p:nvSpPr>
          <p:cNvPr id="267267" name="Rectangle 3" descr="Rectangle: Click to edit Master text styles&#10;Second level&#10;Third level&#10;Fourth level&#10;Fifth level"/>
          <p:cNvSpPr>
            <a:spLocks noGrp="1" noChangeArrowheads="1"/>
          </p:cNvSpPr>
          <p:nvPr>
            <p:ph type="subTitle" idx="1"/>
          </p:nvPr>
        </p:nvSpPr>
        <p:spPr>
          <a:xfrm>
            <a:off x="914400" y="3352800"/>
            <a:ext cx="7696200" cy="1143000"/>
          </a:xfrm>
        </p:spPr>
        <p:txBody>
          <a:bodyPr/>
          <a:lstStyle/>
          <a:p>
            <a:pPr algn="ctr">
              <a:lnSpc>
                <a:spcPct val="90000"/>
              </a:lnSpc>
            </a:pPr>
            <a:r>
              <a:rPr lang="en-US" sz="2400" i="1" dirty="0" smtClean="0">
                <a:latin typeface="Verdana" charset="0"/>
              </a:rPr>
              <a:t>Introduction to </a:t>
            </a:r>
            <a:r>
              <a:rPr lang="en-US" sz="2400" i="1" smtClean="0">
                <a:latin typeface="Verdana" charset="0"/>
              </a:rPr>
              <a:t>Software Architecture</a:t>
            </a:r>
            <a:r>
              <a:rPr lang="en-US" sz="2400" smtClean="0">
                <a:latin typeface="Verdana" charset="0"/>
              </a:rPr>
              <a:t>   </a:t>
            </a:r>
            <a:endParaRPr lang="en-US" sz="2400">
              <a:latin typeface="Verdana" charset="0"/>
            </a:endParaRPr>
          </a:p>
          <a:p>
            <a:pPr>
              <a:lnSpc>
                <a:spcPct val="90000"/>
              </a:lnSpc>
            </a:pPr>
            <a:endParaRPr lang="en-US" sz="1400" dirty="0"/>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F88CF279-776B-2942-B25A-D384D52A01EB}" type="slidenum">
              <a:rPr lang="en-US"/>
              <a:pPr/>
              <a:t>10</a:t>
            </a:fld>
            <a:endParaRPr lang="en-US"/>
          </a:p>
        </p:txBody>
      </p:sp>
      <p:sp>
        <p:nvSpPr>
          <p:cNvPr id="472066" name="Rectangle 2"/>
          <p:cNvSpPr>
            <a:spLocks noGrp="1" noChangeArrowheads="1"/>
          </p:cNvSpPr>
          <p:nvPr>
            <p:ph type="title"/>
          </p:nvPr>
        </p:nvSpPr>
        <p:spPr/>
        <p:txBody>
          <a:bodyPr/>
          <a:lstStyle/>
          <a:p>
            <a:r>
              <a:rPr lang="en-US"/>
              <a:t>Software Architecture</a:t>
            </a:r>
          </a:p>
        </p:txBody>
      </p:sp>
      <p:sp>
        <p:nvSpPr>
          <p:cNvPr id="472067" name="Rectangle 3" descr="Rectangle: Click to edit Master text styles&#10;Second level&#10;Third level&#10;Fourth level&#10;Fifth level"/>
          <p:cNvSpPr>
            <a:spLocks noGrp="1" noChangeArrowheads="1"/>
          </p:cNvSpPr>
          <p:nvPr>
            <p:ph type="body" idx="1"/>
          </p:nvPr>
        </p:nvSpPr>
        <p:spPr>
          <a:xfrm>
            <a:off x="838200" y="1676400"/>
            <a:ext cx="7772400" cy="4343400"/>
          </a:xfrm>
        </p:spPr>
        <p:txBody>
          <a:bodyPr/>
          <a:lstStyle/>
          <a:p>
            <a:pPr>
              <a:lnSpc>
                <a:spcPct val="90000"/>
              </a:lnSpc>
            </a:pPr>
            <a:r>
              <a:rPr lang="en-US" sz="2800" b="1" u="sng" dirty="0" smtClean="0"/>
              <a:t>SEI Definition…</a:t>
            </a:r>
            <a:r>
              <a:rPr lang="en-US" sz="2800" b="1" u="sng" dirty="0"/>
              <a:t/>
            </a:r>
            <a:br>
              <a:rPr lang="en-US" sz="2800" b="1" u="sng" dirty="0"/>
            </a:br>
            <a:r>
              <a:rPr lang="en-US" sz="2400" i="1" dirty="0"/>
              <a:t>The software architecture of a program </a:t>
            </a:r>
            <a:r>
              <a:rPr lang="en-US" sz="2400" i="1" dirty="0" smtClean="0"/>
              <a:t>or computing </a:t>
            </a:r>
            <a:r>
              <a:rPr lang="en-US" sz="2400" i="1" dirty="0"/>
              <a:t>system is the structure </a:t>
            </a:r>
            <a:r>
              <a:rPr lang="en-US" sz="2400" i="1" dirty="0" smtClean="0"/>
              <a:t>or structures </a:t>
            </a:r>
            <a:r>
              <a:rPr lang="en-US" sz="2400" i="1" dirty="0"/>
              <a:t>of the system, which </a:t>
            </a:r>
            <a:r>
              <a:rPr lang="en-US" sz="2400" i="1" dirty="0" smtClean="0"/>
              <a:t>comprise software </a:t>
            </a:r>
            <a:r>
              <a:rPr lang="en-US" sz="2400" i="1" dirty="0"/>
              <a:t>components, the externally </a:t>
            </a:r>
            <a:r>
              <a:rPr lang="en-US" sz="2400" i="1" dirty="0" smtClean="0"/>
              <a:t>visible properties </a:t>
            </a:r>
            <a:r>
              <a:rPr lang="en-US" sz="2400" i="1" dirty="0"/>
              <a:t>of those components, and </a:t>
            </a:r>
            <a:r>
              <a:rPr lang="en-US" sz="2400" i="1" dirty="0" smtClean="0"/>
              <a:t>the relationships </a:t>
            </a:r>
            <a:r>
              <a:rPr lang="en-US" sz="2400" i="1" dirty="0"/>
              <a:t>among them.</a:t>
            </a:r>
          </a:p>
          <a:p>
            <a:pPr marL="0" indent="0">
              <a:lnSpc>
                <a:spcPct val="90000"/>
              </a:lnSpc>
              <a:buNone/>
            </a:pPr>
            <a:endParaRPr lang="en-US" sz="2400" i="1" dirty="0" smtClean="0"/>
          </a:p>
          <a:p>
            <a:pPr marL="0" indent="0">
              <a:lnSpc>
                <a:spcPct val="90000"/>
              </a:lnSpc>
              <a:buNone/>
            </a:pPr>
            <a:r>
              <a:rPr lang="en-US" sz="1800" i="1" dirty="0" smtClean="0"/>
              <a:t>[</a:t>
            </a:r>
            <a:r>
              <a:rPr lang="en-US" sz="1800" i="1" dirty="0"/>
              <a:t>Bass, Clements &amp; </a:t>
            </a:r>
            <a:r>
              <a:rPr lang="en-US" sz="1800" i="1" dirty="0" err="1"/>
              <a:t>Kazman</a:t>
            </a:r>
            <a:r>
              <a:rPr lang="en-US" sz="1800" i="1" dirty="0"/>
              <a:t>, “Software Architecture </a:t>
            </a:r>
            <a:r>
              <a:rPr lang="en-US" sz="1800" i="1" dirty="0" smtClean="0"/>
              <a:t>in Practice</a:t>
            </a:r>
            <a:r>
              <a:rPr lang="en-US" sz="1800" i="1" dirty="0"/>
              <a:t>”, 1998]</a:t>
            </a:r>
            <a:endParaRPr lang="en-US" sz="1800" dirty="0"/>
          </a:p>
        </p:txBody>
      </p:sp>
      <p:sp>
        <p:nvSpPr>
          <p:cNvPr id="2" name="Rectangle 1"/>
          <p:cNvSpPr/>
          <p:nvPr/>
        </p:nvSpPr>
        <p:spPr>
          <a:xfrm>
            <a:off x="609600" y="5028940"/>
            <a:ext cx="7924800" cy="762260"/>
          </a:xfrm>
          <a:prstGeom prst="rect">
            <a:avLst/>
          </a:prstGeom>
        </p:spPr>
        <p:txBody>
          <a:bodyPr wrap="square">
            <a:spAutoFit/>
          </a:bodyPr>
          <a:lstStyle/>
          <a:p>
            <a:pPr>
              <a:lnSpc>
                <a:spcPct val="90000"/>
              </a:lnSpc>
            </a:pPr>
            <a:r>
              <a:rPr lang="en-US" sz="2800" dirty="0"/>
              <a:t>Problem:  There is no standard definition – see </a:t>
            </a:r>
            <a:r>
              <a:rPr lang="en-US" sz="2000" dirty="0"/>
              <a:t>http://</a:t>
            </a:r>
            <a:r>
              <a:rPr lang="en-US" sz="2000" dirty="0" err="1"/>
              <a:t>www.sei.cmu.edu</a:t>
            </a:r>
            <a:r>
              <a:rPr lang="en-US" sz="2000" dirty="0"/>
              <a:t>/architecture/</a:t>
            </a:r>
            <a:r>
              <a:rPr lang="en-US" sz="2000" dirty="0" err="1"/>
              <a:t>definitions.html</a:t>
            </a:r>
            <a:endParaRPr lang="en-US" sz="2000" dirty="0"/>
          </a:p>
        </p:txBody>
      </p:sp>
    </p:spTree>
    <p:extLst>
      <p:ext uri="{BB962C8B-B14F-4D97-AF65-F5344CB8AC3E}">
        <p14:creationId xmlns:p14="http://schemas.microsoft.com/office/powerpoint/2010/main" val="3813010692"/>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Slide Number Placeholder 4"/>
          <p:cNvSpPr>
            <a:spLocks noGrp="1"/>
          </p:cNvSpPr>
          <p:nvPr>
            <p:ph type="sldNum" sz="quarter" idx="11"/>
          </p:nvPr>
        </p:nvSpPr>
        <p:spPr/>
        <p:txBody>
          <a:bodyPr/>
          <a:lstStyle/>
          <a:p>
            <a:fld id="{6B2D49A7-C9BE-874C-BE7B-BB2D9FB9B93C}" type="slidenum">
              <a:rPr lang="en-US"/>
              <a:pPr/>
              <a:t>11</a:t>
            </a:fld>
            <a:endParaRPr lang="en-US"/>
          </a:p>
        </p:txBody>
      </p:sp>
      <p:sp>
        <p:nvSpPr>
          <p:cNvPr id="473090" name="Rectangle 2"/>
          <p:cNvSpPr>
            <a:spLocks noGrp="1" noChangeArrowheads="1"/>
          </p:cNvSpPr>
          <p:nvPr>
            <p:ph type="title"/>
          </p:nvPr>
        </p:nvSpPr>
        <p:spPr/>
        <p:txBody>
          <a:bodyPr/>
          <a:lstStyle/>
          <a:p>
            <a:r>
              <a:rPr lang="en-US"/>
              <a:t>The Software Architecture </a:t>
            </a:r>
            <a:r>
              <a:rPr lang="ja-JP" altLang="en-US">
                <a:latin typeface="Arial"/>
              </a:rPr>
              <a:t>“</a:t>
            </a:r>
            <a:r>
              <a:rPr lang="en-US"/>
              <a:t>Stack</a:t>
            </a:r>
            <a:r>
              <a:rPr lang="ja-JP" altLang="en-US">
                <a:latin typeface="Arial"/>
              </a:rPr>
              <a:t>”</a:t>
            </a:r>
            <a:r>
              <a:rPr lang="en-US"/>
              <a:t> </a:t>
            </a:r>
          </a:p>
        </p:txBody>
      </p:sp>
      <p:sp>
        <p:nvSpPr>
          <p:cNvPr id="473092" name="Rectangle 4"/>
          <p:cNvSpPr>
            <a:spLocks noChangeArrowheads="1"/>
          </p:cNvSpPr>
          <p:nvPr/>
        </p:nvSpPr>
        <p:spPr bwMode="auto">
          <a:xfrm>
            <a:off x="1219200" y="1905000"/>
            <a:ext cx="3657600" cy="381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sz="1800" b="1"/>
              <a:t>Software Architecture</a:t>
            </a:r>
          </a:p>
        </p:txBody>
      </p:sp>
      <p:sp>
        <p:nvSpPr>
          <p:cNvPr id="473099" name="Rectangle 11"/>
          <p:cNvSpPr>
            <a:spLocks noChangeArrowheads="1"/>
          </p:cNvSpPr>
          <p:nvPr/>
        </p:nvSpPr>
        <p:spPr bwMode="auto">
          <a:xfrm>
            <a:off x="1600200" y="2362200"/>
            <a:ext cx="3657600" cy="381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sz="1800" b="1"/>
              <a:t>Subsystem Decomposition</a:t>
            </a:r>
          </a:p>
        </p:txBody>
      </p:sp>
      <p:sp>
        <p:nvSpPr>
          <p:cNvPr id="473100" name="Rectangle 12"/>
          <p:cNvSpPr>
            <a:spLocks noChangeArrowheads="1"/>
          </p:cNvSpPr>
          <p:nvPr/>
        </p:nvSpPr>
        <p:spPr bwMode="auto">
          <a:xfrm>
            <a:off x="1981200" y="2819400"/>
            <a:ext cx="3657600" cy="381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sz="1800" b="1"/>
              <a:t>Subsystem Dependencies</a:t>
            </a:r>
          </a:p>
        </p:txBody>
      </p:sp>
      <p:sp>
        <p:nvSpPr>
          <p:cNvPr id="473101" name="Rectangle 13"/>
          <p:cNvSpPr>
            <a:spLocks noChangeArrowheads="1"/>
          </p:cNvSpPr>
          <p:nvPr/>
        </p:nvSpPr>
        <p:spPr bwMode="auto">
          <a:xfrm>
            <a:off x="2362200" y="3276600"/>
            <a:ext cx="3657600" cy="381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sz="1800" b="1"/>
              <a:t>Subsystem Interfaces</a:t>
            </a:r>
          </a:p>
        </p:txBody>
      </p:sp>
      <p:sp>
        <p:nvSpPr>
          <p:cNvPr id="473102" name="Rectangle 14"/>
          <p:cNvSpPr>
            <a:spLocks noChangeArrowheads="1"/>
          </p:cNvSpPr>
          <p:nvPr/>
        </p:nvSpPr>
        <p:spPr bwMode="auto">
          <a:xfrm>
            <a:off x="2743200" y="3733800"/>
            <a:ext cx="3657600" cy="381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sz="1800" b="1"/>
              <a:t>Module/Class Decompositions</a:t>
            </a:r>
          </a:p>
        </p:txBody>
      </p:sp>
      <p:sp>
        <p:nvSpPr>
          <p:cNvPr id="473103" name="Rectangle 15"/>
          <p:cNvSpPr>
            <a:spLocks noChangeArrowheads="1"/>
          </p:cNvSpPr>
          <p:nvPr/>
        </p:nvSpPr>
        <p:spPr bwMode="auto">
          <a:xfrm>
            <a:off x="3124200" y="4191000"/>
            <a:ext cx="3657600" cy="381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sz="1800" b="1"/>
              <a:t>Module/Class Dependencies</a:t>
            </a:r>
          </a:p>
        </p:txBody>
      </p:sp>
      <p:sp>
        <p:nvSpPr>
          <p:cNvPr id="473104" name="Rectangle 16"/>
          <p:cNvSpPr>
            <a:spLocks noChangeArrowheads="1"/>
          </p:cNvSpPr>
          <p:nvPr/>
        </p:nvSpPr>
        <p:spPr bwMode="auto">
          <a:xfrm>
            <a:off x="3505200" y="4648200"/>
            <a:ext cx="3657600" cy="381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sz="1800" b="1"/>
              <a:t>Module/Class Interfaces</a:t>
            </a:r>
          </a:p>
        </p:txBody>
      </p:sp>
      <p:sp>
        <p:nvSpPr>
          <p:cNvPr id="473105" name="Rectangle 17"/>
          <p:cNvSpPr>
            <a:spLocks noChangeArrowheads="1"/>
          </p:cNvSpPr>
          <p:nvPr/>
        </p:nvSpPr>
        <p:spPr bwMode="auto">
          <a:xfrm>
            <a:off x="3886200" y="5105400"/>
            <a:ext cx="3657600" cy="381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sz="1800" b="1"/>
              <a:t>Data Structures</a:t>
            </a:r>
          </a:p>
        </p:txBody>
      </p:sp>
      <p:sp>
        <p:nvSpPr>
          <p:cNvPr id="473106" name="Rectangle 18"/>
          <p:cNvSpPr>
            <a:spLocks noChangeArrowheads="1"/>
          </p:cNvSpPr>
          <p:nvPr/>
        </p:nvSpPr>
        <p:spPr bwMode="auto">
          <a:xfrm>
            <a:off x="4267200" y="5562600"/>
            <a:ext cx="3657600" cy="381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sz="1800" b="1"/>
              <a:t>Algorithms</a:t>
            </a:r>
          </a:p>
        </p:txBody>
      </p:sp>
      <p:sp>
        <p:nvSpPr>
          <p:cNvPr id="473107" name="Freeform 19"/>
          <p:cNvSpPr>
            <a:spLocks/>
          </p:cNvSpPr>
          <p:nvPr/>
        </p:nvSpPr>
        <p:spPr bwMode="auto">
          <a:xfrm>
            <a:off x="4876800" y="2057400"/>
            <a:ext cx="228600" cy="304800"/>
          </a:xfrm>
          <a:custGeom>
            <a:avLst/>
            <a:gdLst>
              <a:gd name="T0" fmla="*/ 0 w 144"/>
              <a:gd name="T1" fmla="*/ 0 h 192"/>
              <a:gd name="T2" fmla="*/ 144 w 144"/>
              <a:gd name="T3" fmla="*/ 0 h 192"/>
              <a:gd name="T4" fmla="*/ 144 w 144"/>
              <a:gd name="T5" fmla="*/ 192 h 192"/>
            </a:gdLst>
            <a:ahLst/>
            <a:cxnLst>
              <a:cxn ang="0">
                <a:pos x="T0" y="T1"/>
              </a:cxn>
              <a:cxn ang="0">
                <a:pos x="T2" y="T3"/>
              </a:cxn>
              <a:cxn ang="0">
                <a:pos x="T4" y="T5"/>
              </a:cxn>
            </a:cxnLst>
            <a:rect l="0" t="0" r="r" b="b"/>
            <a:pathLst>
              <a:path w="144" h="192">
                <a:moveTo>
                  <a:pt x="0" y="0"/>
                </a:moveTo>
                <a:lnTo>
                  <a:pt x="144" y="0"/>
                </a:lnTo>
                <a:lnTo>
                  <a:pt x="144" y="192"/>
                </a:lnTo>
              </a:path>
            </a:pathLst>
          </a:custGeom>
          <a:noFill/>
          <a:ln w="25400">
            <a:solidFill>
              <a:schemeClr val="tx1"/>
            </a:solidFill>
            <a:round/>
            <a:headEnd/>
            <a:tailEnd type="triangle" w="lg"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endParaRPr lang="en-US"/>
          </a:p>
        </p:txBody>
      </p:sp>
      <p:sp>
        <p:nvSpPr>
          <p:cNvPr id="473108" name="Freeform 20"/>
          <p:cNvSpPr>
            <a:spLocks/>
          </p:cNvSpPr>
          <p:nvPr/>
        </p:nvSpPr>
        <p:spPr bwMode="auto">
          <a:xfrm>
            <a:off x="5257800" y="2514600"/>
            <a:ext cx="228600" cy="304800"/>
          </a:xfrm>
          <a:custGeom>
            <a:avLst/>
            <a:gdLst>
              <a:gd name="T0" fmla="*/ 0 w 144"/>
              <a:gd name="T1" fmla="*/ 0 h 192"/>
              <a:gd name="T2" fmla="*/ 144 w 144"/>
              <a:gd name="T3" fmla="*/ 0 h 192"/>
              <a:gd name="T4" fmla="*/ 144 w 144"/>
              <a:gd name="T5" fmla="*/ 192 h 192"/>
            </a:gdLst>
            <a:ahLst/>
            <a:cxnLst>
              <a:cxn ang="0">
                <a:pos x="T0" y="T1"/>
              </a:cxn>
              <a:cxn ang="0">
                <a:pos x="T2" y="T3"/>
              </a:cxn>
              <a:cxn ang="0">
                <a:pos x="T4" y="T5"/>
              </a:cxn>
            </a:cxnLst>
            <a:rect l="0" t="0" r="r" b="b"/>
            <a:pathLst>
              <a:path w="144" h="192">
                <a:moveTo>
                  <a:pt x="0" y="0"/>
                </a:moveTo>
                <a:lnTo>
                  <a:pt x="144" y="0"/>
                </a:lnTo>
                <a:lnTo>
                  <a:pt x="144" y="192"/>
                </a:lnTo>
              </a:path>
            </a:pathLst>
          </a:custGeom>
          <a:noFill/>
          <a:ln w="25400">
            <a:solidFill>
              <a:schemeClr val="tx1"/>
            </a:solidFill>
            <a:round/>
            <a:headEnd/>
            <a:tailEnd type="triangle" w="lg"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endParaRPr lang="en-US"/>
          </a:p>
        </p:txBody>
      </p:sp>
      <p:sp>
        <p:nvSpPr>
          <p:cNvPr id="473109" name="Freeform 21"/>
          <p:cNvSpPr>
            <a:spLocks/>
          </p:cNvSpPr>
          <p:nvPr/>
        </p:nvSpPr>
        <p:spPr bwMode="auto">
          <a:xfrm>
            <a:off x="5638800" y="2971800"/>
            <a:ext cx="228600" cy="304800"/>
          </a:xfrm>
          <a:custGeom>
            <a:avLst/>
            <a:gdLst>
              <a:gd name="T0" fmla="*/ 0 w 144"/>
              <a:gd name="T1" fmla="*/ 0 h 192"/>
              <a:gd name="T2" fmla="*/ 144 w 144"/>
              <a:gd name="T3" fmla="*/ 0 h 192"/>
              <a:gd name="T4" fmla="*/ 144 w 144"/>
              <a:gd name="T5" fmla="*/ 192 h 192"/>
            </a:gdLst>
            <a:ahLst/>
            <a:cxnLst>
              <a:cxn ang="0">
                <a:pos x="T0" y="T1"/>
              </a:cxn>
              <a:cxn ang="0">
                <a:pos x="T2" y="T3"/>
              </a:cxn>
              <a:cxn ang="0">
                <a:pos x="T4" y="T5"/>
              </a:cxn>
            </a:cxnLst>
            <a:rect l="0" t="0" r="r" b="b"/>
            <a:pathLst>
              <a:path w="144" h="192">
                <a:moveTo>
                  <a:pt x="0" y="0"/>
                </a:moveTo>
                <a:lnTo>
                  <a:pt x="144" y="0"/>
                </a:lnTo>
                <a:lnTo>
                  <a:pt x="144" y="192"/>
                </a:lnTo>
              </a:path>
            </a:pathLst>
          </a:custGeom>
          <a:noFill/>
          <a:ln w="25400">
            <a:solidFill>
              <a:schemeClr val="tx1"/>
            </a:solidFill>
            <a:round/>
            <a:headEnd/>
            <a:tailEnd type="triangle" w="lg"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endParaRPr lang="en-US"/>
          </a:p>
        </p:txBody>
      </p:sp>
      <p:sp>
        <p:nvSpPr>
          <p:cNvPr id="473110" name="Freeform 22"/>
          <p:cNvSpPr>
            <a:spLocks/>
          </p:cNvSpPr>
          <p:nvPr/>
        </p:nvSpPr>
        <p:spPr bwMode="auto">
          <a:xfrm>
            <a:off x="6019800" y="3429000"/>
            <a:ext cx="228600" cy="304800"/>
          </a:xfrm>
          <a:custGeom>
            <a:avLst/>
            <a:gdLst>
              <a:gd name="T0" fmla="*/ 0 w 144"/>
              <a:gd name="T1" fmla="*/ 0 h 192"/>
              <a:gd name="T2" fmla="*/ 144 w 144"/>
              <a:gd name="T3" fmla="*/ 0 h 192"/>
              <a:gd name="T4" fmla="*/ 144 w 144"/>
              <a:gd name="T5" fmla="*/ 192 h 192"/>
            </a:gdLst>
            <a:ahLst/>
            <a:cxnLst>
              <a:cxn ang="0">
                <a:pos x="T0" y="T1"/>
              </a:cxn>
              <a:cxn ang="0">
                <a:pos x="T2" y="T3"/>
              </a:cxn>
              <a:cxn ang="0">
                <a:pos x="T4" y="T5"/>
              </a:cxn>
            </a:cxnLst>
            <a:rect l="0" t="0" r="r" b="b"/>
            <a:pathLst>
              <a:path w="144" h="192">
                <a:moveTo>
                  <a:pt x="0" y="0"/>
                </a:moveTo>
                <a:lnTo>
                  <a:pt x="144" y="0"/>
                </a:lnTo>
                <a:lnTo>
                  <a:pt x="144" y="192"/>
                </a:lnTo>
              </a:path>
            </a:pathLst>
          </a:custGeom>
          <a:noFill/>
          <a:ln w="25400">
            <a:solidFill>
              <a:schemeClr val="tx1"/>
            </a:solidFill>
            <a:round/>
            <a:headEnd/>
            <a:tailEnd type="triangle" w="lg"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endParaRPr lang="en-US"/>
          </a:p>
        </p:txBody>
      </p:sp>
      <p:sp>
        <p:nvSpPr>
          <p:cNvPr id="473111" name="Freeform 23"/>
          <p:cNvSpPr>
            <a:spLocks/>
          </p:cNvSpPr>
          <p:nvPr/>
        </p:nvSpPr>
        <p:spPr bwMode="auto">
          <a:xfrm>
            <a:off x="6400800" y="3886200"/>
            <a:ext cx="228600" cy="304800"/>
          </a:xfrm>
          <a:custGeom>
            <a:avLst/>
            <a:gdLst>
              <a:gd name="T0" fmla="*/ 0 w 144"/>
              <a:gd name="T1" fmla="*/ 0 h 192"/>
              <a:gd name="T2" fmla="*/ 144 w 144"/>
              <a:gd name="T3" fmla="*/ 0 h 192"/>
              <a:gd name="T4" fmla="*/ 144 w 144"/>
              <a:gd name="T5" fmla="*/ 192 h 192"/>
            </a:gdLst>
            <a:ahLst/>
            <a:cxnLst>
              <a:cxn ang="0">
                <a:pos x="T0" y="T1"/>
              </a:cxn>
              <a:cxn ang="0">
                <a:pos x="T2" y="T3"/>
              </a:cxn>
              <a:cxn ang="0">
                <a:pos x="T4" y="T5"/>
              </a:cxn>
            </a:cxnLst>
            <a:rect l="0" t="0" r="r" b="b"/>
            <a:pathLst>
              <a:path w="144" h="192">
                <a:moveTo>
                  <a:pt x="0" y="0"/>
                </a:moveTo>
                <a:lnTo>
                  <a:pt x="144" y="0"/>
                </a:lnTo>
                <a:lnTo>
                  <a:pt x="144" y="192"/>
                </a:lnTo>
              </a:path>
            </a:pathLst>
          </a:custGeom>
          <a:noFill/>
          <a:ln w="25400">
            <a:solidFill>
              <a:schemeClr val="tx1"/>
            </a:solidFill>
            <a:round/>
            <a:headEnd/>
            <a:tailEnd type="triangle" w="lg"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endParaRPr lang="en-US"/>
          </a:p>
        </p:txBody>
      </p:sp>
      <p:sp>
        <p:nvSpPr>
          <p:cNvPr id="473112" name="Freeform 24"/>
          <p:cNvSpPr>
            <a:spLocks/>
          </p:cNvSpPr>
          <p:nvPr/>
        </p:nvSpPr>
        <p:spPr bwMode="auto">
          <a:xfrm>
            <a:off x="6781800" y="4343400"/>
            <a:ext cx="228600" cy="304800"/>
          </a:xfrm>
          <a:custGeom>
            <a:avLst/>
            <a:gdLst>
              <a:gd name="T0" fmla="*/ 0 w 144"/>
              <a:gd name="T1" fmla="*/ 0 h 192"/>
              <a:gd name="T2" fmla="*/ 144 w 144"/>
              <a:gd name="T3" fmla="*/ 0 h 192"/>
              <a:gd name="T4" fmla="*/ 144 w 144"/>
              <a:gd name="T5" fmla="*/ 192 h 192"/>
            </a:gdLst>
            <a:ahLst/>
            <a:cxnLst>
              <a:cxn ang="0">
                <a:pos x="T0" y="T1"/>
              </a:cxn>
              <a:cxn ang="0">
                <a:pos x="T2" y="T3"/>
              </a:cxn>
              <a:cxn ang="0">
                <a:pos x="T4" y="T5"/>
              </a:cxn>
            </a:cxnLst>
            <a:rect l="0" t="0" r="r" b="b"/>
            <a:pathLst>
              <a:path w="144" h="192">
                <a:moveTo>
                  <a:pt x="0" y="0"/>
                </a:moveTo>
                <a:lnTo>
                  <a:pt x="144" y="0"/>
                </a:lnTo>
                <a:lnTo>
                  <a:pt x="144" y="192"/>
                </a:lnTo>
              </a:path>
            </a:pathLst>
          </a:custGeom>
          <a:noFill/>
          <a:ln w="25400">
            <a:solidFill>
              <a:schemeClr val="tx1"/>
            </a:solidFill>
            <a:round/>
            <a:headEnd/>
            <a:tailEnd type="triangle" w="lg"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endParaRPr lang="en-US"/>
          </a:p>
        </p:txBody>
      </p:sp>
      <p:sp>
        <p:nvSpPr>
          <p:cNvPr id="473113" name="Freeform 25"/>
          <p:cNvSpPr>
            <a:spLocks/>
          </p:cNvSpPr>
          <p:nvPr/>
        </p:nvSpPr>
        <p:spPr bwMode="auto">
          <a:xfrm>
            <a:off x="7162800" y="4800600"/>
            <a:ext cx="228600" cy="304800"/>
          </a:xfrm>
          <a:custGeom>
            <a:avLst/>
            <a:gdLst>
              <a:gd name="T0" fmla="*/ 0 w 144"/>
              <a:gd name="T1" fmla="*/ 0 h 192"/>
              <a:gd name="T2" fmla="*/ 144 w 144"/>
              <a:gd name="T3" fmla="*/ 0 h 192"/>
              <a:gd name="T4" fmla="*/ 144 w 144"/>
              <a:gd name="T5" fmla="*/ 192 h 192"/>
            </a:gdLst>
            <a:ahLst/>
            <a:cxnLst>
              <a:cxn ang="0">
                <a:pos x="T0" y="T1"/>
              </a:cxn>
              <a:cxn ang="0">
                <a:pos x="T2" y="T3"/>
              </a:cxn>
              <a:cxn ang="0">
                <a:pos x="T4" y="T5"/>
              </a:cxn>
            </a:cxnLst>
            <a:rect l="0" t="0" r="r" b="b"/>
            <a:pathLst>
              <a:path w="144" h="192">
                <a:moveTo>
                  <a:pt x="0" y="0"/>
                </a:moveTo>
                <a:lnTo>
                  <a:pt x="144" y="0"/>
                </a:lnTo>
                <a:lnTo>
                  <a:pt x="144" y="192"/>
                </a:lnTo>
              </a:path>
            </a:pathLst>
          </a:custGeom>
          <a:noFill/>
          <a:ln w="25400">
            <a:solidFill>
              <a:schemeClr val="tx1"/>
            </a:solidFill>
            <a:round/>
            <a:headEnd/>
            <a:tailEnd type="triangle" w="lg"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endParaRPr lang="en-US"/>
          </a:p>
        </p:txBody>
      </p:sp>
      <p:sp>
        <p:nvSpPr>
          <p:cNvPr id="473114" name="Freeform 26"/>
          <p:cNvSpPr>
            <a:spLocks/>
          </p:cNvSpPr>
          <p:nvPr/>
        </p:nvSpPr>
        <p:spPr bwMode="auto">
          <a:xfrm>
            <a:off x="7543800" y="5257800"/>
            <a:ext cx="228600" cy="304800"/>
          </a:xfrm>
          <a:custGeom>
            <a:avLst/>
            <a:gdLst>
              <a:gd name="T0" fmla="*/ 0 w 144"/>
              <a:gd name="T1" fmla="*/ 0 h 192"/>
              <a:gd name="T2" fmla="*/ 144 w 144"/>
              <a:gd name="T3" fmla="*/ 0 h 192"/>
              <a:gd name="T4" fmla="*/ 144 w 144"/>
              <a:gd name="T5" fmla="*/ 192 h 192"/>
            </a:gdLst>
            <a:ahLst/>
            <a:cxnLst>
              <a:cxn ang="0">
                <a:pos x="T0" y="T1"/>
              </a:cxn>
              <a:cxn ang="0">
                <a:pos x="T2" y="T3"/>
              </a:cxn>
              <a:cxn ang="0">
                <a:pos x="T4" y="T5"/>
              </a:cxn>
            </a:cxnLst>
            <a:rect l="0" t="0" r="r" b="b"/>
            <a:pathLst>
              <a:path w="144" h="192">
                <a:moveTo>
                  <a:pt x="0" y="0"/>
                </a:moveTo>
                <a:lnTo>
                  <a:pt x="144" y="0"/>
                </a:lnTo>
                <a:lnTo>
                  <a:pt x="144" y="192"/>
                </a:lnTo>
              </a:path>
            </a:pathLst>
          </a:custGeom>
          <a:noFill/>
          <a:ln w="25400">
            <a:solidFill>
              <a:schemeClr val="tx1"/>
            </a:solidFill>
            <a:round/>
            <a:headEnd/>
            <a:tailEnd type="triangle" w="lg"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endParaRPr lang="en-US"/>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Slide Number Placeholder 4"/>
          <p:cNvSpPr>
            <a:spLocks noGrp="1"/>
          </p:cNvSpPr>
          <p:nvPr>
            <p:ph type="sldNum" sz="quarter" idx="11"/>
          </p:nvPr>
        </p:nvSpPr>
        <p:spPr/>
        <p:txBody>
          <a:bodyPr/>
          <a:lstStyle/>
          <a:p>
            <a:fld id="{3F524110-8587-614A-8006-E56411CA9A13}" type="slidenum">
              <a:rPr lang="en-US"/>
              <a:pPr/>
              <a:t>12</a:t>
            </a:fld>
            <a:endParaRPr lang="en-US"/>
          </a:p>
        </p:txBody>
      </p:sp>
      <p:sp>
        <p:nvSpPr>
          <p:cNvPr id="474114" name="Rectangle 2"/>
          <p:cNvSpPr>
            <a:spLocks noGrp="1" noChangeArrowheads="1"/>
          </p:cNvSpPr>
          <p:nvPr>
            <p:ph type="title"/>
          </p:nvPr>
        </p:nvSpPr>
        <p:spPr/>
        <p:txBody>
          <a:bodyPr/>
          <a:lstStyle/>
          <a:p>
            <a:r>
              <a:rPr lang="en-US"/>
              <a:t>The Software Architecture </a:t>
            </a:r>
            <a:r>
              <a:rPr lang="ja-JP" altLang="en-US">
                <a:latin typeface="Arial"/>
              </a:rPr>
              <a:t>“</a:t>
            </a:r>
            <a:r>
              <a:rPr lang="en-US"/>
              <a:t>Stack</a:t>
            </a:r>
            <a:r>
              <a:rPr lang="ja-JP" altLang="en-US">
                <a:latin typeface="Arial"/>
              </a:rPr>
              <a:t>”</a:t>
            </a:r>
            <a:r>
              <a:rPr lang="en-US"/>
              <a:t> </a:t>
            </a:r>
          </a:p>
        </p:txBody>
      </p:sp>
      <p:sp>
        <p:nvSpPr>
          <p:cNvPr id="474115" name="Rectangle 3"/>
          <p:cNvSpPr>
            <a:spLocks noChangeArrowheads="1"/>
          </p:cNvSpPr>
          <p:nvPr/>
        </p:nvSpPr>
        <p:spPr bwMode="auto">
          <a:xfrm>
            <a:off x="1219200" y="1719263"/>
            <a:ext cx="3657600" cy="381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sz="1800" b="1"/>
              <a:t>Software Architecture</a:t>
            </a:r>
          </a:p>
        </p:txBody>
      </p:sp>
      <p:sp>
        <p:nvSpPr>
          <p:cNvPr id="474116" name="Rectangle 4"/>
          <p:cNvSpPr>
            <a:spLocks noChangeArrowheads="1"/>
          </p:cNvSpPr>
          <p:nvPr/>
        </p:nvSpPr>
        <p:spPr bwMode="auto">
          <a:xfrm>
            <a:off x="1600200" y="2176463"/>
            <a:ext cx="3657600" cy="381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sz="1800" b="1"/>
              <a:t>Subsystem Decomposition</a:t>
            </a:r>
          </a:p>
        </p:txBody>
      </p:sp>
      <p:sp>
        <p:nvSpPr>
          <p:cNvPr id="474117" name="Rectangle 5"/>
          <p:cNvSpPr>
            <a:spLocks noChangeArrowheads="1"/>
          </p:cNvSpPr>
          <p:nvPr/>
        </p:nvSpPr>
        <p:spPr bwMode="auto">
          <a:xfrm>
            <a:off x="1981200" y="2633663"/>
            <a:ext cx="3657600" cy="381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sz="1800" b="1"/>
              <a:t>Subsystem Dependencies</a:t>
            </a:r>
          </a:p>
        </p:txBody>
      </p:sp>
      <p:sp>
        <p:nvSpPr>
          <p:cNvPr id="474118" name="Rectangle 6"/>
          <p:cNvSpPr>
            <a:spLocks noChangeArrowheads="1"/>
          </p:cNvSpPr>
          <p:nvPr/>
        </p:nvSpPr>
        <p:spPr bwMode="auto">
          <a:xfrm>
            <a:off x="2362200" y="3090863"/>
            <a:ext cx="3657600" cy="381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sz="1800" b="1"/>
              <a:t>Subsystem Interfaces</a:t>
            </a:r>
          </a:p>
        </p:txBody>
      </p:sp>
      <p:sp>
        <p:nvSpPr>
          <p:cNvPr id="474119" name="Rectangle 7"/>
          <p:cNvSpPr>
            <a:spLocks noChangeArrowheads="1"/>
          </p:cNvSpPr>
          <p:nvPr/>
        </p:nvSpPr>
        <p:spPr bwMode="auto">
          <a:xfrm>
            <a:off x="2743200" y="3962400"/>
            <a:ext cx="3657600" cy="381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sz="1800" b="1"/>
              <a:t>Module/Class Decompositions</a:t>
            </a:r>
          </a:p>
        </p:txBody>
      </p:sp>
      <p:sp>
        <p:nvSpPr>
          <p:cNvPr id="474120" name="Rectangle 8"/>
          <p:cNvSpPr>
            <a:spLocks noChangeArrowheads="1"/>
          </p:cNvSpPr>
          <p:nvPr/>
        </p:nvSpPr>
        <p:spPr bwMode="auto">
          <a:xfrm>
            <a:off x="3124200" y="4419600"/>
            <a:ext cx="3657600" cy="381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sz="1800" b="1"/>
              <a:t>Module/Class Dependencies</a:t>
            </a:r>
          </a:p>
        </p:txBody>
      </p:sp>
      <p:sp>
        <p:nvSpPr>
          <p:cNvPr id="474121" name="Rectangle 9"/>
          <p:cNvSpPr>
            <a:spLocks noChangeArrowheads="1"/>
          </p:cNvSpPr>
          <p:nvPr/>
        </p:nvSpPr>
        <p:spPr bwMode="auto">
          <a:xfrm>
            <a:off x="3505200" y="4876800"/>
            <a:ext cx="3657600" cy="381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sz="1800" b="1"/>
              <a:t>Module/Class Interfaces</a:t>
            </a:r>
          </a:p>
        </p:txBody>
      </p:sp>
      <p:sp>
        <p:nvSpPr>
          <p:cNvPr id="474122" name="Rectangle 10"/>
          <p:cNvSpPr>
            <a:spLocks noChangeArrowheads="1"/>
          </p:cNvSpPr>
          <p:nvPr/>
        </p:nvSpPr>
        <p:spPr bwMode="auto">
          <a:xfrm>
            <a:off x="3886200" y="5334000"/>
            <a:ext cx="3657600" cy="381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sz="1800" b="1"/>
              <a:t>Data Structures</a:t>
            </a:r>
          </a:p>
        </p:txBody>
      </p:sp>
      <p:sp>
        <p:nvSpPr>
          <p:cNvPr id="474123" name="Rectangle 11"/>
          <p:cNvSpPr>
            <a:spLocks noChangeArrowheads="1"/>
          </p:cNvSpPr>
          <p:nvPr/>
        </p:nvSpPr>
        <p:spPr bwMode="auto">
          <a:xfrm>
            <a:off x="4267200" y="5791200"/>
            <a:ext cx="3657600" cy="381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sz="1800" b="1"/>
              <a:t>Algorithms</a:t>
            </a:r>
          </a:p>
        </p:txBody>
      </p:sp>
      <p:sp>
        <p:nvSpPr>
          <p:cNvPr id="474124" name="Freeform 12"/>
          <p:cNvSpPr>
            <a:spLocks/>
          </p:cNvSpPr>
          <p:nvPr/>
        </p:nvSpPr>
        <p:spPr bwMode="auto">
          <a:xfrm>
            <a:off x="4876800" y="1871663"/>
            <a:ext cx="228600" cy="304800"/>
          </a:xfrm>
          <a:custGeom>
            <a:avLst/>
            <a:gdLst>
              <a:gd name="T0" fmla="*/ 0 w 144"/>
              <a:gd name="T1" fmla="*/ 0 h 192"/>
              <a:gd name="T2" fmla="*/ 144 w 144"/>
              <a:gd name="T3" fmla="*/ 0 h 192"/>
              <a:gd name="T4" fmla="*/ 144 w 144"/>
              <a:gd name="T5" fmla="*/ 192 h 192"/>
            </a:gdLst>
            <a:ahLst/>
            <a:cxnLst>
              <a:cxn ang="0">
                <a:pos x="T0" y="T1"/>
              </a:cxn>
              <a:cxn ang="0">
                <a:pos x="T2" y="T3"/>
              </a:cxn>
              <a:cxn ang="0">
                <a:pos x="T4" y="T5"/>
              </a:cxn>
            </a:cxnLst>
            <a:rect l="0" t="0" r="r" b="b"/>
            <a:pathLst>
              <a:path w="144" h="192">
                <a:moveTo>
                  <a:pt x="0" y="0"/>
                </a:moveTo>
                <a:lnTo>
                  <a:pt x="144" y="0"/>
                </a:lnTo>
                <a:lnTo>
                  <a:pt x="144" y="192"/>
                </a:lnTo>
              </a:path>
            </a:pathLst>
          </a:custGeom>
          <a:noFill/>
          <a:ln w="25400">
            <a:solidFill>
              <a:schemeClr val="tx1"/>
            </a:solidFill>
            <a:round/>
            <a:headEnd/>
            <a:tailEnd type="triangle" w="lg"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endParaRPr lang="en-US"/>
          </a:p>
        </p:txBody>
      </p:sp>
      <p:sp>
        <p:nvSpPr>
          <p:cNvPr id="474125" name="Freeform 13"/>
          <p:cNvSpPr>
            <a:spLocks/>
          </p:cNvSpPr>
          <p:nvPr/>
        </p:nvSpPr>
        <p:spPr bwMode="auto">
          <a:xfrm>
            <a:off x="5257800" y="2328863"/>
            <a:ext cx="228600" cy="304800"/>
          </a:xfrm>
          <a:custGeom>
            <a:avLst/>
            <a:gdLst>
              <a:gd name="T0" fmla="*/ 0 w 144"/>
              <a:gd name="T1" fmla="*/ 0 h 192"/>
              <a:gd name="T2" fmla="*/ 144 w 144"/>
              <a:gd name="T3" fmla="*/ 0 h 192"/>
              <a:gd name="T4" fmla="*/ 144 w 144"/>
              <a:gd name="T5" fmla="*/ 192 h 192"/>
            </a:gdLst>
            <a:ahLst/>
            <a:cxnLst>
              <a:cxn ang="0">
                <a:pos x="T0" y="T1"/>
              </a:cxn>
              <a:cxn ang="0">
                <a:pos x="T2" y="T3"/>
              </a:cxn>
              <a:cxn ang="0">
                <a:pos x="T4" y="T5"/>
              </a:cxn>
            </a:cxnLst>
            <a:rect l="0" t="0" r="r" b="b"/>
            <a:pathLst>
              <a:path w="144" h="192">
                <a:moveTo>
                  <a:pt x="0" y="0"/>
                </a:moveTo>
                <a:lnTo>
                  <a:pt x="144" y="0"/>
                </a:lnTo>
                <a:lnTo>
                  <a:pt x="144" y="192"/>
                </a:lnTo>
              </a:path>
            </a:pathLst>
          </a:custGeom>
          <a:noFill/>
          <a:ln w="25400">
            <a:solidFill>
              <a:schemeClr val="tx1"/>
            </a:solidFill>
            <a:round/>
            <a:headEnd/>
            <a:tailEnd type="triangle" w="lg"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endParaRPr lang="en-US"/>
          </a:p>
        </p:txBody>
      </p:sp>
      <p:sp>
        <p:nvSpPr>
          <p:cNvPr id="474126" name="Freeform 14"/>
          <p:cNvSpPr>
            <a:spLocks/>
          </p:cNvSpPr>
          <p:nvPr/>
        </p:nvSpPr>
        <p:spPr bwMode="auto">
          <a:xfrm>
            <a:off x="5638800" y="2786063"/>
            <a:ext cx="228600" cy="304800"/>
          </a:xfrm>
          <a:custGeom>
            <a:avLst/>
            <a:gdLst>
              <a:gd name="T0" fmla="*/ 0 w 144"/>
              <a:gd name="T1" fmla="*/ 0 h 192"/>
              <a:gd name="T2" fmla="*/ 144 w 144"/>
              <a:gd name="T3" fmla="*/ 0 h 192"/>
              <a:gd name="T4" fmla="*/ 144 w 144"/>
              <a:gd name="T5" fmla="*/ 192 h 192"/>
            </a:gdLst>
            <a:ahLst/>
            <a:cxnLst>
              <a:cxn ang="0">
                <a:pos x="T0" y="T1"/>
              </a:cxn>
              <a:cxn ang="0">
                <a:pos x="T2" y="T3"/>
              </a:cxn>
              <a:cxn ang="0">
                <a:pos x="T4" y="T5"/>
              </a:cxn>
            </a:cxnLst>
            <a:rect l="0" t="0" r="r" b="b"/>
            <a:pathLst>
              <a:path w="144" h="192">
                <a:moveTo>
                  <a:pt x="0" y="0"/>
                </a:moveTo>
                <a:lnTo>
                  <a:pt x="144" y="0"/>
                </a:lnTo>
                <a:lnTo>
                  <a:pt x="144" y="192"/>
                </a:lnTo>
              </a:path>
            </a:pathLst>
          </a:custGeom>
          <a:noFill/>
          <a:ln w="25400">
            <a:solidFill>
              <a:schemeClr val="tx1"/>
            </a:solidFill>
            <a:round/>
            <a:headEnd/>
            <a:tailEnd type="triangle" w="lg"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endParaRPr lang="en-US"/>
          </a:p>
        </p:txBody>
      </p:sp>
      <p:sp>
        <p:nvSpPr>
          <p:cNvPr id="474127" name="Freeform 15"/>
          <p:cNvSpPr>
            <a:spLocks/>
          </p:cNvSpPr>
          <p:nvPr/>
        </p:nvSpPr>
        <p:spPr bwMode="auto">
          <a:xfrm>
            <a:off x="6019800" y="3243263"/>
            <a:ext cx="228600" cy="719137"/>
          </a:xfrm>
          <a:custGeom>
            <a:avLst/>
            <a:gdLst>
              <a:gd name="T0" fmla="*/ 0 w 144"/>
              <a:gd name="T1" fmla="*/ 0 h 192"/>
              <a:gd name="T2" fmla="*/ 144 w 144"/>
              <a:gd name="T3" fmla="*/ 0 h 192"/>
              <a:gd name="T4" fmla="*/ 144 w 144"/>
              <a:gd name="T5" fmla="*/ 192 h 192"/>
            </a:gdLst>
            <a:ahLst/>
            <a:cxnLst>
              <a:cxn ang="0">
                <a:pos x="T0" y="T1"/>
              </a:cxn>
              <a:cxn ang="0">
                <a:pos x="T2" y="T3"/>
              </a:cxn>
              <a:cxn ang="0">
                <a:pos x="T4" y="T5"/>
              </a:cxn>
            </a:cxnLst>
            <a:rect l="0" t="0" r="r" b="b"/>
            <a:pathLst>
              <a:path w="144" h="192">
                <a:moveTo>
                  <a:pt x="0" y="0"/>
                </a:moveTo>
                <a:lnTo>
                  <a:pt x="144" y="0"/>
                </a:lnTo>
                <a:lnTo>
                  <a:pt x="144" y="192"/>
                </a:lnTo>
              </a:path>
            </a:pathLst>
          </a:custGeom>
          <a:noFill/>
          <a:ln w="25400">
            <a:solidFill>
              <a:schemeClr val="tx1"/>
            </a:solidFill>
            <a:round/>
            <a:headEnd/>
            <a:tailEnd type="triangle" w="lg"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endParaRPr lang="en-US"/>
          </a:p>
        </p:txBody>
      </p:sp>
      <p:sp>
        <p:nvSpPr>
          <p:cNvPr id="474128" name="Freeform 16"/>
          <p:cNvSpPr>
            <a:spLocks/>
          </p:cNvSpPr>
          <p:nvPr/>
        </p:nvSpPr>
        <p:spPr bwMode="auto">
          <a:xfrm>
            <a:off x="6400800" y="4114800"/>
            <a:ext cx="228600" cy="304800"/>
          </a:xfrm>
          <a:custGeom>
            <a:avLst/>
            <a:gdLst>
              <a:gd name="T0" fmla="*/ 0 w 144"/>
              <a:gd name="T1" fmla="*/ 0 h 192"/>
              <a:gd name="T2" fmla="*/ 144 w 144"/>
              <a:gd name="T3" fmla="*/ 0 h 192"/>
              <a:gd name="T4" fmla="*/ 144 w 144"/>
              <a:gd name="T5" fmla="*/ 192 h 192"/>
            </a:gdLst>
            <a:ahLst/>
            <a:cxnLst>
              <a:cxn ang="0">
                <a:pos x="T0" y="T1"/>
              </a:cxn>
              <a:cxn ang="0">
                <a:pos x="T2" y="T3"/>
              </a:cxn>
              <a:cxn ang="0">
                <a:pos x="T4" y="T5"/>
              </a:cxn>
            </a:cxnLst>
            <a:rect l="0" t="0" r="r" b="b"/>
            <a:pathLst>
              <a:path w="144" h="192">
                <a:moveTo>
                  <a:pt x="0" y="0"/>
                </a:moveTo>
                <a:lnTo>
                  <a:pt x="144" y="0"/>
                </a:lnTo>
                <a:lnTo>
                  <a:pt x="144" y="192"/>
                </a:lnTo>
              </a:path>
            </a:pathLst>
          </a:custGeom>
          <a:noFill/>
          <a:ln w="25400">
            <a:solidFill>
              <a:schemeClr val="tx1"/>
            </a:solidFill>
            <a:round/>
            <a:headEnd/>
            <a:tailEnd type="triangle" w="lg"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endParaRPr lang="en-US"/>
          </a:p>
        </p:txBody>
      </p:sp>
      <p:sp>
        <p:nvSpPr>
          <p:cNvPr id="474129" name="Freeform 17"/>
          <p:cNvSpPr>
            <a:spLocks/>
          </p:cNvSpPr>
          <p:nvPr/>
        </p:nvSpPr>
        <p:spPr bwMode="auto">
          <a:xfrm>
            <a:off x="6781800" y="4572000"/>
            <a:ext cx="228600" cy="304800"/>
          </a:xfrm>
          <a:custGeom>
            <a:avLst/>
            <a:gdLst>
              <a:gd name="T0" fmla="*/ 0 w 144"/>
              <a:gd name="T1" fmla="*/ 0 h 192"/>
              <a:gd name="T2" fmla="*/ 144 w 144"/>
              <a:gd name="T3" fmla="*/ 0 h 192"/>
              <a:gd name="T4" fmla="*/ 144 w 144"/>
              <a:gd name="T5" fmla="*/ 192 h 192"/>
            </a:gdLst>
            <a:ahLst/>
            <a:cxnLst>
              <a:cxn ang="0">
                <a:pos x="T0" y="T1"/>
              </a:cxn>
              <a:cxn ang="0">
                <a:pos x="T2" y="T3"/>
              </a:cxn>
              <a:cxn ang="0">
                <a:pos x="T4" y="T5"/>
              </a:cxn>
            </a:cxnLst>
            <a:rect l="0" t="0" r="r" b="b"/>
            <a:pathLst>
              <a:path w="144" h="192">
                <a:moveTo>
                  <a:pt x="0" y="0"/>
                </a:moveTo>
                <a:lnTo>
                  <a:pt x="144" y="0"/>
                </a:lnTo>
                <a:lnTo>
                  <a:pt x="144" y="192"/>
                </a:lnTo>
              </a:path>
            </a:pathLst>
          </a:custGeom>
          <a:noFill/>
          <a:ln w="25400">
            <a:solidFill>
              <a:schemeClr val="tx1"/>
            </a:solidFill>
            <a:round/>
            <a:headEnd/>
            <a:tailEnd type="triangle" w="lg"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endParaRPr lang="en-US"/>
          </a:p>
        </p:txBody>
      </p:sp>
      <p:sp>
        <p:nvSpPr>
          <p:cNvPr id="474130" name="Freeform 18"/>
          <p:cNvSpPr>
            <a:spLocks/>
          </p:cNvSpPr>
          <p:nvPr/>
        </p:nvSpPr>
        <p:spPr bwMode="auto">
          <a:xfrm>
            <a:off x="7162800" y="5029200"/>
            <a:ext cx="228600" cy="304800"/>
          </a:xfrm>
          <a:custGeom>
            <a:avLst/>
            <a:gdLst>
              <a:gd name="T0" fmla="*/ 0 w 144"/>
              <a:gd name="T1" fmla="*/ 0 h 192"/>
              <a:gd name="T2" fmla="*/ 144 w 144"/>
              <a:gd name="T3" fmla="*/ 0 h 192"/>
              <a:gd name="T4" fmla="*/ 144 w 144"/>
              <a:gd name="T5" fmla="*/ 192 h 192"/>
            </a:gdLst>
            <a:ahLst/>
            <a:cxnLst>
              <a:cxn ang="0">
                <a:pos x="T0" y="T1"/>
              </a:cxn>
              <a:cxn ang="0">
                <a:pos x="T2" y="T3"/>
              </a:cxn>
              <a:cxn ang="0">
                <a:pos x="T4" y="T5"/>
              </a:cxn>
            </a:cxnLst>
            <a:rect l="0" t="0" r="r" b="b"/>
            <a:pathLst>
              <a:path w="144" h="192">
                <a:moveTo>
                  <a:pt x="0" y="0"/>
                </a:moveTo>
                <a:lnTo>
                  <a:pt x="144" y="0"/>
                </a:lnTo>
                <a:lnTo>
                  <a:pt x="144" y="192"/>
                </a:lnTo>
              </a:path>
            </a:pathLst>
          </a:custGeom>
          <a:noFill/>
          <a:ln w="25400">
            <a:solidFill>
              <a:schemeClr val="tx1"/>
            </a:solidFill>
            <a:round/>
            <a:headEnd/>
            <a:tailEnd type="triangle" w="lg"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endParaRPr lang="en-US"/>
          </a:p>
        </p:txBody>
      </p:sp>
      <p:sp>
        <p:nvSpPr>
          <p:cNvPr id="474131" name="Freeform 19"/>
          <p:cNvSpPr>
            <a:spLocks/>
          </p:cNvSpPr>
          <p:nvPr/>
        </p:nvSpPr>
        <p:spPr bwMode="auto">
          <a:xfrm>
            <a:off x="7543800" y="5486400"/>
            <a:ext cx="228600" cy="304800"/>
          </a:xfrm>
          <a:custGeom>
            <a:avLst/>
            <a:gdLst>
              <a:gd name="T0" fmla="*/ 0 w 144"/>
              <a:gd name="T1" fmla="*/ 0 h 192"/>
              <a:gd name="T2" fmla="*/ 144 w 144"/>
              <a:gd name="T3" fmla="*/ 0 h 192"/>
              <a:gd name="T4" fmla="*/ 144 w 144"/>
              <a:gd name="T5" fmla="*/ 192 h 192"/>
            </a:gdLst>
            <a:ahLst/>
            <a:cxnLst>
              <a:cxn ang="0">
                <a:pos x="T0" y="T1"/>
              </a:cxn>
              <a:cxn ang="0">
                <a:pos x="T2" y="T3"/>
              </a:cxn>
              <a:cxn ang="0">
                <a:pos x="T4" y="T5"/>
              </a:cxn>
            </a:cxnLst>
            <a:rect l="0" t="0" r="r" b="b"/>
            <a:pathLst>
              <a:path w="144" h="192">
                <a:moveTo>
                  <a:pt x="0" y="0"/>
                </a:moveTo>
                <a:lnTo>
                  <a:pt x="144" y="0"/>
                </a:lnTo>
                <a:lnTo>
                  <a:pt x="144" y="192"/>
                </a:lnTo>
              </a:path>
            </a:pathLst>
          </a:custGeom>
          <a:noFill/>
          <a:ln w="25400">
            <a:solidFill>
              <a:schemeClr val="tx1"/>
            </a:solidFill>
            <a:round/>
            <a:headEnd/>
            <a:tailEnd type="triangle" w="lg"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endParaRPr lang="en-US"/>
          </a:p>
        </p:txBody>
      </p:sp>
      <p:sp>
        <p:nvSpPr>
          <p:cNvPr id="474132" name="Text Box 20"/>
          <p:cNvSpPr txBox="1">
            <a:spLocks noChangeArrowheads="1"/>
          </p:cNvSpPr>
          <p:nvPr/>
        </p:nvSpPr>
        <p:spPr bwMode="auto">
          <a:xfrm>
            <a:off x="6492875" y="1639888"/>
            <a:ext cx="2030413" cy="13731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lgn="ctr"/>
            <a:r>
              <a:rPr lang="en-US" sz="2800" b="1">
                <a:latin typeface="Comic Sans MS" charset="0"/>
              </a:rPr>
              <a:t>High-Level</a:t>
            </a:r>
            <a:br>
              <a:rPr lang="en-US" sz="2800" b="1">
                <a:latin typeface="Comic Sans MS" charset="0"/>
              </a:rPr>
            </a:br>
            <a:r>
              <a:rPr lang="en-US" sz="2800" b="1">
                <a:latin typeface="Comic Sans MS" charset="0"/>
              </a:rPr>
              <a:t>(Abstract)</a:t>
            </a:r>
            <a:br>
              <a:rPr lang="en-US" sz="2800" b="1">
                <a:latin typeface="Comic Sans MS" charset="0"/>
              </a:rPr>
            </a:br>
            <a:r>
              <a:rPr lang="en-US" sz="2800" b="1">
                <a:latin typeface="Comic Sans MS" charset="0"/>
              </a:rPr>
              <a:t>Design</a:t>
            </a:r>
          </a:p>
        </p:txBody>
      </p:sp>
      <p:sp>
        <p:nvSpPr>
          <p:cNvPr id="474133" name="Text Box 21"/>
          <p:cNvSpPr txBox="1">
            <a:spLocks noChangeArrowheads="1"/>
          </p:cNvSpPr>
          <p:nvPr/>
        </p:nvSpPr>
        <p:spPr bwMode="auto">
          <a:xfrm>
            <a:off x="468313" y="4491038"/>
            <a:ext cx="1889125" cy="13731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lgn="ctr"/>
            <a:r>
              <a:rPr lang="en-US" sz="2800" b="1">
                <a:latin typeface="Comic Sans MS" charset="0"/>
              </a:rPr>
              <a:t>Low-Level</a:t>
            </a:r>
            <a:br>
              <a:rPr lang="en-US" sz="2800" b="1">
                <a:latin typeface="Comic Sans MS" charset="0"/>
              </a:rPr>
            </a:br>
            <a:r>
              <a:rPr lang="en-US" sz="2800" b="1">
                <a:latin typeface="Comic Sans MS" charset="0"/>
              </a:rPr>
              <a:t>(Detailed)</a:t>
            </a:r>
            <a:br>
              <a:rPr lang="en-US" sz="2800" b="1">
                <a:latin typeface="Comic Sans MS" charset="0"/>
              </a:rPr>
            </a:br>
            <a:r>
              <a:rPr lang="en-US" sz="2800" b="1">
                <a:latin typeface="Comic Sans MS" charset="0"/>
              </a:rPr>
              <a:t>Design</a:t>
            </a:r>
          </a:p>
        </p:txBody>
      </p:sp>
      <p:sp>
        <p:nvSpPr>
          <p:cNvPr id="474134" name="Line 22"/>
          <p:cNvSpPr>
            <a:spLocks noChangeShapeType="1"/>
          </p:cNvSpPr>
          <p:nvPr/>
        </p:nvSpPr>
        <p:spPr bwMode="auto">
          <a:xfrm>
            <a:off x="838200" y="3624263"/>
            <a:ext cx="8001000" cy="0"/>
          </a:xfrm>
          <a:prstGeom prst="line">
            <a:avLst/>
          </a:prstGeom>
          <a:noFill/>
          <a:ln w="50800">
            <a:solidFill>
              <a:srgbClr val="FF0000"/>
            </a:solidFill>
            <a:prstDash val="sysDot"/>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endParaRPr lang="en-US"/>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FB52F525-320B-DF46-8204-EAFC07CB6EDC}" type="slidenum">
              <a:rPr lang="en-US"/>
              <a:pPr/>
              <a:t>13</a:t>
            </a:fld>
            <a:endParaRPr lang="en-US"/>
          </a:p>
        </p:txBody>
      </p:sp>
      <p:sp>
        <p:nvSpPr>
          <p:cNvPr id="475138" name="Rectangle 2"/>
          <p:cNvSpPr>
            <a:spLocks noGrp="1" noChangeArrowheads="1"/>
          </p:cNvSpPr>
          <p:nvPr>
            <p:ph type="title"/>
          </p:nvPr>
        </p:nvSpPr>
        <p:spPr/>
        <p:txBody>
          <a:bodyPr/>
          <a:lstStyle/>
          <a:p>
            <a:r>
              <a:rPr lang="en-US"/>
              <a:t>Why do we design…</a:t>
            </a:r>
          </a:p>
        </p:txBody>
      </p:sp>
      <p:sp>
        <p:nvSpPr>
          <p:cNvPr id="475139" name="Rectangle 3" descr="Rectangle: Click to edit Master text styles&#10;Second level&#10;Third level&#10;Fourth level&#10;Fifth level"/>
          <p:cNvSpPr>
            <a:spLocks noGrp="1" noChangeArrowheads="1"/>
          </p:cNvSpPr>
          <p:nvPr>
            <p:ph type="body" idx="1"/>
          </p:nvPr>
        </p:nvSpPr>
        <p:spPr>
          <a:xfrm>
            <a:off x="838200" y="2514600"/>
            <a:ext cx="7772400" cy="3505200"/>
          </a:xfrm>
        </p:spPr>
        <p:txBody>
          <a:bodyPr/>
          <a:lstStyle/>
          <a:p>
            <a:pPr>
              <a:lnSpc>
                <a:spcPct val="80000"/>
              </a:lnSpc>
            </a:pPr>
            <a:r>
              <a:rPr lang="en-US" sz="2400"/>
              <a:t>Manage complexity</a:t>
            </a:r>
          </a:p>
          <a:p>
            <a:pPr>
              <a:lnSpc>
                <a:spcPct val="80000"/>
              </a:lnSpc>
            </a:pPr>
            <a:r>
              <a:rPr lang="en-US" sz="2400"/>
              <a:t>Validation of delivered software</a:t>
            </a:r>
          </a:p>
          <a:p>
            <a:pPr>
              <a:lnSpc>
                <a:spcPct val="80000"/>
              </a:lnSpc>
            </a:pPr>
            <a:r>
              <a:rPr lang="en-US" sz="2400"/>
              <a:t>Simplify future maintenance</a:t>
            </a:r>
          </a:p>
          <a:p>
            <a:pPr>
              <a:lnSpc>
                <a:spcPct val="80000"/>
              </a:lnSpc>
            </a:pPr>
            <a:r>
              <a:rPr lang="en-US" sz="2400"/>
              <a:t>A mechanism for communication between domain experts and technical professionals</a:t>
            </a:r>
          </a:p>
          <a:p>
            <a:pPr>
              <a:lnSpc>
                <a:spcPct val="80000"/>
              </a:lnSpc>
            </a:pPr>
            <a:r>
              <a:rPr lang="en-US" sz="2400"/>
              <a:t>Enables Visualization</a:t>
            </a:r>
          </a:p>
          <a:p>
            <a:pPr>
              <a:lnSpc>
                <a:spcPct val="80000"/>
              </a:lnSpc>
            </a:pPr>
            <a:r>
              <a:rPr lang="en-US" sz="2400"/>
              <a:t>Enables project team members to work concurrently</a:t>
            </a:r>
          </a:p>
          <a:p>
            <a:pPr lvl="1">
              <a:lnSpc>
                <a:spcPct val="80000"/>
              </a:lnSpc>
            </a:pPr>
            <a:r>
              <a:rPr lang="en-US" sz="2000"/>
              <a:t>Partitioning the work effort with limited overlap</a:t>
            </a:r>
          </a:p>
          <a:p>
            <a:pPr lvl="1">
              <a:lnSpc>
                <a:spcPct val="80000"/>
              </a:lnSpc>
            </a:pPr>
            <a:r>
              <a:rPr lang="en-US" sz="2000"/>
              <a:t>Example:  Concurrently developing test cases while the code is being development</a:t>
            </a:r>
          </a:p>
          <a:p>
            <a:pPr>
              <a:lnSpc>
                <a:spcPct val="80000"/>
              </a:lnSpc>
            </a:pPr>
            <a:endParaRPr lang="en-US" sz="2400"/>
          </a:p>
        </p:txBody>
      </p:sp>
      <p:sp>
        <p:nvSpPr>
          <p:cNvPr id="475140" name="Text Box 4"/>
          <p:cNvSpPr txBox="1">
            <a:spLocks noChangeArrowheads="1"/>
          </p:cNvSpPr>
          <p:nvPr/>
        </p:nvSpPr>
        <p:spPr bwMode="auto">
          <a:xfrm>
            <a:off x="762000" y="1600200"/>
            <a:ext cx="8020050" cy="8223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b="1"/>
              <a:t>A software design is not necessary for trivial</a:t>
            </a:r>
            <a:br>
              <a:rPr lang="en-US" b="1"/>
            </a:br>
            <a:r>
              <a:rPr lang="en-US" b="1"/>
              <a:t>systems, but for large systems a design is essential</a:t>
            </a:r>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FA5CC8E2-019F-D646-B49C-7588E6FAB530}" type="slidenum">
              <a:rPr lang="en-US"/>
              <a:pPr/>
              <a:t>14</a:t>
            </a:fld>
            <a:endParaRPr lang="en-US"/>
          </a:p>
        </p:txBody>
      </p:sp>
      <p:sp>
        <p:nvSpPr>
          <p:cNvPr id="481282" name="Rectangle 2"/>
          <p:cNvSpPr>
            <a:spLocks noGrp="1" noChangeArrowheads="1"/>
          </p:cNvSpPr>
          <p:nvPr>
            <p:ph type="title"/>
          </p:nvPr>
        </p:nvSpPr>
        <p:spPr/>
        <p:txBody>
          <a:bodyPr/>
          <a:lstStyle/>
          <a:p>
            <a:r>
              <a:rPr lang="en-US"/>
              <a:t>Why is design so hard…</a:t>
            </a:r>
          </a:p>
        </p:txBody>
      </p:sp>
      <p:sp>
        <p:nvSpPr>
          <p:cNvPr id="481283" name="Rectangle 3" descr="Rectangle: Click to edit Master text styles&#10;Second level&#10;Third level&#10;Fourth level&#10;Fifth level"/>
          <p:cNvSpPr>
            <a:spLocks noGrp="1" noChangeArrowheads="1"/>
          </p:cNvSpPr>
          <p:nvPr>
            <p:ph type="body" idx="1"/>
          </p:nvPr>
        </p:nvSpPr>
        <p:spPr/>
        <p:txBody>
          <a:bodyPr/>
          <a:lstStyle/>
          <a:p>
            <a:r>
              <a:rPr lang="en-US" sz="2800"/>
              <a:t>Software design can</a:t>
            </a:r>
            <a:r>
              <a:rPr lang="ja-JP" altLang="en-US" sz="2800">
                <a:latin typeface="Arial"/>
              </a:rPr>
              <a:t>’</a:t>
            </a:r>
            <a:r>
              <a:rPr lang="en-US" sz="2800"/>
              <a:t>t be taught, but principles of good design can</a:t>
            </a:r>
          </a:p>
          <a:p>
            <a:r>
              <a:rPr lang="en-US" sz="2800"/>
              <a:t>There are degrees of good and bad design, but its hard to say if a design is correct or not</a:t>
            </a:r>
          </a:p>
          <a:p>
            <a:r>
              <a:rPr lang="en-US" sz="2800"/>
              <a:t>The underlying assumptions and requirements that support the design change</a:t>
            </a:r>
          </a:p>
          <a:p>
            <a:r>
              <a:rPr lang="en-US" sz="2800"/>
              <a:t>A design is like wine, it takes a long time to see if it is good or not</a:t>
            </a:r>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4294967295"/>
          </p:nvPr>
        </p:nvSpPr>
        <p:spPr>
          <a:xfrm>
            <a:off x="8077200" y="6400800"/>
            <a:ext cx="457200" cy="457200"/>
          </a:xfrm>
          <a:prstGeom prst="rect">
            <a:avLst/>
          </a:prstGeom>
          <a:extLst>
            <a:ext uri="{FAA26D3D-D897-4be2-8F04-BA451C77F1D7}">
              <ma14:placeholderFlag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fld id="{78A12ADE-2146-4B24-88D9-621D9638745E}" type="slidenum">
              <a:rPr lang="en-US" altLang="en-US" sz="1400"/>
              <a:pPr/>
              <a:t>15</a:t>
            </a:fld>
            <a:endParaRPr lang="en-US" altLang="en-US" sz="1400"/>
          </a:p>
        </p:txBody>
      </p:sp>
      <p:sp>
        <p:nvSpPr>
          <p:cNvPr id="397314" name="Rectangle 2"/>
          <p:cNvSpPr>
            <a:spLocks noGrp="1" noChangeArrowheads="1"/>
          </p:cNvSpPr>
          <p:nvPr>
            <p:ph type="title"/>
          </p:nvPr>
        </p:nvSpPr>
        <p:spPr/>
        <p:txBody>
          <a:bodyPr/>
          <a:lstStyle/>
          <a:p>
            <a:pPr>
              <a:defRPr/>
            </a:pPr>
            <a:r>
              <a:rPr lang="en-GB" dirty="0" smtClean="0">
                <a:ea typeface="+mj-ea"/>
                <a:cs typeface="Times" charset="0"/>
              </a:rPr>
              <a:t>The Process of Design</a:t>
            </a:r>
            <a:r>
              <a:rPr lang="en-US" dirty="0" smtClean="0">
                <a:ea typeface="+mj-ea"/>
                <a:cs typeface="+mj-cs"/>
              </a:rPr>
              <a:t> </a:t>
            </a:r>
          </a:p>
        </p:txBody>
      </p:sp>
      <p:sp>
        <p:nvSpPr>
          <p:cNvPr id="397315" name="Rectangle 3"/>
          <p:cNvSpPr>
            <a:spLocks noGrp="1" noChangeArrowheads="1"/>
          </p:cNvSpPr>
          <p:nvPr>
            <p:ph type="body" idx="1"/>
          </p:nvPr>
        </p:nvSpPr>
        <p:spPr>
          <a:xfrm>
            <a:off x="838200" y="1676400"/>
            <a:ext cx="7772400" cy="4114800"/>
          </a:xfrm>
        </p:spPr>
        <p:txBody>
          <a:bodyPr/>
          <a:lstStyle/>
          <a:p>
            <a:pPr marL="0" indent="0"/>
            <a:r>
              <a:rPr lang="en-GB" altLang="en-US" sz="2800" dirty="0" smtClean="0"/>
              <a:t>Definition: </a:t>
            </a:r>
          </a:p>
          <a:p>
            <a:pPr lvl="1"/>
            <a:r>
              <a:rPr lang="en-GB" altLang="en-US" sz="2400" i="1" dirty="0" smtClean="0"/>
              <a:t>Design</a:t>
            </a:r>
            <a:r>
              <a:rPr lang="en-GB" altLang="en-US" sz="2400" dirty="0" smtClean="0"/>
              <a:t> is a problem-solving process whose objective is to find and describe a way:</a:t>
            </a:r>
          </a:p>
          <a:p>
            <a:pPr lvl="2"/>
            <a:r>
              <a:rPr lang="en-GB" altLang="en-US" sz="2000" dirty="0" smtClean="0"/>
              <a:t>To implement the system’s </a:t>
            </a:r>
            <a:r>
              <a:rPr lang="en-GB" altLang="en-US" sz="2000" i="1" dirty="0" smtClean="0"/>
              <a:t>functional requirements</a:t>
            </a:r>
            <a:r>
              <a:rPr lang="en-GB" altLang="en-US" sz="2000" dirty="0" smtClean="0"/>
              <a:t>...</a:t>
            </a:r>
          </a:p>
          <a:p>
            <a:pPr lvl="2"/>
            <a:r>
              <a:rPr lang="en-GB" altLang="en-US" sz="2000" dirty="0" smtClean="0"/>
              <a:t>While respecting the constraints imposed by the </a:t>
            </a:r>
            <a:r>
              <a:rPr lang="en-GB" altLang="en-US" sz="2000" i="1" dirty="0" smtClean="0"/>
              <a:t>quality, platform and process requirements...</a:t>
            </a:r>
            <a:endParaRPr lang="en-GB" altLang="en-US" sz="2000" dirty="0" smtClean="0"/>
          </a:p>
          <a:p>
            <a:pPr lvl="3"/>
            <a:r>
              <a:rPr lang="en-GB" altLang="en-US" sz="1800" dirty="0" smtClean="0"/>
              <a:t>including the budget</a:t>
            </a:r>
          </a:p>
          <a:p>
            <a:pPr lvl="2"/>
            <a:r>
              <a:rPr lang="en-GB" altLang="en-US" sz="2000" dirty="0" smtClean="0"/>
              <a:t>And while adhering to general principles of </a:t>
            </a:r>
            <a:r>
              <a:rPr lang="en-GB" altLang="en-US" sz="2000" i="1" dirty="0" smtClean="0"/>
              <a:t>good quality</a:t>
            </a:r>
            <a:r>
              <a:rPr lang="en-US" altLang="en-US" sz="2000" dirty="0" smtClean="0"/>
              <a:t> </a:t>
            </a:r>
          </a:p>
        </p:txBody>
      </p:sp>
    </p:spTree>
    <p:extLst>
      <p:ext uri="{BB962C8B-B14F-4D97-AF65-F5344CB8AC3E}">
        <p14:creationId xmlns:p14="http://schemas.microsoft.com/office/powerpoint/2010/main" val="3120727222"/>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4294967295"/>
          </p:nvPr>
        </p:nvSpPr>
        <p:spPr>
          <a:xfrm>
            <a:off x="8077200" y="6400800"/>
            <a:ext cx="457200" cy="457200"/>
          </a:xfrm>
          <a:prstGeom prst="rect">
            <a:avLst/>
          </a:prstGeom>
          <a:extLst>
            <a:ext uri="{FAA26D3D-D897-4be2-8F04-BA451C77F1D7}">
              <ma14:placeholderFlag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fld id="{3A649510-1FBB-4F94-A69A-C30B08400F57}" type="slidenum">
              <a:rPr lang="en-US" altLang="en-US" sz="1400"/>
              <a:pPr/>
              <a:t>16</a:t>
            </a:fld>
            <a:endParaRPr lang="en-US" altLang="en-US" sz="1400"/>
          </a:p>
        </p:txBody>
      </p:sp>
      <p:sp>
        <p:nvSpPr>
          <p:cNvPr id="399362" name="Rectangle 2"/>
          <p:cNvSpPr>
            <a:spLocks noGrp="1" noChangeArrowheads="1"/>
          </p:cNvSpPr>
          <p:nvPr>
            <p:ph type="title"/>
          </p:nvPr>
        </p:nvSpPr>
        <p:spPr/>
        <p:txBody>
          <a:bodyPr/>
          <a:lstStyle/>
          <a:p>
            <a:pPr>
              <a:defRPr/>
            </a:pPr>
            <a:r>
              <a:rPr lang="en-GB" smtClean="0">
                <a:ea typeface="+mj-ea"/>
                <a:cs typeface="Times" charset="0"/>
              </a:rPr>
              <a:t>Design as a series of decisions</a:t>
            </a:r>
            <a:r>
              <a:rPr lang="en-US" smtClean="0">
                <a:ea typeface="+mj-ea"/>
                <a:cs typeface="+mj-cs"/>
              </a:rPr>
              <a:t> </a:t>
            </a:r>
          </a:p>
        </p:txBody>
      </p:sp>
      <p:sp>
        <p:nvSpPr>
          <p:cNvPr id="399363" name="Rectangle 3"/>
          <p:cNvSpPr>
            <a:spLocks noGrp="1" noChangeArrowheads="1"/>
          </p:cNvSpPr>
          <p:nvPr>
            <p:ph type="body" idx="1"/>
          </p:nvPr>
        </p:nvSpPr>
        <p:spPr/>
        <p:txBody>
          <a:bodyPr/>
          <a:lstStyle/>
          <a:p>
            <a:pPr marL="0" indent="0">
              <a:defRPr/>
            </a:pPr>
            <a:r>
              <a:rPr lang="en-GB" sz="2400" dirty="0" smtClean="0">
                <a:ea typeface="+mn-ea"/>
                <a:cs typeface="Times" charset="0"/>
              </a:rPr>
              <a:t>A designer is faced with a series of </a:t>
            </a:r>
            <a:r>
              <a:rPr lang="en-GB" sz="2400" i="1" dirty="0" smtClean="0">
                <a:ea typeface="+mn-ea"/>
                <a:cs typeface="Times" charset="0"/>
              </a:rPr>
              <a:t>design issues</a:t>
            </a:r>
            <a:r>
              <a:rPr lang="en-GB" sz="2400" dirty="0" smtClean="0">
                <a:ea typeface="+mn-ea"/>
                <a:cs typeface="Times" charset="0"/>
              </a:rPr>
              <a:t> </a:t>
            </a:r>
          </a:p>
          <a:p>
            <a:pPr lvl="1">
              <a:defRPr/>
            </a:pPr>
            <a:r>
              <a:rPr lang="en-GB" sz="2000" dirty="0" smtClean="0">
                <a:ea typeface="+mn-ea"/>
                <a:cs typeface="Times" charset="0"/>
              </a:rPr>
              <a:t>These are sub-problems of the overall design problem. </a:t>
            </a:r>
          </a:p>
          <a:p>
            <a:pPr lvl="1">
              <a:defRPr/>
            </a:pPr>
            <a:endParaRPr lang="en-GB" sz="2000" dirty="0" smtClean="0">
              <a:ea typeface="+mn-ea"/>
              <a:cs typeface="Times" charset="0"/>
            </a:endParaRPr>
          </a:p>
          <a:p>
            <a:pPr lvl="1">
              <a:defRPr/>
            </a:pPr>
            <a:r>
              <a:rPr lang="en-GB" sz="2000" dirty="0" smtClean="0">
                <a:ea typeface="+mn-ea"/>
                <a:cs typeface="Times" charset="0"/>
              </a:rPr>
              <a:t>Each issue normally has several alternative solutions: </a:t>
            </a:r>
          </a:p>
          <a:p>
            <a:pPr lvl="2">
              <a:defRPr/>
            </a:pPr>
            <a:r>
              <a:rPr lang="en-GB" sz="1800" dirty="0" smtClean="0">
                <a:ea typeface="+mn-ea"/>
                <a:cs typeface="Times" charset="0"/>
              </a:rPr>
              <a:t>design </a:t>
            </a:r>
            <a:r>
              <a:rPr lang="en-GB" sz="1800" i="1" dirty="0" smtClean="0">
                <a:ea typeface="+mn-ea"/>
                <a:cs typeface="Times" charset="0"/>
              </a:rPr>
              <a:t>options</a:t>
            </a:r>
            <a:r>
              <a:rPr lang="en-GB" sz="1800" dirty="0" smtClean="0">
                <a:ea typeface="+mn-ea"/>
                <a:cs typeface="Times" charset="0"/>
              </a:rPr>
              <a:t>. </a:t>
            </a:r>
          </a:p>
          <a:p>
            <a:pPr lvl="1">
              <a:defRPr/>
            </a:pPr>
            <a:endParaRPr lang="en-GB" sz="2000" dirty="0" smtClean="0">
              <a:ea typeface="+mn-ea"/>
              <a:cs typeface="Times" charset="0"/>
            </a:endParaRPr>
          </a:p>
          <a:p>
            <a:pPr lvl="1">
              <a:defRPr/>
            </a:pPr>
            <a:r>
              <a:rPr lang="en-GB" sz="2000" dirty="0" smtClean="0">
                <a:ea typeface="+mn-ea"/>
                <a:cs typeface="Times" charset="0"/>
              </a:rPr>
              <a:t>The designer makes a </a:t>
            </a:r>
            <a:r>
              <a:rPr lang="en-GB" sz="2000" i="1" dirty="0" smtClean="0">
                <a:ea typeface="+mn-ea"/>
                <a:cs typeface="Times" charset="0"/>
              </a:rPr>
              <a:t>design decision</a:t>
            </a:r>
            <a:r>
              <a:rPr lang="en-GB" sz="2000" dirty="0" smtClean="0">
                <a:ea typeface="+mn-ea"/>
                <a:cs typeface="Times" charset="0"/>
              </a:rPr>
              <a:t> to resolve each issue. </a:t>
            </a:r>
          </a:p>
          <a:p>
            <a:pPr lvl="2">
              <a:defRPr/>
            </a:pPr>
            <a:r>
              <a:rPr lang="en-GB" sz="1800" dirty="0" smtClean="0">
                <a:ea typeface="+mn-ea"/>
                <a:cs typeface="Times" charset="0"/>
              </a:rPr>
              <a:t>This process involves choosing the best option from among the alternatives. </a:t>
            </a:r>
          </a:p>
        </p:txBody>
      </p:sp>
    </p:spTree>
    <p:extLst>
      <p:ext uri="{BB962C8B-B14F-4D97-AF65-F5344CB8AC3E}">
        <p14:creationId xmlns:p14="http://schemas.microsoft.com/office/powerpoint/2010/main" val="1294182644"/>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4294967295"/>
          </p:nvPr>
        </p:nvSpPr>
        <p:spPr>
          <a:xfrm>
            <a:off x="8077200" y="6400800"/>
            <a:ext cx="457200" cy="457200"/>
          </a:xfrm>
          <a:prstGeom prst="rect">
            <a:avLst/>
          </a:prstGeom>
          <a:extLst>
            <a:ext uri="{FAA26D3D-D897-4be2-8F04-BA451C77F1D7}">
              <ma14:placeholderFlag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fld id="{DDE29A11-AE83-4645-A22E-648F386ED53E}" type="slidenum">
              <a:rPr lang="en-US" altLang="en-US" sz="1400"/>
              <a:pPr/>
              <a:t>17</a:t>
            </a:fld>
            <a:endParaRPr lang="en-US" altLang="en-US" sz="1400"/>
          </a:p>
        </p:txBody>
      </p:sp>
      <p:sp>
        <p:nvSpPr>
          <p:cNvPr id="565250" name="Rectangle 2"/>
          <p:cNvSpPr>
            <a:spLocks noGrp="1" noChangeArrowheads="1"/>
          </p:cNvSpPr>
          <p:nvPr>
            <p:ph type="title"/>
          </p:nvPr>
        </p:nvSpPr>
        <p:spPr/>
        <p:txBody>
          <a:bodyPr/>
          <a:lstStyle/>
          <a:p>
            <a:pPr>
              <a:defRPr/>
            </a:pPr>
            <a:r>
              <a:rPr lang="en-GB" smtClean="0">
                <a:ea typeface="+mj-ea"/>
                <a:cs typeface="Times" charset="0"/>
              </a:rPr>
              <a:t>Making decisions</a:t>
            </a:r>
          </a:p>
        </p:txBody>
      </p:sp>
      <p:sp>
        <p:nvSpPr>
          <p:cNvPr id="565251" name="Rectangle 3"/>
          <p:cNvSpPr>
            <a:spLocks noGrp="1" noChangeArrowheads="1"/>
          </p:cNvSpPr>
          <p:nvPr>
            <p:ph type="body" idx="1"/>
          </p:nvPr>
        </p:nvSpPr>
        <p:spPr/>
        <p:txBody>
          <a:bodyPr/>
          <a:lstStyle/>
          <a:p>
            <a:pPr marL="0" indent="0"/>
            <a:r>
              <a:rPr lang="en-GB" altLang="en-US" dirty="0" smtClean="0"/>
              <a:t>To make each design decision, the software engineer uses:</a:t>
            </a:r>
          </a:p>
          <a:p>
            <a:pPr lvl="1"/>
            <a:r>
              <a:rPr lang="en-GB" altLang="en-US" dirty="0" smtClean="0"/>
              <a:t>Knowledge of</a:t>
            </a:r>
          </a:p>
          <a:p>
            <a:pPr lvl="2"/>
            <a:r>
              <a:rPr lang="en-GB" altLang="en-US" dirty="0" smtClean="0"/>
              <a:t>the requirements</a:t>
            </a:r>
            <a:r>
              <a:rPr lang="en-US" altLang="en-US" dirty="0" smtClean="0"/>
              <a:t> </a:t>
            </a:r>
          </a:p>
          <a:p>
            <a:pPr lvl="2"/>
            <a:r>
              <a:rPr lang="en-GB" altLang="en-US" dirty="0" smtClean="0"/>
              <a:t>the design as created so far</a:t>
            </a:r>
          </a:p>
          <a:p>
            <a:pPr lvl="2"/>
            <a:r>
              <a:rPr lang="en-GB" altLang="en-US" dirty="0" smtClean="0"/>
              <a:t>the technology available</a:t>
            </a:r>
            <a:r>
              <a:rPr lang="en-US" altLang="en-US" dirty="0" smtClean="0"/>
              <a:t> </a:t>
            </a:r>
          </a:p>
          <a:p>
            <a:pPr lvl="2"/>
            <a:r>
              <a:rPr lang="en-GB" altLang="en-US" dirty="0" smtClean="0"/>
              <a:t>software design principles and ‘best practices’</a:t>
            </a:r>
            <a:r>
              <a:rPr lang="en-US" altLang="ja-JP" dirty="0" smtClean="0"/>
              <a:t> </a:t>
            </a:r>
          </a:p>
          <a:p>
            <a:pPr lvl="2"/>
            <a:r>
              <a:rPr lang="en-GB" altLang="en-US" dirty="0" smtClean="0"/>
              <a:t>what has worked well in the past</a:t>
            </a:r>
            <a:r>
              <a:rPr lang="en-US" altLang="en-US" dirty="0" smtClean="0"/>
              <a:t> </a:t>
            </a:r>
          </a:p>
        </p:txBody>
      </p:sp>
    </p:spTree>
    <p:extLst>
      <p:ext uri="{BB962C8B-B14F-4D97-AF65-F5344CB8AC3E}">
        <p14:creationId xmlns:p14="http://schemas.microsoft.com/office/powerpoint/2010/main" val="2917148751"/>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p:cNvSpPr>
            <a:spLocks noGrp="1"/>
          </p:cNvSpPr>
          <p:nvPr>
            <p:ph type="dt" sz="quarter" idx="10"/>
          </p:nvPr>
        </p:nvSpPr>
        <p:spPr>
          <a:extLst>
            <a:ext uri="{FAA26D3D-D897-4be2-8F04-BA451C77F1D7}">
              <ma14:placeholderFlag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CA" altLang="en-US" sz="1000"/>
              <a:t>© Lethbridge/Laganière 2012</a:t>
            </a:r>
            <a:endParaRPr lang="en-US" altLang="en-US" sz="1000"/>
          </a:p>
        </p:txBody>
      </p:sp>
      <p:sp>
        <p:nvSpPr>
          <p:cNvPr id="7" name="Slide Number Placeholder 6"/>
          <p:cNvSpPr>
            <a:spLocks noGrp="1"/>
          </p:cNvSpPr>
          <p:nvPr>
            <p:ph type="sldNum" sz="quarter" idx="12"/>
          </p:nvPr>
        </p:nvSpPr>
        <p:spPr>
          <a:extLst>
            <a:ext uri="{FAA26D3D-D897-4be2-8F04-BA451C77F1D7}">
              <ma14:placeholderFlag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fld id="{B8A51254-012C-42B4-8133-48FE84357B6D}" type="slidenum">
              <a:rPr lang="en-US" altLang="en-US" sz="1400"/>
              <a:pPr/>
              <a:t>18</a:t>
            </a:fld>
            <a:endParaRPr lang="en-US" altLang="en-US" sz="1400"/>
          </a:p>
        </p:txBody>
      </p:sp>
      <p:sp>
        <p:nvSpPr>
          <p:cNvPr id="401410" name="Rectangle 2"/>
          <p:cNvSpPr>
            <a:spLocks noGrp="1" noChangeArrowheads="1"/>
          </p:cNvSpPr>
          <p:nvPr>
            <p:ph type="title"/>
          </p:nvPr>
        </p:nvSpPr>
        <p:spPr/>
        <p:txBody>
          <a:bodyPr/>
          <a:lstStyle/>
          <a:p>
            <a:pPr>
              <a:defRPr/>
            </a:pPr>
            <a:r>
              <a:rPr lang="en-US" smtClean="0">
                <a:ea typeface="+mj-ea"/>
                <a:cs typeface="+mj-cs"/>
              </a:rPr>
              <a:t>Design space</a:t>
            </a:r>
          </a:p>
        </p:txBody>
      </p:sp>
      <p:sp>
        <p:nvSpPr>
          <p:cNvPr id="401411" name="Rectangle 3"/>
          <p:cNvSpPr>
            <a:spLocks noGrp="1" noChangeArrowheads="1"/>
          </p:cNvSpPr>
          <p:nvPr>
            <p:ph type="body" sz="half" idx="1"/>
          </p:nvPr>
        </p:nvSpPr>
        <p:spPr>
          <a:xfrm>
            <a:off x="990600" y="1676400"/>
            <a:ext cx="7467600" cy="4800600"/>
          </a:xfrm>
        </p:spPr>
        <p:txBody>
          <a:bodyPr/>
          <a:lstStyle/>
          <a:p>
            <a:pPr marL="0" indent="0">
              <a:defRPr/>
            </a:pPr>
            <a:r>
              <a:rPr lang="en-GB" sz="2000" dirty="0" smtClean="0">
                <a:ea typeface="+mn-ea"/>
                <a:cs typeface="Times" charset="0"/>
              </a:rPr>
              <a:t>The space of possible designs that could be achieved by choosing different sets of alternatives is often called the </a:t>
            </a:r>
            <a:r>
              <a:rPr lang="en-GB" sz="2000" i="1" dirty="0" smtClean="0">
                <a:ea typeface="+mn-ea"/>
                <a:cs typeface="Times" charset="0"/>
              </a:rPr>
              <a:t>design space</a:t>
            </a:r>
            <a:r>
              <a:rPr lang="en-US" sz="2000" dirty="0" smtClean="0">
                <a:ea typeface="+mn-ea"/>
                <a:cs typeface="+mn-cs"/>
              </a:rPr>
              <a:t> </a:t>
            </a:r>
          </a:p>
          <a:p>
            <a:pPr lvl="1">
              <a:defRPr/>
            </a:pPr>
            <a:r>
              <a:rPr lang="en-US" sz="2000" dirty="0" smtClean="0">
                <a:ea typeface="+mn-ea"/>
              </a:rPr>
              <a:t>For example:</a:t>
            </a:r>
          </a:p>
          <a:p>
            <a:pPr marL="0" indent="0">
              <a:defRPr/>
            </a:pPr>
            <a:endParaRPr lang="en-US" sz="2000" dirty="0" smtClean="0">
              <a:ea typeface="+mn-ea"/>
              <a:cs typeface="+mn-cs"/>
            </a:endParaRPr>
          </a:p>
          <a:p>
            <a:pPr marL="0" indent="0">
              <a:defRPr/>
            </a:pPr>
            <a:endParaRPr lang="en-US" sz="2000" dirty="0" smtClean="0">
              <a:ea typeface="+mn-ea"/>
              <a:cs typeface="+mn-cs"/>
            </a:endParaRPr>
          </a:p>
        </p:txBody>
      </p:sp>
      <p:pic>
        <p:nvPicPr>
          <p:cNvPr id="401420" name="Picture 12"/>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a:xfrm>
            <a:off x="1295400" y="3284537"/>
            <a:ext cx="7010400" cy="2354263"/>
          </a:xfrm>
        </p:spPr>
      </p:pic>
    </p:spTree>
    <p:extLst>
      <p:ext uri="{BB962C8B-B14F-4D97-AF65-F5344CB8AC3E}">
        <p14:creationId xmlns:p14="http://schemas.microsoft.com/office/powerpoint/2010/main" val="288719241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4294967295"/>
          </p:nvPr>
        </p:nvSpPr>
        <p:spPr>
          <a:xfrm>
            <a:off x="8077200" y="6400800"/>
            <a:ext cx="457200" cy="457200"/>
          </a:xfrm>
          <a:prstGeom prst="rect">
            <a:avLst/>
          </a:prstGeom>
          <a:extLst>
            <a:ext uri="{FAA26D3D-D897-4be2-8F04-BA451C77F1D7}">
              <ma14:placeholderFlag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fld id="{3717AD3B-1454-411A-B404-35E9AC74F0CE}" type="slidenum">
              <a:rPr lang="en-US" altLang="en-US" sz="1400"/>
              <a:pPr/>
              <a:t>19</a:t>
            </a:fld>
            <a:endParaRPr lang="en-US" altLang="en-US" sz="1400"/>
          </a:p>
        </p:txBody>
      </p:sp>
      <p:sp>
        <p:nvSpPr>
          <p:cNvPr id="404482" name="Rectangle 2"/>
          <p:cNvSpPr>
            <a:spLocks noGrp="1" noChangeArrowheads="1"/>
          </p:cNvSpPr>
          <p:nvPr>
            <p:ph type="title"/>
          </p:nvPr>
        </p:nvSpPr>
        <p:spPr/>
        <p:txBody>
          <a:bodyPr/>
          <a:lstStyle/>
          <a:p>
            <a:pPr>
              <a:defRPr/>
            </a:pPr>
            <a:r>
              <a:rPr lang="en-GB" smtClean="0">
                <a:ea typeface="+mj-ea"/>
                <a:cs typeface="Times" charset="0"/>
              </a:rPr>
              <a:t>Component</a:t>
            </a:r>
          </a:p>
        </p:txBody>
      </p:sp>
      <p:sp>
        <p:nvSpPr>
          <p:cNvPr id="404483" name="Rectangle 3"/>
          <p:cNvSpPr>
            <a:spLocks noGrp="1" noChangeArrowheads="1"/>
          </p:cNvSpPr>
          <p:nvPr>
            <p:ph type="body" idx="1"/>
          </p:nvPr>
        </p:nvSpPr>
        <p:spPr>
          <a:xfrm>
            <a:off x="1066800" y="1524000"/>
            <a:ext cx="8077200" cy="4800600"/>
          </a:xfrm>
        </p:spPr>
        <p:txBody>
          <a:bodyPr/>
          <a:lstStyle/>
          <a:p>
            <a:pPr marL="0" indent="0">
              <a:defRPr/>
            </a:pPr>
            <a:r>
              <a:rPr lang="en-GB" sz="2800" dirty="0" smtClean="0">
                <a:ea typeface="+mn-ea"/>
                <a:cs typeface="Times" charset="0"/>
              </a:rPr>
              <a:t>Any piece of software or hardware that has a clear role. </a:t>
            </a:r>
          </a:p>
          <a:p>
            <a:pPr lvl="1">
              <a:defRPr/>
            </a:pPr>
            <a:r>
              <a:rPr lang="en-GB" sz="2400" dirty="0" smtClean="0">
                <a:ea typeface="+mn-ea"/>
                <a:cs typeface="Times" charset="0"/>
              </a:rPr>
              <a:t>A component can be isolated, allowing you to replace it with a different component that has equivalent functionality.</a:t>
            </a:r>
          </a:p>
          <a:p>
            <a:pPr lvl="1">
              <a:defRPr/>
            </a:pPr>
            <a:endParaRPr lang="en-GB" sz="2400" dirty="0" smtClean="0">
              <a:ea typeface="+mn-ea"/>
              <a:cs typeface="Times" charset="0"/>
            </a:endParaRPr>
          </a:p>
          <a:p>
            <a:pPr lvl="1">
              <a:defRPr/>
            </a:pPr>
            <a:r>
              <a:rPr lang="en-GB" sz="2400" dirty="0" smtClean="0">
                <a:ea typeface="+mn-ea"/>
                <a:cs typeface="Times" charset="0"/>
              </a:rPr>
              <a:t>Many components are designed to be reusable.</a:t>
            </a:r>
          </a:p>
          <a:p>
            <a:pPr lvl="1">
              <a:defRPr/>
            </a:pPr>
            <a:endParaRPr lang="en-GB" sz="2400" dirty="0" smtClean="0">
              <a:ea typeface="+mn-ea"/>
              <a:cs typeface="Times" charset="0"/>
            </a:endParaRPr>
          </a:p>
          <a:p>
            <a:pPr lvl="1">
              <a:defRPr/>
            </a:pPr>
            <a:r>
              <a:rPr lang="en-GB" sz="2400" dirty="0" smtClean="0">
                <a:ea typeface="+mn-ea"/>
                <a:cs typeface="Times" charset="0"/>
              </a:rPr>
              <a:t>Conversely, others perform special-purpose functions.</a:t>
            </a:r>
          </a:p>
        </p:txBody>
      </p:sp>
    </p:spTree>
    <p:extLst>
      <p:ext uri="{BB962C8B-B14F-4D97-AF65-F5344CB8AC3E}">
        <p14:creationId xmlns:p14="http://schemas.microsoft.com/office/powerpoint/2010/main" val="3371597361"/>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4"/>
          <p:cNvSpPr>
            <a:spLocks noGrp="1"/>
          </p:cNvSpPr>
          <p:nvPr>
            <p:ph type="sldNum" sz="quarter" idx="11"/>
          </p:nvPr>
        </p:nvSpPr>
        <p:spPr/>
        <p:txBody>
          <a:bodyPr/>
          <a:lstStyle/>
          <a:p>
            <a:fld id="{428E2B98-0DE2-444B-BFB2-63C60895E6AF}" type="slidenum">
              <a:rPr lang="en-US"/>
              <a:pPr/>
              <a:t>2</a:t>
            </a:fld>
            <a:endParaRPr lang="en-US"/>
          </a:p>
        </p:txBody>
      </p:sp>
      <p:sp>
        <p:nvSpPr>
          <p:cNvPr id="468994" name="Rectangle 2"/>
          <p:cNvSpPr>
            <a:spLocks noGrp="1" noChangeArrowheads="1"/>
          </p:cNvSpPr>
          <p:nvPr>
            <p:ph type="title"/>
          </p:nvPr>
        </p:nvSpPr>
        <p:spPr/>
        <p:txBody>
          <a:bodyPr/>
          <a:lstStyle/>
          <a:p>
            <a:r>
              <a:rPr lang="en-US"/>
              <a:t>Software Design</a:t>
            </a:r>
          </a:p>
        </p:txBody>
      </p:sp>
      <p:sp>
        <p:nvSpPr>
          <p:cNvPr id="468996" name="Rectangle 4"/>
          <p:cNvSpPr>
            <a:spLocks noChangeArrowheads="1"/>
          </p:cNvSpPr>
          <p:nvPr/>
        </p:nvSpPr>
        <p:spPr bwMode="auto">
          <a:xfrm>
            <a:off x="1143000" y="3048000"/>
            <a:ext cx="3505200" cy="1333500"/>
          </a:xfrm>
          <a:prstGeom prst="rect">
            <a:avLst/>
          </a:prstGeom>
          <a:solidFill>
            <a:schemeClr val="accent1"/>
          </a:solidFill>
          <a:ln w="254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a:t>Structural</a:t>
            </a:r>
          </a:p>
        </p:txBody>
      </p:sp>
      <p:sp>
        <p:nvSpPr>
          <p:cNvPr id="468997" name="Rectangle 5"/>
          <p:cNvSpPr>
            <a:spLocks noChangeArrowheads="1"/>
          </p:cNvSpPr>
          <p:nvPr/>
        </p:nvSpPr>
        <p:spPr bwMode="auto">
          <a:xfrm>
            <a:off x="4648200" y="3048000"/>
            <a:ext cx="3505200" cy="1333500"/>
          </a:xfrm>
          <a:prstGeom prst="rect">
            <a:avLst/>
          </a:prstGeom>
          <a:solidFill>
            <a:schemeClr val="accent1"/>
          </a:solidFill>
          <a:ln w="254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a:t>Packaging</a:t>
            </a:r>
          </a:p>
        </p:txBody>
      </p:sp>
      <p:sp>
        <p:nvSpPr>
          <p:cNvPr id="468998" name="Rectangle 6"/>
          <p:cNvSpPr>
            <a:spLocks noChangeArrowheads="1"/>
          </p:cNvSpPr>
          <p:nvPr/>
        </p:nvSpPr>
        <p:spPr bwMode="auto">
          <a:xfrm>
            <a:off x="1143000" y="4381500"/>
            <a:ext cx="3505200" cy="1333500"/>
          </a:xfrm>
          <a:prstGeom prst="rect">
            <a:avLst/>
          </a:prstGeom>
          <a:solidFill>
            <a:schemeClr val="accent1"/>
          </a:solidFill>
          <a:ln w="254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tIns="228600" bIns="0" anchor="ctr"/>
          <a:lstStyle/>
          <a:p>
            <a:pPr algn="ctr"/>
            <a:r>
              <a:rPr lang="en-US"/>
              <a:t>Behavioral</a:t>
            </a:r>
          </a:p>
        </p:txBody>
      </p:sp>
      <p:sp>
        <p:nvSpPr>
          <p:cNvPr id="468999" name="Rectangle 7"/>
          <p:cNvSpPr>
            <a:spLocks noChangeArrowheads="1"/>
          </p:cNvSpPr>
          <p:nvPr/>
        </p:nvSpPr>
        <p:spPr bwMode="auto">
          <a:xfrm>
            <a:off x="4648200" y="4381500"/>
            <a:ext cx="3505200" cy="1333500"/>
          </a:xfrm>
          <a:prstGeom prst="rect">
            <a:avLst/>
          </a:prstGeom>
          <a:solidFill>
            <a:schemeClr val="accent1"/>
          </a:solidFill>
          <a:ln w="254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tIns="228600" bIns="0" anchor="ctr"/>
          <a:lstStyle/>
          <a:p>
            <a:pPr algn="ctr"/>
            <a:r>
              <a:rPr lang="en-US"/>
              <a:t>Infrastructure</a:t>
            </a:r>
          </a:p>
        </p:txBody>
      </p:sp>
      <p:sp>
        <p:nvSpPr>
          <p:cNvPr id="469000" name="Oval 8"/>
          <p:cNvSpPr>
            <a:spLocks noChangeArrowheads="1"/>
          </p:cNvSpPr>
          <p:nvPr/>
        </p:nvSpPr>
        <p:spPr bwMode="auto">
          <a:xfrm>
            <a:off x="3200400" y="3733800"/>
            <a:ext cx="2895600" cy="1371600"/>
          </a:xfrm>
          <a:prstGeom prst="ellipse">
            <a:avLst/>
          </a:prstGeom>
          <a:solidFill>
            <a:schemeClr val="accent1"/>
          </a:solidFill>
          <a:ln w="25400">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a:t>Requirements,</a:t>
            </a:r>
          </a:p>
          <a:p>
            <a:pPr algn="ctr"/>
            <a:r>
              <a:rPr lang="en-US"/>
              <a:t>Test/Validation</a:t>
            </a:r>
            <a:br>
              <a:rPr lang="en-US"/>
            </a:br>
            <a:r>
              <a:rPr lang="en-US"/>
              <a:t>Criteria</a:t>
            </a:r>
          </a:p>
        </p:txBody>
      </p:sp>
      <p:sp>
        <p:nvSpPr>
          <p:cNvPr id="469003" name="Text Box 11"/>
          <p:cNvSpPr txBox="1">
            <a:spLocks noChangeArrowheads="1"/>
          </p:cNvSpPr>
          <p:nvPr/>
        </p:nvSpPr>
        <p:spPr bwMode="auto">
          <a:xfrm>
            <a:off x="1028700" y="1752600"/>
            <a:ext cx="6616700" cy="11874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b="1"/>
              <a:t>A software design is a precise description </a:t>
            </a:r>
            <a:br>
              <a:rPr lang="en-US" b="1"/>
            </a:br>
            <a:r>
              <a:rPr lang="en-US" b="1"/>
              <a:t>of a system, using a variety of different</a:t>
            </a:r>
            <a:br>
              <a:rPr lang="en-US" b="1"/>
            </a:br>
            <a:r>
              <a:rPr lang="en-US" b="1"/>
              <a:t>perspectives… </a:t>
            </a: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4294967295"/>
          </p:nvPr>
        </p:nvSpPr>
        <p:spPr>
          <a:xfrm>
            <a:off x="8077200" y="6400800"/>
            <a:ext cx="457200" cy="457200"/>
          </a:xfrm>
          <a:prstGeom prst="rect">
            <a:avLst/>
          </a:prstGeom>
          <a:extLst>
            <a:ext uri="{FAA26D3D-D897-4be2-8F04-BA451C77F1D7}">
              <ma14:placeholderFlag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fld id="{BC34B632-EBE2-48AC-B20B-EAEFEC7A1204}" type="slidenum">
              <a:rPr lang="en-US" altLang="en-US" sz="1400"/>
              <a:pPr/>
              <a:t>20</a:t>
            </a:fld>
            <a:endParaRPr lang="en-US" altLang="en-US" sz="1400"/>
          </a:p>
        </p:txBody>
      </p:sp>
      <p:sp>
        <p:nvSpPr>
          <p:cNvPr id="492546" name="Rectangle 2"/>
          <p:cNvSpPr>
            <a:spLocks noGrp="1" noChangeArrowheads="1"/>
          </p:cNvSpPr>
          <p:nvPr>
            <p:ph type="title"/>
          </p:nvPr>
        </p:nvSpPr>
        <p:spPr/>
        <p:txBody>
          <a:bodyPr/>
          <a:lstStyle/>
          <a:p>
            <a:pPr>
              <a:defRPr/>
            </a:pPr>
            <a:r>
              <a:rPr lang="en-GB" smtClean="0">
                <a:ea typeface="+mj-ea"/>
                <a:cs typeface="Times" charset="0"/>
              </a:rPr>
              <a:t>Module</a:t>
            </a:r>
          </a:p>
        </p:txBody>
      </p:sp>
      <p:sp>
        <p:nvSpPr>
          <p:cNvPr id="492547" name="Rectangle 3"/>
          <p:cNvSpPr>
            <a:spLocks noGrp="1" noChangeArrowheads="1"/>
          </p:cNvSpPr>
          <p:nvPr>
            <p:ph type="body" idx="1"/>
          </p:nvPr>
        </p:nvSpPr>
        <p:spPr/>
        <p:txBody>
          <a:bodyPr/>
          <a:lstStyle/>
          <a:p>
            <a:pPr marL="0" indent="0">
              <a:defRPr/>
            </a:pPr>
            <a:r>
              <a:rPr lang="en-GB" smtClean="0">
                <a:ea typeface="+mn-ea"/>
                <a:cs typeface="Times" charset="0"/>
              </a:rPr>
              <a:t>A component that is defined at the programming language level</a:t>
            </a:r>
          </a:p>
          <a:p>
            <a:pPr lvl="1">
              <a:defRPr/>
            </a:pPr>
            <a:r>
              <a:rPr lang="en-GB" smtClean="0">
                <a:ea typeface="+mn-ea"/>
                <a:cs typeface="Times" charset="0"/>
              </a:rPr>
              <a:t>For example, methods, classes and packages are modules in Java</a:t>
            </a:r>
            <a:r>
              <a:rPr lang="en-US" smtClean="0">
                <a:ea typeface="+mn-ea"/>
                <a:cs typeface="Times" charset="0"/>
              </a:rPr>
              <a:t>.</a:t>
            </a:r>
            <a:endParaRPr lang="en-GB" smtClean="0">
              <a:ea typeface="+mn-ea"/>
              <a:cs typeface="Times" charset="0"/>
            </a:endParaRPr>
          </a:p>
        </p:txBody>
      </p:sp>
    </p:spTree>
    <p:extLst>
      <p:ext uri="{BB962C8B-B14F-4D97-AF65-F5344CB8AC3E}">
        <p14:creationId xmlns:p14="http://schemas.microsoft.com/office/powerpoint/2010/main" val="872663970"/>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4294967295"/>
          </p:nvPr>
        </p:nvSpPr>
        <p:spPr>
          <a:xfrm>
            <a:off x="8077200" y="6400800"/>
            <a:ext cx="457200" cy="457200"/>
          </a:xfrm>
          <a:prstGeom prst="rect">
            <a:avLst/>
          </a:prstGeom>
          <a:extLst>
            <a:ext uri="{FAA26D3D-D897-4be2-8F04-BA451C77F1D7}">
              <ma14:placeholderFlag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fld id="{2A4BEECC-EB78-4CDA-86ED-841CFEA88F5C}" type="slidenum">
              <a:rPr lang="en-US" altLang="en-US" sz="1400"/>
              <a:pPr/>
              <a:t>21</a:t>
            </a:fld>
            <a:endParaRPr lang="en-US" altLang="en-US" sz="1400"/>
          </a:p>
        </p:txBody>
      </p:sp>
      <p:sp>
        <p:nvSpPr>
          <p:cNvPr id="1026" name="Rectangle 2"/>
          <p:cNvSpPr>
            <a:spLocks noGrp="1" noChangeArrowheads="1"/>
          </p:cNvSpPr>
          <p:nvPr>
            <p:ph type="title"/>
          </p:nvPr>
        </p:nvSpPr>
        <p:spPr/>
        <p:txBody>
          <a:bodyPr/>
          <a:lstStyle/>
          <a:p>
            <a:pPr>
              <a:defRPr/>
            </a:pPr>
            <a:r>
              <a:rPr lang="en-GB" smtClean="0">
                <a:ea typeface="+mj-ea"/>
                <a:cs typeface="Times" charset="0"/>
              </a:rPr>
              <a:t>System</a:t>
            </a:r>
          </a:p>
        </p:txBody>
      </p:sp>
      <p:sp>
        <p:nvSpPr>
          <p:cNvPr id="1027" name="Rectangle 3"/>
          <p:cNvSpPr>
            <a:spLocks noGrp="1" noChangeArrowheads="1"/>
          </p:cNvSpPr>
          <p:nvPr>
            <p:ph type="body" idx="1"/>
          </p:nvPr>
        </p:nvSpPr>
        <p:spPr>
          <a:xfrm>
            <a:off x="838200" y="1676400"/>
            <a:ext cx="7772400" cy="4114800"/>
          </a:xfrm>
        </p:spPr>
        <p:txBody>
          <a:bodyPr/>
          <a:lstStyle/>
          <a:p>
            <a:pPr marL="0" indent="0">
              <a:defRPr/>
            </a:pPr>
            <a:r>
              <a:rPr lang="en-GB" sz="2000" dirty="0" smtClean="0">
                <a:ea typeface="+mn-ea"/>
                <a:cs typeface="Times" charset="0"/>
              </a:rPr>
              <a:t>A logical entity, having a set of definable responsibilities or objectives, and consisting of hardware, software or both. </a:t>
            </a:r>
          </a:p>
          <a:p>
            <a:pPr lvl="1">
              <a:defRPr/>
            </a:pPr>
            <a:r>
              <a:rPr lang="en-GB" sz="2000" dirty="0" smtClean="0">
                <a:ea typeface="+mn-ea"/>
                <a:cs typeface="Times" charset="0"/>
              </a:rPr>
              <a:t>A system can have a specification which is then implemented by a collection of components. </a:t>
            </a:r>
          </a:p>
          <a:p>
            <a:pPr lvl="1">
              <a:defRPr/>
            </a:pPr>
            <a:r>
              <a:rPr lang="en-GB" sz="2000" dirty="0" smtClean="0">
                <a:ea typeface="+mn-ea"/>
                <a:cs typeface="Times" charset="0"/>
              </a:rPr>
              <a:t>A system </a:t>
            </a:r>
            <a:r>
              <a:rPr lang="en-GB" sz="2000" i="1" dirty="0" smtClean="0">
                <a:ea typeface="+mn-ea"/>
                <a:cs typeface="Times" charset="0"/>
              </a:rPr>
              <a:t>continues to exist, even if its components are changed </a:t>
            </a:r>
            <a:r>
              <a:rPr lang="en-GB" sz="2000" dirty="0" smtClean="0">
                <a:ea typeface="+mn-ea"/>
                <a:cs typeface="Times" charset="0"/>
              </a:rPr>
              <a:t>or replaced.</a:t>
            </a:r>
          </a:p>
          <a:p>
            <a:pPr lvl="1">
              <a:defRPr/>
            </a:pPr>
            <a:r>
              <a:rPr lang="en-GB" sz="2000" dirty="0" smtClean="0">
                <a:ea typeface="+mn-ea"/>
                <a:cs typeface="Times" charset="0"/>
              </a:rPr>
              <a:t>The goal of requirements analysis is to determine the responsibilities of a system</a:t>
            </a:r>
            <a:r>
              <a:rPr lang="en-US" sz="2000" dirty="0" smtClean="0">
                <a:ea typeface="+mn-ea"/>
                <a:cs typeface="Times" charset="0"/>
              </a:rPr>
              <a:t>.</a:t>
            </a:r>
          </a:p>
          <a:p>
            <a:pPr lvl="1">
              <a:defRPr/>
            </a:pPr>
            <a:endParaRPr lang="en-GB" sz="2000" dirty="0" smtClean="0">
              <a:ea typeface="+mn-ea"/>
              <a:cs typeface="Times" charset="0"/>
            </a:endParaRPr>
          </a:p>
          <a:p>
            <a:pPr lvl="1">
              <a:defRPr/>
            </a:pPr>
            <a:r>
              <a:rPr lang="en-GB" sz="2000" b="1" dirty="0" smtClean="0">
                <a:ea typeface="+mn-ea"/>
                <a:cs typeface="Times" charset="0"/>
              </a:rPr>
              <a:t>Subsystem</a:t>
            </a:r>
            <a:r>
              <a:rPr lang="en-GB" sz="2000" dirty="0" smtClean="0">
                <a:ea typeface="+mn-ea"/>
                <a:cs typeface="Times" charset="0"/>
              </a:rPr>
              <a:t>: </a:t>
            </a:r>
          </a:p>
          <a:p>
            <a:pPr lvl="2">
              <a:defRPr/>
            </a:pPr>
            <a:r>
              <a:rPr lang="en-GB" sz="2000" dirty="0" smtClean="0">
                <a:ea typeface="+mn-ea"/>
                <a:cs typeface="Times" charset="0"/>
              </a:rPr>
              <a:t>A system that is part of a larger system, and which has a definite interface</a:t>
            </a:r>
            <a:r>
              <a:rPr lang="en-US" sz="2000" dirty="0" smtClean="0">
                <a:ea typeface="+mn-ea"/>
              </a:rPr>
              <a:t> </a:t>
            </a:r>
          </a:p>
        </p:txBody>
      </p:sp>
    </p:spTree>
    <p:extLst>
      <p:ext uri="{BB962C8B-B14F-4D97-AF65-F5344CB8AC3E}">
        <p14:creationId xmlns:p14="http://schemas.microsoft.com/office/powerpoint/2010/main" val="3529657351"/>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4294967295"/>
          </p:nvPr>
        </p:nvSpPr>
        <p:spPr>
          <a:xfrm>
            <a:off x="8077200" y="6400800"/>
            <a:ext cx="457200" cy="457200"/>
          </a:xfrm>
          <a:prstGeom prst="rect">
            <a:avLst/>
          </a:prstGeom>
          <a:extLst>
            <a:ext uri="{FAA26D3D-D897-4be2-8F04-BA451C77F1D7}">
              <ma14:placeholderFlag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fld id="{6B72BAD2-FCBC-44D1-83B9-B44B822964F6}" type="slidenum">
              <a:rPr lang="en-US" altLang="en-US" sz="1400"/>
              <a:pPr/>
              <a:t>22</a:t>
            </a:fld>
            <a:endParaRPr lang="en-US" altLang="en-US" sz="1400"/>
          </a:p>
        </p:txBody>
      </p:sp>
      <p:sp>
        <p:nvSpPr>
          <p:cNvPr id="406530" name="Rectangle 2"/>
          <p:cNvSpPr>
            <a:spLocks noGrp="1" noChangeArrowheads="1"/>
          </p:cNvSpPr>
          <p:nvPr>
            <p:ph type="title"/>
          </p:nvPr>
        </p:nvSpPr>
        <p:spPr/>
        <p:txBody>
          <a:bodyPr/>
          <a:lstStyle/>
          <a:p>
            <a:pPr>
              <a:defRPr/>
            </a:pPr>
            <a:r>
              <a:rPr lang="en-GB" smtClean="0">
                <a:ea typeface="+mj-ea"/>
                <a:cs typeface="Times" charset="0"/>
              </a:rPr>
              <a:t>UML diagram of system parts</a:t>
            </a:r>
            <a:endParaRPr lang="en-US" smtClean="0">
              <a:ea typeface="+mj-ea"/>
              <a:cs typeface="+mj-cs"/>
            </a:endParaRPr>
          </a:p>
        </p:txBody>
      </p:sp>
      <p:pic>
        <p:nvPicPr>
          <p:cNvPr id="406540" name="Picture 1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990600" y="2286000"/>
            <a:ext cx="8077200" cy="1984375"/>
          </a:xfrm>
        </p:spPr>
      </p:pic>
    </p:spTree>
    <p:extLst>
      <p:ext uri="{BB962C8B-B14F-4D97-AF65-F5344CB8AC3E}">
        <p14:creationId xmlns:p14="http://schemas.microsoft.com/office/powerpoint/2010/main" val="4027306556"/>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4294967295"/>
          </p:nvPr>
        </p:nvSpPr>
        <p:spPr>
          <a:xfrm>
            <a:off x="8077200" y="6400800"/>
            <a:ext cx="457200" cy="457200"/>
          </a:xfrm>
          <a:prstGeom prst="rect">
            <a:avLst/>
          </a:prstGeom>
          <a:extLst>
            <a:ext uri="{FAA26D3D-D897-4be2-8F04-BA451C77F1D7}">
              <ma14:placeholderFlag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fld id="{58D90F49-AE66-4AA7-A0E9-BEE30F3D474D}" type="slidenum">
              <a:rPr lang="en-US" altLang="en-US" sz="1400"/>
              <a:pPr/>
              <a:t>23</a:t>
            </a:fld>
            <a:endParaRPr lang="en-US" altLang="en-US" sz="1400"/>
          </a:p>
        </p:txBody>
      </p:sp>
      <p:sp>
        <p:nvSpPr>
          <p:cNvPr id="410626" name="Rectangle 2"/>
          <p:cNvSpPr>
            <a:spLocks noGrp="1" noChangeArrowheads="1"/>
          </p:cNvSpPr>
          <p:nvPr>
            <p:ph type="title"/>
          </p:nvPr>
        </p:nvSpPr>
        <p:spPr/>
        <p:txBody>
          <a:bodyPr/>
          <a:lstStyle/>
          <a:p>
            <a:pPr>
              <a:defRPr/>
            </a:pPr>
            <a:r>
              <a:rPr lang="en-GB" smtClean="0">
                <a:ea typeface="+mj-ea"/>
                <a:cs typeface="Times" charset="0"/>
              </a:rPr>
              <a:t>Different aspects of design</a:t>
            </a:r>
            <a:r>
              <a:rPr lang="en-US" smtClean="0">
                <a:ea typeface="+mj-ea"/>
                <a:cs typeface="+mj-cs"/>
              </a:rPr>
              <a:t> </a:t>
            </a:r>
          </a:p>
        </p:txBody>
      </p:sp>
      <p:sp>
        <p:nvSpPr>
          <p:cNvPr id="410627" name="Rectangle 3"/>
          <p:cNvSpPr>
            <a:spLocks noGrp="1" noChangeArrowheads="1"/>
          </p:cNvSpPr>
          <p:nvPr>
            <p:ph type="body" idx="1"/>
          </p:nvPr>
        </p:nvSpPr>
        <p:spPr>
          <a:xfrm>
            <a:off x="685800" y="1600200"/>
            <a:ext cx="7772400" cy="4114800"/>
          </a:xfrm>
        </p:spPr>
        <p:txBody>
          <a:bodyPr/>
          <a:lstStyle/>
          <a:p>
            <a:pPr lvl="1">
              <a:defRPr/>
            </a:pPr>
            <a:r>
              <a:rPr lang="en-GB" sz="2000" i="1" dirty="0" smtClean="0">
                <a:ea typeface="+mn-ea"/>
                <a:cs typeface="Times" charset="0"/>
              </a:rPr>
              <a:t>Software architecture </a:t>
            </a:r>
            <a:r>
              <a:rPr lang="en-GB" sz="2000" dirty="0" smtClean="0">
                <a:ea typeface="+mn-ea"/>
                <a:cs typeface="Times" charset="0"/>
              </a:rPr>
              <a:t>: </a:t>
            </a:r>
          </a:p>
          <a:p>
            <a:pPr lvl="2">
              <a:defRPr/>
            </a:pPr>
            <a:r>
              <a:rPr lang="en-GB" sz="2000" dirty="0" smtClean="0">
                <a:ea typeface="+mn-ea"/>
                <a:cs typeface="Times" charset="0"/>
              </a:rPr>
              <a:t>The division into subsystems and components,</a:t>
            </a:r>
          </a:p>
          <a:p>
            <a:pPr lvl="3">
              <a:defRPr/>
            </a:pPr>
            <a:r>
              <a:rPr lang="en-GB" dirty="0" smtClean="0">
                <a:ea typeface="+mn-ea"/>
                <a:cs typeface="Times" charset="0"/>
              </a:rPr>
              <a:t>How these will be connected.</a:t>
            </a:r>
          </a:p>
          <a:p>
            <a:pPr lvl="3">
              <a:defRPr/>
            </a:pPr>
            <a:r>
              <a:rPr lang="en-GB" dirty="0" smtClean="0">
                <a:ea typeface="+mn-ea"/>
                <a:cs typeface="Times" charset="0"/>
              </a:rPr>
              <a:t>How they will interact.</a:t>
            </a:r>
          </a:p>
          <a:p>
            <a:pPr lvl="3">
              <a:defRPr/>
            </a:pPr>
            <a:r>
              <a:rPr lang="en-GB" dirty="0" smtClean="0">
                <a:ea typeface="+mn-ea"/>
                <a:cs typeface="Times" charset="0"/>
              </a:rPr>
              <a:t>Their interfaces. </a:t>
            </a:r>
          </a:p>
          <a:p>
            <a:pPr lvl="1">
              <a:defRPr/>
            </a:pPr>
            <a:r>
              <a:rPr lang="en-GB" sz="2000" i="1" dirty="0" smtClean="0">
                <a:ea typeface="+mn-ea"/>
                <a:cs typeface="Times" charset="0"/>
              </a:rPr>
              <a:t>Class design</a:t>
            </a:r>
            <a:r>
              <a:rPr lang="en-GB" sz="2000" dirty="0" smtClean="0">
                <a:ea typeface="+mn-ea"/>
                <a:cs typeface="Times" charset="0"/>
              </a:rPr>
              <a:t>: </a:t>
            </a:r>
          </a:p>
          <a:p>
            <a:pPr lvl="2">
              <a:defRPr/>
            </a:pPr>
            <a:r>
              <a:rPr lang="en-GB" sz="2000" dirty="0" smtClean="0">
                <a:ea typeface="+mn-ea"/>
                <a:cs typeface="Times" charset="0"/>
              </a:rPr>
              <a:t>The various features of classes.</a:t>
            </a:r>
            <a:endParaRPr lang="en-US" sz="2000" dirty="0" smtClean="0">
              <a:ea typeface="+mn-ea"/>
            </a:endParaRPr>
          </a:p>
          <a:p>
            <a:pPr lvl="1">
              <a:defRPr/>
            </a:pPr>
            <a:r>
              <a:rPr lang="en-GB" sz="2000" i="1" dirty="0" smtClean="0">
                <a:ea typeface="+mn-ea"/>
                <a:cs typeface="Times" charset="0"/>
              </a:rPr>
              <a:t>User interface design</a:t>
            </a:r>
            <a:r>
              <a:rPr lang="en-US" sz="2000" dirty="0" smtClean="0">
                <a:ea typeface="+mn-ea"/>
              </a:rPr>
              <a:t> </a:t>
            </a:r>
          </a:p>
          <a:p>
            <a:pPr lvl="1">
              <a:defRPr/>
            </a:pPr>
            <a:r>
              <a:rPr lang="en-GB" sz="2000" i="1" dirty="0" smtClean="0">
                <a:ea typeface="+mn-ea"/>
                <a:cs typeface="Times" charset="0"/>
              </a:rPr>
              <a:t>Algorithm design</a:t>
            </a:r>
            <a:r>
              <a:rPr lang="en-GB" sz="2000" dirty="0" smtClean="0">
                <a:ea typeface="+mn-ea"/>
                <a:cs typeface="Times" charset="0"/>
              </a:rPr>
              <a:t>: </a:t>
            </a:r>
          </a:p>
          <a:p>
            <a:pPr lvl="2">
              <a:defRPr/>
            </a:pPr>
            <a:r>
              <a:rPr lang="en-GB" sz="2000" dirty="0" smtClean="0">
                <a:ea typeface="+mn-ea"/>
                <a:cs typeface="Times" charset="0"/>
              </a:rPr>
              <a:t>The design of computational mechanisms</a:t>
            </a:r>
            <a:r>
              <a:rPr lang="en-US" sz="2000" dirty="0" smtClean="0">
                <a:ea typeface="+mn-ea"/>
              </a:rPr>
              <a:t>.</a:t>
            </a:r>
          </a:p>
          <a:p>
            <a:pPr lvl="1">
              <a:defRPr/>
            </a:pPr>
            <a:r>
              <a:rPr lang="en-GB" sz="2000" i="1" dirty="0" smtClean="0">
                <a:ea typeface="+mn-ea"/>
                <a:cs typeface="Times" charset="0"/>
              </a:rPr>
              <a:t>Protocol design</a:t>
            </a:r>
            <a:r>
              <a:rPr lang="en-GB" sz="2000" dirty="0" smtClean="0">
                <a:ea typeface="+mn-ea"/>
                <a:cs typeface="Times" charset="0"/>
              </a:rPr>
              <a:t>: </a:t>
            </a:r>
          </a:p>
          <a:p>
            <a:pPr lvl="2">
              <a:defRPr/>
            </a:pPr>
            <a:r>
              <a:rPr lang="en-GB" sz="2000" dirty="0" smtClean="0">
                <a:ea typeface="+mn-ea"/>
                <a:cs typeface="Times" charset="0"/>
              </a:rPr>
              <a:t>The design of communications protocol.</a:t>
            </a:r>
            <a:endParaRPr lang="en-US" sz="2000" dirty="0" smtClean="0">
              <a:ea typeface="+mn-ea"/>
            </a:endParaRPr>
          </a:p>
          <a:p>
            <a:pPr lvl="1">
              <a:defRPr/>
            </a:pPr>
            <a:endParaRPr lang="en-US" sz="1800" dirty="0" smtClean="0">
              <a:ea typeface="+mn-ea"/>
            </a:endParaRPr>
          </a:p>
        </p:txBody>
      </p:sp>
    </p:spTree>
    <p:extLst>
      <p:ext uri="{BB962C8B-B14F-4D97-AF65-F5344CB8AC3E}">
        <p14:creationId xmlns:p14="http://schemas.microsoft.com/office/powerpoint/2010/main" val="3579025138"/>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4294967295"/>
          </p:nvPr>
        </p:nvSpPr>
        <p:spPr>
          <a:xfrm>
            <a:off x="8077200" y="6400800"/>
            <a:ext cx="457200" cy="457200"/>
          </a:xfrm>
          <a:prstGeom prst="rect">
            <a:avLst/>
          </a:prstGeom>
          <a:extLst>
            <a:ext uri="{FAA26D3D-D897-4be2-8F04-BA451C77F1D7}">
              <ma14:placeholderFlag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fld id="{D8FBBA74-8696-48C0-A5FC-5F120DF6C844}" type="slidenum">
              <a:rPr lang="en-US" altLang="en-US" sz="1400"/>
              <a:pPr/>
              <a:t>24</a:t>
            </a:fld>
            <a:endParaRPr lang="en-US" altLang="en-US" sz="1400"/>
          </a:p>
        </p:txBody>
      </p:sp>
      <p:sp>
        <p:nvSpPr>
          <p:cNvPr id="412674" name="Rectangle 2"/>
          <p:cNvSpPr>
            <a:spLocks noGrp="1" noChangeArrowheads="1"/>
          </p:cNvSpPr>
          <p:nvPr>
            <p:ph type="title"/>
          </p:nvPr>
        </p:nvSpPr>
        <p:spPr/>
        <p:txBody>
          <a:bodyPr/>
          <a:lstStyle/>
          <a:p>
            <a:pPr>
              <a:defRPr/>
            </a:pPr>
            <a:r>
              <a:rPr lang="en-GB" smtClean="0">
                <a:ea typeface="+mj-ea"/>
                <a:cs typeface="Times" charset="0"/>
              </a:rPr>
              <a:t>9.2 Principles Leading to Good Design</a:t>
            </a:r>
            <a:r>
              <a:rPr lang="en-US" smtClean="0">
                <a:ea typeface="+mj-ea"/>
                <a:cs typeface="+mj-cs"/>
              </a:rPr>
              <a:t> </a:t>
            </a:r>
          </a:p>
        </p:txBody>
      </p:sp>
      <p:sp>
        <p:nvSpPr>
          <p:cNvPr id="412675" name="Rectangle 3"/>
          <p:cNvSpPr>
            <a:spLocks noGrp="1" noChangeArrowheads="1"/>
          </p:cNvSpPr>
          <p:nvPr>
            <p:ph type="body" idx="1"/>
          </p:nvPr>
        </p:nvSpPr>
        <p:spPr>
          <a:xfrm>
            <a:off x="838200" y="1524000"/>
            <a:ext cx="7772400" cy="4114800"/>
          </a:xfrm>
        </p:spPr>
        <p:txBody>
          <a:bodyPr/>
          <a:lstStyle/>
          <a:p>
            <a:pPr marL="0" indent="0">
              <a:defRPr/>
            </a:pPr>
            <a:r>
              <a:rPr lang="en-US" sz="2800" dirty="0" smtClean="0">
                <a:ea typeface="+mn-ea"/>
                <a:cs typeface="+mn-cs"/>
              </a:rPr>
              <a:t>Overall </a:t>
            </a:r>
            <a:r>
              <a:rPr lang="en-US" sz="2800" i="1" dirty="0" smtClean="0">
                <a:ea typeface="+mn-ea"/>
                <a:cs typeface="+mn-cs"/>
              </a:rPr>
              <a:t>goals</a:t>
            </a:r>
            <a:r>
              <a:rPr lang="en-US" sz="2800" dirty="0" smtClean="0">
                <a:ea typeface="+mn-ea"/>
                <a:cs typeface="+mn-cs"/>
              </a:rPr>
              <a:t> of good design:</a:t>
            </a:r>
          </a:p>
          <a:p>
            <a:pPr lvl="1">
              <a:defRPr/>
            </a:pPr>
            <a:r>
              <a:rPr lang="en-GB" sz="2400" dirty="0" smtClean="0">
                <a:ea typeface="+mn-ea"/>
                <a:cs typeface="Times" charset="0"/>
              </a:rPr>
              <a:t>Increasing profit / reducing cost / increasing revenue</a:t>
            </a:r>
            <a:r>
              <a:rPr lang="en-US" sz="2400" dirty="0" smtClean="0">
                <a:ea typeface="+mn-ea"/>
              </a:rPr>
              <a:t> </a:t>
            </a:r>
          </a:p>
          <a:p>
            <a:pPr lvl="1">
              <a:defRPr/>
            </a:pPr>
            <a:r>
              <a:rPr lang="en-GB" sz="2400" dirty="0" smtClean="0">
                <a:ea typeface="+mn-ea"/>
                <a:cs typeface="Times" charset="0"/>
              </a:rPr>
              <a:t>Ensuring that we actually conform with the requirements</a:t>
            </a:r>
            <a:r>
              <a:rPr lang="en-US" sz="2400" dirty="0" smtClean="0">
                <a:ea typeface="+mn-ea"/>
              </a:rPr>
              <a:t> </a:t>
            </a:r>
          </a:p>
          <a:p>
            <a:pPr lvl="1">
              <a:defRPr/>
            </a:pPr>
            <a:r>
              <a:rPr lang="en-GB" sz="2400" dirty="0" smtClean="0">
                <a:ea typeface="+mn-ea"/>
                <a:cs typeface="Times" charset="0"/>
              </a:rPr>
              <a:t>Accelerating development</a:t>
            </a:r>
            <a:r>
              <a:rPr lang="en-US" sz="2400" dirty="0" smtClean="0">
                <a:ea typeface="+mn-ea"/>
              </a:rPr>
              <a:t> </a:t>
            </a:r>
          </a:p>
          <a:p>
            <a:pPr lvl="1">
              <a:defRPr/>
            </a:pPr>
            <a:r>
              <a:rPr lang="en-GB" sz="2400" dirty="0" smtClean="0">
                <a:ea typeface="+mn-ea"/>
                <a:cs typeface="Times" charset="0"/>
              </a:rPr>
              <a:t>Increasing qualities such as</a:t>
            </a:r>
          </a:p>
          <a:p>
            <a:pPr lvl="2">
              <a:defRPr/>
            </a:pPr>
            <a:r>
              <a:rPr lang="en-GB" sz="2000" dirty="0" smtClean="0">
                <a:ea typeface="+mn-ea"/>
                <a:cs typeface="Times" charset="0"/>
              </a:rPr>
              <a:t>Usability</a:t>
            </a:r>
          </a:p>
          <a:p>
            <a:pPr lvl="2">
              <a:defRPr/>
            </a:pPr>
            <a:r>
              <a:rPr lang="en-GB" sz="2000" dirty="0" smtClean="0">
                <a:ea typeface="+mn-ea"/>
                <a:cs typeface="Times" charset="0"/>
              </a:rPr>
              <a:t>Efficiency</a:t>
            </a:r>
          </a:p>
          <a:p>
            <a:pPr lvl="2">
              <a:defRPr/>
            </a:pPr>
            <a:r>
              <a:rPr lang="en-GB" sz="2000" dirty="0" smtClean="0">
                <a:ea typeface="+mn-ea"/>
                <a:cs typeface="Times" charset="0"/>
              </a:rPr>
              <a:t>Reliability</a:t>
            </a:r>
          </a:p>
          <a:p>
            <a:pPr lvl="2">
              <a:defRPr/>
            </a:pPr>
            <a:r>
              <a:rPr lang="en-GB" sz="2000" dirty="0" smtClean="0">
                <a:ea typeface="+mn-ea"/>
                <a:cs typeface="Times" charset="0"/>
              </a:rPr>
              <a:t>Maintainability</a:t>
            </a:r>
          </a:p>
          <a:p>
            <a:pPr lvl="2">
              <a:defRPr/>
            </a:pPr>
            <a:r>
              <a:rPr lang="en-GB" sz="2000" dirty="0" smtClean="0">
                <a:ea typeface="+mn-ea"/>
                <a:cs typeface="Times" charset="0"/>
              </a:rPr>
              <a:t>Reusability</a:t>
            </a:r>
            <a:r>
              <a:rPr lang="en-US" sz="2000" dirty="0" smtClean="0">
                <a:ea typeface="+mn-ea"/>
              </a:rPr>
              <a:t> </a:t>
            </a:r>
          </a:p>
        </p:txBody>
      </p:sp>
    </p:spTree>
    <p:extLst>
      <p:ext uri="{BB962C8B-B14F-4D97-AF65-F5344CB8AC3E}">
        <p14:creationId xmlns:p14="http://schemas.microsoft.com/office/powerpoint/2010/main" val="2216768287"/>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4294967295"/>
          </p:nvPr>
        </p:nvSpPr>
        <p:spPr>
          <a:xfrm>
            <a:off x="8077200" y="6400800"/>
            <a:ext cx="457200" cy="457200"/>
          </a:xfrm>
          <a:prstGeom prst="rect">
            <a:avLst/>
          </a:prstGeom>
          <a:extLst>
            <a:ext uri="{FAA26D3D-D897-4be2-8F04-BA451C77F1D7}">
              <ma14:placeholderFlag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fld id="{07F6B377-131C-4F98-AEA4-68325C4CE865}" type="slidenum">
              <a:rPr lang="en-US" altLang="en-US" sz="1400"/>
              <a:pPr/>
              <a:t>25</a:t>
            </a:fld>
            <a:endParaRPr lang="en-US" altLang="en-US" sz="1400"/>
          </a:p>
        </p:txBody>
      </p:sp>
      <p:sp>
        <p:nvSpPr>
          <p:cNvPr id="494594" name="Rectangle 2"/>
          <p:cNvSpPr>
            <a:spLocks noGrp="1" noChangeArrowheads="1"/>
          </p:cNvSpPr>
          <p:nvPr>
            <p:ph type="title"/>
          </p:nvPr>
        </p:nvSpPr>
        <p:spPr/>
        <p:txBody>
          <a:bodyPr/>
          <a:lstStyle/>
          <a:p>
            <a:pPr>
              <a:defRPr/>
            </a:pPr>
            <a:r>
              <a:rPr lang="en-GB" dirty="0" smtClean="0">
                <a:ea typeface="+mj-ea"/>
                <a:cs typeface="Times" charset="0"/>
              </a:rPr>
              <a:t>Design Principle 1: </a:t>
            </a:r>
            <a:r>
              <a:rPr lang="en-GB" dirty="0" smtClean="0">
                <a:solidFill>
                  <a:srgbClr val="FF0000"/>
                </a:solidFill>
                <a:ea typeface="+mj-ea"/>
                <a:cs typeface="Times" charset="0"/>
              </a:rPr>
              <a:t>Divide and conquer</a:t>
            </a:r>
            <a:r>
              <a:rPr lang="en-US" dirty="0" smtClean="0">
                <a:solidFill>
                  <a:srgbClr val="FF0000"/>
                </a:solidFill>
                <a:ea typeface="+mj-ea"/>
                <a:cs typeface="+mj-cs"/>
              </a:rPr>
              <a:t> </a:t>
            </a:r>
          </a:p>
        </p:txBody>
      </p:sp>
      <p:sp>
        <p:nvSpPr>
          <p:cNvPr id="494595" name="Rectangle 3"/>
          <p:cNvSpPr>
            <a:spLocks noGrp="1" noChangeArrowheads="1"/>
          </p:cNvSpPr>
          <p:nvPr>
            <p:ph type="body" idx="1"/>
          </p:nvPr>
        </p:nvSpPr>
        <p:spPr/>
        <p:txBody>
          <a:bodyPr/>
          <a:lstStyle/>
          <a:p>
            <a:pPr marL="0" indent="0">
              <a:defRPr/>
            </a:pPr>
            <a:r>
              <a:rPr lang="en-GB" sz="2800" dirty="0" smtClean="0">
                <a:ea typeface="+mn-ea"/>
                <a:cs typeface="Times" charset="0"/>
              </a:rPr>
              <a:t>Trying to deal with something big all at once is normally much harder than dealing with a series of smaller things</a:t>
            </a:r>
            <a:r>
              <a:rPr lang="en-US" sz="2800" dirty="0" smtClean="0">
                <a:ea typeface="+mn-ea"/>
              </a:rPr>
              <a:t> </a:t>
            </a:r>
          </a:p>
          <a:p>
            <a:pPr lvl="1">
              <a:defRPr/>
            </a:pPr>
            <a:r>
              <a:rPr lang="en-GB" sz="2400" dirty="0" smtClean="0">
                <a:ea typeface="+mn-ea"/>
                <a:cs typeface="Times" charset="0"/>
              </a:rPr>
              <a:t>Separate people can work on each part</a:t>
            </a:r>
            <a:r>
              <a:rPr lang="en-US" sz="2400" dirty="0" smtClean="0">
                <a:ea typeface="+mn-ea"/>
              </a:rPr>
              <a:t>.</a:t>
            </a:r>
          </a:p>
          <a:p>
            <a:pPr lvl="1">
              <a:defRPr/>
            </a:pPr>
            <a:r>
              <a:rPr lang="en-GB" sz="2400" dirty="0" smtClean="0">
                <a:ea typeface="+mn-ea"/>
                <a:cs typeface="Times" charset="0"/>
              </a:rPr>
              <a:t>An individual software engineer can specialize.</a:t>
            </a:r>
          </a:p>
          <a:p>
            <a:pPr lvl="1">
              <a:defRPr/>
            </a:pPr>
            <a:r>
              <a:rPr lang="en-GB" sz="2400" dirty="0" smtClean="0">
                <a:ea typeface="+mn-ea"/>
                <a:cs typeface="Times" charset="0"/>
              </a:rPr>
              <a:t>Each individual component is smaller, and therefore easier to understand</a:t>
            </a:r>
            <a:r>
              <a:rPr lang="en-US" sz="2400" dirty="0" smtClean="0">
                <a:ea typeface="+mn-ea"/>
                <a:cs typeface="Times" charset="0"/>
              </a:rPr>
              <a:t>.</a:t>
            </a:r>
          </a:p>
          <a:p>
            <a:pPr lvl="1">
              <a:defRPr/>
            </a:pPr>
            <a:r>
              <a:rPr lang="en-GB" sz="2400" dirty="0" smtClean="0">
                <a:ea typeface="+mn-ea"/>
                <a:cs typeface="Times" charset="0"/>
              </a:rPr>
              <a:t>Parts can be replaced or changed without having to replace or extensively change other parts</a:t>
            </a:r>
            <a:r>
              <a:rPr lang="en-US" sz="2400" dirty="0" smtClean="0">
                <a:ea typeface="+mn-ea"/>
                <a:cs typeface="Times" charset="0"/>
              </a:rPr>
              <a:t>.</a:t>
            </a:r>
            <a:endParaRPr lang="en-US" sz="2400" dirty="0" smtClean="0">
              <a:ea typeface="+mn-ea"/>
            </a:endParaRPr>
          </a:p>
        </p:txBody>
      </p:sp>
    </p:spTree>
    <p:extLst>
      <p:ext uri="{BB962C8B-B14F-4D97-AF65-F5344CB8AC3E}">
        <p14:creationId xmlns:p14="http://schemas.microsoft.com/office/powerpoint/2010/main" val="3837787970"/>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4294967295"/>
          </p:nvPr>
        </p:nvSpPr>
        <p:spPr>
          <a:xfrm>
            <a:off x="8077200" y="6400800"/>
            <a:ext cx="457200" cy="457200"/>
          </a:xfrm>
          <a:prstGeom prst="rect">
            <a:avLst/>
          </a:prstGeom>
          <a:extLst>
            <a:ext uri="{FAA26D3D-D897-4be2-8F04-BA451C77F1D7}">
              <ma14:placeholderFlag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fld id="{92F92BEB-3B59-4529-B7F9-B665305A16D4}" type="slidenum">
              <a:rPr lang="en-US" altLang="en-US" sz="1400"/>
              <a:pPr/>
              <a:t>26</a:t>
            </a:fld>
            <a:endParaRPr lang="en-US" altLang="en-US" sz="1400"/>
          </a:p>
        </p:txBody>
      </p:sp>
      <p:sp>
        <p:nvSpPr>
          <p:cNvPr id="498690" name="Rectangle 1026"/>
          <p:cNvSpPr>
            <a:spLocks noGrp="1" noChangeArrowheads="1"/>
          </p:cNvSpPr>
          <p:nvPr>
            <p:ph type="title"/>
          </p:nvPr>
        </p:nvSpPr>
        <p:spPr/>
        <p:txBody>
          <a:bodyPr/>
          <a:lstStyle/>
          <a:p>
            <a:pPr>
              <a:defRPr/>
            </a:pPr>
            <a:r>
              <a:rPr lang="en-US" smtClean="0">
                <a:ea typeface="+mj-ea"/>
                <a:cs typeface="+mj-cs"/>
              </a:rPr>
              <a:t>Ways of dividing a software system</a:t>
            </a:r>
          </a:p>
        </p:txBody>
      </p:sp>
      <p:sp>
        <p:nvSpPr>
          <p:cNvPr id="498691" name="Rectangle 1027"/>
          <p:cNvSpPr>
            <a:spLocks noGrp="1" noChangeArrowheads="1"/>
          </p:cNvSpPr>
          <p:nvPr>
            <p:ph type="body" idx="1"/>
          </p:nvPr>
        </p:nvSpPr>
        <p:spPr>
          <a:xfrm>
            <a:off x="838200" y="1676400"/>
            <a:ext cx="7772400" cy="4114800"/>
          </a:xfrm>
        </p:spPr>
        <p:txBody>
          <a:bodyPr/>
          <a:lstStyle/>
          <a:p>
            <a:pPr lvl="1">
              <a:defRPr/>
            </a:pPr>
            <a:r>
              <a:rPr lang="en-GB" sz="2000" dirty="0" smtClean="0">
                <a:ea typeface="+mn-ea"/>
                <a:cs typeface="Times" charset="0"/>
              </a:rPr>
              <a:t>A distributed system is divided up into clients and servers</a:t>
            </a:r>
            <a:endParaRPr lang="en-US" sz="2000" dirty="0" smtClean="0">
              <a:ea typeface="+mn-ea"/>
            </a:endParaRPr>
          </a:p>
          <a:p>
            <a:pPr lvl="1">
              <a:defRPr/>
            </a:pPr>
            <a:endParaRPr lang="en-US" sz="2000" dirty="0" smtClean="0">
              <a:ea typeface="+mn-ea"/>
            </a:endParaRPr>
          </a:p>
          <a:p>
            <a:pPr lvl="1">
              <a:defRPr/>
            </a:pPr>
            <a:r>
              <a:rPr lang="en-GB" sz="2000" dirty="0" smtClean="0">
                <a:ea typeface="+mn-ea"/>
                <a:cs typeface="Times" charset="0"/>
              </a:rPr>
              <a:t>A system is divided up into subsystems</a:t>
            </a:r>
            <a:endParaRPr lang="en-US" sz="2000" dirty="0" smtClean="0">
              <a:ea typeface="+mn-ea"/>
            </a:endParaRPr>
          </a:p>
          <a:p>
            <a:pPr lvl="1">
              <a:defRPr/>
            </a:pPr>
            <a:endParaRPr lang="en-US" sz="2000" dirty="0" smtClean="0">
              <a:ea typeface="+mn-ea"/>
            </a:endParaRPr>
          </a:p>
          <a:p>
            <a:pPr lvl="1">
              <a:defRPr/>
            </a:pPr>
            <a:r>
              <a:rPr lang="en-GB" sz="2000" dirty="0" smtClean="0">
                <a:ea typeface="+mn-ea"/>
                <a:cs typeface="Times" charset="0"/>
              </a:rPr>
              <a:t>A subsystem can be divided up into one or more packages</a:t>
            </a:r>
            <a:endParaRPr lang="en-US" sz="2000" dirty="0" smtClean="0">
              <a:ea typeface="+mn-ea"/>
            </a:endParaRPr>
          </a:p>
          <a:p>
            <a:pPr lvl="1">
              <a:defRPr/>
            </a:pPr>
            <a:endParaRPr lang="en-US" sz="2000" dirty="0" smtClean="0">
              <a:ea typeface="+mn-ea"/>
            </a:endParaRPr>
          </a:p>
          <a:p>
            <a:pPr lvl="1">
              <a:defRPr/>
            </a:pPr>
            <a:r>
              <a:rPr lang="en-GB" sz="2000" dirty="0" smtClean="0">
                <a:ea typeface="+mn-ea"/>
                <a:cs typeface="Times" charset="0"/>
              </a:rPr>
              <a:t>A package is divided up into classes</a:t>
            </a:r>
            <a:endParaRPr lang="en-US" sz="2000" dirty="0" smtClean="0">
              <a:ea typeface="+mn-ea"/>
            </a:endParaRPr>
          </a:p>
          <a:p>
            <a:pPr lvl="1">
              <a:defRPr/>
            </a:pPr>
            <a:endParaRPr lang="en-US" sz="2000" dirty="0" smtClean="0">
              <a:ea typeface="+mn-ea"/>
            </a:endParaRPr>
          </a:p>
          <a:p>
            <a:pPr lvl="1">
              <a:defRPr/>
            </a:pPr>
            <a:r>
              <a:rPr lang="en-GB" sz="2000" dirty="0" smtClean="0">
                <a:ea typeface="+mn-ea"/>
                <a:cs typeface="Times" charset="0"/>
              </a:rPr>
              <a:t>A class is divided up into methods</a:t>
            </a:r>
            <a:r>
              <a:rPr lang="en-US" sz="2000" dirty="0" smtClean="0">
                <a:ea typeface="+mn-ea"/>
              </a:rPr>
              <a:t> </a:t>
            </a:r>
            <a:r>
              <a:rPr lang="en-US" sz="2000" dirty="0"/>
              <a:t/>
            </a:r>
            <a:br>
              <a:rPr lang="en-US" sz="2000" dirty="0"/>
            </a:br>
            <a:endParaRPr lang="en-US" sz="2000" dirty="0" smtClean="0"/>
          </a:p>
          <a:p>
            <a:pPr lvl="1">
              <a:defRPr/>
            </a:pPr>
            <a:r>
              <a:rPr lang="en-US" sz="2000" dirty="0" smtClean="0">
                <a:ea typeface="+mn-ea"/>
              </a:rPr>
              <a:t>Try to promote hierarchies </a:t>
            </a:r>
          </a:p>
        </p:txBody>
      </p:sp>
    </p:spTree>
    <p:extLst>
      <p:ext uri="{BB962C8B-B14F-4D97-AF65-F5344CB8AC3E}">
        <p14:creationId xmlns:p14="http://schemas.microsoft.com/office/powerpoint/2010/main" val="1618772985"/>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4294967295"/>
          </p:nvPr>
        </p:nvSpPr>
        <p:spPr>
          <a:xfrm>
            <a:off x="8077200" y="6400800"/>
            <a:ext cx="457200" cy="457200"/>
          </a:xfrm>
          <a:prstGeom prst="rect">
            <a:avLst/>
          </a:prstGeom>
          <a:extLst>
            <a:ext uri="{FAA26D3D-D897-4be2-8F04-BA451C77F1D7}">
              <ma14:placeholderFlag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fld id="{4BBBC9A1-1D8D-4DC4-A03D-CF3889D3CFEC}" type="slidenum">
              <a:rPr lang="en-US" altLang="en-US" sz="1400"/>
              <a:pPr/>
              <a:t>27</a:t>
            </a:fld>
            <a:endParaRPr lang="en-US" altLang="en-US" sz="1400"/>
          </a:p>
        </p:txBody>
      </p:sp>
      <p:sp>
        <p:nvSpPr>
          <p:cNvPr id="414722" name="Rectangle 2"/>
          <p:cNvSpPr>
            <a:spLocks noGrp="1" noChangeArrowheads="1"/>
          </p:cNvSpPr>
          <p:nvPr>
            <p:ph type="title"/>
          </p:nvPr>
        </p:nvSpPr>
        <p:spPr/>
        <p:txBody>
          <a:bodyPr/>
          <a:lstStyle/>
          <a:p>
            <a:pPr>
              <a:defRPr/>
            </a:pPr>
            <a:r>
              <a:rPr lang="en-GB" dirty="0" smtClean="0">
                <a:ea typeface="+mj-ea"/>
                <a:cs typeface="Times" charset="0"/>
              </a:rPr>
              <a:t>Design Principle 2: </a:t>
            </a:r>
            <a:r>
              <a:rPr lang="en-GB" dirty="0" smtClean="0">
                <a:solidFill>
                  <a:srgbClr val="FF0000"/>
                </a:solidFill>
                <a:ea typeface="+mj-ea"/>
                <a:cs typeface="Times" charset="0"/>
              </a:rPr>
              <a:t>Increase cohesion </a:t>
            </a:r>
            <a:r>
              <a:rPr lang="en-GB" dirty="0" smtClean="0">
                <a:ea typeface="+mj-ea"/>
                <a:cs typeface="Times" charset="0"/>
              </a:rPr>
              <a:t>where possible</a:t>
            </a:r>
            <a:r>
              <a:rPr lang="en-US" dirty="0" smtClean="0">
                <a:ea typeface="+mj-ea"/>
                <a:cs typeface="+mj-cs"/>
              </a:rPr>
              <a:t> </a:t>
            </a:r>
          </a:p>
        </p:txBody>
      </p:sp>
      <p:sp>
        <p:nvSpPr>
          <p:cNvPr id="414723" name="Rectangle 3"/>
          <p:cNvSpPr>
            <a:spLocks noGrp="1" noChangeArrowheads="1"/>
          </p:cNvSpPr>
          <p:nvPr>
            <p:ph type="body" idx="1"/>
          </p:nvPr>
        </p:nvSpPr>
        <p:spPr/>
        <p:txBody>
          <a:bodyPr/>
          <a:lstStyle/>
          <a:p>
            <a:pPr marL="0" indent="0">
              <a:defRPr/>
            </a:pPr>
            <a:r>
              <a:rPr lang="en-GB" smtClean="0">
                <a:ea typeface="+mn-ea"/>
                <a:cs typeface="Times" charset="0"/>
              </a:rPr>
              <a:t>A subsystem or module has high cohesion if it keeps together things that are related to each other, and keeps out other things</a:t>
            </a:r>
          </a:p>
          <a:p>
            <a:pPr lvl="1">
              <a:defRPr/>
            </a:pPr>
            <a:r>
              <a:rPr lang="en-GB" smtClean="0">
                <a:ea typeface="+mn-ea"/>
                <a:cs typeface="Times" charset="0"/>
              </a:rPr>
              <a:t>This makes the system as a whole easier to understand and change</a:t>
            </a:r>
            <a:r>
              <a:rPr lang="en-US" smtClean="0">
                <a:ea typeface="+mn-ea"/>
                <a:cs typeface="Times" charset="0"/>
              </a:rPr>
              <a:t> </a:t>
            </a:r>
          </a:p>
          <a:p>
            <a:pPr lvl="1">
              <a:defRPr/>
            </a:pPr>
            <a:r>
              <a:rPr lang="en-US" smtClean="0">
                <a:ea typeface="+mn-ea"/>
                <a:cs typeface="Times" charset="0"/>
              </a:rPr>
              <a:t>Type of cohesion:</a:t>
            </a:r>
          </a:p>
          <a:p>
            <a:pPr lvl="2">
              <a:defRPr/>
            </a:pPr>
            <a:r>
              <a:rPr lang="en-US" smtClean="0">
                <a:ea typeface="+mn-ea"/>
                <a:cs typeface="Times" charset="0"/>
              </a:rPr>
              <a:t>Functional, Layer, Communicational, Sequential, Procedural, Temporal, Utility </a:t>
            </a:r>
          </a:p>
        </p:txBody>
      </p:sp>
    </p:spTree>
    <p:extLst>
      <p:ext uri="{BB962C8B-B14F-4D97-AF65-F5344CB8AC3E}">
        <p14:creationId xmlns:p14="http://schemas.microsoft.com/office/powerpoint/2010/main" val="3194587264"/>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4294967295"/>
          </p:nvPr>
        </p:nvSpPr>
        <p:spPr>
          <a:xfrm>
            <a:off x="8077200" y="6400800"/>
            <a:ext cx="457200" cy="457200"/>
          </a:xfrm>
          <a:prstGeom prst="rect">
            <a:avLst/>
          </a:prstGeom>
          <a:extLst>
            <a:ext uri="{FAA26D3D-D897-4be2-8F04-BA451C77F1D7}">
              <ma14:placeholderFlag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fld id="{4BBBC9A1-1D8D-4DC4-A03D-CF3889D3CFEC}" type="slidenum">
              <a:rPr lang="en-US" altLang="en-US" sz="1400"/>
              <a:pPr/>
              <a:t>28</a:t>
            </a:fld>
            <a:endParaRPr lang="en-US" altLang="en-US" sz="1400"/>
          </a:p>
        </p:txBody>
      </p:sp>
      <p:sp>
        <p:nvSpPr>
          <p:cNvPr id="414722" name="Rectangle 2"/>
          <p:cNvSpPr>
            <a:spLocks noGrp="1" noChangeArrowheads="1"/>
          </p:cNvSpPr>
          <p:nvPr>
            <p:ph type="title"/>
          </p:nvPr>
        </p:nvSpPr>
        <p:spPr/>
        <p:txBody>
          <a:bodyPr/>
          <a:lstStyle/>
          <a:p>
            <a:pPr>
              <a:defRPr/>
            </a:pPr>
            <a:r>
              <a:rPr lang="en-GB" dirty="0" smtClean="0">
                <a:ea typeface="+mj-ea"/>
                <a:cs typeface="Times" charset="0"/>
              </a:rPr>
              <a:t>Design Principle 2: </a:t>
            </a:r>
            <a:r>
              <a:rPr lang="en-GB" dirty="0" smtClean="0">
                <a:solidFill>
                  <a:srgbClr val="FF0000"/>
                </a:solidFill>
                <a:ea typeface="+mj-ea"/>
                <a:cs typeface="Times" charset="0"/>
              </a:rPr>
              <a:t>Increase cohesion </a:t>
            </a:r>
            <a:r>
              <a:rPr lang="en-GB" dirty="0" smtClean="0">
                <a:ea typeface="+mj-ea"/>
                <a:cs typeface="Times" charset="0"/>
              </a:rPr>
              <a:t>where possible</a:t>
            </a:r>
            <a:r>
              <a:rPr lang="en-US" dirty="0" smtClean="0">
                <a:ea typeface="+mj-ea"/>
                <a:cs typeface="+mj-cs"/>
              </a:rPr>
              <a:t> </a:t>
            </a:r>
          </a:p>
        </p:txBody>
      </p:sp>
      <p:graphicFrame>
        <p:nvGraphicFramePr>
          <p:cNvPr id="3" name="Table 2"/>
          <p:cNvGraphicFramePr>
            <a:graphicFrameLocks noGrp="1"/>
          </p:cNvGraphicFramePr>
          <p:nvPr>
            <p:extLst>
              <p:ext uri="{D42A27DB-BD31-4B8C-83A1-F6EECF244321}">
                <p14:modId xmlns:p14="http://schemas.microsoft.com/office/powerpoint/2010/main" val="121333701"/>
              </p:ext>
            </p:extLst>
          </p:nvPr>
        </p:nvGraphicFramePr>
        <p:xfrm>
          <a:off x="152400" y="1600200"/>
          <a:ext cx="8839200" cy="3677920"/>
        </p:xfrm>
        <a:graphic>
          <a:graphicData uri="http://schemas.openxmlformats.org/drawingml/2006/table">
            <a:tbl>
              <a:tblPr firstRow="1" bandRow="1">
                <a:tableStyleId>{5C22544A-7EE6-4342-B048-85BDC9FD1C3A}</a:tableStyleId>
              </a:tblPr>
              <a:tblGrid>
                <a:gridCol w="1947620"/>
                <a:gridCol w="6891580"/>
              </a:tblGrid>
              <a:tr h="370840">
                <a:tc>
                  <a:txBody>
                    <a:bodyPr/>
                    <a:lstStyle/>
                    <a:p>
                      <a:endParaRPr lang="en-US" dirty="0"/>
                    </a:p>
                  </a:txBody>
                  <a:tcPr/>
                </a:tc>
                <a:tc>
                  <a:txBody>
                    <a:bodyPr/>
                    <a:lstStyle/>
                    <a:p>
                      <a:endParaRPr lang="en-US"/>
                    </a:p>
                  </a:txBody>
                  <a:tcPr/>
                </a:tc>
              </a:tr>
              <a:tr h="370840">
                <a:tc>
                  <a:txBody>
                    <a:bodyPr/>
                    <a:lstStyle/>
                    <a:p>
                      <a:r>
                        <a:rPr lang="en-US" dirty="0" smtClean="0"/>
                        <a:t>Functional</a:t>
                      </a:r>
                      <a:endParaRPr lang="en-US" dirty="0"/>
                    </a:p>
                  </a:txBody>
                  <a:tcPr/>
                </a:tc>
                <a:tc>
                  <a:txBody>
                    <a:bodyPr/>
                    <a:lstStyle/>
                    <a:p>
                      <a:r>
                        <a:rPr lang="en-US" dirty="0" smtClean="0"/>
                        <a:t>Keeps all code that computes</a:t>
                      </a:r>
                      <a:r>
                        <a:rPr lang="en-US" baseline="0" dirty="0" smtClean="0"/>
                        <a:t> a particular result together</a:t>
                      </a:r>
                      <a:endParaRPr lang="en-US" dirty="0"/>
                    </a:p>
                  </a:txBody>
                  <a:tcPr/>
                </a:tc>
              </a:tr>
              <a:tr h="370840">
                <a:tc>
                  <a:txBody>
                    <a:bodyPr/>
                    <a:lstStyle/>
                    <a:p>
                      <a:r>
                        <a:rPr lang="en-US" dirty="0" smtClean="0"/>
                        <a:t>Layer</a:t>
                      </a:r>
                      <a:endParaRPr lang="en-US" dirty="0"/>
                    </a:p>
                  </a:txBody>
                  <a:tcPr/>
                </a:tc>
                <a:tc>
                  <a:txBody>
                    <a:bodyPr/>
                    <a:lstStyle/>
                    <a:p>
                      <a:r>
                        <a:rPr lang="en-US" dirty="0" smtClean="0"/>
                        <a:t>Facilities</a:t>
                      </a:r>
                      <a:r>
                        <a:rPr lang="en-US" baseline="0" dirty="0" smtClean="0"/>
                        <a:t> for accessing related services are kept together.  Hierarchical, you can access layers below but not above</a:t>
                      </a:r>
                      <a:endParaRPr lang="en-US" dirty="0"/>
                    </a:p>
                  </a:txBody>
                  <a:tcPr/>
                </a:tc>
              </a:tr>
              <a:tr h="370840">
                <a:tc>
                  <a:txBody>
                    <a:bodyPr/>
                    <a:lstStyle/>
                    <a:p>
                      <a:r>
                        <a:rPr lang="en-US" dirty="0" smtClean="0"/>
                        <a:t>Communicational</a:t>
                      </a:r>
                      <a:endParaRPr lang="en-US" dirty="0"/>
                    </a:p>
                  </a:txBody>
                  <a:tcPr/>
                </a:tc>
                <a:tc>
                  <a:txBody>
                    <a:bodyPr/>
                    <a:lstStyle/>
                    <a:p>
                      <a:r>
                        <a:rPr lang="en-US" dirty="0" smtClean="0"/>
                        <a:t>Modules that access</a:t>
                      </a:r>
                      <a:r>
                        <a:rPr lang="en-US" baseline="0" dirty="0" smtClean="0"/>
                        <a:t> or manipulate certain data are kept together</a:t>
                      </a:r>
                      <a:endParaRPr lang="en-US" dirty="0"/>
                    </a:p>
                  </a:txBody>
                  <a:tcPr/>
                </a:tc>
              </a:tr>
              <a:tr h="370840">
                <a:tc>
                  <a:txBody>
                    <a:bodyPr/>
                    <a:lstStyle/>
                    <a:p>
                      <a:r>
                        <a:rPr lang="en-US" dirty="0" smtClean="0"/>
                        <a:t>Sequential and Procedural</a:t>
                      </a:r>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Procedures</a:t>
                      </a:r>
                      <a:r>
                        <a:rPr lang="en-US" baseline="0" dirty="0" smtClean="0"/>
                        <a:t> where one provides input to the next are kept together in a common module. Also p</a:t>
                      </a:r>
                      <a:r>
                        <a:rPr lang="en-US" dirty="0" smtClean="0"/>
                        <a:t>rocedures that are used one after the next are kept together</a:t>
                      </a:r>
                    </a:p>
                  </a:txBody>
                  <a:tcPr/>
                </a:tc>
              </a:tr>
              <a:tr h="370840">
                <a:tc>
                  <a:txBody>
                    <a:bodyPr/>
                    <a:lstStyle/>
                    <a:p>
                      <a:r>
                        <a:rPr lang="en-US" dirty="0" smtClean="0"/>
                        <a:t>Temporal</a:t>
                      </a:r>
                      <a:endParaRPr lang="en-US" dirty="0"/>
                    </a:p>
                  </a:txBody>
                  <a:tcPr/>
                </a:tc>
                <a:tc>
                  <a:txBody>
                    <a:bodyPr/>
                    <a:lstStyle/>
                    <a:p>
                      <a:r>
                        <a:rPr lang="en-US" dirty="0" smtClean="0"/>
                        <a:t>Operations</a:t>
                      </a:r>
                      <a:r>
                        <a:rPr lang="en-US" baseline="0" dirty="0" smtClean="0"/>
                        <a:t> that are performed at the same phase of execution are kept together (e.g., Initialization)</a:t>
                      </a:r>
                      <a:endParaRPr lang="en-US" dirty="0"/>
                    </a:p>
                  </a:txBody>
                  <a:tcPr/>
                </a:tc>
              </a:tr>
              <a:tr h="370840">
                <a:tc>
                  <a:txBody>
                    <a:bodyPr/>
                    <a:lstStyle/>
                    <a:p>
                      <a:r>
                        <a:rPr lang="en-US" dirty="0" smtClean="0"/>
                        <a:t>Utility</a:t>
                      </a:r>
                      <a:endParaRPr lang="en-US" dirty="0"/>
                    </a:p>
                  </a:txBody>
                  <a:tcPr/>
                </a:tc>
                <a:tc>
                  <a:txBody>
                    <a:bodyPr/>
                    <a:lstStyle/>
                    <a:p>
                      <a:r>
                        <a:rPr lang="en-US" dirty="0" smtClean="0"/>
                        <a:t>Keep related semantic</a:t>
                      </a:r>
                      <a:r>
                        <a:rPr lang="en-US" baseline="0" dirty="0" smtClean="0"/>
                        <a:t> things together, e.g., </a:t>
                      </a:r>
                      <a:r>
                        <a:rPr lang="en-US" baseline="0" dirty="0" err="1" smtClean="0"/>
                        <a:t>java.lang.math</a:t>
                      </a:r>
                      <a:endParaRPr lang="en-US" dirty="0"/>
                    </a:p>
                  </a:txBody>
                  <a:tcPr/>
                </a:tc>
              </a:tr>
            </a:tbl>
          </a:graphicData>
        </a:graphic>
      </p:graphicFrame>
    </p:spTree>
    <p:extLst>
      <p:ext uri="{BB962C8B-B14F-4D97-AF65-F5344CB8AC3E}">
        <p14:creationId xmlns:p14="http://schemas.microsoft.com/office/powerpoint/2010/main" val="1498183060"/>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6" name="Slide Number Placeholder 5"/>
          <p:cNvSpPr>
            <a:spLocks noGrp="1"/>
          </p:cNvSpPr>
          <p:nvPr>
            <p:ph type="sldNum" sz="quarter" idx="4294967295"/>
          </p:nvPr>
        </p:nvSpPr>
        <p:spPr>
          <a:xfrm>
            <a:off x="8077200" y="6400800"/>
            <a:ext cx="4572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defRPr sz="2400" b="1">
                <a:solidFill>
                  <a:schemeClr val="tx1"/>
                </a:solidFill>
                <a:latin typeface="Times" panose="02020603050405020304" pitchFamily="18" charset="0"/>
                <a:ea typeface="MS PGothic" panose="020B0600070205080204" pitchFamily="34" charset="-128"/>
              </a:defRPr>
            </a:lvl1pPr>
            <a:lvl2pPr marL="742950" indent="-285750">
              <a:spcBef>
                <a:spcPct val="20000"/>
              </a:spcBef>
              <a:buChar char="•"/>
              <a:defRPr sz="2400">
                <a:solidFill>
                  <a:schemeClr val="tx1"/>
                </a:solidFill>
                <a:latin typeface="Times"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ea typeface="MS PGothic" panose="020B0600070205080204" pitchFamily="34" charset="-128"/>
              </a:defRPr>
            </a:lvl9pPr>
          </a:lstStyle>
          <a:p>
            <a:pPr>
              <a:spcBef>
                <a:spcPct val="0"/>
              </a:spcBef>
            </a:pPr>
            <a:fld id="{FEB1FE5F-105E-435C-9FAA-B3E308AEE73E}" type="slidenum">
              <a:rPr lang="en-US" altLang="en-US" sz="1400" b="0"/>
              <a:pPr>
                <a:spcBef>
                  <a:spcPct val="0"/>
                </a:spcBef>
              </a:pPr>
              <a:t>29</a:t>
            </a:fld>
            <a:endParaRPr lang="en-US" altLang="en-US" sz="1400" b="0"/>
          </a:p>
        </p:txBody>
      </p:sp>
      <p:sp>
        <p:nvSpPr>
          <p:cNvPr id="416770" name="Rectangle 2"/>
          <p:cNvSpPr>
            <a:spLocks noGrp="1" noChangeArrowheads="1"/>
          </p:cNvSpPr>
          <p:nvPr>
            <p:ph type="title"/>
          </p:nvPr>
        </p:nvSpPr>
        <p:spPr/>
        <p:txBody>
          <a:bodyPr/>
          <a:lstStyle/>
          <a:p>
            <a:pPr>
              <a:defRPr/>
            </a:pPr>
            <a:r>
              <a:rPr lang="en-GB" dirty="0" smtClean="0">
                <a:ea typeface="+mj-ea"/>
                <a:cs typeface="Times" charset="0"/>
              </a:rPr>
              <a:t>Design Principle 3: </a:t>
            </a:r>
            <a:r>
              <a:rPr lang="en-GB" dirty="0" smtClean="0">
                <a:solidFill>
                  <a:srgbClr val="FF0000"/>
                </a:solidFill>
                <a:ea typeface="+mj-ea"/>
                <a:cs typeface="Times" charset="0"/>
              </a:rPr>
              <a:t>Reduce coupling </a:t>
            </a:r>
            <a:r>
              <a:rPr lang="en-GB" dirty="0" smtClean="0">
                <a:ea typeface="+mj-ea"/>
                <a:cs typeface="Times" charset="0"/>
              </a:rPr>
              <a:t>where possible</a:t>
            </a:r>
            <a:r>
              <a:rPr lang="en-US" dirty="0" smtClean="0">
                <a:ea typeface="+mj-ea"/>
                <a:cs typeface="Times" charset="0"/>
              </a:rPr>
              <a:t> </a:t>
            </a:r>
          </a:p>
        </p:txBody>
      </p:sp>
      <p:sp>
        <p:nvSpPr>
          <p:cNvPr id="416771" name="Rectangle 3"/>
          <p:cNvSpPr>
            <a:spLocks noGrp="1" noChangeArrowheads="1"/>
          </p:cNvSpPr>
          <p:nvPr>
            <p:ph type="body" idx="1"/>
          </p:nvPr>
        </p:nvSpPr>
        <p:spPr/>
        <p:txBody>
          <a:bodyPr/>
          <a:lstStyle/>
          <a:p>
            <a:pPr marL="0" indent="0">
              <a:defRPr/>
            </a:pPr>
            <a:r>
              <a:rPr lang="en-GB" sz="2400" i="1" dirty="0" smtClean="0">
                <a:ea typeface="+mn-ea"/>
                <a:cs typeface="Times" charset="0"/>
              </a:rPr>
              <a:t>Coupling</a:t>
            </a:r>
            <a:r>
              <a:rPr lang="en-GB" sz="2400" dirty="0" smtClean="0">
                <a:ea typeface="+mn-ea"/>
                <a:cs typeface="Times" charset="0"/>
              </a:rPr>
              <a:t> occurs when there are </a:t>
            </a:r>
            <a:r>
              <a:rPr lang="en-GB" sz="2400" i="1" dirty="0" smtClean="0">
                <a:ea typeface="+mn-ea"/>
                <a:cs typeface="Times" charset="0"/>
              </a:rPr>
              <a:t>interdependencies</a:t>
            </a:r>
            <a:r>
              <a:rPr lang="en-GB" sz="2400" dirty="0" smtClean="0">
                <a:ea typeface="+mn-ea"/>
                <a:cs typeface="Times" charset="0"/>
              </a:rPr>
              <a:t> between one module and another</a:t>
            </a:r>
            <a:r>
              <a:rPr lang="en-US" sz="2400" dirty="0" smtClean="0">
                <a:ea typeface="+mn-ea"/>
                <a:cs typeface="Times" charset="0"/>
              </a:rPr>
              <a:t> </a:t>
            </a:r>
          </a:p>
          <a:p>
            <a:pPr lvl="1">
              <a:defRPr/>
            </a:pPr>
            <a:r>
              <a:rPr lang="en-GB" sz="2000" dirty="0" smtClean="0">
                <a:ea typeface="+mn-ea"/>
                <a:cs typeface="Times" charset="0"/>
              </a:rPr>
              <a:t>When interdependencies exist, changes in one place will require changes somewhere else</a:t>
            </a:r>
            <a:r>
              <a:rPr lang="en-US" sz="2000" dirty="0" smtClean="0">
                <a:ea typeface="+mn-ea"/>
                <a:cs typeface="Times" charset="0"/>
              </a:rPr>
              <a:t>.</a:t>
            </a:r>
          </a:p>
          <a:p>
            <a:pPr lvl="1">
              <a:defRPr/>
            </a:pPr>
            <a:r>
              <a:rPr lang="en-GB" sz="2000" dirty="0" smtClean="0">
                <a:ea typeface="+mn-ea"/>
                <a:cs typeface="Times" charset="0"/>
              </a:rPr>
              <a:t>A network of interdependencies makes it hard to see at a glance how some component works.</a:t>
            </a:r>
          </a:p>
          <a:p>
            <a:pPr lvl="1">
              <a:defRPr/>
            </a:pPr>
            <a:r>
              <a:rPr lang="en-GB" sz="2000" dirty="0" smtClean="0">
                <a:ea typeface="+mn-ea"/>
                <a:cs typeface="Times" charset="0"/>
              </a:rPr>
              <a:t>Type of coupling:</a:t>
            </a:r>
          </a:p>
          <a:p>
            <a:pPr lvl="2">
              <a:defRPr/>
            </a:pPr>
            <a:r>
              <a:rPr lang="en-US" sz="1800" dirty="0" smtClean="0">
                <a:ea typeface="+mn-ea"/>
                <a:cs typeface="Times" charset="0"/>
              </a:rPr>
              <a:t>Content, Common, Control, Stamp, Data, Routine Call, Type use, Inclusion/Import, External </a:t>
            </a:r>
            <a:endParaRPr lang="en-GB" sz="1800" dirty="0" smtClean="0">
              <a:ea typeface="+mn-ea"/>
              <a:cs typeface="Times" charset="0"/>
            </a:endParaRPr>
          </a:p>
        </p:txBody>
      </p:sp>
      <p:pic>
        <p:nvPicPr>
          <p:cNvPr id="54279"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52800" y="5048250"/>
            <a:ext cx="3200400" cy="1174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25406651"/>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9ADFED00-AB40-F848-A41A-BF582FBEF6A9}" type="slidenum">
              <a:rPr lang="en-US"/>
              <a:pPr/>
              <a:t>3</a:t>
            </a:fld>
            <a:endParaRPr lang="en-US"/>
          </a:p>
        </p:txBody>
      </p:sp>
      <p:sp>
        <p:nvSpPr>
          <p:cNvPr id="470018" name="Rectangle 2"/>
          <p:cNvSpPr>
            <a:spLocks noGrp="1" noChangeArrowheads="1"/>
          </p:cNvSpPr>
          <p:nvPr>
            <p:ph type="title"/>
          </p:nvPr>
        </p:nvSpPr>
        <p:spPr/>
        <p:txBody>
          <a:bodyPr/>
          <a:lstStyle/>
          <a:p>
            <a:r>
              <a:rPr lang="en-US"/>
              <a:t>Expressing A Software Design</a:t>
            </a:r>
          </a:p>
        </p:txBody>
      </p:sp>
      <p:sp>
        <p:nvSpPr>
          <p:cNvPr id="470019" name="Rectangle 3" descr="Rectangle: Click to edit Master text styles&#10;Second level&#10;Third level&#10;Fourth level&#10;Fifth level"/>
          <p:cNvSpPr>
            <a:spLocks noGrp="1" noChangeArrowheads="1"/>
          </p:cNvSpPr>
          <p:nvPr>
            <p:ph type="body" idx="1"/>
          </p:nvPr>
        </p:nvSpPr>
        <p:spPr>
          <a:xfrm>
            <a:off x="838200" y="2819400"/>
            <a:ext cx="7772400" cy="3200400"/>
          </a:xfrm>
        </p:spPr>
        <p:txBody>
          <a:bodyPr/>
          <a:lstStyle/>
          <a:p>
            <a:pPr>
              <a:lnSpc>
                <a:spcPct val="90000"/>
              </a:lnSpc>
            </a:pPr>
            <a:r>
              <a:rPr lang="en-US" sz="2800"/>
              <a:t>Similar to an architects blueprint</a:t>
            </a:r>
          </a:p>
          <a:p>
            <a:pPr>
              <a:lnSpc>
                <a:spcPct val="90000"/>
              </a:lnSpc>
            </a:pPr>
            <a:r>
              <a:rPr lang="en-US" sz="2800"/>
              <a:t>A model is an abstraction of the underlying problem</a:t>
            </a:r>
          </a:p>
          <a:p>
            <a:pPr>
              <a:lnSpc>
                <a:spcPct val="90000"/>
              </a:lnSpc>
            </a:pPr>
            <a:r>
              <a:rPr lang="en-US" sz="2800"/>
              <a:t>Designs should be modeled, and expressed as a series of views</a:t>
            </a:r>
          </a:p>
          <a:p>
            <a:pPr>
              <a:lnSpc>
                <a:spcPct val="90000"/>
              </a:lnSpc>
            </a:pPr>
            <a:r>
              <a:rPr lang="en-US" sz="2800"/>
              <a:t>Helpful to use a modeling language such as UML</a:t>
            </a:r>
          </a:p>
        </p:txBody>
      </p:sp>
      <p:sp>
        <p:nvSpPr>
          <p:cNvPr id="470020" name="Text Box 4"/>
          <p:cNvSpPr txBox="1">
            <a:spLocks noChangeArrowheads="1"/>
          </p:cNvSpPr>
          <p:nvPr/>
        </p:nvSpPr>
        <p:spPr bwMode="auto">
          <a:xfrm>
            <a:off x="1028700" y="1752600"/>
            <a:ext cx="7115175" cy="8223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b="1"/>
              <a:t>Software Designs are complicated, therefore,</a:t>
            </a:r>
            <a:br>
              <a:rPr lang="en-US" b="1"/>
            </a:br>
            <a:r>
              <a:rPr lang="en-US" b="1"/>
              <a:t>they must be modeled…</a:t>
            </a:r>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4294967295"/>
          </p:nvPr>
        </p:nvSpPr>
        <p:spPr>
          <a:xfrm>
            <a:off x="8077200" y="6400800"/>
            <a:ext cx="457200" cy="457200"/>
          </a:xfrm>
          <a:prstGeom prst="rect">
            <a:avLst/>
          </a:prstGeom>
          <a:extLst>
            <a:ext uri="{FAA26D3D-D897-4be2-8F04-BA451C77F1D7}">
              <ma14:placeholderFlag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fld id="{4BBBC9A1-1D8D-4DC4-A03D-CF3889D3CFEC}" type="slidenum">
              <a:rPr lang="en-US" altLang="en-US" sz="1400"/>
              <a:pPr/>
              <a:t>30</a:t>
            </a:fld>
            <a:endParaRPr lang="en-US" altLang="en-US" sz="1400"/>
          </a:p>
        </p:txBody>
      </p:sp>
      <p:sp>
        <p:nvSpPr>
          <p:cNvPr id="414722" name="Rectangle 2"/>
          <p:cNvSpPr>
            <a:spLocks noGrp="1" noChangeArrowheads="1"/>
          </p:cNvSpPr>
          <p:nvPr>
            <p:ph type="title"/>
          </p:nvPr>
        </p:nvSpPr>
        <p:spPr/>
        <p:txBody>
          <a:bodyPr/>
          <a:lstStyle/>
          <a:p>
            <a:pPr>
              <a:defRPr/>
            </a:pPr>
            <a:r>
              <a:rPr lang="en-GB" dirty="0" smtClean="0">
                <a:ea typeface="+mj-ea"/>
                <a:cs typeface="Times" charset="0"/>
              </a:rPr>
              <a:t>Design Principle 2: </a:t>
            </a:r>
            <a:r>
              <a:rPr lang="en-GB" dirty="0" smtClean="0">
                <a:solidFill>
                  <a:srgbClr val="FF0000"/>
                </a:solidFill>
                <a:ea typeface="+mj-ea"/>
                <a:cs typeface="Times" charset="0"/>
              </a:rPr>
              <a:t>Reduce coupling </a:t>
            </a:r>
            <a:r>
              <a:rPr lang="en-GB" dirty="0" smtClean="0">
                <a:ea typeface="+mj-ea"/>
                <a:cs typeface="Times" charset="0"/>
              </a:rPr>
              <a:t>where possible</a:t>
            </a:r>
            <a:r>
              <a:rPr lang="en-US" dirty="0" smtClean="0">
                <a:ea typeface="+mj-ea"/>
                <a:cs typeface="+mj-cs"/>
              </a:rPr>
              <a:t> </a:t>
            </a:r>
          </a:p>
        </p:txBody>
      </p:sp>
      <p:graphicFrame>
        <p:nvGraphicFramePr>
          <p:cNvPr id="3" name="Table 2"/>
          <p:cNvGraphicFramePr>
            <a:graphicFrameLocks noGrp="1"/>
          </p:cNvGraphicFramePr>
          <p:nvPr>
            <p:extLst>
              <p:ext uri="{D42A27DB-BD31-4B8C-83A1-F6EECF244321}">
                <p14:modId xmlns:p14="http://schemas.microsoft.com/office/powerpoint/2010/main" val="393343190"/>
              </p:ext>
            </p:extLst>
          </p:nvPr>
        </p:nvGraphicFramePr>
        <p:xfrm>
          <a:off x="152400" y="1600200"/>
          <a:ext cx="8839200" cy="4688840"/>
        </p:xfrm>
        <a:graphic>
          <a:graphicData uri="http://schemas.openxmlformats.org/drawingml/2006/table">
            <a:tbl>
              <a:tblPr firstRow="1" bandRow="1">
                <a:tableStyleId>{5C22544A-7EE6-4342-B048-85BDC9FD1C3A}</a:tableStyleId>
              </a:tblPr>
              <a:tblGrid>
                <a:gridCol w="1947620"/>
                <a:gridCol w="6891580"/>
              </a:tblGrid>
              <a:tr h="370840">
                <a:tc>
                  <a:txBody>
                    <a:bodyPr/>
                    <a:lstStyle/>
                    <a:p>
                      <a:endParaRPr lang="en-US" dirty="0"/>
                    </a:p>
                  </a:txBody>
                  <a:tcPr/>
                </a:tc>
                <a:tc>
                  <a:txBody>
                    <a:bodyPr/>
                    <a:lstStyle/>
                    <a:p>
                      <a:endParaRPr lang="en-US"/>
                    </a:p>
                  </a:txBody>
                  <a:tcPr/>
                </a:tc>
              </a:tr>
              <a:tr h="370840">
                <a:tc>
                  <a:txBody>
                    <a:bodyPr/>
                    <a:lstStyle/>
                    <a:p>
                      <a:r>
                        <a:rPr lang="en-US" dirty="0" smtClean="0"/>
                        <a:t>Content</a:t>
                      </a:r>
                      <a:endParaRPr lang="en-US" dirty="0"/>
                    </a:p>
                  </a:txBody>
                  <a:tcPr/>
                </a:tc>
                <a:tc>
                  <a:txBody>
                    <a:bodyPr/>
                    <a:lstStyle/>
                    <a:p>
                      <a:r>
                        <a:rPr lang="en-US" dirty="0" smtClean="0"/>
                        <a:t>One module modifies internal data of another module</a:t>
                      </a:r>
                      <a:endParaRPr lang="en-US" dirty="0"/>
                    </a:p>
                  </a:txBody>
                  <a:tcPr/>
                </a:tc>
              </a:tr>
              <a:tr h="370840">
                <a:tc>
                  <a:txBody>
                    <a:bodyPr/>
                    <a:lstStyle/>
                    <a:p>
                      <a:r>
                        <a:rPr lang="en-US" dirty="0" smtClean="0"/>
                        <a:t>Common</a:t>
                      </a:r>
                      <a:endParaRPr lang="en-US" dirty="0"/>
                    </a:p>
                  </a:txBody>
                  <a:tcPr/>
                </a:tc>
                <a:tc>
                  <a:txBody>
                    <a:bodyPr/>
                    <a:lstStyle/>
                    <a:p>
                      <a:r>
                        <a:rPr lang="en-US" dirty="0" smtClean="0"/>
                        <a:t>Coupling</a:t>
                      </a:r>
                      <a:r>
                        <a:rPr lang="en-US" baseline="0" dirty="0" smtClean="0"/>
                        <a:t> based on a global variable</a:t>
                      </a:r>
                      <a:endParaRPr lang="en-US" dirty="0"/>
                    </a:p>
                  </a:txBody>
                  <a:tcPr/>
                </a:tc>
              </a:tr>
              <a:tr h="370840">
                <a:tc>
                  <a:txBody>
                    <a:bodyPr/>
                    <a:lstStyle/>
                    <a:p>
                      <a:r>
                        <a:rPr lang="en-US" dirty="0" smtClean="0"/>
                        <a:t>Control</a:t>
                      </a:r>
                      <a:endParaRPr lang="en-US" dirty="0"/>
                    </a:p>
                  </a:txBody>
                  <a:tcPr/>
                </a:tc>
                <a:tc>
                  <a:txBody>
                    <a:bodyPr/>
                    <a:lstStyle/>
                    <a:p>
                      <a:r>
                        <a:rPr lang="en-US" dirty="0" smtClean="0"/>
                        <a:t>Parameter is passed</a:t>
                      </a:r>
                      <a:r>
                        <a:rPr lang="en-US" baseline="0" dirty="0" smtClean="0"/>
                        <a:t> as an argument that controls the behavior of the </a:t>
                      </a:r>
                      <a:r>
                        <a:rPr lang="en-US" baseline="0" dirty="0" err="1" smtClean="0"/>
                        <a:t>callee</a:t>
                      </a:r>
                      <a:r>
                        <a:rPr lang="en-US" baseline="0" dirty="0" smtClean="0"/>
                        <a:t>, </a:t>
                      </a:r>
                      <a:r>
                        <a:rPr lang="en-US" baseline="0" dirty="0" err="1" smtClean="0"/>
                        <a:t>e.g</a:t>
                      </a:r>
                      <a:r>
                        <a:rPr lang="en-US" baseline="0" dirty="0" smtClean="0"/>
                        <a:t>, (“</a:t>
                      </a:r>
                      <a:r>
                        <a:rPr lang="en-US" baseline="0" dirty="0" err="1" smtClean="0"/>
                        <a:t>CustomerArrived</a:t>
                      </a:r>
                      <a:r>
                        <a:rPr lang="en-US" baseline="0" dirty="0" smtClean="0"/>
                        <a:t>” passed as an </a:t>
                      </a:r>
                      <a:r>
                        <a:rPr lang="en-US" baseline="0" dirty="0" err="1" smtClean="0"/>
                        <a:t>arg</a:t>
                      </a:r>
                      <a:r>
                        <a:rPr lang="en-US" baseline="0" dirty="0" smtClean="0"/>
                        <a:t> that is then processed by a switch statement</a:t>
                      </a:r>
                      <a:endParaRPr lang="en-US" dirty="0"/>
                    </a:p>
                  </a:txBody>
                  <a:tcPr/>
                </a:tc>
              </a:tr>
              <a:tr h="370840">
                <a:tc>
                  <a:txBody>
                    <a:bodyPr/>
                    <a:lstStyle/>
                    <a:p>
                      <a:r>
                        <a:rPr lang="en-US" dirty="0" smtClean="0"/>
                        <a:t>Stamp</a:t>
                      </a:r>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Using</a:t>
                      </a:r>
                      <a:r>
                        <a:rPr lang="en-US" baseline="0" dirty="0" smtClean="0"/>
                        <a:t> custom types as arguments to a method or function.  Couples class dependencies – very common in OO languages</a:t>
                      </a:r>
                      <a:endParaRPr lang="en-US" dirty="0" smtClean="0"/>
                    </a:p>
                  </a:txBody>
                  <a:tcPr/>
                </a:tc>
              </a:tr>
              <a:tr h="370840">
                <a:tc>
                  <a:txBody>
                    <a:bodyPr/>
                    <a:lstStyle/>
                    <a:p>
                      <a:r>
                        <a:rPr lang="en-US" dirty="0" smtClean="0"/>
                        <a:t>Routine</a:t>
                      </a:r>
                      <a:endParaRPr lang="en-US" dirty="0"/>
                    </a:p>
                  </a:txBody>
                  <a:tcPr/>
                </a:tc>
                <a:tc>
                  <a:txBody>
                    <a:bodyPr/>
                    <a:lstStyle/>
                    <a:p>
                      <a:r>
                        <a:rPr lang="en-US" dirty="0" smtClean="0"/>
                        <a:t>When one method calls a method in another</a:t>
                      </a:r>
                      <a:r>
                        <a:rPr lang="en-US" baseline="0" dirty="0" smtClean="0"/>
                        <a:t> class or package</a:t>
                      </a:r>
                      <a:endParaRPr lang="en-US" dirty="0"/>
                    </a:p>
                  </a:txBody>
                  <a:tcPr/>
                </a:tc>
              </a:tr>
              <a:tr h="370840">
                <a:tc>
                  <a:txBody>
                    <a:bodyPr/>
                    <a:lstStyle/>
                    <a:p>
                      <a:r>
                        <a:rPr lang="en-US" dirty="0" smtClean="0"/>
                        <a:t>Type use</a:t>
                      </a:r>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When one</a:t>
                      </a:r>
                      <a:r>
                        <a:rPr lang="en-US" baseline="0" dirty="0" smtClean="0"/>
                        <a:t> module uses a type defined in another module</a:t>
                      </a:r>
                      <a:endParaRPr lang="en-US" dirty="0" smtClean="0"/>
                    </a:p>
                  </a:txBody>
                  <a:tcPr/>
                </a:tc>
              </a:tr>
              <a:tr h="370840">
                <a:tc>
                  <a:txBody>
                    <a:bodyPr/>
                    <a:lstStyle/>
                    <a:p>
                      <a:r>
                        <a:rPr lang="en-US" dirty="0" smtClean="0"/>
                        <a:t>Inclusion</a:t>
                      </a:r>
                      <a:r>
                        <a:rPr lang="en-US" baseline="0" dirty="0" smtClean="0"/>
                        <a:t> / Import</a:t>
                      </a:r>
                      <a:endParaRPr lang="en-US" dirty="0"/>
                    </a:p>
                  </a:txBody>
                  <a:tcPr/>
                </a:tc>
                <a:tc>
                  <a:txBody>
                    <a:bodyPr/>
                    <a:lstStyle/>
                    <a:p>
                      <a:r>
                        <a:rPr lang="en-US" dirty="0" smtClean="0"/>
                        <a:t>When one</a:t>
                      </a:r>
                      <a:r>
                        <a:rPr lang="en-US" baseline="0" dirty="0" smtClean="0"/>
                        <a:t> module imports another module</a:t>
                      </a:r>
                      <a:endParaRPr lang="en-US" dirty="0"/>
                    </a:p>
                  </a:txBody>
                  <a:tcPr/>
                </a:tc>
              </a:tr>
              <a:tr h="370840">
                <a:tc>
                  <a:txBody>
                    <a:bodyPr/>
                    <a:lstStyle/>
                    <a:p>
                      <a:r>
                        <a:rPr lang="en-US" dirty="0" smtClean="0"/>
                        <a:t>External</a:t>
                      </a:r>
                      <a:endParaRPr lang="en-US" dirty="0"/>
                    </a:p>
                  </a:txBody>
                  <a:tcPr/>
                </a:tc>
                <a:tc>
                  <a:txBody>
                    <a:bodyPr/>
                    <a:lstStyle/>
                    <a:p>
                      <a:r>
                        <a:rPr lang="en-US" dirty="0" smtClean="0"/>
                        <a:t>When a module</a:t>
                      </a:r>
                      <a:r>
                        <a:rPr lang="en-US" baseline="0" dirty="0" smtClean="0"/>
                        <a:t> has an external dependency on things like an operating system, shared library or hardware</a:t>
                      </a:r>
                      <a:endParaRPr lang="en-US" dirty="0"/>
                    </a:p>
                  </a:txBody>
                  <a:tcPr/>
                </a:tc>
              </a:tr>
            </a:tbl>
          </a:graphicData>
        </a:graphic>
      </p:graphicFrame>
    </p:spTree>
    <p:extLst>
      <p:ext uri="{BB962C8B-B14F-4D97-AF65-F5344CB8AC3E}">
        <p14:creationId xmlns:p14="http://schemas.microsoft.com/office/powerpoint/2010/main" val="1474814790"/>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2" name="Slide Number Placeholder 5"/>
          <p:cNvSpPr>
            <a:spLocks noGrp="1"/>
          </p:cNvSpPr>
          <p:nvPr>
            <p:ph type="sldNum" sz="quarter" idx="4294967295"/>
          </p:nvPr>
        </p:nvSpPr>
        <p:spPr>
          <a:xfrm>
            <a:off x="8077200" y="6400800"/>
            <a:ext cx="4572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defRPr sz="2400" b="1">
                <a:solidFill>
                  <a:schemeClr val="tx1"/>
                </a:solidFill>
                <a:latin typeface="Times" panose="02020603050405020304" pitchFamily="18" charset="0"/>
                <a:ea typeface="MS PGothic" panose="020B0600070205080204" pitchFamily="34" charset="-128"/>
              </a:defRPr>
            </a:lvl1pPr>
            <a:lvl2pPr marL="742950" indent="-285750">
              <a:spcBef>
                <a:spcPct val="20000"/>
              </a:spcBef>
              <a:buChar char="•"/>
              <a:defRPr sz="2400">
                <a:solidFill>
                  <a:schemeClr val="tx1"/>
                </a:solidFill>
                <a:latin typeface="Times"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ea typeface="MS PGothic" panose="020B0600070205080204" pitchFamily="34" charset="-128"/>
              </a:defRPr>
            </a:lvl9pPr>
          </a:lstStyle>
          <a:p>
            <a:pPr>
              <a:spcBef>
                <a:spcPct val="0"/>
              </a:spcBef>
            </a:pPr>
            <a:fld id="{B8425298-8158-47ED-A301-EB3E7811FA95}" type="slidenum">
              <a:rPr lang="en-US" altLang="en-US" sz="1400" b="0"/>
              <a:pPr>
                <a:spcBef>
                  <a:spcPct val="0"/>
                </a:spcBef>
              </a:pPr>
              <a:t>31</a:t>
            </a:fld>
            <a:endParaRPr lang="en-US" altLang="en-US" sz="1400" b="0"/>
          </a:p>
        </p:txBody>
      </p:sp>
      <p:sp>
        <p:nvSpPr>
          <p:cNvPr id="418818" name="Rectangle 2"/>
          <p:cNvSpPr>
            <a:spLocks noGrp="1" noChangeArrowheads="1"/>
          </p:cNvSpPr>
          <p:nvPr>
            <p:ph type="title"/>
          </p:nvPr>
        </p:nvSpPr>
        <p:spPr/>
        <p:txBody>
          <a:bodyPr/>
          <a:lstStyle/>
          <a:p>
            <a:pPr>
              <a:defRPr/>
            </a:pPr>
            <a:r>
              <a:rPr lang="en-GB" dirty="0" smtClean="0">
                <a:ea typeface="+mj-ea"/>
                <a:cs typeface="Times" charset="0"/>
              </a:rPr>
              <a:t>Design Principle 4: </a:t>
            </a:r>
            <a:r>
              <a:rPr lang="en-CA" dirty="0" smtClean="0">
                <a:solidFill>
                  <a:srgbClr val="FF0000"/>
                </a:solidFill>
                <a:ea typeface="+mj-ea"/>
                <a:cs typeface="Times" charset="0"/>
              </a:rPr>
              <a:t>Increase abstraction</a:t>
            </a:r>
            <a:endParaRPr lang="en-US" dirty="0" smtClean="0">
              <a:solidFill>
                <a:srgbClr val="FF0000"/>
              </a:solidFill>
              <a:ea typeface="+mj-ea"/>
              <a:cs typeface="Times" charset="0"/>
            </a:endParaRPr>
          </a:p>
        </p:txBody>
      </p:sp>
      <p:sp>
        <p:nvSpPr>
          <p:cNvPr id="418819" name="Rectangle 3"/>
          <p:cNvSpPr>
            <a:spLocks noGrp="1" noChangeArrowheads="1"/>
          </p:cNvSpPr>
          <p:nvPr>
            <p:ph type="body" idx="1"/>
          </p:nvPr>
        </p:nvSpPr>
        <p:spPr/>
        <p:txBody>
          <a:bodyPr/>
          <a:lstStyle/>
          <a:p>
            <a:pPr marL="0" indent="0">
              <a:defRPr/>
            </a:pPr>
            <a:r>
              <a:rPr lang="en-GB" sz="2400" dirty="0" smtClean="0">
                <a:ea typeface="+mn-ea"/>
                <a:cs typeface="Times" charset="0"/>
              </a:rPr>
              <a:t>Ensure that your designs allow you to hide or defer consideration of details, thus reducing complexity</a:t>
            </a:r>
            <a:r>
              <a:rPr lang="en-US" sz="2400" dirty="0" smtClean="0">
                <a:ea typeface="+mn-ea"/>
                <a:cs typeface="Times" charset="0"/>
              </a:rPr>
              <a:t> </a:t>
            </a:r>
          </a:p>
          <a:p>
            <a:pPr lvl="1">
              <a:defRPr/>
            </a:pPr>
            <a:r>
              <a:rPr lang="en-GB" sz="2000" dirty="0" smtClean="0">
                <a:ea typeface="+mn-ea"/>
                <a:cs typeface="Times" charset="0"/>
              </a:rPr>
              <a:t>A good abstraction is said to provide </a:t>
            </a:r>
            <a:r>
              <a:rPr lang="en-GB" sz="2000" i="1" dirty="0" smtClean="0">
                <a:ea typeface="+mn-ea"/>
                <a:cs typeface="Times" charset="0"/>
              </a:rPr>
              <a:t>information hiding</a:t>
            </a:r>
            <a:r>
              <a:rPr lang="en-US" sz="2000" dirty="0" smtClean="0">
                <a:ea typeface="+mn-ea"/>
                <a:cs typeface="Times" charset="0"/>
              </a:rPr>
              <a:t> </a:t>
            </a:r>
            <a:endParaRPr lang="en-GB" sz="2000" dirty="0" smtClean="0">
              <a:ea typeface="+mn-ea"/>
              <a:cs typeface="Times" charset="0"/>
            </a:endParaRPr>
          </a:p>
          <a:p>
            <a:pPr lvl="1">
              <a:defRPr/>
            </a:pPr>
            <a:r>
              <a:rPr lang="en-GB" sz="2000" dirty="0" smtClean="0">
                <a:ea typeface="+mn-ea"/>
                <a:cs typeface="Times" charset="0"/>
              </a:rPr>
              <a:t>Abstractions allow you to understand the essence of a subsystem without having to know unnecessary details</a:t>
            </a:r>
          </a:p>
          <a:p>
            <a:pPr lvl="1">
              <a:defRPr/>
            </a:pPr>
            <a:r>
              <a:rPr lang="en-GB" sz="2000" dirty="0" smtClean="0">
                <a:ea typeface="+mn-ea"/>
                <a:cs typeface="Times" charset="0"/>
              </a:rPr>
              <a:t>Examples of abstractions:</a:t>
            </a:r>
          </a:p>
          <a:p>
            <a:pPr lvl="2">
              <a:defRPr/>
            </a:pPr>
            <a:r>
              <a:rPr lang="en-GB" sz="1800" dirty="0" smtClean="0">
                <a:ea typeface="+mn-ea"/>
                <a:cs typeface="Times" charset="0"/>
              </a:rPr>
              <a:t>Classes</a:t>
            </a:r>
          </a:p>
          <a:p>
            <a:pPr lvl="2">
              <a:defRPr/>
            </a:pPr>
            <a:r>
              <a:rPr lang="en-GB" sz="1800" dirty="0" smtClean="0">
                <a:ea typeface="+mn-ea"/>
                <a:cs typeface="Times" charset="0"/>
              </a:rPr>
              <a:t>UML associations</a:t>
            </a:r>
            <a:r>
              <a:rPr lang="en-US" sz="1800" dirty="0" smtClean="0">
                <a:ea typeface="+mn-ea"/>
                <a:cs typeface="Times" charset="0"/>
              </a:rPr>
              <a:t> </a:t>
            </a:r>
          </a:p>
          <a:p>
            <a:pPr lvl="2">
              <a:defRPr/>
            </a:pPr>
            <a:r>
              <a:rPr lang="en-US" sz="1800" dirty="0" smtClean="0">
                <a:ea typeface="+mn-ea"/>
                <a:cs typeface="Times" charset="0"/>
              </a:rPr>
              <a:t>Interfaces</a:t>
            </a:r>
          </a:p>
          <a:p>
            <a:pPr lvl="2">
              <a:defRPr/>
            </a:pPr>
            <a:r>
              <a:rPr lang="en-US" sz="1800" dirty="0" smtClean="0">
                <a:ea typeface="+mn-ea"/>
                <a:cs typeface="Times" charset="0"/>
              </a:rPr>
              <a:t>State machines</a:t>
            </a:r>
          </a:p>
          <a:p>
            <a:pPr lvl="2">
              <a:defRPr/>
            </a:pPr>
            <a:r>
              <a:rPr lang="en-GB" sz="1800" dirty="0" smtClean="0">
                <a:ea typeface="+mn-ea"/>
                <a:cs typeface="Times" charset="0"/>
              </a:rPr>
              <a:t>Domain specific languages (DSLs)</a:t>
            </a:r>
            <a:endParaRPr lang="en-US" sz="1800" dirty="0">
              <a:ea typeface="+mn-ea"/>
              <a:cs typeface="Times" charset="0"/>
            </a:endParaRPr>
          </a:p>
        </p:txBody>
      </p:sp>
    </p:spTree>
    <p:extLst>
      <p:ext uri="{BB962C8B-B14F-4D97-AF65-F5344CB8AC3E}">
        <p14:creationId xmlns:p14="http://schemas.microsoft.com/office/powerpoint/2010/main" val="1358991200"/>
      </p:ext>
    </p:ext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20" name="Slide Number Placeholder 5"/>
          <p:cNvSpPr>
            <a:spLocks noGrp="1"/>
          </p:cNvSpPr>
          <p:nvPr>
            <p:ph type="sldNum" sz="quarter" idx="4294967295"/>
          </p:nvPr>
        </p:nvSpPr>
        <p:spPr>
          <a:xfrm>
            <a:off x="8077200" y="6400800"/>
            <a:ext cx="4572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defRPr sz="2400" b="1">
                <a:solidFill>
                  <a:schemeClr val="tx1"/>
                </a:solidFill>
                <a:latin typeface="Times" panose="02020603050405020304" pitchFamily="18" charset="0"/>
                <a:ea typeface="MS PGothic" panose="020B0600070205080204" pitchFamily="34" charset="-128"/>
              </a:defRPr>
            </a:lvl1pPr>
            <a:lvl2pPr marL="742950" indent="-285750">
              <a:spcBef>
                <a:spcPct val="20000"/>
              </a:spcBef>
              <a:buChar char="•"/>
              <a:defRPr sz="2400">
                <a:solidFill>
                  <a:schemeClr val="tx1"/>
                </a:solidFill>
                <a:latin typeface="Times"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ea typeface="MS PGothic" panose="020B0600070205080204" pitchFamily="34" charset="-128"/>
              </a:defRPr>
            </a:lvl9pPr>
          </a:lstStyle>
          <a:p>
            <a:pPr>
              <a:spcBef>
                <a:spcPct val="0"/>
              </a:spcBef>
            </a:pPr>
            <a:fld id="{255D1BE6-0338-4208-8785-804220766214}" type="slidenum">
              <a:rPr lang="en-US" altLang="en-US" sz="1400" b="0"/>
              <a:pPr>
                <a:spcBef>
                  <a:spcPct val="0"/>
                </a:spcBef>
              </a:pPr>
              <a:t>32</a:t>
            </a:fld>
            <a:endParaRPr lang="en-US" altLang="en-US" sz="1400" b="0"/>
          </a:p>
        </p:txBody>
      </p:sp>
      <p:sp>
        <p:nvSpPr>
          <p:cNvPr id="419842" name="Rectangle 2"/>
          <p:cNvSpPr>
            <a:spLocks noGrp="1" noChangeArrowheads="1"/>
          </p:cNvSpPr>
          <p:nvPr>
            <p:ph type="title"/>
          </p:nvPr>
        </p:nvSpPr>
        <p:spPr/>
        <p:txBody>
          <a:bodyPr/>
          <a:lstStyle/>
          <a:p>
            <a:pPr>
              <a:defRPr/>
            </a:pPr>
            <a:r>
              <a:rPr lang="en-GB" dirty="0" smtClean="0">
                <a:ea typeface="+mj-ea"/>
                <a:cs typeface="Times" charset="0"/>
              </a:rPr>
              <a:t>Design Principle 5: </a:t>
            </a:r>
            <a:r>
              <a:rPr lang="en-GB" dirty="0" smtClean="0">
                <a:solidFill>
                  <a:srgbClr val="FF0000"/>
                </a:solidFill>
                <a:ea typeface="+mj-ea"/>
                <a:cs typeface="Times" charset="0"/>
              </a:rPr>
              <a:t>Increase reusability </a:t>
            </a:r>
            <a:r>
              <a:rPr lang="en-GB" dirty="0" smtClean="0">
                <a:ea typeface="+mj-ea"/>
                <a:cs typeface="Times" charset="0"/>
              </a:rPr>
              <a:t>where possible</a:t>
            </a:r>
          </a:p>
        </p:txBody>
      </p:sp>
      <p:sp>
        <p:nvSpPr>
          <p:cNvPr id="419843" name="Rectangle 3"/>
          <p:cNvSpPr>
            <a:spLocks noGrp="1" noChangeArrowheads="1"/>
          </p:cNvSpPr>
          <p:nvPr>
            <p:ph type="body" idx="1"/>
          </p:nvPr>
        </p:nvSpPr>
        <p:spPr/>
        <p:txBody>
          <a:bodyPr/>
          <a:lstStyle/>
          <a:p>
            <a:pPr marL="0" indent="0">
              <a:defRPr/>
            </a:pPr>
            <a:r>
              <a:rPr lang="en-US" dirty="0" smtClean="0">
                <a:ea typeface="+mn-ea"/>
                <a:cs typeface="Times" charset="0"/>
              </a:rPr>
              <a:t>D</a:t>
            </a:r>
            <a:r>
              <a:rPr lang="en-GB" dirty="0" err="1" smtClean="0">
                <a:ea typeface="+mn-ea"/>
                <a:cs typeface="Times" charset="0"/>
              </a:rPr>
              <a:t>esign</a:t>
            </a:r>
            <a:r>
              <a:rPr lang="en-US" dirty="0" smtClean="0">
                <a:ea typeface="+mn-ea"/>
                <a:cs typeface="Times" charset="0"/>
              </a:rPr>
              <a:t> the</a:t>
            </a:r>
            <a:r>
              <a:rPr lang="en-GB" dirty="0" smtClean="0">
                <a:ea typeface="+mn-ea"/>
                <a:cs typeface="Times" charset="0"/>
              </a:rPr>
              <a:t> various aspects of your system so that they can be used again in other contexts</a:t>
            </a:r>
            <a:r>
              <a:rPr lang="en-US" dirty="0" smtClean="0">
                <a:ea typeface="+mn-ea"/>
                <a:cs typeface="Times" charset="0"/>
              </a:rPr>
              <a:t>  </a:t>
            </a:r>
          </a:p>
          <a:p>
            <a:pPr lvl="1">
              <a:defRPr/>
            </a:pPr>
            <a:r>
              <a:rPr lang="en-GB" dirty="0" smtClean="0">
                <a:ea typeface="+mn-ea"/>
                <a:cs typeface="Times" charset="0"/>
              </a:rPr>
              <a:t>Generalize your design as much as possible</a:t>
            </a:r>
            <a:r>
              <a:rPr lang="en-US" dirty="0" smtClean="0">
                <a:ea typeface="+mn-ea"/>
                <a:cs typeface="Times" charset="0"/>
              </a:rPr>
              <a:t> </a:t>
            </a:r>
          </a:p>
          <a:p>
            <a:pPr lvl="1">
              <a:defRPr/>
            </a:pPr>
            <a:r>
              <a:rPr lang="en-GB" dirty="0" smtClean="0">
                <a:ea typeface="+mn-ea"/>
                <a:cs typeface="Times" charset="0"/>
              </a:rPr>
              <a:t>Follow the preceding three design principles</a:t>
            </a:r>
            <a:r>
              <a:rPr lang="en-US" dirty="0" smtClean="0">
                <a:ea typeface="+mn-ea"/>
                <a:cs typeface="Times" charset="0"/>
              </a:rPr>
              <a:t> </a:t>
            </a:r>
          </a:p>
          <a:p>
            <a:pPr lvl="1">
              <a:defRPr/>
            </a:pPr>
            <a:r>
              <a:rPr lang="en-GB" dirty="0" smtClean="0">
                <a:ea typeface="+mn-ea"/>
                <a:cs typeface="Times" charset="0"/>
              </a:rPr>
              <a:t>Design your system to contain hooks</a:t>
            </a:r>
            <a:r>
              <a:rPr lang="en-US" dirty="0" smtClean="0">
                <a:ea typeface="+mn-ea"/>
                <a:cs typeface="Times" charset="0"/>
              </a:rPr>
              <a:t> </a:t>
            </a:r>
          </a:p>
          <a:p>
            <a:pPr lvl="1">
              <a:defRPr/>
            </a:pPr>
            <a:r>
              <a:rPr lang="en-GB" dirty="0" smtClean="0">
                <a:ea typeface="+mn-ea"/>
                <a:cs typeface="Times" charset="0"/>
              </a:rPr>
              <a:t>Simplify your design as much as possible</a:t>
            </a:r>
            <a:r>
              <a:rPr lang="en-US" dirty="0" smtClean="0">
                <a:ea typeface="+mn-ea"/>
                <a:cs typeface="Times" charset="0"/>
              </a:rPr>
              <a:t> </a:t>
            </a:r>
            <a:endParaRPr lang="en-GB" dirty="0" smtClean="0">
              <a:ea typeface="+mn-ea"/>
              <a:cs typeface="Times" charset="0"/>
            </a:endParaRPr>
          </a:p>
        </p:txBody>
      </p:sp>
    </p:spTree>
    <p:extLst>
      <p:ext uri="{BB962C8B-B14F-4D97-AF65-F5344CB8AC3E}">
        <p14:creationId xmlns:p14="http://schemas.microsoft.com/office/powerpoint/2010/main" val="3030714194"/>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8" name="Slide Number Placeholder 5"/>
          <p:cNvSpPr>
            <a:spLocks noGrp="1"/>
          </p:cNvSpPr>
          <p:nvPr>
            <p:ph type="sldNum" sz="quarter" idx="4294967295"/>
          </p:nvPr>
        </p:nvSpPr>
        <p:spPr>
          <a:xfrm>
            <a:off x="8077200" y="6400800"/>
            <a:ext cx="4572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defRPr sz="2400" b="1">
                <a:solidFill>
                  <a:schemeClr val="tx1"/>
                </a:solidFill>
                <a:latin typeface="Times" panose="02020603050405020304" pitchFamily="18" charset="0"/>
                <a:ea typeface="MS PGothic" panose="020B0600070205080204" pitchFamily="34" charset="-128"/>
              </a:defRPr>
            </a:lvl1pPr>
            <a:lvl2pPr marL="742950" indent="-285750">
              <a:spcBef>
                <a:spcPct val="20000"/>
              </a:spcBef>
              <a:buChar char="•"/>
              <a:defRPr sz="2400">
                <a:solidFill>
                  <a:schemeClr val="tx1"/>
                </a:solidFill>
                <a:latin typeface="Times"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ea typeface="MS PGothic" panose="020B0600070205080204" pitchFamily="34" charset="-128"/>
              </a:defRPr>
            </a:lvl9pPr>
          </a:lstStyle>
          <a:p>
            <a:pPr>
              <a:spcBef>
                <a:spcPct val="0"/>
              </a:spcBef>
            </a:pPr>
            <a:fld id="{F0B8AF8D-4EC5-4EFE-A0B8-D7CFF1EA1FF2}" type="slidenum">
              <a:rPr lang="en-US" altLang="en-US" sz="1400" b="0"/>
              <a:pPr>
                <a:spcBef>
                  <a:spcPct val="0"/>
                </a:spcBef>
              </a:pPr>
              <a:t>33</a:t>
            </a:fld>
            <a:endParaRPr lang="en-US" altLang="en-US" sz="1400" b="0"/>
          </a:p>
        </p:txBody>
      </p:sp>
      <p:sp>
        <p:nvSpPr>
          <p:cNvPr id="420866" name="Rectangle 2"/>
          <p:cNvSpPr>
            <a:spLocks noGrp="1" noChangeArrowheads="1"/>
          </p:cNvSpPr>
          <p:nvPr>
            <p:ph type="title"/>
          </p:nvPr>
        </p:nvSpPr>
        <p:spPr/>
        <p:txBody>
          <a:bodyPr/>
          <a:lstStyle/>
          <a:p>
            <a:pPr>
              <a:defRPr/>
            </a:pPr>
            <a:r>
              <a:rPr lang="en-GB" dirty="0" smtClean="0">
                <a:ea typeface="+mj-ea"/>
                <a:cs typeface="Times" charset="0"/>
              </a:rPr>
              <a:t>Design Principle 6: </a:t>
            </a:r>
            <a:r>
              <a:rPr lang="en-GB" dirty="0" smtClean="0">
                <a:solidFill>
                  <a:srgbClr val="FF0000"/>
                </a:solidFill>
                <a:ea typeface="+mj-ea"/>
                <a:cs typeface="Times" charset="0"/>
              </a:rPr>
              <a:t>Reuse </a:t>
            </a:r>
            <a:r>
              <a:rPr lang="en-GB" dirty="0" smtClean="0">
                <a:ea typeface="+mj-ea"/>
                <a:cs typeface="Times" charset="0"/>
              </a:rPr>
              <a:t>where possible</a:t>
            </a:r>
          </a:p>
        </p:txBody>
      </p:sp>
      <p:sp>
        <p:nvSpPr>
          <p:cNvPr id="420867" name="Rectangle 3"/>
          <p:cNvSpPr>
            <a:spLocks noGrp="1" noChangeArrowheads="1"/>
          </p:cNvSpPr>
          <p:nvPr>
            <p:ph type="body" idx="1"/>
          </p:nvPr>
        </p:nvSpPr>
        <p:spPr/>
        <p:txBody>
          <a:bodyPr/>
          <a:lstStyle/>
          <a:p>
            <a:pPr marL="0" indent="0">
              <a:defRPr/>
            </a:pPr>
            <a:r>
              <a:rPr lang="en-GB" smtClean="0">
                <a:ea typeface="+mn-ea"/>
                <a:cs typeface="Times" charset="0"/>
              </a:rPr>
              <a:t>Design with reuse is complementary to design for reusability</a:t>
            </a:r>
            <a:r>
              <a:rPr lang="en-US" smtClean="0">
                <a:ea typeface="+mn-ea"/>
                <a:cs typeface="Times" charset="0"/>
              </a:rPr>
              <a:t>  </a:t>
            </a:r>
          </a:p>
          <a:p>
            <a:pPr lvl="1">
              <a:defRPr/>
            </a:pPr>
            <a:r>
              <a:rPr lang="en-GB" smtClean="0">
                <a:ea typeface="+mn-ea"/>
                <a:cs typeface="Times" charset="0"/>
              </a:rPr>
              <a:t>Actively reusing designs or code allows you to take advantage of the investment you or others have made in reusable components</a:t>
            </a:r>
            <a:r>
              <a:rPr lang="en-US" smtClean="0">
                <a:ea typeface="+mn-ea"/>
                <a:cs typeface="Times" charset="0"/>
              </a:rPr>
              <a:t> </a:t>
            </a:r>
            <a:endParaRPr lang="en-GB" smtClean="0">
              <a:ea typeface="+mn-ea"/>
              <a:cs typeface="Times" charset="0"/>
            </a:endParaRPr>
          </a:p>
          <a:p>
            <a:pPr lvl="2">
              <a:defRPr/>
            </a:pPr>
            <a:r>
              <a:rPr lang="en-GB" i="1" smtClean="0">
                <a:ea typeface="+mn-ea"/>
                <a:cs typeface="Times" charset="0"/>
              </a:rPr>
              <a:t>Cloning</a:t>
            </a:r>
            <a:r>
              <a:rPr lang="en-GB" smtClean="0">
                <a:ea typeface="+mn-ea"/>
                <a:cs typeface="Times" charset="0"/>
              </a:rPr>
              <a:t> should not be seen as a form of reuse</a:t>
            </a:r>
            <a:r>
              <a:rPr lang="en-US" smtClean="0">
                <a:ea typeface="+mn-ea"/>
                <a:cs typeface="Times" charset="0"/>
              </a:rPr>
              <a:t> </a:t>
            </a:r>
            <a:endParaRPr lang="en-GB" smtClean="0">
              <a:ea typeface="+mn-ea"/>
              <a:cs typeface="Times" charset="0"/>
            </a:endParaRPr>
          </a:p>
        </p:txBody>
      </p:sp>
    </p:spTree>
    <p:extLst>
      <p:ext uri="{BB962C8B-B14F-4D97-AF65-F5344CB8AC3E}">
        <p14:creationId xmlns:p14="http://schemas.microsoft.com/office/powerpoint/2010/main" val="3280537662"/>
      </p:ext>
    </p:extLst>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6" name="Slide Number Placeholder 5"/>
          <p:cNvSpPr>
            <a:spLocks noGrp="1"/>
          </p:cNvSpPr>
          <p:nvPr>
            <p:ph type="sldNum" sz="quarter" idx="4294967295"/>
          </p:nvPr>
        </p:nvSpPr>
        <p:spPr>
          <a:xfrm>
            <a:off x="8077200" y="6400800"/>
            <a:ext cx="4572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defRPr sz="2400" b="1">
                <a:solidFill>
                  <a:schemeClr val="tx1"/>
                </a:solidFill>
                <a:latin typeface="Times" panose="02020603050405020304" pitchFamily="18" charset="0"/>
                <a:ea typeface="MS PGothic" panose="020B0600070205080204" pitchFamily="34" charset="-128"/>
              </a:defRPr>
            </a:lvl1pPr>
            <a:lvl2pPr marL="742950" indent="-285750">
              <a:spcBef>
                <a:spcPct val="20000"/>
              </a:spcBef>
              <a:buChar char="•"/>
              <a:defRPr sz="2400">
                <a:solidFill>
                  <a:schemeClr val="tx1"/>
                </a:solidFill>
                <a:latin typeface="Times"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ea typeface="MS PGothic" panose="020B0600070205080204" pitchFamily="34" charset="-128"/>
              </a:defRPr>
            </a:lvl9pPr>
          </a:lstStyle>
          <a:p>
            <a:pPr>
              <a:spcBef>
                <a:spcPct val="0"/>
              </a:spcBef>
            </a:pPr>
            <a:fld id="{79F514BD-8C52-460C-9CAA-8E3627F3193C}" type="slidenum">
              <a:rPr lang="en-US" altLang="en-US" sz="1400" b="0"/>
              <a:pPr>
                <a:spcBef>
                  <a:spcPct val="0"/>
                </a:spcBef>
              </a:pPr>
              <a:t>34</a:t>
            </a:fld>
            <a:endParaRPr lang="en-US" altLang="en-US" sz="1400" b="0"/>
          </a:p>
        </p:txBody>
      </p:sp>
      <p:sp>
        <p:nvSpPr>
          <p:cNvPr id="421890" name="Rectangle 2"/>
          <p:cNvSpPr>
            <a:spLocks noGrp="1" noChangeArrowheads="1"/>
          </p:cNvSpPr>
          <p:nvPr>
            <p:ph type="title"/>
          </p:nvPr>
        </p:nvSpPr>
        <p:spPr/>
        <p:txBody>
          <a:bodyPr/>
          <a:lstStyle/>
          <a:p>
            <a:pPr>
              <a:defRPr/>
            </a:pPr>
            <a:r>
              <a:rPr lang="en-GB" dirty="0" smtClean="0">
                <a:ea typeface="+mj-ea"/>
                <a:cs typeface="Times" charset="0"/>
              </a:rPr>
              <a:t>Design Principle 7: </a:t>
            </a:r>
            <a:r>
              <a:rPr lang="en-GB" dirty="0" smtClean="0">
                <a:solidFill>
                  <a:srgbClr val="FF0000"/>
                </a:solidFill>
                <a:ea typeface="+mj-ea"/>
                <a:cs typeface="Times" charset="0"/>
              </a:rPr>
              <a:t>Design for flexibility</a:t>
            </a:r>
            <a:r>
              <a:rPr lang="en-US" dirty="0" smtClean="0">
                <a:solidFill>
                  <a:srgbClr val="FF0000"/>
                </a:solidFill>
                <a:ea typeface="+mj-ea"/>
                <a:cs typeface="Times" charset="0"/>
              </a:rPr>
              <a:t> </a:t>
            </a:r>
          </a:p>
        </p:txBody>
      </p:sp>
      <p:sp>
        <p:nvSpPr>
          <p:cNvPr id="421891" name="Rectangle 3"/>
          <p:cNvSpPr>
            <a:spLocks noGrp="1" noChangeArrowheads="1"/>
          </p:cNvSpPr>
          <p:nvPr>
            <p:ph type="body" idx="1"/>
          </p:nvPr>
        </p:nvSpPr>
        <p:spPr/>
        <p:txBody>
          <a:bodyPr/>
          <a:lstStyle/>
          <a:p>
            <a:pPr marL="0" indent="0">
              <a:defRPr/>
            </a:pPr>
            <a:r>
              <a:rPr lang="en-GB" sz="2800" dirty="0" smtClean="0">
                <a:ea typeface="+mn-ea"/>
                <a:cs typeface="Times" charset="0"/>
              </a:rPr>
              <a:t>Actively anticipate changes that a design may have to undergo in the future, and prepare for them</a:t>
            </a:r>
            <a:r>
              <a:rPr lang="en-US" sz="2800" dirty="0" smtClean="0">
                <a:ea typeface="+mn-ea"/>
                <a:cs typeface="Times" charset="0"/>
              </a:rPr>
              <a:t> </a:t>
            </a:r>
          </a:p>
          <a:p>
            <a:pPr lvl="1">
              <a:defRPr/>
            </a:pPr>
            <a:r>
              <a:rPr lang="en-GB" sz="2400" dirty="0" smtClean="0">
                <a:ea typeface="+mn-ea"/>
                <a:cs typeface="Times" charset="0"/>
              </a:rPr>
              <a:t>Reduce coupling and increase cohesion</a:t>
            </a:r>
            <a:r>
              <a:rPr lang="en-US" sz="2400" dirty="0" smtClean="0">
                <a:ea typeface="+mn-ea"/>
                <a:cs typeface="Times" charset="0"/>
              </a:rPr>
              <a:t> </a:t>
            </a:r>
          </a:p>
          <a:p>
            <a:pPr lvl="1">
              <a:defRPr/>
            </a:pPr>
            <a:r>
              <a:rPr lang="en-GB" sz="2400" dirty="0" smtClean="0">
                <a:ea typeface="+mn-ea"/>
                <a:cs typeface="Times" charset="0"/>
              </a:rPr>
              <a:t>Create abstractions</a:t>
            </a:r>
            <a:r>
              <a:rPr lang="en-US" sz="2400" dirty="0" smtClean="0">
                <a:ea typeface="+mn-ea"/>
                <a:cs typeface="Times" charset="0"/>
              </a:rPr>
              <a:t> </a:t>
            </a:r>
          </a:p>
          <a:p>
            <a:pPr lvl="1">
              <a:defRPr/>
            </a:pPr>
            <a:r>
              <a:rPr lang="en-GB" sz="2400" dirty="0" smtClean="0">
                <a:ea typeface="+mn-ea"/>
                <a:cs typeface="Times" charset="0"/>
              </a:rPr>
              <a:t>Do not hard-code anything</a:t>
            </a:r>
            <a:r>
              <a:rPr lang="en-US" sz="2400" dirty="0" smtClean="0">
                <a:ea typeface="+mn-ea"/>
                <a:cs typeface="Times" charset="0"/>
              </a:rPr>
              <a:t> </a:t>
            </a:r>
          </a:p>
          <a:p>
            <a:pPr lvl="1">
              <a:defRPr/>
            </a:pPr>
            <a:r>
              <a:rPr lang="en-GB" sz="2400" dirty="0" err="1" smtClean="0">
                <a:ea typeface="+mn-ea"/>
                <a:cs typeface="Times" charset="0"/>
              </a:rPr>
              <a:t>Leav</a:t>
            </a:r>
            <a:r>
              <a:rPr lang="en-US" sz="2400" dirty="0" smtClean="0">
                <a:ea typeface="+mn-ea"/>
                <a:cs typeface="Times" charset="0"/>
              </a:rPr>
              <a:t>e</a:t>
            </a:r>
            <a:r>
              <a:rPr lang="en-GB" sz="2400" dirty="0" smtClean="0">
                <a:ea typeface="+mn-ea"/>
                <a:cs typeface="Times" charset="0"/>
              </a:rPr>
              <a:t> all options open</a:t>
            </a:r>
            <a:endParaRPr lang="en-US" sz="2400" dirty="0" smtClean="0">
              <a:ea typeface="+mn-ea"/>
              <a:cs typeface="Times" charset="0"/>
            </a:endParaRPr>
          </a:p>
          <a:p>
            <a:pPr lvl="2">
              <a:defRPr/>
            </a:pPr>
            <a:r>
              <a:rPr lang="en-US" sz="2000" dirty="0" smtClean="0">
                <a:ea typeface="+mn-ea"/>
                <a:cs typeface="Times" charset="0"/>
              </a:rPr>
              <a:t>Do not restrict the options of people who have to modify the system later </a:t>
            </a:r>
          </a:p>
          <a:p>
            <a:pPr lvl="1">
              <a:defRPr/>
            </a:pPr>
            <a:r>
              <a:rPr lang="en-GB" sz="2400" dirty="0" smtClean="0">
                <a:ea typeface="+mn-ea"/>
                <a:cs typeface="Times" charset="0"/>
              </a:rPr>
              <a:t>Use reusable code and make code reusable</a:t>
            </a:r>
            <a:r>
              <a:rPr lang="en-US" sz="2400" dirty="0" smtClean="0">
                <a:ea typeface="+mn-ea"/>
                <a:cs typeface="Times" charset="0"/>
              </a:rPr>
              <a:t> </a:t>
            </a:r>
            <a:endParaRPr lang="en-GB" sz="2400" dirty="0" smtClean="0">
              <a:ea typeface="+mn-ea"/>
              <a:cs typeface="Times" charset="0"/>
            </a:endParaRPr>
          </a:p>
        </p:txBody>
      </p:sp>
    </p:spTree>
    <p:extLst>
      <p:ext uri="{BB962C8B-B14F-4D97-AF65-F5344CB8AC3E}">
        <p14:creationId xmlns:p14="http://schemas.microsoft.com/office/powerpoint/2010/main" val="2043476020"/>
      </p:ext>
    </p:extLst>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4" name="Slide Number Placeholder 5"/>
          <p:cNvSpPr>
            <a:spLocks noGrp="1"/>
          </p:cNvSpPr>
          <p:nvPr>
            <p:ph type="sldNum" sz="quarter" idx="4294967295"/>
          </p:nvPr>
        </p:nvSpPr>
        <p:spPr>
          <a:xfrm>
            <a:off x="8077200" y="6400800"/>
            <a:ext cx="4572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defRPr sz="2400" b="1">
                <a:solidFill>
                  <a:schemeClr val="tx1"/>
                </a:solidFill>
                <a:latin typeface="Times" panose="02020603050405020304" pitchFamily="18" charset="0"/>
                <a:ea typeface="MS PGothic" panose="020B0600070205080204" pitchFamily="34" charset="-128"/>
              </a:defRPr>
            </a:lvl1pPr>
            <a:lvl2pPr marL="742950" indent="-285750">
              <a:spcBef>
                <a:spcPct val="20000"/>
              </a:spcBef>
              <a:buChar char="•"/>
              <a:defRPr sz="2400">
                <a:solidFill>
                  <a:schemeClr val="tx1"/>
                </a:solidFill>
                <a:latin typeface="Times"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ea typeface="MS PGothic" panose="020B0600070205080204" pitchFamily="34" charset="-128"/>
              </a:defRPr>
            </a:lvl9pPr>
          </a:lstStyle>
          <a:p>
            <a:pPr>
              <a:spcBef>
                <a:spcPct val="0"/>
              </a:spcBef>
            </a:pPr>
            <a:fld id="{95AD5EA1-C3F8-43A8-A386-527018EAB568}" type="slidenum">
              <a:rPr lang="en-US" altLang="en-US" sz="1400" b="0"/>
              <a:pPr>
                <a:spcBef>
                  <a:spcPct val="0"/>
                </a:spcBef>
              </a:pPr>
              <a:t>35</a:t>
            </a:fld>
            <a:endParaRPr lang="en-US" altLang="en-US" sz="1400" b="0"/>
          </a:p>
        </p:txBody>
      </p:sp>
      <p:sp>
        <p:nvSpPr>
          <p:cNvPr id="422914" name="Rectangle 2"/>
          <p:cNvSpPr>
            <a:spLocks noGrp="1" noChangeArrowheads="1"/>
          </p:cNvSpPr>
          <p:nvPr>
            <p:ph type="title"/>
          </p:nvPr>
        </p:nvSpPr>
        <p:spPr/>
        <p:txBody>
          <a:bodyPr/>
          <a:lstStyle/>
          <a:p>
            <a:pPr>
              <a:defRPr/>
            </a:pPr>
            <a:r>
              <a:rPr lang="en-GB" dirty="0" smtClean="0">
                <a:ea typeface="+mj-ea"/>
                <a:cs typeface="Times" charset="0"/>
              </a:rPr>
              <a:t>Design Principle 8: </a:t>
            </a:r>
            <a:r>
              <a:rPr lang="en-GB" dirty="0" smtClean="0">
                <a:solidFill>
                  <a:srgbClr val="FF0000"/>
                </a:solidFill>
                <a:ea typeface="+mj-ea"/>
                <a:cs typeface="Times" charset="0"/>
              </a:rPr>
              <a:t>Anticipate obsolescence</a:t>
            </a:r>
            <a:r>
              <a:rPr lang="en-US" dirty="0" smtClean="0">
                <a:solidFill>
                  <a:srgbClr val="FF0000"/>
                </a:solidFill>
                <a:ea typeface="+mj-ea"/>
                <a:cs typeface="Times" charset="0"/>
              </a:rPr>
              <a:t> </a:t>
            </a:r>
          </a:p>
        </p:txBody>
      </p:sp>
      <p:sp>
        <p:nvSpPr>
          <p:cNvPr id="422915" name="Rectangle 3"/>
          <p:cNvSpPr>
            <a:spLocks noGrp="1" noChangeArrowheads="1"/>
          </p:cNvSpPr>
          <p:nvPr>
            <p:ph type="body" idx="1"/>
          </p:nvPr>
        </p:nvSpPr>
        <p:spPr/>
        <p:txBody>
          <a:bodyPr/>
          <a:lstStyle/>
          <a:p>
            <a:pPr marL="0" indent="0">
              <a:lnSpc>
                <a:spcPct val="90000"/>
              </a:lnSpc>
              <a:defRPr/>
            </a:pPr>
            <a:r>
              <a:rPr lang="en-GB" sz="2400" dirty="0" smtClean="0">
                <a:ea typeface="+mn-ea"/>
                <a:cs typeface="Times" charset="0"/>
              </a:rPr>
              <a:t>Plan for changes in the technology or environment so the software will continue to run or can be easily changed</a:t>
            </a:r>
            <a:r>
              <a:rPr lang="en-US" sz="2400" dirty="0" smtClean="0">
                <a:ea typeface="+mn-ea"/>
                <a:cs typeface="Times" charset="0"/>
              </a:rPr>
              <a:t> </a:t>
            </a:r>
          </a:p>
          <a:p>
            <a:pPr lvl="1">
              <a:lnSpc>
                <a:spcPct val="90000"/>
              </a:lnSpc>
              <a:defRPr/>
            </a:pPr>
            <a:r>
              <a:rPr lang="en-GB" sz="2000" dirty="0" smtClean="0">
                <a:ea typeface="+mn-ea"/>
                <a:cs typeface="Times" charset="0"/>
              </a:rPr>
              <a:t>Avoid using early releases of technology</a:t>
            </a:r>
            <a:r>
              <a:rPr lang="en-US" sz="2000" dirty="0" smtClean="0">
                <a:ea typeface="+mn-ea"/>
                <a:cs typeface="Times" charset="0"/>
              </a:rPr>
              <a:t> </a:t>
            </a:r>
          </a:p>
          <a:p>
            <a:pPr lvl="1">
              <a:lnSpc>
                <a:spcPct val="90000"/>
              </a:lnSpc>
              <a:defRPr/>
            </a:pPr>
            <a:r>
              <a:rPr lang="en-GB" sz="2000" dirty="0" smtClean="0">
                <a:ea typeface="+mn-ea"/>
                <a:cs typeface="Times" charset="0"/>
              </a:rPr>
              <a:t>Avoid using software libraries that are specific to particular environments</a:t>
            </a:r>
            <a:r>
              <a:rPr lang="en-US" sz="2000" dirty="0" smtClean="0">
                <a:ea typeface="+mn-ea"/>
                <a:cs typeface="Times" charset="0"/>
              </a:rPr>
              <a:t> </a:t>
            </a:r>
          </a:p>
          <a:p>
            <a:pPr lvl="1">
              <a:lnSpc>
                <a:spcPct val="90000"/>
              </a:lnSpc>
              <a:defRPr/>
            </a:pPr>
            <a:r>
              <a:rPr lang="en-GB" sz="2000" dirty="0" smtClean="0">
                <a:ea typeface="+mn-ea"/>
                <a:cs typeface="Times" charset="0"/>
              </a:rPr>
              <a:t>Avoid using undocumented features or little-used features of software libraries</a:t>
            </a:r>
            <a:r>
              <a:rPr lang="en-US" sz="2000" dirty="0" smtClean="0">
                <a:ea typeface="+mn-ea"/>
                <a:cs typeface="Times" charset="0"/>
              </a:rPr>
              <a:t> </a:t>
            </a:r>
          </a:p>
          <a:p>
            <a:pPr lvl="1">
              <a:lnSpc>
                <a:spcPct val="90000"/>
              </a:lnSpc>
              <a:defRPr/>
            </a:pPr>
            <a:r>
              <a:rPr lang="en-GB" sz="2000" dirty="0" smtClean="0">
                <a:ea typeface="+mn-ea"/>
                <a:cs typeface="Times" charset="0"/>
              </a:rPr>
              <a:t>Avoid using software or special hardware from companies that are less likely to provide long-term support</a:t>
            </a:r>
            <a:r>
              <a:rPr lang="en-US" sz="2000" dirty="0" smtClean="0">
                <a:ea typeface="+mn-ea"/>
                <a:cs typeface="Times" charset="0"/>
              </a:rPr>
              <a:t> </a:t>
            </a:r>
          </a:p>
          <a:p>
            <a:pPr lvl="1">
              <a:lnSpc>
                <a:spcPct val="90000"/>
              </a:lnSpc>
              <a:defRPr/>
            </a:pPr>
            <a:r>
              <a:rPr lang="en-GB" sz="2000" dirty="0" smtClean="0">
                <a:ea typeface="+mn-ea"/>
                <a:cs typeface="Times" charset="0"/>
              </a:rPr>
              <a:t>Use standard languages and technologies that are supported by multiple vendors</a:t>
            </a:r>
            <a:r>
              <a:rPr lang="en-US" sz="2000" dirty="0" smtClean="0">
                <a:ea typeface="+mn-ea"/>
                <a:cs typeface="Times" charset="0"/>
              </a:rPr>
              <a:t> </a:t>
            </a:r>
            <a:endParaRPr lang="en-GB" sz="2000" dirty="0" smtClean="0">
              <a:ea typeface="+mn-ea"/>
              <a:cs typeface="Times" charset="0"/>
            </a:endParaRPr>
          </a:p>
        </p:txBody>
      </p:sp>
    </p:spTree>
    <p:extLst>
      <p:ext uri="{BB962C8B-B14F-4D97-AF65-F5344CB8AC3E}">
        <p14:creationId xmlns:p14="http://schemas.microsoft.com/office/powerpoint/2010/main" val="570726047"/>
      </p:ext>
    </p:extLst>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2" name="Slide Number Placeholder 5"/>
          <p:cNvSpPr>
            <a:spLocks noGrp="1"/>
          </p:cNvSpPr>
          <p:nvPr>
            <p:ph type="sldNum" sz="quarter" idx="4294967295"/>
          </p:nvPr>
        </p:nvSpPr>
        <p:spPr>
          <a:xfrm>
            <a:off x="8077200" y="6400800"/>
            <a:ext cx="4572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defRPr sz="2400" b="1">
                <a:solidFill>
                  <a:schemeClr val="tx1"/>
                </a:solidFill>
                <a:latin typeface="Times" panose="02020603050405020304" pitchFamily="18" charset="0"/>
                <a:ea typeface="MS PGothic" panose="020B0600070205080204" pitchFamily="34" charset="-128"/>
              </a:defRPr>
            </a:lvl1pPr>
            <a:lvl2pPr marL="742950" indent="-285750">
              <a:spcBef>
                <a:spcPct val="20000"/>
              </a:spcBef>
              <a:buChar char="•"/>
              <a:defRPr sz="2400">
                <a:solidFill>
                  <a:schemeClr val="tx1"/>
                </a:solidFill>
                <a:latin typeface="Times"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ea typeface="MS PGothic" panose="020B0600070205080204" pitchFamily="34" charset="-128"/>
              </a:defRPr>
            </a:lvl9pPr>
          </a:lstStyle>
          <a:p>
            <a:pPr>
              <a:spcBef>
                <a:spcPct val="0"/>
              </a:spcBef>
            </a:pPr>
            <a:fld id="{618C9815-E52D-48CB-9A0E-4C3E9A2572F5}" type="slidenum">
              <a:rPr lang="en-US" altLang="en-US" sz="1400" b="0"/>
              <a:pPr>
                <a:spcBef>
                  <a:spcPct val="0"/>
                </a:spcBef>
              </a:pPr>
              <a:t>36</a:t>
            </a:fld>
            <a:endParaRPr lang="en-US" altLang="en-US" sz="1400" b="0"/>
          </a:p>
        </p:txBody>
      </p:sp>
      <p:sp>
        <p:nvSpPr>
          <p:cNvPr id="436226" name="Rectangle 2"/>
          <p:cNvSpPr>
            <a:spLocks noGrp="1" noChangeArrowheads="1"/>
          </p:cNvSpPr>
          <p:nvPr>
            <p:ph type="title"/>
          </p:nvPr>
        </p:nvSpPr>
        <p:spPr/>
        <p:txBody>
          <a:bodyPr/>
          <a:lstStyle/>
          <a:p>
            <a:pPr>
              <a:defRPr/>
            </a:pPr>
            <a:r>
              <a:rPr lang="en-GB" dirty="0" smtClean="0">
                <a:ea typeface="+mj-ea"/>
                <a:cs typeface="Times" charset="0"/>
              </a:rPr>
              <a:t>Design Principle 9: </a:t>
            </a:r>
            <a:r>
              <a:rPr lang="en-GB" dirty="0" smtClean="0">
                <a:solidFill>
                  <a:srgbClr val="FF0000"/>
                </a:solidFill>
                <a:ea typeface="+mj-ea"/>
                <a:cs typeface="Times" charset="0"/>
              </a:rPr>
              <a:t>Design for Portability</a:t>
            </a:r>
            <a:r>
              <a:rPr lang="en-US" dirty="0" smtClean="0">
                <a:solidFill>
                  <a:srgbClr val="FF0000"/>
                </a:solidFill>
                <a:ea typeface="+mj-ea"/>
                <a:cs typeface="Times" charset="0"/>
              </a:rPr>
              <a:t> </a:t>
            </a:r>
          </a:p>
        </p:txBody>
      </p:sp>
      <p:sp>
        <p:nvSpPr>
          <p:cNvPr id="436227" name="Rectangle 3"/>
          <p:cNvSpPr>
            <a:spLocks noGrp="1" noChangeArrowheads="1"/>
          </p:cNvSpPr>
          <p:nvPr>
            <p:ph type="body" idx="1"/>
          </p:nvPr>
        </p:nvSpPr>
        <p:spPr/>
        <p:txBody>
          <a:bodyPr/>
          <a:lstStyle/>
          <a:p>
            <a:pPr marL="0" indent="0">
              <a:defRPr/>
            </a:pPr>
            <a:r>
              <a:rPr lang="en-GB" smtClean="0">
                <a:ea typeface="+mn-ea"/>
                <a:cs typeface="Times" charset="0"/>
              </a:rPr>
              <a:t>Have the software run on as many platforms as possible</a:t>
            </a:r>
            <a:r>
              <a:rPr lang="en-US" smtClean="0">
                <a:ea typeface="+mn-ea"/>
                <a:cs typeface="Times" charset="0"/>
              </a:rPr>
              <a:t> </a:t>
            </a:r>
          </a:p>
          <a:p>
            <a:pPr lvl="1">
              <a:defRPr/>
            </a:pPr>
            <a:r>
              <a:rPr lang="en-GB" smtClean="0">
                <a:ea typeface="+mn-ea"/>
                <a:cs typeface="Times" charset="0"/>
              </a:rPr>
              <a:t>Avoid the use of facilities that are specific to one particular environment</a:t>
            </a:r>
            <a:r>
              <a:rPr lang="en-US" smtClean="0">
                <a:ea typeface="+mn-ea"/>
                <a:cs typeface="Times" charset="0"/>
              </a:rPr>
              <a:t> </a:t>
            </a:r>
          </a:p>
          <a:p>
            <a:pPr lvl="1">
              <a:defRPr/>
            </a:pPr>
            <a:r>
              <a:rPr lang="en-US" smtClean="0">
                <a:ea typeface="+mn-ea"/>
                <a:cs typeface="Times" charset="0"/>
              </a:rPr>
              <a:t>E.g. a library only available in Microsoft Windows</a:t>
            </a:r>
            <a:endParaRPr lang="en-GB" smtClean="0">
              <a:ea typeface="+mn-ea"/>
              <a:cs typeface="Times" charset="0"/>
            </a:endParaRPr>
          </a:p>
        </p:txBody>
      </p:sp>
    </p:spTree>
    <p:extLst>
      <p:ext uri="{BB962C8B-B14F-4D97-AF65-F5344CB8AC3E}">
        <p14:creationId xmlns:p14="http://schemas.microsoft.com/office/powerpoint/2010/main" val="3041335438"/>
      </p:ext>
    </p:extLst>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60" name="Slide Number Placeholder 5"/>
          <p:cNvSpPr>
            <a:spLocks noGrp="1"/>
          </p:cNvSpPr>
          <p:nvPr>
            <p:ph type="sldNum" sz="quarter" idx="4294967295"/>
          </p:nvPr>
        </p:nvSpPr>
        <p:spPr>
          <a:xfrm>
            <a:off x="8077200" y="6400800"/>
            <a:ext cx="4572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defRPr sz="2400" b="1">
                <a:solidFill>
                  <a:schemeClr val="tx1"/>
                </a:solidFill>
                <a:latin typeface="Times" panose="02020603050405020304" pitchFamily="18" charset="0"/>
                <a:ea typeface="MS PGothic" panose="020B0600070205080204" pitchFamily="34" charset="-128"/>
              </a:defRPr>
            </a:lvl1pPr>
            <a:lvl2pPr marL="742950" indent="-285750">
              <a:spcBef>
                <a:spcPct val="20000"/>
              </a:spcBef>
              <a:buChar char="•"/>
              <a:defRPr sz="2400">
                <a:solidFill>
                  <a:schemeClr val="tx1"/>
                </a:solidFill>
                <a:latin typeface="Times"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ea typeface="MS PGothic" panose="020B0600070205080204" pitchFamily="34" charset="-128"/>
              </a:defRPr>
            </a:lvl9pPr>
          </a:lstStyle>
          <a:p>
            <a:pPr>
              <a:spcBef>
                <a:spcPct val="0"/>
              </a:spcBef>
            </a:pPr>
            <a:fld id="{4F10DD07-F8FB-4AB6-879B-07E9D2562574}" type="slidenum">
              <a:rPr lang="en-US" altLang="en-US" sz="1400" b="0"/>
              <a:pPr>
                <a:spcBef>
                  <a:spcPct val="0"/>
                </a:spcBef>
              </a:pPr>
              <a:t>37</a:t>
            </a:fld>
            <a:endParaRPr lang="en-US" altLang="en-US" sz="1400" b="0"/>
          </a:p>
        </p:txBody>
      </p:sp>
      <p:sp>
        <p:nvSpPr>
          <p:cNvPr id="437250" name="Rectangle 2"/>
          <p:cNvSpPr>
            <a:spLocks noGrp="1" noChangeArrowheads="1"/>
          </p:cNvSpPr>
          <p:nvPr>
            <p:ph type="title"/>
          </p:nvPr>
        </p:nvSpPr>
        <p:spPr/>
        <p:txBody>
          <a:bodyPr/>
          <a:lstStyle/>
          <a:p>
            <a:pPr>
              <a:defRPr/>
            </a:pPr>
            <a:r>
              <a:rPr lang="en-GB" dirty="0" smtClean="0">
                <a:ea typeface="+mj-ea"/>
                <a:cs typeface="Times" charset="0"/>
              </a:rPr>
              <a:t>Design Principle 10: </a:t>
            </a:r>
            <a:r>
              <a:rPr lang="en-GB" dirty="0" smtClean="0">
                <a:solidFill>
                  <a:srgbClr val="FF0000"/>
                </a:solidFill>
                <a:ea typeface="+mj-ea"/>
                <a:cs typeface="Times" charset="0"/>
              </a:rPr>
              <a:t>Design for Testability</a:t>
            </a:r>
            <a:r>
              <a:rPr lang="en-US" dirty="0" smtClean="0">
                <a:solidFill>
                  <a:srgbClr val="FF0000"/>
                </a:solidFill>
                <a:ea typeface="+mj-ea"/>
                <a:cs typeface="Times" charset="0"/>
              </a:rPr>
              <a:t> </a:t>
            </a:r>
          </a:p>
        </p:txBody>
      </p:sp>
      <p:sp>
        <p:nvSpPr>
          <p:cNvPr id="437251" name="Rectangle 3"/>
          <p:cNvSpPr>
            <a:spLocks noGrp="1" noChangeArrowheads="1"/>
          </p:cNvSpPr>
          <p:nvPr>
            <p:ph type="body" idx="1"/>
          </p:nvPr>
        </p:nvSpPr>
        <p:spPr>
          <a:xfrm>
            <a:off x="838200" y="1600200"/>
            <a:ext cx="7772400" cy="4114800"/>
          </a:xfrm>
        </p:spPr>
        <p:txBody>
          <a:bodyPr/>
          <a:lstStyle/>
          <a:p>
            <a:pPr marL="0" indent="0">
              <a:defRPr/>
            </a:pPr>
            <a:r>
              <a:rPr lang="en-GB" sz="2800" dirty="0" smtClean="0">
                <a:ea typeface="+mn-ea"/>
                <a:cs typeface="Times" charset="0"/>
              </a:rPr>
              <a:t>Take steps to make testing easier</a:t>
            </a:r>
            <a:r>
              <a:rPr lang="en-US" sz="2800" dirty="0" smtClean="0">
                <a:ea typeface="+mn-ea"/>
                <a:cs typeface="Times" charset="0"/>
              </a:rPr>
              <a:t> </a:t>
            </a:r>
            <a:endParaRPr lang="en-GB" sz="2800" dirty="0" smtClean="0">
              <a:ea typeface="+mn-ea"/>
              <a:cs typeface="Times" charset="0"/>
            </a:endParaRPr>
          </a:p>
          <a:p>
            <a:pPr lvl="1">
              <a:defRPr/>
            </a:pPr>
            <a:r>
              <a:rPr lang="en-GB" sz="2400" dirty="0" smtClean="0">
                <a:ea typeface="+mn-ea"/>
                <a:cs typeface="Times" charset="0"/>
              </a:rPr>
              <a:t>Design a program to automatically test the software</a:t>
            </a:r>
          </a:p>
          <a:p>
            <a:pPr lvl="2">
              <a:defRPr/>
            </a:pPr>
            <a:r>
              <a:rPr lang="en-GB" sz="2000" dirty="0" smtClean="0">
                <a:ea typeface="+mn-ea"/>
                <a:cs typeface="Times" charset="0"/>
              </a:rPr>
              <a:t>Discussed more in Chapter 10</a:t>
            </a:r>
          </a:p>
          <a:p>
            <a:pPr lvl="2">
              <a:defRPr/>
            </a:pPr>
            <a:r>
              <a:rPr lang="en-GB" sz="2000" dirty="0" smtClean="0">
                <a:ea typeface="+mn-ea"/>
                <a:cs typeface="Times" charset="0"/>
              </a:rPr>
              <a:t>Ensure that all the functionality of the code can by driven by an external program, bypassing a graphical user interface</a:t>
            </a:r>
          </a:p>
          <a:p>
            <a:pPr lvl="1">
              <a:defRPr/>
            </a:pPr>
            <a:r>
              <a:rPr lang="en-US" sz="2400" dirty="0" smtClean="0">
                <a:ea typeface="+mn-ea"/>
                <a:cs typeface="Times" charset="0"/>
              </a:rPr>
              <a:t>In Java, you can create a main() method in each class in order to exercise the other methods</a:t>
            </a:r>
          </a:p>
          <a:p>
            <a:pPr lvl="1">
              <a:defRPr/>
            </a:pPr>
            <a:r>
              <a:rPr lang="en-US" sz="2400" dirty="0" smtClean="0">
                <a:ea typeface="+mn-ea"/>
                <a:cs typeface="Times" charset="0"/>
              </a:rPr>
              <a:t>Use </a:t>
            </a:r>
            <a:r>
              <a:rPr lang="en-US" sz="2400" dirty="0" err="1" smtClean="0">
                <a:ea typeface="+mn-ea"/>
                <a:cs typeface="Times" charset="0"/>
              </a:rPr>
              <a:t>Junit</a:t>
            </a:r>
            <a:r>
              <a:rPr lang="en-US" sz="2400" dirty="0" smtClean="0">
                <a:ea typeface="+mn-ea"/>
                <a:cs typeface="Times" charset="0"/>
              </a:rPr>
              <a:t> or similar frameworks</a:t>
            </a:r>
            <a:endParaRPr lang="en-GB" sz="2400" dirty="0" smtClean="0">
              <a:ea typeface="+mn-ea"/>
              <a:cs typeface="Times" charset="0"/>
            </a:endParaRPr>
          </a:p>
        </p:txBody>
      </p:sp>
    </p:spTree>
    <p:extLst>
      <p:ext uri="{BB962C8B-B14F-4D97-AF65-F5344CB8AC3E}">
        <p14:creationId xmlns:p14="http://schemas.microsoft.com/office/powerpoint/2010/main" val="1612043345"/>
      </p:ext>
    </p:extLst>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8" name="Slide Number Placeholder 5"/>
          <p:cNvSpPr>
            <a:spLocks noGrp="1"/>
          </p:cNvSpPr>
          <p:nvPr>
            <p:ph type="sldNum" sz="quarter" idx="4294967295"/>
          </p:nvPr>
        </p:nvSpPr>
        <p:spPr>
          <a:xfrm>
            <a:off x="8077200" y="6400800"/>
            <a:ext cx="4572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defRPr sz="2400" b="1">
                <a:solidFill>
                  <a:schemeClr val="tx1"/>
                </a:solidFill>
                <a:latin typeface="Times" panose="02020603050405020304" pitchFamily="18" charset="0"/>
                <a:ea typeface="MS PGothic" panose="020B0600070205080204" pitchFamily="34" charset="-128"/>
              </a:defRPr>
            </a:lvl1pPr>
            <a:lvl2pPr marL="742950" indent="-285750">
              <a:spcBef>
                <a:spcPct val="20000"/>
              </a:spcBef>
              <a:buChar char="•"/>
              <a:defRPr sz="2400">
                <a:solidFill>
                  <a:schemeClr val="tx1"/>
                </a:solidFill>
                <a:latin typeface="Times"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ea typeface="MS PGothic" panose="020B0600070205080204" pitchFamily="34" charset="-128"/>
              </a:defRPr>
            </a:lvl9pPr>
          </a:lstStyle>
          <a:p>
            <a:pPr>
              <a:spcBef>
                <a:spcPct val="0"/>
              </a:spcBef>
            </a:pPr>
            <a:fld id="{82461577-9A3B-4B04-910F-6C365C49E3D7}" type="slidenum">
              <a:rPr lang="en-US" altLang="en-US" sz="1400" b="0"/>
              <a:pPr>
                <a:spcBef>
                  <a:spcPct val="0"/>
                </a:spcBef>
              </a:pPr>
              <a:t>38</a:t>
            </a:fld>
            <a:endParaRPr lang="en-US" altLang="en-US" sz="1400" b="0"/>
          </a:p>
        </p:txBody>
      </p:sp>
      <p:sp>
        <p:nvSpPr>
          <p:cNvPr id="532482" name="Rectangle 2"/>
          <p:cNvSpPr>
            <a:spLocks noGrp="1" noChangeArrowheads="1"/>
          </p:cNvSpPr>
          <p:nvPr>
            <p:ph type="title"/>
          </p:nvPr>
        </p:nvSpPr>
        <p:spPr/>
        <p:txBody>
          <a:bodyPr/>
          <a:lstStyle/>
          <a:p>
            <a:pPr>
              <a:defRPr/>
            </a:pPr>
            <a:r>
              <a:rPr lang="en-GB" dirty="0" smtClean="0">
                <a:ea typeface="+mj-ea"/>
                <a:cs typeface="Times" charset="0"/>
              </a:rPr>
              <a:t>Design Principle 11: </a:t>
            </a:r>
            <a:r>
              <a:rPr lang="en-GB" dirty="0" smtClean="0">
                <a:solidFill>
                  <a:srgbClr val="FF0000"/>
                </a:solidFill>
                <a:ea typeface="+mj-ea"/>
                <a:cs typeface="Times" charset="0"/>
              </a:rPr>
              <a:t>Design defensively</a:t>
            </a:r>
          </a:p>
        </p:txBody>
      </p:sp>
      <p:sp>
        <p:nvSpPr>
          <p:cNvPr id="532483" name="Rectangle 3"/>
          <p:cNvSpPr>
            <a:spLocks noGrp="1" noChangeArrowheads="1"/>
          </p:cNvSpPr>
          <p:nvPr>
            <p:ph type="body" idx="1"/>
          </p:nvPr>
        </p:nvSpPr>
        <p:spPr/>
        <p:txBody>
          <a:bodyPr/>
          <a:lstStyle/>
          <a:p>
            <a:pPr marL="0" indent="0">
              <a:defRPr/>
            </a:pPr>
            <a:r>
              <a:rPr lang="en-GB" smtClean="0">
                <a:ea typeface="+mn-ea"/>
                <a:cs typeface="Times" charset="0"/>
              </a:rPr>
              <a:t>Never trust how others will try to use a component you are designing</a:t>
            </a:r>
          </a:p>
          <a:p>
            <a:pPr lvl="1">
              <a:defRPr/>
            </a:pPr>
            <a:r>
              <a:rPr lang="en-GB" smtClean="0">
                <a:ea typeface="+mn-ea"/>
                <a:cs typeface="Times" charset="0"/>
              </a:rPr>
              <a:t>Handle all cases where other code might attempt to use your component inappropriately</a:t>
            </a:r>
          </a:p>
          <a:p>
            <a:pPr lvl="1">
              <a:defRPr/>
            </a:pPr>
            <a:r>
              <a:rPr lang="en-GB" smtClean="0">
                <a:ea typeface="+mn-ea"/>
                <a:cs typeface="Times" charset="0"/>
              </a:rPr>
              <a:t>Check that all of the inputs to your component are valid: the </a:t>
            </a:r>
            <a:r>
              <a:rPr lang="en-GB" i="1" smtClean="0">
                <a:ea typeface="+mn-ea"/>
                <a:cs typeface="Times" charset="0"/>
              </a:rPr>
              <a:t>preconditions</a:t>
            </a:r>
          </a:p>
          <a:p>
            <a:pPr lvl="2">
              <a:defRPr/>
            </a:pPr>
            <a:r>
              <a:rPr lang="en-GB" smtClean="0">
                <a:ea typeface="+mn-ea"/>
                <a:cs typeface="Times" charset="0"/>
              </a:rPr>
              <a:t>Unfortunately, over-zealous defensive design can result in unnecessarily</a:t>
            </a:r>
            <a:r>
              <a:rPr lang="en-US" smtClean="0">
                <a:ea typeface="+mn-ea"/>
                <a:cs typeface="Times" charset="0"/>
              </a:rPr>
              <a:t> repetitive checking</a:t>
            </a:r>
            <a:endParaRPr lang="en-US" smtClean="0">
              <a:ea typeface="+mn-ea"/>
            </a:endParaRPr>
          </a:p>
        </p:txBody>
      </p:sp>
    </p:spTree>
    <p:extLst>
      <p:ext uri="{BB962C8B-B14F-4D97-AF65-F5344CB8AC3E}">
        <p14:creationId xmlns:p14="http://schemas.microsoft.com/office/powerpoint/2010/main" val="1768990706"/>
      </p:ext>
    </p:extLst>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FA5CC8E2-019F-D646-B49C-7588E6FAB530}" type="slidenum">
              <a:rPr lang="en-US"/>
              <a:pPr/>
              <a:t>39</a:t>
            </a:fld>
            <a:endParaRPr lang="en-US"/>
          </a:p>
        </p:txBody>
      </p:sp>
      <p:sp>
        <p:nvSpPr>
          <p:cNvPr id="481282" name="Rectangle 2"/>
          <p:cNvSpPr>
            <a:spLocks noGrp="1" noChangeArrowheads="1"/>
          </p:cNvSpPr>
          <p:nvPr>
            <p:ph type="title"/>
          </p:nvPr>
        </p:nvSpPr>
        <p:spPr/>
        <p:txBody>
          <a:bodyPr/>
          <a:lstStyle/>
          <a:p>
            <a:r>
              <a:rPr lang="en-US" dirty="0" smtClean="0"/>
              <a:t>Example: SOLID Design Principles</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2076457913"/>
              </p:ext>
            </p:extLst>
          </p:nvPr>
        </p:nvGraphicFramePr>
        <p:xfrm>
          <a:off x="685800" y="2438400"/>
          <a:ext cx="8001000" cy="3810000"/>
        </p:xfrm>
        <a:graphic>
          <a:graphicData uri="http://schemas.openxmlformats.org/drawingml/2006/table">
            <a:tbl>
              <a:tblPr firstRow="1" bandRow="1">
                <a:tableStyleId>{5C22544A-7EE6-4342-B048-85BDC9FD1C3A}</a:tableStyleId>
              </a:tblPr>
              <a:tblGrid>
                <a:gridCol w="800100"/>
                <a:gridCol w="7200900"/>
              </a:tblGrid>
              <a:tr h="370840">
                <a:tc>
                  <a:txBody>
                    <a:bodyPr/>
                    <a:lstStyle/>
                    <a:p>
                      <a:r>
                        <a:rPr lang="en-US" sz="1600" dirty="0" smtClean="0">
                          <a:solidFill>
                            <a:srgbClr val="000000"/>
                          </a:solidFill>
                        </a:rPr>
                        <a:t>Initial</a:t>
                      </a:r>
                      <a:endParaRPr lang="en-US" sz="1600" dirty="0">
                        <a:solidFill>
                          <a:srgbClr val="000000"/>
                        </a:solidFill>
                      </a:endParaRPr>
                    </a:p>
                  </a:txBody>
                  <a:tcPr/>
                </a:tc>
                <a:tc>
                  <a:txBody>
                    <a:bodyPr/>
                    <a:lstStyle/>
                    <a:p>
                      <a:r>
                        <a:rPr lang="en-US" sz="1600" dirty="0" smtClean="0">
                          <a:solidFill>
                            <a:srgbClr val="000000"/>
                          </a:solidFill>
                        </a:rPr>
                        <a:t>Principle</a:t>
                      </a:r>
                      <a:endParaRPr lang="en-US" sz="1600" dirty="0">
                        <a:solidFill>
                          <a:srgbClr val="000000"/>
                        </a:solidFill>
                      </a:endParaRPr>
                    </a:p>
                  </a:txBody>
                  <a:tcPr/>
                </a:tc>
              </a:tr>
              <a:tr h="370840">
                <a:tc>
                  <a:txBody>
                    <a:bodyPr/>
                    <a:lstStyle/>
                    <a:p>
                      <a:r>
                        <a:rPr lang="en-US" dirty="0" smtClean="0"/>
                        <a:t>S</a:t>
                      </a:r>
                      <a:endParaRPr lang="en-US" dirty="0"/>
                    </a:p>
                  </a:txBody>
                  <a:tcPr/>
                </a:tc>
                <a:tc>
                  <a:txBody>
                    <a:bodyPr/>
                    <a:lstStyle/>
                    <a:p>
                      <a:r>
                        <a:rPr lang="en-US" sz="1400" b="1" u="sng" kern="1200" dirty="0" smtClean="0">
                          <a:solidFill>
                            <a:schemeClr val="dk1"/>
                          </a:solidFill>
                          <a:effectLst/>
                          <a:latin typeface="+mn-lt"/>
                          <a:ea typeface="+mn-ea"/>
                          <a:cs typeface="+mn-cs"/>
                        </a:rPr>
                        <a:t>Single responsibility principle</a:t>
                      </a:r>
                    </a:p>
                    <a:p>
                      <a:r>
                        <a:rPr lang="en-US" sz="1400" kern="1200" dirty="0" smtClean="0">
                          <a:solidFill>
                            <a:schemeClr val="dk1"/>
                          </a:solidFill>
                          <a:effectLst/>
                          <a:latin typeface="+mn-lt"/>
                          <a:ea typeface="+mn-ea"/>
                          <a:cs typeface="+mn-cs"/>
                        </a:rPr>
                        <a:t>a class should have only a single responsibility (i.e. only one potential change in the software's specification should be able to affect the specification of the class)</a:t>
                      </a:r>
                    </a:p>
                  </a:txBody>
                  <a:tcPr/>
                </a:tc>
              </a:tr>
              <a:tr h="370840">
                <a:tc>
                  <a:txBody>
                    <a:bodyPr/>
                    <a:lstStyle/>
                    <a:p>
                      <a:r>
                        <a:rPr lang="en-US" dirty="0" smtClean="0"/>
                        <a:t>O</a:t>
                      </a:r>
                      <a:endParaRPr lang="en-US" dirty="0"/>
                    </a:p>
                  </a:txBody>
                  <a:tcPr/>
                </a:tc>
                <a:tc>
                  <a:txBody>
                    <a:bodyPr/>
                    <a:lstStyle/>
                    <a:p>
                      <a:r>
                        <a:rPr lang="en-US" sz="1400" b="1" u="sng" dirty="0" smtClean="0"/>
                        <a:t>Open/closed principle</a:t>
                      </a:r>
                    </a:p>
                    <a:p>
                      <a:r>
                        <a:rPr lang="en-US" sz="1400" dirty="0" smtClean="0"/>
                        <a:t>“software entities … should be open for extension, but closed for modification.”</a:t>
                      </a:r>
                      <a:endParaRPr lang="en-US" sz="1400" dirty="0"/>
                    </a:p>
                  </a:txBody>
                  <a:tcPr/>
                </a:tc>
              </a:tr>
              <a:tr h="370840">
                <a:tc>
                  <a:txBody>
                    <a:bodyPr/>
                    <a:lstStyle/>
                    <a:p>
                      <a:r>
                        <a:rPr lang="en-US" dirty="0" smtClean="0"/>
                        <a:t>L</a:t>
                      </a:r>
                      <a:endParaRPr lang="en-US" dirty="0"/>
                    </a:p>
                  </a:txBody>
                  <a:tcPr/>
                </a:tc>
                <a:tc>
                  <a:txBody>
                    <a:bodyPr/>
                    <a:lstStyle/>
                    <a:p>
                      <a:r>
                        <a:rPr lang="en-US" sz="1400" b="1" u="sng" dirty="0" err="1" smtClean="0"/>
                        <a:t>Liskov</a:t>
                      </a:r>
                      <a:r>
                        <a:rPr lang="en-US" sz="1400" b="1" u="sng" dirty="0" smtClean="0"/>
                        <a:t> substitution principle</a:t>
                      </a:r>
                    </a:p>
                    <a:p>
                      <a:r>
                        <a:rPr lang="en-US" sz="1400" dirty="0" smtClean="0"/>
                        <a:t>“objects in a program should be replaceable with instances of their subtypes without altering the correctness of that program.” See also design by contract.</a:t>
                      </a:r>
                      <a:endParaRPr lang="en-US" sz="1400" dirty="0"/>
                    </a:p>
                  </a:txBody>
                  <a:tcPr/>
                </a:tc>
              </a:tr>
              <a:tr h="370840">
                <a:tc>
                  <a:txBody>
                    <a:bodyPr/>
                    <a:lstStyle/>
                    <a:p>
                      <a:r>
                        <a:rPr lang="en-US" dirty="0" smtClean="0"/>
                        <a:t>I</a:t>
                      </a:r>
                      <a:endParaRPr lang="en-US" dirty="0"/>
                    </a:p>
                  </a:txBody>
                  <a:tcPr/>
                </a:tc>
                <a:tc>
                  <a:txBody>
                    <a:bodyPr/>
                    <a:lstStyle/>
                    <a:p>
                      <a:r>
                        <a:rPr lang="en-US" sz="1400" b="1" u="sng" dirty="0" smtClean="0"/>
                        <a:t>interface segregation principle</a:t>
                      </a:r>
                    </a:p>
                    <a:p>
                      <a:r>
                        <a:rPr lang="en-US" sz="1400" dirty="0" smtClean="0"/>
                        <a:t>“many client-specific interfaces are better than one general-purpose interface.”</a:t>
                      </a:r>
                      <a:endParaRPr lang="en-US" sz="1400" dirty="0"/>
                    </a:p>
                  </a:txBody>
                  <a:tcPr/>
                </a:tc>
              </a:tr>
              <a:tr h="370840">
                <a:tc>
                  <a:txBody>
                    <a:bodyPr/>
                    <a:lstStyle/>
                    <a:p>
                      <a:r>
                        <a:rPr lang="en-US" dirty="0" smtClean="0"/>
                        <a:t>D</a:t>
                      </a:r>
                      <a:endParaRPr lang="en-US" dirty="0"/>
                    </a:p>
                  </a:txBody>
                  <a:tcPr/>
                </a:tc>
                <a:tc>
                  <a:txBody>
                    <a:bodyPr/>
                    <a:lstStyle/>
                    <a:p>
                      <a:r>
                        <a:rPr lang="en-US" sz="1400" b="1" u="sng" dirty="0" smtClean="0"/>
                        <a:t>Dependency inversion principle</a:t>
                      </a:r>
                    </a:p>
                    <a:p>
                      <a:r>
                        <a:rPr lang="en-US" sz="1400" dirty="0" smtClean="0"/>
                        <a:t>one should “Depend upon Abstractions. Do not depend upon concretions.”</a:t>
                      </a:r>
                    </a:p>
                    <a:p>
                      <a:r>
                        <a:rPr lang="en-US" sz="1400" dirty="0" smtClean="0"/>
                        <a:t>Dependency injection is one method of following this principle.</a:t>
                      </a:r>
                      <a:endParaRPr lang="en-US" sz="1400" dirty="0"/>
                    </a:p>
                  </a:txBody>
                  <a:tcPr/>
                </a:tc>
              </a:tr>
            </a:tbl>
          </a:graphicData>
        </a:graphic>
      </p:graphicFrame>
      <p:sp>
        <p:nvSpPr>
          <p:cNvPr id="6" name="TextBox 5"/>
          <p:cNvSpPr txBox="1"/>
          <p:nvPr/>
        </p:nvSpPr>
        <p:spPr>
          <a:xfrm>
            <a:off x="1295400" y="1828800"/>
            <a:ext cx="6389715" cy="307777"/>
          </a:xfrm>
          <a:prstGeom prst="rect">
            <a:avLst/>
          </a:prstGeom>
          <a:noFill/>
        </p:spPr>
        <p:txBody>
          <a:bodyPr wrap="none" rtlCol="0">
            <a:spAutoFit/>
          </a:bodyPr>
          <a:lstStyle/>
          <a:p>
            <a:r>
              <a:rPr lang="en-US" sz="1400" dirty="0" smtClean="0"/>
              <a:t>From </a:t>
            </a:r>
            <a:r>
              <a:rPr lang="en-US" sz="1400" dirty="0" err="1" smtClean="0"/>
              <a:t>WikiPedia</a:t>
            </a:r>
            <a:r>
              <a:rPr lang="en-US" sz="1400" dirty="0"/>
              <a:t> - http://</a:t>
            </a:r>
            <a:r>
              <a:rPr lang="en-US" sz="1400" dirty="0" err="1"/>
              <a:t>en.wikipedia.org</a:t>
            </a:r>
            <a:r>
              <a:rPr lang="en-US" sz="1400" dirty="0"/>
              <a:t>/wiki/SOLID_(object-</a:t>
            </a:r>
            <a:r>
              <a:rPr lang="en-US" sz="1400" dirty="0" err="1"/>
              <a:t>oriented_design</a:t>
            </a:r>
            <a:r>
              <a:rPr lang="en-US" sz="1400" dirty="0"/>
              <a:t>) </a:t>
            </a:r>
          </a:p>
        </p:txBody>
      </p:sp>
    </p:spTree>
    <p:extLst>
      <p:ext uri="{BB962C8B-B14F-4D97-AF65-F5344CB8AC3E}">
        <p14:creationId xmlns:p14="http://schemas.microsoft.com/office/powerpoint/2010/main" val="3669442458"/>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8BE99BFD-8863-B045-8AED-C026A27B630D}" type="slidenum">
              <a:rPr lang="en-US"/>
              <a:pPr/>
              <a:t>4</a:t>
            </a:fld>
            <a:endParaRPr lang="en-US"/>
          </a:p>
        </p:txBody>
      </p:sp>
      <p:sp>
        <p:nvSpPr>
          <p:cNvPr id="477186" name="Rectangle 2"/>
          <p:cNvSpPr>
            <a:spLocks noGrp="1" noChangeArrowheads="1"/>
          </p:cNvSpPr>
          <p:nvPr>
            <p:ph type="title"/>
          </p:nvPr>
        </p:nvSpPr>
        <p:spPr/>
        <p:txBody>
          <a:bodyPr/>
          <a:lstStyle/>
          <a:p>
            <a:r>
              <a:rPr lang="en-US"/>
              <a:t>Modeling as a Design Technique</a:t>
            </a:r>
          </a:p>
        </p:txBody>
      </p:sp>
      <p:sp>
        <p:nvSpPr>
          <p:cNvPr id="477187" name="Rectangle 3" descr="Rectangle: Click to edit Master text styles&#10;Second level&#10;Third level&#10;Fourth level&#10;Fifth level"/>
          <p:cNvSpPr>
            <a:spLocks noGrp="1" noChangeArrowheads="1"/>
          </p:cNvSpPr>
          <p:nvPr>
            <p:ph type="body" idx="1"/>
          </p:nvPr>
        </p:nvSpPr>
        <p:spPr/>
        <p:txBody>
          <a:bodyPr/>
          <a:lstStyle/>
          <a:p>
            <a:r>
              <a:rPr lang="en-US" sz="2800"/>
              <a:t>Designs are too complicated to develop from scratch</a:t>
            </a:r>
          </a:p>
          <a:p>
            <a:r>
              <a:rPr lang="en-US" sz="2800"/>
              <a:t>Good designs tend to be build using models…</a:t>
            </a:r>
          </a:p>
          <a:p>
            <a:pPr lvl="1"/>
            <a:r>
              <a:rPr lang="en-US" sz="2400"/>
              <a:t>1) Abstract different views of the system</a:t>
            </a:r>
          </a:p>
          <a:p>
            <a:pPr lvl="1"/>
            <a:r>
              <a:rPr lang="en-US" sz="2400"/>
              <a:t>2) Build models using precise notations (e.g., UML)</a:t>
            </a:r>
          </a:p>
          <a:p>
            <a:pPr lvl="1"/>
            <a:r>
              <a:rPr lang="en-US" sz="2400"/>
              <a:t>3) Verify that the models satisfy the requirements</a:t>
            </a:r>
          </a:p>
          <a:p>
            <a:pPr lvl="1"/>
            <a:r>
              <a:rPr lang="en-US" sz="2400"/>
              <a:t>4) Gradually add details to transform the models into the design</a:t>
            </a:r>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FA5CC8E2-019F-D646-B49C-7588E6FAB530}" type="slidenum">
              <a:rPr lang="en-US"/>
              <a:pPr/>
              <a:t>40</a:t>
            </a:fld>
            <a:endParaRPr lang="en-US"/>
          </a:p>
        </p:txBody>
      </p:sp>
      <p:sp>
        <p:nvSpPr>
          <p:cNvPr id="481282" name="Rectangle 2"/>
          <p:cNvSpPr>
            <a:spLocks noGrp="1" noChangeArrowheads="1"/>
          </p:cNvSpPr>
          <p:nvPr>
            <p:ph type="title"/>
          </p:nvPr>
        </p:nvSpPr>
        <p:spPr/>
        <p:txBody>
          <a:bodyPr/>
          <a:lstStyle/>
          <a:p>
            <a:r>
              <a:rPr lang="en-US" dirty="0" smtClean="0"/>
              <a:t>Is Software Design a Wicked Problem…</a:t>
            </a:r>
            <a:endParaRPr lang="en-US" dirty="0"/>
          </a:p>
        </p:txBody>
      </p:sp>
      <p:sp>
        <p:nvSpPr>
          <p:cNvPr id="481283" name="Rectangle 3" descr="Rectangle: Click to edit Master text styles&#10;Second level&#10;Third level&#10;Fourth level&#10;Fifth level"/>
          <p:cNvSpPr>
            <a:spLocks noGrp="1" noChangeArrowheads="1"/>
          </p:cNvSpPr>
          <p:nvPr>
            <p:ph type="body" idx="1"/>
          </p:nvPr>
        </p:nvSpPr>
        <p:spPr/>
        <p:txBody>
          <a:bodyPr/>
          <a:lstStyle/>
          <a:p>
            <a:r>
              <a:rPr lang="en-US" sz="2800" dirty="0" smtClean="0"/>
              <a:t>Types of Problems:</a:t>
            </a:r>
          </a:p>
          <a:p>
            <a:pPr lvl="1"/>
            <a:r>
              <a:rPr lang="en-US" sz="2400" dirty="0" smtClean="0"/>
              <a:t>Simple problems: Both the problem and the solution are known</a:t>
            </a:r>
          </a:p>
          <a:p>
            <a:pPr lvl="1"/>
            <a:r>
              <a:rPr lang="en-US" sz="2400" dirty="0" smtClean="0"/>
              <a:t>Complex problems: The problem is known but the solution is not.</a:t>
            </a:r>
          </a:p>
          <a:p>
            <a:pPr lvl="1"/>
            <a:r>
              <a:rPr lang="en-US" sz="2400" dirty="0" smtClean="0"/>
              <a:t>Wicked Problem: Neither the problem or solution is known</a:t>
            </a:r>
            <a:endParaRPr lang="en-US" sz="2400" dirty="0"/>
          </a:p>
        </p:txBody>
      </p:sp>
      <p:sp>
        <p:nvSpPr>
          <p:cNvPr id="2" name="TextBox 1"/>
          <p:cNvSpPr txBox="1"/>
          <p:nvPr/>
        </p:nvSpPr>
        <p:spPr>
          <a:xfrm>
            <a:off x="1066800" y="5257800"/>
            <a:ext cx="5741325" cy="461665"/>
          </a:xfrm>
          <a:prstGeom prst="rect">
            <a:avLst/>
          </a:prstGeom>
          <a:noFill/>
        </p:spPr>
        <p:txBody>
          <a:bodyPr wrap="none" rtlCol="0">
            <a:spAutoFit/>
          </a:bodyPr>
          <a:lstStyle/>
          <a:p>
            <a:r>
              <a:rPr lang="en-US" dirty="0" smtClean="0"/>
              <a:t>So is software design a Wicked Problem?</a:t>
            </a:r>
            <a:endParaRPr lang="en-US" dirty="0"/>
          </a:p>
        </p:txBody>
      </p:sp>
    </p:spTree>
    <p:extLst>
      <p:ext uri="{BB962C8B-B14F-4D97-AF65-F5344CB8AC3E}">
        <p14:creationId xmlns:p14="http://schemas.microsoft.com/office/powerpoint/2010/main" val="1560506349"/>
      </p:ext>
    </p:extLst>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FA5CC8E2-019F-D646-B49C-7588E6FAB530}" type="slidenum">
              <a:rPr lang="en-US"/>
              <a:pPr/>
              <a:t>41</a:t>
            </a:fld>
            <a:endParaRPr lang="en-US"/>
          </a:p>
        </p:txBody>
      </p:sp>
      <p:sp>
        <p:nvSpPr>
          <p:cNvPr id="481282" name="Rectangle 2"/>
          <p:cNvSpPr>
            <a:spLocks noGrp="1" noChangeArrowheads="1"/>
          </p:cNvSpPr>
          <p:nvPr>
            <p:ph type="title"/>
          </p:nvPr>
        </p:nvSpPr>
        <p:spPr/>
        <p:txBody>
          <a:bodyPr/>
          <a:lstStyle/>
          <a:p>
            <a:r>
              <a:rPr lang="en-US" dirty="0" smtClean="0"/>
              <a:t>What is a Wicked Problem?</a:t>
            </a:r>
            <a:endParaRPr lang="en-US" dirty="0"/>
          </a:p>
        </p:txBody>
      </p:sp>
      <p:sp>
        <p:nvSpPr>
          <p:cNvPr id="481283" name="Rectangle 3" descr="Rectangle: Click to edit Master text styles&#10;Second level&#10;Third level&#10;Fourth level&#10;Fifth level"/>
          <p:cNvSpPr>
            <a:spLocks noGrp="1" noChangeArrowheads="1"/>
          </p:cNvSpPr>
          <p:nvPr>
            <p:ph type="body" idx="1"/>
          </p:nvPr>
        </p:nvSpPr>
        <p:spPr/>
        <p:txBody>
          <a:bodyPr/>
          <a:lstStyle/>
          <a:p>
            <a:r>
              <a:rPr lang="en-US" sz="2800" dirty="0" smtClean="0"/>
              <a:t>Characteristics of Wicked Problems:</a:t>
            </a:r>
          </a:p>
          <a:p>
            <a:pPr lvl="1"/>
            <a:r>
              <a:rPr lang="en-US" sz="2400" dirty="0" smtClean="0"/>
              <a:t>The understanding of the problem is driven by the formulation of a (proposed) solution</a:t>
            </a:r>
          </a:p>
          <a:p>
            <a:pPr lvl="1"/>
            <a:r>
              <a:rPr lang="en-US" sz="2400" dirty="0" smtClean="0"/>
              <a:t>There is no stopping rule – you will never know when the perfect solution is defined</a:t>
            </a:r>
          </a:p>
          <a:p>
            <a:pPr lvl="1"/>
            <a:r>
              <a:rPr lang="en-US" sz="2400" dirty="0" smtClean="0"/>
              <a:t>You can only tell that a solution “is good enough”</a:t>
            </a:r>
          </a:p>
          <a:p>
            <a:pPr lvl="1"/>
            <a:r>
              <a:rPr lang="en-US" sz="2400" dirty="0" smtClean="0"/>
              <a:t>You can only tell that a solution is successful after it is built</a:t>
            </a:r>
          </a:p>
        </p:txBody>
      </p:sp>
    </p:spTree>
    <p:extLst>
      <p:ext uri="{BB962C8B-B14F-4D97-AF65-F5344CB8AC3E}">
        <p14:creationId xmlns:p14="http://schemas.microsoft.com/office/powerpoint/2010/main" val="3553207863"/>
      </p:ext>
    </p:extLst>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FA5CC8E2-019F-D646-B49C-7588E6FAB530}" type="slidenum">
              <a:rPr lang="en-US"/>
              <a:pPr/>
              <a:t>42</a:t>
            </a:fld>
            <a:endParaRPr lang="en-US"/>
          </a:p>
        </p:txBody>
      </p:sp>
      <p:sp>
        <p:nvSpPr>
          <p:cNvPr id="481282" name="Rectangle 2"/>
          <p:cNvSpPr>
            <a:spLocks noGrp="1" noChangeArrowheads="1"/>
          </p:cNvSpPr>
          <p:nvPr>
            <p:ph type="title"/>
          </p:nvPr>
        </p:nvSpPr>
        <p:spPr/>
        <p:txBody>
          <a:bodyPr/>
          <a:lstStyle/>
          <a:p>
            <a:r>
              <a:rPr lang="en-US" dirty="0" smtClean="0"/>
              <a:t>Is Software Design a Wicked Problem…</a:t>
            </a:r>
            <a:endParaRPr lang="en-US" dirty="0"/>
          </a:p>
        </p:txBody>
      </p:sp>
      <p:pic>
        <p:nvPicPr>
          <p:cNvPr id="5" name="Picture 4"/>
          <p:cNvPicPr>
            <a:picLocks noChangeAspect="1"/>
          </p:cNvPicPr>
          <p:nvPr/>
        </p:nvPicPr>
        <p:blipFill>
          <a:blip r:embed="rId2"/>
          <a:stretch>
            <a:fillRect/>
          </a:stretch>
        </p:blipFill>
        <p:spPr>
          <a:xfrm>
            <a:off x="960303" y="2209800"/>
            <a:ext cx="7116897" cy="3886200"/>
          </a:xfrm>
          <a:prstGeom prst="rect">
            <a:avLst/>
          </a:prstGeom>
        </p:spPr>
      </p:pic>
      <p:sp>
        <p:nvSpPr>
          <p:cNvPr id="8" name="TextBox 7"/>
          <p:cNvSpPr txBox="1"/>
          <p:nvPr/>
        </p:nvSpPr>
        <p:spPr>
          <a:xfrm>
            <a:off x="914400" y="1595735"/>
            <a:ext cx="8148384" cy="830997"/>
          </a:xfrm>
          <a:prstGeom prst="rect">
            <a:avLst/>
          </a:prstGeom>
          <a:noFill/>
        </p:spPr>
        <p:txBody>
          <a:bodyPr wrap="none" rtlCol="0">
            <a:spAutoFit/>
          </a:bodyPr>
          <a:lstStyle/>
          <a:p>
            <a:r>
              <a:rPr lang="en-US" dirty="0" smtClean="0"/>
              <a:t>The intuitive way to solve a problem is to follow an orderly</a:t>
            </a:r>
            <a:br>
              <a:rPr lang="en-US" dirty="0" smtClean="0"/>
            </a:br>
            <a:r>
              <a:rPr lang="en-US" dirty="0" smtClean="0"/>
              <a:t>flow from problem definition to solution formulation</a:t>
            </a:r>
            <a:endParaRPr lang="en-US" dirty="0"/>
          </a:p>
        </p:txBody>
      </p:sp>
    </p:spTree>
    <p:extLst>
      <p:ext uri="{BB962C8B-B14F-4D97-AF65-F5344CB8AC3E}">
        <p14:creationId xmlns:p14="http://schemas.microsoft.com/office/powerpoint/2010/main" val="3435389135"/>
      </p:ext>
    </p:extLst>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clrChange>
              <a:clrFrom>
                <a:srgbClr val="FFFFFF"/>
              </a:clrFrom>
              <a:clrTo>
                <a:srgbClr val="FFFFFF">
                  <a:alpha val="0"/>
                </a:srgbClr>
              </a:clrTo>
            </a:clrChange>
          </a:blip>
          <a:stretch>
            <a:fillRect/>
          </a:stretch>
        </p:blipFill>
        <p:spPr>
          <a:xfrm>
            <a:off x="761999" y="1066800"/>
            <a:ext cx="7543801" cy="3538460"/>
          </a:xfrm>
          <a:prstGeom prst="rect">
            <a:avLst/>
          </a:prstGeom>
        </p:spPr>
      </p:pic>
      <p:sp>
        <p:nvSpPr>
          <p:cNvPr id="4" name="Slide Number Placeholder 4"/>
          <p:cNvSpPr>
            <a:spLocks noGrp="1"/>
          </p:cNvSpPr>
          <p:nvPr>
            <p:ph type="sldNum" sz="quarter" idx="11"/>
          </p:nvPr>
        </p:nvSpPr>
        <p:spPr/>
        <p:txBody>
          <a:bodyPr/>
          <a:lstStyle/>
          <a:p>
            <a:fld id="{FA5CC8E2-019F-D646-B49C-7588E6FAB530}" type="slidenum">
              <a:rPr lang="en-US"/>
              <a:pPr/>
              <a:t>43</a:t>
            </a:fld>
            <a:endParaRPr lang="en-US"/>
          </a:p>
        </p:txBody>
      </p:sp>
      <p:sp>
        <p:nvSpPr>
          <p:cNvPr id="481282" name="Rectangle 2"/>
          <p:cNvSpPr>
            <a:spLocks noGrp="1" noChangeArrowheads="1"/>
          </p:cNvSpPr>
          <p:nvPr>
            <p:ph type="title"/>
          </p:nvPr>
        </p:nvSpPr>
        <p:spPr/>
        <p:txBody>
          <a:bodyPr/>
          <a:lstStyle/>
          <a:p>
            <a:r>
              <a:rPr lang="en-US" dirty="0" smtClean="0"/>
              <a:t>Is Software Design a Wicked Problem…</a:t>
            </a:r>
            <a:endParaRPr lang="en-US" dirty="0"/>
          </a:p>
        </p:txBody>
      </p:sp>
      <p:sp>
        <p:nvSpPr>
          <p:cNvPr id="5" name="TextBox 4"/>
          <p:cNvSpPr txBox="1"/>
          <p:nvPr/>
        </p:nvSpPr>
        <p:spPr>
          <a:xfrm>
            <a:off x="381000" y="4724400"/>
            <a:ext cx="8388985" cy="1569660"/>
          </a:xfrm>
          <a:prstGeom prst="rect">
            <a:avLst/>
          </a:prstGeom>
          <a:noFill/>
        </p:spPr>
        <p:txBody>
          <a:bodyPr wrap="none" rtlCol="0">
            <a:spAutoFit/>
          </a:bodyPr>
          <a:lstStyle/>
          <a:p>
            <a:r>
              <a:rPr lang="en-US" dirty="0" smtClean="0"/>
              <a:t>When faced with complex problems humans tend to jump</a:t>
            </a:r>
            <a:br>
              <a:rPr lang="en-US" dirty="0" smtClean="0"/>
            </a:br>
            <a:r>
              <a:rPr lang="en-US" dirty="0" smtClean="0"/>
              <a:t>from the problem to the solution space, using their intuition</a:t>
            </a:r>
            <a:br>
              <a:rPr lang="en-US" dirty="0" smtClean="0"/>
            </a:br>
            <a:r>
              <a:rPr lang="en-US" dirty="0" smtClean="0"/>
              <a:t>in the problem domain, do validation in the solution domain,</a:t>
            </a:r>
            <a:br>
              <a:rPr lang="en-US" dirty="0" smtClean="0"/>
            </a:br>
            <a:r>
              <a:rPr lang="en-US" dirty="0" smtClean="0"/>
              <a:t>that then drives further intuition…</a:t>
            </a:r>
          </a:p>
        </p:txBody>
      </p:sp>
    </p:spTree>
    <p:extLst>
      <p:ext uri="{BB962C8B-B14F-4D97-AF65-F5344CB8AC3E}">
        <p14:creationId xmlns:p14="http://schemas.microsoft.com/office/powerpoint/2010/main" val="2272108920"/>
      </p:ext>
    </p:extLst>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FA5CC8E2-019F-D646-B49C-7588E6FAB530}" type="slidenum">
              <a:rPr lang="en-US"/>
              <a:pPr/>
              <a:t>44</a:t>
            </a:fld>
            <a:endParaRPr lang="en-US"/>
          </a:p>
        </p:txBody>
      </p:sp>
      <p:sp>
        <p:nvSpPr>
          <p:cNvPr id="481282" name="Rectangle 2"/>
          <p:cNvSpPr>
            <a:spLocks noGrp="1" noChangeArrowheads="1"/>
          </p:cNvSpPr>
          <p:nvPr>
            <p:ph type="title"/>
          </p:nvPr>
        </p:nvSpPr>
        <p:spPr/>
        <p:txBody>
          <a:bodyPr/>
          <a:lstStyle/>
          <a:p>
            <a:r>
              <a:rPr lang="en-US" dirty="0" smtClean="0"/>
              <a:t>Dealing with Wicked Problems</a:t>
            </a:r>
            <a:endParaRPr lang="en-US" dirty="0"/>
          </a:p>
        </p:txBody>
      </p:sp>
      <p:sp>
        <p:nvSpPr>
          <p:cNvPr id="481283" name="Rectangle 3" descr="Rectangle: Click to edit Master text styles&#10;Second level&#10;Third level&#10;Fourth level&#10;Fifth level"/>
          <p:cNvSpPr>
            <a:spLocks noGrp="1" noChangeArrowheads="1"/>
          </p:cNvSpPr>
          <p:nvPr>
            <p:ph type="body" idx="1"/>
          </p:nvPr>
        </p:nvSpPr>
        <p:spPr/>
        <p:txBody>
          <a:bodyPr/>
          <a:lstStyle/>
          <a:p>
            <a:r>
              <a:rPr lang="en-US" sz="2800" dirty="0" smtClean="0"/>
              <a:t>Techniques to deal with Wicked Problems:</a:t>
            </a:r>
          </a:p>
          <a:p>
            <a:pPr lvl="1"/>
            <a:r>
              <a:rPr lang="en-US" sz="2400" dirty="0" smtClean="0"/>
              <a:t>Lock down the problem domain</a:t>
            </a:r>
          </a:p>
          <a:p>
            <a:pPr lvl="1"/>
            <a:r>
              <a:rPr lang="en-US" sz="2400" dirty="0" smtClean="0"/>
              <a:t>Specify objective measures to measure the success of a solution</a:t>
            </a:r>
          </a:p>
          <a:p>
            <a:pPr lvl="1"/>
            <a:r>
              <a:rPr lang="en-US" sz="2400" dirty="0" smtClean="0"/>
              <a:t>Give up on the notion that there is a “perfect” solution, and focus on what would be a “good enough solution”</a:t>
            </a:r>
          </a:p>
          <a:p>
            <a:pPr lvl="1"/>
            <a:r>
              <a:rPr lang="en-US" sz="2400" dirty="0" smtClean="0"/>
              <a:t>Balance what is needed with what can be built given the constraints of solving the problem</a:t>
            </a:r>
          </a:p>
          <a:p>
            <a:pPr lvl="1"/>
            <a:endParaRPr lang="en-US" sz="2400" dirty="0"/>
          </a:p>
        </p:txBody>
      </p:sp>
    </p:spTree>
    <p:extLst>
      <p:ext uri="{BB962C8B-B14F-4D97-AF65-F5344CB8AC3E}">
        <p14:creationId xmlns:p14="http://schemas.microsoft.com/office/powerpoint/2010/main" val="2035474277"/>
      </p:ext>
    </p:extLst>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FA5CC8E2-019F-D646-B49C-7588E6FAB530}" type="slidenum">
              <a:rPr lang="en-US"/>
              <a:pPr/>
              <a:t>45</a:t>
            </a:fld>
            <a:endParaRPr lang="en-US"/>
          </a:p>
        </p:txBody>
      </p:sp>
      <p:sp>
        <p:nvSpPr>
          <p:cNvPr id="481282" name="Rectangle 2"/>
          <p:cNvSpPr>
            <a:spLocks noGrp="1" noChangeArrowheads="1"/>
          </p:cNvSpPr>
          <p:nvPr>
            <p:ph type="title"/>
          </p:nvPr>
        </p:nvSpPr>
        <p:spPr/>
        <p:txBody>
          <a:bodyPr/>
          <a:lstStyle/>
          <a:p>
            <a:r>
              <a:rPr lang="en-US" dirty="0" smtClean="0"/>
              <a:t>Complex/Wicked Problems in Software Engineering</a:t>
            </a:r>
            <a:endParaRPr lang="en-US" dirty="0"/>
          </a:p>
        </p:txBody>
      </p:sp>
      <p:sp>
        <p:nvSpPr>
          <p:cNvPr id="481283" name="Rectangle 3" descr="Rectangle: Click to edit Master text styles&#10;Second level&#10;Third level&#10;Fourth level&#10;Fifth level"/>
          <p:cNvSpPr>
            <a:spLocks noGrp="1" noChangeArrowheads="1"/>
          </p:cNvSpPr>
          <p:nvPr>
            <p:ph type="body" idx="1"/>
          </p:nvPr>
        </p:nvSpPr>
        <p:spPr>
          <a:xfrm>
            <a:off x="838200" y="1676400"/>
            <a:ext cx="7772400" cy="4114800"/>
          </a:xfrm>
        </p:spPr>
        <p:txBody>
          <a:bodyPr/>
          <a:lstStyle/>
          <a:p>
            <a:r>
              <a:rPr lang="en-US" sz="2400" dirty="0" smtClean="0"/>
              <a:t>Software Development Methodologies help manage the complexity of designing and building complex systems</a:t>
            </a:r>
            <a:endParaRPr lang="en-US" sz="2400" dirty="0"/>
          </a:p>
          <a:p>
            <a:r>
              <a:rPr lang="en-US" sz="2400" dirty="0" smtClean="0"/>
              <a:t>Brings structure to answering questions such as:</a:t>
            </a:r>
          </a:p>
          <a:p>
            <a:pPr lvl="1"/>
            <a:r>
              <a:rPr lang="en-US" sz="2400" dirty="0" smtClean="0"/>
              <a:t>What does the software need to do</a:t>
            </a:r>
          </a:p>
          <a:p>
            <a:pPr lvl="1"/>
            <a:r>
              <a:rPr lang="en-US" sz="2400" dirty="0" smtClean="0"/>
              <a:t>How long will the software take to construct</a:t>
            </a:r>
          </a:p>
          <a:p>
            <a:pPr lvl="1"/>
            <a:r>
              <a:rPr lang="en-US" sz="2400" smtClean="0"/>
              <a:t>How </a:t>
            </a:r>
            <a:r>
              <a:rPr lang="en-US" sz="2400" dirty="0" smtClean="0"/>
              <a:t>much investment will constructing the software take</a:t>
            </a:r>
          </a:p>
          <a:p>
            <a:pPr lvl="1"/>
            <a:r>
              <a:rPr lang="en-US" sz="2400" dirty="0" smtClean="0"/>
              <a:t>What are the technical constraints associated with building the software</a:t>
            </a:r>
          </a:p>
          <a:p>
            <a:pPr lvl="1"/>
            <a:r>
              <a:rPr lang="en-US" sz="2400" dirty="0" smtClean="0"/>
              <a:t>And So On…</a:t>
            </a:r>
          </a:p>
        </p:txBody>
      </p:sp>
    </p:spTree>
    <p:extLst>
      <p:ext uri="{BB962C8B-B14F-4D97-AF65-F5344CB8AC3E}">
        <p14:creationId xmlns:p14="http://schemas.microsoft.com/office/powerpoint/2010/main" val="459046648"/>
      </p:ext>
    </p:extLst>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FA5CC8E2-019F-D646-B49C-7588E6FAB530}" type="slidenum">
              <a:rPr lang="en-US"/>
              <a:pPr/>
              <a:t>46</a:t>
            </a:fld>
            <a:endParaRPr lang="en-US"/>
          </a:p>
        </p:txBody>
      </p:sp>
      <p:sp>
        <p:nvSpPr>
          <p:cNvPr id="481282" name="Rectangle 2"/>
          <p:cNvSpPr>
            <a:spLocks noGrp="1" noChangeArrowheads="1"/>
          </p:cNvSpPr>
          <p:nvPr>
            <p:ph type="title"/>
          </p:nvPr>
        </p:nvSpPr>
        <p:spPr/>
        <p:txBody>
          <a:bodyPr/>
          <a:lstStyle/>
          <a:p>
            <a:r>
              <a:rPr lang="en-US" dirty="0" smtClean="0"/>
              <a:t>Wicked Problems and Ultra-Large Scale Systems  </a:t>
            </a:r>
            <a:endParaRPr lang="en-US" dirty="0"/>
          </a:p>
        </p:txBody>
      </p:sp>
      <p:sp>
        <p:nvSpPr>
          <p:cNvPr id="481283" name="Rectangle 3" descr="Rectangle: Click to edit Master text styles&#10;Second level&#10;Third level&#10;Fourth level&#10;Fifth level"/>
          <p:cNvSpPr>
            <a:spLocks noGrp="1" noChangeArrowheads="1"/>
          </p:cNvSpPr>
          <p:nvPr>
            <p:ph type="body" idx="1"/>
          </p:nvPr>
        </p:nvSpPr>
        <p:spPr>
          <a:xfrm>
            <a:off x="609600" y="1676400"/>
            <a:ext cx="8229600" cy="4114800"/>
          </a:xfrm>
        </p:spPr>
        <p:txBody>
          <a:bodyPr/>
          <a:lstStyle/>
          <a:p>
            <a:r>
              <a:rPr lang="en-US" sz="2400" dirty="0" smtClean="0"/>
              <a:t>In 2006, SEI Introduced the term Ultra-Large Scale Systems, these systems:</a:t>
            </a:r>
            <a:endParaRPr lang="en-US" sz="2400" dirty="0"/>
          </a:p>
          <a:p>
            <a:pPr lvl="1"/>
            <a:r>
              <a:rPr lang="en-US" sz="1800" dirty="0" smtClean="0"/>
              <a:t>Have </a:t>
            </a:r>
            <a:r>
              <a:rPr lang="en-US" sz="1800" dirty="0"/>
              <a:t>decentralized data, development, evolution and operational control</a:t>
            </a:r>
          </a:p>
          <a:p>
            <a:pPr lvl="1"/>
            <a:r>
              <a:rPr lang="en-US" sz="1800" dirty="0"/>
              <a:t>Address inherently conflicting, unknowable, and diverse requirements</a:t>
            </a:r>
          </a:p>
          <a:p>
            <a:pPr lvl="1"/>
            <a:r>
              <a:rPr lang="en-US" sz="1800" dirty="0"/>
              <a:t>Evolve continuously while it is operating, with different capabilities being deployed and removed</a:t>
            </a:r>
          </a:p>
          <a:p>
            <a:pPr lvl="1"/>
            <a:r>
              <a:rPr lang="en-US" sz="1800" dirty="0"/>
              <a:t>Contain heterogeneous, inconsistent and changing elements</a:t>
            </a:r>
          </a:p>
          <a:p>
            <a:pPr lvl="1"/>
            <a:r>
              <a:rPr lang="en-US" sz="1800" dirty="0"/>
              <a:t>Erode the people system boundary. People will not just be users, but elements of the system and affecting its overall emergent behavior.</a:t>
            </a:r>
          </a:p>
          <a:p>
            <a:pPr lvl="1"/>
            <a:r>
              <a:rPr lang="en-US" sz="1800" dirty="0"/>
              <a:t>Encounter failure as the norm, rather than the exception, with it being extremely unlikely that all components are functioning at any one time</a:t>
            </a:r>
          </a:p>
          <a:p>
            <a:pPr lvl="1"/>
            <a:r>
              <a:rPr lang="en-US" sz="1800" dirty="0"/>
              <a:t>Require new paradigms for acquisition and policy, and new methods for control</a:t>
            </a:r>
          </a:p>
        </p:txBody>
      </p:sp>
    </p:spTree>
    <p:extLst>
      <p:ext uri="{BB962C8B-B14F-4D97-AF65-F5344CB8AC3E}">
        <p14:creationId xmlns:p14="http://schemas.microsoft.com/office/powerpoint/2010/main" val="304175229"/>
      </p:ext>
    </p:extLst>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FA5CC8E2-019F-D646-B49C-7588E6FAB530}" type="slidenum">
              <a:rPr lang="en-US"/>
              <a:pPr/>
              <a:t>47</a:t>
            </a:fld>
            <a:endParaRPr lang="en-US"/>
          </a:p>
        </p:txBody>
      </p:sp>
      <p:sp>
        <p:nvSpPr>
          <p:cNvPr id="481282" name="Rectangle 2"/>
          <p:cNvSpPr>
            <a:spLocks noGrp="1" noChangeArrowheads="1"/>
          </p:cNvSpPr>
          <p:nvPr>
            <p:ph type="title"/>
          </p:nvPr>
        </p:nvSpPr>
        <p:spPr/>
        <p:txBody>
          <a:bodyPr/>
          <a:lstStyle/>
          <a:p>
            <a:r>
              <a:rPr lang="en-US" dirty="0" smtClean="0"/>
              <a:t>Characteristics of Ultra-Large Scale Systems  </a:t>
            </a:r>
            <a:endParaRPr lang="en-US" dirty="0"/>
          </a:p>
        </p:txBody>
      </p:sp>
      <p:sp>
        <p:nvSpPr>
          <p:cNvPr id="481283" name="Rectangle 3" descr="Rectangle: Click to edit Master text styles&#10;Second level&#10;Third level&#10;Fourth level&#10;Fifth level"/>
          <p:cNvSpPr>
            <a:spLocks noGrp="1" noChangeArrowheads="1"/>
          </p:cNvSpPr>
          <p:nvPr>
            <p:ph type="body" idx="1"/>
          </p:nvPr>
        </p:nvSpPr>
        <p:spPr>
          <a:xfrm>
            <a:off x="609600" y="1676400"/>
            <a:ext cx="8229600" cy="4114800"/>
          </a:xfrm>
        </p:spPr>
        <p:txBody>
          <a:bodyPr/>
          <a:lstStyle/>
          <a:p>
            <a:r>
              <a:rPr lang="en-US" sz="2400" dirty="0"/>
              <a:t>A ULS System has unprecedented scale in some of these </a:t>
            </a:r>
            <a:r>
              <a:rPr lang="en-US" sz="2400" dirty="0" smtClean="0"/>
              <a:t>dimensions:</a:t>
            </a:r>
            <a:endParaRPr lang="en-US" sz="2400" dirty="0"/>
          </a:p>
          <a:p>
            <a:pPr lvl="1"/>
            <a:r>
              <a:rPr lang="en-US" sz="1800" dirty="0" smtClean="0"/>
              <a:t>lines </a:t>
            </a:r>
            <a:r>
              <a:rPr lang="en-US" sz="1800" dirty="0"/>
              <a:t>of code</a:t>
            </a:r>
          </a:p>
          <a:p>
            <a:pPr lvl="1"/>
            <a:r>
              <a:rPr lang="en-US" sz="1800" dirty="0"/>
              <a:t>amount of data stored, accessed, manipulated, and refined</a:t>
            </a:r>
          </a:p>
          <a:p>
            <a:pPr lvl="1"/>
            <a:r>
              <a:rPr lang="en-US" sz="1800" dirty="0"/>
              <a:t>number of connections and interdependencies</a:t>
            </a:r>
          </a:p>
          <a:p>
            <a:pPr lvl="1"/>
            <a:r>
              <a:rPr lang="en-US" sz="1800" dirty="0"/>
              <a:t>number of hardware elements</a:t>
            </a:r>
          </a:p>
          <a:p>
            <a:pPr lvl="1"/>
            <a:r>
              <a:rPr lang="en-US" sz="1800" dirty="0"/>
              <a:t>number of computational elements</a:t>
            </a:r>
          </a:p>
          <a:p>
            <a:pPr lvl="1"/>
            <a:r>
              <a:rPr lang="en-US" sz="1800" dirty="0"/>
              <a:t>number of system purposes and user perception of these purposes</a:t>
            </a:r>
          </a:p>
          <a:p>
            <a:pPr lvl="1"/>
            <a:r>
              <a:rPr lang="en-US" sz="1800" dirty="0"/>
              <a:t>number of routine processes, interactions, and “emergent behaviors”</a:t>
            </a:r>
          </a:p>
          <a:p>
            <a:pPr lvl="1"/>
            <a:r>
              <a:rPr lang="en-US" sz="1800" dirty="0"/>
              <a:t>number of (overlapping) policy domains and enforceable mechanisms</a:t>
            </a:r>
          </a:p>
          <a:p>
            <a:pPr lvl="1"/>
            <a:r>
              <a:rPr lang="en-US" sz="1800" dirty="0"/>
              <a:t>number of people involved in some way</a:t>
            </a:r>
          </a:p>
        </p:txBody>
      </p:sp>
    </p:spTree>
    <p:extLst>
      <p:ext uri="{BB962C8B-B14F-4D97-AF65-F5344CB8AC3E}">
        <p14:creationId xmlns:p14="http://schemas.microsoft.com/office/powerpoint/2010/main" val="2978724027"/>
      </p:ext>
    </p:extLst>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FA5CC8E2-019F-D646-B49C-7588E6FAB530}" type="slidenum">
              <a:rPr lang="en-US"/>
              <a:pPr/>
              <a:t>48</a:t>
            </a:fld>
            <a:endParaRPr lang="en-US"/>
          </a:p>
        </p:txBody>
      </p:sp>
      <p:sp>
        <p:nvSpPr>
          <p:cNvPr id="481282" name="Rectangle 2"/>
          <p:cNvSpPr>
            <a:spLocks noGrp="1" noChangeArrowheads="1"/>
          </p:cNvSpPr>
          <p:nvPr>
            <p:ph type="title"/>
          </p:nvPr>
        </p:nvSpPr>
        <p:spPr/>
        <p:txBody>
          <a:bodyPr/>
          <a:lstStyle/>
          <a:p>
            <a:r>
              <a:rPr lang="en-US" dirty="0" smtClean="0"/>
              <a:t>Designing beyond Human Ability</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0200" y="1828800"/>
            <a:ext cx="5536672" cy="4572000"/>
          </a:xfrm>
          <a:prstGeom prst="rect">
            <a:avLst/>
          </a:prstGeom>
        </p:spPr>
      </p:pic>
      <p:sp>
        <p:nvSpPr>
          <p:cNvPr id="5" name="Rectangle 4"/>
          <p:cNvSpPr/>
          <p:nvPr/>
        </p:nvSpPr>
        <p:spPr>
          <a:xfrm>
            <a:off x="914400" y="1490246"/>
            <a:ext cx="7696200" cy="338554"/>
          </a:xfrm>
          <a:prstGeom prst="rect">
            <a:avLst/>
          </a:prstGeom>
        </p:spPr>
        <p:txBody>
          <a:bodyPr wrap="square">
            <a:spAutoFit/>
          </a:bodyPr>
          <a:lstStyle/>
          <a:p>
            <a:pPr algn="ctr"/>
            <a:r>
              <a:rPr lang="en-US" sz="1600" b="1" dirty="0"/>
              <a:t>https://</a:t>
            </a:r>
            <a:r>
              <a:rPr lang="en-US" sz="1600" b="1" dirty="0" err="1"/>
              <a:t>dreamsongs.com</a:t>
            </a:r>
            <a:r>
              <a:rPr lang="en-US" sz="1600" b="1" dirty="0"/>
              <a:t>/Files/</a:t>
            </a:r>
            <a:r>
              <a:rPr lang="en-US" sz="1600" b="1" dirty="0" err="1"/>
              <a:t>DesignBeyondHumanAbilitiesSimp.pdf</a:t>
            </a:r>
            <a:endParaRPr lang="en-US" sz="1600" b="1" dirty="0"/>
          </a:p>
        </p:txBody>
      </p:sp>
    </p:spTree>
    <p:extLst>
      <p:ext uri="{BB962C8B-B14F-4D97-AF65-F5344CB8AC3E}">
        <p14:creationId xmlns:p14="http://schemas.microsoft.com/office/powerpoint/2010/main" val="1715073551"/>
      </p:ext>
    </p:extLst>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4"/>
          <p:cNvSpPr>
            <a:spLocks noGrp="1"/>
          </p:cNvSpPr>
          <p:nvPr>
            <p:ph type="sldNum" sz="quarter" idx="11"/>
          </p:nvPr>
        </p:nvSpPr>
        <p:spPr/>
        <p:txBody>
          <a:bodyPr/>
          <a:lstStyle/>
          <a:p>
            <a:fld id="{7A2AA5FD-CB1D-B541-A917-0D8660C67417}" type="slidenum">
              <a:rPr lang="en-US"/>
              <a:pPr/>
              <a:t>49</a:t>
            </a:fld>
            <a:endParaRPr lang="en-US"/>
          </a:p>
        </p:txBody>
      </p:sp>
      <p:sp>
        <p:nvSpPr>
          <p:cNvPr id="485378" name="Rectangle 2"/>
          <p:cNvSpPr>
            <a:spLocks noGrp="1" noChangeArrowheads="1"/>
          </p:cNvSpPr>
          <p:nvPr>
            <p:ph type="title"/>
          </p:nvPr>
        </p:nvSpPr>
        <p:spPr/>
        <p:txBody>
          <a:bodyPr/>
          <a:lstStyle/>
          <a:p>
            <a:r>
              <a:rPr lang="en-US" sz="3200" dirty="0" smtClean="0"/>
              <a:t>Design Methodologies- Dealing with Complexity</a:t>
            </a:r>
            <a:endParaRPr lang="en-US" sz="3200" dirty="0"/>
          </a:p>
        </p:txBody>
      </p:sp>
      <p:pic>
        <p:nvPicPr>
          <p:cNvPr id="485380" name="Picture 4" descr="iterative"/>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485900" y="1600200"/>
            <a:ext cx="3314700" cy="2576512"/>
          </a:xfrm>
          <a:prstGeom prst="rect">
            <a:avLst/>
          </a:prstGeom>
          <a:noFill/>
          <a:extLst>
            <a:ext uri="{909E8E84-426E-40dd-AFC4-6F175D3DCCD1}">
              <a14:hiddenFill xmlns:a14="http://schemas.microsoft.com/office/drawing/2010/main" xmlns="">
                <a:solidFill>
                  <a:srgbClr val="FFFFFF"/>
                </a:solidFill>
              </a14:hiddenFill>
            </a:ext>
          </a:extLst>
        </p:spPr>
      </p:pic>
      <p:pic>
        <p:nvPicPr>
          <p:cNvPr id="485387" name="Picture 11" descr="waterfall3"/>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800600" y="990600"/>
            <a:ext cx="4129088" cy="3557588"/>
          </a:xfrm>
          <a:prstGeom prst="rect">
            <a:avLst/>
          </a:prstGeom>
          <a:noFill/>
          <a:extLst>
            <a:ext uri="{909E8E84-426E-40dd-AFC4-6F175D3DCCD1}">
              <a14:hiddenFill xmlns:a14="http://schemas.microsoft.com/office/drawing/2010/main" xmlns="">
                <a:solidFill>
                  <a:srgbClr val="FFFFFF"/>
                </a:solidFill>
              </a14:hiddenFill>
            </a:ext>
          </a:extLst>
        </p:spPr>
      </p:pic>
      <p:sp>
        <p:nvSpPr>
          <p:cNvPr id="485389" name="Text Box 13"/>
          <p:cNvSpPr txBox="1">
            <a:spLocks noChangeArrowheads="1"/>
          </p:cNvSpPr>
          <p:nvPr/>
        </p:nvSpPr>
        <p:spPr bwMode="auto">
          <a:xfrm>
            <a:off x="5334000" y="5181600"/>
            <a:ext cx="2116385"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lgn="ctr"/>
            <a:r>
              <a:rPr lang="en-US" b="1" dirty="0" smtClean="0"/>
              <a:t>Agile/Scrum</a:t>
            </a:r>
            <a:endParaRPr lang="en-US" b="1" dirty="0"/>
          </a:p>
        </p:txBody>
      </p:sp>
      <p:sp>
        <p:nvSpPr>
          <p:cNvPr id="485390" name="Text Box 14"/>
          <p:cNvSpPr txBox="1">
            <a:spLocks noChangeArrowheads="1"/>
          </p:cNvSpPr>
          <p:nvPr/>
        </p:nvSpPr>
        <p:spPr bwMode="auto">
          <a:xfrm>
            <a:off x="7008813" y="838200"/>
            <a:ext cx="1601787"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lgn="ctr"/>
            <a:r>
              <a:rPr lang="en-US" b="1"/>
              <a:t>Waterfall</a:t>
            </a:r>
          </a:p>
        </p:txBody>
      </p:sp>
      <p:sp>
        <p:nvSpPr>
          <p:cNvPr id="485391" name="Text Box 15"/>
          <p:cNvSpPr txBox="1">
            <a:spLocks noChangeArrowheads="1"/>
          </p:cNvSpPr>
          <p:nvPr/>
        </p:nvSpPr>
        <p:spPr bwMode="auto">
          <a:xfrm>
            <a:off x="733425" y="1600200"/>
            <a:ext cx="153035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lgn="ctr"/>
            <a:r>
              <a:rPr lang="en-US" b="1" dirty="0"/>
              <a:t>Iterative</a:t>
            </a:r>
          </a:p>
        </p:txBody>
      </p:sp>
      <p:pic>
        <p:nvPicPr>
          <p:cNvPr id="2" name="Picture 1"/>
          <p:cNvPicPr>
            <a:picLocks noChangeAspect="1"/>
          </p:cNvPicPr>
          <p:nvPr/>
        </p:nvPicPr>
        <p:blipFill>
          <a:blip r:embed="rId4"/>
          <a:stretch>
            <a:fillRect/>
          </a:stretch>
        </p:blipFill>
        <p:spPr>
          <a:xfrm>
            <a:off x="914400" y="4343400"/>
            <a:ext cx="4191000" cy="1943100"/>
          </a:xfrm>
          <a:prstGeom prst="rect">
            <a:avLst/>
          </a:prstGeom>
        </p:spPr>
      </p:pic>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Placeholder 4"/>
          <p:cNvSpPr>
            <a:spLocks noGrp="1"/>
          </p:cNvSpPr>
          <p:nvPr>
            <p:ph type="sldNum" sz="quarter" idx="11"/>
          </p:nvPr>
        </p:nvSpPr>
        <p:spPr/>
        <p:txBody>
          <a:bodyPr/>
          <a:lstStyle/>
          <a:p>
            <a:fld id="{AEA56D34-E821-F24E-BA35-BD04A4DE5C7E}" type="slidenum">
              <a:rPr lang="en-US"/>
              <a:pPr/>
              <a:t>5</a:t>
            </a:fld>
            <a:endParaRPr lang="en-US"/>
          </a:p>
        </p:txBody>
      </p:sp>
      <p:sp>
        <p:nvSpPr>
          <p:cNvPr id="478210" name="Rectangle 2"/>
          <p:cNvSpPr>
            <a:spLocks noGrp="1" noChangeArrowheads="1"/>
          </p:cNvSpPr>
          <p:nvPr>
            <p:ph type="title"/>
          </p:nvPr>
        </p:nvSpPr>
        <p:spPr/>
        <p:txBody>
          <a:bodyPr/>
          <a:lstStyle/>
          <a:p>
            <a:r>
              <a:rPr lang="en-US"/>
              <a:t>Modeling as a Design Technique</a:t>
            </a:r>
          </a:p>
        </p:txBody>
      </p:sp>
      <p:sp>
        <p:nvSpPr>
          <p:cNvPr id="478213" name="Rectangle 5"/>
          <p:cNvSpPr>
            <a:spLocks noChangeArrowheads="1"/>
          </p:cNvSpPr>
          <p:nvPr/>
        </p:nvSpPr>
        <p:spPr bwMode="auto">
          <a:xfrm>
            <a:off x="1447800" y="2743200"/>
            <a:ext cx="4038600" cy="2133600"/>
          </a:xfrm>
          <a:prstGeom prst="rect">
            <a:avLst/>
          </a:prstGeom>
          <a:noFill/>
          <a:ln w="508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lgn="ctr"/>
            <a:r>
              <a:rPr lang="en-US"/>
              <a:t>Models</a:t>
            </a:r>
          </a:p>
        </p:txBody>
      </p:sp>
      <p:pic>
        <p:nvPicPr>
          <p:cNvPr id="478219" name="Picture 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3276600"/>
            <a:ext cx="3886200" cy="14890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sp>
        <p:nvSpPr>
          <p:cNvPr id="478220" name="Freeform 12"/>
          <p:cNvSpPr>
            <a:spLocks/>
          </p:cNvSpPr>
          <p:nvPr/>
        </p:nvSpPr>
        <p:spPr bwMode="auto">
          <a:xfrm>
            <a:off x="1371600" y="2032000"/>
            <a:ext cx="1676400" cy="635000"/>
          </a:xfrm>
          <a:custGeom>
            <a:avLst/>
            <a:gdLst>
              <a:gd name="T0" fmla="*/ 0 w 1056"/>
              <a:gd name="T1" fmla="*/ 16 h 400"/>
              <a:gd name="T2" fmla="*/ 624 w 1056"/>
              <a:gd name="T3" fmla="*/ 64 h 400"/>
              <a:gd name="T4" fmla="*/ 1056 w 1056"/>
              <a:gd name="T5" fmla="*/ 400 h 400"/>
            </a:gdLst>
            <a:ahLst/>
            <a:cxnLst>
              <a:cxn ang="0">
                <a:pos x="T0" y="T1"/>
              </a:cxn>
              <a:cxn ang="0">
                <a:pos x="T2" y="T3"/>
              </a:cxn>
              <a:cxn ang="0">
                <a:pos x="T4" y="T5"/>
              </a:cxn>
            </a:cxnLst>
            <a:rect l="0" t="0" r="r" b="b"/>
            <a:pathLst>
              <a:path w="1056" h="400">
                <a:moveTo>
                  <a:pt x="0" y="16"/>
                </a:moveTo>
                <a:cubicBezTo>
                  <a:pt x="224" y="8"/>
                  <a:pt x="448" y="0"/>
                  <a:pt x="624" y="64"/>
                </a:cubicBezTo>
                <a:cubicBezTo>
                  <a:pt x="800" y="128"/>
                  <a:pt x="928" y="264"/>
                  <a:pt x="1056" y="400"/>
                </a:cubicBezTo>
              </a:path>
            </a:pathLst>
          </a:custGeom>
          <a:noFill/>
          <a:ln w="9525">
            <a:solidFill>
              <a:schemeClr val="tx1"/>
            </a:solidFill>
            <a:round/>
            <a:headEnd/>
            <a:tailEnd type="triangle" w="lg"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endParaRPr lang="en-US"/>
          </a:p>
        </p:txBody>
      </p:sp>
      <p:sp>
        <p:nvSpPr>
          <p:cNvPr id="478221" name="Text Box 13"/>
          <p:cNvSpPr txBox="1">
            <a:spLocks noChangeArrowheads="1"/>
          </p:cNvSpPr>
          <p:nvPr/>
        </p:nvSpPr>
        <p:spPr bwMode="auto">
          <a:xfrm>
            <a:off x="609600" y="1600200"/>
            <a:ext cx="3743325"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b="1">
                <a:solidFill>
                  <a:srgbClr val="FF0000"/>
                </a:solidFill>
                <a:latin typeface="Comic Sans MS" charset="0"/>
              </a:rPr>
              <a:t>Lets Build this System…</a:t>
            </a:r>
          </a:p>
        </p:txBody>
      </p:sp>
      <p:sp>
        <p:nvSpPr>
          <p:cNvPr id="478227" name="Freeform 19"/>
          <p:cNvSpPr>
            <a:spLocks/>
          </p:cNvSpPr>
          <p:nvPr/>
        </p:nvSpPr>
        <p:spPr bwMode="auto">
          <a:xfrm>
            <a:off x="5486400" y="3276600"/>
            <a:ext cx="838200" cy="990600"/>
          </a:xfrm>
          <a:custGeom>
            <a:avLst/>
            <a:gdLst>
              <a:gd name="T0" fmla="*/ 0 w 528"/>
              <a:gd name="T1" fmla="*/ 240 h 1056"/>
              <a:gd name="T2" fmla="*/ 240 w 528"/>
              <a:gd name="T3" fmla="*/ 48 h 1056"/>
              <a:gd name="T4" fmla="*/ 528 w 528"/>
              <a:gd name="T5" fmla="*/ 528 h 1056"/>
              <a:gd name="T6" fmla="*/ 240 w 528"/>
              <a:gd name="T7" fmla="*/ 1008 h 1056"/>
              <a:gd name="T8" fmla="*/ 0 w 528"/>
              <a:gd name="T9" fmla="*/ 816 h 1056"/>
            </a:gdLst>
            <a:ahLst/>
            <a:cxnLst>
              <a:cxn ang="0">
                <a:pos x="T0" y="T1"/>
              </a:cxn>
              <a:cxn ang="0">
                <a:pos x="T2" y="T3"/>
              </a:cxn>
              <a:cxn ang="0">
                <a:pos x="T4" y="T5"/>
              </a:cxn>
              <a:cxn ang="0">
                <a:pos x="T6" y="T7"/>
              </a:cxn>
              <a:cxn ang="0">
                <a:pos x="T8" y="T9"/>
              </a:cxn>
            </a:cxnLst>
            <a:rect l="0" t="0" r="r" b="b"/>
            <a:pathLst>
              <a:path w="528" h="1056">
                <a:moveTo>
                  <a:pt x="0" y="240"/>
                </a:moveTo>
                <a:cubicBezTo>
                  <a:pt x="76" y="120"/>
                  <a:pt x="152" y="0"/>
                  <a:pt x="240" y="48"/>
                </a:cubicBezTo>
                <a:cubicBezTo>
                  <a:pt x="328" y="96"/>
                  <a:pt x="528" y="368"/>
                  <a:pt x="528" y="528"/>
                </a:cubicBezTo>
                <a:cubicBezTo>
                  <a:pt x="528" y="688"/>
                  <a:pt x="328" y="960"/>
                  <a:pt x="240" y="1008"/>
                </a:cubicBezTo>
                <a:cubicBezTo>
                  <a:pt x="152" y="1056"/>
                  <a:pt x="76" y="936"/>
                  <a:pt x="0" y="816"/>
                </a:cubicBezTo>
              </a:path>
            </a:pathLst>
          </a:custGeom>
          <a:noFill/>
          <a:ln w="38100">
            <a:solidFill>
              <a:schemeClr val="tx1"/>
            </a:solidFill>
            <a:round/>
            <a:headEnd/>
            <a:tailEnd type="triangle" w="lg"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endParaRPr lang="en-US"/>
          </a:p>
        </p:txBody>
      </p:sp>
      <p:sp>
        <p:nvSpPr>
          <p:cNvPr id="478228" name="Text Box 20"/>
          <p:cNvSpPr txBox="1">
            <a:spLocks noChangeArrowheads="1"/>
          </p:cNvSpPr>
          <p:nvPr/>
        </p:nvSpPr>
        <p:spPr bwMode="auto">
          <a:xfrm>
            <a:off x="6357938" y="3292475"/>
            <a:ext cx="1947862" cy="8223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b="1">
                <a:solidFill>
                  <a:srgbClr val="FF0000"/>
                </a:solidFill>
                <a:latin typeface="Comic Sans MS" charset="0"/>
              </a:rPr>
              <a:t>Incremental</a:t>
            </a:r>
            <a:br>
              <a:rPr lang="en-US" b="1">
                <a:solidFill>
                  <a:srgbClr val="FF0000"/>
                </a:solidFill>
                <a:latin typeface="Comic Sans MS" charset="0"/>
              </a:rPr>
            </a:br>
            <a:r>
              <a:rPr lang="en-US" b="1">
                <a:solidFill>
                  <a:srgbClr val="FF0000"/>
                </a:solidFill>
                <a:latin typeface="Comic Sans MS" charset="0"/>
              </a:rPr>
              <a:t>Refinement</a:t>
            </a:r>
          </a:p>
        </p:txBody>
      </p:sp>
      <p:sp>
        <p:nvSpPr>
          <p:cNvPr id="478229" name="Freeform 21"/>
          <p:cNvSpPr>
            <a:spLocks/>
          </p:cNvSpPr>
          <p:nvPr/>
        </p:nvSpPr>
        <p:spPr bwMode="auto">
          <a:xfrm flipH="1" flipV="1">
            <a:off x="4724400" y="4876800"/>
            <a:ext cx="1676400" cy="635000"/>
          </a:xfrm>
          <a:custGeom>
            <a:avLst/>
            <a:gdLst>
              <a:gd name="T0" fmla="*/ 0 w 1056"/>
              <a:gd name="T1" fmla="*/ 16 h 400"/>
              <a:gd name="T2" fmla="*/ 624 w 1056"/>
              <a:gd name="T3" fmla="*/ 64 h 400"/>
              <a:gd name="T4" fmla="*/ 1056 w 1056"/>
              <a:gd name="T5" fmla="*/ 400 h 400"/>
            </a:gdLst>
            <a:ahLst/>
            <a:cxnLst>
              <a:cxn ang="0">
                <a:pos x="T0" y="T1"/>
              </a:cxn>
              <a:cxn ang="0">
                <a:pos x="T2" y="T3"/>
              </a:cxn>
              <a:cxn ang="0">
                <a:pos x="T4" y="T5"/>
              </a:cxn>
            </a:cxnLst>
            <a:rect l="0" t="0" r="r" b="b"/>
            <a:pathLst>
              <a:path w="1056" h="400">
                <a:moveTo>
                  <a:pt x="0" y="16"/>
                </a:moveTo>
                <a:cubicBezTo>
                  <a:pt x="224" y="8"/>
                  <a:pt x="448" y="0"/>
                  <a:pt x="624" y="64"/>
                </a:cubicBezTo>
                <a:cubicBezTo>
                  <a:pt x="800" y="128"/>
                  <a:pt x="928" y="264"/>
                  <a:pt x="1056" y="400"/>
                </a:cubicBezTo>
              </a:path>
            </a:pathLst>
          </a:custGeom>
          <a:noFill/>
          <a:ln w="9525">
            <a:solidFill>
              <a:schemeClr val="tx1"/>
            </a:solidFill>
            <a:round/>
            <a:headEnd type="triangle" w="lg" len="lg"/>
            <a:tailEnd type="none" w="lg"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endParaRPr lang="en-US"/>
          </a:p>
        </p:txBody>
      </p:sp>
      <p:sp>
        <p:nvSpPr>
          <p:cNvPr id="478230" name="Rectangle 22"/>
          <p:cNvSpPr>
            <a:spLocks noChangeArrowheads="1"/>
          </p:cNvSpPr>
          <p:nvPr/>
        </p:nvSpPr>
        <p:spPr bwMode="auto">
          <a:xfrm>
            <a:off x="6400800" y="5105400"/>
            <a:ext cx="1905000" cy="1143000"/>
          </a:xfrm>
          <a:prstGeom prst="rect">
            <a:avLst/>
          </a:prstGeom>
          <a:solidFill>
            <a:schemeClr val="bg1"/>
          </a:solidFill>
          <a:ln w="50800">
            <a:solidFill>
              <a:schemeClr val="tx1"/>
            </a:solidFill>
            <a:miter lim="800000"/>
            <a:headEnd/>
            <a:tailEnd/>
          </a:ln>
          <a:effectLst>
            <a:outerShdw blurRad="63500" dist="107763" dir="2700000" algn="ctr" rotWithShape="0">
              <a:schemeClr val="tx1">
                <a:alpha val="50000"/>
              </a:schemeClr>
            </a:outerShdw>
          </a:effectLst>
        </p:spPr>
        <p:txBody>
          <a:bodyPr wrap="none" anchor="ctr"/>
          <a:lstStyle/>
          <a:p>
            <a:pPr algn="ctr"/>
            <a:r>
              <a:rPr lang="en-US"/>
              <a:t>Design</a:t>
            </a:r>
          </a:p>
        </p:txBody>
      </p:sp>
      <p:sp>
        <p:nvSpPr>
          <p:cNvPr id="478231" name="Text Box 23"/>
          <p:cNvSpPr txBox="1">
            <a:spLocks noChangeArrowheads="1"/>
          </p:cNvSpPr>
          <p:nvPr/>
        </p:nvSpPr>
        <p:spPr bwMode="auto">
          <a:xfrm>
            <a:off x="3200400" y="5486400"/>
            <a:ext cx="3128963" cy="8223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lgn="r"/>
            <a:r>
              <a:rPr lang="en-US" b="1">
                <a:solidFill>
                  <a:srgbClr val="FF0000"/>
                </a:solidFill>
                <a:latin typeface="Comic Sans MS" charset="0"/>
              </a:rPr>
              <a:t>Lets Start Building </a:t>
            </a:r>
            <a:br>
              <a:rPr lang="en-US" b="1">
                <a:solidFill>
                  <a:srgbClr val="FF0000"/>
                </a:solidFill>
                <a:latin typeface="Comic Sans MS" charset="0"/>
              </a:rPr>
            </a:br>
            <a:r>
              <a:rPr lang="en-US" b="1">
                <a:solidFill>
                  <a:srgbClr val="FF0000"/>
                </a:solidFill>
                <a:latin typeface="Comic Sans MS" charset="0"/>
              </a:rPr>
              <a:t>this System…</a:t>
            </a:r>
          </a:p>
        </p:txBody>
      </p:sp>
    </p:spTree>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A8063921-95BB-2D42-A7C1-EAD7EFE6790A}" type="slidenum">
              <a:rPr lang="en-US"/>
              <a:pPr/>
              <a:t>50</a:t>
            </a:fld>
            <a:endParaRPr lang="en-US"/>
          </a:p>
        </p:txBody>
      </p:sp>
      <p:sp>
        <p:nvSpPr>
          <p:cNvPr id="483330" name="Rectangle 2"/>
          <p:cNvSpPr>
            <a:spLocks noGrp="1" noChangeArrowheads="1"/>
          </p:cNvSpPr>
          <p:nvPr>
            <p:ph type="title"/>
          </p:nvPr>
        </p:nvSpPr>
        <p:spPr/>
        <p:txBody>
          <a:bodyPr/>
          <a:lstStyle/>
          <a:p>
            <a:r>
              <a:rPr lang="en-US"/>
              <a:t>Software Development Methodology</a:t>
            </a:r>
          </a:p>
        </p:txBody>
      </p:sp>
      <p:sp>
        <p:nvSpPr>
          <p:cNvPr id="483331" name="Rectangle 3" descr="Rectangle: Click to edit Master text styles&#10;Second level&#10;Third level&#10;Fourth level&#10;Fifth level"/>
          <p:cNvSpPr>
            <a:spLocks noGrp="1" noChangeArrowheads="1"/>
          </p:cNvSpPr>
          <p:nvPr>
            <p:ph type="body" idx="1"/>
          </p:nvPr>
        </p:nvSpPr>
        <p:spPr/>
        <p:txBody>
          <a:bodyPr/>
          <a:lstStyle/>
          <a:p>
            <a:r>
              <a:rPr lang="en-US" sz="2800"/>
              <a:t>A Methodology is:</a:t>
            </a:r>
          </a:p>
          <a:p>
            <a:pPr lvl="1"/>
            <a:r>
              <a:rPr lang="en-US" sz="2400"/>
              <a:t>A Process</a:t>
            </a:r>
          </a:p>
          <a:p>
            <a:pPr lvl="2"/>
            <a:r>
              <a:rPr lang="en-US" sz="2000"/>
              <a:t>What happens over time</a:t>
            </a:r>
          </a:p>
          <a:p>
            <a:pPr lvl="2"/>
            <a:r>
              <a:rPr lang="en-US" sz="2000"/>
              <a:t>Coupled to the Software Development Lifecycle (SDLC)</a:t>
            </a:r>
          </a:p>
          <a:p>
            <a:pPr lvl="1"/>
            <a:r>
              <a:rPr lang="en-US" sz="2400"/>
              <a:t>A Management Approach</a:t>
            </a:r>
          </a:p>
          <a:p>
            <a:pPr lvl="2"/>
            <a:r>
              <a:rPr lang="en-US" sz="2000"/>
              <a:t>What is needed to move from one step to another</a:t>
            </a:r>
          </a:p>
          <a:p>
            <a:r>
              <a:rPr lang="en-US" sz="2800"/>
              <a:t>Helps with the project management aspects of a software development project</a:t>
            </a:r>
          </a:p>
        </p:txBody>
      </p:sp>
    </p:spTree>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Slide Number Placeholder 4"/>
          <p:cNvSpPr>
            <a:spLocks noGrp="1"/>
          </p:cNvSpPr>
          <p:nvPr>
            <p:ph type="sldNum" sz="quarter" idx="11"/>
          </p:nvPr>
        </p:nvSpPr>
        <p:spPr/>
        <p:txBody>
          <a:bodyPr/>
          <a:lstStyle/>
          <a:p>
            <a:fld id="{3B6AC11E-4DA1-D44E-A58E-36F55360DAD1}" type="slidenum">
              <a:rPr lang="en-US"/>
              <a:pPr/>
              <a:t>51</a:t>
            </a:fld>
            <a:endParaRPr lang="en-US"/>
          </a:p>
        </p:txBody>
      </p:sp>
      <p:sp>
        <p:nvSpPr>
          <p:cNvPr id="488450" name="Rectangle 2"/>
          <p:cNvSpPr>
            <a:spLocks noGrp="1" noChangeArrowheads="1"/>
          </p:cNvSpPr>
          <p:nvPr>
            <p:ph type="title"/>
          </p:nvPr>
        </p:nvSpPr>
        <p:spPr/>
        <p:txBody>
          <a:bodyPr/>
          <a:lstStyle/>
          <a:p>
            <a:r>
              <a:rPr lang="en-US" sz="3200"/>
              <a:t>Modeling Emphasis for Different Design Approaches</a:t>
            </a:r>
          </a:p>
        </p:txBody>
      </p:sp>
      <p:grpSp>
        <p:nvGrpSpPr>
          <p:cNvPr id="488478" name="Group 30"/>
          <p:cNvGrpSpPr>
            <a:grpSpLocks/>
          </p:cNvGrpSpPr>
          <p:nvPr/>
        </p:nvGrpSpPr>
        <p:grpSpPr bwMode="auto">
          <a:xfrm>
            <a:off x="1447800" y="1295400"/>
            <a:ext cx="5791200" cy="4876800"/>
            <a:chOff x="1344" y="912"/>
            <a:chExt cx="2688" cy="2688"/>
          </a:xfrm>
        </p:grpSpPr>
        <p:grpSp>
          <p:nvGrpSpPr>
            <p:cNvPr id="488451" name="Group 3"/>
            <p:cNvGrpSpPr>
              <a:grpSpLocks/>
            </p:cNvGrpSpPr>
            <p:nvPr/>
          </p:nvGrpSpPr>
          <p:grpSpPr bwMode="auto">
            <a:xfrm>
              <a:off x="1536" y="1200"/>
              <a:ext cx="2208" cy="2208"/>
              <a:chOff x="1632" y="1104"/>
              <a:chExt cx="2208" cy="2208"/>
            </a:xfrm>
          </p:grpSpPr>
          <p:sp>
            <p:nvSpPr>
              <p:cNvPr id="488452" name="Freeform 4"/>
              <p:cNvSpPr>
                <a:spLocks/>
              </p:cNvSpPr>
              <p:nvPr/>
            </p:nvSpPr>
            <p:spPr bwMode="auto">
              <a:xfrm>
                <a:off x="2496" y="1104"/>
                <a:ext cx="1344" cy="1344"/>
              </a:xfrm>
              <a:custGeom>
                <a:avLst/>
                <a:gdLst>
                  <a:gd name="T0" fmla="*/ 0 w 1344"/>
                  <a:gd name="T1" fmla="*/ 0 h 1344"/>
                  <a:gd name="T2" fmla="*/ 0 w 1344"/>
                  <a:gd name="T3" fmla="*/ 1344 h 1344"/>
                  <a:gd name="T4" fmla="*/ 1344 w 1344"/>
                  <a:gd name="T5" fmla="*/ 1344 h 1344"/>
                </a:gdLst>
                <a:ahLst/>
                <a:cxnLst>
                  <a:cxn ang="0">
                    <a:pos x="T0" y="T1"/>
                  </a:cxn>
                  <a:cxn ang="0">
                    <a:pos x="T2" y="T3"/>
                  </a:cxn>
                  <a:cxn ang="0">
                    <a:pos x="T4" y="T5"/>
                  </a:cxn>
                </a:cxnLst>
                <a:rect l="0" t="0" r="r" b="b"/>
                <a:pathLst>
                  <a:path w="1344" h="1344">
                    <a:moveTo>
                      <a:pt x="0" y="0"/>
                    </a:moveTo>
                    <a:lnTo>
                      <a:pt x="0" y="1344"/>
                    </a:lnTo>
                    <a:lnTo>
                      <a:pt x="1344" y="1344"/>
                    </a:lnTo>
                  </a:path>
                </a:pathLst>
              </a:custGeom>
              <a:noFill/>
              <a:ln w="9525">
                <a:solidFill>
                  <a:srgbClr val="3366FF"/>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endParaRPr lang="en-US"/>
              </a:p>
            </p:txBody>
          </p:sp>
          <p:sp>
            <p:nvSpPr>
              <p:cNvPr id="488453" name="Freeform 5"/>
              <p:cNvSpPr>
                <a:spLocks/>
              </p:cNvSpPr>
              <p:nvPr/>
            </p:nvSpPr>
            <p:spPr bwMode="auto">
              <a:xfrm>
                <a:off x="2352" y="1248"/>
                <a:ext cx="1344" cy="1344"/>
              </a:xfrm>
              <a:custGeom>
                <a:avLst/>
                <a:gdLst>
                  <a:gd name="T0" fmla="*/ 0 w 1344"/>
                  <a:gd name="T1" fmla="*/ 0 h 1344"/>
                  <a:gd name="T2" fmla="*/ 0 w 1344"/>
                  <a:gd name="T3" fmla="*/ 1344 h 1344"/>
                  <a:gd name="T4" fmla="*/ 1344 w 1344"/>
                  <a:gd name="T5" fmla="*/ 1344 h 1344"/>
                </a:gdLst>
                <a:ahLst/>
                <a:cxnLst>
                  <a:cxn ang="0">
                    <a:pos x="T0" y="T1"/>
                  </a:cxn>
                  <a:cxn ang="0">
                    <a:pos x="T2" y="T3"/>
                  </a:cxn>
                  <a:cxn ang="0">
                    <a:pos x="T4" y="T5"/>
                  </a:cxn>
                </a:cxnLst>
                <a:rect l="0" t="0" r="r" b="b"/>
                <a:pathLst>
                  <a:path w="1344" h="1344">
                    <a:moveTo>
                      <a:pt x="0" y="0"/>
                    </a:moveTo>
                    <a:lnTo>
                      <a:pt x="0" y="1344"/>
                    </a:lnTo>
                    <a:lnTo>
                      <a:pt x="1344" y="1344"/>
                    </a:lnTo>
                  </a:path>
                </a:pathLst>
              </a:custGeom>
              <a:noFill/>
              <a:ln w="9525">
                <a:solidFill>
                  <a:srgbClr val="3366FF"/>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endParaRPr lang="en-US"/>
              </a:p>
            </p:txBody>
          </p:sp>
          <p:sp>
            <p:nvSpPr>
              <p:cNvPr id="488454" name="Freeform 6"/>
              <p:cNvSpPr>
                <a:spLocks/>
              </p:cNvSpPr>
              <p:nvPr/>
            </p:nvSpPr>
            <p:spPr bwMode="auto">
              <a:xfrm>
                <a:off x="2208" y="1392"/>
                <a:ext cx="1344" cy="1344"/>
              </a:xfrm>
              <a:custGeom>
                <a:avLst/>
                <a:gdLst>
                  <a:gd name="T0" fmla="*/ 0 w 1344"/>
                  <a:gd name="T1" fmla="*/ 0 h 1344"/>
                  <a:gd name="T2" fmla="*/ 0 w 1344"/>
                  <a:gd name="T3" fmla="*/ 1344 h 1344"/>
                  <a:gd name="T4" fmla="*/ 1344 w 1344"/>
                  <a:gd name="T5" fmla="*/ 1344 h 1344"/>
                </a:gdLst>
                <a:ahLst/>
                <a:cxnLst>
                  <a:cxn ang="0">
                    <a:pos x="T0" y="T1"/>
                  </a:cxn>
                  <a:cxn ang="0">
                    <a:pos x="T2" y="T3"/>
                  </a:cxn>
                  <a:cxn ang="0">
                    <a:pos x="T4" y="T5"/>
                  </a:cxn>
                </a:cxnLst>
                <a:rect l="0" t="0" r="r" b="b"/>
                <a:pathLst>
                  <a:path w="1344" h="1344">
                    <a:moveTo>
                      <a:pt x="0" y="0"/>
                    </a:moveTo>
                    <a:lnTo>
                      <a:pt x="0" y="1344"/>
                    </a:lnTo>
                    <a:lnTo>
                      <a:pt x="1344" y="1344"/>
                    </a:lnTo>
                  </a:path>
                </a:pathLst>
              </a:custGeom>
              <a:noFill/>
              <a:ln w="9525">
                <a:solidFill>
                  <a:srgbClr val="3366FF"/>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endParaRPr lang="en-US"/>
              </a:p>
            </p:txBody>
          </p:sp>
          <p:sp>
            <p:nvSpPr>
              <p:cNvPr id="488455" name="Freeform 7"/>
              <p:cNvSpPr>
                <a:spLocks/>
              </p:cNvSpPr>
              <p:nvPr/>
            </p:nvSpPr>
            <p:spPr bwMode="auto">
              <a:xfrm>
                <a:off x="2064" y="1536"/>
                <a:ext cx="1344" cy="1344"/>
              </a:xfrm>
              <a:custGeom>
                <a:avLst/>
                <a:gdLst>
                  <a:gd name="T0" fmla="*/ 0 w 1344"/>
                  <a:gd name="T1" fmla="*/ 0 h 1344"/>
                  <a:gd name="T2" fmla="*/ 0 w 1344"/>
                  <a:gd name="T3" fmla="*/ 1344 h 1344"/>
                  <a:gd name="T4" fmla="*/ 1344 w 1344"/>
                  <a:gd name="T5" fmla="*/ 1344 h 1344"/>
                </a:gdLst>
                <a:ahLst/>
                <a:cxnLst>
                  <a:cxn ang="0">
                    <a:pos x="T0" y="T1"/>
                  </a:cxn>
                  <a:cxn ang="0">
                    <a:pos x="T2" y="T3"/>
                  </a:cxn>
                  <a:cxn ang="0">
                    <a:pos x="T4" y="T5"/>
                  </a:cxn>
                </a:cxnLst>
                <a:rect l="0" t="0" r="r" b="b"/>
                <a:pathLst>
                  <a:path w="1344" h="1344">
                    <a:moveTo>
                      <a:pt x="0" y="0"/>
                    </a:moveTo>
                    <a:lnTo>
                      <a:pt x="0" y="1344"/>
                    </a:lnTo>
                    <a:lnTo>
                      <a:pt x="1344" y="1344"/>
                    </a:lnTo>
                  </a:path>
                </a:pathLst>
              </a:custGeom>
              <a:noFill/>
              <a:ln w="9525">
                <a:solidFill>
                  <a:srgbClr val="3366FF"/>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endParaRPr lang="en-US"/>
              </a:p>
            </p:txBody>
          </p:sp>
          <p:sp>
            <p:nvSpPr>
              <p:cNvPr id="488456" name="Freeform 8"/>
              <p:cNvSpPr>
                <a:spLocks/>
              </p:cNvSpPr>
              <p:nvPr/>
            </p:nvSpPr>
            <p:spPr bwMode="auto">
              <a:xfrm>
                <a:off x="1920" y="1680"/>
                <a:ext cx="1344" cy="1344"/>
              </a:xfrm>
              <a:custGeom>
                <a:avLst/>
                <a:gdLst>
                  <a:gd name="T0" fmla="*/ 0 w 1344"/>
                  <a:gd name="T1" fmla="*/ 0 h 1344"/>
                  <a:gd name="T2" fmla="*/ 0 w 1344"/>
                  <a:gd name="T3" fmla="*/ 1344 h 1344"/>
                  <a:gd name="T4" fmla="*/ 1344 w 1344"/>
                  <a:gd name="T5" fmla="*/ 1344 h 1344"/>
                </a:gdLst>
                <a:ahLst/>
                <a:cxnLst>
                  <a:cxn ang="0">
                    <a:pos x="T0" y="T1"/>
                  </a:cxn>
                  <a:cxn ang="0">
                    <a:pos x="T2" y="T3"/>
                  </a:cxn>
                  <a:cxn ang="0">
                    <a:pos x="T4" y="T5"/>
                  </a:cxn>
                </a:cxnLst>
                <a:rect l="0" t="0" r="r" b="b"/>
                <a:pathLst>
                  <a:path w="1344" h="1344">
                    <a:moveTo>
                      <a:pt x="0" y="0"/>
                    </a:moveTo>
                    <a:lnTo>
                      <a:pt x="0" y="1344"/>
                    </a:lnTo>
                    <a:lnTo>
                      <a:pt x="1344" y="1344"/>
                    </a:lnTo>
                  </a:path>
                </a:pathLst>
              </a:custGeom>
              <a:noFill/>
              <a:ln w="9525">
                <a:solidFill>
                  <a:srgbClr val="3366FF"/>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endParaRPr lang="en-US"/>
              </a:p>
            </p:txBody>
          </p:sp>
          <p:sp>
            <p:nvSpPr>
              <p:cNvPr id="488457" name="Freeform 9"/>
              <p:cNvSpPr>
                <a:spLocks/>
              </p:cNvSpPr>
              <p:nvPr/>
            </p:nvSpPr>
            <p:spPr bwMode="auto">
              <a:xfrm>
                <a:off x="1776" y="1824"/>
                <a:ext cx="1344" cy="1344"/>
              </a:xfrm>
              <a:custGeom>
                <a:avLst/>
                <a:gdLst>
                  <a:gd name="T0" fmla="*/ 0 w 1344"/>
                  <a:gd name="T1" fmla="*/ 0 h 1344"/>
                  <a:gd name="T2" fmla="*/ 0 w 1344"/>
                  <a:gd name="T3" fmla="*/ 1344 h 1344"/>
                  <a:gd name="T4" fmla="*/ 1344 w 1344"/>
                  <a:gd name="T5" fmla="*/ 1344 h 1344"/>
                </a:gdLst>
                <a:ahLst/>
                <a:cxnLst>
                  <a:cxn ang="0">
                    <a:pos x="T0" y="T1"/>
                  </a:cxn>
                  <a:cxn ang="0">
                    <a:pos x="T2" y="T3"/>
                  </a:cxn>
                  <a:cxn ang="0">
                    <a:pos x="T4" y="T5"/>
                  </a:cxn>
                </a:cxnLst>
                <a:rect l="0" t="0" r="r" b="b"/>
                <a:pathLst>
                  <a:path w="1344" h="1344">
                    <a:moveTo>
                      <a:pt x="0" y="0"/>
                    </a:moveTo>
                    <a:lnTo>
                      <a:pt x="0" y="1344"/>
                    </a:lnTo>
                    <a:lnTo>
                      <a:pt x="1344" y="1344"/>
                    </a:lnTo>
                  </a:path>
                </a:pathLst>
              </a:custGeom>
              <a:noFill/>
              <a:ln w="9525">
                <a:solidFill>
                  <a:srgbClr val="3366FF"/>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endParaRPr lang="en-US"/>
              </a:p>
            </p:txBody>
          </p:sp>
          <p:sp>
            <p:nvSpPr>
              <p:cNvPr id="488458" name="Freeform 10"/>
              <p:cNvSpPr>
                <a:spLocks/>
              </p:cNvSpPr>
              <p:nvPr/>
            </p:nvSpPr>
            <p:spPr bwMode="auto">
              <a:xfrm>
                <a:off x="1632" y="1968"/>
                <a:ext cx="1344" cy="1344"/>
              </a:xfrm>
              <a:custGeom>
                <a:avLst/>
                <a:gdLst>
                  <a:gd name="T0" fmla="*/ 0 w 1344"/>
                  <a:gd name="T1" fmla="*/ 0 h 1344"/>
                  <a:gd name="T2" fmla="*/ 0 w 1344"/>
                  <a:gd name="T3" fmla="*/ 1344 h 1344"/>
                  <a:gd name="T4" fmla="*/ 1344 w 1344"/>
                  <a:gd name="T5" fmla="*/ 1344 h 1344"/>
                </a:gdLst>
                <a:ahLst/>
                <a:cxnLst>
                  <a:cxn ang="0">
                    <a:pos x="T0" y="T1"/>
                  </a:cxn>
                  <a:cxn ang="0">
                    <a:pos x="T2" y="T3"/>
                  </a:cxn>
                  <a:cxn ang="0">
                    <a:pos x="T4" y="T5"/>
                  </a:cxn>
                </a:cxnLst>
                <a:rect l="0" t="0" r="r" b="b"/>
                <a:pathLst>
                  <a:path w="1344" h="1344">
                    <a:moveTo>
                      <a:pt x="0" y="0"/>
                    </a:moveTo>
                    <a:lnTo>
                      <a:pt x="0" y="1344"/>
                    </a:lnTo>
                    <a:lnTo>
                      <a:pt x="1344" y="1344"/>
                    </a:lnTo>
                  </a:path>
                </a:pathLst>
              </a:custGeom>
              <a:noFill/>
              <a:ln w="9525">
                <a:solidFill>
                  <a:srgbClr val="3366FF"/>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endParaRPr lang="en-US"/>
              </a:p>
            </p:txBody>
          </p:sp>
          <p:sp>
            <p:nvSpPr>
              <p:cNvPr id="488459" name="Freeform 11"/>
              <p:cNvSpPr>
                <a:spLocks/>
              </p:cNvSpPr>
              <p:nvPr/>
            </p:nvSpPr>
            <p:spPr bwMode="auto">
              <a:xfrm>
                <a:off x="1632" y="2448"/>
                <a:ext cx="2208" cy="864"/>
              </a:xfrm>
              <a:custGeom>
                <a:avLst/>
                <a:gdLst>
                  <a:gd name="T0" fmla="*/ 0 w 2208"/>
                  <a:gd name="T1" fmla="*/ 864 h 864"/>
                  <a:gd name="T2" fmla="*/ 864 w 2208"/>
                  <a:gd name="T3" fmla="*/ 0 h 864"/>
                  <a:gd name="T4" fmla="*/ 2208 w 2208"/>
                  <a:gd name="T5" fmla="*/ 0 h 864"/>
                </a:gdLst>
                <a:ahLst/>
                <a:cxnLst>
                  <a:cxn ang="0">
                    <a:pos x="T0" y="T1"/>
                  </a:cxn>
                  <a:cxn ang="0">
                    <a:pos x="T2" y="T3"/>
                  </a:cxn>
                  <a:cxn ang="0">
                    <a:pos x="T4" y="T5"/>
                  </a:cxn>
                </a:cxnLst>
                <a:rect l="0" t="0" r="r" b="b"/>
                <a:pathLst>
                  <a:path w="2208" h="864">
                    <a:moveTo>
                      <a:pt x="0" y="864"/>
                    </a:moveTo>
                    <a:lnTo>
                      <a:pt x="864" y="0"/>
                    </a:lnTo>
                    <a:lnTo>
                      <a:pt x="2208" y="0"/>
                    </a:lnTo>
                  </a:path>
                </a:pathLst>
              </a:custGeom>
              <a:noFill/>
              <a:ln w="9525">
                <a:solidFill>
                  <a:srgbClr val="3366FF"/>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endParaRPr lang="en-US"/>
              </a:p>
            </p:txBody>
          </p:sp>
          <p:sp>
            <p:nvSpPr>
              <p:cNvPr id="488460" name="Freeform 12"/>
              <p:cNvSpPr>
                <a:spLocks/>
              </p:cNvSpPr>
              <p:nvPr/>
            </p:nvSpPr>
            <p:spPr bwMode="auto">
              <a:xfrm>
                <a:off x="1632" y="2256"/>
                <a:ext cx="2208" cy="864"/>
              </a:xfrm>
              <a:custGeom>
                <a:avLst/>
                <a:gdLst>
                  <a:gd name="T0" fmla="*/ 0 w 2208"/>
                  <a:gd name="T1" fmla="*/ 864 h 864"/>
                  <a:gd name="T2" fmla="*/ 864 w 2208"/>
                  <a:gd name="T3" fmla="*/ 0 h 864"/>
                  <a:gd name="T4" fmla="*/ 2208 w 2208"/>
                  <a:gd name="T5" fmla="*/ 0 h 864"/>
                </a:gdLst>
                <a:ahLst/>
                <a:cxnLst>
                  <a:cxn ang="0">
                    <a:pos x="T0" y="T1"/>
                  </a:cxn>
                  <a:cxn ang="0">
                    <a:pos x="T2" y="T3"/>
                  </a:cxn>
                  <a:cxn ang="0">
                    <a:pos x="T4" y="T5"/>
                  </a:cxn>
                </a:cxnLst>
                <a:rect l="0" t="0" r="r" b="b"/>
                <a:pathLst>
                  <a:path w="2208" h="864">
                    <a:moveTo>
                      <a:pt x="0" y="864"/>
                    </a:moveTo>
                    <a:lnTo>
                      <a:pt x="864" y="0"/>
                    </a:lnTo>
                    <a:lnTo>
                      <a:pt x="2208" y="0"/>
                    </a:lnTo>
                  </a:path>
                </a:pathLst>
              </a:custGeom>
              <a:noFill/>
              <a:ln w="9525">
                <a:solidFill>
                  <a:srgbClr val="3366FF"/>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endParaRPr lang="en-US"/>
              </a:p>
            </p:txBody>
          </p:sp>
          <p:sp>
            <p:nvSpPr>
              <p:cNvPr id="488461" name="Freeform 13"/>
              <p:cNvSpPr>
                <a:spLocks/>
              </p:cNvSpPr>
              <p:nvPr/>
            </p:nvSpPr>
            <p:spPr bwMode="auto">
              <a:xfrm>
                <a:off x="1632" y="2064"/>
                <a:ext cx="2208" cy="864"/>
              </a:xfrm>
              <a:custGeom>
                <a:avLst/>
                <a:gdLst>
                  <a:gd name="T0" fmla="*/ 0 w 2208"/>
                  <a:gd name="T1" fmla="*/ 864 h 864"/>
                  <a:gd name="T2" fmla="*/ 864 w 2208"/>
                  <a:gd name="T3" fmla="*/ 0 h 864"/>
                  <a:gd name="T4" fmla="*/ 2208 w 2208"/>
                  <a:gd name="T5" fmla="*/ 0 h 864"/>
                </a:gdLst>
                <a:ahLst/>
                <a:cxnLst>
                  <a:cxn ang="0">
                    <a:pos x="T0" y="T1"/>
                  </a:cxn>
                  <a:cxn ang="0">
                    <a:pos x="T2" y="T3"/>
                  </a:cxn>
                  <a:cxn ang="0">
                    <a:pos x="T4" y="T5"/>
                  </a:cxn>
                </a:cxnLst>
                <a:rect l="0" t="0" r="r" b="b"/>
                <a:pathLst>
                  <a:path w="2208" h="864">
                    <a:moveTo>
                      <a:pt x="0" y="864"/>
                    </a:moveTo>
                    <a:lnTo>
                      <a:pt x="864" y="0"/>
                    </a:lnTo>
                    <a:lnTo>
                      <a:pt x="2208" y="0"/>
                    </a:lnTo>
                  </a:path>
                </a:pathLst>
              </a:custGeom>
              <a:noFill/>
              <a:ln w="9525">
                <a:solidFill>
                  <a:srgbClr val="3366FF"/>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endParaRPr lang="en-US"/>
              </a:p>
            </p:txBody>
          </p:sp>
          <p:sp>
            <p:nvSpPr>
              <p:cNvPr id="488462" name="Freeform 14"/>
              <p:cNvSpPr>
                <a:spLocks/>
              </p:cNvSpPr>
              <p:nvPr/>
            </p:nvSpPr>
            <p:spPr bwMode="auto">
              <a:xfrm>
                <a:off x="1632" y="1872"/>
                <a:ext cx="2208" cy="864"/>
              </a:xfrm>
              <a:custGeom>
                <a:avLst/>
                <a:gdLst>
                  <a:gd name="T0" fmla="*/ 0 w 2208"/>
                  <a:gd name="T1" fmla="*/ 864 h 864"/>
                  <a:gd name="T2" fmla="*/ 864 w 2208"/>
                  <a:gd name="T3" fmla="*/ 0 h 864"/>
                  <a:gd name="T4" fmla="*/ 2208 w 2208"/>
                  <a:gd name="T5" fmla="*/ 0 h 864"/>
                </a:gdLst>
                <a:ahLst/>
                <a:cxnLst>
                  <a:cxn ang="0">
                    <a:pos x="T0" y="T1"/>
                  </a:cxn>
                  <a:cxn ang="0">
                    <a:pos x="T2" y="T3"/>
                  </a:cxn>
                  <a:cxn ang="0">
                    <a:pos x="T4" y="T5"/>
                  </a:cxn>
                </a:cxnLst>
                <a:rect l="0" t="0" r="r" b="b"/>
                <a:pathLst>
                  <a:path w="2208" h="864">
                    <a:moveTo>
                      <a:pt x="0" y="864"/>
                    </a:moveTo>
                    <a:lnTo>
                      <a:pt x="864" y="0"/>
                    </a:lnTo>
                    <a:lnTo>
                      <a:pt x="2208" y="0"/>
                    </a:lnTo>
                  </a:path>
                </a:pathLst>
              </a:custGeom>
              <a:noFill/>
              <a:ln w="9525">
                <a:solidFill>
                  <a:srgbClr val="3366FF"/>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endParaRPr lang="en-US"/>
              </a:p>
            </p:txBody>
          </p:sp>
          <p:sp>
            <p:nvSpPr>
              <p:cNvPr id="488463" name="Freeform 15"/>
              <p:cNvSpPr>
                <a:spLocks/>
              </p:cNvSpPr>
              <p:nvPr/>
            </p:nvSpPr>
            <p:spPr bwMode="auto">
              <a:xfrm>
                <a:off x="1632" y="1680"/>
                <a:ext cx="2208" cy="864"/>
              </a:xfrm>
              <a:custGeom>
                <a:avLst/>
                <a:gdLst>
                  <a:gd name="T0" fmla="*/ 0 w 2208"/>
                  <a:gd name="T1" fmla="*/ 864 h 864"/>
                  <a:gd name="T2" fmla="*/ 864 w 2208"/>
                  <a:gd name="T3" fmla="*/ 0 h 864"/>
                  <a:gd name="T4" fmla="*/ 2208 w 2208"/>
                  <a:gd name="T5" fmla="*/ 0 h 864"/>
                </a:gdLst>
                <a:ahLst/>
                <a:cxnLst>
                  <a:cxn ang="0">
                    <a:pos x="T0" y="T1"/>
                  </a:cxn>
                  <a:cxn ang="0">
                    <a:pos x="T2" y="T3"/>
                  </a:cxn>
                  <a:cxn ang="0">
                    <a:pos x="T4" y="T5"/>
                  </a:cxn>
                </a:cxnLst>
                <a:rect l="0" t="0" r="r" b="b"/>
                <a:pathLst>
                  <a:path w="2208" h="864">
                    <a:moveTo>
                      <a:pt x="0" y="864"/>
                    </a:moveTo>
                    <a:lnTo>
                      <a:pt x="864" y="0"/>
                    </a:lnTo>
                    <a:lnTo>
                      <a:pt x="2208" y="0"/>
                    </a:lnTo>
                  </a:path>
                </a:pathLst>
              </a:custGeom>
              <a:noFill/>
              <a:ln w="9525">
                <a:solidFill>
                  <a:srgbClr val="3366FF"/>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endParaRPr lang="en-US"/>
              </a:p>
            </p:txBody>
          </p:sp>
          <p:sp>
            <p:nvSpPr>
              <p:cNvPr id="488464" name="Freeform 16"/>
              <p:cNvSpPr>
                <a:spLocks/>
              </p:cNvSpPr>
              <p:nvPr/>
            </p:nvSpPr>
            <p:spPr bwMode="auto">
              <a:xfrm>
                <a:off x="1632" y="1488"/>
                <a:ext cx="2208" cy="864"/>
              </a:xfrm>
              <a:custGeom>
                <a:avLst/>
                <a:gdLst>
                  <a:gd name="T0" fmla="*/ 0 w 2208"/>
                  <a:gd name="T1" fmla="*/ 864 h 864"/>
                  <a:gd name="T2" fmla="*/ 864 w 2208"/>
                  <a:gd name="T3" fmla="*/ 0 h 864"/>
                  <a:gd name="T4" fmla="*/ 2208 w 2208"/>
                  <a:gd name="T5" fmla="*/ 0 h 864"/>
                </a:gdLst>
                <a:ahLst/>
                <a:cxnLst>
                  <a:cxn ang="0">
                    <a:pos x="T0" y="T1"/>
                  </a:cxn>
                  <a:cxn ang="0">
                    <a:pos x="T2" y="T3"/>
                  </a:cxn>
                  <a:cxn ang="0">
                    <a:pos x="T4" y="T5"/>
                  </a:cxn>
                </a:cxnLst>
                <a:rect l="0" t="0" r="r" b="b"/>
                <a:pathLst>
                  <a:path w="2208" h="864">
                    <a:moveTo>
                      <a:pt x="0" y="864"/>
                    </a:moveTo>
                    <a:lnTo>
                      <a:pt x="864" y="0"/>
                    </a:lnTo>
                    <a:lnTo>
                      <a:pt x="2208" y="0"/>
                    </a:lnTo>
                  </a:path>
                </a:pathLst>
              </a:custGeom>
              <a:noFill/>
              <a:ln w="9525">
                <a:solidFill>
                  <a:srgbClr val="3366FF"/>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endParaRPr lang="en-US"/>
              </a:p>
            </p:txBody>
          </p:sp>
          <p:sp>
            <p:nvSpPr>
              <p:cNvPr id="488465" name="Freeform 17"/>
              <p:cNvSpPr>
                <a:spLocks/>
              </p:cNvSpPr>
              <p:nvPr/>
            </p:nvSpPr>
            <p:spPr bwMode="auto">
              <a:xfrm>
                <a:off x="1632" y="1296"/>
                <a:ext cx="2208" cy="864"/>
              </a:xfrm>
              <a:custGeom>
                <a:avLst/>
                <a:gdLst>
                  <a:gd name="T0" fmla="*/ 0 w 2208"/>
                  <a:gd name="T1" fmla="*/ 864 h 864"/>
                  <a:gd name="T2" fmla="*/ 864 w 2208"/>
                  <a:gd name="T3" fmla="*/ 0 h 864"/>
                  <a:gd name="T4" fmla="*/ 2208 w 2208"/>
                  <a:gd name="T5" fmla="*/ 0 h 864"/>
                </a:gdLst>
                <a:ahLst/>
                <a:cxnLst>
                  <a:cxn ang="0">
                    <a:pos x="T0" y="T1"/>
                  </a:cxn>
                  <a:cxn ang="0">
                    <a:pos x="T2" y="T3"/>
                  </a:cxn>
                  <a:cxn ang="0">
                    <a:pos x="T4" y="T5"/>
                  </a:cxn>
                </a:cxnLst>
                <a:rect l="0" t="0" r="r" b="b"/>
                <a:pathLst>
                  <a:path w="2208" h="864">
                    <a:moveTo>
                      <a:pt x="0" y="864"/>
                    </a:moveTo>
                    <a:lnTo>
                      <a:pt x="864" y="0"/>
                    </a:lnTo>
                    <a:lnTo>
                      <a:pt x="2208" y="0"/>
                    </a:lnTo>
                  </a:path>
                </a:pathLst>
              </a:custGeom>
              <a:noFill/>
              <a:ln w="9525">
                <a:solidFill>
                  <a:srgbClr val="3366FF"/>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endParaRPr lang="en-US"/>
              </a:p>
            </p:txBody>
          </p:sp>
          <p:sp>
            <p:nvSpPr>
              <p:cNvPr id="488466" name="Freeform 18"/>
              <p:cNvSpPr>
                <a:spLocks/>
              </p:cNvSpPr>
              <p:nvPr/>
            </p:nvSpPr>
            <p:spPr bwMode="auto">
              <a:xfrm>
                <a:off x="1632" y="1104"/>
                <a:ext cx="2208" cy="864"/>
              </a:xfrm>
              <a:custGeom>
                <a:avLst/>
                <a:gdLst>
                  <a:gd name="T0" fmla="*/ 0 w 2208"/>
                  <a:gd name="T1" fmla="*/ 864 h 864"/>
                  <a:gd name="T2" fmla="*/ 864 w 2208"/>
                  <a:gd name="T3" fmla="*/ 0 h 864"/>
                  <a:gd name="T4" fmla="*/ 2208 w 2208"/>
                  <a:gd name="T5" fmla="*/ 0 h 864"/>
                </a:gdLst>
                <a:ahLst/>
                <a:cxnLst>
                  <a:cxn ang="0">
                    <a:pos x="T0" y="T1"/>
                  </a:cxn>
                  <a:cxn ang="0">
                    <a:pos x="T2" y="T3"/>
                  </a:cxn>
                  <a:cxn ang="0">
                    <a:pos x="T4" y="T5"/>
                  </a:cxn>
                </a:cxnLst>
                <a:rect l="0" t="0" r="r" b="b"/>
                <a:pathLst>
                  <a:path w="2208" h="864">
                    <a:moveTo>
                      <a:pt x="0" y="864"/>
                    </a:moveTo>
                    <a:lnTo>
                      <a:pt x="864" y="0"/>
                    </a:lnTo>
                    <a:lnTo>
                      <a:pt x="2208" y="0"/>
                    </a:lnTo>
                  </a:path>
                </a:pathLst>
              </a:custGeom>
              <a:noFill/>
              <a:ln w="9525">
                <a:solidFill>
                  <a:srgbClr val="3366FF"/>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endParaRPr lang="en-US"/>
              </a:p>
            </p:txBody>
          </p:sp>
          <p:sp>
            <p:nvSpPr>
              <p:cNvPr id="488467" name="Freeform 19"/>
              <p:cNvSpPr>
                <a:spLocks/>
              </p:cNvSpPr>
              <p:nvPr/>
            </p:nvSpPr>
            <p:spPr bwMode="auto">
              <a:xfrm>
                <a:off x="1632" y="1104"/>
                <a:ext cx="864" cy="2208"/>
              </a:xfrm>
              <a:custGeom>
                <a:avLst/>
                <a:gdLst>
                  <a:gd name="T0" fmla="*/ 864 w 864"/>
                  <a:gd name="T1" fmla="*/ 0 h 2208"/>
                  <a:gd name="T2" fmla="*/ 864 w 864"/>
                  <a:gd name="T3" fmla="*/ 1344 h 2208"/>
                  <a:gd name="T4" fmla="*/ 0 w 864"/>
                  <a:gd name="T5" fmla="*/ 2208 h 2208"/>
                </a:gdLst>
                <a:ahLst/>
                <a:cxnLst>
                  <a:cxn ang="0">
                    <a:pos x="T0" y="T1"/>
                  </a:cxn>
                  <a:cxn ang="0">
                    <a:pos x="T2" y="T3"/>
                  </a:cxn>
                  <a:cxn ang="0">
                    <a:pos x="T4" y="T5"/>
                  </a:cxn>
                </a:cxnLst>
                <a:rect l="0" t="0" r="r" b="b"/>
                <a:pathLst>
                  <a:path w="864" h="2208">
                    <a:moveTo>
                      <a:pt x="864" y="0"/>
                    </a:moveTo>
                    <a:lnTo>
                      <a:pt x="864" y="1344"/>
                    </a:lnTo>
                    <a:lnTo>
                      <a:pt x="0" y="2208"/>
                    </a:lnTo>
                  </a:path>
                </a:pathLst>
              </a:custGeom>
              <a:noFill/>
              <a:ln w="9525">
                <a:solidFill>
                  <a:srgbClr val="3366FF"/>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endParaRPr lang="en-US"/>
              </a:p>
            </p:txBody>
          </p:sp>
          <p:sp>
            <p:nvSpPr>
              <p:cNvPr id="488468" name="Freeform 20"/>
              <p:cNvSpPr>
                <a:spLocks/>
              </p:cNvSpPr>
              <p:nvPr/>
            </p:nvSpPr>
            <p:spPr bwMode="auto">
              <a:xfrm>
                <a:off x="1824" y="1104"/>
                <a:ext cx="864" cy="2208"/>
              </a:xfrm>
              <a:custGeom>
                <a:avLst/>
                <a:gdLst>
                  <a:gd name="T0" fmla="*/ 864 w 864"/>
                  <a:gd name="T1" fmla="*/ 0 h 2208"/>
                  <a:gd name="T2" fmla="*/ 864 w 864"/>
                  <a:gd name="T3" fmla="*/ 1344 h 2208"/>
                  <a:gd name="T4" fmla="*/ 0 w 864"/>
                  <a:gd name="T5" fmla="*/ 2208 h 2208"/>
                </a:gdLst>
                <a:ahLst/>
                <a:cxnLst>
                  <a:cxn ang="0">
                    <a:pos x="T0" y="T1"/>
                  </a:cxn>
                  <a:cxn ang="0">
                    <a:pos x="T2" y="T3"/>
                  </a:cxn>
                  <a:cxn ang="0">
                    <a:pos x="T4" y="T5"/>
                  </a:cxn>
                </a:cxnLst>
                <a:rect l="0" t="0" r="r" b="b"/>
                <a:pathLst>
                  <a:path w="864" h="2208">
                    <a:moveTo>
                      <a:pt x="864" y="0"/>
                    </a:moveTo>
                    <a:lnTo>
                      <a:pt x="864" y="1344"/>
                    </a:lnTo>
                    <a:lnTo>
                      <a:pt x="0" y="2208"/>
                    </a:lnTo>
                  </a:path>
                </a:pathLst>
              </a:custGeom>
              <a:noFill/>
              <a:ln w="9525">
                <a:solidFill>
                  <a:srgbClr val="3366FF"/>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endParaRPr lang="en-US"/>
              </a:p>
            </p:txBody>
          </p:sp>
          <p:sp>
            <p:nvSpPr>
              <p:cNvPr id="488469" name="Freeform 21"/>
              <p:cNvSpPr>
                <a:spLocks/>
              </p:cNvSpPr>
              <p:nvPr/>
            </p:nvSpPr>
            <p:spPr bwMode="auto">
              <a:xfrm>
                <a:off x="2016" y="1104"/>
                <a:ext cx="864" cy="2208"/>
              </a:xfrm>
              <a:custGeom>
                <a:avLst/>
                <a:gdLst>
                  <a:gd name="T0" fmla="*/ 864 w 864"/>
                  <a:gd name="T1" fmla="*/ 0 h 2208"/>
                  <a:gd name="T2" fmla="*/ 864 w 864"/>
                  <a:gd name="T3" fmla="*/ 1344 h 2208"/>
                  <a:gd name="T4" fmla="*/ 0 w 864"/>
                  <a:gd name="T5" fmla="*/ 2208 h 2208"/>
                </a:gdLst>
                <a:ahLst/>
                <a:cxnLst>
                  <a:cxn ang="0">
                    <a:pos x="T0" y="T1"/>
                  </a:cxn>
                  <a:cxn ang="0">
                    <a:pos x="T2" y="T3"/>
                  </a:cxn>
                  <a:cxn ang="0">
                    <a:pos x="T4" y="T5"/>
                  </a:cxn>
                </a:cxnLst>
                <a:rect l="0" t="0" r="r" b="b"/>
                <a:pathLst>
                  <a:path w="864" h="2208">
                    <a:moveTo>
                      <a:pt x="864" y="0"/>
                    </a:moveTo>
                    <a:lnTo>
                      <a:pt x="864" y="1344"/>
                    </a:lnTo>
                    <a:lnTo>
                      <a:pt x="0" y="2208"/>
                    </a:lnTo>
                  </a:path>
                </a:pathLst>
              </a:custGeom>
              <a:noFill/>
              <a:ln w="9525">
                <a:solidFill>
                  <a:srgbClr val="3366FF"/>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endParaRPr lang="en-US"/>
              </a:p>
            </p:txBody>
          </p:sp>
          <p:sp>
            <p:nvSpPr>
              <p:cNvPr id="488470" name="Freeform 22"/>
              <p:cNvSpPr>
                <a:spLocks/>
              </p:cNvSpPr>
              <p:nvPr/>
            </p:nvSpPr>
            <p:spPr bwMode="auto">
              <a:xfrm>
                <a:off x="2208" y="1104"/>
                <a:ext cx="864" cy="2208"/>
              </a:xfrm>
              <a:custGeom>
                <a:avLst/>
                <a:gdLst>
                  <a:gd name="T0" fmla="*/ 864 w 864"/>
                  <a:gd name="T1" fmla="*/ 0 h 2208"/>
                  <a:gd name="T2" fmla="*/ 864 w 864"/>
                  <a:gd name="T3" fmla="*/ 1344 h 2208"/>
                  <a:gd name="T4" fmla="*/ 0 w 864"/>
                  <a:gd name="T5" fmla="*/ 2208 h 2208"/>
                </a:gdLst>
                <a:ahLst/>
                <a:cxnLst>
                  <a:cxn ang="0">
                    <a:pos x="T0" y="T1"/>
                  </a:cxn>
                  <a:cxn ang="0">
                    <a:pos x="T2" y="T3"/>
                  </a:cxn>
                  <a:cxn ang="0">
                    <a:pos x="T4" y="T5"/>
                  </a:cxn>
                </a:cxnLst>
                <a:rect l="0" t="0" r="r" b="b"/>
                <a:pathLst>
                  <a:path w="864" h="2208">
                    <a:moveTo>
                      <a:pt x="864" y="0"/>
                    </a:moveTo>
                    <a:lnTo>
                      <a:pt x="864" y="1344"/>
                    </a:lnTo>
                    <a:lnTo>
                      <a:pt x="0" y="2208"/>
                    </a:lnTo>
                  </a:path>
                </a:pathLst>
              </a:custGeom>
              <a:noFill/>
              <a:ln w="9525">
                <a:solidFill>
                  <a:srgbClr val="3366FF"/>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endParaRPr lang="en-US"/>
              </a:p>
            </p:txBody>
          </p:sp>
          <p:sp>
            <p:nvSpPr>
              <p:cNvPr id="488471" name="Freeform 23"/>
              <p:cNvSpPr>
                <a:spLocks/>
              </p:cNvSpPr>
              <p:nvPr/>
            </p:nvSpPr>
            <p:spPr bwMode="auto">
              <a:xfrm>
                <a:off x="2400" y="1104"/>
                <a:ext cx="864" cy="2208"/>
              </a:xfrm>
              <a:custGeom>
                <a:avLst/>
                <a:gdLst>
                  <a:gd name="T0" fmla="*/ 864 w 864"/>
                  <a:gd name="T1" fmla="*/ 0 h 2208"/>
                  <a:gd name="T2" fmla="*/ 864 w 864"/>
                  <a:gd name="T3" fmla="*/ 1344 h 2208"/>
                  <a:gd name="T4" fmla="*/ 0 w 864"/>
                  <a:gd name="T5" fmla="*/ 2208 h 2208"/>
                </a:gdLst>
                <a:ahLst/>
                <a:cxnLst>
                  <a:cxn ang="0">
                    <a:pos x="T0" y="T1"/>
                  </a:cxn>
                  <a:cxn ang="0">
                    <a:pos x="T2" y="T3"/>
                  </a:cxn>
                  <a:cxn ang="0">
                    <a:pos x="T4" y="T5"/>
                  </a:cxn>
                </a:cxnLst>
                <a:rect l="0" t="0" r="r" b="b"/>
                <a:pathLst>
                  <a:path w="864" h="2208">
                    <a:moveTo>
                      <a:pt x="864" y="0"/>
                    </a:moveTo>
                    <a:lnTo>
                      <a:pt x="864" y="1344"/>
                    </a:lnTo>
                    <a:lnTo>
                      <a:pt x="0" y="2208"/>
                    </a:lnTo>
                  </a:path>
                </a:pathLst>
              </a:custGeom>
              <a:noFill/>
              <a:ln w="9525">
                <a:solidFill>
                  <a:srgbClr val="3366FF"/>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endParaRPr lang="en-US"/>
              </a:p>
            </p:txBody>
          </p:sp>
          <p:sp>
            <p:nvSpPr>
              <p:cNvPr id="488472" name="Freeform 24"/>
              <p:cNvSpPr>
                <a:spLocks/>
              </p:cNvSpPr>
              <p:nvPr/>
            </p:nvSpPr>
            <p:spPr bwMode="auto">
              <a:xfrm>
                <a:off x="2592" y="1104"/>
                <a:ext cx="864" cy="2208"/>
              </a:xfrm>
              <a:custGeom>
                <a:avLst/>
                <a:gdLst>
                  <a:gd name="T0" fmla="*/ 864 w 864"/>
                  <a:gd name="T1" fmla="*/ 0 h 2208"/>
                  <a:gd name="T2" fmla="*/ 864 w 864"/>
                  <a:gd name="T3" fmla="*/ 1344 h 2208"/>
                  <a:gd name="T4" fmla="*/ 0 w 864"/>
                  <a:gd name="T5" fmla="*/ 2208 h 2208"/>
                </a:gdLst>
                <a:ahLst/>
                <a:cxnLst>
                  <a:cxn ang="0">
                    <a:pos x="T0" y="T1"/>
                  </a:cxn>
                  <a:cxn ang="0">
                    <a:pos x="T2" y="T3"/>
                  </a:cxn>
                  <a:cxn ang="0">
                    <a:pos x="T4" y="T5"/>
                  </a:cxn>
                </a:cxnLst>
                <a:rect l="0" t="0" r="r" b="b"/>
                <a:pathLst>
                  <a:path w="864" h="2208">
                    <a:moveTo>
                      <a:pt x="864" y="0"/>
                    </a:moveTo>
                    <a:lnTo>
                      <a:pt x="864" y="1344"/>
                    </a:lnTo>
                    <a:lnTo>
                      <a:pt x="0" y="2208"/>
                    </a:lnTo>
                  </a:path>
                </a:pathLst>
              </a:custGeom>
              <a:noFill/>
              <a:ln w="9525">
                <a:solidFill>
                  <a:srgbClr val="3366FF"/>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endParaRPr lang="en-US"/>
              </a:p>
            </p:txBody>
          </p:sp>
          <p:sp>
            <p:nvSpPr>
              <p:cNvPr id="488473" name="Freeform 25"/>
              <p:cNvSpPr>
                <a:spLocks/>
              </p:cNvSpPr>
              <p:nvPr/>
            </p:nvSpPr>
            <p:spPr bwMode="auto">
              <a:xfrm>
                <a:off x="2784" y="1104"/>
                <a:ext cx="864" cy="2208"/>
              </a:xfrm>
              <a:custGeom>
                <a:avLst/>
                <a:gdLst>
                  <a:gd name="T0" fmla="*/ 864 w 864"/>
                  <a:gd name="T1" fmla="*/ 0 h 2208"/>
                  <a:gd name="T2" fmla="*/ 864 w 864"/>
                  <a:gd name="T3" fmla="*/ 1344 h 2208"/>
                  <a:gd name="T4" fmla="*/ 0 w 864"/>
                  <a:gd name="T5" fmla="*/ 2208 h 2208"/>
                </a:gdLst>
                <a:ahLst/>
                <a:cxnLst>
                  <a:cxn ang="0">
                    <a:pos x="T0" y="T1"/>
                  </a:cxn>
                  <a:cxn ang="0">
                    <a:pos x="T2" y="T3"/>
                  </a:cxn>
                  <a:cxn ang="0">
                    <a:pos x="T4" y="T5"/>
                  </a:cxn>
                </a:cxnLst>
                <a:rect l="0" t="0" r="r" b="b"/>
                <a:pathLst>
                  <a:path w="864" h="2208">
                    <a:moveTo>
                      <a:pt x="864" y="0"/>
                    </a:moveTo>
                    <a:lnTo>
                      <a:pt x="864" y="1344"/>
                    </a:lnTo>
                    <a:lnTo>
                      <a:pt x="0" y="2208"/>
                    </a:lnTo>
                  </a:path>
                </a:pathLst>
              </a:custGeom>
              <a:noFill/>
              <a:ln w="9525">
                <a:solidFill>
                  <a:srgbClr val="3366FF"/>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endParaRPr lang="en-US"/>
              </a:p>
            </p:txBody>
          </p:sp>
          <p:sp>
            <p:nvSpPr>
              <p:cNvPr id="488474" name="Freeform 26"/>
              <p:cNvSpPr>
                <a:spLocks/>
              </p:cNvSpPr>
              <p:nvPr/>
            </p:nvSpPr>
            <p:spPr bwMode="auto">
              <a:xfrm>
                <a:off x="2976" y="1104"/>
                <a:ext cx="864" cy="2208"/>
              </a:xfrm>
              <a:custGeom>
                <a:avLst/>
                <a:gdLst>
                  <a:gd name="T0" fmla="*/ 864 w 864"/>
                  <a:gd name="T1" fmla="*/ 0 h 2208"/>
                  <a:gd name="T2" fmla="*/ 864 w 864"/>
                  <a:gd name="T3" fmla="*/ 1344 h 2208"/>
                  <a:gd name="T4" fmla="*/ 0 w 864"/>
                  <a:gd name="T5" fmla="*/ 2208 h 2208"/>
                </a:gdLst>
                <a:ahLst/>
                <a:cxnLst>
                  <a:cxn ang="0">
                    <a:pos x="T0" y="T1"/>
                  </a:cxn>
                  <a:cxn ang="0">
                    <a:pos x="T2" y="T3"/>
                  </a:cxn>
                  <a:cxn ang="0">
                    <a:pos x="T4" y="T5"/>
                  </a:cxn>
                </a:cxnLst>
                <a:rect l="0" t="0" r="r" b="b"/>
                <a:pathLst>
                  <a:path w="864" h="2208">
                    <a:moveTo>
                      <a:pt x="864" y="0"/>
                    </a:moveTo>
                    <a:lnTo>
                      <a:pt x="864" y="1344"/>
                    </a:lnTo>
                    <a:lnTo>
                      <a:pt x="0" y="2208"/>
                    </a:lnTo>
                  </a:path>
                </a:pathLst>
              </a:custGeom>
              <a:noFill/>
              <a:ln w="9525">
                <a:solidFill>
                  <a:srgbClr val="3366FF"/>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endParaRPr lang="en-US"/>
              </a:p>
            </p:txBody>
          </p:sp>
        </p:grpSp>
        <p:sp>
          <p:nvSpPr>
            <p:cNvPr id="488475" name="Line 27"/>
            <p:cNvSpPr>
              <a:spLocks noChangeShapeType="1"/>
            </p:cNvSpPr>
            <p:nvPr/>
          </p:nvSpPr>
          <p:spPr bwMode="auto">
            <a:xfrm flipH="1">
              <a:off x="1344" y="2544"/>
              <a:ext cx="1056" cy="1056"/>
            </a:xfrm>
            <a:prstGeom prst="line">
              <a:avLst/>
            </a:prstGeom>
            <a:noFill/>
            <a:ln w="50800">
              <a:solidFill>
                <a:schemeClr val="tx1"/>
              </a:solidFill>
              <a:round/>
              <a:headEnd/>
              <a:tailEnd type="triangl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endParaRPr lang="en-US"/>
            </a:p>
          </p:txBody>
        </p:sp>
        <p:sp>
          <p:nvSpPr>
            <p:cNvPr id="488476" name="Line 28"/>
            <p:cNvSpPr>
              <a:spLocks noChangeShapeType="1"/>
            </p:cNvSpPr>
            <p:nvPr/>
          </p:nvSpPr>
          <p:spPr bwMode="auto">
            <a:xfrm flipV="1">
              <a:off x="2400" y="912"/>
              <a:ext cx="0" cy="1632"/>
            </a:xfrm>
            <a:prstGeom prst="line">
              <a:avLst/>
            </a:prstGeom>
            <a:noFill/>
            <a:ln w="50800">
              <a:solidFill>
                <a:schemeClr val="tx1"/>
              </a:solidFill>
              <a:round/>
              <a:headEnd/>
              <a:tailEnd type="triangl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endParaRPr lang="en-US"/>
            </a:p>
          </p:txBody>
        </p:sp>
        <p:sp>
          <p:nvSpPr>
            <p:cNvPr id="488477" name="Line 29"/>
            <p:cNvSpPr>
              <a:spLocks noChangeShapeType="1"/>
            </p:cNvSpPr>
            <p:nvPr/>
          </p:nvSpPr>
          <p:spPr bwMode="auto">
            <a:xfrm>
              <a:off x="2400" y="2544"/>
              <a:ext cx="1632" cy="0"/>
            </a:xfrm>
            <a:prstGeom prst="line">
              <a:avLst/>
            </a:prstGeom>
            <a:noFill/>
            <a:ln w="50800">
              <a:solidFill>
                <a:schemeClr val="tx1"/>
              </a:solidFill>
              <a:round/>
              <a:headEnd/>
              <a:tailEnd type="triangl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endParaRPr lang="en-US"/>
            </a:p>
          </p:txBody>
        </p:sp>
      </p:grpSp>
      <p:sp>
        <p:nvSpPr>
          <p:cNvPr id="488479" name="Cloud"/>
          <p:cNvSpPr>
            <a:spLocks noChangeAspect="1" noEditPoints="1" noChangeArrowheads="1"/>
          </p:cNvSpPr>
          <p:nvPr/>
        </p:nvSpPr>
        <p:spPr bwMode="auto">
          <a:xfrm>
            <a:off x="4724400" y="3657600"/>
            <a:ext cx="1828800" cy="914400"/>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1" y="8613"/>
                  <a:pt x="-1" y="10137"/>
                </a:cubicBezTo>
                <a:cubicBezTo>
                  <a:pt x="-1" y="11192"/>
                  <a:pt x="409" y="12169"/>
                  <a:pt x="1074" y="12702"/>
                </a:cubicBezTo>
                <a:lnTo>
                  <a:pt x="1063" y="12668"/>
                </a:lnTo>
                <a:cubicBezTo>
                  <a:pt x="685" y="13217"/>
                  <a:pt x="474" y="13940"/>
                  <a:pt x="474" y="14690"/>
                </a:cubicBezTo>
                <a:cubicBezTo>
                  <a:pt x="475" y="16325"/>
                  <a:pt x="1451" y="17650"/>
                  <a:pt x="2655" y="17650"/>
                </a:cubicBezTo>
                <a:cubicBezTo>
                  <a:pt x="2739" y="17650"/>
                  <a:pt x="2824" y="17643"/>
                  <a:pt x="2909" y="17629"/>
                </a:cubicBezTo>
                <a:lnTo>
                  <a:pt x="2897" y="17649"/>
                </a:lnTo>
                <a:cubicBezTo>
                  <a:pt x="3585" y="19288"/>
                  <a:pt x="4863" y="20299"/>
                  <a:pt x="6247" y="20299"/>
                </a:cubicBezTo>
                <a:cubicBezTo>
                  <a:pt x="6947" y="20299"/>
                  <a:pt x="7635" y="20039"/>
                  <a:pt x="8235" y="19546"/>
                </a:cubicBezTo>
                <a:lnTo>
                  <a:pt x="8229" y="19550"/>
                </a:lnTo>
                <a:cubicBezTo>
                  <a:pt x="8855" y="20829"/>
                  <a:pt x="9908" y="21596"/>
                  <a:pt x="11036" y="21596"/>
                </a:cubicBezTo>
                <a:cubicBezTo>
                  <a:pt x="12523" y="21596"/>
                  <a:pt x="13836" y="20267"/>
                  <a:pt x="14267" y="18324"/>
                </a:cubicBezTo>
                <a:lnTo>
                  <a:pt x="14270" y="18350"/>
                </a:lnTo>
                <a:cubicBezTo>
                  <a:pt x="14730" y="18740"/>
                  <a:pt x="15260" y="18946"/>
                  <a:pt x="15802" y="18946"/>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1"/>
                  <a:pt x="16758" y="-1"/>
                </a:cubicBezTo>
                <a:cubicBezTo>
                  <a:pt x="16044" y="-1"/>
                  <a:pt x="15367" y="426"/>
                  <a:pt x="14905" y="1165"/>
                </a:cubicBezTo>
                <a:lnTo>
                  <a:pt x="14909" y="1170"/>
                </a:lnTo>
                <a:cubicBezTo>
                  <a:pt x="14497" y="432"/>
                  <a:pt x="13855" y="-1"/>
                  <a:pt x="13174" y="-1"/>
                </a:cubicBezTo>
                <a:cubicBezTo>
                  <a:pt x="12347" y="-1"/>
                  <a:pt x="11590" y="637"/>
                  <a:pt x="11221" y="1645"/>
                </a:cubicBezTo>
                <a:lnTo>
                  <a:pt x="11229" y="1694"/>
                </a:lnTo>
                <a:cubicBezTo>
                  <a:pt x="10730" y="1024"/>
                  <a:pt x="10058" y="649"/>
                  <a:pt x="9358" y="649"/>
                </a:cubicBezTo>
                <a:cubicBezTo>
                  <a:pt x="8372" y="649"/>
                  <a:pt x="7466" y="1391"/>
                  <a:pt x="7003" y="2578"/>
                </a:cubicBezTo>
                <a:lnTo>
                  <a:pt x="6995" y="2602"/>
                </a:lnTo>
                <a:cubicBezTo>
                  <a:pt x="6477" y="2189"/>
                  <a:pt x="5888" y="1971"/>
                  <a:pt x="5288" y="1971"/>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09"/>
                  <a:pt x="2172" y="13109"/>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bg1"/>
          </a:solidFill>
          <a:ln w="9525">
            <a:solidFill>
              <a:srgbClr val="000000"/>
            </a:solidFill>
            <a:miter lim="800000"/>
            <a:headEnd/>
            <a:tailEnd/>
          </a:ln>
          <a:effectLst>
            <a:outerShdw blurRad="63500" dist="107763" dir="2700000" algn="ctr" rotWithShape="0">
              <a:srgbClr val="000000">
                <a:alpha val="74998"/>
              </a:srgbClr>
            </a:outerShdw>
          </a:effectLst>
        </p:spPr>
        <p:txBody>
          <a:bodyPr/>
          <a:lstStyle/>
          <a:p>
            <a:endParaRPr lang="en-US" sz="1800" b="1"/>
          </a:p>
        </p:txBody>
      </p:sp>
      <p:sp>
        <p:nvSpPr>
          <p:cNvPr id="488481" name="Text Box 33"/>
          <p:cNvSpPr txBox="1">
            <a:spLocks noChangeArrowheads="1"/>
          </p:cNvSpPr>
          <p:nvPr/>
        </p:nvSpPr>
        <p:spPr bwMode="auto">
          <a:xfrm>
            <a:off x="4876800" y="3810000"/>
            <a:ext cx="1504950" cy="6413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lgn="ctr"/>
            <a:r>
              <a:rPr lang="en-US" sz="1800" b="1"/>
              <a:t>Component</a:t>
            </a:r>
            <a:br>
              <a:rPr lang="en-US" sz="1800" b="1"/>
            </a:br>
            <a:r>
              <a:rPr lang="en-US" sz="1800" b="1"/>
              <a:t>Oriented</a:t>
            </a:r>
          </a:p>
        </p:txBody>
      </p:sp>
      <p:sp>
        <p:nvSpPr>
          <p:cNvPr id="488482" name="Cloud"/>
          <p:cNvSpPr>
            <a:spLocks noChangeAspect="1" noEditPoints="1" noChangeArrowheads="1"/>
          </p:cNvSpPr>
          <p:nvPr/>
        </p:nvSpPr>
        <p:spPr bwMode="auto">
          <a:xfrm>
            <a:off x="1981200" y="4800600"/>
            <a:ext cx="1828800" cy="914400"/>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1" y="8613"/>
                  <a:pt x="-1" y="10137"/>
                </a:cubicBezTo>
                <a:cubicBezTo>
                  <a:pt x="-1" y="11192"/>
                  <a:pt x="409" y="12169"/>
                  <a:pt x="1074" y="12702"/>
                </a:cubicBezTo>
                <a:lnTo>
                  <a:pt x="1063" y="12668"/>
                </a:lnTo>
                <a:cubicBezTo>
                  <a:pt x="685" y="13217"/>
                  <a:pt x="474" y="13940"/>
                  <a:pt x="474" y="14690"/>
                </a:cubicBezTo>
                <a:cubicBezTo>
                  <a:pt x="475" y="16325"/>
                  <a:pt x="1451" y="17650"/>
                  <a:pt x="2655" y="17650"/>
                </a:cubicBezTo>
                <a:cubicBezTo>
                  <a:pt x="2739" y="17650"/>
                  <a:pt x="2824" y="17643"/>
                  <a:pt x="2909" y="17629"/>
                </a:cubicBezTo>
                <a:lnTo>
                  <a:pt x="2897" y="17649"/>
                </a:lnTo>
                <a:cubicBezTo>
                  <a:pt x="3585" y="19288"/>
                  <a:pt x="4863" y="20299"/>
                  <a:pt x="6247" y="20299"/>
                </a:cubicBezTo>
                <a:cubicBezTo>
                  <a:pt x="6947" y="20299"/>
                  <a:pt x="7635" y="20039"/>
                  <a:pt x="8235" y="19546"/>
                </a:cubicBezTo>
                <a:lnTo>
                  <a:pt x="8229" y="19550"/>
                </a:lnTo>
                <a:cubicBezTo>
                  <a:pt x="8855" y="20829"/>
                  <a:pt x="9908" y="21596"/>
                  <a:pt x="11036" y="21596"/>
                </a:cubicBezTo>
                <a:cubicBezTo>
                  <a:pt x="12523" y="21596"/>
                  <a:pt x="13836" y="20267"/>
                  <a:pt x="14267" y="18324"/>
                </a:cubicBezTo>
                <a:lnTo>
                  <a:pt x="14270" y="18350"/>
                </a:lnTo>
                <a:cubicBezTo>
                  <a:pt x="14730" y="18740"/>
                  <a:pt x="15260" y="18946"/>
                  <a:pt x="15802" y="18946"/>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1"/>
                  <a:pt x="16758" y="-1"/>
                </a:cubicBezTo>
                <a:cubicBezTo>
                  <a:pt x="16044" y="-1"/>
                  <a:pt x="15367" y="426"/>
                  <a:pt x="14905" y="1165"/>
                </a:cubicBezTo>
                <a:lnTo>
                  <a:pt x="14909" y="1170"/>
                </a:lnTo>
                <a:cubicBezTo>
                  <a:pt x="14497" y="432"/>
                  <a:pt x="13855" y="-1"/>
                  <a:pt x="13174" y="-1"/>
                </a:cubicBezTo>
                <a:cubicBezTo>
                  <a:pt x="12347" y="-1"/>
                  <a:pt x="11590" y="637"/>
                  <a:pt x="11221" y="1645"/>
                </a:cubicBezTo>
                <a:lnTo>
                  <a:pt x="11229" y="1694"/>
                </a:lnTo>
                <a:cubicBezTo>
                  <a:pt x="10730" y="1024"/>
                  <a:pt x="10058" y="649"/>
                  <a:pt x="9358" y="649"/>
                </a:cubicBezTo>
                <a:cubicBezTo>
                  <a:pt x="8372" y="649"/>
                  <a:pt x="7466" y="1391"/>
                  <a:pt x="7003" y="2578"/>
                </a:cubicBezTo>
                <a:lnTo>
                  <a:pt x="6995" y="2602"/>
                </a:lnTo>
                <a:cubicBezTo>
                  <a:pt x="6477" y="2189"/>
                  <a:pt x="5888" y="1971"/>
                  <a:pt x="5288" y="1971"/>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09"/>
                  <a:pt x="2172" y="13109"/>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bg1"/>
          </a:solidFill>
          <a:ln w="9525">
            <a:solidFill>
              <a:srgbClr val="000000"/>
            </a:solidFill>
            <a:miter lim="800000"/>
            <a:headEnd/>
            <a:tailEnd/>
          </a:ln>
          <a:effectLst>
            <a:outerShdw blurRad="63500" dist="107763" dir="2700000" algn="ctr" rotWithShape="0">
              <a:srgbClr val="000000">
                <a:alpha val="74998"/>
              </a:srgbClr>
            </a:outerShdw>
          </a:effectLst>
        </p:spPr>
        <p:txBody>
          <a:bodyPr/>
          <a:lstStyle/>
          <a:p>
            <a:endParaRPr lang="en-US" sz="1800" b="1"/>
          </a:p>
        </p:txBody>
      </p:sp>
      <p:sp>
        <p:nvSpPr>
          <p:cNvPr id="488483" name="Text Box 35"/>
          <p:cNvSpPr txBox="1">
            <a:spLocks noChangeArrowheads="1"/>
          </p:cNvSpPr>
          <p:nvPr/>
        </p:nvSpPr>
        <p:spPr bwMode="auto">
          <a:xfrm>
            <a:off x="2108200" y="4953000"/>
            <a:ext cx="1558925" cy="6413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lgn="ctr"/>
            <a:r>
              <a:rPr lang="en-US" sz="1800" b="1"/>
              <a:t>Traditional/</a:t>
            </a:r>
            <a:br>
              <a:rPr lang="en-US" sz="1800" b="1"/>
            </a:br>
            <a:r>
              <a:rPr lang="en-US" sz="1800" b="1"/>
              <a:t>Structured</a:t>
            </a:r>
          </a:p>
        </p:txBody>
      </p:sp>
      <p:sp>
        <p:nvSpPr>
          <p:cNvPr id="488484" name="Cloud"/>
          <p:cNvSpPr>
            <a:spLocks noChangeAspect="1" noEditPoints="1" noChangeArrowheads="1"/>
          </p:cNvSpPr>
          <p:nvPr/>
        </p:nvSpPr>
        <p:spPr bwMode="auto">
          <a:xfrm>
            <a:off x="3581400" y="1905000"/>
            <a:ext cx="1828800" cy="914400"/>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1" y="8613"/>
                  <a:pt x="-1" y="10137"/>
                </a:cubicBezTo>
                <a:cubicBezTo>
                  <a:pt x="-1" y="11192"/>
                  <a:pt x="409" y="12169"/>
                  <a:pt x="1074" y="12702"/>
                </a:cubicBezTo>
                <a:lnTo>
                  <a:pt x="1063" y="12668"/>
                </a:lnTo>
                <a:cubicBezTo>
                  <a:pt x="685" y="13217"/>
                  <a:pt x="474" y="13940"/>
                  <a:pt x="474" y="14690"/>
                </a:cubicBezTo>
                <a:cubicBezTo>
                  <a:pt x="475" y="16325"/>
                  <a:pt x="1451" y="17650"/>
                  <a:pt x="2655" y="17650"/>
                </a:cubicBezTo>
                <a:cubicBezTo>
                  <a:pt x="2739" y="17650"/>
                  <a:pt x="2824" y="17643"/>
                  <a:pt x="2909" y="17629"/>
                </a:cubicBezTo>
                <a:lnTo>
                  <a:pt x="2897" y="17649"/>
                </a:lnTo>
                <a:cubicBezTo>
                  <a:pt x="3585" y="19288"/>
                  <a:pt x="4863" y="20299"/>
                  <a:pt x="6247" y="20299"/>
                </a:cubicBezTo>
                <a:cubicBezTo>
                  <a:pt x="6947" y="20299"/>
                  <a:pt x="7635" y="20039"/>
                  <a:pt x="8235" y="19546"/>
                </a:cubicBezTo>
                <a:lnTo>
                  <a:pt x="8229" y="19550"/>
                </a:lnTo>
                <a:cubicBezTo>
                  <a:pt x="8855" y="20829"/>
                  <a:pt x="9908" y="21596"/>
                  <a:pt x="11036" y="21596"/>
                </a:cubicBezTo>
                <a:cubicBezTo>
                  <a:pt x="12523" y="21596"/>
                  <a:pt x="13836" y="20267"/>
                  <a:pt x="14267" y="18324"/>
                </a:cubicBezTo>
                <a:lnTo>
                  <a:pt x="14270" y="18350"/>
                </a:lnTo>
                <a:cubicBezTo>
                  <a:pt x="14730" y="18740"/>
                  <a:pt x="15260" y="18946"/>
                  <a:pt x="15802" y="18946"/>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1"/>
                  <a:pt x="16758" y="-1"/>
                </a:cubicBezTo>
                <a:cubicBezTo>
                  <a:pt x="16044" y="-1"/>
                  <a:pt x="15367" y="426"/>
                  <a:pt x="14905" y="1165"/>
                </a:cubicBezTo>
                <a:lnTo>
                  <a:pt x="14909" y="1170"/>
                </a:lnTo>
                <a:cubicBezTo>
                  <a:pt x="14497" y="432"/>
                  <a:pt x="13855" y="-1"/>
                  <a:pt x="13174" y="-1"/>
                </a:cubicBezTo>
                <a:cubicBezTo>
                  <a:pt x="12347" y="-1"/>
                  <a:pt x="11590" y="637"/>
                  <a:pt x="11221" y="1645"/>
                </a:cubicBezTo>
                <a:lnTo>
                  <a:pt x="11229" y="1694"/>
                </a:lnTo>
                <a:cubicBezTo>
                  <a:pt x="10730" y="1024"/>
                  <a:pt x="10058" y="649"/>
                  <a:pt x="9358" y="649"/>
                </a:cubicBezTo>
                <a:cubicBezTo>
                  <a:pt x="8372" y="649"/>
                  <a:pt x="7466" y="1391"/>
                  <a:pt x="7003" y="2578"/>
                </a:cubicBezTo>
                <a:lnTo>
                  <a:pt x="6995" y="2602"/>
                </a:lnTo>
                <a:cubicBezTo>
                  <a:pt x="6477" y="2189"/>
                  <a:pt x="5888" y="1971"/>
                  <a:pt x="5288" y="1971"/>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09"/>
                  <a:pt x="2172" y="13109"/>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bg1"/>
          </a:solidFill>
          <a:ln w="9525">
            <a:solidFill>
              <a:srgbClr val="000000"/>
            </a:solidFill>
            <a:miter lim="800000"/>
            <a:headEnd/>
            <a:tailEnd/>
          </a:ln>
          <a:effectLst>
            <a:outerShdw blurRad="63500" dist="107763" dir="2700000" algn="ctr" rotWithShape="0">
              <a:srgbClr val="000000">
                <a:alpha val="74998"/>
              </a:srgbClr>
            </a:outerShdw>
          </a:effectLst>
        </p:spPr>
        <p:txBody>
          <a:bodyPr/>
          <a:lstStyle/>
          <a:p>
            <a:endParaRPr lang="en-US" sz="1800" b="1"/>
          </a:p>
        </p:txBody>
      </p:sp>
      <p:sp>
        <p:nvSpPr>
          <p:cNvPr id="488485" name="Text Box 37"/>
          <p:cNvSpPr txBox="1">
            <a:spLocks noChangeArrowheads="1"/>
          </p:cNvSpPr>
          <p:nvPr/>
        </p:nvSpPr>
        <p:spPr bwMode="auto">
          <a:xfrm>
            <a:off x="3892550" y="2057400"/>
            <a:ext cx="1185863" cy="6413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lgn="ctr"/>
            <a:r>
              <a:rPr lang="en-US" sz="1800" b="1"/>
              <a:t>Object</a:t>
            </a:r>
            <a:br>
              <a:rPr lang="en-US" sz="1800" b="1"/>
            </a:br>
            <a:r>
              <a:rPr lang="en-US" sz="1800" b="1"/>
              <a:t>Oriented</a:t>
            </a:r>
          </a:p>
        </p:txBody>
      </p:sp>
      <p:sp>
        <p:nvSpPr>
          <p:cNvPr id="488486" name="Text Box 38"/>
          <p:cNvSpPr txBox="1">
            <a:spLocks noChangeArrowheads="1"/>
          </p:cNvSpPr>
          <p:nvPr/>
        </p:nvSpPr>
        <p:spPr bwMode="auto">
          <a:xfrm>
            <a:off x="3817938" y="1219200"/>
            <a:ext cx="906462"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b="1"/>
              <a:t>Data</a:t>
            </a:r>
          </a:p>
        </p:txBody>
      </p:sp>
      <p:sp>
        <p:nvSpPr>
          <p:cNvPr id="488487" name="Text Box 39"/>
          <p:cNvSpPr txBox="1">
            <a:spLocks noChangeArrowheads="1"/>
          </p:cNvSpPr>
          <p:nvPr/>
        </p:nvSpPr>
        <p:spPr bwMode="auto">
          <a:xfrm>
            <a:off x="7246938" y="4038600"/>
            <a:ext cx="1627187"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b="1"/>
              <a:t>Structure</a:t>
            </a:r>
          </a:p>
        </p:txBody>
      </p:sp>
      <p:sp>
        <p:nvSpPr>
          <p:cNvPr id="488488" name="Text Box 40"/>
          <p:cNvSpPr txBox="1">
            <a:spLocks noChangeArrowheads="1"/>
          </p:cNvSpPr>
          <p:nvPr/>
        </p:nvSpPr>
        <p:spPr bwMode="auto">
          <a:xfrm>
            <a:off x="1676400" y="5867400"/>
            <a:ext cx="1516063"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b="1"/>
              <a:t>Function</a:t>
            </a:r>
          </a:p>
        </p:txBody>
      </p:sp>
    </p:spTree>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4"/>
          <p:cNvSpPr>
            <a:spLocks noGrp="1"/>
          </p:cNvSpPr>
          <p:nvPr>
            <p:ph type="sldNum" sz="quarter" idx="11"/>
          </p:nvPr>
        </p:nvSpPr>
        <p:spPr/>
        <p:txBody>
          <a:bodyPr/>
          <a:lstStyle/>
          <a:p>
            <a:fld id="{AE2D70EB-C7D5-254E-B52A-8793F9A784EC}" type="slidenum">
              <a:rPr lang="en-US"/>
              <a:pPr/>
              <a:t>52</a:t>
            </a:fld>
            <a:endParaRPr lang="en-US"/>
          </a:p>
        </p:txBody>
      </p:sp>
      <p:sp>
        <p:nvSpPr>
          <p:cNvPr id="489474" name="Rectangle 2"/>
          <p:cNvSpPr>
            <a:spLocks noGrp="1" noChangeArrowheads="1"/>
          </p:cNvSpPr>
          <p:nvPr>
            <p:ph type="title"/>
          </p:nvPr>
        </p:nvSpPr>
        <p:spPr/>
        <p:txBody>
          <a:bodyPr/>
          <a:lstStyle/>
          <a:p>
            <a:r>
              <a:rPr lang="en-US"/>
              <a:t>Jumpstarting Design</a:t>
            </a:r>
          </a:p>
        </p:txBody>
      </p:sp>
      <p:pic>
        <p:nvPicPr>
          <p:cNvPr id="489476" name="Picture 4" descr="j0237769[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00800" y="76200"/>
            <a:ext cx="1868488" cy="1905000"/>
          </a:xfrm>
          <a:prstGeom prst="rect">
            <a:avLst/>
          </a:prstGeom>
          <a:noFill/>
          <a:extLst>
            <a:ext uri="{909E8E84-426E-40dd-AFC4-6F175D3DCCD1}">
              <a14:hiddenFill xmlns:a14="http://schemas.microsoft.com/office/drawing/2010/main" xmlns="">
                <a:solidFill>
                  <a:srgbClr val="FFFFFF"/>
                </a:solidFill>
              </a14:hiddenFill>
            </a:ext>
          </a:extLst>
        </p:spPr>
      </p:pic>
      <p:pic>
        <p:nvPicPr>
          <p:cNvPr id="489477" name="Picture 5" descr="ros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29200" y="1981200"/>
            <a:ext cx="3962400" cy="2590800"/>
          </a:xfrm>
          <a:prstGeom prst="rect">
            <a:avLst/>
          </a:prstGeom>
          <a:noFill/>
          <a:extLst>
            <a:ext uri="{909E8E84-426E-40dd-AFC4-6F175D3DCCD1}">
              <a14:hiddenFill xmlns:a14="http://schemas.microsoft.com/office/drawing/2010/main" xmlns="">
                <a:solidFill>
                  <a:srgbClr val="FFFFFF"/>
                </a:solidFill>
              </a14:hiddenFill>
            </a:ext>
          </a:extLst>
        </p:spPr>
      </p:pic>
      <p:pic>
        <p:nvPicPr>
          <p:cNvPr id="489478" name="Picture 6" descr="roseblank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 y="1981200"/>
            <a:ext cx="3951288" cy="2590800"/>
          </a:xfrm>
          <a:prstGeom prst="rect">
            <a:avLst/>
          </a:prstGeom>
          <a:noFill/>
          <a:extLst>
            <a:ext uri="{909E8E84-426E-40dd-AFC4-6F175D3DCCD1}">
              <a14:hiddenFill xmlns:a14="http://schemas.microsoft.com/office/drawing/2010/main" xmlns="">
                <a:solidFill>
                  <a:srgbClr val="FFFFFF"/>
                </a:solidFill>
              </a14:hiddenFill>
            </a:ext>
          </a:extLst>
        </p:spPr>
      </p:pic>
      <p:sp>
        <p:nvSpPr>
          <p:cNvPr id="489479" name="Text Box 7"/>
          <p:cNvSpPr txBox="1">
            <a:spLocks noChangeArrowheads="1"/>
          </p:cNvSpPr>
          <p:nvPr/>
        </p:nvSpPr>
        <p:spPr bwMode="auto">
          <a:xfrm>
            <a:off x="838200" y="4724400"/>
            <a:ext cx="7531100" cy="15525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b="1">
                <a:solidFill>
                  <a:srgbClr val="FF0000"/>
                </a:solidFill>
              </a:rPr>
              <a:t>Starting from scratch </a:t>
            </a:r>
            <a:r>
              <a:rPr lang="ja-JP" altLang="en-US" b="1">
                <a:solidFill>
                  <a:srgbClr val="FF0000"/>
                </a:solidFill>
                <a:latin typeface="Arial"/>
              </a:rPr>
              <a:t>“</a:t>
            </a:r>
            <a:r>
              <a:rPr lang="en-US" b="1">
                <a:solidFill>
                  <a:srgbClr val="FF0000"/>
                </a:solidFill>
              </a:rPr>
              <a:t>blank screen</a:t>
            </a:r>
            <a:r>
              <a:rPr lang="ja-JP" altLang="en-US" b="1">
                <a:solidFill>
                  <a:srgbClr val="FF0000"/>
                </a:solidFill>
                <a:latin typeface="Arial"/>
              </a:rPr>
              <a:t>”</a:t>
            </a:r>
            <a:r>
              <a:rPr lang="en-US" b="1">
                <a:solidFill>
                  <a:srgbClr val="FF0000"/>
                </a:solidFill>
              </a:rPr>
              <a:t> is tough.  </a:t>
            </a:r>
            <a:br>
              <a:rPr lang="en-US" b="1">
                <a:solidFill>
                  <a:srgbClr val="FF0000"/>
                </a:solidFill>
              </a:rPr>
            </a:br>
            <a:r>
              <a:rPr lang="en-US" b="1">
                <a:solidFill>
                  <a:srgbClr val="FF0000"/>
                </a:solidFill>
              </a:rPr>
              <a:t>Components of a design toolbox – Templates, </a:t>
            </a:r>
            <a:br>
              <a:rPr lang="en-US" b="1">
                <a:solidFill>
                  <a:srgbClr val="FF0000"/>
                </a:solidFill>
              </a:rPr>
            </a:br>
            <a:r>
              <a:rPr lang="en-US" b="1">
                <a:solidFill>
                  <a:srgbClr val="FF0000"/>
                </a:solidFill>
              </a:rPr>
              <a:t>Patterns, Reference Architectures, Frameworks,</a:t>
            </a:r>
            <a:br>
              <a:rPr lang="en-US" b="1">
                <a:solidFill>
                  <a:srgbClr val="FF0000"/>
                </a:solidFill>
              </a:rPr>
            </a:br>
            <a:r>
              <a:rPr lang="en-US" b="1">
                <a:solidFill>
                  <a:srgbClr val="FF0000"/>
                </a:solidFill>
              </a:rPr>
              <a:t>and so on…</a:t>
            </a:r>
          </a:p>
        </p:txBody>
      </p:sp>
      <p:sp>
        <p:nvSpPr>
          <p:cNvPr id="489480" name="Rectangle 8"/>
          <p:cNvSpPr>
            <a:spLocks noChangeArrowheads="1"/>
          </p:cNvSpPr>
          <p:nvPr/>
        </p:nvSpPr>
        <p:spPr bwMode="auto">
          <a:xfrm>
            <a:off x="1524000" y="2362200"/>
            <a:ext cx="2667000" cy="1981200"/>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sz="4800" b="1"/>
              <a:t>?</a:t>
            </a:r>
          </a:p>
        </p:txBody>
      </p:sp>
      <p:sp>
        <p:nvSpPr>
          <p:cNvPr id="489482" name="Line 10"/>
          <p:cNvSpPr>
            <a:spLocks noChangeShapeType="1"/>
          </p:cNvSpPr>
          <p:nvPr/>
        </p:nvSpPr>
        <p:spPr bwMode="auto">
          <a:xfrm>
            <a:off x="228600" y="4724400"/>
            <a:ext cx="8915400"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endParaRPr lang="en-US"/>
          </a:p>
        </p:txBody>
      </p:sp>
      <p:sp>
        <p:nvSpPr>
          <p:cNvPr id="489483" name="Line 11"/>
          <p:cNvSpPr>
            <a:spLocks noChangeShapeType="1"/>
          </p:cNvSpPr>
          <p:nvPr/>
        </p:nvSpPr>
        <p:spPr bwMode="auto">
          <a:xfrm flipV="1">
            <a:off x="4724400" y="1676400"/>
            <a:ext cx="0" cy="30480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endParaRPr lang="en-US"/>
          </a:p>
        </p:txBody>
      </p:sp>
    </p:spTree>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60490FE5-4DDB-7D48-8A29-F95219359E5E}" type="slidenum">
              <a:rPr lang="en-US"/>
              <a:pPr/>
              <a:t>53</a:t>
            </a:fld>
            <a:endParaRPr lang="en-US"/>
          </a:p>
        </p:txBody>
      </p:sp>
      <p:sp>
        <p:nvSpPr>
          <p:cNvPr id="495618" name="Rectangle 2"/>
          <p:cNvSpPr>
            <a:spLocks noGrp="1" noChangeArrowheads="1"/>
          </p:cNvSpPr>
          <p:nvPr>
            <p:ph type="title"/>
          </p:nvPr>
        </p:nvSpPr>
        <p:spPr/>
        <p:txBody>
          <a:bodyPr/>
          <a:lstStyle/>
          <a:p>
            <a:r>
              <a:rPr lang="en-US" dirty="0" smtClean="0"/>
              <a:t>Back to Architecture</a:t>
            </a:r>
            <a:endParaRPr lang="en-US" dirty="0"/>
          </a:p>
        </p:txBody>
      </p:sp>
      <p:sp>
        <p:nvSpPr>
          <p:cNvPr id="495619" name="Rectangle 3" descr="Rectangle: Click to edit Master text styles&#10;Second level&#10;Third level&#10;Fourth level&#10;Fifth level"/>
          <p:cNvSpPr>
            <a:spLocks noGrp="1" noChangeArrowheads="1"/>
          </p:cNvSpPr>
          <p:nvPr>
            <p:ph type="body" idx="1"/>
          </p:nvPr>
        </p:nvSpPr>
        <p:spPr>
          <a:xfrm>
            <a:off x="838200" y="1676400"/>
            <a:ext cx="7772400" cy="4114800"/>
          </a:xfrm>
        </p:spPr>
        <p:txBody>
          <a:bodyPr/>
          <a:lstStyle/>
          <a:p>
            <a:pPr>
              <a:lnSpc>
                <a:spcPct val="90000"/>
              </a:lnSpc>
            </a:pPr>
            <a:r>
              <a:rPr lang="en-US" sz="2000" dirty="0" smtClean="0"/>
              <a:t>The previous definitions presented focus on the vocabulary of architecture components</a:t>
            </a:r>
          </a:p>
          <a:p>
            <a:pPr lvl="1">
              <a:lnSpc>
                <a:spcPct val="90000"/>
              </a:lnSpc>
            </a:pPr>
            <a:r>
              <a:rPr lang="en-US" sz="1800" dirty="0" smtClean="0"/>
              <a:t>Terms used: Components, Connectors, Structures, and so on.</a:t>
            </a:r>
          </a:p>
          <a:p>
            <a:pPr>
              <a:lnSpc>
                <a:spcPct val="90000"/>
              </a:lnSpc>
            </a:pPr>
            <a:r>
              <a:rPr lang="en-US" sz="2000" dirty="0" smtClean="0"/>
              <a:t>I like to think about architecture in terms of laying out the foundation for design</a:t>
            </a:r>
          </a:p>
          <a:p>
            <a:pPr lvl="1">
              <a:lnSpc>
                <a:spcPct val="90000"/>
              </a:lnSpc>
            </a:pPr>
            <a:r>
              <a:rPr lang="en-US" sz="1800" dirty="0" smtClean="0"/>
              <a:t>What </a:t>
            </a:r>
            <a:r>
              <a:rPr lang="en-US" sz="1800" b="1" dirty="0" smtClean="0"/>
              <a:t>design decisions </a:t>
            </a:r>
            <a:r>
              <a:rPr lang="en-US" sz="1800" dirty="0" smtClean="0"/>
              <a:t>do we need to make, and/or what </a:t>
            </a:r>
            <a:r>
              <a:rPr lang="en-US" sz="1800" b="1" dirty="0" smtClean="0"/>
              <a:t>structures do we need to document </a:t>
            </a:r>
            <a:r>
              <a:rPr lang="en-US" sz="1800" dirty="0" smtClean="0"/>
              <a:t>in order to realize all of the constraints imposed on the system</a:t>
            </a:r>
          </a:p>
          <a:p>
            <a:pPr lvl="1">
              <a:lnSpc>
                <a:spcPct val="90000"/>
              </a:lnSpc>
            </a:pPr>
            <a:r>
              <a:rPr lang="en-US" sz="1800" dirty="0" smtClean="0"/>
              <a:t>Constraints typically come from the non-functional requirements – time to market, budget, technology standards, skillsets, </a:t>
            </a:r>
            <a:r>
              <a:rPr lang="en-US" sz="1800" dirty="0" err="1" smtClean="0"/>
              <a:t>etc</a:t>
            </a:r>
            <a:endParaRPr lang="en-US" sz="1800" dirty="0" smtClean="0"/>
          </a:p>
          <a:p>
            <a:pPr>
              <a:lnSpc>
                <a:spcPct val="90000"/>
              </a:lnSpc>
            </a:pPr>
            <a:r>
              <a:rPr lang="en-US" sz="2000" dirty="0" smtClean="0"/>
              <a:t>Good architecture makes important decisions early and defers less-important decisions to later</a:t>
            </a:r>
          </a:p>
          <a:p>
            <a:pPr lvl="1">
              <a:lnSpc>
                <a:spcPct val="90000"/>
              </a:lnSpc>
            </a:pPr>
            <a:r>
              <a:rPr lang="en-US" sz="1800" dirty="0" smtClean="0"/>
              <a:t>Do we really need to pick the database technology up front?</a:t>
            </a:r>
          </a:p>
          <a:p>
            <a:pPr lvl="1">
              <a:lnSpc>
                <a:spcPct val="90000"/>
              </a:lnSpc>
            </a:pPr>
            <a:r>
              <a:rPr lang="en-US" sz="1800" dirty="0" smtClean="0"/>
              <a:t>How much should the fact that the system is web-based influence the overall design, can we abstract this for now and specify it later?</a:t>
            </a:r>
            <a:endParaRPr lang="en-US" sz="1800" dirty="0"/>
          </a:p>
        </p:txBody>
      </p:sp>
    </p:spTree>
    <p:extLst>
      <p:ext uri="{BB962C8B-B14F-4D97-AF65-F5344CB8AC3E}">
        <p14:creationId xmlns:p14="http://schemas.microsoft.com/office/powerpoint/2010/main" val="245673220"/>
      </p:ext>
    </p:extLst>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60490FE5-4DDB-7D48-8A29-F95219359E5E}" type="slidenum">
              <a:rPr lang="en-US"/>
              <a:pPr/>
              <a:t>54</a:t>
            </a:fld>
            <a:endParaRPr lang="en-US"/>
          </a:p>
        </p:txBody>
      </p:sp>
      <p:sp>
        <p:nvSpPr>
          <p:cNvPr id="495618" name="Rectangle 2"/>
          <p:cNvSpPr>
            <a:spLocks noGrp="1" noChangeArrowheads="1"/>
          </p:cNvSpPr>
          <p:nvPr>
            <p:ph type="title"/>
          </p:nvPr>
        </p:nvSpPr>
        <p:spPr/>
        <p:txBody>
          <a:bodyPr/>
          <a:lstStyle/>
          <a:p>
            <a:r>
              <a:rPr lang="en-US" dirty="0" smtClean="0"/>
              <a:t>Architecture and Design Patterns</a:t>
            </a:r>
            <a:endParaRPr lang="en-US" dirty="0"/>
          </a:p>
        </p:txBody>
      </p:sp>
      <p:sp>
        <p:nvSpPr>
          <p:cNvPr id="495619" name="Rectangle 3" descr="Rectangle: Click to edit Master text styles&#10;Second level&#10;Third level&#10;Fourth level&#10;Fifth level"/>
          <p:cNvSpPr>
            <a:spLocks noGrp="1" noChangeArrowheads="1"/>
          </p:cNvSpPr>
          <p:nvPr>
            <p:ph type="body" idx="1"/>
          </p:nvPr>
        </p:nvSpPr>
        <p:spPr>
          <a:xfrm>
            <a:off x="838200" y="1676400"/>
            <a:ext cx="7772400" cy="4114800"/>
          </a:xfrm>
        </p:spPr>
        <p:txBody>
          <a:bodyPr/>
          <a:lstStyle/>
          <a:p>
            <a:pPr>
              <a:lnSpc>
                <a:spcPct val="90000"/>
              </a:lnSpc>
            </a:pPr>
            <a:r>
              <a:rPr lang="en-US" sz="2800" dirty="0" smtClean="0"/>
              <a:t>Architecture Style</a:t>
            </a:r>
          </a:p>
          <a:p>
            <a:pPr lvl="1">
              <a:lnSpc>
                <a:spcPct val="90000"/>
              </a:lnSpc>
            </a:pPr>
            <a:r>
              <a:rPr lang="en-US" sz="2400" dirty="0" smtClean="0"/>
              <a:t>Defines the </a:t>
            </a:r>
            <a:r>
              <a:rPr lang="en-US" sz="2400" b="1" dirty="0" smtClean="0"/>
              <a:t>vocabulary</a:t>
            </a:r>
            <a:r>
              <a:rPr lang="en-US" sz="2400" dirty="0" smtClean="0"/>
              <a:t> of the components and connectors in a software architecture and the </a:t>
            </a:r>
            <a:r>
              <a:rPr lang="en-US" sz="2400" b="1" dirty="0" smtClean="0"/>
              <a:t>constraints</a:t>
            </a:r>
            <a:r>
              <a:rPr lang="en-US" sz="2400" dirty="0" smtClean="0"/>
              <a:t> on how they can be combined.</a:t>
            </a:r>
          </a:p>
          <a:p>
            <a:pPr lvl="1">
              <a:lnSpc>
                <a:spcPct val="90000"/>
              </a:lnSpc>
            </a:pPr>
            <a:r>
              <a:rPr lang="en-US" sz="2400" dirty="0" smtClean="0"/>
              <a:t>Example: Pipe and Filter</a:t>
            </a:r>
          </a:p>
          <a:p>
            <a:pPr>
              <a:lnSpc>
                <a:spcPct val="90000"/>
              </a:lnSpc>
            </a:pPr>
            <a:r>
              <a:rPr lang="en-US" sz="2800" dirty="0" smtClean="0"/>
              <a:t>Architecture Patterns</a:t>
            </a:r>
          </a:p>
          <a:p>
            <a:pPr lvl="1">
              <a:lnSpc>
                <a:spcPct val="90000"/>
              </a:lnSpc>
            </a:pPr>
            <a:r>
              <a:rPr lang="en-US" sz="2400" dirty="0" smtClean="0"/>
              <a:t>Focus is on the organization of the overall system</a:t>
            </a:r>
          </a:p>
          <a:p>
            <a:pPr lvl="1">
              <a:lnSpc>
                <a:spcPct val="90000"/>
              </a:lnSpc>
            </a:pPr>
            <a:r>
              <a:rPr lang="en-US" sz="2400" dirty="0" smtClean="0"/>
              <a:t>An instance of an architecture style</a:t>
            </a:r>
          </a:p>
          <a:p>
            <a:pPr>
              <a:lnSpc>
                <a:spcPct val="90000"/>
              </a:lnSpc>
            </a:pPr>
            <a:r>
              <a:rPr lang="en-US" sz="2800" dirty="0" smtClean="0"/>
              <a:t>Design Patterns</a:t>
            </a:r>
          </a:p>
          <a:p>
            <a:pPr lvl="1">
              <a:lnSpc>
                <a:spcPct val="90000"/>
              </a:lnSpc>
            </a:pPr>
            <a:r>
              <a:rPr lang="en-US" sz="2400" dirty="0" smtClean="0"/>
              <a:t>Focus is on the organization of a block of code</a:t>
            </a:r>
            <a:endParaRPr lang="en-US" sz="2400" dirty="0"/>
          </a:p>
        </p:txBody>
      </p:sp>
    </p:spTree>
    <p:extLst>
      <p:ext uri="{BB962C8B-B14F-4D97-AF65-F5344CB8AC3E}">
        <p14:creationId xmlns:p14="http://schemas.microsoft.com/office/powerpoint/2010/main" val="3562661231"/>
      </p:ext>
    </p:extLst>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60490FE5-4DDB-7D48-8A29-F95219359E5E}" type="slidenum">
              <a:rPr lang="en-US"/>
              <a:pPr/>
              <a:t>55</a:t>
            </a:fld>
            <a:endParaRPr lang="en-US"/>
          </a:p>
        </p:txBody>
      </p:sp>
      <p:sp>
        <p:nvSpPr>
          <p:cNvPr id="495618" name="Rectangle 2"/>
          <p:cNvSpPr>
            <a:spLocks noGrp="1" noChangeArrowheads="1"/>
          </p:cNvSpPr>
          <p:nvPr>
            <p:ph type="title"/>
          </p:nvPr>
        </p:nvSpPr>
        <p:spPr/>
        <p:txBody>
          <a:bodyPr/>
          <a:lstStyle/>
          <a:p>
            <a:r>
              <a:rPr lang="en-US" dirty="0" smtClean="0"/>
              <a:t>Architecture Styles</a:t>
            </a:r>
            <a:endParaRPr lang="en-US" dirty="0"/>
          </a:p>
        </p:txBody>
      </p:sp>
      <p:sp>
        <p:nvSpPr>
          <p:cNvPr id="495619" name="Rectangle 3" descr="Rectangle: Click to edit Master text styles&#10;Second level&#10;Third level&#10;Fourth level&#10;Fifth level"/>
          <p:cNvSpPr>
            <a:spLocks noGrp="1" noChangeArrowheads="1"/>
          </p:cNvSpPr>
          <p:nvPr>
            <p:ph type="body" idx="1"/>
          </p:nvPr>
        </p:nvSpPr>
        <p:spPr>
          <a:xfrm>
            <a:off x="762000" y="1752600"/>
            <a:ext cx="8077200" cy="4114800"/>
          </a:xfrm>
        </p:spPr>
        <p:txBody>
          <a:bodyPr/>
          <a:lstStyle/>
          <a:p>
            <a:pPr>
              <a:lnSpc>
                <a:spcPct val="90000"/>
              </a:lnSpc>
            </a:pPr>
            <a:r>
              <a:rPr lang="en-US" sz="2800" dirty="0" smtClean="0"/>
              <a:t>Architecture Styles </a:t>
            </a:r>
            <a:r>
              <a:rPr lang="en-US" sz="2800" b="1" dirty="0" smtClean="0"/>
              <a:t>Define</a:t>
            </a:r>
            <a:r>
              <a:rPr lang="en-US" sz="2800" dirty="0" smtClean="0"/>
              <a:t> and </a:t>
            </a:r>
            <a:r>
              <a:rPr lang="en-US" sz="2800" b="1" dirty="0" smtClean="0"/>
              <a:t>Constrain</a:t>
            </a:r>
            <a:r>
              <a:rPr lang="en-US" sz="2800" dirty="0" smtClean="0"/>
              <a:t> the:</a:t>
            </a:r>
          </a:p>
          <a:p>
            <a:pPr lvl="1">
              <a:lnSpc>
                <a:spcPct val="90000"/>
              </a:lnSpc>
            </a:pPr>
            <a:r>
              <a:rPr lang="en-US" sz="2400" dirty="0" smtClean="0"/>
              <a:t>The </a:t>
            </a:r>
            <a:r>
              <a:rPr lang="en-US" sz="2400" b="1" dirty="0" smtClean="0"/>
              <a:t>components</a:t>
            </a:r>
            <a:r>
              <a:rPr lang="en-US" sz="2400" dirty="0" smtClean="0"/>
              <a:t> of the solution</a:t>
            </a:r>
          </a:p>
          <a:p>
            <a:pPr lvl="2">
              <a:lnSpc>
                <a:spcPct val="90000"/>
              </a:lnSpc>
            </a:pPr>
            <a:r>
              <a:rPr lang="en-US" sz="2000" dirty="0" smtClean="0"/>
              <a:t>What are the major computational units of the solution</a:t>
            </a:r>
          </a:p>
          <a:p>
            <a:pPr lvl="2">
              <a:lnSpc>
                <a:spcPct val="90000"/>
              </a:lnSpc>
            </a:pPr>
            <a:r>
              <a:rPr lang="en-US" sz="2000" dirty="0" err="1" smtClean="0"/>
              <a:t>Eg</a:t>
            </a:r>
            <a:r>
              <a:rPr lang="en-US" sz="2000" dirty="0" smtClean="0"/>
              <a:t>., Security, Data Access, Protocol Handling, …</a:t>
            </a:r>
          </a:p>
          <a:p>
            <a:pPr lvl="1">
              <a:lnSpc>
                <a:spcPct val="90000"/>
              </a:lnSpc>
            </a:pPr>
            <a:r>
              <a:rPr lang="en-US" sz="2400" dirty="0" smtClean="0"/>
              <a:t>The </a:t>
            </a:r>
            <a:r>
              <a:rPr lang="en-US" sz="2400" b="1" dirty="0" smtClean="0"/>
              <a:t>connectors</a:t>
            </a:r>
            <a:r>
              <a:rPr lang="en-US" sz="2400" dirty="0" smtClean="0"/>
              <a:t> of the solution</a:t>
            </a:r>
          </a:p>
          <a:p>
            <a:pPr lvl="2">
              <a:lnSpc>
                <a:spcPct val="90000"/>
              </a:lnSpc>
            </a:pPr>
            <a:r>
              <a:rPr lang="en-US" sz="2000" dirty="0" smtClean="0"/>
              <a:t>How are the interactions between the components realized</a:t>
            </a:r>
          </a:p>
          <a:p>
            <a:pPr lvl="2">
              <a:lnSpc>
                <a:spcPct val="90000"/>
              </a:lnSpc>
            </a:pPr>
            <a:r>
              <a:rPr lang="en-US" sz="2000" dirty="0" err="1" smtClean="0"/>
              <a:t>Eg</a:t>
            </a:r>
            <a:r>
              <a:rPr lang="en-US" sz="2000" dirty="0" smtClean="0"/>
              <a:t>., procedure calls, network calls, events, broadcasts, …</a:t>
            </a:r>
          </a:p>
          <a:p>
            <a:pPr lvl="1">
              <a:lnSpc>
                <a:spcPct val="90000"/>
              </a:lnSpc>
            </a:pPr>
            <a:r>
              <a:rPr lang="en-US" sz="2400" dirty="0" smtClean="0"/>
              <a:t>The </a:t>
            </a:r>
            <a:r>
              <a:rPr lang="en-US" sz="2400" b="1" dirty="0" smtClean="0"/>
              <a:t>properties</a:t>
            </a:r>
            <a:r>
              <a:rPr lang="en-US" sz="2400" dirty="0" smtClean="0"/>
              <a:t> of the solution</a:t>
            </a:r>
          </a:p>
          <a:p>
            <a:pPr lvl="2">
              <a:lnSpc>
                <a:spcPct val="90000"/>
              </a:lnSpc>
            </a:pPr>
            <a:r>
              <a:rPr lang="en-US" sz="2000" dirty="0" smtClean="0"/>
              <a:t>What are the quality attributes and non-functional requirements</a:t>
            </a:r>
          </a:p>
          <a:p>
            <a:pPr lvl="2">
              <a:lnSpc>
                <a:spcPct val="90000"/>
              </a:lnSpc>
            </a:pPr>
            <a:r>
              <a:rPr lang="en-US" sz="2000" dirty="0" err="1" smtClean="0"/>
              <a:t>Eg</a:t>
            </a:r>
            <a:r>
              <a:rPr lang="en-US" sz="2000" dirty="0" smtClean="0"/>
              <a:t>., pre/post conditions, availability specifications, interface semantics, …</a:t>
            </a:r>
            <a:endParaRPr lang="en-US" sz="2000" dirty="0"/>
          </a:p>
        </p:txBody>
      </p:sp>
    </p:spTree>
    <p:extLst>
      <p:ext uri="{BB962C8B-B14F-4D97-AF65-F5344CB8AC3E}">
        <p14:creationId xmlns:p14="http://schemas.microsoft.com/office/powerpoint/2010/main" val="4053758489"/>
      </p:ext>
    </p:extLst>
  </p:cSld>
  <p:clrMapOvr>
    <a:masterClrMapping/>
  </p:clrMapOv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1E90FE3F-8DDC-9E4D-B233-EAD437749429}" type="slidenum">
              <a:rPr lang="en-US"/>
              <a:pPr/>
              <a:t>56</a:t>
            </a:fld>
            <a:endParaRPr lang="en-US"/>
          </a:p>
        </p:txBody>
      </p:sp>
      <p:sp>
        <p:nvSpPr>
          <p:cNvPr id="490498" name="Rectangle 2"/>
          <p:cNvSpPr>
            <a:spLocks noGrp="1" noChangeArrowheads="1"/>
          </p:cNvSpPr>
          <p:nvPr>
            <p:ph type="title"/>
          </p:nvPr>
        </p:nvSpPr>
        <p:spPr/>
        <p:txBody>
          <a:bodyPr/>
          <a:lstStyle/>
          <a:p>
            <a:r>
              <a:rPr lang="en-US" sz="3200" dirty="0" smtClean="0"/>
              <a:t>Architecture Styles are generally categorized and can be specialized</a:t>
            </a:r>
            <a:endParaRPr lang="en-US" sz="3200" dirty="0"/>
          </a:p>
        </p:txBody>
      </p:sp>
      <p:pic>
        <p:nvPicPr>
          <p:cNvPr id="8" name="Picture 7"/>
          <p:cNvPicPr>
            <a:picLocks noChangeAspect="1"/>
          </p:cNvPicPr>
          <p:nvPr/>
        </p:nvPicPr>
        <p:blipFill>
          <a:blip r:embed="rId2"/>
          <a:stretch>
            <a:fillRect/>
          </a:stretch>
        </p:blipFill>
        <p:spPr>
          <a:xfrm>
            <a:off x="508000" y="1485900"/>
            <a:ext cx="8128000" cy="3873500"/>
          </a:xfrm>
          <a:prstGeom prst="rect">
            <a:avLst/>
          </a:prstGeom>
        </p:spPr>
      </p:pic>
    </p:spTree>
    <p:extLst>
      <p:ext uri="{BB962C8B-B14F-4D97-AF65-F5344CB8AC3E}">
        <p14:creationId xmlns:p14="http://schemas.microsoft.com/office/powerpoint/2010/main" val="821229240"/>
      </p:ext>
    </p:extLst>
  </p:cSld>
  <p:clrMapOvr>
    <a:masterClrMapping/>
  </p:clrMapOv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1E90FE3F-8DDC-9E4D-B233-EAD437749429}" type="slidenum">
              <a:rPr lang="en-US"/>
              <a:pPr/>
              <a:t>57</a:t>
            </a:fld>
            <a:endParaRPr lang="en-US"/>
          </a:p>
        </p:txBody>
      </p:sp>
      <p:sp>
        <p:nvSpPr>
          <p:cNvPr id="490498" name="Rectangle 2"/>
          <p:cNvSpPr>
            <a:spLocks noGrp="1" noChangeArrowheads="1"/>
          </p:cNvSpPr>
          <p:nvPr>
            <p:ph type="title"/>
          </p:nvPr>
        </p:nvSpPr>
        <p:spPr>
          <a:xfrm>
            <a:off x="609600" y="152400"/>
            <a:ext cx="7772400" cy="1143000"/>
          </a:xfrm>
        </p:spPr>
        <p:txBody>
          <a:bodyPr/>
          <a:lstStyle/>
          <a:p>
            <a:r>
              <a:rPr lang="en-US" sz="3200" dirty="0" smtClean="0"/>
              <a:t>Example Architecture Style: </a:t>
            </a:r>
            <a:br>
              <a:rPr lang="en-US" sz="3200" dirty="0" smtClean="0"/>
            </a:br>
            <a:r>
              <a:rPr lang="en-US" sz="3200" dirty="0" smtClean="0"/>
              <a:t>Layered Style</a:t>
            </a:r>
            <a:endParaRPr lang="en-US" sz="3200" dirty="0"/>
          </a:p>
        </p:txBody>
      </p:sp>
      <p:sp>
        <p:nvSpPr>
          <p:cNvPr id="7" name="Rectangle 3" descr="Rectangle: Click to edit Master text styles&#10;Second level&#10;Third level&#10;Fourth level&#10;Fifth level"/>
          <p:cNvSpPr txBox="1">
            <a:spLocks noChangeArrowheads="1"/>
          </p:cNvSpPr>
          <p:nvPr/>
        </p:nvSpPr>
        <p:spPr bwMode="auto">
          <a:xfrm>
            <a:off x="838200" y="4191000"/>
            <a:ext cx="7772400" cy="2286000"/>
          </a:xfrm>
          <a:prstGeom prst="rect">
            <a:avLst/>
          </a:prstGeom>
          <a:noFill/>
          <a:ln>
            <a:noFill/>
          </a:ln>
          <a:effectLst/>
          <a:extLst>
            <a:ext uri="{FAA26D3D-D897-4be2-8F04-BA451C77F1D7}">
              <ma14:placeholderFlag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hlink"/>
              </a:buClr>
              <a:buSzPct val="110000"/>
              <a:buFont typeface="Wingdings" charset="0"/>
              <a:buBlip>
                <a:blip r:embed="rId2"/>
              </a:buBlip>
              <a:defRPr sz="3200">
                <a:solidFill>
                  <a:schemeClr val="tx1"/>
                </a:solidFill>
                <a:latin typeface="+mn-lt"/>
                <a:ea typeface="+mn-ea"/>
                <a:cs typeface="+mn-cs"/>
              </a:defRPr>
            </a:lvl1pPr>
            <a:lvl2pPr marL="742950" indent="-285750" algn="l" rtl="0" fontAlgn="base">
              <a:spcBef>
                <a:spcPct val="20000"/>
              </a:spcBef>
              <a:spcAft>
                <a:spcPct val="0"/>
              </a:spcAft>
              <a:buClr>
                <a:schemeClr val="tx1"/>
              </a:buClr>
              <a:buSzPct val="60000"/>
              <a:buFont typeface="Wingdings" charset="0"/>
              <a:buChar char="n"/>
              <a:defRPr sz="2800">
                <a:solidFill>
                  <a:schemeClr val="tx1"/>
                </a:solidFill>
                <a:latin typeface="+mn-lt"/>
                <a:ea typeface="+mn-ea"/>
              </a:defRPr>
            </a:lvl2pPr>
            <a:lvl3pPr marL="1143000" indent="-228600" algn="l" rtl="0" fontAlgn="base">
              <a:spcBef>
                <a:spcPct val="20000"/>
              </a:spcBef>
              <a:spcAft>
                <a:spcPct val="0"/>
              </a:spcAft>
              <a:buClr>
                <a:schemeClr val="hlink"/>
              </a:buClr>
              <a:buSzPct val="95000"/>
              <a:buFont typeface="Wingdings" charset="0"/>
              <a:buChar char="w"/>
              <a:defRPr sz="2400">
                <a:solidFill>
                  <a:schemeClr val="tx1"/>
                </a:solidFill>
                <a:latin typeface="+mn-lt"/>
                <a:ea typeface="+mn-ea"/>
              </a:defRPr>
            </a:lvl3pPr>
            <a:lvl4pPr marL="1600200" indent="-228600" algn="l" rtl="0" fontAlgn="base">
              <a:spcBef>
                <a:spcPct val="20000"/>
              </a:spcBef>
              <a:spcAft>
                <a:spcPct val="0"/>
              </a:spcAft>
              <a:buClr>
                <a:schemeClr val="tx1"/>
              </a:buClr>
              <a:buSzPct val="65000"/>
              <a:buFont typeface="Wingdings" charset="0"/>
              <a:buChar char="n"/>
              <a:defRPr sz="2000">
                <a:solidFill>
                  <a:schemeClr val="tx1"/>
                </a:solidFill>
                <a:latin typeface="+mn-lt"/>
                <a:ea typeface="+mn-ea"/>
              </a:defRPr>
            </a:lvl4pPr>
            <a:lvl5pPr marL="2057400" indent="-228600" algn="l" rtl="0" fontAlgn="base">
              <a:spcBef>
                <a:spcPct val="20000"/>
              </a:spcBef>
              <a:spcAft>
                <a:spcPct val="0"/>
              </a:spcAft>
              <a:buClr>
                <a:schemeClr val="hlink"/>
              </a:buClr>
              <a:buSzPct val="60000"/>
              <a:buFont typeface="Wingdings" charset="0"/>
              <a:buChar char="n"/>
              <a:defRPr sz="2000">
                <a:solidFill>
                  <a:schemeClr val="tx1"/>
                </a:solidFill>
                <a:latin typeface="+mn-lt"/>
                <a:ea typeface="+mn-ea"/>
              </a:defRPr>
            </a:lvl5pPr>
            <a:lvl6pPr marL="2514600" indent="-228600" algn="l" rtl="0" fontAlgn="base">
              <a:spcBef>
                <a:spcPct val="20000"/>
              </a:spcBef>
              <a:spcAft>
                <a:spcPct val="0"/>
              </a:spcAft>
              <a:buClr>
                <a:schemeClr val="hlink"/>
              </a:buClr>
              <a:buSzPct val="60000"/>
              <a:buFont typeface="Wingdings" charset="0"/>
              <a:buChar char="n"/>
              <a:defRPr sz="2000">
                <a:solidFill>
                  <a:schemeClr val="tx1"/>
                </a:solidFill>
                <a:latin typeface="+mn-lt"/>
                <a:ea typeface="+mn-ea"/>
              </a:defRPr>
            </a:lvl6pPr>
            <a:lvl7pPr marL="2971800" indent="-228600" algn="l" rtl="0" fontAlgn="base">
              <a:spcBef>
                <a:spcPct val="20000"/>
              </a:spcBef>
              <a:spcAft>
                <a:spcPct val="0"/>
              </a:spcAft>
              <a:buClr>
                <a:schemeClr val="hlink"/>
              </a:buClr>
              <a:buSzPct val="60000"/>
              <a:buFont typeface="Wingdings" charset="0"/>
              <a:buChar char="n"/>
              <a:defRPr sz="2000">
                <a:solidFill>
                  <a:schemeClr val="tx1"/>
                </a:solidFill>
                <a:latin typeface="+mn-lt"/>
                <a:ea typeface="+mn-ea"/>
              </a:defRPr>
            </a:lvl7pPr>
            <a:lvl8pPr marL="3429000" indent="-228600" algn="l" rtl="0" fontAlgn="base">
              <a:spcBef>
                <a:spcPct val="20000"/>
              </a:spcBef>
              <a:spcAft>
                <a:spcPct val="0"/>
              </a:spcAft>
              <a:buClr>
                <a:schemeClr val="hlink"/>
              </a:buClr>
              <a:buSzPct val="60000"/>
              <a:buFont typeface="Wingdings" charset="0"/>
              <a:buChar char="n"/>
              <a:defRPr sz="2000">
                <a:solidFill>
                  <a:schemeClr val="tx1"/>
                </a:solidFill>
                <a:latin typeface="+mn-lt"/>
                <a:ea typeface="+mn-ea"/>
              </a:defRPr>
            </a:lvl8pPr>
            <a:lvl9pPr marL="3886200" indent="-228600" algn="l" rtl="0" fontAlgn="base">
              <a:spcBef>
                <a:spcPct val="20000"/>
              </a:spcBef>
              <a:spcAft>
                <a:spcPct val="0"/>
              </a:spcAft>
              <a:buClr>
                <a:schemeClr val="hlink"/>
              </a:buClr>
              <a:buSzPct val="60000"/>
              <a:buFont typeface="Wingdings" charset="0"/>
              <a:buChar char="n"/>
              <a:defRPr sz="2000">
                <a:solidFill>
                  <a:schemeClr val="tx1"/>
                </a:solidFill>
                <a:latin typeface="+mn-lt"/>
                <a:ea typeface="+mn-ea"/>
              </a:defRPr>
            </a:lvl9pPr>
          </a:lstStyle>
          <a:p>
            <a:r>
              <a:rPr lang="en-US" sz="2000" dirty="0" smtClean="0"/>
              <a:t>Suitable for applications that involve distinct classes of services that can be </a:t>
            </a:r>
            <a:r>
              <a:rPr lang="en-US" sz="2000" b="1" dirty="0" smtClean="0"/>
              <a:t>organized hierarchically</a:t>
            </a:r>
            <a:r>
              <a:rPr lang="en-US" sz="2000" dirty="0" smtClean="0"/>
              <a:t>.</a:t>
            </a:r>
          </a:p>
          <a:p>
            <a:r>
              <a:rPr lang="en-US" sz="2000" dirty="0" smtClean="0"/>
              <a:t>Each layer provides service to the layer above it and serves as a client to the layer below it.</a:t>
            </a:r>
          </a:p>
          <a:p>
            <a:r>
              <a:rPr lang="en-US" sz="2000" dirty="0" smtClean="0"/>
              <a:t>Only carefully selected procedures from the inner layers are made available (exported) to their adjacent outer layer.</a:t>
            </a:r>
            <a:endParaRPr lang="en-US" sz="2000" dirty="0"/>
          </a:p>
        </p:txBody>
      </p:sp>
      <p:pic>
        <p:nvPicPr>
          <p:cNvPr id="2" name="Picture 1" descr="SPS.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38400" y="1630256"/>
            <a:ext cx="4483100" cy="2408344"/>
          </a:xfrm>
          <a:prstGeom prst="rect">
            <a:avLst/>
          </a:prstGeom>
        </p:spPr>
      </p:pic>
    </p:spTree>
    <p:extLst>
      <p:ext uri="{BB962C8B-B14F-4D97-AF65-F5344CB8AC3E}">
        <p14:creationId xmlns:p14="http://schemas.microsoft.com/office/powerpoint/2010/main" val="4117444616"/>
      </p:ext>
    </p:extLst>
  </p:cSld>
  <p:clrMapOvr>
    <a:masterClrMapping/>
  </p:clrMapOv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60490FE5-4DDB-7D48-8A29-F95219359E5E}" type="slidenum">
              <a:rPr lang="en-US"/>
              <a:pPr/>
              <a:t>58</a:t>
            </a:fld>
            <a:endParaRPr lang="en-US"/>
          </a:p>
        </p:txBody>
      </p:sp>
      <p:sp>
        <p:nvSpPr>
          <p:cNvPr id="495618" name="Rectangle 2"/>
          <p:cNvSpPr>
            <a:spLocks noGrp="1" noChangeArrowheads="1"/>
          </p:cNvSpPr>
          <p:nvPr>
            <p:ph type="title"/>
          </p:nvPr>
        </p:nvSpPr>
        <p:spPr/>
        <p:txBody>
          <a:bodyPr/>
          <a:lstStyle/>
          <a:p>
            <a:r>
              <a:rPr lang="en-US" dirty="0" smtClean="0"/>
              <a:t>Architecture Patterns</a:t>
            </a:r>
            <a:endParaRPr lang="en-US" dirty="0"/>
          </a:p>
        </p:txBody>
      </p:sp>
      <p:sp>
        <p:nvSpPr>
          <p:cNvPr id="495619" name="Rectangle 3" descr="Rectangle: Click to edit Master text styles&#10;Second level&#10;Third level&#10;Fourth level&#10;Fifth level"/>
          <p:cNvSpPr>
            <a:spLocks noGrp="1" noChangeArrowheads="1"/>
          </p:cNvSpPr>
          <p:nvPr>
            <p:ph type="body" idx="1"/>
          </p:nvPr>
        </p:nvSpPr>
        <p:spPr>
          <a:xfrm>
            <a:off x="762000" y="1752600"/>
            <a:ext cx="8077200" cy="4114800"/>
          </a:xfrm>
        </p:spPr>
        <p:txBody>
          <a:bodyPr/>
          <a:lstStyle/>
          <a:p>
            <a:pPr>
              <a:lnSpc>
                <a:spcPct val="90000"/>
              </a:lnSpc>
            </a:pPr>
            <a:r>
              <a:rPr lang="en-US" sz="2800" dirty="0" smtClean="0"/>
              <a:t>Architecture Patterns can be thought of an </a:t>
            </a:r>
            <a:r>
              <a:rPr lang="en-US" sz="2800" b="1" dirty="0" smtClean="0"/>
              <a:t>instance</a:t>
            </a:r>
            <a:r>
              <a:rPr lang="en-US" sz="2800" dirty="0" smtClean="0"/>
              <a:t> of an architecture style that defines the specific components, connectors, and properties used to describe the overall architecture of a (sub)system</a:t>
            </a:r>
          </a:p>
          <a:p>
            <a:pPr>
              <a:lnSpc>
                <a:spcPct val="90000"/>
              </a:lnSpc>
            </a:pPr>
            <a:r>
              <a:rPr lang="en-US" sz="2800" dirty="0" smtClean="0"/>
              <a:t>Generally architecture patterns have a generic description and one or more specializations</a:t>
            </a:r>
            <a:endParaRPr lang="en-US" sz="2800" dirty="0"/>
          </a:p>
        </p:txBody>
      </p:sp>
    </p:spTree>
    <p:extLst>
      <p:ext uri="{BB962C8B-B14F-4D97-AF65-F5344CB8AC3E}">
        <p14:creationId xmlns:p14="http://schemas.microsoft.com/office/powerpoint/2010/main" val="3139487950"/>
      </p:ext>
    </p:extLst>
  </p:cSld>
  <p:clrMapOvr>
    <a:masterClrMapping/>
  </p:clrMapOv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1E90FE3F-8DDC-9E4D-B233-EAD437749429}" type="slidenum">
              <a:rPr lang="en-US"/>
              <a:pPr/>
              <a:t>59</a:t>
            </a:fld>
            <a:endParaRPr lang="en-US"/>
          </a:p>
        </p:txBody>
      </p:sp>
      <p:sp>
        <p:nvSpPr>
          <p:cNvPr id="490498" name="Rectangle 2"/>
          <p:cNvSpPr>
            <a:spLocks noGrp="1" noChangeArrowheads="1"/>
          </p:cNvSpPr>
          <p:nvPr>
            <p:ph type="title"/>
          </p:nvPr>
        </p:nvSpPr>
        <p:spPr/>
        <p:txBody>
          <a:bodyPr/>
          <a:lstStyle/>
          <a:p>
            <a:r>
              <a:rPr lang="en-US" sz="3200" dirty="0" smtClean="0"/>
              <a:t>Example Architecture Pattern: </a:t>
            </a:r>
            <a:br>
              <a:rPr lang="en-US" sz="3200" dirty="0" smtClean="0"/>
            </a:br>
            <a:r>
              <a:rPr lang="en-US" sz="3200" dirty="0" smtClean="0"/>
              <a:t>Generic Front Controller Pattern</a:t>
            </a:r>
            <a:endParaRPr lang="en-US" sz="3200" dirty="0"/>
          </a:p>
        </p:txBody>
      </p:sp>
      <p:pic>
        <p:nvPicPr>
          <p:cNvPr id="3" name="Picture 2"/>
          <p:cNvPicPr>
            <a:picLocks noChangeAspect="1"/>
          </p:cNvPicPr>
          <p:nvPr/>
        </p:nvPicPr>
        <p:blipFill>
          <a:blip r:embed="rId2"/>
          <a:stretch>
            <a:fillRect/>
          </a:stretch>
        </p:blipFill>
        <p:spPr>
          <a:xfrm>
            <a:off x="2641600" y="1410710"/>
            <a:ext cx="3530600" cy="2627890"/>
          </a:xfrm>
          <a:prstGeom prst="rect">
            <a:avLst/>
          </a:prstGeom>
        </p:spPr>
      </p:pic>
      <p:sp>
        <p:nvSpPr>
          <p:cNvPr id="5" name="TextBox 4"/>
          <p:cNvSpPr txBox="1"/>
          <p:nvPr/>
        </p:nvSpPr>
        <p:spPr>
          <a:xfrm>
            <a:off x="685800" y="4230231"/>
            <a:ext cx="7696199" cy="2246769"/>
          </a:xfrm>
          <a:prstGeom prst="rect">
            <a:avLst/>
          </a:prstGeom>
          <a:noFill/>
        </p:spPr>
        <p:txBody>
          <a:bodyPr wrap="square" rtlCol="0">
            <a:spAutoFit/>
          </a:bodyPr>
          <a:lstStyle/>
          <a:p>
            <a:r>
              <a:rPr lang="en-US" sz="1400" dirty="0"/>
              <a:t>In a complex Web site there are many similar things you need to do when handling a request. These things include security, internationalization, and providing particular views for certain users. If the input controller behavior is scattered across multiple objects, much of this behavior can end up duplicated. Also, it's difficult to change behavior at runtime.</a:t>
            </a:r>
          </a:p>
          <a:p>
            <a:endParaRPr lang="en-US" sz="1400" dirty="0"/>
          </a:p>
          <a:p>
            <a:r>
              <a:rPr lang="en-US" sz="1400" dirty="0"/>
              <a:t>The Front Controller consolidates all request handling by channeling requests through a single handler object. This object can carry out common behavior, which can be modified at runtime with decorators. The handler then dispatches to command objects for behavior particular to a request.</a:t>
            </a:r>
          </a:p>
          <a:p>
            <a:endParaRPr lang="en-US" sz="1400" dirty="0"/>
          </a:p>
        </p:txBody>
      </p:sp>
      <p:sp>
        <p:nvSpPr>
          <p:cNvPr id="6" name="TextBox 5"/>
          <p:cNvSpPr txBox="1"/>
          <p:nvPr/>
        </p:nvSpPr>
        <p:spPr>
          <a:xfrm>
            <a:off x="1557186" y="3886200"/>
            <a:ext cx="5681814" cy="276999"/>
          </a:xfrm>
          <a:prstGeom prst="rect">
            <a:avLst/>
          </a:prstGeom>
          <a:noFill/>
        </p:spPr>
        <p:txBody>
          <a:bodyPr wrap="none" rtlCol="0">
            <a:spAutoFit/>
          </a:bodyPr>
          <a:lstStyle/>
          <a:p>
            <a:r>
              <a:rPr lang="en-US" sz="1200" b="1" dirty="0">
                <a:solidFill>
                  <a:srgbClr val="000000"/>
                </a:solidFill>
              </a:rPr>
              <a:t>From: http://</a:t>
            </a:r>
            <a:r>
              <a:rPr lang="en-US" sz="1200" b="1" dirty="0" err="1">
                <a:solidFill>
                  <a:srgbClr val="000000"/>
                </a:solidFill>
              </a:rPr>
              <a:t>www.martinfowler.com</a:t>
            </a:r>
            <a:r>
              <a:rPr lang="en-US" sz="1200" b="1" dirty="0">
                <a:solidFill>
                  <a:srgbClr val="000000"/>
                </a:solidFill>
              </a:rPr>
              <a:t>/</a:t>
            </a:r>
            <a:r>
              <a:rPr lang="en-US" sz="1200" b="1" dirty="0" err="1">
                <a:solidFill>
                  <a:srgbClr val="000000"/>
                </a:solidFill>
              </a:rPr>
              <a:t>eaaCatalog</a:t>
            </a:r>
            <a:r>
              <a:rPr lang="en-US" sz="1200" b="1" dirty="0">
                <a:solidFill>
                  <a:srgbClr val="000000"/>
                </a:solidFill>
              </a:rPr>
              <a:t>/</a:t>
            </a:r>
            <a:r>
              <a:rPr lang="en-US" sz="1200" b="1" dirty="0" err="1">
                <a:solidFill>
                  <a:srgbClr val="000000"/>
                </a:solidFill>
              </a:rPr>
              <a:t>frontController.html</a:t>
            </a:r>
            <a:endParaRPr lang="en-US" sz="1200" b="1" dirty="0">
              <a:solidFill>
                <a:srgbClr val="000000"/>
              </a:solidFill>
            </a:endParaRPr>
          </a:p>
        </p:txBody>
      </p:sp>
    </p:spTree>
    <p:extLst>
      <p:ext uri="{BB962C8B-B14F-4D97-AF65-F5344CB8AC3E}">
        <p14:creationId xmlns:p14="http://schemas.microsoft.com/office/powerpoint/2010/main" val="2747152608"/>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lide Number Placeholder 4"/>
          <p:cNvSpPr>
            <a:spLocks noGrp="1"/>
          </p:cNvSpPr>
          <p:nvPr>
            <p:ph type="sldNum" sz="quarter" idx="11"/>
          </p:nvPr>
        </p:nvSpPr>
        <p:spPr/>
        <p:txBody>
          <a:bodyPr/>
          <a:lstStyle/>
          <a:p>
            <a:fld id="{9ABE3C20-E59E-E540-B5D2-0E8747CC2C15}" type="slidenum">
              <a:rPr lang="en-US"/>
              <a:pPr/>
              <a:t>6</a:t>
            </a:fld>
            <a:endParaRPr lang="en-US"/>
          </a:p>
        </p:txBody>
      </p:sp>
      <p:sp>
        <p:nvSpPr>
          <p:cNvPr id="494594" name="Rectangle 2"/>
          <p:cNvSpPr>
            <a:spLocks noGrp="1" noChangeArrowheads="1"/>
          </p:cNvSpPr>
          <p:nvPr>
            <p:ph type="title"/>
          </p:nvPr>
        </p:nvSpPr>
        <p:spPr>
          <a:xfrm>
            <a:off x="609600" y="152400"/>
            <a:ext cx="7772400" cy="1143000"/>
          </a:xfrm>
        </p:spPr>
        <p:txBody>
          <a:bodyPr/>
          <a:lstStyle/>
          <a:p>
            <a:r>
              <a:rPr lang="en-US" sz="3200" dirty="0"/>
              <a:t>Modeling as a Design Technique </a:t>
            </a:r>
            <a:r>
              <a:rPr lang="en-US" sz="3200" dirty="0" smtClean="0"/>
              <a:t>– Reality is we rarely start from scratch these days</a:t>
            </a:r>
            <a:endParaRPr lang="en-US" sz="3200" dirty="0"/>
          </a:p>
        </p:txBody>
      </p:sp>
      <p:sp>
        <p:nvSpPr>
          <p:cNvPr id="494595" name="Rectangle 3"/>
          <p:cNvSpPr>
            <a:spLocks noChangeArrowheads="1"/>
          </p:cNvSpPr>
          <p:nvPr/>
        </p:nvSpPr>
        <p:spPr bwMode="auto">
          <a:xfrm>
            <a:off x="1447800" y="2743200"/>
            <a:ext cx="4038600" cy="2133600"/>
          </a:xfrm>
          <a:prstGeom prst="rect">
            <a:avLst/>
          </a:prstGeom>
          <a:noFill/>
          <a:ln w="508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lgn="ctr"/>
            <a:r>
              <a:rPr lang="en-US"/>
              <a:t>Models</a:t>
            </a:r>
          </a:p>
        </p:txBody>
      </p:sp>
      <p:pic>
        <p:nvPicPr>
          <p:cNvPr id="49459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3276600"/>
            <a:ext cx="3886200" cy="14890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sp>
        <p:nvSpPr>
          <p:cNvPr id="494597" name="Freeform 5"/>
          <p:cNvSpPr>
            <a:spLocks/>
          </p:cNvSpPr>
          <p:nvPr/>
        </p:nvSpPr>
        <p:spPr bwMode="auto">
          <a:xfrm>
            <a:off x="1371600" y="2032000"/>
            <a:ext cx="1676400" cy="635000"/>
          </a:xfrm>
          <a:custGeom>
            <a:avLst/>
            <a:gdLst>
              <a:gd name="T0" fmla="*/ 0 w 1056"/>
              <a:gd name="T1" fmla="*/ 16 h 400"/>
              <a:gd name="T2" fmla="*/ 624 w 1056"/>
              <a:gd name="T3" fmla="*/ 64 h 400"/>
              <a:gd name="T4" fmla="*/ 1056 w 1056"/>
              <a:gd name="T5" fmla="*/ 400 h 400"/>
            </a:gdLst>
            <a:ahLst/>
            <a:cxnLst>
              <a:cxn ang="0">
                <a:pos x="T0" y="T1"/>
              </a:cxn>
              <a:cxn ang="0">
                <a:pos x="T2" y="T3"/>
              </a:cxn>
              <a:cxn ang="0">
                <a:pos x="T4" y="T5"/>
              </a:cxn>
            </a:cxnLst>
            <a:rect l="0" t="0" r="r" b="b"/>
            <a:pathLst>
              <a:path w="1056" h="400">
                <a:moveTo>
                  <a:pt x="0" y="16"/>
                </a:moveTo>
                <a:cubicBezTo>
                  <a:pt x="224" y="8"/>
                  <a:pt x="448" y="0"/>
                  <a:pt x="624" y="64"/>
                </a:cubicBezTo>
                <a:cubicBezTo>
                  <a:pt x="800" y="128"/>
                  <a:pt x="928" y="264"/>
                  <a:pt x="1056" y="400"/>
                </a:cubicBezTo>
              </a:path>
            </a:pathLst>
          </a:custGeom>
          <a:noFill/>
          <a:ln w="9525">
            <a:solidFill>
              <a:schemeClr val="tx1"/>
            </a:solidFill>
            <a:round/>
            <a:headEnd/>
            <a:tailEnd type="triangle" w="lg"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endParaRPr lang="en-US"/>
          </a:p>
        </p:txBody>
      </p:sp>
      <p:sp>
        <p:nvSpPr>
          <p:cNvPr id="494598" name="Text Box 6"/>
          <p:cNvSpPr txBox="1">
            <a:spLocks noChangeArrowheads="1"/>
          </p:cNvSpPr>
          <p:nvPr/>
        </p:nvSpPr>
        <p:spPr bwMode="auto">
          <a:xfrm>
            <a:off x="609600" y="1600200"/>
            <a:ext cx="3743325"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b="1">
                <a:solidFill>
                  <a:srgbClr val="FF0000"/>
                </a:solidFill>
                <a:latin typeface="Comic Sans MS" charset="0"/>
              </a:rPr>
              <a:t>Lets Build this System…</a:t>
            </a:r>
          </a:p>
        </p:txBody>
      </p:sp>
      <p:sp>
        <p:nvSpPr>
          <p:cNvPr id="494599" name="Freeform 7"/>
          <p:cNvSpPr>
            <a:spLocks/>
          </p:cNvSpPr>
          <p:nvPr/>
        </p:nvSpPr>
        <p:spPr bwMode="auto">
          <a:xfrm>
            <a:off x="5486400" y="3276600"/>
            <a:ext cx="838200" cy="990600"/>
          </a:xfrm>
          <a:custGeom>
            <a:avLst/>
            <a:gdLst>
              <a:gd name="T0" fmla="*/ 0 w 528"/>
              <a:gd name="T1" fmla="*/ 240 h 1056"/>
              <a:gd name="T2" fmla="*/ 240 w 528"/>
              <a:gd name="T3" fmla="*/ 48 h 1056"/>
              <a:gd name="T4" fmla="*/ 528 w 528"/>
              <a:gd name="T5" fmla="*/ 528 h 1056"/>
              <a:gd name="T6" fmla="*/ 240 w 528"/>
              <a:gd name="T7" fmla="*/ 1008 h 1056"/>
              <a:gd name="T8" fmla="*/ 0 w 528"/>
              <a:gd name="T9" fmla="*/ 816 h 1056"/>
            </a:gdLst>
            <a:ahLst/>
            <a:cxnLst>
              <a:cxn ang="0">
                <a:pos x="T0" y="T1"/>
              </a:cxn>
              <a:cxn ang="0">
                <a:pos x="T2" y="T3"/>
              </a:cxn>
              <a:cxn ang="0">
                <a:pos x="T4" y="T5"/>
              </a:cxn>
              <a:cxn ang="0">
                <a:pos x="T6" y="T7"/>
              </a:cxn>
              <a:cxn ang="0">
                <a:pos x="T8" y="T9"/>
              </a:cxn>
            </a:cxnLst>
            <a:rect l="0" t="0" r="r" b="b"/>
            <a:pathLst>
              <a:path w="528" h="1056">
                <a:moveTo>
                  <a:pt x="0" y="240"/>
                </a:moveTo>
                <a:cubicBezTo>
                  <a:pt x="76" y="120"/>
                  <a:pt x="152" y="0"/>
                  <a:pt x="240" y="48"/>
                </a:cubicBezTo>
                <a:cubicBezTo>
                  <a:pt x="328" y="96"/>
                  <a:pt x="528" y="368"/>
                  <a:pt x="528" y="528"/>
                </a:cubicBezTo>
                <a:cubicBezTo>
                  <a:pt x="528" y="688"/>
                  <a:pt x="328" y="960"/>
                  <a:pt x="240" y="1008"/>
                </a:cubicBezTo>
                <a:cubicBezTo>
                  <a:pt x="152" y="1056"/>
                  <a:pt x="76" y="936"/>
                  <a:pt x="0" y="816"/>
                </a:cubicBezTo>
              </a:path>
            </a:pathLst>
          </a:custGeom>
          <a:noFill/>
          <a:ln w="38100">
            <a:solidFill>
              <a:schemeClr val="tx1"/>
            </a:solidFill>
            <a:round/>
            <a:headEnd/>
            <a:tailEnd type="triangle" w="lg"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endParaRPr lang="en-US"/>
          </a:p>
        </p:txBody>
      </p:sp>
      <p:sp>
        <p:nvSpPr>
          <p:cNvPr id="494600" name="Text Box 8"/>
          <p:cNvSpPr txBox="1">
            <a:spLocks noChangeArrowheads="1"/>
          </p:cNvSpPr>
          <p:nvPr/>
        </p:nvSpPr>
        <p:spPr bwMode="auto">
          <a:xfrm>
            <a:off x="5443538" y="4206875"/>
            <a:ext cx="3725862"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b="1">
                <a:solidFill>
                  <a:srgbClr val="FF0000"/>
                </a:solidFill>
                <a:latin typeface="Comic Sans MS" charset="0"/>
              </a:rPr>
              <a:t>Incremental Refinement</a:t>
            </a:r>
          </a:p>
        </p:txBody>
      </p:sp>
      <p:sp>
        <p:nvSpPr>
          <p:cNvPr id="494601" name="Freeform 9"/>
          <p:cNvSpPr>
            <a:spLocks/>
          </p:cNvSpPr>
          <p:nvPr/>
        </p:nvSpPr>
        <p:spPr bwMode="auto">
          <a:xfrm flipH="1" flipV="1">
            <a:off x="4724400" y="4876800"/>
            <a:ext cx="1676400" cy="635000"/>
          </a:xfrm>
          <a:custGeom>
            <a:avLst/>
            <a:gdLst>
              <a:gd name="T0" fmla="*/ 0 w 1056"/>
              <a:gd name="T1" fmla="*/ 16 h 400"/>
              <a:gd name="T2" fmla="*/ 624 w 1056"/>
              <a:gd name="T3" fmla="*/ 64 h 400"/>
              <a:gd name="T4" fmla="*/ 1056 w 1056"/>
              <a:gd name="T5" fmla="*/ 400 h 400"/>
            </a:gdLst>
            <a:ahLst/>
            <a:cxnLst>
              <a:cxn ang="0">
                <a:pos x="T0" y="T1"/>
              </a:cxn>
              <a:cxn ang="0">
                <a:pos x="T2" y="T3"/>
              </a:cxn>
              <a:cxn ang="0">
                <a:pos x="T4" y="T5"/>
              </a:cxn>
            </a:cxnLst>
            <a:rect l="0" t="0" r="r" b="b"/>
            <a:pathLst>
              <a:path w="1056" h="400">
                <a:moveTo>
                  <a:pt x="0" y="16"/>
                </a:moveTo>
                <a:cubicBezTo>
                  <a:pt x="224" y="8"/>
                  <a:pt x="448" y="0"/>
                  <a:pt x="624" y="64"/>
                </a:cubicBezTo>
                <a:cubicBezTo>
                  <a:pt x="800" y="128"/>
                  <a:pt x="928" y="264"/>
                  <a:pt x="1056" y="400"/>
                </a:cubicBezTo>
              </a:path>
            </a:pathLst>
          </a:custGeom>
          <a:noFill/>
          <a:ln w="9525">
            <a:solidFill>
              <a:schemeClr val="tx1"/>
            </a:solidFill>
            <a:round/>
            <a:headEnd type="triangle" w="lg" len="lg"/>
            <a:tailEnd type="none" w="lg"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endParaRPr lang="en-US"/>
          </a:p>
        </p:txBody>
      </p:sp>
      <p:sp>
        <p:nvSpPr>
          <p:cNvPr id="494602" name="Rectangle 10"/>
          <p:cNvSpPr>
            <a:spLocks noChangeArrowheads="1"/>
          </p:cNvSpPr>
          <p:nvPr/>
        </p:nvSpPr>
        <p:spPr bwMode="auto">
          <a:xfrm>
            <a:off x="6400800" y="5105400"/>
            <a:ext cx="1905000" cy="1143000"/>
          </a:xfrm>
          <a:prstGeom prst="rect">
            <a:avLst/>
          </a:prstGeom>
          <a:solidFill>
            <a:schemeClr val="bg1"/>
          </a:solidFill>
          <a:ln w="50800">
            <a:solidFill>
              <a:schemeClr val="tx1"/>
            </a:solidFill>
            <a:miter lim="800000"/>
            <a:headEnd/>
            <a:tailEnd/>
          </a:ln>
          <a:effectLst>
            <a:outerShdw blurRad="63500" dist="107763" dir="2700000" algn="ctr" rotWithShape="0">
              <a:schemeClr val="tx1">
                <a:alpha val="50000"/>
              </a:schemeClr>
            </a:outerShdw>
          </a:effectLst>
        </p:spPr>
        <p:txBody>
          <a:bodyPr wrap="none" anchor="ctr"/>
          <a:lstStyle/>
          <a:p>
            <a:pPr algn="ctr"/>
            <a:r>
              <a:rPr lang="en-US"/>
              <a:t>Design</a:t>
            </a:r>
          </a:p>
        </p:txBody>
      </p:sp>
      <p:sp>
        <p:nvSpPr>
          <p:cNvPr id="494603" name="Text Box 11"/>
          <p:cNvSpPr txBox="1">
            <a:spLocks noChangeArrowheads="1"/>
          </p:cNvSpPr>
          <p:nvPr/>
        </p:nvSpPr>
        <p:spPr bwMode="auto">
          <a:xfrm>
            <a:off x="3200400" y="5486400"/>
            <a:ext cx="3128963" cy="8223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lgn="r"/>
            <a:r>
              <a:rPr lang="en-US" b="1">
                <a:solidFill>
                  <a:srgbClr val="FF0000"/>
                </a:solidFill>
                <a:latin typeface="Comic Sans MS" charset="0"/>
              </a:rPr>
              <a:t>Lets Start Building </a:t>
            </a:r>
            <a:br>
              <a:rPr lang="en-US" b="1">
                <a:solidFill>
                  <a:srgbClr val="FF0000"/>
                </a:solidFill>
                <a:latin typeface="Comic Sans MS" charset="0"/>
              </a:rPr>
            </a:br>
            <a:r>
              <a:rPr lang="en-US" b="1">
                <a:solidFill>
                  <a:srgbClr val="FF0000"/>
                </a:solidFill>
                <a:latin typeface="Comic Sans MS" charset="0"/>
              </a:rPr>
              <a:t>this System…</a:t>
            </a:r>
          </a:p>
        </p:txBody>
      </p:sp>
      <p:pic>
        <p:nvPicPr>
          <p:cNvPr id="494604" name="Picture 12" descr="j0237769[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05600" y="1219200"/>
            <a:ext cx="1420813" cy="1447800"/>
          </a:xfrm>
          <a:prstGeom prst="rect">
            <a:avLst/>
          </a:prstGeom>
          <a:noFill/>
          <a:extLst>
            <a:ext uri="{909E8E84-426E-40dd-AFC4-6F175D3DCCD1}">
              <a14:hiddenFill xmlns:a14="http://schemas.microsoft.com/office/drawing/2010/main" xmlns="">
                <a:solidFill>
                  <a:srgbClr val="FFFFFF"/>
                </a:solidFill>
              </a14:hiddenFill>
            </a:ext>
          </a:extLst>
        </p:spPr>
      </p:pic>
      <p:sp>
        <p:nvSpPr>
          <p:cNvPr id="494605" name="Line 13"/>
          <p:cNvSpPr>
            <a:spLocks noChangeShapeType="1"/>
          </p:cNvSpPr>
          <p:nvPr/>
        </p:nvSpPr>
        <p:spPr bwMode="auto">
          <a:xfrm flipH="1">
            <a:off x="6172200" y="2438400"/>
            <a:ext cx="609600" cy="990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endParaRPr lang="en-US"/>
          </a:p>
        </p:txBody>
      </p:sp>
      <p:sp>
        <p:nvSpPr>
          <p:cNvPr id="494606" name="Text Box 14"/>
          <p:cNvSpPr txBox="1">
            <a:spLocks noChangeArrowheads="1"/>
          </p:cNvSpPr>
          <p:nvPr/>
        </p:nvSpPr>
        <p:spPr bwMode="auto">
          <a:xfrm>
            <a:off x="6629400" y="2667000"/>
            <a:ext cx="2257425" cy="11874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a:t>Frameworks,</a:t>
            </a:r>
            <a:br>
              <a:rPr lang="en-US"/>
            </a:br>
            <a:r>
              <a:rPr lang="en-US"/>
              <a:t>Patterns,</a:t>
            </a:r>
            <a:br>
              <a:rPr lang="en-US"/>
            </a:br>
            <a:r>
              <a:rPr lang="en-US"/>
              <a:t>Templates, etc.</a:t>
            </a:r>
          </a:p>
        </p:txBody>
      </p:sp>
    </p:spTree>
  </p:cSld>
  <p:clrMapOvr>
    <a:masterClrMapping/>
  </p:clrMapOv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1E90FE3F-8DDC-9E4D-B233-EAD437749429}" type="slidenum">
              <a:rPr lang="en-US"/>
              <a:pPr/>
              <a:t>60</a:t>
            </a:fld>
            <a:endParaRPr lang="en-US"/>
          </a:p>
        </p:txBody>
      </p:sp>
      <p:sp>
        <p:nvSpPr>
          <p:cNvPr id="490498" name="Rectangle 2"/>
          <p:cNvSpPr>
            <a:spLocks noGrp="1" noChangeArrowheads="1"/>
          </p:cNvSpPr>
          <p:nvPr>
            <p:ph type="title"/>
          </p:nvPr>
        </p:nvSpPr>
        <p:spPr/>
        <p:txBody>
          <a:bodyPr/>
          <a:lstStyle/>
          <a:p>
            <a:r>
              <a:rPr lang="en-US" sz="3200" dirty="0"/>
              <a:t>Example:  </a:t>
            </a:r>
            <a:r>
              <a:rPr lang="en-US" sz="3200" dirty="0" smtClean="0"/>
              <a:t>Front Controller Pattern for a Web Application </a:t>
            </a:r>
            <a:endParaRPr lang="en-US" sz="3200" dirty="0"/>
          </a:p>
        </p:txBody>
      </p:sp>
      <p:pic>
        <p:nvPicPr>
          <p:cNvPr id="2" name="Picture 1"/>
          <p:cNvPicPr>
            <a:picLocks noChangeAspect="1"/>
          </p:cNvPicPr>
          <p:nvPr/>
        </p:nvPicPr>
        <p:blipFill>
          <a:blip r:embed="rId2"/>
          <a:stretch>
            <a:fillRect/>
          </a:stretch>
        </p:blipFill>
        <p:spPr>
          <a:xfrm>
            <a:off x="1066800" y="1524000"/>
            <a:ext cx="6781800" cy="4348829"/>
          </a:xfrm>
          <a:prstGeom prst="rect">
            <a:avLst/>
          </a:prstGeom>
        </p:spPr>
      </p:pic>
      <p:sp>
        <p:nvSpPr>
          <p:cNvPr id="6" name="TextBox 5"/>
          <p:cNvSpPr txBox="1"/>
          <p:nvPr/>
        </p:nvSpPr>
        <p:spPr>
          <a:xfrm>
            <a:off x="861545" y="5819001"/>
            <a:ext cx="7291855" cy="276999"/>
          </a:xfrm>
          <a:prstGeom prst="rect">
            <a:avLst/>
          </a:prstGeom>
          <a:noFill/>
        </p:spPr>
        <p:txBody>
          <a:bodyPr wrap="none" rtlCol="0">
            <a:spAutoFit/>
          </a:bodyPr>
          <a:lstStyle/>
          <a:p>
            <a:r>
              <a:rPr lang="en-US" sz="1200" b="1" dirty="0" smtClean="0">
                <a:solidFill>
                  <a:srgbClr val="000000"/>
                </a:solidFill>
              </a:rPr>
              <a:t>Using the Front Controller Pattern to Modularize Web Applications (e.g., Spring Framework)</a:t>
            </a:r>
            <a:endParaRPr lang="en-US" sz="1200" b="1" dirty="0">
              <a:solidFill>
                <a:srgbClr val="000000"/>
              </a:solidFill>
            </a:endParaRPr>
          </a:p>
        </p:txBody>
      </p:sp>
    </p:spTree>
  </p:cSld>
  <p:clrMapOvr>
    <a:masterClrMapping/>
  </p:clrMapOv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1E90FE3F-8DDC-9E4D-B233-EAD437749429}" type="slidenum">
              <a:rPr lang="en-US"/>
              <a:pPr/>
              <a:t>61</a:t>
            </a:fld>
            <a:endParaRPr lang="en-US"/>
          </a:p>
        </p:txBody>
      </p:sp>
      <p:sp>
        <p:nvSpPr>
          <p:cNvPr id="490498" name="Rectangle 2"/>
          <p:cNvSpPr>
            <a:spLocks noGrp="1" noChangeArrowheads="1"/>
          </p:cNvSpPr>
          <p:nvPr>
            <p:ph type="title"/>
          </p:nvPr>
        </p:nvSpPr>
        <p:spPr/>
        <p:txBody>
          <a:bodyPr/>
          <a:lstStyle/>
          <a:p>
            <a:r>
              <a:rPr lang="en-US" sz="3200" dirty="0" smtClean="0"/>
              <a:t>Example Front Controller: </a:t>
            </a:r>
            <a:br>
              <a:rPr lang="en-US" sz="3200" dirty="0" smtClean="0"/>
            </a:br>
            <a:r>
              <a:rPr lang="en-US" sz="3200" dirty="0" smtClean="0"/>
              <a:t>Spring MVC Framework</a:t>
            </a:r>
            <a:endParaRPr lang="en-US" sz="3200" dirty="0"/>
          </a:p>
        </p:txBody>
      </p:sp>
      <p:pic>
        <p:nvPicPr>
          <p:cNvPr id="3" name="Picture 2"/>
          <p:cNvPicPr>
            <a:picLocks noChangeAspect="1"/>
          </p:cNvPicPr>
          <p:nvPr/>
        </p:nvPicPr>
        <p:blipFill>
          <a:blip r:embed="rId2"/>
          <a:stretch>
            <a:fillRect/>
          </a:stretch>
        </p:blipFill>
        <p:spPr>
          <a:xfrm>
            <a:off x="1346200" y="1600200"/>
            <a:ext cx="6197600" cy="4729488"/>
          </a:xfrm>
          <a:prstGeom prst="rect">
            <a:avLst/>
          </a:prstGeom>
        </p:spPr>
      </p:pic>
    </p:spTree>
    <p:extLst>
      <p:ext uri="{BB962C8B-B14F-4D97-AF65-F5344CB8AC3E}">
        <p14:creationId xmlns:p14="http://schemas.microsoft.com/office/powerpoint/2010/main" val="1346220781"/>
      </p:ext>
    </p:extLst>
  </p:cSld>
  <p:clrMapOvr>
    <a:masterClrMapping/>
  </p:clrMapOvr>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60490FE5-4DDB-7D48-8A29-F95219359E5E}" type="slidenum">
              <a:rPr lang="en-US"/>
              <a:pPr/>
              <a:t>62</a:t>
            </a:fld>
            <a:endParaRPr lang="en-US"/>
          </a:p>
        </p:txBody>
      </p:sp>
      <p:sp>
        <p:nvSpPr>
          <p:cNvPr id="495618" name="Rectangle 2"/>
          <p:cNvSpPr>
            <a:spLocks noGrp="1" noChangeArrowheads="1"/>
          </p:cNvSpPr>
          <p:nvPr>
            <p:ph type="title"/>
          </p:nvPr>
        </p:nvSpPr>
        <p:spPr/>
        <p:txBody>
          <a:bodyPr/>
          <a:lstStyle/>
          <a:p>
            <a:r>
              <a:rPr lang="en-US" dirty="0" smtClean="0"/>
              <a:t>Design Patterns</a:t>
            </a:r>
            <a:endParaRPr lang="en-US" dirty="0"/>
          </a:p>
        </p:txBody>
      </p:sp>
      <p:sp>
        <p:nvSpPr>
          <p:cNvPr id="495619" name="Rectangle 3" descr="Rectangle: Click to edit Master text styles&#10;Second level&#10;Third level&#10;Fourth level&#10;Fifth level"/>
          <p:cNvSpPr>
            <a:spLocks noGrp="1" noChangeArrowheads="1"/>
          </p:cNvSpPr>
          <p:nvPr>
            <p:ph type="body" idx="1"/>
          </p:nvPr>
        </p:nvSpPr>
        <p:spPr>
          <a:xfrm>
            <a:off x="762000" y="1752600"/>
            <a:ext cx="8077200" cy="4114800"/>
          </a:xfrm>
        </p:spPr>
        <p:txBody>
          <a:bodyPr/>
          <a:lstStyle/>
          <a:p>
            <a:pPr>
              <a:lnSpc>
                <a:spcPct val="90000"/>
              </a:lnSpc>
            </a:pPr>
            <a:r>
              <a:rPr lang="en-US" sz="2800" dirty="0" smtClean="0"/>
              <a:t>Design Patterns can be thought of as </a:t>
            </a:r>
            <a:r>
              <a:rPr lang="en-US" sz="2800" b="1" dirty="0" smtClean="0"/>
              <a:t>building blocks</a:t>
            </a:r>
            <a:r>
              <a:rPr lang="en-US" sz="2800" dirty="0" smtClean="0"/>
              <a:t> of an architecture pattern that defines the specific code-level components and connectors used to implement the architecture pattern</a:t>
            </a:r>
          </a:p>
          <a:p>
            <a:pPr>
              <a:lnSpc>
                <a:spcPct val="90000"/>
              </a:lnSpc>
            </a:pPr>
            <a:r>
              <a:rPr lang="en-US" sz="2800" dirty="0" smtClean="0"/>
              <a:t>An architecture pattern tends to be realized through one or more design patterns</a:t>
            </a:r>
            <a:endParaRPr lang="en-US" sz="2800" dirty="0"/>
          </a:p>
        </p:txBody>
      </p:sp>
    </p:spTree>
    <p:extLst>
      <p:ext uri="{BB962C8B-B14F-4D97-AF65-F5344CB8AC3E}">
        <p14:creationId xmlns:p14="http://schemas.microsoft.com/office/powerpoint/2010/main" val="892010371"/>
      </p:ext>
    </p:extLst>
  </p:cSld>
  <p:clrMapOvr>
    <a:masterClrMapping/>
  </p:clrMapOvr>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60490FE5-4DDB-7D48-8A29-F95219359E5E}" type="slidenum">
              <a:rPr lang="en-US"/>
              <a:pPr/>
              <a:t>63</a:t>
            </a:fld>
            <a:endParaRPr lang="en-US"/>
          </a:p>
        </p:txBody>
      </p:sp>
      <p:sp>
        <p:nvSpPr>
          <p:cNvPr id="495618" name="Rectangle 2"/>
          <p:cNvSpPr>
            <a:spLocks noGrp="1" noChangeArrowheads="1"/>
          </p:cNvSpPr>
          <p:nvPr>
            <p:ph type="title"/>
          </p:nvPr>
        </p:nvSpPr>
        <p:spPr>
          <a:xfrm>
            <a:off x="609600" y="304800"/>
            <a:ext cx="8153400" cy="1143000"/>
          </a:xfrm>
        </p:spPr>
        <p:txBody>
          <a:bodyPr/>
          <a:lstStyle/>
          <a:p>
            <a:r>
              <a:rPr lang="en-US" dirty="0" smtClean="0"/>
              <a:t>Is our MVC pattern or its specialization Front Controller a Design Pattern?</a:t>
            </a:r>
            <a:endParaRPr lang="en-US" dirty="0"/>
          </a:p>
        </p:txBody>
      </p:sp>
      <p:sp>
        <p:nvSpPr>
          <p:cNvPr id="495619" name="Rectangle 3" descr="Rectangle: Click to edit Master text styles&#10;Second level&#10;Third level&#10;Fourth level&#10;Fifth level"/>
          <p:cNvSpPr>
            <a:spLocks noGrp="1" noChangeArrowheads="1"/>
          </p:cNvSpPr>
          <p:nvPr>
            <p:ph type="body" idx="1"/>
          </p:nvPr>
        </p:nvSpPr>
        <p:spPr>
          <a:xfrm>
            <a:off x="762000" y="1752600"/>
            <a:ext cx="8077200" cy="4114800"/>
          </a:xfrm>
        </p:spPr>
        <p:txBody>
          <a:bodyPr/>
          <a:lstStyle/>
          <a:p>
            <a:pPr>
              <a:lnSpc>
                <a:spcPct val="90000"/>
              </a:lnSpc>
            </a:pPr>
            <a:r>
              <a:rPr lang="en-US" sz="2800" dirty="0" smtClean="0"/>
              <a:t>People have different opinions, but mine is NO, MVC and its derivatives are not sufficient to structure a software design</a:t>
            </a:r>
            <a:endParaRPr lang="en-US" sz="2800" dirty="0"/>
          </a:p>
        </p:txBody>
      </p:sp>
      <p:pic>
        <p:nvPicPr>
          <p:cNvPr id="3" name="Picture 2" descr="MVC.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81200" y="3429000"/>
            <a:ext cx="5232400" cy="1917700"/>
          </a:xfrm>
          <a:prstGeom prst="rect">
            <a:avLst/>
          </a:prstGeom>
        </p:spPr>
      </p:pic>
    </p:spTree>
    <p:extLst>
      <p:ext uri="{BB962C8B-B14F-4D97-AF65-F5344CB8AC3E}">
        <p14:creationId xmlns:p14="http://schemas.microsoft.com/office/powerpoint/2010/main" val="1311146635"/>
      </p:ext>
    </p:extLst>
  </p:cSld>
  <p:clrMapOvr>
    <a:masterClrMapping/>
  </p:clrMapOvr>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60490FE5-4DDB-7D48-8A29-F95219359E5E}" type="slidenum">
              <a:rPr lang="en-US"/>
              <a:pPr/>
              <a:t>64</a:t>
            </a:fld>
            <a:endParaRPr lang="en-US"/>
          </a:p>
        </p:txBody>
      </p:sp>
      <p:sp>
        <p:nvSpPr>
          <p:cNvPr id="495618" name="Rectangle 2"/>
          <p:cNvSpPr>
            <a:spLocks noGrp="1" noChangeArrowheads="1"/>
          </p:cNvSpPr>
          <p:nvPr>
            <p:ph type="title"/>
          </p:nvPr>
        </p:nvSpPr>
        <p:spPr>
          <a:xfrm>
            <a:off x="609600" y="304800"/>
            <a:ext cx="8153400" cy="1143000"/>
          </a:xfrm>
        </p:spPr>
        <p:txBody>
          <a:bodyPr/>
          <a:lstStyle/>
          <a:p>
            <a:r>
              <a:rPr lang="en-US" dirty="0" smtClean="0"/>
              <a:t>Design Patterns for MVC</a:t>
            </a:r>
            <a:endParaRPr lang="en-US" dirty="0"/>
          </a:p>
        </p:txBody>
      </p:sp>
      <p:pic>
        <p:nvPicPr>
          <p:cNvPr id="2" name="Picture 1"/>
          <p:cNvPicPr>
            <a:picLocks noChangeAspect="1"/>
          </p:cNvPicPr>
          <p:nvPr/>
        </p:nvPicPr>
        <p:blipFill>
          <a:blip r:embed="rId2"/>
          <a:stretch>
            <a:fillRect/>
          </a:stretch>
        </p:blipFill>
        <p:spPr>
          <a:xfrm>
            <a:off x="4495800" y="4495800"/>
            <a:ext cx="4267200" cy="1905000"/>
          </a:xfrm>
          <a:prstGeom prst="rect">
            <a:avLst/>
          </a:prstGeom>
        </p:spPr>
      </p:pic>
      <p:pic>
        <p:nvPicPr>
          <p:cNvPr id="5" name="Picture 4"/>
          <p:cNvPicPr>
            <a:picLocks noChangeAspect="1"/>
          </p:cNvPicPr>
          <p:nvPr/>
        </p:nvPicPr>
        <p:blipFill>
          <a:blip r:embed="rId3"/>
          <a:stretch>
            <a:fillRect/>
          </a:stretch>
        </p:blipFill>
        <p:spPr>
          <a:xfrm>
            <a:off x="508000" y="3124200"/>
            <a:ext cx="3606800" cy="2247900"/>
          </a:xfrm>
          <a:prstGeom prst="rect">
            <a:avLst/>
          </a:prstGeom>
        </p:spPr>
      </p:pic>
      <p:pic>
        <p:nvPicPr>
          <p:cNvPr id="7" name="Picture 6"/>
          <p:cNvPicPr>
            <a:picLocks noChangeAspect="1"/>
          </p:cNvPicPr>
          <p:nvPr/>
        </p:nvPicPr>
        <p:blipFill>
          <a:blip r:embed="rId4"/>
          <a:stretch>
            <a:fillRect/>
          </a:stretch>
        </p:blipFill>
        <p:spPr>
          <a:xfrm>
            <a:off x="4876800" y="2057400"/>
            <a:ext cx="2857500" cy="1853790"/>
          </a:xfrm>
          <a:prstGeom prst="rect">
            <a:avLst/>
          </a:prstGeom>
        </p:spPr>
      </p:pic>
      <p:sp>
        <p:nvSpPr>
          <p:cNvPr id="8" name="TextBox 7"/>
          <p:cNvSpPr txBox="1"/>
          <p:nvPr/>
        </p:nvSpPr>
        <p:spPr>
          <a:xfrm>
            <a:off x="1143000" y="1595735"/>
            <a:ext cx="6641361" cy="461665"/>
          </a:xfrm>
          <a:prstGeom prst="rect">
            <a:avLst/>
          </a:prstGeom>
          <a:noFill/>
        </p:spPr>
        <p:txBody>
          <a:bodyPr wrap="none" rtlCol="0">
            <a:spAutoFit/>
          </a:bodyPr>
          <a:lstStyle/>
          <a:p>
            <a:r>
              <a:rPr lang="en-US" dirty="0" smtClean="0"/>
              <a:t>MVC ?= </a:t>
            </a:r>
            <a:r>
              <a:rPr lang="en-US" dirty="0" err="1" smtClean="0"/>
              <a:t>Observer+Strategy+Composite</a:t>
            </a:r>
            <a:r>
              <a:rPr lang="en-US" dirty="0" smtClean="0"/>
              <a:t> Pattern</a:t>
            </a:r>
            <a:endParaRPr lang="en-US" dirty="0"/>
          </a:p>
        </p:txBody>
      </p:sp>
      <p:sp>
        <p:nvSpPr>
          <p:cNvPr id="11" name="TextBox 10"/>
          <p:cNvSpPr txBox="1"/>
          <p:nvPr/>
        </p:nvSpPr>
        <p:spPr>
          <a:xfrm>
            <a:off x="609600" y="2362200"/>
            <a:ext cx="3505200" cy="830997"/>
          </a:xfrm>
          <a:prstGeom prst="rect">
            <a:avLst/>
          </a:prstGeom>
          <a:noFill/>
        </p:spPr>
        <p:txBody>
          <a:bodyPr wrap="square" rtlCol="0">
            <a:spAutoFit/>
          </a:bodyPr>
          <a:lstStyle/>
          <a:p>
            <a:r>
              <a:rPr lang="en-US" sz="1600" dirty="0" smtClean="0"/>
              <a:t>Observer: Have central object notify other objects of changes that they are interested in observing</a:t>
            </a:r>
            <a:endParaRPr lang="en-US" sz="1600" dirty="0"/>
          </a:p>
        </p:txBody>
      </p:sp>
      <p:sp>
        <p:nvSpPr>
          <p:cNvPr id="12" name="TextBox 11"/>
          <p:cNvSpPr txBox="1"/>
          <p:nvPr/>
        </p:nvSpPr>
        <p:spPr>
          <a:xfrm>
            <a:off x="4648200" y="3886200"/>
            <a:ext cx="3505200" cy="584776"/>
          </a:xfrm>
          <a:prstGeom prst="rect">
            <a:avLst/>
          </a:prstGeom>
          <a:noFill/>
        </p:spPr>
        <p:txBody>
          <a:bodyPr wrap="square" rtlCol="0">
            <a:spAutoFit/>
          </a:bodyPr>
          <a:lstStyle/>
          <a:p>
            <a:r>
              <a:rPr lang="en-US" sz="1600" dirty="0" smtClean="0"/>
              <a:t>Composite: Treat tree-like structures uniformly…</a:t>
            </a:r>
            <a:endParaRPr lang="en-US" sz="1600" dirty="0"/>
          </a:p>
        </p:txBody>
      </p:sp>
      <p:sp>
        <p:nvSpPr>
          <p:cNvPr id="13" name="TextBox 12"/>
          <p:cNvSpPr txBox="1"/>
          <p:nvPr/>
        </p:nvSpPr>
        <p:spPr>
          <a:xfrm>
            <a:off x="1066800" y="5587424"/>
            <a:ext cx="3505200" cy="584776"/>
          </a:xfrm>
          <a:prstGeom prst="rect">
            <a:avLst/>
          </a:prstGeom>
          <a:noFill/>
        </p:spPr>
        <p:txBody>
          <a:bodyPr wrap="square" rtlCol="0">
            <a:spAutoFit/>
          </a:bodyPr>
          <a:lstStyle/>
          <a:p>
            <a:pPr algn="r"/>
            <a:r>
              <a:rPr lang="en-US" sz="1600" dirty="0" smtClean="0"/>
              <a:t>Strategy: Abstraction to allow behavior to be selected at runtime </a:t>
            </a:r>
            <a:endParaRPr lang="en-US" sz="1600" dirty="0"/>
          </a:p>
        </p:txBody>
      </p:sp>
    </p:spTree>
    <p:extLst>
      <p:ext uri="{BB962C8B-B14F-4D97-AF65-F5344CB8AC3E}">
        <p14:creationId xmlns:p14="http://schemas.microsoft.com/office/powerpoint/2010/main" val="1761064746"/>
      </p:ext>
    </p:extLst>
  </p:cSld>
  <p:clrMapOvr>
    <a:masterClrMapping/>
  </p:clrMapOvr>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60490FE5-4DDB-7D48-8A29-F95219359E5E}" type="slidenum">
              <a:rPr lang="en-US"/>
              <a:pPr/>
              <a:t>65</a:t>
            </a:fld>
            <a:endParaRPr lang="en-US"/>
          </a:p>
        </p:txBody>
      </p:sp>
      <p:sp>
        <p:nvSpPr>
          <p:cNvPr id="495618" name="Rectangle 2"/>
          <p:cNvSpPr>
            <a:spLocks noGrp="1" noChangeArrowheads="1"/>
          </p:cNvSpPr>
          <p:nvPr>
            <p:ph type="title"/>
          </p:nvPr>
        </p:nvSpPr>
        <p:spPr>
          <a:xfrm>
            <a:off x="609600" y="304800"/>
            <a:ext cx="8153400" cy="1143000"/>
          </a:xfrm>
        </p:spPr>
        <p:txBody>
          <a:bodyPr/>
          <a:lstStyle/>
          <a:p>
            <a:r>
              <a:rPr lang="en-US" dirty="0" smtClean="0"/>
              <a:t>Using Design Patterns to Realize an Architecture Pattern?</a:t>
            </a:r>
            <a:endParaRPr lang="en-US" dirty="0"/>
          </a:p>
        </p:txBody>
      </p:sp>
      <p:sp>
        <p:nvSpPr>
          <p:cNvPr id="495619" name="Rectangle 3" descr="Rectangle: Click to edit Master text styles&#10;Second level&#10;Third level&#10;Fourth level&#10;Fifth level"/>
          <p:cNvSpPr>
            <a:spLocks noGrp="1" noChangeArrowheads="1"/>
          </p:cNvSpPr>
          <p:nvPr>
            <p:ph type="body" idx="1"/>
          </p:nvPr>
        </p:nvSpPr>
        <p:spPr>
          <a:xfrm>
            <a:off x="685800" y="1676400"/>
            <a:ext cx="3048000" cy="3352800"/>
          </a:xfrm>
        </p:spPr>
        <p:txBody>
          <a:bodyPr/>
          <a:lstStyle/>
          <a:p>
            <a:pPr>
              <a:lnSpc>
                <a:spcPct val="90000"/>
              </a:lnSpc>
            </a:pPr>
            <a:r>
              <a:rPr lang="en-US" sz="1800" dirty="0" smtClean="0"/>
              <a:t>Model uses an </a:t>
            </a:r>
            <a:r>
              <a:rPr lang="en-US" sz="1800" b="1" dirty="0" smtClean="0"/>
              <a:t>Observer</a:t>
            </a:r>
            <a:r>
              <a:rPr lang="en-US" sz="1800" dirty="0" smtClean="0"/>
              <a:t> pattern to notify the view of changes</a:t>
            </a:r>
          </a:p>
          <a:p>
            <a:pPr>
              <a:lnSpc>
                <a:spcPct val="90000"/>
              </a:lnSpc>
            </a:pPr>
            <a:r>
              <a:rPr lang="en-US" sz="1800" dirty="0" smtClean="0"/>
              <a:t>Controller uses a </a:t>
            </a:r>
            <a:r>
              <a:rPr lang="en-US" sz="1800" b="1" dirty="0"/>
              <a:t>S</a:t>
            </a:r>
            <a:r>
              <a:rPr lang="en-US" sz="1800" b="1" dirty="0" smtClean="0"/>
              <a:t>trategy</a:t>
            </a:r>
            <a:r>
              <a:rPr lang="en-US" sz="1800" dirty="0" smtClean="0"/>
              <a:t> pattern to manage which view should be rendered</a:t>
            </a:r>
          </a:p>
          <a:p>
            <a:pPr>
              <a:lnSpc>
                <a:spcPct val="90000"/>
              </a:lnSpc>
            </a:pPr>
            <a:r>
              <a:rPr lang="en-US" sz="1800" dirty="0" smtClean="0"/>
              <a:t>View uses a </a:t>
            </a:r>
            <a:r>
              <a:rPr lang="en-US" sz="1800" b="1" dirty="0" smtClean="0"/>
              <a:t>Composite</a:t>
            </a:r>
            <a:r>
              <a:rPr lang="en-US" sz="1800" dirty="0" smtClean="0"/>
              <a:t> pattern to manage the hierarchy of presentation controls</a:t>
            </a:r>
          </a:p>
          <a:p>
            <a:pPr>
              <a:lnSpc>
                <a:spcPct val="90000"/>
              </a:lnSpc>
            </a:pPr>
            <a:endParaRPr lang="en-US" sz="1800" dirty="0"/>
          </a:p>
        </p:txBody>
      </p:sp>
      <p:pic>
        <p:nvPicPr>
          <p:cNvPr id="2" name="Picture 1" descr="MVCwithPatterns.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54116" y="1676400"/>
            <a:ext cx="4807284" cy="3149600"/>
          </a:xfrm>
          <a:prstGeom prst="rect">
            <a:avLst/>
          </a:prstGeom>
        </p:spPr>
      </p:pic>
      <p:sp>
        <p:nvSpPr>
          <p:cNvPr id="5" name="TextBox 4"/>
          <p:cNvSpPr txBox="1"/>
          <p:nvPr/>
        </p:nvSpPr>
        <p:spPr>
          <a:xfrm>
            <a:off x="609600" y="5334000"/>
            <a:ext cx="7678905" cy="584776"/>
          </a:xfrm>
          <a:prstGeom prst="rect">
            <a:avLst/>
          </a:prstGeom>
          <a:noFill/>
        </p:spPr>
        <p:txBody>
          <a:bodyPr wrap="none" rtlCol="0">
            <a:spAutoFit/>
          </a:bodyPr>
          <a:lstStyle/>
          <a:p>
            <a:r>
              <a:rPr lang="en-US" sz="1600" dirty="0" smtClean="0"/>
              <a:t>Note that MVC can be implemented using other design patterns as well, this is just</a:t>
            </a:r>
            <a:br>
              <a:rPr lang="en-US" sz="1600" dirty="0" smtClean="0"/>
            </a:br>
            <a:r>
              <a:rPr lang="en-US" sz="1600" dirty="0" smtClean="0"/>
              <a:t>a sensible representation to show one way that this can be accomplished</a:t>
            </a:r>
            <a:endParaRPr lang="en-US" sz="1600" dirty="0"/>
          </a:p>
        </p:txBody>
      </p:sp>
    </p:spTree>
    <p:extLst>
      <p:ext uri="{BB962C8B-B14F-4D97-AF65-F5344CB8AC3E}">
        <p14:creationId xmlns:p14="http://schemas.microsoft.com/office/powerpoint/2010/main" val="2468989676"/>
      </p:ext>
    </p:extLst>
  </p:cSld>
  <p:clrMapOvr>
    <a:masterClrMapping/>
  </p:clrMapOvr>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60490FE5-4DDB-7D48-8A29-F95219359E5E}" type="slidenum">
              <a:rPr lang="en-US"/>
              <a:pPr/>
              <a:t>66</a:t>
            </a:fld>
            <a:endParaRPr lang="en-US"/>
          </a:p>
        </p:txBody>
      </p:sp>
      <p:sp>
        <p:nvSpPr>
          <p:cNvPr id="495618" name="Rectangle 2"/>
          <p:cNvSpPr>
            <a:spLocks noGrp="1" noChangeArrowheads="1"/>
          </p:cNvSpPr>
          <p:nvPr>
            <p:ph type="title"/>
          </p:nvPr>
        </p:nvSpPr>
        <p:spPr>
          <a:xfrm>
            <a:off x="609600" y="304800"/>
            <a:ext cx="8153400" cy="1143000"/>
          </a:xfrm>
        </p:spPr>
        <p:txBody>
          <a:bodyPr/>
          <a:lstStyle/>
          <a:p>
            <a:r>
              <a:rPr lang="en-US" dirty="0" smtClean="0"/>
              <a:t>MVC Variations – Like Most Patterns MVC has Specializations</a:t>
            </a:r>
            <a:endParaRPr lang="en-US" dirty="0"/>
          </a:p>
        </p:txBody>
      </p:sp>
      <p:pic>
        <p:nvPicPr>
          <p:cNvPr id="3" name="Picture 2"/>
          <p:cNvPicPr>
            <a:picLocks noChangeAspect="1"/>
          </p:cNvPicPr>
          <p:nvPr/>
        </p:nvPicPr>
        <p:blipFill>
          <a:blip r:embed="rId2"/>
          <a:stretch>
            <a:fillRect/>
          </a:stretch>
        </p:blipFill>
        <p:spPr>
          <a:xfrm>
            <a:off x="838200" y="1524000"/>
            <a:ext cx="7167974" cy="3733800"/>
          </a:xfrm>
          <a:prstGeom prst="rect">
            <a:avLst/>
          </a:prstGeom>
        </p:spPr>
      </p:pic>
      <p:sp>
        <p:nvSpPr>
          <p:cNvPr id="7" name="TextBox 6"/>
          <p:cNvSpPr txBox="1"/>
          <p:nvPr/>
        </p:nvSpPr>
        <p:spPr>
          <a:xfrm>
            <a:off x="1143000" y="5257800"/>
            <a:ext cx="2084325" cy="830997"/>
          </a:xfrm>
          <a:prstGeom prst="rect">
            <a:avLst/>
          </a:prstGeom>
          <a:noFill/>
        </p:spPr>
        <p:txBody>
          <a:bodyPr wrap="none" rtlCol="0">
            <a:spAutoFit/>
          </a:bodyPr>
          <a:lstStyle/>
          <a:p>
            <a:r>
              <a:rPr lang="en-US" sz="1600" dirty="0" smtClean="0"/>
              <a:t>Controller facilitates</a:t>
            </a:r>
          </a:p>
          <a:p>
            <a:r>
              <a:rPr lang="en-US" sz="1600" dirty="0" smtClean="0"/>
              <a:t>Binding the model to</a:t>
            </a:r>
            <a:br>
              <a:rPr lang="en-US" sz="1600" dirty="0" smtClean="0"/>
            </a:br>
            <a:r>
              <a:rPr lang="en-US" sz="1600" dirty="0" smtClean="0"/>
              <a:t>the view</a:t>
            </a:r>
          </a:p>
        </p:txBody>
      </p:sp>
      <p:sp>
        <p:nvSpPr>
          <p:cNvPr id="10" name="TextBox 9"/>
          <p:cNvSpPr txBox="1"/>
          <p:nvPr/>
        </p:nvSpPr>
        <p:spPr>
          <a:xfrm>
            <a:off x="3554475" y="5257800"/>
            <a:ext cx="2106566" cy="584776"/>
          </a:xfrm>
          <a:prstGeom prst="rect">
            <a:avLst/>
          </a:prstGeom>
          <a:noFill/>
        </p:spPr>
        <p:txBody>
          <a:bodyPr wrap="none" rtlCol="0">
            <a:spAutoFit/>
          </a:bodyPr>
          <a:lstStyle/>
          <a:p>
            <a:r>
              <a:rPr lang="en-US" sz="1600" dirty="0" smtClean="0"/>
              <a:t>Presenter proxies the</a:t>
            </a:r>
            <a:br>
              <a:rPr lang="en-US" sz="1600" dirty="0" smtClean="0"/>
            </a:br>
            <a:r>
              <a:rPr lang="en-US" sz="1600" dirty="0" smtClean="0"/>
              <a:t>model for the view</a:t>
            </a:r>
          </a:p>
        </p:txBody>
      </p:sp>
      <p:sp>
        <p:nvSpPr>
          <p:cNvPr id="11" name="TextBox 10"/>
          <p:cNvSpPr txBox="1"/>
          <p:nvPr/>
        </p:nvSpPr>
        <p:spPr>
          <a:xfrm>
            <a:off x="5970634" y="5334000"/>
            <a:ext cx="2755282" cy="830997"/>
          </a:xfrm>
          <a:prstGeom prst="rect">
            <a:avLst/>
          </a:prstGeom>
          <a:noFill/>
        </p:spPr>
        <p:txBody>
          <a:bodyPr wrap="none" rtlCol="0">
            <a:spAutoFit/>
          </a:bodyPr>
          <a:lstStyle/>
          <a:p>
            <a:r>
              <a:rPr lang="en-US" sz="1600" dirty="0" err="1" smtClean="0"/>
              <a:t>ViewModel</a:t>
            </a:r>
            <a:r>
              <a:rPr lang="en-US" sz="1600" dirty="0" smtClean="0"/>
              <a:t> binds to one</a:t>
            </a:r>
            <a:br>
              <a:rPr lang="en-US" sz="1600" dirty="0" smtClean="0"/>
            </a:br>
            <a:r>
              <a:rPr lang="en-US" sz="1600" dirty="0" smtClean="0"/>
              <a:t>or more views.  Generally</a:t>
            </a:r>
            <a:r>
              <a:rPr lang="en-US" sz="1600" dirty="0"/>
              <a:t/>
            </a:r>
            <a:br>
              <a:rPr lang="en-US" sz="1600" dirty="0"/>
            </a:br>
            <a:r>
              <a:rPr lang="en-US" sz="1600" dirty="0" smtClean="0"/>
              <a:t>data binding is bi-directional</a:t>
            </a:r>
          </a:p>
        </p:txBody>
      </p:sp>
    </p:spTree>
    <p:extLst>
      <p:ext uri="{BB962C8B-B14F-4D97-AF65-F5344CB8AC3E}">
        <p14:creationId xmlns:p14="http://schemas.microsoft.com/office/powerpoint/2010/main" val="631376008"/>
      </p:ext>
    </p:extLst>
  </p:cSld>
  <p:clrMapOvr>
    <a:masterClrMapping/>
  </p:clrMapOvr>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60490FE5-4DDB-7D48-8A29-F95219359E5E}" type="slidenum">
              <a:rPr lang="en-US"/>
              <a:pPr/>
              <a:t>67</a:t>
            </a:fld>
            <a:endParaRPr lang="en-US"/>
          </a:p>
        </p:txBody>
      </p:sp>
      <p:sp>
        <p:nvSpPr>
          <p:cNvPr id="495618" name="Rectangle 2"/>
          <p:cNvSpPr>
            <a:spLocks noGrp="1" noChangeArrowheads="1"/>
          </p:cNvSpPr>
          <p:nvPr>
            <p:ph type="title"/>
          </p:nvPr>
        </p:nvSpPr>
        <p:spPr/>
        <p:txBody>
          <a:bodyPr/>
          <a:lstStyle/>
          <a:p>
            <a:r>
              <a:rPr lang="en-US" dirty="0" smtClean="0"/>
              <a:t>Patterns</a:t>
            </a:r>
            <a:endParaRPr lang="en-US" dirty="0"/>
          </a:p>
        </p:txBody>
      </p:sp>
      <p:sp>
        <p:nvSpPr>
          <p:cNvPr id="495619" name="Rectangle 3" descr="Rectangle: Click to edit Master text styles&#10;Second level&#10;Third level&#10;Fourth level&#10;Fifth level"/>
          <p:cNvSpPr>
            <a:spLocks noGrp="1" noChangeArrowheads="1"/>
          </p:cNvSpPr>
          <p:nvPr>
            <p:ph type="body" idx="1"/>
          </p:nvPr>
        </p:nvSpPr>
        <p:spPr>
          <a:xfrm>
            <a:off x="762000" y="1752600"/>
            <a:ext cx="8077200" cy="4114800"/>
          </a:xfrm>
        </p:spPr>
        <p:txBody>
          <a:bodyPr/>
          <a:lstStyle/>
          <a:p>
            <a:pPr>
              <a:lnSpc>
                <a:spcPct val="90000"/>
              </a:lnSpc>
            </a:pPr>
            <a:r>
              <a:rPr lang="en-US" sz="2000" dirty="0" smtClean="0"/>
              <a:t>Architecture styles define a vocabulary for the overall software architecture (and can be specialized)</a:t>
            </a:r>
          </a:p>
          <a:p>
            <a:pPr>
              <a:lnSpc>
                <a:spcPct val="90000"/>
              </a:lnSpc>
            </a:pPr>
            <a:r>
              <a:rPr lang="en-US" sz="2000" dirty="0" smtClean="0"/>
              <a:t>Architecture patterns define the components and connectors used to organize the software architecture (and can be specialized)</a:t>
            </a:r>
          </a:p>
          <a:p>
            <a:pPr>
              <a:lnSpc>
                <a:spcPct val="90000"/>
              </a:lnSpc>
            </a:pPr>
            <a:r>
              <a:rPr lang="en-US" sz="2000" dirty="0" smtClean="0"/>
              <a:t>Design patterns define the code-level assets and their associations.</a:t>
            </a:r>
          </a:p>
          <a:p>
            <a:pPr marL="0" indent="0">
              <a:lnSpc>
                <a:spcPct val="90000"/>
              </a:lnSpc>
              <a:buNone/>
            </a:pPr>
            <a:endParaRPr lang="en-US" sz="2000" dirty="0"/>
          </a:p>
        </p:txBody>
      </p:sp>
      <p:sp>
        <p:nvSpPr>
          <p:cNvPr id="2" name="Rectangle 1"/>
          <p:cNvSpPr/>
          <p:nvPr/>
        </p:nvSpPr>
        <p:spPr bwMode="auto">
          <a:xfrm>
            <a:off x="3657600" y="3810000"/>
            <a:ext cx="2286000" cy="304800"/>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600" dirty="0" smtClean="0"/>
              <a:t>Architecture Styles</a:t>
            </a:r>
            <a:endParaRPr kumimoji="0" lang="en-US" sz="1600" b="0" i="0" u="none" strike="noStrike" cap="none" normalizeH="0" baseline="0" dirty="0">
              <a:ln>
                <a:noFill/>
              </a:ln>
              <a:solidFill>
                <a:schemeClr val="tx1"/>
              </a:solidFill>
              <a:effectLst/>
            </a:endParaRPr>
          </a:p>
        </p:txBody>
      </p:sp>
      <p:sp>
        <p:nvSpPr>
          <p:cNvPr id="9" name="Rectangle 8"/>
          <p:cNvSpPr/>
          <p:nvPr/>
        </p:nvSpPr>
        <p:spPr bwMode="auto">
          <a:xfrm>
            <a:off x="1828800" y="4648200"/>
            <a:ext cx="2286000" cy="304800"/>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600" dirty="0" smtClean="0"/>
              <a:t>Architecture Pattern</a:t>
            </a:r>
            <a:endParaRPr kumimoji="0" lang="en-US" sz="1600" b="0" i="0" u="none" strike="noStrike" cap="none" normalizeH="0" baseline="0" dirty="0">
              <a:ln>
                <a:noFill/>
              </a:ln>
              <a:solidFill>
                <a:schemeClr val="tx1"/>
              </a:solidFill>
              <a:effectLst/>
            </a:endParaRPr>
          </a:p>
        </p:txBody>
      </p:sp>
      <p:sp>
        <p:nvSpPr>
          <p:cNvPr id="10" name="Rectangle 9"/>
          <p:cNvSpPr/>
          <p:nvPr/>
        </p:nvSpPr>
        <p:spPr bwMode="auto">
          <a:xfrm>
            <a:off x="5638800" y="4648200"/>
            <a:ext cx="2286000" cy="304800"/>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600" dirty="0" smtClean="0"/>
              <a:t>Architecture Pattern</a:t>
            </a:r>
            <a:endParaRPr kumimoji="0" lang="en-US" sz="1600" b="0" i="0" u="none" strike="noStrike" cap="none" normalizeH="0" baseline="0" dirty="0">
              <a:ln>
                <a:noFill/>
              </a:ln>
              <a:solidFill>
                <a:schemeClr val="tx1"/>
              </a:solidFill>
              <a:effectLst/>
            </a:endParaRPr>
          </a:p>
        </p:txBody>
      </p:sp>
      <p:sp>
        <p:nvSpPr>
          <p:cNvPr id="11" name="Rectangle 10"/>
          <p:cNvSpPr/>
          <p:nvPr/>
        </p:nvSpPr>
        <p:spPr bwMode="auto">
          <a:xfrm>
            <a:off x="533400" y="5334000"/>
            <a:ext cx="1447800" cy="304800"/>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600" dirty="0" smtClean="0"/>
              <a:t>Design Pattern</a:t>
            </a:r>
            <a:endParaRPr kumimoji="0" lang="en-US" sz="1600" b="0" i="0" u="none" strike="noStrike" cap="none" normalizeH="0" baseline="0" dirty="0">
              <a:ln>
                <a:noFill/>
              </a:ln>
              <a:solidFill>
                <a:schemeClr val="tx1"/>
              </a:solidFill>
              <a:effectLst/>
            </a:endParaRPr>
          </a:p>
        </p:txBody>
      </p:sp>
      <p:cxnSp>
        <p:nvCxnSpPr>
          <p:cNvPr id="5" name="Straight Arrow Connector 4"/>
          <p:cNvCxnSpPr>
            <a:stCxn id="2" idx="2"/>
            <a:endCxn id="9" idx="0"/>
          </p:cNvCxnSpPr>
          <p:nvPr/>
        </p:nvCxnSpPr>
        <p:spPr bwMode="auto">
          <a:xfrm flipH="1">
            <a:off x="2971800" y="4114800"/>
            <a:ext cx="1828800" cy="533400"/>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6" name="Straight Arrow Connector 15"/>
          <p:cNvCxnSpPr>
            <a:stCxn id="2" idx="2"/>
            <a:endCxn id="10" idx="0"/>
          </p:cNvCxnSpPr>
          <p:nvPr/>
        </p:nvCxnSpPr>
        <p:spPr bwMode="auto">
          <a:xfrm>
            <a:off x="4800600" y="4114800"/>
            <a:ext cx="1981200" cy="533400"/>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19" name="Rectangle 18"/>
          <p:cNvSpPr/>
          <p:nvPr/>
        </p:nvSpPr>
        <p:spPr bwMode="auto">
          <a:xfrm>
            <a:off x="2057400" y="5334000"/>
            <a:ext cx="1447800" cy="304800"/>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600" dirty="0" smtClean="0"/>
              <a:t>Design Pattern</a:t>
            </a:r>
            <a:endParaRPr kumimoji="0" lang="en-US" sz="1600" b="0" i="0" u="none" strike="noStrike" cap="none" normalizeH="0" baseline="0" dirty="0">
              <a:ln>
                <a:noFill/>
              </a:ln>
              <a:solidFill>
                <a:schemeClr val="tx1"/>
              </a:solidFill>
              <a:effectLst/>
            </a:endParaRPr>
          </a:p>
        </p:txBody>
      </p:sp>
      <p:sp>
        <p:nvSpPr>
          <p:cNvPr id="20" name="Rectangle 19"/>
          <p:cNvSpPr/>
          <p:nvPr/>
        </p:nvSpPr>
        <p:spPr bwMode="auto">
          <a:xfrm>
            <a:off x="3581400" y="5334000"/>
            <a:ext cx="1447800" cy="304800"/>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600" dirty="0" smtClean="0"/>
              <a:t>Design Pattern</a:t>
            </a:r>
            <a:endParaRPr kumimoji="0" lang="en-US" sz="1600" b="0" i="0" u="none" strike="noStrike" cap="none" normalizeH="0" baseline="0" dirty="0">
              <a:ln>
                <a:noFill/>
              </a:ln>
              <a:solidFill>
                <a:schemeClr val="tx1"/>
              </a:solidFill>
              <a:effectLst/>
            </a:endParaRPr>
          </a:p>
        </p:txBody>
      </p:sp>
      <p:sp>
        <p:nvSpPr>
          <p:cNvPr id="21" name="Rectangle 20"/>
          <p:cNvSpPr/>
          <p:nvPr/>
        </p:nvSpPr>
        <p:spPr bwMode="auto">
          <a:xfrm>
            <a:off x="5486400" y="5334000"/>
            <a:ext cx="1447800" cy="304800"/>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600" dirty="0" smtClean="0"/>
              <a:t>Design Pattern</a:t>
            </a:r>
            <a:endParaRPr kumimoji="0" lang="en-US" sz="1600" b="0" i="0" u="none" strike="noStrike" cap="none" normalizeH="0" baseline="0" dirty="0">
              <a:ln>
                <a:noFill/>
              </a:ln>
              <a:solidFill>
                <a:schemeClr val="tx1"/>
              </a:solidFill>
              <a:effectLst/>
            </a:endParaRPr>
          </a:p>
        </p:txBody>
      </p:sp>
      <p:sp>
        <p:nvSpPr>
          <p:cNvPr id="22" name="Rectangle 21"/>
          <p:cNvSpPr/>
          <p:nvPr/>
        </p:nvSpPr>
        <p:spPr bwMode="auto">
          <a:xfrm>
            <a:off x="7010400" y="5334000"/>
            <a:ext cx="1447800" cy="304800"/>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600" dirty="0" smtClean="0"/>
              <a:t>Design Pattern</a:t>
            </a:r>
            <a:endParaRPr kumimoji="0" lang="en-US" sz="1600" b="0" i="0" u="none" strike="noStrike" cap="none" normalizeH="0" baseline="0" dirty="0">
              <a:ln>
                <a:noFill/>
              </a:ln>
              <a:solidFill>
                <a:schemeClr val="tx1"/>
              </a:solidFill>
              <a:effectLst/>
            </a:endParaRPr>
          </a:p>
        </p:txBody>
      </p:sp>
      <p:cxnSp>
        <p:nvCxnSpPr>
          <p:cNvPr id="23" name="Straight Arrow Connector 22"/>
          <p:cNvCxnSpPr>
            <a:stCxn id="9" idx="2"/>
            <a:endCxn id="11" idx="0"/>
          </p:cNvCxnSpPr>
          <p:nvPr/>
        </p:nvCxnSpPr>
        <p:spPr bwMode="auto">
          <a:xfrm flipH="1">
            <a:off x="1257300" y="4953000"/>
            <a:ext cx="1714500" cy="381000"/>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26" name="Straight Arrow Connector 25"/>
          <p:cNvCxnSpPr>
            <a:stCxn id="9" idx="2"/>
            <a:endCxn id="19" idx="0"/>
          </p:cNvCxnSpPr>
          <p:nvPr/>
        </p:nvCxnSpPr>
        <p:spPr bwMode="auto">
          <a:xfrm flipH="1">
            <a:off x="2781300" y="4953000"/>
            <a:ext cx="190500" cy="381000"/>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29" name="Straight Arrow Connector 28"/>
          <p:cNvCxnSpPr>
            <a:stCxn id="9" idx="2"/>
          </p:cNvCxnSpPr>
          <p:nvPr/>
        </p:nvCxnSpPr>
        <p:spPr bwMode="auto">
          <a:xfrm>
            <a:off x="2971800" y="4953000"/>
            <a:ext cx="1333500" cy="381000"/>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31" name="Straight Arrow Connector 30"/>
          <p:cNvCxnSpPr>
            <a:stCxn id="10" idx="2"/>
            <a:endCxn id="21" idx="0"/>
          </p:cNvCxnSpPr>
          <p:nvPr/>
        </p:nvCxnSpPr>
        <p:spPr bwMode="auto">
          <a:xfrm flipH="1">
            <a:off x="6210300" y="4953000"/>
            <a:ext cx="571500" cy="381000"/>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34" name="Straight Arrow Connector 33"/>
          <p:cNvCxnSpPr>
            <a:stCxn id="10" idx="2"/>
          </p:cNvCxnSpPr>
          <p:nvPr/>
        </p:nvCxnSpPr>
        <p:spPr bwMode="auto">
          <a:xfrm>
            <a:off x="6781800" y="4953000"/>
            <a:ext cx="838200" cy="381000"/>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Tree>
    <p:extLst>
      <p:ext uri="{BB962C8B-B14F-4D97-AF65-F5344CB8AC3E}">
        <p14:creationId xmlns:p14="http://schemas.microsoft.com/office/powerpoint/2010/main" val="3523193313"/>
      </p:ext>
    </p:extLst>
  </p:cSld>
  <p:clrMapOvr>
    <a:masterClrMapping/>
  </p:clrMapOvr>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1E90FE3F-8DDC-9E4D-B233-EAD437749429}" type="slidenum">
              <a:rPr lang="en-US"/>
              <a:pPr/>
              <a:t>68</a:t>
            </a:fld>
            <a:endParaRPr lang="en-US"/>
          </a:p>
        </p:txBody>
      </p:sp>
      <p:sp>
        <p:nvSpPr>
          <p:cNvPr id="490498" name="Rectangle 2"/>
          <p:cNvSpPr>
            <a:spLocks noGrp="1" noChangeArrowheads="1"/>
          </p:cNvSpPr>
          <p:nvPr>
            <p:ph type="title"/>
          </p:nvPr>
        </p:nvSpPr>
        <p:spPr/>
        <p:txBody>
          <a:bodyPr/>
          <a:lstStyle/>
          <a:p>
            <a:r>
              <a:rPr lang="en-US" sz="3200" dirty="0"/>
              <a:t>Example:  </a:t>
            </a:r>
            <a:r>
              <a:rPr lang="en-US" sz="3200" dirty="0" smtClean="0"/>
              <a:t>IOS Cocoa Framework MVC</a:t>
            </a:r>
            <a:endParaRPr lang="en-US" sz="3200" dirty="0"/>
          </a:p>
        </p:txBody>
      </p:sp>
      <p:pic>
        <p:nvPicPr>
          <p:cNvPr id="3" name="Picture 2"/>
          <p:cNvPicPr>
            <a:picLocks noChangeAspect="1"/>
          </p:cNvPicPr>
          <p:nvPr/>
        </p:nvPicPr>
        <p:blipFill>
          <a:blip r:embed="rId2"/>
          <a:stretch>
            <a:fillRect/>
          </a:stretch>
        </p:blipFill>
        <p:spPr>
          <a:xfrm>
            <a:off x="2057400" y="1676400"/>
            <a:ext cx="4775200" cy="4090488"/>
          </a:xfrm>
          <a:prstGeom prst="rect">
            <a:avLst/>
          </a:prstGeom>
        </p:spPr>
      </p:pic>
    </p:spTree>
    <p:extLst>
      <p:ext uri="{BB962C8B-B14F-4D97-AF65-F5344CB8AC3E}">
        <p14:creationId xmlns:p14="http://schemas.microsoft.com/office/powerpoint/2010/main" val="1744523412"/>
      </p:ext>
    </p:extLst>
  </p:cSld>
  <p:clrMapOvr>
    <a:masterClrMapping/>
  </p:clrMapOvr>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1E90FE3F-8DDC-9E4D-B233-EAD437749429}" type="slidenum">
              <a:rPr lang="en-US"/>
              <a:pPr/>
              <a:t>69</a:t>
            </a:fld>
            <a:endParaRPr lang="en-US"/>
          </a:p>
        </p:txBody>
      </p:sp>
      <p:sp>
        <p:nvSpPr>
          <p:cNvPr id="490498" name="Rectangle 2"/>
          <p:cNvSpPr>
            <a:spLocks noGrp="1" noChangeArrowheads="1"/>
          </p:cNvSpPr>
          <p:nvPr>
            <p:ph type="title"/>
          </p:nvPr>
        </p:nvSpPr>
        <p:spPr/>
        <p:txBody>
          <a:bodyPr/>
          <a:lstStyle/>
          <a:p>
            <a:r>
              <a:rPr lang="en-US" sz="3200" dirty="0"/>
              <a:t>Example:  Jakarta Struts Presentation </a:t>
            </a:r>
            <a:r>
              <a:rPr lang="en-US" sz="3200" dirty="0" smtClean="0"/>
              <a:t>Framework – A Design of an MVC</a:t>
            </a:r>
            <a:endParaRPr lang="en-US" sz="3200" dirty="0"/>
          </a:p>
        </p:txBody>
      </p:sp>
      <p:pic>
        <p:nvPicPr>
          <p:cNvPr id="490501" name="Picture 5" descr="ClassStrutsMVC2"/>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09600" y="1536700"/>
            <a:ext cx="8305800" cy="4719638"/>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1506412838"/>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lide Number Placeholder 4"/>
          <p:cNvSpPr>
            <a:spLocks noGrp="1"/>
          </p:cNvSpPr>
          <p:nvPr>
            <p:ph type="sldNum" sz="quarter" idx="11"/>
          </p:nvPr>
        </p:nvSpPr>
        <p:spPr/>
        <p:txBody>
          <a:bodyPr/>
          <a:lstStyle/>
          <a:p>
            <a:fld id="{21360419-34D6-154A-8EEE-C861F2271109}" type="slidenum">
              <a:rPr lang="en-US"/>
              <a:pPr/>
              <a:t>7</a:t>
            </a:fld>
            <a:endParaRPr lang="en-US"/>
          </a:p>
        </p:txBody>
      </p:sp>
      <p:sp>
        <p:nvSpPr>
          <p:cNvPr id="479240" name="Rectangle 8"/>
          <p:cNvSpPr>
            <a:spLocks noChangeArrowheads="1"/>
          </p:cNvSpPr>
          <p:nvPr/>
        </p:nvSpPr>
        <p:spPr bwMode="auto">
          <a:xfrm>
            <a:off x="3124200" y="1752600"/>
            <a:ext cx="5867400" cy="4191000"/>
          </a:xfrm>
          <a:prstGeom prst="rect">
            <a:avLst/>
          </a:prstGeom>
          <a:solidFill>
            <a:schemeClr val="bg1"/>
          </a:solidFill>
          <a:ln w="50800">
            <a:solidFill>
              <a:schemeClr val="tx1"/>
            </a:solidFill>
            <a:miter lim="800000"/>
            <a:headEnd/>
            <a:tailEnd/>
          </a:ln>
          <a:effectLst>
            <a:outerShdw blurRad="63500" dist="107763" dir="2700000" algn="ctr" rotWithShape="0">
              <a:schemeClr val="tx1">
                <a:alpha val="50000"/>
              </a:schemeClr>
            </a:outerShdw>
          </a:effectLst>
        </p:spPr>
        <p:txBody>
          <a:bodyPr wrap="none"/>
          <a:lstStyle/>
          <a:p>
            <a:pPr algn="ctr"/>
            <a:r>
              <a:rPr lang="en-US" b="1"/>
              <a:t>Designing With Models</a:t>
            </a:r>
          </a:p>
        </p:txBody>
      </p:sp>
      <p:sp>
        <p:nvSpPr>
          <p:cNvPr id="479234" name="Rectangle 2"/>
          <p:cNvSpPr>
            <a:spLocks noGrp="1" noChangeArrowheads="1"/>
          </p:cNvSpPr>
          <p:nvPr>
            <p:ph type="title"/>
          </p:nvPr>
        </p:nvSpPr>
        <p:spPr/>
        <p:txBody>
          <a:bodyPr/>
          <a:lstStyle/>
          <a:p>
            <a:r>
              <a:rPr lang="en-US"/>
              <a:t>Modeling Designs…</a:t>
            </a:r>
          </a:p>
        </p:txBody>
      </p:sp>
      <p:sp>
        <p:nvSpPr>
          <p:cNvPr id="479236" name="Rectangle 4"/>
          <p:cNvSpPr>
            <a:spLocks noChangeArrowheads="1"/>
          </p:cNvSpPr>
          <p:nvPr/>
        </p:nvSpPr>
        <p:spPr bwMode="auto">
          <a:xfrm>
            <a:off x="152400" y="1752600"/>
            <a:ext cx="2667000" cy="4191000"/>
          </a:xfrm>
          <a:prstGeom prst="rect">
            <a:avLst/>
          </a:prstGeom>
          <a:solidFill>
            <a:schemeClr val="bg1"/>
          </a:solidFill>
          <a:ln w="50800">
            <a:solidFill>
              <a:schemeClr val="tx1"/>
            </a:solidFill>
            <a:miter lim="800000"/>
            <a:headEnd/>
            <a:tailEnd/>
          </a:ln>
          <a:effectLst>
            <a:outerShdw blurRad="63500" dist="107763" dir="2700000" algn="ctr" rotWithShape="0">
              <a:schemeClr val="tx1">
                <a:alpha val="50000"/>
              </a:schemeClr>
            </a:outerShdw>
          </a:effectLst>
        </p:spPr>
        <p:txBody>
          <a:bodyPr wrap="none"/>
          <a:lstStyle/>
          <a:p>
            <a:pPr algn="ctr"/>
            <a:r>
              <a:rPr lang="en-US" b="1"/>
              <a:t>Design</a:t>
            </a:r>
          </a:p>
        </p:txBody>
      </p:sp>
      <p:pic>
        <p:nvPicPr>
          <p:cNvPr id="479237" name="Picture 5" descr="confuse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4410075"/>
            <a:ext cx="533400" cy="1228725"/>
          </a:xfrm>
          <a:prstGeom prst="rect">
            <a:avLst/>
          </a:prstGeom>
          <a:noFill/>
          <a:extLst>
            <a:ext uri="{909E8E84-426E-40dd-AFC4-6F175D3DCCD1}">
              <a14:hiddenFill xmlns:a14="http://schemas.microsoft.com/office/drawing/2010/main" xmlns="">
                <a:solidFill>
                  <a:srgbClr val="FFFFFF"/>
                </a:solidFill>
              </a14:hiddenFill>
            </a:ext>
          </a:extLst>
        </p:spPr>
      </p:pic>
      <p:sp>
        <p:nvSpPr>
          <p:cNvPr id="479238" name="Text Box 6"/>
          <p:cNvSpPr txBox="1">
            <a:spLocks noChangeArrowheads="1"/>
          </p:cNvSpPr>
          <p:nvPr/>
        </p:nvSpPr>
        <p:spPr bwMode="auto">
          <a:xfrm>
            <a:off x="838200" y="4162425"/>
            <a:ext cx="1922463" cy="15525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lgn="ctr"/>
            <a:r>
              <a:rPr lang="en-US" b="1">
                <a:solidFill>
                  <a:srgbClr val="FF0000"/>
                </a:solidFill>
                <a:latin typeface="Comic Sans MS" charset="0"/>
              </a:rPr>
              <a:t>Very</a:t>
            </a:r>
          </a:p>
          <a:p>
            <a:pPr algn="ctr"/>
            <a:r>
              <a:rPr lang="en-US" b="1">
                <a:solidFill>
                  <a:srgbClr val="FF0000"/>
                </a:solidFill>
                <a:latin typeface="Comic Sans MS" charset="0"/>
              </a:rPr>
              <a:t>Complicated</a:t>
            </a:r>
          </a:p>
          <a:p>
            <a:pPr algn="ctr"/>
            <a:r>
              <a:rPr lang="en-US" b="1">
                <a:solidFill>
                  <a:srgbClr val="FF0000"/>
                </a:solidFill>
                <a:latin typeface="Comic Sans MS" charset="0"/>
              </a:rPr>
              <a:t>To</a:t>
            </a:r>
            <a:br>
              <a:rPr lang="en-US" b="1">
                <a:solidFill>
                  <a:srgbClr val="FF0000"/>
                </a:solidFill>
                <a:latin typeface="Comic Sans MS" charset="0"/>
              </a:rPr>
            </a:br>
            <a:r>
              <a:rPr lang="en-US" b="1">
                <a:solidFill>
                  <a:srgbClr val="FF0000"/>
                </a:solidFill>
                <a:latin typeface="Comic Sans MS" charset="0"/>
              </a:rPr>
              <a:t>Understand</a:t>
            </a:r>
          </a:p>
        </p:txBody>
      </p:sp>
      <p:pic>
        <p:nvPicPr>
          <p:cNvPr id="479239" name="Picture 7" descr="mode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86450" y="2438400"/>
            <a:ext cx="2952750" cy="2740025"/>
          </a:xfrm>
          <a:prstGeom prst="rect">
            <a:avLst/>
          </a:prstGeom>
          <a:noFill/>
          <a:extLst>
            <a:ext uri="{909E8E84-426E-40dd-AFC4-6F175D3DCCD1}">
              <a14:hiddenFill xmlns:a14="http://schemas.microsoft.com/office/drawing/2010/main" xmlns="">
                <a:solidFill>
                  <a:srgbClr val="FFFFFF"/>
                </a:solidFill>
              </a14:hiddenFill>
            </a:ext>
          </a:extLst>
        </p:spPr>
      </p:pic>
      <p:pic>
        <p:nvPicPr>
          <p:cNvPr id="479241" name="Picture 9" descr="manualsc"/>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 y="2373313"/>
            <a:ext cx="2362200" cy="1665287"/>
          </a:xfrm>
          <a:prstGeom prst="rect">
            <a:avLst/>
          </a:prstGeom>
          <a:noFill/>
          <a:ln w="9525">
            <a:solidFill>
              <a:srgbClr val="808080"/>
            </a:solidFill>
            <a:miter lim="800000"/>
            <a:headEnd/>
            <a:tailEnd/>
          </a:ln>
          <a:extLst>
            <a:ext uri="{909E8E84-426E-40dd-AFC4-6F175D3DCCD1}">
              <a14:hiddenFill xmlns:a14="http://schemas.microsoft.com/office/drawing/2010/main" xmlns="">
                <a:solidFill>
                  <a:srgbClr val="FFFFFF"/>
                </a:solidFill>
              </a14:hiddenFill>
            </a:ext>
          </a:extLst>
        </p:spPr>
      </p:pic>
      <p:sp>
        <p:nvSpPr>
          <p:cNvPr id="479244" name="Text Box 12"/>
          <p:cNvSpPr txBox="1">
            <a:spLocks noChangeArrowheads="1"/>
          </p:cNvSpPr>
          <p:nvPr/>
        </p:nvSpPr>
        <p:spPr bwMode="auto">
          <a:xfrm>
            <a:off x="3429000" y="5410200"/>
            <a:ext cx="206375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a:t>Modeling Tool</a:t>
            </a:r>
          </a:p>
        </p:txBody>
      </p:sp>
      <p:sp>
        <p:nvSpPr>
          <p:cNvPr id="479245" name="AutoShape 13"/>
          <p:cNvSpPr>
            <a:spLocks noChangeArrowheads="1"/>
          </p:cNvSpPr>
          <p:nvPr/>
        </p:nvSpPr>
        <p:spPr bwMode="auto">
          <a:xfrm>
            <a:off x="3352800" y="2362200"/>
            <a:ext cx="2133600" cy="1295400"/>
          </a:xfrm>
          <a:prstGeom prst="flowChartMagneticDisk">
            <a:avLst/>
          </a:prstGeom>
          <a:solidFill>
            <a:schemeClr val="bg1"/>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tIns="228600" anchor="ctr"/>
          <a:lstStyle/>
          <a:p>
            <a:pPr algn="ctr"/>
            <a:r>
              <a:rPr lang="en-US"/>
              <a:t>Model</a:t>
            </a:r>
          </a:p>
          <a:p>
            <a:pPr algn="ctr"/>
            <a:r>
              <a:rPr lang="en-US"/>
              <a:t>Repository</a:t>
            </a:r>
          </a:p>
        </p:txBody>
      </p:sp>
      <p:sp>
        <p:nvSpPr>
          <p:cNvPr id="479246" name="Line 14"/>
          <p:cNvSpPr>
            <a:spLocks noChangeShapeType="1"/>
          </p:cNvSpPr>
          <p:nvPr/>
        </p:nvSpPr>
        <p:spPr bwMode="auto">
          <a:xfrm>
            <a:off x="5715000" y="2362200"/>
            <a:ext cx="0" cy="33528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endParaRPr lang="en-US"/>
          </a:p>
        </p:txBody>
      </p:sp>
      <p:sp>
        <p:nvSpPr>
          <p:cNvPr id="479247" name="Line 15"/>
          <p:cNvSpPr>
            <a:spLocks noChangeShapeType="1"/>
          </p:cNvSpPr>
          <p:nvPr/>
        </p:nvSpPr>
        <p:spPr bwMode="auto">
          <a:xfrm>
            <a:off x="4419600" y="3657600"/>
            <a:ext cx="0" cy="381000"/>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endParaRPr lang="en-US"/>
          </a:p>
        </p:txBody>
      </p:sp>
      <p:sp>
        <p:nvSpPr>
          <p:cNvPr id="479248" name="Text Box 16"/>
          <p:cNvSpPr txBox="1">
            <a:spLocks noChangeArrowheads="1"/>
          </p:cNvSpPr>
          <p:nvPr/>
        </p:nvSpPr>
        <p:spPr bwMode="auto">
          <a:xfrm>
            <a:off x="6537325" y="5334000"/>
            <a:ext cx="1844675"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a:t>Visualization</a:t>
            </a:r>
          </a:p>
        </p:txBody>
      </p:sp>
      <p:pic>
        <p:nvPicPr>
          <p:cNvPr id="2" name="Picture 1"/>
          <p:cNvPicPr>
            <a:picLocks noChangeAspect="1"/>
          </p:cNvPicPr>
          <p:nvPr/>
        </p:nvPicPr>
        <p:blipFill>
          <a:blip r:embed="rId5"/>
          <a:stretch>
            <a:fillRect/>
          </a:stretch>
        </p:blipFill>
        <p:spPr>
          <a:xfrm>
            <a:off x="3276600" y="4114800"/>
            <a:ext cx="2311400" cy="1288885"/>
          </a:xfrm>
          <a:prstGeom prst="rect">
            <a:avLst/>
          </a:prstGeom>
        </p:spPr>
      </p:pic>
    </p:spTree>
  </p:cSld>
  <p:clrMapOvr>
    <a:masterClrMapping/>
  </p:clrMapOvr>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59ABC484-89E4-A447-B02D-891857BE6491}" type="slidenum">
              <a:rPr lang="en-US"/>
              <a:pPr/>
              <a:t>70</a:t>
            </a:fld>
            <a:endParaRPr lang="en-US"/>
          </a:p>
        </p:txBody>
      </p:sp>
      <p:sp>
        <p:nvSpPr>
          <p:cNvPr id="491522" name="Rectangle 2"/>
          <p:cNvSpPr>
            <a:spLocks noGrp="1" noChangeArrowheads="1"/>
          </p:cNvSpPr>
          <p:nvPr>
            <p:ph type="title"/>
          </p:nvPr>
        </p:nvSpPr>
        <p:spPr/>
        <p:txBody>
          <a:bodyPr/>
          <a:lstStyle/>
          <a:p>
            <a:r>
              <a:rPr lang="en-US" sz="3200"/>
              <a:t>Example:  J2EE </a:t>
            </a:r>
            <a:br>
              <a:rPr lang="en-US" sz="3200"/>
            </a:br>
            <a:r>
              <a:rPr lang="en-US" sz="3200"/>
              <a:t>Architecture Patterns</a:t>
            </a:r>
          </a:p>
        </p:txBody>
      </p:sp>
      <p:pic>
        <p:nvPicPr>
          <p:cNvPr id="491524" name="Picture 4" descr="j2eepatterns"/>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854450" y="228600"/>
            <a:ext cx="4603750" cy="6096000"/>
          </a:xfrm>
          <a:prstGeom prst="rect">
            <a:avLst/>
          </a:prstGeom>
          <a:noFill/>
          <a:extLst>
            <a:ext uri="{909E8E84-426E-40dd-AFC4-6F175D3DCCD1}">
              <a14:hiddenFill xmlns:a14="http://schemas.microsoft.com/office/drawing/2010/main" xmlns="">
                <a:solidFill>
                  <a:srgbClr val="FFFFFF"/>
                </a:solidFill>
              </a14:hiddenFill>
            </a:ext>
          </a:extLst>
        </p:spPr>
      </p:pic>
      <p:sp>
        <p:nvSpPr>
          <p:cNvPr id="491525" name="Text Box 5"/>
          <p:cNvSpPr txBox="1">
            <a:spLocks noChangeArrowheads="1"/>
          </p:cNvSpPr>
          <p:nvPr/>
        </p:nvSpPr>
        <p:spPr bwMode="auto">
          <a:xfrm>
            <a:off x="790575" y="1511300"/>
            <a:ext cx="3781425" cy="19177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a:t>Source:</a:t>
            </a:r>
          </a:p>
          <a:p>
            <a:endParaRPr lang="en-US"/>
          </a:p>
          <a:p>
            <a:r>
              <a:rPr lang="en-US"/>
              <a:t>http://java.sun.com/</a:t>
            </a:r>
            <a:br>
              <a:rPr lang="en-US"/>
            </a:br>
            <a:r>
              <a:rPr lang="en-US"/>
              <a:t>blueprints/</a:t>
            </a:r>
            <a:br>
              <a:rPr lang="en-US"/>
            </a:br>
            <a:r>
              <a:rPr lang="en-US"/>
              <a:t>corej2eepatterns/Patterns/</a:t>
            </a:r>
          </a:p>
        </p:txBody>
      </p:sp>
    </p:spTree>
  </p:cSld>
  <p:clrMapOvr>
    <a:masterClrMapping/>
  </p:clrMapOvr>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9BBD7E3A-C6D1-4B44-9BF3-0C68ADA6B0D4}" type="slidenum">
              <a:rPr lang="en-US"/>
              <a:pPr/>
              <a:t>71</a:t>
            </a:fld>
            <a:endParaRPr lang="en-US"/>
          </a:p>
        </p:txBody>
      </p:sp>
      <p:sp>
        <p:nvSpPr>
          <p:cNvPr id="492546" name="Rectangle 2"/>
          <p:cNvSpPr>
            <a:spLocks noGrp="1" noChangeArrowheads="1"/>
          </p:cNvSpPr>
          <p:nvPr>
            <p:ph type="title"/>
          </p:nvPr>
        </p:nvSpPr>
        <p:spPr/>
        <p:txBody>
          <a:bodyPr/>
          <a:lstStyle/>
          <a:p>
            <a:r>
              <a:rPr lang="en-US" sz="3200"/>
              <a:t>Example:  Intercepting Filter Pattern</a:t>
            </a:r>
            <a:br>
              <a:rPr lang="en-US" sz="3200"/>
            </a:br>
            <a:r>
              <a:rPr lang="en-US" sz="3200"/>
              <a:t>Architectural Pattern</a:t>
            </a:r>
          </a:p>
        </p:txBody>
      </p:sp>
      <p:sp>
        <p:nvSpPr>
          <p:cNvPr id="492547" name="Rectangle 3" descr="Rectangle: Click to edit Master text styles&#10;Second level&#10;Third level&#10;Fourth level&#10;Fifth level"/>
          <p:cNvSpPr>
            <a:spLocks noGrp="1" noChangeArrowheads="1"/>
          </p:cNvSpPr>
          <p:nvPr>
            <p:ph type="body" idx="1"/>
          </p:nvPr>
        </p:nvSpPr>
        <p:spPr>
          <a:xfrm>
            <a:off x="609600" y="1828800"/>
            <a:ext cx="8077200" cy="4114800"/>
          </a:xfrm>
        </p:spPr>
        <p:txBody>
          <a:bodyPr/>
          <a:lstStyle/>
          <a:p>
            <a:pPr>
              <a:lnSpc>
                <a:spcPct val="80000"/>
              </a:lnSpc>
            </a:pPr>
            <a:r>
              <a:rPr lang="en-US" sz="2000"/>
              <a:t>Problem:  Preprocessing and post-processing of a client Web request and response are required</a:t>
            </a:r>
          </a:p>
          <a:p>
            <a:pPr lvl="1">
              <a:lnSpc>
                <a:spcPct val="80000"/>
              </a:lnSpc>
            </a:pPr>
            <a:r>
              <a:rPr lang="en-US" sz="1800"/>
              <a:t>When a request enters a Web </a:t>
            </a:r>
            <a:br>
              <a:rPr lang="en-US" sz="1800"/>
            </a:br>
            <a:r>
              <a:rPr lang="en-US" sz="1800"/>
              <a:t>application, it often must pass </a:t>
            </a:r>
            <a:br>
              <a:rPr lang="en-US" sz="1800"/>
            </a:br>
            <a:r>
              <a:rPr lang="en-US" sz="1800"/>
              <a:t>several entrance tests prior to </a:t>
            </a:r>
            <a:br>
              <a:rPr lang="en-US" sz="1800"/>
            </a:br>
            <a:r>
              <a:rPr lang="en-US" sz="1800"/>
              <a:t>the main processing stage:</a:t>
            </a:r>
          </a:p>
          <a:p>
            <a:pPr lvl="2">
              <a:lnSpc>
                <a:spcPct val="80000"/>
              </a:lnSpc>
            </a:pPr>
            <a:r>
              <a:rPr lang="en-US" sz="1600"/>
              <a:t>Has the client been authenticated? </a:t>
            </a:r>
          </a:p>
          <a:p>
            <a:pPr lvl="2">
              <a:lnSpc>
                <a:spcPct val="80000"/>
              </a:lnSpc>
            </a:pPr>
            <a:r>
              <a:rPr lang="en-US" sz="1600"/>
              <a:t>Does the client have a valid session? </a:t>
            </a:r>
          </a:p>
          <a:p>
            <a:pPr lvl="2">
              <a:lnSpc>
                <a:spcPct val="80000"/>
              </a:lnSpc>
            </a:pPr>
            <a:r>
              <a:rPr lang="en-US" sz="1600"/>
              <a:t>Is the client's IP address from a trusted </a:t>
            </a:r>
            <a:br>
              <a:rPr lang="en-US" sz="1600"/>
            </a:br>
            <a:r>
              <a:rPr lang="en-US" sz="1600"/>
              <a:t>network? </a:t>
            </a:r>
          </a:p>
          <a:p>
            <a:pPr lvl="2">
              <a:lnSpc>
                <a:spcPct val="80000"/>
              </a:lnSpc>
            </a:pPr>
            <a:r>
              <a:rPr lang="en-US" sz="1600"/>
              <a:t>Does the request path violate any constraints? </a:t>
            </a:r>
          </a:p>
          <a:p>
            <a:pPr lvl="2">
              <a:lnSpc>
                <a:spcPct val="80000"/>
              </a:lnSpc>
            </a:pPr>
            <a:r>
              <a:rPr lang="en-US" sz="1600"/>
              <a:t>What encoding does the client use to send the data? </a:t>
            </a:r>
          </a:p>
          <a:p>
            <a:pPr lvl="2">
              <a:lnSpc>
                <a:spcPct val="80000"/>
              </a:lnSpc>
            </a:pPr>
            <a:r>
              <a:rPr lang="en-US" sz="1600"/>
              <a:t>Do</a:t>
            </a:r>
            <a:r>
              <a:rPr lang="en-US" sz="1800"/>
              <a:t> we support the browser type of the client?</a:t>
            </a:r>
          </a:p>
          <a:p>
            <a:pPr>
              <a:lnSpc>
                <a:spcPct val="80000"/>
              </a:lnSpc>
            </a:pPr>
            <a:r>
              <a:rPr lang="en-US" sz="2000"/>
              <a:t>The key to solving this problem in a flexible and unobtrusive manner is to have a simple mechanism for adding and removing processing components, in which each component completes a specific filtering action.  </a:t>
            </a:r>
          </a:p>
        </p:txBody>
      </p:sp>
      <p:pic>
        <p:nvPicPr>
          <p:cNvPr id="492548" name="Picture 4" descr="interceptingFilte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953000" y="2314575"/>
            <a:ext cx="4133850" cy="2562225"/>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4"/>
          <p:cNvSpPr>
            <a:spLocks noGrp="1"/>
          </p:cNvSpPr>
          <p:nvPr>
            <p:ph type="sldNum" sz="quarter" idx="11"/>
          </p:nvPr>
        </p:nvSpPr>
        <p:spPr/>
        <p:txBody>
          <a:bodyPr/>
          <a:lstStyle/>
          <a:p>
            <a:fld id="{C950B2C2-44CA-5449-A769-2FED1BD1313F}" type="slidenum">
              <a:rPr lang="en-US"/>
              <a:pPr/>
              <a:t>72</a:t>
            </a:fld>
            <a:endParaRPr lang="en-US"/>
          </a:p>
        </p:txBody>
      </p:sp>
      <p:sp>
        <p:nvSpPr>
          <p:cNvPr id="493570" name="Rectangle 2"/>
          <p:cNvSpPr>
            <a:spLocks noGrp="1" noChangeArrowheads="1"/>
          </p:cNvSpPr>
          <p:nvPr>
            <p:ph type="title"/>
          </p:nvPr>
        </p:nvSpPr>
        <p:spPr/>
        <p:txBody>
          <a:bodyPr/>
          <a:lstStyle/>
          <a:p>
            <a:r>
              <a:rPr lang="en-US" sz="3200"/>
              <a:t>Design Patterns</a:t>
            </a:r>
            <a:br>
              <a:rPr lang="en-US" sz="3200"/>
            </a:br>
            <a:endParaRPr lang="en-US" sz="3200"/>
          </a:p>
        </p:txBody>
      </p:sp>
      <p:sp>
        <p:nvSpPr>
          <p:cNvPr id="493571" name="Rectangle 3" descr="Rectangle: Click to edit Master text styles&#10;Second level&#10;Third level&#10;Fourth level&#10;Fifth level"/>
          <p:cNvSpPr>
            <a:spLocks noGrp="1" noChangeArrowheads="1"/>
          </p:cNvSpPr>
          <p:nvPr>
            <p:ph type="body" idx="1"/>
          </p:nvPr>
        </p:nvSpPr>
        <p:spPr>
          <a:xfrm>
            <a:off x="609600" y="1828800"/>
            <a:ext cx="3429000" cy="4114800"/>
          </a:xfrm>
        </p:spPr>
        <p:txBody>
          <a:bodyPr/>
          <a:lstStyle/>
          <a:p>
            <a:pPr>
              <a:lnSpc>
                <a:spcPct val="90000"/>
              </a:lnSpc>
            </a:pPr>
            <a:r>
              <a:rPr lang="en-US" sz="2400"/>
              <a:t>Example:  Observer Pattern</a:t>
            </a:r>
          </a:p>
          <a:p>
            <a:pPr lvl="1">
              <a:lnSpc>
                <a:spcPct val="90000"/>
              </a:lnSpc>
            </a:pPr>
            <a:r>
              <a:rPr lang="en-US" sz="2000"/>
              <a:t>Define a one-to-many dependency between objects so that when one object changes state, all its dependents are notified and updated automatically</a:t>
            </a:r>
          </a:p>
        </p:txBody>
      </p:sp>
      <p:pic>
        <p:nvPicPr>
          <p:cNvPr id="493572" name="Picture 4" descr="observe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981450" y="1219200"/>
            <a:ext cx="4933950" cy="3670300"/>
          </a:xfrm>
          <a:prstGeom prst="rect">
            <a:avLst/>
          </a:prstGeom>
          <a:noFill/>
          <a:extLst>
            <a:ext uri="{909E8E84-426E-40dd-AFC4-6F175D3DCCD1}">
              <a14:hiddenFill xmlns:a14="http://schemas.microsoft.com/office/drawing/2010/main" xmlns="">
                <a:solidFill>
                  <a:srgbClr val="FFFFFF"/>
                </a:solidFill>
              </a14:hiddenFill>
            </a:ext>
          </a:extLst>
        </p:spPr>
      </p:pic>
      <p:sp>
        <p:nvSpPr>
          <p:cNvPr id="493573" name="Text Box 5"/>
          <p:cNvSpPr txBox="1">
            <a:spLocks noChangeArrowheads="1"/>
          </p:cNvSpPr>
          <p:nvPr/>
        </p:nvSpPr>
        <p:spPr bwMode="auto">
          <a:xfrm>
            <a:off x="517525" y="5029200"/>
            <a:ext cx="8461375" cy="11874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b="1">
                <a:solidFill>
                  <a:srgbClr val="FF0000"/>
                </a:solidFill>
              </a:rPr>
              <a:t>Note:  Design pattern references often include sample</a:t>
            </a:r>
            <a:br>
              <a:rPr lang="en-US" b="1">
                <a:solidFill>
                  <a:srgbClr val="FF0000"/>
                </a:solidFill>
              </a:rPr>
            </a:br>
            <a:r>
              <a:rPr lang="en-US" b="1">
                <a:solidFill>
                  <a:srgbClr val="FF0000"/>
                </a:solidFill>
              </a:rPr>
              <a:t>code in a variety of languages to illustrate how to use</a:t>
            </a:r>
            <a:br>
              <a:rPr lang="en-US" b="1">
                <a:solidFill>
                  <a:srgbClr val="FF0000"/>
                </a:solidFill>
              </a:rPr>
            </a:br>
            <a:r>
              <a:rPr lang="en-US" b="1">
                <a:solidFill>
                  <a:srgbClr val="FF0000"/>
                </a:solidFill>
              </a:rPr>
              <a:t>the pattern.</a:t>
            </a:r>
          </a:p>
        </p:txBody>
      </p:sp>
    </p:spTree>
  </p:cSld>
  <p:clrMapOvr>
    <a:masterClrMapping/>
  </p:clrMapOvr>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60490FE5-4DDB-7D48-8A29-F95219359E5E}" type="slidenum">
              <a:rPr lang="en-US"/>
              <a:pPr/>
              <a:t>73</a:t>
            </a:fld>
            <a:endParaRPr lang="en-US"/>
          </a:p>
        </p:txBody>
      </p:sp>
      <p:sp>
        <p:nvSpPr>
          <p:cNvPr id="495618" name="Rectangle 2"/>
          <p:cNvSpPr>
            <a:spLocks noGrp="1" noChangeArrowheads="1"/>
          </p:cNvSpPr>
          <p:nvPr>
            <p:ph type="title"/>
          </p:nvPr>
        </p:nvSpPr>
        <p:spPr/>
        <p:txBody>
          <a:bodyPr/>
          <a:lstStyle/>
          <a:p>
            <a:r>
              <a:rPr lang="en-US"/>
              <a:t>What</a:t>
            </a:r>
            <a:r>
              <a:rPr lang="ja-JP" altLang="en-US">
                <a:latin typeface="Arial"/>
              </a:rPr>
              <a:t>’</a:t>
            </a:r>
            <a:r>
              <a:rPr lang="en-US"/>
              <a:t>s good about Patterns</a:t>
            </a:r>
          </a:p>
        </p:txBody>
      </p:sp>
      <p:sp>
        <p:nvSpPr>
          <p:cNvPr id="495619" name="Rectangle 3" descr="Rectangle: Click to edit Master text styles&#10;Second level&#10;Third level&#10;Fourth level&#10;Fifth level"/>
          <p:cNvSpPr>
            <a:spLocks noGrp="1" noChangeArrowheads="1"/>
          </p:cNvSpPr>
          <p:nvPr>
            <p:ph type="body" idx="1"/>
          </p:nvPr>
        </p:nvSpPr>
        <p:spPr/>
        <p:txBody>
          <a:bodyPr/>
          <a:lstStyle/>
          <a:p>
            <a:pPr>
              <a:lnSpc>
                <a:spcPct val="90000"/>
              </a:lnSpc>
            </a:pPr>
            <a:r>
              <a:rPr lang="en-US"/>
              <a:t>They solve common problems in a </a:t>
            </a:r>
            <a:r>
              <a:rPr lang="ja-JP" altLang="en-US">
                <a:latin typeface="Arial"/>
              </a:rPr>
              <a:t>“</a:t>
            </a:r>
            <a:r>
              <a:rPr lang="en-US"/>
              <a:t>proven</a:t>
            </a:r>
            <a:r>
              <a:rPr lang="ja-JP" altLang="en-US">
                <a:latin typeface="Arial"/>
              </a:rPr>
              <a:t>”</a:t>
            </a:r>
            <a:r>
              <a:rPr lang="en-US"/>
              <a:t> way</a:t>
            </a:r>
          </a:p>
          <a:p>
            <a:pPr>
              <a:lnSpc>
                <a:spcPct val="90000"/>
              </a:lnSpc>
            </a:pPr>
            <a:r>
              <a:rPr lang="en-US"/>
              <a:t>They tend not to be implementation specific </a:t>
            </a:r>
          </a:p>
          <a:p>
            <a:pPr>
              <a:lnSpc>
                <a:spcPct val="90000"/>
              </a:lnSpc>
            </a:pPr>
            <a:r>
              <a:rPr lang="en-US"/>
              <a:t>They tend to be classified in a common way – context, forces, examples, etc</a:t>
            </a:r>
          </a:p>
          <a:p>
            <a:pPr>
              <a:lnSpc>
                <a:spcPct val="90000"/>
              </a:lnSpc>
            </a:pPr>
            <a:r>
              <a:rPr lang="en-US"/>
              <a:t>They embody good design principles</a:t>
            </a:r>
          </a:p>
          <a:p>
            <a:pPr lvl="1">
              <a:lnSpc>
                <a:spcPct val="90000"/>
              </a:lnSpc>
            </a:pPr>
            <a:r>
              <a:rPr lang="en-US"/>
              <a:t>Example: Loose Coupling</a:t>
            </a:r>
          </a:p>
        </p:txBody>
      </p:sp>
    </p:spTree>
  </p:cSld>
  <p:clrMapOvr>
    <a:masterClrMapping/>
  </p:clrMapOvr>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85DA5C4C-63FD-0E41-89A4-8C70C6967718}" type="slidenum">
              <a:rPr lang="en-US"/>
              <a:pPr/>
              <a:t>74</a:t>
            </a:fld>
            <a:endParaRPr lang="en-US"/>
          </a:p>
        </p:txBody>
      </p:sp>
      <p:sp>
        <p:nvSpPr>
          <p:cNvPr id="496642" name="Rectangle 2"/>
          <p:cNvSpPr>
            <a:spLocks noGrp="1" noChangeArrowheads="1"/>
          </p:cNvSpPr>
          <p:nvPr>
            <p:ph type="title"/>
          </p:nvPr>
        </p:nvSpPr>
        <p:spPr/>
        <p:txBody>
          <a:bodyPr/>
          <a:lstStyle/>
          <a:p>
            <a:r>
              <a:rPr lang="en-US"/>
              <a:t>Design Quality</a:t>
            </a:r>
          </a:p>
        </p:txBody>
      </p:sp>
      <p:sp>
        <p:nvSpPr>
          <p:cNvPr id="496643" name="Rectangle 3" descr="Rectangle: Click to edit Master text styles&#10;Second level&#10;Third level&#10;Fourth level&#10;Fifth level"/>
          <p:cNvSpPr>
            <a:spLocks noGrp="1" noChangeArrowheads="1"/>
          </p:cNvSpPr>
          <p:nvPr>
            <p:ph type="body" idx="1"/>
          </p:nvPr>
        </p:nvSpPr>
        <p:spPr/>
        <p:txBody>
          <a:bodyPr/>
          <a:lstStyle/>
          <a:p>
            <a:pPr>
              <a:lnSpc>
                <a:spcPct val="90000"/>
              </a:lnSpc>
            </a:pPr>
            <a:r>
              <a:rPr lang="en-US"/>
              <a:t>Software design </a:t>
            </a:r>
            <a:r>
              <a:rPr lang="ja-JP" altLang="en-US">
                <a:latin typeface="Arial"/>
              </a:rPr>
              <a:t>“</a:t>
            </a:r>
            <a:r>
              <a:rPr lang="en-US"/>
              <a:t>quality</a:t>
            </a:r>
            <a:r>
              <a:rPr lang="ja-JP" altLang="en-US">
                <a:latin typeface="Arial"/>
              </a:rPr>
              <a:t>”</a:t>
            </a:r>
            <a:r>
              <a:rPr lang="en-US"/>
              <a:t>, as with other ideas on quality, is an elusive concept:</a:t>
            </a:r>
          </a:p>
          <a:p>
            <a:pPr>
              <a:lnSpc>
                <a:spcPct val="90000"/>
              </a:lnSpc>
            </a:pPr>
            <a:r>
              <a:rPr lang="en-US"/>
              <a:t>It depends on priorities of your company and the customers:</a:t>
            </a:r>
          </a:p>
          <a:p>
            <a:pPr lvl="1">
              <a:lnSpc>
                <a:spcPct val="90000"/>
              </a:lnSpc>
            </a:pPr>
            <a:r>
              <a:rPr lang="en-US"/>
              <a:t>fastest to implement</a:t>
            </a:r>
          </a:p>
          <a:p>
            <a:pPr lvl="1">
              <a:lnSpc>
                <a:spcPct val="90000"/>
              </a:lnSpc>
            </a:pPr>
            <a:r>
              <a:rPr lang="en-US"/>
              <a:t>easiest to implement</a:t>
            </a:r>
          </a:p>
          <a:p>
            <a:pPr lvl="1">
              <a:lnSpc>
                <a:spcPct val="90000"/>
              </a:lnSpc>
            </a:pPr>
            <a:r>
              <a:rPr lang="en-US"/>
              <a:t>easiest to maintain, </a:t>
            </a:r>
            <a:r>
              <a:rPr lang="ja-JP" altLang="en-US">
                <a:latin typeface="Arial"/>
              </a:rPr>
              <a:t>“</a:t>
            </a:r>
            <a:r>
              <a:rPr lang="en-US"/>
              <a:t>evolve</a:t>
            </a:r>
            <a:r>
              <a:rPr lang="ja-JP" altLang="en-US">
                <a:latin typeface="Arial"/>
              </a:rPr>
              <a:t>”</a:t>
            </a:r>
            <a:r>
              <a:rPr lang="en-US"/>
              <a:t>, port</a:t>
            </a:r>
          </a:p>
          <a:p>
            <a:pPr lvl="1">
              <a:lnSpc>
                <a:spcPct val="90000"/>
              </a:lnSpc>
            </a:pPr>
            <a:r>
              <a:rPr lang="en-US"/>
              <a:t>most efficient/reliable/robust end-product.</a:t>
            </a:r>
          </a:p>
          <a:p>
            <a:pPr>
              <a:lnSpc>
                <a:spcPct val="90000"/>
              </a:lnSpc>
            </a:pPr>
            <a:endParaRPr lang="en-US"/>
          </a:p>
        </p:txBody>
      </p:sp>
    </p:spTree>
  </p:cSld>
  <p:clrMapOvr>
    <a:masterClrMapping/>
  </p:clrMapOvr>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A16B0590-BDD3-5440-A396-DB3EE5BFE48C}" type="slidenum">
              <a:rPr lang="en-US"/>
              <a:pPr/>
              <a:t>75</a:t>
            </a:fld>
            <a:endParaRPr lang="en-US"/>
          </a:p>
        </p:txBody>
      </p:sp>
      <p:sp>
        <p:nvSpPr>
          <p:cNvPr id="504834" name="Rectangle 2"/>
          <p:cNvSpPr>
            <a:spLocks noGrp="1" noChangeArrowheads="1"/>
          </p:cNvSpPr>
          <p:nvPr>
            <p:ph type="title"/>
          </p:nvPr>
        </p:nvSpPr>
        <p:spPr/>
        <p:txBody>
          <a:bodyPr/>
          <a:lstStyle/>
          <a:p>
            <a:r>
              <a:rPr lang="en-US"/>
              <a:t>How to </a:t>
            </a:r>
            <a:r>
              <a:rPr lang="ja-JP" altLang="en-US">
                <a:latin typeface="Arial"/>
              </a:rPr>
              <a:t>“</a:t>
            </a:r>
            <a:r>
              <a:rPr lang="en-US"/>
              <a:t>Fix</a:t>
            </a:r>
            <a:r>
              <a:rPr lang="ja-JP" altLang="en-US">
                <a:latin typeface="Arial"/>
              </a:rPr>
              <a:t>”</a:t>
            </a:r>
            <a:r>
              <a:rPr lang="en-US"/>
              <a:t> A Software Design</a:t>
            </a:r>
          </a:p>
        </p:txBody>
      </p:sp>
      <p:sp>
        <p:nvSpPr>
          <p:cNvPr id="504835" name="Rectangle 3" descr="Rectangle: Click to edit Master text styles&#10;Second level&#10;Third level&#10;Fourth level&#10;Fifth level"/>
          <p:cNvSpPr>
            <a:spLocks noGrp="1" noChangeArrowheads="1"/>
          </p:cNvSpPr>
          <p:nvPr>
            <p:ph type="body" idx="1"/>
          </p:nvPr>
        </p:nvSpPr>
        <p:spPr/>
        <p:txBody>
          <a:bodyPr/>
          <a:lstStyle/>
          <a:p>
            <a:r>
              <a:rPr lang="en-US"/>
              <a:t>Many times the source code is the only up-to-date documentation for a software system</a:t>
            </a:r>
          </a:p>
          <a:p>
            <a:pPr lvl="1"/>
            <a:r>
              <a:rPr lang="en-US"/>
              <a:t>Must be able to recover the design to some extent</a:t>
            </a:r>
          </a:p>
          <a:p>
            <a:pPr lvl="1"/>
            <a:r>
              <a:rPr lang="en-US"/>
              <a:t>Must be able to </a:t>
            </a:r>
            <a:r>
              <a:rPr lang="ja-JP" altLang="en-US">
                <a:latin typeface="Arial"/>
              </a:rPr>
              <a:t>“</a:t>
            </a:r>
            <a:r>
              <a:rPr lang="en-US"/>
              <a:t>improve</a:t>
            </a:r>
            <a:r>
              <a:rPr lang="ja-JP" altLang="en-US">
                <a:latin typeface="Arial"/>
              </a:rPr>
              <a:t>”</a:t>
            </a:r>
            <a:r>
              <a:rPr lang="en-US"/>
              <a:t> the design where appropriate</a:t>
            </a:r>
          </a:p>
        </p:txBody>
      </p:sp>
    </p:spTree>
  </p:cSld>
  <p:clrMapOvr>
    <a:masterClrMapping/>
  </p:clrMapOvr>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4"/>
          <p:cNvSpPr>
            <a:spLocks noGrp="1"/>
          </p:cNvSpPr>
          <p:nvPr>
            <p:ph type="sldNum" sz="quarter" idx="11"/>
          </p:nvPr>
        </p:nvSpPr>
        <p:spPr/>
        <p:txBody>
          <a:bodyPr/>
          <a:lstStyle/>
          <a:p>
            <a:fld id="{819AB834-FA52-494C-95C4-35461F562191}" type="slidenum">
              <a:rPr lang="en-US"/>
              <a:pPr/>
              <a:t>76</a:t>
            </a:fld>
            <a:endParaRPr lang="en-US"/>
          </a:p>
        </p:txBody>
      </p:sp>
      <p:sp>
        <p:nvSpPr>
          <p:cNvPr id="497666" name="Rectangle 2"/>
          <p:cNvSpPr>
            <a:spLocks noGrp="1" noChangeArrowheads="1"/>
          </p:cNvSpPr>
          <p:nvPr>
            <p:ph type="title"/>
          </p:nvPr>
        </p:nvSpPr>
        <p:spPr/>
        <p:txBody>
          <a:bodyPr/>
          <a:lstStyle/>
          <a:p>
            <a:r>
              <a:rPr lang="en-US" sz="3200"/>
              <a:t>Improving Existing Designs - Refactoring</a:t>
            </a:r>
          </a:p>
        </p:txBody>
      </p:sp>
      <p:sp>
        <p:nvSpPr>
          <p:cNvPr id="497667" name="Rectangle 3" descr="Rectangle: Click to edit Master text styles&#10;Second level&#10;Third level&#10;Fourth level&#10;Fifth level"/>
          <p:cNvSpPr>
            <a:spLocks noGrp="1" noChangeArrowheads="1"/>
          </p:cNvSpPr>
          <p:nvPr>
            <p:ph type="body" idx="1"/>
          </p:nvPr>
        </p:nvSpPr>
        <p:spPr>
          <a:xfrm>
            <a:off x="762000" y="1676400"/>
            <a:ext cx="7772400" cy="4114800"/>
          </a:xfrm>
        </p:spPr>
        <p:txBody>
          <a:bodyPr/>
          <a:lstStyle/>
          <a:p>
            <a:r>
              <a:rPr lang="en-US" sz="2800"/>
              <a:t>See Martin Fowler</a:t>
            </a:r>
            <a:r>
              <a:rPr lang="ja-JP" altLang="en-US" sz="2800">
                <a:latin typeface="Arial"/>
              </a:rPr>
              <a:t>’</a:t>
            </a:r>
            <a:r>
              <a:rPr lang="en-US" sz="2800"/>
              <a:t>s Book</a:t>
            </a:r>
          </a:p>
          <a:p>
            <a:r>
              <a:rPr lang="en-US" sz="2800"/>
              <a:t>What is Refactoring:</a:t>
            </a:r>
          </a:p>
          <a:p>
            <a:pPr lvl="1"/>
            <a:r>
              <a:rPr lang="en-US" sz="2400"/>
              <a:t>Refactoring is a technique to </a:t>
            </a:r>
            <a:br>
              <a:rPr lang="en-US" sz="2400"/>
            </a:br>
            <a:r>
              <a:rPr lang="en-US" sz="2400"/>
              <a:t>restructure code in a disciplined way</a:t>
            </a:r>
          </a:p>
          <a:p>
            <a:pPr lvl="1"/>
            <a:r>
              <a:rPr lang="en-US" sz="2400"/>
              <a:t>Used to improve a system design in any number of ways</a:t>
            </a:r>
          </a:p>
          <a:p>
            <a:pPr lvl="1"/>
            <a:r>
              <a:rPr lang="en-US" sz="2400"/>
              <a:t>Pattern/Template based process</a:t>
            </a:r>
          </a:p>
          <a:p>
            <a:pPr lvl="1"/>
            <a:r>
              <a:rPr lang="en-US" sz="2400"/>
              <a:t>Automated tools exist</a:t>
            </a:r>
          </a:p>
        </p:txBody>
      </p:sp>
      <p:pic>
        <p:nvPicPr>
          <p:cNvPr id="497668" name="Picture 4" descr="refactoringBoo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05675" y="1676400"/>
            <a:ext cx="1304925" cy="167640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pic>
      <p:sp>
        <p:nvSpPr>
          <p:cNvPr id="497669" name="Text Box 5"/>
          <p:cNvSpPr txBox="1">
            <a:spLocks noChangeArrowheads="1"/>
          </p:cNvSpPr>
          <p:nvPr/>
        </p:nvSpPr>
        <p:spPr bwMode="auto">
          <a:xfrm>
            <a:off x="762000" y="5410200"/>
            <a:ext cx="7448550" cy="8223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a:solidFill>
                  <a:srgbClr val="FF0000"/>
                </a:solidFill>
              </a:rPr>
              <a:t>Refactoring is a behavior preserving transformation of</a:t>
            </a:r>
            <a:br>
              <a:rPr lang="en-US">
                <a:solidFill>
                  <a:srgbClr val="FF0000"/>
                </a:solidFill>
              </a:rPr>
            </a:br>
            <a:r>
              <a:rPr lang="en-US">
                <a:solidFill>
                  <a:srgbClr val="FF0000"/>
                </a:solidFill>
              </a:rPr>
              <a:t>the source code…</a:t>
            </a:r>
          </a:p>
        </p:txBody>
      </p:sp>
    </p:spTree>
  </p:cSld>
  <p:clrMapOvr>
    <a:masterClrMapping/>
  </p:clrMapOvr>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Slide Number Placeholder 4"/>
          <p:cNvSpPr>
            <a:spLocks noGrp="1"/>
          </p:cNvSpPr>
          <p:nvPr>
            <p:ph type="sldNum" sz="quarter" idx="11"/>
          </p:nvPr>
        </p:nvSpPr>
        <p:spPr/>
        <p:txBody>
          <a:bodyPr/>
          <a:lstStyle/>
          <a:p>
            <a:fld id="{A946A76E-A8C1-0646-B399-A2BA1F6A5DCF}" type="slidenum">
              <a:rPr lang="en-US"/>
              <a:pPr/>
              <a:t>77</a:t>
            </a:fld>
            <a:endParaRPr lang="en-US"/>
          </a:p>
        </p:txBody>
      </p:sp>
      <p:sp>
        <p:nvSpPr>
          <p:cNvPr id="505858" name="Rectangle 2"/>
          <p:cNvSpPr>
            <a:spLocks noGrp="1" noChangeArrowheads="1"/>
          </p:cNvSpPr>
          <p:nvPr>
            <p:ph type="title"/>
          </p:nvPr>
        </p:nvSpPr>
        <p:spPr/>
        <p:txBody>
          <a:bodyPr/>
          <a:lstStyle/>
          <a:p>
            <a:r>
              <a:rPr lang="en-US" sz="3200"/>
              <a:t>Example:  Refactoring – PushDown Method</a:t>
            </a:r>
          </a:p>
        </p:txBody>
      </p:sp>
      <p:sp>
        <p:nvSpPr>
          <p:cNvPr id="505860" name="Rectangle 4"/>
          <p:cNvSpPr>
            <a:spLocks noChangeArrowheads="1"/>
          </p:cNvSpPr>
          <p:nvPr/>
        </p:nvSpPr>
        <p:spPr bwMode="auto">
          <a:xfrm>
            <a:off x="990600" y="2209800"/>
            <a:ext cx="1447800" cy="1676400"/>
          </a:xfrm>
          <a:prstGeom prst="rect">
            <a:avLst/>
          </a:prstGeom>
          <a:solidFill>
            <a:schemeClr val="bg1"/>
          </a:solidFill>
          <a:ln w="9525">
            <a:solidFill>
              <a:schemeClr val="tx1"/>
            </a:solidFill>
            <a:miter lim="800000"/>
            <a:headEnd/>
            <a:tailEnd/>
          </a:ln>
          <a:effectLst>
            <a:outerShdw blurRad="63500" dist="107763" dir="2700000" algn="ctr" rotWithShape="0">
              <a:schemeClr val="tx1">
                <a:alpha val="50000"/>
              </a:schemeClr>
            </a:outerShdw>
          </a:effectLst>
        </p:spPr>
        <p:txBody>
          <a:bodyPr wrap="none" anchor="ctr"/>
          <a:lstStyle/>
          <a:p>
            <a:endParaRPr lang="en-US"/>
          </a:p>
        </p:txBody>
      </p:sp>
      <p:sp>
        <p:nvSpPr>
          <p:cNvPr id="505861" name="Text Box 5"/>
          <p:cNvSpPr txBox="1">
            <a:spLocks noChangeArrowheads="1"/>
          </p:cNvSpPr>
          <p:nvPr/>
        </p:nvSpPr>
        <p:spPr bwMode="auto">
          <a:xfrm>
            <a:off x="1371600" y="2209800"/>
            <a:ext cx="573088"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a:t>Bill</a:t>
            </a:r>
          </a:p>
        </p:txBody>
      </p:sp>
      <p:sp>
        <p:nvSpPr>
          <p:cNvPr id="505862" name="Line 6"/>
          <p:cNvSpPr>
            <a:spLocks noChangeShapeType="1"/>
          </p:cNvSpPr>
          <p:nvPr/>
        </p:nvSpPr>
        <p:spPr bwMode="auto">
          <a:xfrm>
            <a:off x="990600" y="2667000"/>
            <a:ext cx="1447800"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endParaRPr lang="en-US"/>
          </a:p>
        </p:txBody>
      </p:sp>
      <p:sp>
        <p:nvSpPr>
          <p:cNvPr id="505863" name="Line 7"/>
          <p:cNvSpPr>
            <a:spLocks noChangeShapeType="1"/>
          </p:cNvSpPr>
          <p:nvPr/>
        </p:nvSpPr>
        <p:spPr bwMode="auto">
          <a:xfrm>
            <a:off x="990600" y="2743200"/>
            <a:ext cx="1447800"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endParaRPr lang="en-US"/>
          </a:p>
        </p:txBody>
      </p:sp>
      <p:sp>
        <p:nvSpPr>
          <p:cNvPr id="505864" name="Text Box 8"/>
          <p:cNvSpPr txBox="1">
            <a:spLocks noChangeArrowheads="1"/>
          </p:cNvSpPr>
          <p:nvPr/>
        </p:nvSpPr>
        <p:spPr bwMode="auto">
          <a:xfrm>
            <a:off x="1031875" y="2740025"/>
            <a:ext cx="1482725" cy="10699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sz="1600"/>
              <a:t>+setName()</a:t>
            </a:r>
            <a:br>
              <a:rPr lang="en-US" sz="1600"/>
            </a:br>
            <a:r>
              <a:rPr lang="en-US" sz="1600"/>
              <a:t>+getAddress()</a:t>
            </a:r>
          </a:p>
          <a:p>
            <a:r>
              <a:rPr lang="en-US" sz="1600"/>
              <a:t>      …</a:t>
            </a:r>
          </a:p>
          <a:p>
            <a:r>
              <a:rPr lang="en-US" sz="1600"/>
              <a:t>+send()</a:t>
            </a:r>
          </a:p>
        </p:txBody>
      </p:sp>
      <p:sp>
        <p:nvSpPr>
          <p:cNvPr id="505865" name="Rectangle 9"/>
          <p:cNvSpPr>
            <a:spLocks noChangeArrowheads="1"/>
          </p:cNvSpPr>
          <p:nvPr/>
        </p:nvSpPr>
        <p:spPr bwMode="auto">
          <a:xfrm>
            <a:off x="5181600" y="2209800"/>
            <a:ext cx="1752600" cy="1600200"/>
          </a:xfrm>
          <a:prstGeom prst="rect">
            <a:avLst/>
          </a:prstGeom>
          <a:solidFill>
            <a:schemeClr val="bg1"/>
          </a:solidFill>
          <a:ln w="9525">
            <a:solidFill>
              <a:schemeClr val="tx1"/>
            </a:solidFill>
            <a:miter lim="800000"/>
            <a:headEnd/>
            <a:tailEnd/>
          </a:ln>
          <a:effectLst>
            <a:outerShdw blurRad="63500" dist="107763" dir="2700000" algn="ctr" rotWithShape="0">
              <a:schemeClr val="tx1">
                <a:alpha val="50000"/>
              </a:schemeClr>
            </a:outerShdw>
          </a:effectLst>
        </p:spPr>
        <p:txBody>
          <a:bodyPr wrap="none" anchor="ctr"/>
          <a:lstStyle/>
          <a:p>
            <a:endParaRPr lang="en-US"/>
          </a:p>
        </p:txBody>
      </p:sp>
      <p:sp>
        <p:nvSpPr>
          <p:cNvPr id="505866" name="Text Box 10"/>
          <p:cNvSpPr txBox="1">
            <a:spLocks noChangeArrowheads="1"/>
          </p:cNvSpPr>
          <p:nvPr/>
        </p:nvSpPr>
        <p:spPr bwMode="auto">
          <a:xfrm>
            <a:off x="5791200" y="2209800"/>
            <a:ext cx="573088"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a:t>Bill</a:t>
            </a:r>
          </a:p>
        </p:txBody>
      </p:sp>
      <p:sp>
        <p:nvSpPr>
          <p:cNvPr id="505867" name="Line 11"/>
          <p:cNvSpPr>
            <a:spLocks noChangeShapeType="1"/>
          </p:cNvSpPr>
          <p:nvPr/>
        </p:nvSpPr>
        <p:spPr bwMode="auto">
          <a:xfrm>
            <a:off x="5181600" y="2667000"/>
            <a:ext cx="1752600" cy="1588"/>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endParaRPr lang="en-US"/>
          </a:p>
        </p:txBody>
      </p:sp>
      <p:sp>
        <p:nvSpPr>
          <p:cNvPr id="505868" name="Line 12"/>
          <p:cNvSpPr>
            <a:spLocks noChangeShapeType="1"/>
          </p:cNvSpPr>
          <p:nvPr/>
        </p:nvSpPr>
        <p:spPr bwMode="auto">
          <a:xfrm>
            <a:off x="5181600" y="2743200"/>
            <a:ext cx="1752600" cy="1588"/>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endParaRPr lang="en-US"/>
          </a:p>
        </p:txBody>
      </p:sp>
      <p:sp>
        <p:nvSpPr>
          <p:cNvPr id="505869" name="Text Box 13"/>
          <p:cNvSpPr txBox="1">
            <a:spLocks noChangeArrowheads="1"/>
          </p:cNvSpPr>
          <p:nvPr/>
        </p:nvSpPr>
        <p:spPr bwMode="auto">
          <a:xfrm>
            <a:off x="5222875" y="2740025"/>
            <a:ext cx="1482725" cy="10699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sz="1600"/>
              <a:t>+setName()</a:t>
            </a:r>
            <a:br>
              <a:rPr lang="en-US" sz="1600"/>
            </a:br>
            <a:r>
              <a:rPr lang="en-US" sz="1600"/>
              <a:t>+getAddress()</a:t>
            </a:r>
          </a:p>
          <a:p>
            <a:r>
              <a:rPr lang="en-US" sz="1600"/>
              <a:t>      …</a:t>
            </a:r>
          </a:p>
          <a:p>
            <a:r>
              <a:rPr lang="en-US" sz="1600"/>
              <a:t>#send()</a:t>
            </a:r>
          </a:p>
        </p:txBody>
      </p:sp>
      <p:sp>
        <p:nvSpPr>
          <p:cNvPr id="505870" name="Rectangle 14"/>
          <p:cNvSpPr>
            <a:spLocks noChangeArrowheads="1"/>
          </p:cNvSpPr>
          <p:nvPr/>
        </p:nvSpPr>
        <p:spPr bwMode="auto">
          <a:xfrm>
            <a:off x="4343400" y="4572000"/>
            <a:ext cx="1447800" cy="1143000"/>
          </a:xfrm>
          <a:prstGeom prst="rect">
            <a:avLst/>
          </a:prstGeom>
          <a:solidFill>
            <a:schemeClr val="bg1"/>
          </a:solidFill>
          <a:ln w="9525">
            <a:solidFill>
              <a:schemeClr val="tx1"/>
            </a:solidFill>
            <a:miter lim="800000"/>
            <a:headEnd/>
            <a:tailEnd/>
          </a:ln>
          <a:effectLst>
            <a:outerShdw blurRad="63500" dist="107763" dir="2700000" algn="ctr" rotWithShape="0">
              <a:schemeClr val="tx1">
                <a:alpha val="50000"/>
              </a:schemeClr>
            </a:outerShdw>
          </a:effectLst>
        </p:spPr>
        <p:txBody>
          <a:bodyPr wrap="none" anchor="ctr"/>
          <a:lstStyle/>
          <a:p>
            <a:endParaRPr lang="en-US"/>
          </a:p>
        </p:txBody>
      </p:sp>
      <p:sp>
        <p:nvSpPr>
          <p:cNvPr id="505871" name="Text Box 15"/>
          <p:cNvSpPr txBox="1">
            <a:spLocks noChangeArrowheads="1"/>
          </p:cNvSpPr>
          <p:nvPr/>
        </p:nvSpPr>
        <p:spPr bwMode="auto">
          <a:xfrm>
            <a:off x="4724400" y="4572000"/>
            <a:ext cx="744538"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a:t>EBill</a:t>
            </a:r>
          </a:p>
        </p:txBody>
      </p:sp>
      <p:sp>
        <p:nvSpPr>
          <p:cNvPr id="505872" name="Line 16"/>
          <p:cNvSpPr>
            <a:spLocks noChangeShapeType="1"/>
          </p:cNvSpPr>
          <p:nvPr/>
        </p:nvSpPr>
        <p:spPr bwMode="auto">
          <a:xfrm>
            <a:off x="4343400" y="5029200"/>
            <a:ext cx="1447800"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endParaRPr lang="en-US"/>
          </a:p>
        </p:txBody>
      </p:sp>
      <p:sp>
        <p:nvSpPr>
          <p:cNvPr id="505873" name="Line 17"/>
          <p:cNvSpPr>
            <a:spLocks noChangeShapeType="1"/>
          </p:cNvSpPr>
          <p:nvPr/>
        </p:nvSpPr>
        <p:spPr bwMode="auto">
          <a:xfrm>
            <a:off x="4343400" y="5105400"/>
            <a:ext cx="1447800"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endParaRPr lang="en-US"/>
          </a:p>
        </p:txBody>
      </p:sp>
      <p:sp>
        <p:nvSpPr>
          <p:cNvPr id="505874" name="Text Box 18"/>
          <p:cNvSpPr txBox="1">
            <a:spLocks noChangeArrowheads="1"/>
          </p:cNvSpPr>
          <p:nvPr/>
        </p:nvSpPr>
        <p:spPr bwMode="auto">
          <a:xfrm>
            <a:off x="4384675" y="5102225"/>
            <a:ext cx="909638"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sz="1600"/>
              <a:t>+send()</a:t>
            </a:r>
          </a:p>
        </p:txBody>
      </p:sp>
      <p:sp>
        <p:nvSpPr>
          <p:cNvPr id="505875" name="Rectangle 19"/>
          <p:cNvSpPr>
            <a:spLocks noChangeArrowheads="1"/>
          </p:cNvSpPr>
          <p:nvPr/>
        </p:nvSpPr>
        <p:spPr bwMode="auto">
          <a:xfrm>
            <a:off x="6477000" y="4572000"/>
            <a:ext cx="1447800" cy="1143000"/>
          </a:xfrm>
          <a:prstGeom prst="rect">
            <a:avLst/>
          </a:prstGeom>
          <a:solidFill>
            <a:schemeClr val="bg1"/>
          </a:solidFill>
          <a:ln w="9525">
            <a:solidFill>
              <a:schemeClr val="tx1"/>
            </a:solidFill>
            <a:miter lim="800000"/>
            <a:headEnd/>
            <a:tailEnd/>
          </a:ln>
          <a:effectLst>
            <a:outerShdw blurRad="63500" dist="107763" dir="2700000" algn="ctr" rotWithShape="0">
              <a:schemeClr val="tx1">
                <a:alpha val="50000"/>
              </a:schemeClr>
            </a:outerShdw>
          </a:effectLst>
        </p:spPr>
        <p:txBody>
          <a:bodyPr wrap="none" anchor="ctr"/>
          <a:lstStyle/>
          <a:p>
            <a:endParaRPr lang="en-US"/>
          </a:p>
        </p:txBody>
      </p:sp>
      <p:sp>
        <p:nvSpPr>
          <p:cNvPr id="505876" name="Text Box 20"/>
          <p:cNvSpPr txBox="1">
            <a:spLocks noChangeArrowheads="1"/>
          </p:cNvSpPr>
          <p:nvPr/>
        </p:nvSpPr>
        <p:spPr bwMode="auto">
          <a:xfrm>
            <a:off x="6629400" y="4572000"/>
            <a:ext cx="1108075"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a:t>MailBill</a:t>
            </a:r>
          </a:p>
        </p:txBody>
      </p:sp>
      <p:sp>
        <p:nvSpPr>
          <p:cNvPr id="505877" name="Line 21"/>
          <p:cNvSpPr>
            <a:spLocks noChangeShapeType="1"/>
          </p:cNvSpPr>
          <p:nvPr/>
        </p:nvSpPr>
        <p:spPr bwMode="auto">
          <a:xfrm>
            <a:off x="6477000" y="5029200"/>
            <a:ext cx="1447800"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endParaRPr lang="en-US"/>
          </a:p>
        </p:txBody>
      </p:sp>
      <p:sp>
        <p:nvSpPr>
          <p:cNvPr id="505878" name="Line 22"/>
          <p:cNvSpPr>
            <a:spLocks noChangeShapeType="1"/>
          </p:cNvSpPr>
          <p:nvPr/>
        </p:nvSpPr>
        <p:spPr bwMode="auto">
          <a:xfrm>
            <a:off x="6477000" y="5105400"/>
            <a:ext cx="1447800"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endParaRPr lang="en-US"/>
          </a:p>
        </p:txBody>
      </p:sp>
      <p:sp>
        <p:nvSpPr>
          <p:cNvPr id="505879" name="Text Box 23"/>
          <p:cNvSpPr txBox="1">
            <a:spLocks noChangeArrowheads="1"/>
          </p:cNvSpPr>
          <p:nvPr/>
        </p:nvSpPr>
        <p:spPr bwMode="auto">
          <a:xfrm>
            <a:off x="6518275" y="5102225"/>
            <a:ext cx="909638"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sz="1600"/>
              <a:t>+send()</a:t>
            </a:r>
          </a:p>
        </p:txBody>
      </p:sp>
      <p:sp>
        <p:nvSpPr>
          <p:cNvPr id="505881" name="AutoShape 25"/>
          <p:cNvSpPr>
            <a:spLocks noChangeArrowheads="1"/>
          </p:cNvSpPr>
          <p:nvPr/>
        </p:nvSpPr>
        <p:spPr bwMode="auto">
          <a:xfrm>
            <a:off x="5867400" y="3810000"/>
            <a:ext cx="304800" cy="228600"/>
          </a:xfrm>
          <a:prstGeom prst="flowChartExtract">
            <a:avLst/>
          </a:prstGeom>
          <a:solidFill>
            <a:schemeClr val="bg1"/>
          </a:solidFill>
          <a:ln w="254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05882" name="Freeform 26"/>
          <p:cNvSpPr>
            <a:spLocks/>
          </p:cNvSpPr>
          <p:nvPr/>
        </p:nvSpPr>
        <p:spPr bwMode="auto">
          <a:xfrm>
            <a:off x="4953000" y="4343400"/>
            <a:ext cx="2209800" cy="228600"/>
          </a:xfrm>
          <a:custGeom>
            <a:avLst/>
            <a:gdLst>
              <a:gd name="T0" fmla="*/ 0 w 1392"/>
              <a:gd name="T1" fmla="*/ 144 h 144"/>
              <a:gd name="T2" fmla="*/ 0 w 1392"/>
              <a:gd name="T3" fmla="*/ 0 h 144"/>
              <a:gd name="T4" fmla="*/ 1392 w 1392"/>
              <a:gd name="T5" fmla="*/ 0 h 144"/>
              <a:gd name="T6" fmla="*/ 1392 w 1392"/>
              <a:gd name="T7" fmla="*/ 144 h 144"/>
            </a:gdLst>
            <a:ahLst/>
            <a:cxnLst>
              <a:cxn ang="0">
                <a:pos x="T0" y="T1"/>
              </a:cxn>
              <a:cxn ang="0">
                <a:pos x="T2" y="T3"/>
              </a:cxn>
              <a:cxn ang="0">
                <a:pos x="T4" y="T5"/>
              </a:cxn>
              <a:cxn ang="0">
                <a:pos x="T6" y="T7"/>
              </a:cxn>
            </a:cxnLst>
            <a:rect l="0" t="0" r="r" b="b"/>
            <a:pathLst>
              <a:path w="1392" h="144">
                <a:moveTo>
                  <a:pt x="0" y="144"/>
                </a:moveTo>
                <a:lnTo>
                  <a:pt x="0" y="0"/>
                </a:lnTo>
                <a:lnTo>
                  <a:pt x="1392" y="0"/>
                </a:lnTo>
                <a:lnTo>
                  <a:pt x="1392" y="144"/>
                </a:lnTo>
              </a:path>
            </a:pathLst>
          </a:custGeom>
          <a:noFill/>
          <a:ln w="25400">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endParaRPr lang="en-US"/>
          </a:p>
        </p:txBody>
      </p:sp>
      <p:sp>
        <p:nvSpPr>
          <p:cNvPr id="505883" name="Line 27"/>
          <p:cNvSpPr>
            <a:spLocks noChangeShapeType="1"/>
          </p:cNvSpPr>
          <p:nvPr/>
        </p:nvSpPr>
        <p:spPr bwMode="auto">
          <a:xfrm>
            <a:off x="6019800" y="4038600"/>
            <a:ext cx="0" cy="304800"/>
          </a:xfrm>
          <a:prstGeom prst="line">
            <a:avLst/>
          </a:prstGeom>
          <a:noFill/>
          <a:ln w="254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endParaRPr lang="en-US"/>
          </a:p>
        </p:txBody>
      </p:sp>
      <p:sp>
        <p:nvSpPr>
          <p:cNvPr id="505884" name="Text Box 28"/>
          <p:cNvSpPr txBox="1">
            <a:spLocks noChangeArrowheads="1"/>
          </p:cNvSpPr>
          <p:nvPr/>
        </p:nvSpPr>
        <p:spPr bwMode="auto">
          <a:xfrm>
            <a:off x="1143000" y="1612900"/>
            <a:ext cx="1177925"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b="1">
                <a:solidFill>
                  <a:srgbClr val="FF0000"/>
                </a:solidFill>
                <a:latin typeface="Comic Sans MS" charset="0"/>
              </a:rPr>
              <a:t>Before</a:t>
            </a:r>
          </a:p>
        </p:txBody>
      </p:sp>
      <p:sp>
        <p:nvSpPr>
          <p:cNvPr id="505885" name="Text Box 29"/>
          <p:cNvSpPr txBox="1">
            <a:spLocks noChangeArrowheads="1"/>
          </p:cNvSpPr>
          <p:nvPr/>
        </p:nvSpPr>
        <p:spPr bwMode="auto">
          <a:xfrm>
            <a:off x="5410200" y="1600200"/>
            <a:ext cx="1020763"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b="1">
                <a:solidFill>
                  <a:srgbClr val="FF0000"/>
                </a:solidFill>
                <a:latin typeface="Comic Sans MS" charset="0"/>
              </a:rPr>
              <a:t>After</a:t>
            </a:r>
          </a:p>
        </p:txBody>
      </p:sp>
      <p:sp>
        <p:nvSpPr>
          <p:cNvPr id="505886" name="Text Box 30"/>
          <p:cNvSpPr txBox="1">
            <a:spLocks noChangeArrowheads="1"/>
          </p:cNvSpPr>
          <p:nvPr/>
        </p:nvSpPr>
        <p:spPr bwMode="auto">
          <a:xfrm>
            <a:off x="295275" y="4646613"/>
            <a:ext cx="2924175" cy="11906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sz="1800" b="1" i="1"/>
              <a:t>Note:  There are many</a:t>
            </a:r>
            <a:br>
              <a:rPr lang="en-US" sz="1800" b="1" i="1"/>
            </a:br>
            <a:r>
              <a:rPr lang="en-US" sz="1800" b="1" i="1"/>
              <a:t>ways to do this type of</a:t>
            </a:r>
            <a:br>
              <a:rPr lang="en-US" sz="1800" b="1" i="1"/>
            </a:br>
            <a:r>
              <a:rPr lang="en-US" sz="1800" b="1" i="1"/>
              <a:t>refactoring – this is just</a:t>
            </a:r>
            <a:br>
              <a:rPr lang="en-US" sz="1800" b="1" i="1"/>
            </a:br>
            <a:r>
              <a:rPr lang="en-US" sz="1800" b="1" i="1"/>
              <a:t>one example.</a:t>
            </a:r>
          </a:p>
        </p:txBody>
      </p:sp>
    </p:spTree>
  </p:cSld>
  <p:clrMapOvr>
    <a:masterClrMapping/>
  </p:clrMapOvr>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6CC74F97-D301-E94A-9DA7-A4EC4DA8BB16}" type="slidenum">
              <a:rPr lang="en-US"/>
              <a:pPr/>
              <a:t>78</a:t>
            </a:fld>
            <a:endParaRPr lang="en-US"/>
          </a:p>
        </p:txBody>
      </p:sp>
      <p:sp>
        <p:nvSpPr>
          <p:cNvPr id="499714" name="Rectangle 2"/>
          <p:cNvSpPr>
            <a:spLocks noGrp="1" noChangeArrowheads="1"/>
          </p:cNvSpPr>
          <p:nvPr>
            <p:ph type="title"/>
          </p:nvPr>
        </p:nvSpPr>
        <p:spPr/>
        <p:txBody>
          <a:bodyPr/>
          <a:lstStyle/>
          <a:p>
            <a:r>
              <a:rPr lang="en-US"/>
              <a:t>Anti-Patterns (plus Refactoring)</a:t>
            </a:r>
          </a:p>
        </p:txBody>
      </p:sp>
      <p:sp>
        <p:nvSpPr>
          <p:cNvPr id="499715" name="Rectangle 3" descr="Rectangle: Click to edit Master text styles&#10;Second level&#10;Third level&#10;Fourth level&#10;Fifth level"/>
          <p:cNvSpPr>
            <a:spLocks noGrp="1" noChangeArrowheads="1"/>
          </p:cNvSpPr>
          <p:nvPr>
            <p:ph type="body" idx="1"/>
          </p:nvPr>
        </p:nvSpPr>
        <p:spPr>
          <a:xfrm>
            <a:off x="838200" y="1676400"/>
            <a:ext cx="7772400" cy="4114800"/>
          </a:xfrm>
        </p:spPr>
        <p:txBody>
          <a:bodyPr/>
          <a:lstStyle/>
          <a:p>
            <a:pPr>
              <a:lnSpc>
                <a:spcPct val="80000"/>
              </a:lnSpc>
            </a:pPr>
            <a:r>
              <a:rPr lang="en-US" sz="2800"/>
              <a:t>AntiPatterns are Negative Solutions that present more problems than they address </a:t>
            </a:r>
          </a:p>
          <a:p>
            <a:pPr>
              <a:lnSpc>
                <a:spcPct val="80000"/>
              </a:lnSpc>
            </a:pPr>
            <a:r>
              <a:rPr lang="en-US" sz="2800"/>
              <a:t>AntiPatterns are a natural extension to design patterns </a:t>
            </a:r>
          </a:p>
          <a:p>
            <a:pPr>
              <a:lnSpc>
                <a:spcPct val="80000"/>
              </a:lnSpc>
            </a:pPr>
            <a:r>
              <a:rPr lang="en-US" sz="2800"/>
              <a:t>AntiPatterns bridge the gap between architectural concepts and real-world implementations. </a:t>
            </a:r>
          </a:p>
          <a:p>
            <a:pPr>
              <a:lnSpc>
                <a:spcPct val="80000"/>
              </a:lnSpc>
            </a:pPr>
            <a:r>
              <a:rPr lang="en-US" sz="2800"/>
              <a:t>Understanding AntiPatterns provides the knowledge to prevent or recover from them</a:t>
            </a:r>
          </a:p>
          <a:p>
            <a:pPr lvl="1">
              <a:lnSpc>
                <a:spcPct val="80000"/>
              </a:lnSpc>
            </a:pPr>
            <a:r>
              <a:rPr lang="en-US" sz="2400"/>
              <a:t>Recovery can be via Refactoring</a:t>
            </a:r>
          </a:p>
        </p:txBody>
      </p:sp>
      <p:sp>
        <p:nvSpPr>
          <p:cNvPr id="499716" name="Text Box 4"/>
          <p:cNvSpPr txBox="1">
            <a:spLocks noChangeArrowheads="1"/>
          </p:cNvSpPr>
          <p:nvPr/>
        </p:nvSpPr>
        <p:spPr bwMode="auto">
          <a:xfrm>
            <a:off x="6046788" y="5988050"/>
            <a:ext cx="2868612"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sz="1600">
                <a:solidFill>
                  <a:srgbClr val="FF0000"/>
                </a:solidFill>
              </a:rPr>
              <a:t>From:  www.antipatterns.com</a:t>
            </a:r>
          </a:p>
        </p:txBody>
      </p:sp>
    </p:spTree>
  </p:cSld>
  <p:clrMapOvr>
    <a:masterClrMapping/>
  </p:clrMapOvr>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98B3BDF0-8809-3642-B88E-3294F9C2B3D2}" type="slidenum">
              <a:rPr lang="en-US"/>
              <a:pPr/>
              <a:t>79</a:t>
            </a:fld>
            <a:endParaRPr lang="en-US"/>
          </a:p>
        </p:txBody>
      </p:sp>
      <p:sp>
        <p:nvSpPr>
          <p:cNvPr id="501762" name="Rectangle 2"/>
          <p:cNvSpPr>
            <a:spLocks noGrp="1" noChangeArrowheads="1"/>
          </p:cNvSpPr>
          <p:nvPr>
            <p:ph type="title"/>
          </p:nvPr>
        </p:nvSpPr>
        <p:spPr/>
        <p:txBody>
          <a:bodyPr/>
          <a:lstStyle/>
          <a:p>
            <a:r>
              <a:rPr lang="en-US"/>
              <a:t>Antipattern Example: Poltergeists  </a:t>
            </a:r>
          </a:p>
        </p:txBody>
      </p:sp>
      <p:sp>
        <p:nvSpPr>
          <p:cNvPr id="501763" name="Rectangle 3" descr="Rectangle: Click to edit Master text styles&#10;Second level&#10;Third level&#10;Fourth level&#10;Fifth level"/>
          <p:cNvSpPr>
            <a:spLocks noGrp="1" noChangeArrowheads="1"/>
          </p:cNvSpPr>
          <p:nvPr>
            <p:ph type="body" idx="1"/>
          </p:nvPr>
        </p:nvSpPr>
        <p:spPr/>
        <p:txBody>
          <a:bodyPr/>
          <a:lstStyle/>
          <a:p>
            <a:pPr>
              <a:lnSpc>
                <a:spcPct val="80000"/>
              </a:lnSpc>
            </a:pPr>
            <a:r>
              <a:rPr lang="en-US" sz="2400"/>
              <a:t>Proliferation of classes [Riel 96] </a:t>
            </a:r>
          </a:p>
          <a:p>
            <a:pPr>
              <a:lnSpc>
                <a:spcPct val="80000"/>
              </a:lnSpc>
            </a:pPr>
            <a:r>
              <a:rPr lang="en-US" sz="2400"/>
              <a:t>Spurious classes and associations </a:t>
            </a:r>
          </a:p>
          <a:p>
            <a:pPr lvl="1">
              <a:lnSpc>
                <a:spcPct val="80000"/>
              </a:lnSpc>
            </a:pPr>
            <a:r>
              <a:rPr lang="en-US" sz="2000"/>
              <a:t>Stateless, short-lifecycle classes </a:t>
            </a:r>
          </a:p>
          <a:p>
            <a:pPr lvl="1">
              <a:lnSpc>
                <a:spcPct val="80000"/>
              </a:lnSpc>
            </a:pPr>
            <a:r>
              <a:rPr lang="en-US" sz="2000"/>
              <a:t>Classes with few responsibilities </a:t>
            </a:r>
          </a:p>
          <a:p>
            <a:pPr lvl="1">
              <a:lnSpc>
                <a:spcPct val="80000"/>
              </a:lnSpc>
            </a:pPr>
            <a:r>
              <a:rPr lang="en-US" sz="2000"/>
              <a:t>Transient associations </a:t>
            </a:r>
          </a:p>
          <a:p>
            <a:pPr>
              <a:lnSpc>
                <a:spcPct val="80000"/>
              </a:lnSpc>
            </a:pPr>
            <a:r>
              <a:rPr lang="en-US" sz="2400"/>
              <a:t>Excessive complexity </a:t>
            </a:r>
          </a:p>
          <a:p>
            <a:pPr>
              <a:lnSpc>
                <a:spcPct val="80000"/>
              </a:lnSpc>
            </a:pPr>
            <a:r>
              <a:rPr lang="en-US" sz="2400"/>
              <a:t>Unstable analysis and design models </a:t>
            </a:r>
          </a:p>
          <a:p>
            <a:pPr>
              <a:lnSpc>
                <a:spcPct val="80000"/>
              </a:lnSpc>
            </a:pPr>
            <a:r>
              <a:rPr lang="en-US" sz="2400"/>
              <a:t>Analysis paralysis </a:t>
            </a:r>
          </a:p>
          <a:p>
            <a:pPr>
              <a:lnSpc>
                <a:spcPct val="80000"/>
              </a:lnSpc>
            </a:pPr>
            <a:r>
              <a:rPr lang="en-US" sz="2400"/>
              <a:t>Divergent design and implementation </a:t>
            </a:r>
          </a:p>
          <a:p>
            <a:pPr>
              <a:lnSpc>
                <a:spcPct val="80000"/>
              </a:lnSpc>
            </a:pPr>
            <a:r>
              <a:rPr lang="en-US" sz="2400"/>
              <a:t>Poor system performance </a:t>
            </a:r>
          </a:p>
          <a:p>
            <a:pPr>
              <a:lnSpc>
                <a:spcPct val="80000"/>
              </a:lnSpc>
            </a:pPr>
            <a:r>
              <a:rPr lang="en-US" sz="2400"/>
              <a:t>Lack of system extensibility</a:t>
            </a:r>
          </a:p>
        </p:txBody>
      </p:sp>
      <p:sp>
        <p:nvSpPr>
          <p:cNvPr id="501764" name="Text Box 4"/>
          <p:cNvSpPr txBox="1">
            <a:spLocks noChangeArrowheads="1"/>
          </p:cNvSpPr>
          <p:nvPr/>
        </p:nvSpPr>
        <p:spPr bwMode="auto">
          <a:xfrm>
            <a:off x="6046788" y="5988050"/>
            <a:ext cx="2868612"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sz="1600">
                <a:solidFill>
                  <a:srgbClr val="FF0000"/>
                </a:solidFill>
              </a:rPr>
              <a:t>From:  www.antipatterns.com</a:t>
            </a: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Number Placeholder 4"/>
          <p:cNvSpPr>
            <a:spLocks noGrp="1"/>
          </p:cNvSpPr>
          <p:nvPr>
            <p:ph type="sldNum" sz="quarter" idx="11"/>
          </p:nvPr>
        </p:nvSpPr>
        <p:spPr/>
        <p:txBody>
          <a:bodyPr/>
          <a:lstStyle/>
          <a:p>
            <a:fld id="{E07BE1BD-4F44-054F-BAE5-6F023CD5F33F}" type="slidenum">
              <a:rPr lang="en-US"/>
              <a:pPr/>
              <a:t>8</a:t>
            </a:fld>
            <a:endParaRPr lang="en-US"/>
          </a:p>
        </p:txBody>
      </p:sp>
      <p:sp>
        <p:nvSpPr>
          <p:cNvPr id="471042" name="Rectangle 2"/>
          <p:cNvSpPr>
            <a:spLocks noGrp="1" noChangeArrowheads="1"/>
          </p:cNvSpPr>
          <p:nvPr>
            <p:ph type="title"/>
          </p:nvPr>
        </p:nvSpPr>
        <p:spPr/>
        <p:txBody>
          <a:bodyPr/>
          <a:lstStyle/>
          <a:p>
            <a:r>
              <a:rPr lang="en-US" sz="3200"/>
              <a:t>UML – A modeling Notation</a:t>
            </a:r>
            <a:br>
              <a:rPr lang="en-US" sz="3200"/>
            </a:br>
            <a:r>
              <a:rPr lang="en-US" sz="3200"/>
              <a:t>for Design</a:t>
            </a:r>
          </a:p>
        </p:txBody>
      </p:sp>
      <p:sp>
        <p:nvSpPr>
          <p:cNvPr id="471044" name="Rectangle 4"/>
          <p:cNvSpPr>
            <a:spLocks noChangeArrowheads="1"/>
          </p:cNvSpPr>
          <p:nvPr/>
        </p:nvSpPr>
        <p:spPr bwMode="auto">
          <a:xfrm>
            <a:off x="685800" y="1600200"/>
            <a:ext cx="4038600" cy="2209800"/>
          </a:xfrm>
          <a:prstGeom prst="rect">
            <a:avLst/>
          </a:prstGeom>
          <a:solidFill>
            <a:schemeClr val="accent1"/>
          </a:solidFill>
          <a:ln w="254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r>
              <a:rPr lang="en-US"/>
              <a:t>Structural</a:t>
            </a:r>
          </a:p>
        </p:txBody>
      </p:sp>
      <p:sp>
        <p:nvSpPr>
          <p:cNvPr id="471045" name="Rectangle 5"/>
          <p:cNvSpPr>
            <a:spLocks noChangeArrowheads="1"/>
          </p:cNvSpPr>
          <p:nvPr/>
        </p:nvSpPr>
        <p:spPr bwMode="auto">
          <a:xfrm>
            <a:off x="4724400" y="1600200"/>
            <a:ext cx="4038600" cy="2209800"/>
          </a:xfrm>
          <a:prstGeom prst="rect">
            <a:avLst/>
          </a:prstGeom>
          <a:solidFill>
            <a:schemeClr val="accent1"/>
          </a:solidFill>
          <a:ln w="254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lgn="r"/>
            <a:r>
              <a:rPr lang="en-US"/>
              <a:t>Packaging/Implementation</a:t>
            </a:r>
          </a:p>
        </p:txBody>
      </p:sp>
      <p:sp>
        <p:nvSpPr>
          <p:cNvPr id="471046" name="Rectangle 6"/>
          <p:cNvSpPr>
            <a:spLocks noChangeArrowheads="1"/>
          </p:cNvSpPr>
          <p:nvPr/>
        </p:nvSpPr>
        <p:spPr bwMode="auto">
          <a:xfrm>
            <a:off x="685800" y="3810000"/>
            <a:ext cx="4038600" cy="2209800"/>
          </a:xfrm>
          <a:prstGeom prst="rect">
            <a:avLst/>
          </a:prstGeom>
          <a:solidFill>
            <a:schemeClr val="accent1"/>
          </a:solidFill>
          <a:ln w="254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tIns="228600" bIns="0"/>
          <a:lstStyle/>
          <a:p>
            <a:r>
              <a:rPr lang="en-US"/>
              <a:t>Behavioral</a:t>
            </a:r>
          </a:p>
        </p:txBody>
      </p:sp>
      <p:sp>
        <p:nvSpPr>
          <p:cNvPr id="471047" name="Rectangle 7"/>
          <p:cNvSpPr>
            <a:spLocks noChangeArrowheads="1"/>
          </p:cNvSpPr>
          <p:nvPr/>
        </p:nvSpPr>
        <p:spPr bwMode="auto">
          <a:xfrm>
            <a:off x="4724400" y="3810000"/>
            <a:ext cx="4038600" cy="2209800"/>
          </a:xfrm>
          <a:prstGeom prst="rect">
            <a:avLst/>
          </a:prstGeom>
          <a:solidFill>
            <a:schemeClr val="accent1"/>
          </a:solidFill>
          <a:ln w="254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tIns="228600" bIns="0"/>
          <a:lstStyle/>
          <a:p>
            <a:pPr algn="r"/>
            <a:r>
              <a:rPr lang="en-US"/>
              <a:t>Infrastructure/</a:t>
            </a:r>
            <a:br>
              <a:rPr lang="en-US"/>
            </a:br>
            <a:r>
              <a:rPr lang="en-US"/>
              <a:t>Environment</a:t>
            </a:r>
          </a:p>
        </p:txBody>
      </p:sp>
      <p:sp>
        <p:nvSpPr>
          <p:cNvPr id="471048" name="Oval 8"/>
          <p:cNvSpPr>
            <a:spLocks noChangeArrowheads="1"/>
          </p:cNvSpPr>
          <p:nvPr/>
        </p:nvSpPr>
        <p:spPr bwMode="auto">
          <a:xfrm>
            <a:off x="2819400" y="2895600"/>
            <a:ext cx="3886200" cy="1828800"/>
          </a:xfrm>
          <a:prstGeom prst="ellipse">
            <a:avLst/>
          </a:prstGeom>
          <a:solidFill>
            <a:schemeClr val="accent1"/>
          </a:solidFill>
          <a:ln w="25400">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lgn="ctr"/>
            <a:r>
              <a:rPr lang="en-US" sz="1800" b="1"/>
              <a:t>Requirements,</a:t>
            </a:r>
          </a:p>
          <a:p>
            <a:pPr algn="ctr"/>
            <a:r>
              <a:rPr lang="en-US" sz="1800" b="1"/>
              <a:t>Test/Validation</a:t>
            </a:r>
            <a:br>
              <a:rPr lang="en-US" sz="1800" b="1"/>
            </a:br>
            <a:r>
              <a:rPr lang="en-US" sz="1800" b="1"/>
              <a:t>Criteria</a:t>
            </a:r>
          </a:p>
        </p:txBody>
      </p:sp>
      <p:sp>
        <p:nvSpPr>
          <p:cNvPr id="471051" name="Text Box 11"/>
          <p:cNvSpPr txBox="1">
            <a:spLocks noChangeArrowheads="1"/>
          </p:cNvSpPr>
          <p:nvPr/>
        </p:nvSpPr>
        <p:spPr bwMode="auto">
          <a:xfrm>
            <a:off x="3886200" y="4114800"/>
            <a:ext cx="1681163"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b="1">
                <a:solidFill>
                  <a:srgbClr val="FF0000"/>
                </a:solidFill>
                <a:latin typeface="Comic Sans MS" charset="0"/>
              </a:rPr>
              <a:t>Use Cases</a:t>
            </a:r>
          </a:p>
        </p:txBody>
      </p:sp>
      <p:sp>
        <p:nvSpPr>
          <p:cNvPr id="471052" name="Text Box 12"/>
          <p:cNvSpPr txBox="1">
            <a:spLocks noChangeArrowheads="1"/>
          </p:cNvSpPr>
          <p:nvPr/>
        </p:nvSpPr>
        <p:spPr bwMode="auto">
          <a:xfrm>
            <a:off x="1062038" y="2209800"/>
            <a:ext cx="2392362"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b="1">
                <a:solidFill>
                  <a:srgbClr val="FF0000"/>
                </a:solidFill>
                <a:latin typeface="Comic Sans MS" charset="0"/>
              </a:rPr>
              <a:t>Class Diagrams</a:t>
            </a:r>
          </a:p>
        </p:txBody>
      </p:sp>
      <p:sp>
        <p:nvSpPr>
          <p:cNvPr id="471053" name="Text Box 13"/>
          <p:cNvSpPr txBox="1">
            <a:spLocks noChangeArrowheads="1"/>
          </p:cNvSpPr>
          <p:nvPr/>
        </p:nvSpPr>
        <p:spPr bwMode="auto">
          <a:xfrm>
            <a:off x="685800" y="4419600"/>
            <a:ext cx="3548063" cy="15525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b="1">
                <a:solidFill>
                  <a:srgbClr val="FF0000"/>
                </a:solidFill>
                <a:latin typeface="Comic Sans MS" charset="0"/>
              </a:rPr>
              <a:t>Sequence Diagrams</a:t>
            </a:r>
            <a:br>
              <a:rPr lang="en-US" b="1">
                <a:solidFill>
                  <a:srgbClr val="FF0000"/>
                </a:solidFill>
                <a:latin typeface="Comic Sans MS" charset="0"/>
              </a:rPr>
            </a:br>
            <a:r>
              <a:rPr lang="en-US" b="1">
                <a:solidFill>
                  <a:srgbClr val="FF0000"/>
                </a:solidFill>
                <a:latin typeface="Comic Sans MS" charset="0"/>
              </a:rPr>
              <a:t>Collaboration Diagrams</a:t>
            </a:r>
          </a:p>
          <a:p>
            <a:r>
              <a:rPr lang="en-US" b="1">
                <a:solidFill>
                  <a:srgbClr val="FF0000"/>
                </a:solidFill>
                <a:latin typeface="Comic Sans MS" charset="0"/>
              </a:rPr>
              <a:t>Statechart Diagrams</a:t>
            </a:r>
            <a:br>
              <a:rPr lang="en-US" b="1">
                <a:solidFill>
                  <a:srgbClr val="FF0000"/>
                </a:solidFill>
                <a:latin typeface="Comic Sans MS" charset="0"/>
              </a:rPr>
            </a:br>
            <a:r>
              <a:rPr lang="en-US" b="1">
                <a:solidFill>
                  <a:srgbClr val="FF0000"/>
                </a:solidFill>
                <a:latin typeface="Comic Sans MS" charset="0"/>
              </a:rPr>
              <a:t>Activity Diagrams</a:t>
            </a:r>
          </a:p>
        </p:txBody>
      </p:sp>
      <p:sp>
        <p:nvSpPr>
          <p:cNvPr id="471054" name="Text Box 14"/>
          <p:cNvSpPr txBox="1">
            <a:spLocks noChangeArrowheads="1"/>
          </p:cNvSpPr>
          <p:nvPr/>
        </p:nvSpPr>
        <p:spPr bwMode="auto">
          <a:xfrm>
            <a:off x="5486400" y="2133600"/>
            <a:ext cx="3197225" cy="8223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b="1">
                <a:solidFill>
                  <a:srgbClr val="FF0000"/>
                </a:solidFill>
                <a:latin typeface="Comic Sans MS" charset="0"/>
              </a:rPr>
              <a:t>Package Diagrams</a:t>
            </a:r>
          </a:p>
          <a:p>
            <a:r>
              <a:rPr lang="en-US" b="1">
                <a:solidFill>
                  <a:srgbClr val="FF0000"/>
                </a:solidFill>
                <a:latin typeface="Comic Sans MS" charset="0"/>
              </a:rPr>
              <a:t>Component Diagrams</a:t>
            </a:r>
          </a:p>
        </p:txBody>
      </p:sp>
      <p:sp>
        <p:nvSpPr>
          <p:cNvPr id="471055" name="Text Box 15"/>
          <p:cNvSpPr txBox="1">
            <a:spLocks noChangeArrowheads="1"/>
          </p:cNvSpPr>
          <p:nvPr/>
        </p:nvSpPr>
        <p:spPr bwMode="auto">
          <a:xfrm>
            <a:off x="5303838" y="4876800"/>
            <a:ext cx="3330575"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b="1">
                <a:solidFill>
                  <a:srgbClr val="FF0000"/>
                </a:solidFill>
                <a:latin typeface="Comic Sans MS" charset="0"/>
              </a:rPr>
              <a:t>Deployment Diagrams</a:t>
            </a:r>
          </a:p>
        </p:txBody>
      </p:sp>
      <p:pic>
        <p:nvPicPr>
          <p:cNvPr id="471056" name="Picture 16" descr="uml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81800" y="228600"/>
            <a:ext cx="1905000" cy="1311275"/>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8D073E18-6F84-0649-9624-FDCAC9862505}" type="slidenum">
              <a:rPr lang="en-US"/>
              <a:pPr/>
              <a:t>80</a:t>
            </a:fld>
            <a:endParaRPr lang="en-US"/>
          </a:p>
        </p:txBody>
      </p:sp>
      <p:sp>
        <p:nvSpPr>
          <p:cNvPr id="502786" name="Rectangle 2"/>
          <p:cNvSpPr>
            <a:spLocks noGrp="1" noChangeArrowheads="1"/>
          </p:cNvSpPr>
          <p:nvPr>
            <p:ph type="title"/>
          </p:nvPr>
        </p:nvSpPr>
        <p:spPr/>
        <p:txBody>
          <a:bodyPr/>
          <a:lstStyle/>
          <a:p>
            <a:r>
              <a:rPr lang="en-US"/>
              <a:t>Antipattern Example: Poltergeists</a:t>
            </a:r>
          </a:p>
        </p:txBody>
      </p:sp>
      <p:pic>
        <p:nvPicPr>
          <p:cNvPr id="502789" name="Picture 5" descr="antiexample"/>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38200" y="1371600"/>
            <a:ext cx="6248400" cy="4686300"/>
          </a:xfrm>
          <a:prstGeom prst="rect">
            <a:avLst/>
          </a:prstGeom>
          <a:noFill/>
          <a:extLst>
            <a:ext uri="{909E8E84-426E-40dd-AFC4-6F175D3DCCD1}">
              <a14:hiddenFill xmlns:a14="http://schemas.microsoft.com/office/drawing/2010/main" xmlns="">
                <a:solidFill>
                  <a:srgbClr val="FFFFFF"/>
                </a:solidFill>
              </a14:hiddenFill>
            </a:ext>
          </a:extLst>
        </p:spPr>
      </p:pic>
      <p:sp>
        <p:nvSpPr>
          <p:cNvPr id="502790" name="Text Box 6"/>
          <p:cNvSpPr txBox="1">
            <a:spLocks noChangeArrowheads="1"/>
          </p:cNvSpPr>
          <p:nvPr/>
        </p:nvSpPr>
        <p:spPr bwMode="auto">
          <a:xfrm>
            <a:off x="6046788" y="5988050"/>
            <a:ext cx="2868612"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sz="1600">
                <a:solidFill>
                  <a:srgbClr val="FF0000"/>
                </a:solidFill>
              </a:rPr>
              <a:t>From:  www.antipatterns.com</a:t>
            </a:r>
          </a:p>
        </p:txBody>
      </p:sp>
    </p:spTree>
  </p:cSld>
  <p:clrMapOvr>
    <a:masterClrMapping/>
  </p:clrMapOvr>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B13995E0-374C-5745-AEE4-4B21CD5A81AE}" type="slidenum">
              <a:rPr lang="en-US"/>
              <a:pPr/>
              <a:t>81</a:t>
            </a:fld>
            <a:endParaRPr lang="en-US"/>
          </a:p>
        </p:txBody>
      </p:sp>
      <p:sp>
        <p:nvSpPr>
          <p:cNvPr id="503810" name="Rectangle 2"/>
          <p:cNvSpPr>
            <a:spLocks noGrp="1" noChangeArrowheads="1"/>
          </p:cNvSpPr>
          <p:nvPr>
            <p:ph type="title"/>
          </p:nvPr>
        </p:nvSpPr>
        <p:spPr/>
        <p:txBody>
          <a:bodyPr/>
          <a:lstStyle/>
          <a:p>
            <a:r>
              <a:rPr lang="en-US" sz="3200"/>
              <a:t>Antipattern Example: Fixing Poltergeists</a:t>
            </a:r>
          </a:p>
        </p:txBody>
      </p:sp>
      <p:sp>
        <p:nvSpPr>
          <p:cNvPr id="503812" name="Rectangle 4" descr="Rectangle: Click to edit Master text styles&#10;Second level&#10;Third level&#10;Fourth level&#10;Fifth level"/>
          <p:cNvSpPr>
            <a:spLocks noGrp="1" noChangeArrowheads="1"/>
          </p:cNvSpPr>
          <p:nvPr>
            <p:ph type="body" idx="1"/>
          </p:nvPr>
        </p:nvSpPr>
        <p:spPr>
          <a:xfrm>
            <a:off x="838200" y="1752600"/>
            <a:ext cx="7772400" cy="4114800"/>
          </a:xfrm>
        </p:spPr>
        <p:txBody>
          <a:bodyPr/>
          <a:lstStyle/>
          <a:p>
            <a:pPr>
              <a:lnSpc>
                <a:spcPct val="90000"/>
              </a:lnSpc>
            </a:pPr>
            <a:r>
              <a:rPr lang="en-US" sz="2800"/>
              <a:t>Refactor to eliminate irrelevant classes </a:t>
            </a:r>
          </a:p>
          <a:p>
            <a:pPr lvl="1">
              <a:lnSpc>
                <a:spcPct val="90000"/>
              </a:lnSpc>
            </a:pPr>
            <a:r>
              <a:rPr lang="en-US" sz="2400"/>
              <a:t>Delete external classes (outside the system) </a:t>
            </a:r>
          </a:p>
          <a:p>
            <a:pPr lvl="1">
              <a:lnSpc>
                <a:spcPct val="90000"/>
              </a:lnSpc>
            </a:pPr>
            <a:r>
              <a:rPr lang="en-US" sz="2400"/>
              <a:t>Delete classes with no domain relevance </a:t>
            </a:r>
          </a:p>
          <a:p>
            <a:pPr>
              <a:lnSpc>
                <a:spcPct val="90000"/>
              </a:lnSpc>
            </a:pPr>
            <a:r>
              <a:rPr lang="en-US" sz="2800"/>
              <a:t>Refactor to eliminate transient </a:t>
            </a:r>
            <a:r>
              <a:rPr lang="ja-JP" altLang="en-US" sz="2800">
                <a:latin typeface="Arial"/>
              </a:rPr>
              <a:t>“</a:t>
            </a:r>
            <a:r>
              <a:rPr lang="en-US" sz="2800"/>
              <a:t>data classes</a:t>
            </a:r>
            <a:r>
              <a:rPr lang="ja-JP" altLang="en-US" sz="2800">
                <a:latin typeface="Arial"/>
              </a:rPr>
              <a:t>”</a:t>
            </a:r>
            <a:r>
              <a:rPr lang="en-US" sz="2800"/>
              <a:t> </a:t>
            </a:r>
          </a:p>
          <a:p>
            <a:pPr>
              <a:lnSpc>
                <a:spcPct val="90000"/>
              </a:lnSpc>
            </a:pPr>
            <a:r>
              <a:rPr lang="en-US" sz="2800"/>
              <a:t>Refactor to eliminate </a:t>
            </a:r>
            <a:r>
              <a:rPr lang="ja-JP" altLang="en-US" sz="2800">
                <a:latin typeface="Arial"/>
              </a:rPr>
              <a:t>“</a:t>
            </a:r>
            <a:r>
              <a:rPr lang="en-US" sz="2800"/>
              <a:t>operation classes</a:t>
            </a:r>
            <a:r>
              <a:rPr lang="ja-JP" altLang="en-US" sz="2800">
                <a:latin typeface="Arial"/>
              </a:rPr>
              <a:t>”</a:t>
            </a:r>
            <a:r>
              <a:rPr lang="en-US" sz="2800"/>
              <a:t> </a:t>
            </a:r>
          </a:p>
          <a:p>
            <a:pPr>
              <a:lnSpc>
                <a:spcPct val="90000"/>
              </a:lnSpc>
            </a:pPr>
            <a:r>
              <a:rPr lang="en-US" sz="2800"/>
              <a:t>Refactor other classes with short lifecycles or few responsibilities </a:t>
            </a:r>
          </a:p>
          <a:p>
            <a:pPr lvl="1">
              <a:lnSpc>
                <a:spcPct val="90000"/>
              </a:lnSpc>
            </a:pPr>
            <a:r>
              <a:rPr lang="en-US" sz="2400"/>
              <a:t>Move into collaborating classes </a:t>
            </a:r>
          </a:p>
          <a:p>
            <a:pPr lvl="1">
              <a:lnSpc>
                <a:spcPct val="90000"/>
              </a:lnSpc>
            </a:pPr>
            <a:r>
              <a:rPr lang="en-US" sz="2400"/>
              <a:t>Regroup into cohesive larger classes</a:t>
            </a:r>
          </a:p>
        </p:txBody>
      </p:sp>
      <p:sp>
        <p:nvSpPr>
          <p:cNvPr id="503813" name="Text Box 5"/>
          <p:cNvSpPr txBox="1">
            <a:spLocks noChangeArrowheads="1"/>
          </p:cNvSpPr>
          <p:nvPr/>
        </p:nvSpPr>
        <p:spPr bwMode="auto">
          <a:xfrm>
            <a:off x="6046788" y="5988050"/>
            <a:ext cx="2868612"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sz="1600">
                <a:solidFill>
                  <a:srgbClr val="FF0000"/>
                </a:solidFill>
              </a:rPr>
              <a:t>From:  www.antipatterns.com</a:t>
            </a:r>
          </a:p>
        </p:txBody>
      </p:sp>
    </p:spTree>
  </p:cSld>
  <p:clrMapOvr>
    <a:masterClrMapping/>
  </p:clrMapOvr>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DC7A9051-159E-A244-853F-F8E63EDD5EF5}" type="slidenum">
              <a:rPr lang="en-US"/>
              <a:pPr/>
              <a:t>82</a:t>
            </a:fld>
            <a:endParaRPr lang="en-US"/>
          </a:p>
        </p:txBody>
      </p:sp>
      <p:sp>
        <p:nvSpPr>
          <p:cNvPr id="500738" name="Rectangle 2"/>
          <p:cNvSpPr>
            <a:spLocks noGrp="1" noChangeArrowheads="1"/>
          </p:cNvSpPr>
          <p:nvPr>
            <p:ph type="title"/>
          </p:nvPr>
        </p:nvSpPr>
        <p:spPr/>
        <p:txBody>
          <a:bodyPr/>
          <a:lstStyle/>
          <a:p>
            <a:r>
              <a:rPr lang="en-US"/>
              <a:t>Good Design Properties</a:t>
            </a:r>
          </a:p>
        </p:txBody>
      </p:sp>
      <p:sp>
        <p:nvSpPr>
          <p:cNvPr id="500739" name="Rectangle 3" descr="Rectangle: Click to edit Master text styles&#10;Second level&#10;Third level&#10;Fourth level&#10;Fifth level"/>
          <p:cNvSpPr>
            <a:spLocks noGrp="1" noChangeArrowheads="1"/>
          </p:cNvSpPr>
          <p:nvPr>
            <p:ph type="body" idx="1"/>
          </p:nvPr>
        </p:nvSpPr>
        <p:spPr/>
        <p:txBody>
          <a:bodyPr/>
          <a:lstStyle/>
          <a:p>
            <a:r>
              <a:rPr lang="en-US" sz="2800" b="1" dirty="0"/>
              <a:t>Hierarchical</a:t>
            </a:r>
            <a:r>
              <a:rPr lang="en-US" sz="2800" dirty="0"/>
              <a:t>: A good design should be organized into a well-designed hierarchy of components.</a:t>
            </a:r>
          </a:p>
          <a:p>
            <a:r>
              <a:rPr lang="en-US" sz="2800" b="1" dirty="0"/>
              <a:t>Modular</a:t>
            </a:r>
            <a:r>
              <a:rPr lang="en-US" sz="2800" dirty="0"/>
              <a:t>: Separate distinct concerns (</a:t>
            </a:r>
            <a:r>
              <a:rPr lang="en-US" sz="2800" dirty="0" err="1"/>
              <a:t>dataand</a:t>
            </a:r>
            <a:r>
              <a:rPr lang="en-US" sz="2800" dirty="0"/>
              <a:t> processing) into distinct containers (</a:t>
            </a:r>
            <a:r>
              <a:rPr lang="en-US" sz="2800" dirty="0" err="1"/>
              <a:t>i.e.,subsystems</a:t>
            </a:r>
            <a:r>
              <a:rPr lang="en-US" sz="2800" dirty="0"/>
              <a:t>, modules, and/or classes). Hide implementation details and provide clean, simple interfaces for each container.</a:t>
            </a:r>
          </a:p>
        </p:txBody>
      </p:sp>
    </p:spTree>
  </p:cSld>
  <p:clrMapOvr>
    <a:masterClrMapping/>
  </p:clrMapOvr>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0B2A96F5-E448-964A-B932-CF7DC8EACDEA}" type="slidenum">
              <a:rPr lang="en-US"/>
              <a:pPr/>
              <a:t>83</a:t>
            </a:fld>
            <a:endParaRPr lang="en-US"/>
          </a:p>
        </p:txBody>
      </p:sp>
      <p:sp>
        <p:nvSpPr>
          <p:cNvPr id="506882" name="Rectangle 2"/>
          <p:cNvSpPr>
            <a:spLocks noGrp="1" noChangeArrowheads="1"/>
          </p:cNvSpPr>
          <p:nvPr>
            <p:ph type="title"/>
          </p:nvPr>
        </p:nvSpPr>
        <p:spPr/>
        <p:txBody>
          <a:bodyPr/>
          <a:lstStyle/>
          <a:p>
            <a:r>
              <a:rPr lang="en-US"/>
              <a:t>Good Design Properties</a:t>
            </a:r>
          </a:p>
        </p:txBody>
      </p:sp>
      <p:sp>
        <p:nvSpPr>
          <p:cNvPr id="506883" name="Rectangle 3" descr="Rectangle: Click to edit Master text styles&#10;Second level&#10;Third level&#10;Fourth level&#10;Fifth level"/>
          <p:cNvSpPr>
            <a:spLocks noGrp="1" noChangeArrowheads="1"/>
          </p:cNvSpPr>
          <p:nvPr>
            <p:ph type="body" idx="1"/>
          </p:nvPr>
        </p:nvSpPr>
        <p:spPr/>
        <p:txBody>
          <a:bodyPr/>
          <a:lstStyle/>
          <a:p>
            <a:r>
              <a:rPr lang="en-US" b="1"/>
              <a:t>Independent</a:t>
            </a:r>
            <a:r>
              <a:rPr lang="en-US"/>
              <a:t>: Group similar things together; limit the amount of </a:t>
            </a:r>
            <a:r>
              <a:rPr lang="ja-JP" altLang="en-US">
                <a:latin typeface="Arial"/>
              </a:rPr>
              <a:t>“</a:t>
            </a:r>
            <a:r>
              <a:rPr lang="en-US"/>
              <a:t>special knowledge</a:t>
            </a:r>
            <a:r>
              <a:rPr lang="ja-JP" altLang="en-US">
                <a:latin typeface="Arial"/>
              </a:rPr>
              <a:t>”</a:t>
            </a:r>
            <a:r>
              <a:rPr lang="en-US"/>
              <a:t> that unrelated components may share. If you change your mind about something, the impact will be </a:t>
            </a:r>
            <a:r>
              <a:rPr lang="en-US" i="1"/>
              <a:t>localized</a:t>
            </a:r>
            <a:r>
              <a:rPr lang="en-US"/>
              <a:t>.</a:t>
            </a:r>
          </a:p>
          <a:p>
            <a:endParaRPr lang="en-US"/>
          </a:p>
        </p:txBody>
      </p:sp>
    </p:spTree>
  </p:cSld>
  <p:clrMapOvr>
    <a:masterClrMapping/>
  </p:clrMapOvr>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380C8676-1AF5-A548-B73A-4131311068FB}" type="slidenum">
              <a:rPr lang="en-US"/>
              <a:pPr/>
              <a:t>84</a:t>
            </a:fld>
            <a:endParaRPr lang="en-US"/>
          </a:p>
        </p:txBody>
      </p:sp>
      <p:sp>
        <p:nvSpPr>
          <p:cNvPr id="507906" name="Rectangle 2"/>
          <p:cNvSpPr>
            <a:spLocks noGrp="1" noChangeArrowheads="1"/>
          </p:cNvSpPr>
          <p:nvPr>
            <p:ph type="title"/>
          </p:nvPr>
        </p:nvSpPr>
        <p:spPr/>
        <p:txBody>
          <a:bodyPr/>
          <a:lstStyle/>
          <a:p>
            <a:r>
              <a:rPr lang="en-US"/>
              <a:t>Good Design Properties</a:t>
            </a:r>
          </a:p>
        </p:txBody>
      </p:sp>
      <p:sp>
        <p:nvSpPr>
          <p:cNvPr id="507907" name="Rectangle 3" descr="Rectangle: Click to edit Master text styles&#10;Second level&#10;Third level&#10;Fourth level&#10;Fifth level"/>
          <p:cNvSpPr>
            <a:spLocks noGrp="1" noChangeArrowheads="1"/>
          </p:cNvSpPr>
          <p:nvPr>
            <p:ph type="body" idx="1"/>
          </p:nvPr>
        </p:nvSpPr>
        <p:spPr/>
        <p:txBody>
          <a:bodyPr/>
          <a:lstStyle/>
          <a:p>
            <a:pPr>
              <a:lnSpc>
                <a:spcPct val="90000"/>
              </a:lnSpc>
            </a:pPr>
            <a:r>
              <a:rPr lang="en-US" sz="2800" b="1"/>
              <a:t>Simple Interfaces: </a:t>
            </a:r>
            <a:r>
              <a:rPr lang="en-US" sz="2800"/>
              <a:t>Endless flexibility adds complexity. Complex interfaces mean:</a:t>
            </a:r>
          </a:p>
          <a:p>
            <a:pPr lvl="1">
              <a:lnSpc>
                <a:spcPct val="90000"/>
              </a:lnSpc>
            </a:pPr>
            <a:r>
              <a:rPr lang="en-US" sz="2400"/>
              <a:t>hard to understand by users and developers </a:t>
            </a:r>
            <a:br>
              <a:rPr lang="en-US" sz="2400"/>
            </a:br>
            <a:r>
              <a:rPr lang="en-US" sz="2400"/>
              <a:t>(</a:t>
            </a:r>
            <a:r>
              <a:rPr lang="en-US" sz="2400" i="1"/>
              <a:t>e.g., </a:t>
            </a:r>
            <a:r>
              <a:rPr lang="en-US" sz="2400"/>
              <a:t>Unix </a:t>
            </a:r>
            <a:r>
              <a:rPr lang="en-US" sz="2400" i="1"/>
              <a:t>man </a:t>
            </a:r>
            <a:r>
              <a:rPr lang="en-US" sz="2400"/>
              <a:t>page syndrome)</a:t>
            </a:r>
          </a:p>
          <a:p>
            <a:pPr lvl="1">
              <a:lnSpc>
                <a:spcPct val="90000"/>
              </a:lnSpc>
            </a:pPr>
            <a:r>
              <a:rPr lang="en-US" sz="2400"/>
              <a:t>many possible variations of use</a:t>
            </a:r>
          </a:p>
          <a:p>
            <a:pPr lvl="1">
              <a:lnSpc>
                <a:spcPct val="90000"/>
              </a:lnSpc>
            </a:pPr>
            <a:r>
              <a:rPr lang="en-US" sz="2400"/>
              <a:t>inconvenient to change interface in order to eliminate </a:t>
            </a:r>
            <a:r>
              <a:rPr lang="ja-JP" altLang="en-US" sz="2400">
                <a:latin typeface="Arial"/>
              </a:rPr>
              <a:t>“</a:t>
            </a:r>
            <a:r>
              <a:rPr lang="en-US" sz="2400"/>
              <a:t>bad options</a:t>
            </a:r>
            <a:r>
              <a:rPr lang="ja-JP" altLang="en-US" sz="2400">
                <a:latin typeface="Arial"/>
              </a:rPr>
              <a:t>”</a:t>
            </a:r>
            <a:r>
              <a:rPr lang="en-US" sz="2400"/>
              <a:t>.</a:t>
            </a:r>
          </a:p>
          <a:p>
            <a:pPr>
              <a:lnSpc>
                <a:spcPct val="90000"/>
              </a:lnSpc>
            </a:pPr>
            <a:r>
              <a:rPr lang="en-US" sz="2800"/>
              <a:t>You can get away with </a:t>
            </a:r>
            <a:r>
              <a:rPr lang="ja-JP" altLang="en-US" sz="2800">
                <a:latin typeface="Arial"/>
              </a:rPr>
              <a:t>“</a:t>
            </a:r>
            <a:r>
              <a:rPr lang="en-US" sz="2800"/>
              <a:t>flexible interfaces</a:t>
            </a:r>
            <a:r>
              <a:rPr lang="ja-JP" altLang="en-US" sz="2800">
                <a:latin typeface="Arial"/>
              </a:rPr>
              <a:t>”</a:t>
            </a:r>
            <a:r>
              <a:rPr lang="en-US" sz="2800"/>
              <a:t> in a low-level localized setting, but the larger the scale, the simpler the interface should be.</a:t>
            </a:r>
          </a:p>
          <a:p>
            <a:pPr>
              <a:lnSpc>
                <a:spcPct val="90000"/>
              </a:lnSpc>
            </a:pPr>
            <a:endParaRPr lang="en-US" sz="2800"/>
          </a:p>
        </p:txBody>
      </p:sp>
    </p:spTree>
  </p:cSld>
  <p:clrMapOvr>
    <a:masterClrMapping/>
  </p:clrMapOvr>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C195D91B-2C01-DB48-9828-46E242E959A4}" type="slidenum">
              <a:rPr lang="en-US"/>
              <a:pPr/>
              <a:t>85</a:t>
            </a:fld>
            <a:endParaRPr lang="en-US"/>
          </a:p>
        </p:txBody>
      </p:sp>
      <p:sp>
        <p:nvSpPr>
          <p:cNvPr id="498690" name="Rectangle 2"/>
          <p:cNvSpPr>
            <a:spLocks noGrp="1" noChangeArrowheads="1"/>
          </p:cNvSpPr>
          <p:nvPr>
            <p:ph type="title"/>
          </p:nvPr>
        </p:nvSpPr>
        <p:spPr/>
        <p:txBody>
          <a:bodyPr/>
          <a:lstStyle/>
          <a:p>
            <a:r>
              <a:rPr lang="en-US"/>
              <a:t>Summary:  Software Design</a:t>
            </a:r>
          </a:p>
        </p:txBody>
      </p:sp>
      <p:sp>
        <p:nvSpPr>
          <p:cNvPr id="498691" name="Rectangle 3" descr="Rectangle: Click to edit Master text styles&#10;Second level&#10;Third level&#10;Fourth level&#10;Fifth level"/>
          <p:cNvSpPr>
            <a:spLocks noGrp="1" noChangeArrowheads="1"/>
          </p:cNvSpPr>
          <p:nvPr>
            <p:ph type="body" idx="1"/>
          </p:nvPr>
        </p:nvSpPr>
        <p:spPr>
          <a:xfrm>
            <a:off x="838200" y="1600200"/>
            <a:ext cx="7772400" cy="4572000"/>
          </a:xfrm>
        </p:spPr>
        <p:txBody>
          <a:bodyPr/>
          <a:lstStyle/>
          <a:p>
            <a:pPr>
              <a:lnSpc>
                <a:spcPct val="90000"/>
              </a:lnSpc>
            </a:pPr>
            <a:r>
              <a:rPr lang="en-US"/>
              <a:t>Good software designers are experienced software designers</a:t>
            </a:r>
          </a:p>
          <a:p>
            <a:pPr lvl="1">
              <a:lnSpc>
                <a:spcPct val="90000"/>
              </a:lnSpc>
            </a:pPr>
            <a:r>
              <a:rPr lang="en-US"/>
              <a:t>Given a design, and experienced designer can tell you:</a:t>
            </a:r>
          </a:p>
          <a:p>
            <a:pPr lvl="2">
              <a:lnSpc>
                <a:spcPct val="90000"/>
              </a:lnSpc>
            </a:pPr>
            <a:r>
              <a:rPr lang="en-US"/>
              <a:t>What</a:t>
            </a:r>
            <a:r>
              <a:rPr lang="ja-JP" altLang="en-US">
                <a:latin typeface="Arial"/>
              </a:rPr>
              <a:t>’</a:t>
            </a:r>
            <a:r>
              <a:rPr lang="en-US"/>
              <a:t>s good, What</a:t>
            </a:r>
            <a:r>
              <a:rPr lang="ja-JP" altLang="en-US">
                <a:latin typeface="Arial"/>
              </a:rPr>
              <a:t>’</a:t>
            </a:r>
            <a:r>
              <a:rPr lang="en-US"/>
              <a:t>s Bad, and provide suggestions for improvement</a:t>
            </a:r>
          </a:p>
          <a:p>
            <a:pPr lvl="1">
              <a:lnSpc>
                <a:spcPct val="90000"/>
              </a:lnSpc>
            </a:pPr>
            <a:r>
              <a:rPr lang="en-US"/>
              <a:t>Patterns and Frameworks are very helpful to software designers</a:t>
            </a:r>
          </a:p>
          <a:p>
            <a:pPr>
              <a:lnSpc>
                <a:spcPct val="90000"/>
              </a:lnSpc>
            </a:pPr>
            <a:r>
              <a:rPr lang="en-US"/>
              <a:t>Good software designs are based on good design principles</a:t>
            </a:r>
          </a:p>
        </p:txBody>
      </p:sp>
    </p:spTree>
  </p:cSld>
  <p:clrMapOvr>
    <a:masterClrMapping/>
  </p:clrMapOvr>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C195D91B-2C01-DB48-9828-46E242E959A4}" type="slidenum">
              <a:rPr lang="en-US"/>
              <a:pPr/>
              <a:t>86</a:t>
            </a:fld>
            <a:endParaRPr lang="en-US"/>
          </a:p>
        </p:txBody>
      </p:sp>
      <p:sp>
        <p:nvSpPr>
          <p:cNvPr id="498690" name="Rectangle 2"/>
          <p:cNvSpPr>
            <a:spLocks noGrp="1" noChangeArrowheads="1"/>
          </p:cNvSpPr>
          <p:nvPr>
            <p:ph type="title"/>
          </p:nvPr>
        </p:nvSpPr>
        <p:spPr/>
        <p:txBody>
          <a:bodyPr/>
          <a:lstStyle/>
          <a:p>
            <a:r>
              <a:rPr lang="en-US" dirty="0" smtClean="0"/>
              <a:t>References</a:t>
            </a:r>
            <a:endParaRPr lang="en-US" dirty="0"/>
          </a:p>
        </p:txBody>
      </p:sp>
      <p:sp>
        <p:nvSpPr>
          <p:cNvPr id="498691" name="Rectangle 3" descr="Rectangle: Click to edit Master text styles&#10;Second level&#10;Third level&#10;Fourth level&#10;Fifth level"/>
          <p:cNvSpPr>
            <a:spLocks noGrp="1" noChangeArrowheads="1"/>
          </p:cNvSpPr>
          <p:nvPr>
            <p:ph type="body" idx="1"/>
          </p:nvPr>
        </p:nvSpPr>
        <p:spPr>
          <a:xfrm>
            <a:off x="838200" y="1600200"/>
            <a:ext cx="7772400" cy="4572000"/>
          </a:xfrm>
        </p:spPr>
        <p:txBody>
          <a:bodyPr/>
          <a:lstStyle/>
          <a:p>
            <a:pPr>
              <a:lnSpc>
                <a:spcPct val="90000"/>
              </a:lnSpc>
            </a:pPr>
            <a:r>
              <a:rPr lang="en-US" sz="1800" dirty="0" smtClean="0"/>
              <a:t>Some materials derived from Dr. Tim </a:t>
            </a:r>
            <a:r>
              <a:rPr lang="en-US" sz="1800" dirty="0" err="1" smtClean="0"/>
              <a:t>Leftbridge’s</a:t>
            </a:r>
            <a:r>
              <a:rPr lang="en-US" sz="1800" dirty="0" smtClean="0"/>
              <a:t> Software </a:t>
            </a:r>
            <a:r>
              <a:rPr lang="en-US" sz="1800" dirty="0"/>
              <a:t>Engineering Class Notes - </a:t>
            </a:r>
            <a:r>
              <a:rPr lang="en-US" sz="1800" dirty="0">
                <a:hlinkClick r:id="rId2"/>
              </a:rPr>
              <a:t>http://www.site.uottawa.ca/~tcl/seg2105</a:t>
            </a:r>
            <a:r>
              <a:rPr lang="en-US" sz="1800" dirty="0" smtClean="0">
                <a:hlinkClick r:id="rId2"/>
              </a:rPr>
              <a:t>/</a:t>
            </a:r>
            <a:r>
              <a:rPr lang="en-US" sz="1800" dirty="0" smtClean="0"/>
              <a:t> (specifically Chapter 9)</a:t>
            </a:r>
            <a:endParaRPr lang="en-US" sz="1800" dirty="0"/>
          </a:p>
        </p:txBody>
      </p:sp>
    </p:spTree>
    <p:extLst>
      <p:ext uri="{BB962C8B-B14F-4D97-AF65-F5344CB8AC3E}">
        <p14:creationId xmlns:p14="http://schemas.microsoft.com/office/powerpoint/2010/main" val="721930840"/>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F88CF279-776B-2942-B25A-D384D52A01EB}" type="slidenum">
              <a:rPr lang="en-US"/>
              <a:pPr/>
              <a:t>9</a:t>
            </a:fld>
            <a:endParaRPr lang="en-US"/>
          </a:p>
        </p:txBody>
      </p:sp>
      <p:sp>
        <p:nvSpPr>
          <p:cNvPr id="472066" name="Rectangle 2"/>
          <p:cNvSpPr>
            <a:spLocks noGrp="1" noChangeArrowheads="1"/>
          </p:cNvSpPr>
          <p:nvPr>
            <p:ph type="title"/>
          </p:nvPr>
        </p:nvSpPr>
        <p:spPr/>
        <p:txBody>
          <a:bodyPr/>
          <a:lstStyle/>
          <a:p>
            <a:r>
              <a:rPr lang="en-US"/>
              <a:t>Software Architecture</a:t>
            </a:r>
          </a:p>
        </p:txBody>
      </p:sp>
      <p:sp>
        <p:nvSpPr>
          <p:cNvPr id="472067" name="Rectangle 3" descr="Rectangle: Click to edit Master text styles&#10;Second level&#10;Third level&#10;Fourth level&#10;Fifth level"/>
          <p:cNvSpPr>
            <a:spLocks noGrp="1" noChangeArrowheads="1"/>
          </p:cNvSpPr>
          <p:nvPr>
            <p:ph type="body" idx="1"/>
          </p:nvPr>
        </p:nvSpPr>
        <p:spPr>
          <a:xfrm>
            <a:off x="838200" y="1676400"/>
            <a:ext cx="7772400" cy="4343400"/>
          </a:xfrm>
        </p:spPr>
        <p:txBody>
          <a:bodyPr/>
          <a:lstStyle/>
          <a:p>
            <a:pPr>
              <a:lnSpc>
                <a:spcPct val="90000"/>
              </a:lnSpc>
            </a:pPr>
            <a:r>
              <a:rPr lang="en-US" sz="2800" b="1" u="sng" dirty="0"/>
              <a:t>According to Shaw and </a:t>
            </a:r>
            <a:r>
              <a:rPr lang="en-US" sz="2800" b="1" u="sng" dirty="0" err="1"/>
              <a:t>Garlan</a:t>
            </a:r>
            <a:r>
              <a:rPr lang="en-US" sz="2800" b="1" u="sng" dirty="0"/>
              <a:t>…</a:t>
            </a:r>
            <a:br>
              <a:rPr lang="en-US" sz="2800" b="1" u="sng" dirty="0"/>
            </a:br>
            <a:r>
              <a:rPr lang="en-US" sz="2400" i="1" dirty="0"/>
              <a:t>The Software Architecture of a system consists of a description of the system elements, interactions between the system elements, patterns that guide the system elements, and constraints on the relationships between system elements.</a:t>
            </a:r>
          </a:p>
          <a:p>
            <a:pPr lvl="1">
              <a:lnSpc>
                <a:spcPct val="90000"/>
              </a:lnSpc>
            </a:pPr>
            <a:r>
              <a:rPr lang="en-US" sz="2400" dirty="0"/>
              <a:t>Its a more abstract view of the design</a:t>
            </a:r>
          </a:p>
          <a:p>
            <a:pPr lvl="1">
              <a:lnSpc>
                <a:spcPct val="90000"/>
              </a:lnSpc>
            </a:pPr>
            <a:r>
              <a:rPr lang="en-US" sz="2400" dirty="0"/>
              <a:t>Its helpful for communication and complexity </a:t>
            </a:r>
            <a:r>
              <a:rPr lang="en-US" sz="2400" dirty="0" smtClean="0"/>
              <a:t>management</a:t>
            </a:r>
            <a:endParaRPr lang="en-US" sz="2400" dirty="0"/>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Blueprint">
  <a:themeElements>
    <a:clrScheme name="Blueprint 2">
      <a:dk1>
        <a:srgbClr val="40458C"/>
      </a:dk1>
      <a:lt1>
        <a:srgbClr val="FFFFFF"/>
      </a:lt1>
      <a:dk2>
        <a:srgbClr val="660066"/>
      </a:dk2>
      <a:lt2>
        <a:srgbClr val="B7C1EB"/>
      </a:lt2>
      <a:accent1>
        <a:srgbClr val="ECD882"/>
      </a:accent1>
      <a:accent2>
        <a:srgbClr val="B2B2B2"/>
      </a:accent2>
      <a:accent3>
        <a:srgbClr val="FFFFFF"/>
      </a:accent3>
      <a:accent4>
        <a:srgbClr val="353A77"/>
      </a:accent4>
      <a:accent5>
        <a:srgbClr val="F4E9C1"/>
      </a:accent5>
      <a:accent6>
        <a:srgbClr val="A1A1A1"/>
      </a:accent6>
      <a:hlink>
        <a:srgbClr val="6F89F7"/>
      </a:hlink>
      <a:folHlink>
        <a:srgbClr val="CFDBFD"/>
      </a:folHlink>
    </a:clrScheme>
    <a:fontScheme name="Blueprint">
      <a:majorFont>
        <a:latin typeface="Tahoma"/>
        <a:ea typeface="ＭＳ Ｐゴシック"/>
        <a:cs typeface=""/>
      </a:majorFont>
      <a:minorFont>
        <a:latin typeface="Tahoma"/>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ahoma" charset="0"/>
            <a:ea typeface="ＭＳ Ｐゴシック"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ahoma" charset="0"/>
            <a:ea typeface="ＭＳ Ｐゴシック" charset="0"/>
          </a:defRPr>
        </a:defPPr>
      </a:lstStyle>
    </a:lnDef>
  </a:objectDefaults>
  <a:extraClrSchemeLst>
    <a:extraClrScheme>
      <a:clrScheme name="Blueprint 1">
        <a:dk1>
          <a:srgbClr val="000000"/>
        </a:dk1>
        <a:lt1>
          <a:srgbClr val="FFFFFF"/>
        </a:lt1>
        <a:dk2>
          <a:srgbClr val="40458C"/>
        </a:dk2>
        <a:lt2>
          <a:srgbClr val="FFFFCC"/>
        </a:lt2>
        <a:accent1>
          <a:srgbClr val="8D8DB3"/>
        </a:accent1>
        <a:accent2>
          <a:srgbClr val="B2B2B2"/>
        </a:accent2>
        <a:accent3>
          <a:srgbClr val="AFB0C5"/>
        </a:accent3>
        <a:accent4>
          <a:srgbClr val="DADADA"/>
        </a:accent4>
        <a:accent5>
          <a:srgbClr val="C5C5D6"/>
        </a:accent5>
        <a:accent6>
          <a:srgbClr val="A1A1A1"/>
        </a:accent6>
        <a:hlink>
          <a:srgbClr val="6F89F7"/>
        </a:hlink>
        <a:folHlink>
          <a:srgbClr val="4F56AD"/>
        </a:folHlink>
      </a:clrScheme>
      <a:clrMap bg1="dk2" tx1="lt1" bg2="dk1" tx2="lt2" accent1="accent1" accent2="accent2" accent3="accent3" accent4="accent4" accent5="accent5" accent6="accent6" hlink="hlink" folHlink="folHlink"/>
    </a:extraClrScheme>
    <a:extraClrScheme>
      <a:clrScheme name="Blueprint 2">
        <a:dk1>
          <a:srgbClr val="40458C"/>
        </a:dk1>
        <a:lt1>
          <a:srgbClr val="FFFFFF"/>
        </a:lt1>
        <a:dk2>
          <a:srgbClr val="660066"/>
        </a:dk2>
        <a:lt2>
          <a:srgbClr val="B7C1EB"/>
        </a:lt2>
        <a:accent1>
          <a:srgbClr val="ECD882"/>
        </a:accent1>
        <a:accent2>
          <a:srgbClr val="B2B2B2"/>
        </a:accent2>
        <a:accent3>
          <a:srgbClr val="FFFFFF"/>
        </a:accent3>
        <a:accent4>
          <a:srgbClr val="353A77"/>
        </a:accent4>
        <a:accent5>
          <a:srgbClr val="F4E9C1"/>
        </a:accent5>
        <a:accent6>
          <a:srgbClr val="A1A1A1"/>
        </a:accent6>
        <a:hlink>
          <a:srgbClr val="6F89F7"/>
        </a:hlink>
        <a:folHlink>
          <a:srgbClr val="CFDBFD"/>
        </a:folHlink>
      </a:clrScheme>
      <a:clrMap bg1="lt1" tx1="dk1" bg2="lt2" tx2="dk2" accent1="accent1" accent2="accent2" accent3="accent3" accent4="accent4" accent5="accent5" accent6="accent6" hlink="hlink" folHlink="folHlink"/>
    </a:extraClrScheme>
    <a:extraClrScheme>
      <a:clrScheme name="Blueprint 3">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4D4D4"/>
        </a:accent6>
        <a:hlink>
          <a:srgbClr val="777777"/>
        </a:hlink>
        <a:folHlink>
          <a:srgbClr val="C0C0C0"/>
        </a:folHlink>
      </a:clrScheme>
      <a:clrMap bg1="lt1" tx1="dk1" bg2="lt2" tx2="dk2" accent1="accent1" accent2="accent2" accent3="accent3" accent4="accent4" accent5="accent5" accent6="accent6" hlink="hlink" folHlink="folHlink"/>
    </a:extraClrScheme>
    <a:extraClrScheme>
      <a:clrScheme name="Blueprint 4">
        <a:dk1>
          <a:srgbClr val="333300"/>
        </a:dk1>
        <a:lt1>
          <a:srgbClr val="FFFFFF"/>
        </a:lt1>
        <a:dk2>
          <a:srgbClr val="663300"/>
        </a:dk2>
        <a:lt2>
          <a:srgbClr val="B2B2B2"/>
        </a:lt2>
        <a:accent1>
          <a:srgbClr val="DDC6A7"/>
        </a:accent1>
        <a:accent2>
          <a:srgbClr val="D9C167"/>
        </a:accent2>
        <a:accent3>
          <a:srgbClr val="FFFFFF"/>
        </a:accent3>
        <a:accent4>
          <a:srgbClr val="2A2A00"/>
        </a:accent4>
        <a:accent5>
          <a:srgbClr val="EBDFD0"/>
        </a:accent5>
        <a:accent6>
          <a:srgbClr val="C4AF5D"/>
        </a:accent6>
        <a:hlink>
          <a:srgbClr val="8A7A66"/>
        </a:hlink>
        <a:folHlink>
          <a:srgbClr val="C0AE9E"/>
        </a:folHlink>
      </a:clrScheme>
      <a:clrMap bg1="lt1" tx1="dk1" bg2="lt2" tx2="dk2" accent1="accent1" accent2="accent2" accent3="accent3" accent4="accent4" accent5="accent5" accent6="accent6" hlink="hlink" folHlink="folHlink"/>
    </a:extraClrScheme>
    <a:extraClrScheme>
      <a:clrScheme name="Blueprint 5">
        <a:dk1>
          <a:srgbClr val="000000"/>
        </a:dk1>
        <a:lt1>
          <a:srgbClr val="FFFFFF"/>
        </a:lt1>
        <a:dk2>
          <a:srgbClr val="003366"/>
        </a:dk2>
        <a:lt2>
          <a:srgbClr val="CCFFCC"/>
        </a:lt2>
        <a:accent1>
          <a:srgbClr val="006699"/>
        </a:accent1>
        <a:accent2>
          <a:srgbClr val="009999"/>
        </a:accent2>
        <a:accent3>
          <a:srgbClr val="AAADB8"/>
        </a:accent3>
        <a:accent4>
          <a:srgbClr val="DADADA"/>
        </a:accent4>
        <a:accent5>
          <a:srgbClr val="AAB8CA"/>
        </a:accent5>
        <a:accent6>
          <a:srgbClr val="008A8A"/>
        </a:accent6>
        <a:hlink>
          <a:srgbClr val="0099CC"/>
        </a:hlink>
        <a:folHlink>
          <a:srgbClr val="00458A"/>
        </a:folHlink>
      </a:clrScheme>
      <a:clrMap bg1="dk2" tx1="lt1" bg2="dk1" tx2="lt2" accent1="accent1" accent2="accent2" accent3="accent3" accent4="accent4" accent5="accent5" accent6="accent6" hlink="hlink" folHlink="folHlink"/>
    </a:extraClrScheme>
    <a:extraClrScheme>
      <a:clrScheme name="Blueprint 6">
        <a:dk1>
          <a:srgbClr val="000000"/>
        </a:dk1>
        <a:lt1>
          <a:srgbClr val="FFFFFF"/>
        </a:lt1>
        <a:dk2>
          <a:srgbClr val="004A48"/>
        </a:dk2>
        <a:lt2>
          <a:srgbClr val="33CCCC"/>
        </a:lt2>
        <a:accent1>
          <a:srgbClr val="006699"/>
        </a:accent1>
        <a:accent2>
          <a:srgbClr val="009999"/>
        </a:accent2>
        <a:accent3>
          <a:srgbClr val="AAB1B1"/>
        </a:accent3>
        <a:accent4>
          <a:srgbClr val="DADADA"/>
        </a:accent4>
        <a:accent5>
          <a:srgbClr val="AAB8CA"/>
        </a:accent5>
        <a:accent6>
          <a:srgbClr val="008A8A"/>
        </a:accent6>
        <a:hlink>
          <a:srgbClr val="00CC99"/>
        </a:hlink>
        <a:folHlink>
          <a:srgbClr val="006666"/>
        </a:folHlink>
      </a:clrScheme>
      <a:clrMap bg1="dk2" tx1="lt1" bg2="dk1" tx2="lt2" accent1="accent1" accent2="accent2" accent3="accent3" accent4="accent4" accent5="accent5" accent6="accent6" hlink="hlink" folHlink="folHlink"/>
    </a:extraClrScheme>
    <a:extraClrScheme>
      <a:clrScheme name="Blueprint 7">
        <a:dk1>
          <a:srgbClr val="000000"/>
        </a:dk1>
        <a:lt1>
          <a:srgbClr val="FFFFFF"/>
        </a:lt1>
        <a:dk2>
          <a:srgbClr val="333300"/>
        </a:dk2>
        <a:lt2>
          <a:srgbClr val="FFFFCC"/>
        </a:lt2>
        <a:accent1>
          <a:srgbClr val="CC9900"/>
        </a:accent1>
        <a:accent2>
          <a:srgbClr val="CC6600"/>
        </a:accent2>
        <a:accent3>
          <a:srgbClr val="ADADAA"/>
        </a:accent3>
        <a:accent4>
          <a:srgbClr val="DADADA"/>
        </a:accent4>
        <a:accent5>
          <a:srgbClr val="E2CAAA"/>
        </a:accent5>
        <a:accent6>
          <a:srgbClr val="B95C00"/>
        </a:accent6>
        <a:hlink>
          <a:srgbClr val="808000"/>
        </a:hlink>
        <a:folHlink>
          <a:srgbClr val="525000"/>
        </a:folHlink>
      </a:clrScheme>
      <a:clrMap bg1="dk2" tx1="lt1" bg2="dk1" tx2="lt2" accent1="accent1" accent2="accent2" accent3="accent3" accent4="accent4" accent5="accent5" accent6="accent6" hlink="hlink" folHlink="folHlink"/>
    </a:extraClrScheme>
    <a:extraClrScheme>
      <a:clrScheme name="Blueprint 8">
        <a:dk1>
          <a:srgbClr val="003D62"/>
        </a:dk1>
        <a:lt1>
          <a:srgbClr val="FFFFFF"/>
        </a:lt1>
        <a:dk2>
          <a:srgbClr val="006699"/>
        </a:dk2>
        <a:lt2>
          <a:srgbClr val="C8D1DA"/>
        </a:lt2>
        <a:accent1>
          <a:srgbClr val="9AC0EA"/>
        </a:accent1>
        <a:accent2>
          <a:srgbClr val="80C3C8"/>
        </a:accent2>
        <a:accent3>
          <a:srgbClr val="FFFFFF"/>
        </a:accent3>
        <a:accent4>
          <a:srgbClr val="003353"/>
        </a:accent4>
        <a:accent5>
          <a:srgbClr val="CADCF3"/>
        </a:accent5>
        <a:accent6>
          <a:srgbClr val="73B0B5"/>
        </a:accent6>
        <a:hlink>
          <a:srgbClr val="81ABCB"/>
        </a:hlink>
        <a:folHlink>
          <a:srgbClr val="B6CBD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D:\Program Files\Microsoft Office\Templates\Presentation Designs\Blueprint.pot</Template>
  <TotalTime>39398</TotalTime>
  <Words>4176</Words>
  <Application>Microsoft Macintosh PowerPoint</Application>
  <PresentationFormat>On-screen Show (4:3)</PresentationFormat>
  <Paragraphs>685</Paragraphs>
  <Slides>86</Slides>
  <Notes>25</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86</vt:i4>
      </vt:variant>
    </vt:vector>
  </HeadingPairs>
  <TitlesOfParts>
    <vt:vector size="96" baseType="lpstr">
      <vt:lpstr>Comic Sans MS</vt:lpstr>
      <vt:lpstr>MS PGothic</vt:lpstr>
      <vt:lpstr>ＭＳ Ｐゴシック</vt:lpstr>
      <vt:lpstr>Tahoma</vt:lpstr>
      <vt:lpstr>Times</vt:lpstr>
      <vt:lpstr>Times New Roman</vt:lpstr>
      <vt:lpstr>Verdana</vt:lpstr>
      <vt:lpstr>Wingdings</vt:lpstr>
      <vt:lpstr>Arial</vt:lpstr>
      <vt:lpstr>Blueprint</vt:lpstr>
      <vt:lpstr>CS 575:  Software Design</vt:lpstr>
      <vt:lpstr>Software Design</vt:lpstr>
      <vt:lpstr>Expressing A Software Design</vt:lpstr>
      <vt:lpstr>Modeling as a Design Technique</vt:lpstr>
      <vt:lpstr>Modeling as a Design Technique</vt:lpstr>
      <vt:lpstr>Modeling as a Design Technique – Reality is we rarely start from scratch these days</vt:lpstr>
      <vt:lpstr>Modeling Designs…</vt:lpstr>
      <vt:lpstr>UML – A modeling Notation for Design</vt:lpstr>
      <vt:lpstr>Software Architecture</vt:lpstr>
      <vt:lpstr>Software Architecture</vt:lpstr>
      <vt:lpstr>The Software Architecture “Stack” </vt:lpstr>
      <vt:lpstr>The Software Architecture “Stack” </vt:lpstr>
      <vt:lpstr>Why do we design…</vt:lpstr>
      <vt:lpstr>Why is design so hard…</vt:lpstr>
      <vt:lpstr>The Process of Design </vt:lpstr>
      <vt:lpstr>Design as a series of decisions </vt:lpstr>
      <vt:lpstr>Making decisions</vt:lpstr>
      <vt:lpstr>Design space</vt:lpstr>
      <vt:lpstr>Component</vt:lpstr>
      <vt:lpstr>Module</vt:lpstr>
      <vt:lpstr>System</vt:lpstr>
      <vt:lpstr>UML diagram of system parts</vt:lpstr>
      <vt:lpstr>Different aspects of design </vt:lpstr>
      <vt:lpstr>9.2 Principles Leading to Good Design </vt:lpstr>
      <vt:lpstr>Design Principle 1: Divide and conquer </vt:lpstr>
      <vt:lpstr>Ways of dividing a software system</vt:lpstr>
      <vt:lpstr>Design Principle 2: Increase cohesion where possible </vt:lpstr>
      <vt:lpstr>Design Principle 2: Increase cohesion where possible </vt:lpstr>
      <vt:lpstr>Design Principle 3: Reduce coupling where possible </vt:lpstr>
      <vt:lpstr>Design Principle 2: Reduce coupling where possible </vt:lpstr>
      <vt:lpstr>Design Principle 4: Increase abstraction</vt:lpstr>
      <vt:lpstr>Design Principle 5: Increase reusability where possible</vt:lpstr>
      <vt:lpstr>Design Principle 6: Reuse where possible</vt:lpstr>
      <vt:lpstr>Design Principle 7: Design for flexibility </vt:lpstr>
      <vt:lpstr>Design Principle 8: Anticipate obsolescence </vt:lpstr>
      <vt:lpstr>Design Principle 9: Design for Portability </vt:lpstr>
      <vt:lpstr>Design Principle 10: Design for Testability </vt:lpstr>
      <vt:lpstr>Design Principle 11: Design defensively</vt:lpstr>
      <vt:lpstr>Example: SOLID Design Principles</vt:lpstr>
      <vt:lpstr>Is Software Design a Wicked Problem…</vt:lpstr>
      <vt:lpstr>What is a Wicked Problem?</vt:lpstr>
      <vt:lpstr>Is Software Design a Wicked Problem…</vt:lpstr>
      <vt:lpstr>Is Software Design a Wicked Problem…</vt:lpstr>
      <vt:lpstr>Dealing with Wicked Problems</vt:lpstr>
      <vt:lpstr>Complex/Wicked Problems in Software Engineering</vt:lpstr>
      <vt:lpstr>Wicked Problems and Ultra-Large Scale Systems  </vt:lpstr>
      <vt:lpstr>Characteristics of Ultra-Large Scale Systems  </vt:lpstr>
      <vt:lpstr>Designing beyond Human Ability</vt:lpstr>
      <vt:lpstr>Design Methodologies- Dealing with Complexity</vt:lpstr>
      <vt:lpstr>Software Development Methodology</vt:lpstr>
      <vt:lpstr>Modeling Emphasis for Different Design Approaches</vt:lpstr>
      <vt:lpstr>Jumpstarting Design</vt:lpstr>
      <vt:lpstr>Back to Architecture</vt:lpstr>
      <vt:lpstr>Architecture and Design Patterns</vt:lpstr>
      <vt:lpstr>Architecture Styles</vt:lpstr>
      <vt:lpstr>Architecture Styles are generally categorized and can be specialized</vt:lpstr>
      <vt:lpstr>Example Architecture Style:  Layered Style</vt:lpstr>
      <vt:lpstr>Architecture Patterns</vt:lpstr>
      <vt:lpstr>Example Architecture Pattern:  Generic Front Controller Pattern</vt:lpstr>
      <vt:lpstr>Example:  Front Controller Pattern for a Web Application </vt:lpstr>
      <vt:lpstr>Example Front Controller:  Spring MVC Framework</vt:lpstr>
      <vt:lpstr>Design Patterns</vt:lpstr>
      <vt:lpstr>Is our MVC pattern or its specialization Front Controller a Design Pattern?</vt:lpstr>
      <vt:lpstr>Design Patterns for MVC</vt:lpstr>
      <vt:lpstr>Using Design Patterns to Realize an Architecture Pattern?</vt:lpstr>
      <vt:lpstr>MVC Variations – Like Most Patterns MVC has Specializations</vt:lpstr>
      <vt:lpstr>Patterns</vt:lpstr>
      <vt:lpstr>Example:  IOS Cocoa Framework MVC</vt:lpstr>
      <vt:lpstr>Example:  Jakarta Struts Presentation Framework – A Design of an MVC</vt:lpstr>
      <vt:lpstr>Example:  J2EE  Architecture Patterns</vt:lpstr>
      <vt:lpstr>Example:  Intercepting Filter Pattern Architectural Pattern</vt:lpstr>
      <vt:lpstr>Design Patterns </vt:lpstr>
      <vt:lpstr>What’s good about Patterns</vt:lpstr>
      <vt:lpstr>Design Quality</vt:lpstr>
      <vt:lpstr>How to “Fix” A Software Design</vt:lpstr>
      <vt:lpstr>Improving Existing Designs - Refactoring</vt:lpstr>
      <vt:lpstr>Example:  Refactoring – PushDown Method</vt:lpstr>
      <vt:lpstr>Anti-Patterns (plus Refactoring)</vt:lpstr>
      <vt:lpstr>Antipattern Example: Poltergeists  </vt:lpstr>
      <vt:lpstr>Antipattern Example: Poltergeists</vt:lpstr>
      <vt:lpstr>Antipattern Example: Fixing Poltergeists</vt:lpstr>
      <vt:lpstr>Good Design Properties</vt:lpstr>
      <vt:lpstr>Good Design Properties</vt:lpstr>
      <vt:lpstr>Good Design Properties</vt:lpstr>
      <vt:lpstr>Summary:  Software Design</vt:lpstr>
      <vt:lpstr>References</vt:lpstr>
    </vt:vector>
  </TitlesOfParts>
  <Company>Systems</Company>
  <LinksUpToDate>false</LinksUpToDate>
  <SharedDoc>false</SharedDoc>
  <HyperlinksChanged>false</HyperlinksChanged>
  <AppVersion>15.0039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Architecture for Distributing  the Computation of  Software Clustering Algorithms</dc:title>
  <dc:creator>Brian Mitchell</dc:creator>
  <cp:lastModifiedBy>dr.brian.mitchell@gmail.com</cp:lastModifiedBy>
  <cp:revision>404</cp:revision>
  <dcterms:created xsi:type="dcterms:W3CDTF">2001-08-17T22:25:52Z</dcterms:created>
  <dcterms:modified xsi:type="dcterms:W3CDTF">2017-10-16T22:55:36Z</dcterms:modified>
</cp:coreProperties>
</file>