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56"/>
  </p:notesMasterIdLst>
  <p:handoutMasterIdLst>
    <p:handoutMasterId r:id="rId57"/>
  </p:handoutMasterIdLst>
  <p:sldIdLst>
    <p:sldId id="528" r:id="rId2"/>
    <p:sldId id="654" r:id="rId3"/>
    <p:sldId id="655" r:id="rId4"/>
    <p:sldId id="656" r:id="rId5"/>
    <p:sldId id="647" r:id="rId6"/>
    <p:sldId id="657" r:id="rId7"/>
    <p:sldId id="658" r:id="rId8"/>
    <p:sldId id="648" r:id="rId9"/>
    <p:sldId id="649" r:id="rId10"/>
    <p:sldId id="650" r:id="rId11"/>
    <p:sldId id="651" r:id="rId12"/>
    <p:sldId id="652" r:id="rId13"/>
    <p:sldId id="595" r:id="rId14"/>
    <p:sldId id="589" r:id="rId15"/>
    <p:sldId id="564" r:id="rId16"/>
    <p:sldId id="565" r:id="rId17"/>
    <p:sldId id="567" r:id="rId18"/>
    <p:sldId id="568" r:id="rId19"/>
    <p:sldId id="571" r:id="rId20"/>
    <p:sldId id="592" r:id="rId21"/>
    <p:sldId id="659" r:id="rId22"/>
    <p:sldId id="573" r:id="rId23"/>
    <p:sldId id="574" r:id="rId24"/>
    <p:sldId id="593" r:id="rId25"/>
    <p:sldId id="575" r:id="rId26"/>
    <p:sldId id="624" r:id="rId27"/>
    <p:sldId id="576" r:id="rId28"/>
    <p:sldId id="628" r:id="rId29"/>
    <p:sldId id="660" r:id="rId30"/>
    <p:sldId id="664" r:id="rId31"/>
    <p:sldId id="661" r:id="rId32"/>
    <p:sldId id="663" r:id="rId33"/>
    <p:sldId id="662" r:id="rId34"/>
    <p:sldId id="629" r:id="rId35"/>
    <p:sldId id="641" r:id="rId36"/>
    <p:sldId id="642" r:id="rId37"/>
    <p:sldId id="643" r:id="rId38"/>
    <p:sldId id="594" r:id="rId39"/>
    <p:sldId id="632" r:id="rId40"/>
    <p:sldId id="633" r:id="rId41"/>
    <p:sldId id="634" r:id="rId42"/>
    <p:sldId id="637" r:id="rId43"/>
    <p:sldId id="636" r:id="rId44"/>
    <p:sldId id="638" r:id="rId45"/>
    <p:sldId id="639" r:id="rId46"/>
    <p:sldId id="635" r:id="rId47"/>
    <p:sldId id="640" r:id="rId48"/>
    <p:sldId id="631" r:id="rId49"/>
    <p:sldId id="630" r:id="rId50"/>
    <p:sldId id="644" r:id="rId51"/>
    <p:sldId id="645" r:id="rId52"/>
    <p:sldId id="646" r:id="rId53"/>
    <p:sldId id="653" r:id="rId54"/>
    <p:sldId id="532" r:id="rId55"/>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ahoma" charset="0"/>
        <a:ea typeface="ＭＳ Ｐゴシック" charset="0"/>
        <a:cs typeface="+mn-cs"/>
      </a:defRPr>
    </a:lvl1pPr>
    <a:lvl2pPr marL="457200" algn="l" rtl="0" fontAlgn="base">
      <a:spcBef>
        <a:spcPct val="0"/>
      </a:spcBef>
      <a:spcAft>
        <a:spcPct val="0"/>
      </a:spcAft>
      <a:defRPr sz="2400" kern="1200">
        <a:solidFill>
          <a:schemeClr val="tx1"/>
        </a:solidFill>
        <a:latin typeface="Tahoma" charset="0"/>
        <a:ea typeface="ＭＳ Ｐゴシック" charset="0"/>
        <a:cs typeface="+mn-cs"/>
      </a:defRPr>
    </a:lvl2pPr>
    <a:lvl3pPr marL="914400" algn="l" rtl="0" fontAlgn="base">
      <a:spcBef>
        <a:spcPct val="0"/>
      </a:spcBef>
      <a:spcAft>
        <a:spcPct val="0"/>
      </a:spcAft>
      <a:defRPr sz="2400" kern="1200">
        <a:solidFill>
          <a:schemeClr val="tx1"/>
        </a:solidFill>
        <a:latin typeface="Tahoma" charset="0"/>
        <a:ea typeface="ＭＳ Ｐゴシック" charset="0"/>
        <a:cs typeface="+mn-cs"/>
      </a:defRPr>
    </a:lvl3pPr>
    <a:lvl4pPr marL="1371600" algn="l" rtl="0" fontAlgn="base">
      <a:spcBef>
        <a:spcPct val="0"/>
      </a:spcBef>
      <a:spcAft>
        <a:spcPct val="0"/>
      </a:spcAft>
      <a:defRPr sz="2400" kern="1200">
        <a:solidFill>
          <a:schemeClr val="tx1"/>
        </a:solidFill>
        <a:latin typeface="Tahoma" charset="0"/>
        <a:ea typeface="ＭＳ Ｐゴシック" charset="0"/>
        <a:cs typeface="+mn-cs"/>
      </a:defRPr>
    </a:lvl4pPr>
    <a:lvl5pPr marL="1828800" algn="l" rtl="0" fontAlgn="base">
      <a:spcBef>
        <a:spcPct val="0"/>
      </a:spcBef>
      <a:spcAft>
        <a:spcPct val="0"/>
      </a:spcAft>
      <a:defRPr sz="2400" kern="1200">
        <a:solidFill>
          <a:schemeClr val="tx1"/>
        </a:solidFill>
        <a:latin typeface="Tahoma" charset="0"/>
        <a:ea typeface="ＭＳ Ｐゴシック" charset="0"/>
        <a:cs typeface="+mn-cs"/>
      </a:defRPr>
    </a:lvl5pPr>
    <a:lvl6pPr marL="2286000" algn="l" defTabSz="457200" rtl="0" eaLnBrk="1" latinLnBrk="0" hangingPunct="1">
      <a:defRPr sz="2400" kern="1200">
        <a:solidFill>
          <a:schemeClr val="tx1"/>
        </a:solidFill>
        <a:latin typeface="Tahoma" charset="0"/>
        <a:ea typeface="ＭＳ Ｐゴシック" charset="0"/>
        <a:cs typeface="+mn-cs"/>
      </a:defRPr>
    </a:lvl6pPr>
    <a:lvl7pPr marL="2743200" algn="l" defTabSz="457200" rtl="0" eaLnBrk="1" latinLnBrk="0" hangingPunct="1">
      <a:defRPr sz="2400" kern="1200">
        <a:solidFill>
          <a:schemeClr val="tx1"/>
        </a:solidFill>
        <a:latin typeface="Tahoma" charset="0"/>
        <a:ea typeface="ＭＳ Ｐゴシック" charset="0"/>
        <a:cs typeface="+mn-cs"/>
      </a:defRPr>
    </a:lvl7pPr>
    <a:lvl8pPr marL="3200400" algn="l" defTabSz="457200" rtl="0" eaLnBrk="1" latinLnBrk="0" hangingPunct="1">
      <a:defRPr sz="2400" kern="1200">
        <a:solidFill>
          <a:schemeClr val="tx1"/>
        </a:solidFill>
        <a:latin typeface="Tahoma" charset="0"/>
        <a:ea typeface="ＭＳ Ｐゴシック" charset="0"/>
        <a:cs typeface="+mn-cs"/>
      </a:defRPr>
    </a:lvl8pPr>
    <a:lvl9pPr marL="3657600" algn="l" defTabSz="457200" rtl="0" eaLnBrk="1" latinLnBrk="0" hangingPunct="1">
      <a:defRPr sz="2400" kern="1200">
        <a:solidFill>
          <a:schemeClr val="tx1"/>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0000"/>
    <a:srgbClr val="33CC33"/>
    <a:srgbClr val="BEBA00"/>
    <a:srgbClr val="B0AC00"/>
    <a:srgbClr val="CCCC00"/>
    <a:srgbClr val="99CC0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5345" autoAdjust="0"/>
  </p:normalViewPr>
  <p:slideViewPr>
    <p:cSldViewPr>
      <p:cViewPr>
        <p:scale>
          <a:sx n="99" d="100"/>
          <a:sy n="99" d="100"/>
        </p:scale>
        <p:origin x="1904"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181" tIns="46590" rIns="93181" bIns="46590" numCol="1" anchor="t" anchorCtr="0" compatLnSpc="1">
            <a:prstTxWarp prst="textNoShape">
              <a:avLst/>
            </a:prstTxWarp>
          </a:bodyPr>
          <a:lstStyle>
            <a:lvl1pPr defTabSz="931863">
              <a:defRPr sz="1200" b="1"/>
            </a:lvl1pPr>
          </a:lstStyle>
          <a:p>
            <a:endParaRPr lang="en-US"/>
          </a:p>
        </p:txBody>
      </p:sp>
      <p:sp>
        <p:nvSpPr>
          <p:cNvPr id="19459" name="Rectangle 3"/>
          <p:cNvSpPr>
            <a:spLocks noGrp="1" noChangeArrowheads="1"/>
          </p:cNvSpPr>
          <p:nvPr>
            <p:ph type="dt" sz="quarter" idx="1"/>
          </p:nvPr>
        </p:nvSpPr>
        <p:spPr bwMode="auto">
          <a:xfrm>
            <a:off x="3971925" y="0"/>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181" tIns="46590" rIns="93181" bIns="46590" numCol="1" anchor="t" anchorCtr="0" compatLnSpc="1">
            <a:prstTxWarp prst="textNoShape">
              <a:avLst/>
            </a:prstTxWarp>
          </a:bodyPr>
          <a:lstStyle>
            <a:lvl1pPr algn="r" defTabSz="931863">
              <a:defRPr sz="1200" b="1"/>
            </a:lvl1pPr>
          </a:lstStyle>
          <a:p>
            <a:endParaRPr lang="en-US"/>
          </a:p>
        </p:txBody>
      </p:sp>
      <p:sp>
        <p:nvSpPr>
          <p:cNvPr id="19460" name="Rectangle 4"/>
          <p:cNvSpPr>
            <a:spLocks noGrp="1" noChangeArrowheads="1"/>
          </p:cNvSpPr>
          <p:nvPr>
            <p:ph type="ftr" sz="quarter" idx="2"/>
          </p:nvPr>
        </p:nvSpPr>
        <p:spPr bwMode="auto">
          <a:xfrm>
            <a:off x="0" y="8829675"/>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181" tIns="46590" rIns="93181" bIns="46590" numCol="1" anchor="b" anchorCtr="0" compatLnSpc="1">
            <a:prstTxWarp prst="textNoShape">
              <a:avLst/>
            </a:prstTxWarp>
          </a:bodyPr>
          <a:lstStyle>
            <a:lvl1pPr defTabSz="931863">
              <a:defRPr sz="1200" b="1"/>
            </a:lvl1pPr>
          </a:lstStyle>
          <a:p>
            <a:endParaRPr lang="en-US"/>
          </a:p>
        </p:txBody>
      </p:sp>
      <p:sp>
        <p:nvSpPr>
          <p:cNvPr id="19461" name="Rectangle 5"/>
          <p:cNvSpPr>
            <a:spLocks noGrp="1" noChangeArrowheads="1"/>
          </p:cNvSpPr>
          <p:nvPr>
            <p:ph type="sldNum" sz="quarter" idx="3"/>
          </p:nvPr>
        </p:nvSpPr>
        <p:spPr bwMode="auto">
          <a:xfrm>
            <a:off x="3971925" y="8829675"/>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181" tIns="46590" rIns="93181" bIns="46590" numCol="1" anchor="b" anchorCtr="0" compatLnSpc="1">
            <a:prstTxWarp prst="textNoShape">
              <a:avLst/>
            </a:prstTxWarp>
          </a:bodyPr>
          <a:lstStyle>
            <a:lvl1pPr algn="r" defTabSz="931863">
              <a:defRPr sz="1200" b="1"/>
            </a:lvl1pPr>
          </a:lstStyle>
          <a:p>
            <a:fld id="{FF8248DB-BB66-4043-B0CE-AFF97CBF61E0}" type="slidenum">
              <a:rPr lang="en-US"/>
              <a:pPr/>
              <a:t>‹#›</a:t>
            </a:fld>
            <a:endParaRPr lang="en-US"/>
          </a:p>
        </p:txBody>
      </p:sp>
    </p:spTree>
    <p:extLst>
      <p:ext uri="{BB962C8B-B14F-4D97-AF65-F5344CB8AC3E}">
        <p14:creationId xmlns:p14="http://schemas.microsoft.com/office/powerpoint/2010/main" val="3705788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181" tIns="46590" rIns="93181" bIns="46590" numCol="1" anchor="t" anchorCtr="0" compatLnSpc="1">
            <a:prstTxWarp prst="textNoShape">
              <a:avLst/>
            </a:prstTxWarp>
          </a:bodyPr>
          <a:lstStyle>
            <a:lvl1pPr defTabSz="931863">
              <a:defRPr sz="1200" b="1"/>
            </a:lvl1pPr>
          </a:lstStyle>
          <a:p>
            <a:endParaRPr lang="en-US"/>
          </a:p>
        </p:txBody>
      </p:sp>
      <p:sp>
        <p:nvSpPr>
          <p:cNvPr id="17411" name="Rectangle 3"/>
          <p:cNvSpPr>
            <a:spLocks noGrp="1" noChangeArrowheads="1"/>
          </p:cNvSpPr>
          <p:nvPr>
            <p:ph type="dt" idx="1"/>
          </p:nvPr>
        </p:nvSpPr>
        <p:spPr bwMode="auto">
          <a:xfrm>
            <a:off x="3971925" y="0"/>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181" tIns="46590" rIns="93181" bIns="46590" numCol="1" anchor="t" anchorCtr="0" compatLnSpc="1">
            <a:prstTxWarp prst="textNoShape">
              <a:avLst/>
            </a:prstTxWarp>
          </a:bodyPr>
          <a:lstStyle>
            <a:lvl1pPr algn="r" defTabSz="931863">
              <a:defRPr sz="1200" b="1"/>
            </a:lvl1pPr>
          </a:lstStyle>
          <a:p>
            <a:endParaRPr lang="en-US"/>
          </a:p>
        </p:txBody>
      </p:sp>
      <p:sp>
        <p:nvSpPr>
          <p:cNvPr id="1741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7413" name="Rectangle 5"/>
          <p:cNvSpPr>
            <a:spLocks noGrp="1" noChangeArrowheads="1"/>
          </p:cNvSpPr>
          <p:nvPr>
            <p:ph type="body" sz="quarter" idx="3"/>
          </p:nvPr>
        </p:nvSpPr>
        <p:spPr bwMode="auto">
          <a:xfrm>
            <a:off x="935038" y="4416425"/>
            <a:ext cx="5140325" cy="4183063"/>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181" tIns="46590" rIns="93181" bIns="4659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8829675"/>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181" tIns="46590" rIns="93181" bIns="46590" numCol="1" anchor="b" anchorCtr="0" compatLnSpc="1">
            <a:prstTxWarp prst="textNoShape">
              <a:avLst/>
            </a:prstTxWarp>
          </a:bodyPr>
          <a:lstStyle>
            <a:lvl1pPr defTabSz="931863">
              <a:defRPr sz="1200" b="1"/>
            </a:lvl1pPr>
          </a:lstStyle>
          <a:p>
            <a:endParaRPr lang="en-US"/>
          </a:p>
        </p:txBody>
      </p:sp>
      <p:sp>
        <p:nvSpPr>
          <p:cNvPr id="17415" name="Rectangle 7"/>
          <p:cNvSpPr>
            <a:spLocks noGrp="1" noChangeArrowheads="1"/>
          </p:cNvSpPr>
          <p:nvPr>
            <p:ph type="sldNum" sz="quarter" idx="5"/>
          </p:nvPr>
        </p:nvSpPr>
        <p:spPr bwMode="auto">
          <a:xfrm>
            <a:off x="3971925" y="8829675"/>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181" tIns="46590" rIns="93181" bIns="46590" numCol="1" anchor="b" anchorCtr="0" compatLnSpc="1">
            <a:prstTxWarp prst="textNoShape">
              <a:avLst/>
            </a:prstTxWarp>
          </a:bodyPr>
          <a:lstStyle>
            <a:lvl1pPr algn="r" defTabSz="931863">
              <a:defRPr sz="1200" b="1"/>
            </a:lvl1pPr>
          </a:lstStyle>
          <a:p>
            <a:fld id="{BBC14CA9-EAEE-744B-A98D-D41DD5295D6C}" type="slidenum">
              <a:rPr lang="en-US"/>
              <a:pPr/>
              <a:t>‹#›</a:t>
            </a:fld>
            <a:endParaRPr lang="en-US"/>
          </a:p>
        </p:txBody>
      </p:sp>
    </p:spTree>
    <p:extLst>
      <p:ext uri="{BB962C8B-B14F-4D97-AF65-F5344CB8AC3E}">
        <p14:creationId xmlns:p14="http://schemas.microsoft.com/office/powerpoint/2010/main" val="33310347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099" name="Group 3"/>
            <p:cNvGrpSpPr>
              <a:grpSpLocks/>
            </p:cNvGrpSpPr>
            <p:nvPr/>
          </p:nvGrpSpPr>
          <p:grpSpPr bwMode="auto">
            <a:xfrm>
              <a:off x="0" y="0"/>
              <a:ext cx="5760" cy="4320"/>
              <a:chOff x="0" y="0"/>
              <a:chExt cx="5760" cy="4320"/>
            </a:xfrm>
          </p:grpSpPr>
          <p:sp>
            <p:nvSpPr>
              <p:cNvPr id="4100"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101" name="Group 5"/>
              <p:cNvGrpSpPr>
                <a:grpSpLocks/>
              </p:cNvGrpSpPr>
              <p:nvPr userDrawn="1"/>
            </p:nvGrpSpPr>
            <p:grpSpPr bwMode="auto">
              <a:xfrm>
                <a:off x="0" y="0"/>
                <a:ext cx="5760" cy="4320"/>
                <a:chOff x="0" y="0"/>
                <a:chExt cx="5760" cy="4320"/>
              </a:xfrm>
            </p:grpSpPr>
            <p:sp>
              <p:nvSpPr>
                <p:cNvPr id="4102"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3"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4"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5"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53"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54" name="Group 58"/>
            <p:cNvGrpSpPr>
              <a:grpSpLocks/>
            </p:cNvGrpSpPr>
            <p:nvPr userDrawn="1"/>
          </p:nvGrpSpPr>
          <p:grpSpPr bwMode="auto">
            <a:xfrm>
              <a:off x="3" y="559"/>
              <a:ext cx="4192" cy="1796"/>
              <a:chOff x="3" y="559"/>
              <a:chExt cx="4192" cy="1796"/>
            </a:xfrm>
          </p:grpSpPr>
          <p:sp>
            <p:nvSpPr>
              <p:cNvPr id="4155"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6"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8"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59" name="Group 63"/>
            <p:cNvGrpSpPr>
              <a:grpSpLocks/>
            </p:cNvGrpSpPr>
            <p:nvPr userDrawn="1"/>
          </p:nvGrpSpPr>
          <p:grpSpPr bwMode="auto">
            <a:xfrm>
              <a:off x="1480" y="1952"/>
              <a:ext cx="3808" cy="1812"/>
              <a:chOff x="1480" y="1952"/>
              <a:chExt cx="3808" cy="1812"/>
            </a:xfrm>
          </p:grpSpPr>
          <p:sp>
            <p:nvSpPr>
              <p:cNvPr id="4160"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61"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62"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pPr lvl="0"/>
            <a:r>
              <a:rPr lang="en-US" noProof="0" smtClean="0"/>
              <a:t>Click to edit Master title style</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charset="0"/>
              <a:buNone/>
              <a:defRPr/>
            </a:lvl1pPr>
          </a:lstStyle>
          <a:p>
            <a:pPr lvl="0"/>
            <a:r>
              <a:rPr lang="en-US" noProof="0" smtClean="0"/>
              <a:t>Click to edit Master subtitle style</a:t>
            </a:r>
          </a:p>
        </p:txBody>
      </p:sp>
      <p:sp>
        <p:nvSpPr>
          <p:cNvPr id="4165" name="Rectangle 69"/>
          <p:cNvSpPr>
            <a:spLocks noGrp="1" noChangeArrowheads="1"/>
          </p:cNvSpPr>
          <p:nvPr>
            <p:ph type="dt" sz="quarter" idx="2"/>
          </p:nvPr>
        </p:nvSpPr>
        <p:spPr bwMode="auto">
          <a:xfrm>
            <a:off x="685800" y="6248400"/>
            <a:ext cx="1905000" cy="457200"/>
          </a:xfrm>
          <a:prstGeom prst="rect">
            <a:avLst/>
          </a:prstGeom>
          <a:noFill/>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4166" name="Rectangle 70"/>
          <p:cNvSpPr>
            <a:spLocks noGrp="1" noChangeArrowheads="1"/>
          </p:cNvSpPr>
          <p:nvPr>
            <p:ph type="ftr" sz="quarter" idx="3"/>
          </p:nvPr>
        </p:nvSpPr>
        <p:spPr/>
        <p:txBody>
          <a:bodyPr/>
          <a:lstStyle>
            <a:lvl1pPr>
              <a:defRPr/>
            </a:lvl1pPr>
          </a:lstStyle>
          <a:p>
            <a:endParaRPr lang="en-US"/>
          </a:p>
        </p:txBody>
      </p:sp>
      <p:sp>
        <p:nvSpPr>
          <p:cNvPr id="4167" name="Rectangle 71"/>
          <p:cNvSpPr>
            <a:spLocks noGrp="1" noChangeArrowheads="1"/>
          </p:cNvSpPr>
          <p:nvPr>
            <p:ph type="sldNum" sz="quarter" idx="4"/>
          </p:nvPr>
        </p:nvSpPr>
        <p:spPr/>
        <p:txBody>
          <a:bodyPr/>
          <a:lstStyle>
            <a:lvl1pPr>
              <a:defRPr/>
            </a:lvl1pPr>
          </a:lstStyle>
          <a:p>
            <a:fld id="{FA8C209F-7166-E34F-A1BC-AB28342B3723}"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6D3DF39-4E19-DB49-9351-519741FABE03}" type="slidenum">
              <a:rPr lang="en-US"/>
              <a:pPr/>
              <a:t>‹#›</a:t>
            </a:fld>
            <a:endParaRPr lang="en-US"/>
          </a:p>
        </p:txBody>
      </p:sp>
    </p:spTree>
    <p:extLst>
      <p:ext uri="{BB962C8B-B14F-4D97-AF65-F5344CB8AC3E}">
        <p14:creationId xmlns:p14="http://schemas.microsoft.com/office/powerpoint/2010/main" val="204832048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4C5FFAD7-08FE-4148-BD9F-729E5388AE2E}" type="slidenum">
              <a:rPr lang="en-US"/>
              <a:pPr/>
              <a:t>‹#›</a:t>
            </a:fld>
            <a:endParaRPr lang="en-US"/>
          </a:p>
        </p:txBody>
      </p:sp>
    </p:spTree>
    <p:extLst>
      <p:ext uri="{BB962C8B-B14F-4D97-AF65-F5344CB8AC3E}">
        <p14:creationId xmlns:p14="http://schemas.microsoft.com/office/powerpoint/2010/main" val="155141435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1905000" cy="457200"/>
          </a:xfrm>
        </p:spPr>
        <p:txBody>
          <a:bodyPr/>
          <a:lstStyle>
            <a:lvl1pPr>
              <a:defRPr/>
            </a:lvl1pPr>
          </a:lstStyle>
          <a:p>
            <a:fld id="{A712042D-C6E9-5B48-9A05-E734D97FDC12}" type="slidenum">
              <a:rPr lang="en-US"/>
              <a:pPr/>
              <a:t>‹#›</a:t>
            </a:fld>
            <a:endParaRPr lang="en-US"/>
          </a:p>
        </p:txBody>
      </p:sp>
    </p:spTree>
    <p:extLst>
      <p:ext uri="{BB962C8B-B14F-4D97-AF65-F5344CB8AC3E}">
        <p14:creationId xmlns:p14="http://schemas.microsoft.com/office/powerpoint/2010/main" val="16045492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DE021ABC-0C72-4647-B7CD-2E43A0FC7F7C}" type="slidenum">
              <a:rPr lang="en-US"/>
              <a:pPr/>
              <a:t>‹#›</a:t>
            </a:fld>
            <a:endParaRPr lang="en-US"/>
          </a:p>
        </p:txBody>
      </p:sp>
    </p:spTree>
    <p:extLst>
      <p:ext uri="{BB962C8B-B14F-4D97-AF65-F5344CB8AC3E}">
        <p14:creationId xmlns:p14="http://schemas.microsoft.com/office/powerpoint/2010/main" val="128394444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82D7B37-6BF3-014D-A9A6-D9F1B4374233}" type="slidenum">
              <a:rPr lang="en-US"/>
              <a:pPr/>
              <a:t>‹#›</a:t>
            </a:fld>
            <a:endParaRPr lang="en-US"/>
          </a:p>
        </p:txBody>
      </p:sp>
    </p:spTree>
    <p:extLst>
      <p:ext uri="{BB962C8B-B14F-4D97-AF65-F5344CB8AC3E}">
        <p14:creationId xmlns:p14="http://schemas.microsoft.com/office/powerpoint/2010/main" val="290282322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9C52F7A5-1AD9-1A44-9287-A2BC5F972091}" type="slidenum">
              <a:rPr lang="en-US"/>
              <a:pPr/>
              <a:t>‹#›</a:t>
            </a:fld>
            <a:endParaRPr lang="en-US"/>
          </a:p>
        </p:txBody>
      </p:sp>
    </p:spTree>
    <p:extLst>
      <p:ext uri="{BB962C8B-B14F-4D97-AF65-F5344CB8AC3E}">
        <p14:creationId xmlns:p14="http://schemas.microsoft.com/office/powerpoint/2010/main" val="18504793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57B45CD7-3C66-B54C-BF5B-2587BF19A16B}" type="slidenum">
              <a:rPr lang="en-US"/>
              <a:pPr/>
              <a:t>‹#›</a:t>
            </a:fld>
            <a:endParaRPr lang="en-US"/>
          </a:p>
        </p:txBody>
      </p:sp>
    </p:spTree>
    <p:extLst>
      <p:ext uri="{BB962C8B-B14F-4D97-AF65-F5344CB8AC3E}">
        <p14:creationId xmlns:p14="http://schemas.microsoft.com/office/powerpoint/2010/main" val="184440079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0110C58-2919-5746-82B4-B96742ED527D}" type="slidenum">
              <a:rPr lang="en-US"/>
              <a:pPr/>
              <a:t>‹#›</a:t>
            </a:fld>
            <a:endParaRPr lang="en-US"/>
          </a:p>
        </p:txBody>
      </p:sp>
    </p:spTree>
    <p:extLst>
      <p:ext uri="{BB962C8B-B14F-4D97-AF65-F5344CB8AC3E}">
        <p14:creationId xmlns:p14="http://schemas.microsoft.com/office/powerpoint/2010/main" val="350792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F50CBAFE-7AB5-0943-AE13-9DA9AA4EA878}" type="slidenum">
              <a:rPr lang="en-US"/>
              <a:pPr/>
              <a:t>‹#›</a:t>
            </a:fld>
            <a:endParaRPr lang="en-US"/>
          </a:p>
        </p:txBody>
      </p:sp>
    </p:spTree>
    <p:extLst>
      <p:ext uri="{BB962C8B-B14F-4D97-AF65-F5344CB8AC3E}">
        <p14:creationId xmlns:p14="http://schemas.microsoft.com/office/powerpoint/2010/main" val="358649465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376CAE68-8F5D-A64E-BE91-E907C9949580}" type="slidenum">
              <a:rPr lang="en-US"/>
              <a:pPr/>
              <a:t>‹#›</a:t>
            </a:fld>
            <a:endParaRPr lang="en-US"/>
          </a:p>
        </p:txBody>
      </p:sp>
    </p:spTree>
    <p:extLst>
      <p:ext uri="{BB962C8B-B14F-4D97-AF65-F5344CB8AC3E}">
        <p14:creationId xmlns:p14="http://schemas.microsoft.com/office/powerpoint/2010/main" val="299041744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C0B0D29E-11FD-9D47-ACE0-9ED2B35FEF27}" type="slidenum">
              <a:rPr lang="en-US"/>
              <a:pPr/>
              <a:t>‹#›</a:t>
            </a:fld>
            <a:endParaRPr lang="en-US"/>
          </a:p>
        </p:txBody>
      </p:sp>
    </p:spTree>
    <p:extLst>
      <p:ext uri="{BB962C8B-B14F-4D97-AF65-F5344CB8AC3E}">
        <p14:creationId xmlns:p14="http://schemas.microsoft.com/office/powerpoint/2010/main" val="1484862235"/>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1026"/>
          <p:cNvGrpSpPr>
            <a:grpSpLocks/>
          </p:cNvGrpSpPr>
          <p:nvPr/>
        </p:nvGrpSpPr>
        <p:grpSpPr bwMode="auto">
          <a:xfrm>
            <a:off x="0" y="0"/>
            <a:ext cx="9144000" cy="6858000"/>
            <a:chOff x="0" y="0"/>
            <a:chExt cx="5760" cy="4320"/>
          </a:xfrm>
        </p:grpSpPr>
        <p:grpSp>
          <p:nvGrpSpPr>
            <p:cNvPr id="3075" name="Group 1027"/>
            <p:cNvGrpSpPr>
              <a:grpSpLocks/>
            </p:cNvGrpSpPr>
            <p:nvPr/>
          </p:nvGrpSpPr>
          <p:grpSpPr bwMode="auto">
            <a:xfrm>
              <a:off x="0" y="0"/>
              <a:ext cx="5760" cy="4320"/>
              <a:chOff x="0" y="0"/>
              <a:chExt cx="5760" cy="4320"/>
            </a:xfrm>
          </p:grpSpPr>
          <p:grpSp>
            <p:nvGrpSpPr>
              <p:cNvPr id="3076" name="Group 1028"/>
              <p:cNvGrpSpPr>
                <a:grpSpLocks/>
              </p:cNvGrpSpPr>
              <p:nvPr/>
            </p:nvGrpSpPr>
            <p:grpSpPr bwMode="auto">
              <a:xfrm>
                <a:off x="0" y="192"/>
                <a:ext cx="5760" cy="4032"/>
                <a:chOff x="0" y="192"/>
                <a:chExt cx="5760" cy="4032"/>
              </a:xfrm>
            </p:grpSpPr>
            <p:sp>
              <p:nvSpPr>
                <p:cNvPr id="3077" name="Line 1029"/>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8" name="Line 1030"/>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9" name="Line 1031"/>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 name="Line 1032"/>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 name="Line 1033"/>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Line 1034"/>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Line 1035"/>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Line 1036"/>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Line 1037"/>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Line 1038"/>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Line 1039"/>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Line 1040"/>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Line 1041"/>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Line 1042"/>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Line 1043"/>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Line 1044"/>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Line 1045"/>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Line 1046"/>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Line 1047"/>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Line 1048"/>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Line 1049"/>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Line 1050"/>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099" name="Group 1051"/>
              <p:cNvGrpSpPr>
                <a:grpSpLocks/>
              </p:cNvGrpSpPr>
              <p:nvPr/>
            </p:nvGrpSpPr>
            <p:grpSpPr bwMode="auto">
              <a:xfrm>
                <a:off x="192" y="0"/>
                <a:ext cx="5376" cy="4320"/>
                <a:chOff x="192" y="0"/>
                <a:chExt cx="5376" cy="4320"/>
              </a:xfrm>
            </p:grpSpPr>
            <p:sp>
              <p:nvSpPr>
                <p:cNvPr id="3100" name="Line 1052"/>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Line 1053"/>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Line 1054"/>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Line 1055"/>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Line 1056"/>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Line 1057"/>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Line 1058"/>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Line 1059"/>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Line 1060"/>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Line 1061"/>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Line 1062"/>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Line 1063"/>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2" name="Line 1064"/>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3" name="Line 1065"/>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4" name="Line 1066"/>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5" name="Line 1067"/>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6" name="Line 1068"/>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7" name="Line 1069"/>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8" name="Line 1070"/>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9" name="Line 1071"/>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0" name="Line 1072"/>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1" name="Line 1073"/>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2" name="Line 1074"/>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3" name="Line 1075"/>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4" name="Line 1076"/>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5" name="Line 1077"/>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6" name="Line 1078"/>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7" name="Line 1079"/>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8" name="Line 1080"/>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3129" name="Rectangle 1081"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0" name="Line 1082"/>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131" name="Group 1083"/>
            <p:cNvGrpSpPr>
              <a:grpSpLocks/>
            </p:cNvGrpSpPr>
            <p:nvPr/>
          </p:nvGrpSpPr>
          <p:grpSpPr bwMode="auto">
            <a:xfrm>
              <a:off x="261" y="892"/>
              <a:ext cx="1124" cy="1464"/>
              <a:chOff x="96" y="916"/>
              <a:chExt cx="2208" cy="2876"/>
            </a:xfrm>
          </p:grpSpPr>
          <p:sp>
            <p:nvSpPr>
              <p:cNvPr id="3132" name="Line 1084"/>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3" name="Line 1085"/>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4" name="Arc 1086"/>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3135" name="Rectangle 1087"/>
          <p:cNvSpPr>
            <a:spLocks noGrp="1" noChangeArrowheads="1"/>
          </p:cNvSpPr>
          <p:nvPr>
            <p:ph type="title"/>
          </p:nvPr>
        </p:nvSpPr>
        <p:spPr bwMode="auto">
          <a:xfrm>
            <a:off x="609600" y="304800"/>
            <a:ext cx="7772400" cy="1143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136" name="Rectangle 1088"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38" name="Rectangle 1090"/>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3139" name="Rectangle 1091"/>
          <p:cNvSpPr>
            <a:spLocks noGrp="1" noChangeArrowheads="1"/>
          </p:cNvSpPr>
          <p:nvPr>
            <p:ph type="sldNum" sz="quarter" idx="4"/>
          </p:nvPr>
        </p:nvSpPr>
        <p:spPr bwMode="auto">
          <a:xfrm>
            <a:off x="6553200" y="6248400"/>
            <a:ext cx="19050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119DC58D-601A-154D-BB20-EB79E61317B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hf hdr="0" ftr="0" dt="0"/>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charset="0"/>
          <a:ea typeface="ＭＳ Ｐゴシック" charset="0"/>
        </a:defRPr>
      </a:lvl2pPr>
      <a:lvl3pPr algn="l" rtl="0" fontAlgn="base">
        <a:spcBef>
          <a:spcPct val="0"/>
        </a:spcBef>
        <a:spcAft>
          <a:spcPct val="0"/>
        </a:spcAft>
        <a:defRPr sz="3600">
          <a:solidFill>
            <a:schemeClr val="tx2"/>
          </a:solidFill>
          <a:latin typeface="Tahoma" charset="0"/>
          <a:ea typeface="ＭＳ Ｐゴシック" charset="0"/>
        </a:defRPr>
      </a:lvl3pPr>
      <a:lvl4pPr algn="l" rtl="0" fontAlgn="base">
        <a:spcBef>
          <a:spcPct val="0"/>
        </a:spcBef>
        <a:spcAft>
          <a:spcPct val="0"/>
        </a:spcAft>
        <a:defRPr sz="3600">
          <a:solidFill>
            <a:schemeClr val="tx2"/>
          </a:solidFill>
          <a:latin typeface="Tahoma" charset="0"/>
          <a:ea typeface="ＭＳ Ｐゴシック" charset="0"/>
        </a:defRPr>
      </a:lvl4pPr>
      <a:lvl5pPr algn="l" rtl="0" fontAlgn="base">
        <a:spcBef>
          <a:spcPct val="0"/>
        </a:spcBef>
        <a:spcAft>
          <a:spcPct val="0"/>
        </a:spcAft>
        <a:defRPr sz="3600">
          <a:solidFill>
            <a:schemeClr val="tx2"/>
          </a:solidFill>
          <a:latin typeface="Tahoma" charset="0"/>
          <a:ea typeface="ＭＳ Ｐゴシック" charset="0"/>
        </a:defRPr>
      </a:lvl5pPr>
      <a:lvl6pPr marL="457200" algn="l" rtl="0" fontAlgn="base">
        <a:spcBef>
          <a:spcPct val="0"/>
        </a:spcBef>
        <a:spcAft>
          <a:spcPct val="0"/>
        </a:spcAft>
        <a:defRPr sz="3600">
          <a:solidFill>
            <a:schemeClr val="tx2"/>
          </a:solidFill>
          <a:latin typeface="Tahoma" charset="0"/>
          <a:ea typeface="ＭＳ Ｐゴシック" charset="0"/>
        </a:defRPr>
      </a:lvl6pPr>
      <a:lvl7pPr marL="914400" algn="l" rtl="0" fontAlgn="base">
        <a:spcBef>
          <a:spcPct val="0"/>
        </a:spcBef>
        <a:spcAft>
          <a:spcPct val="0"/>
        </a:spcAft>
        <a:defRPr sz="3600">
          <a:solidFill>
            <a:schemeClr val="tx2"/>
          </a:solidFill>
          <a:latin typeface="Tahoma" charset="0"/>
          <a:ea typeface="ＭＳ Ｐゴシック" charset="0"/>
        </a:defRPr>
      </a:lvl7pPr>
      <a:lvl8pPr marL="1371600" algn="l" rtl="0" fontAlgn="base">
        <a:spcBef>
          <a:spcPct val="0"/>
        </a:spcBef>
        <a:spcAft>
          <a:spcPct val="0"/>
        </a:spcAft>
        <a:defRPr sz="3600">
          <a:solidFill>
            <a:schemeClr val="tx2"/>
          </a:solidFill>
          <a:latin typeface="Tahoma" charset="0"/>
          <a:ea typeface="ＭＳ Ｐゴシック" charset="0"/>
        </a:defRPr>
      </a:lvl8pPr>
      <a:lvl9pPr marL="1828800" algn="l" rtl="0" fontAlgn="base">
        <a:spcBef>
          <a:spcPct val="0"/>
        </a:spcBef>
        <a:spcAft>
          <a:spcPct val="0"/>
        </a:spcAft>
        <a:defRPr sz="3600">
          <a:solidFill>
            <a:schemeClr val="tx2"/>
          </a:solidFill>
          <a:latin typeface="Tahoma" charset="0"/>
          <a:ea typeface="ＭＳ Ｐゴシック" charset="0"/>
        </a:defRPr>
      </a:lvl9pPr>
    </p:titleStyle>
    <p:bodyStyle>
      <a:lvl1pPr marL="342900" indent="-342900" algn="l" rtl="0" fontAlgn="base">
        <a:spcBef>
          <a:spcPct val="20000"/>
        </a:spcBef>
        <a:spcAft>
          <a:spcPct val="0"/>
        </a:spcAft>
        <a:buClr>
          <a:schemeClr val="hlink"/>
        </a:buClr>
        <a:buSzPct val="110000"/>
        <a:buFont typeface="Wingdings" charset="0"/>
        <a:buBlip>
          <a:blip r:embed="rId14"/>
        </a:buBlip>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charset="0"/>
        <a:buChar char="w"/>
        <a:defRPr sz="2400">
          <a:solidFill>
            <a:schemeClr val="tx1"/>
          </a:solidFill>
          <a:latin typeface="+mn-lt"/>
          <a:ea typeface="+mn-ea"/>
        </a:defRPr>
      </a:lvl3pPr>
      <a:lvl4pPr marL="1600200" indent="-228600" algn="l" rtl="0" fontAlgn="base">
        <a:spcBef>
          <a:spcPct val="20000"/>
        </a:spcBef>
        <a:spcAft>
          <a:spcPct val="0"/>
        </a:spcAft>
        <a:buClr>
          <a:schemeClr val="tx1"/>
        </a:buClr>
        <a:buSzPct val="65000"/>
        <a:buFont typeface="Wingdings" charset="0"/>
        <a:buChar char="n"/>
        <a:defRPr sz="2000">
          <a:solidFill>
            <a:schemeClr val="tx1"/>
          </a:solidFill>
          <a:latin typeface="+mn-lt"/>
          <a:ea typeface="+mn-ea"/>
        </a:defRPr>
      </a:lvl4pPr>
      <a:lvl5pPr marL="20574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pigee.com/console/others" TargetMode="External"/><Relationship Id="rId3" Type="http://schemas.openxmlformats.org/officeDocument/2006/relationships/hyperlink" Target="http://developer.cigna.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jot.fm/issues/issue_2004_09/column5" TargetMode="External"/><Relationship Id="rId4" Type="http://schemas.openxmlformats.org/officeDocument/2006/relationships/hyperlink" Target="http://www.forrester.com/go?docid=35193" TargetMode="External"/><Relationship Id="rId5" Type="http://schemas.openxmlformats.org/officeDocument/2006/relationships/hyperlink" Target="http://searchsoa.techtarget.com/tip/Ten-ways-to-identify-services" TargetMode="External"/><Relationship Id="rId6" Type="http://schemas.openxmlformats.org/officeDocument/2006/relationships/hyperlink" Target="http://martinfowler.com/articles/microservices.html" TargetMode="External"/><Relationship Id="rId1" Type="http://schemas.openxmlformats.org/officeDocument/2006/relationships/slideLayout" Target="../slideLayouts/slideLayout2.xml"/><Relationship Id="rId2" Type="http://schemas.openxmlformats.org/officeDocument/2006/relationships/hyperlink" Target="http://www.eaipatterns.com/SoaPatterns.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1"/>
          <p:cNvSpPr>
            <a:spLocks noGrp="1" noChangeArrowheads="1"/>
          </p:cNvSpPr>
          <p:nvPr>
            <p:ph type="sldNum" sz="quarter" idx="4"/>
          </p:nvPr>
        </p:nvSpPr>
        <p:spPr/>
        <p:txBody>
          <a:bodyPr/>
          <a:lstStyle/>
          <a:p>
            <a:fld id="{BD1C4CA8-EC54-274D-BBC3-FD09F066AF51}" type="slidenum">
              <a:rPr lang="en-US"/>
              <a:pPr/>
              <a:t>1</a:t>
            </a:fld>
            <a:endParaRPr lang="en-US"/>
          </a:p>
        </p:txBody>
      </p:sp>
      <p:sp>
        <p:nvSpPr>
          <p:cNvPr id="518150" name="Text Box 6"/>
          <p:cNvSpPr txBox="1">
            <a:spLocks noGrp="1" noChangeArrowheads="1"/>
          </p:cNvSpPr>
          <p:nvPr>
            <p:ph type="ctrTitle"/>
          </p:nvPr>
        </p:nvSpPr>
        <p:spPr>
          <a:noFill/>
          <a:ln/>
          <a:extLs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a:lstStyle/>
          <a:p>
            <a:pPr algn="ctr" eaLnBrk="0" hangingPunct="0"/>
            <a:r>
              <a:rPr kumimoji="1" lang="en-US" sz="3200" dirty="0" smtClean="0"/>
              <a:t>A Service Oriented Architecture (SOA) Primer</a:t>
            </a:r>
            <a:endParaRPr kumimoji="1" lang="en-US" sz="32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10</a:t>
            </a:fld>
            <a:endParaRPr lang="en-US"/>
          </a:p>
        </p:txBody>
      </p:sp>
      <p:sp>
        <p:nvSpPr>
          <p:cNvPr id="733186" name="Rectangle 2"/>
          <p:cNvSpPr>
            <a:spLocks noGrp="1" noChangeArrowheads="1"/>
          </p:cNvSpPr>
          <p:nvPr>
            <p:ph type="title"/>
          </p:nvPr>
        </p:nvSpPr>
        <p:spPr/>
        <p:txBody>
          <a:bodyPr/>
          <a:lstStyle/>
          <a:p>
            <a:pPr defTabSz="895350"/>
            <a:r>
              <a:rPr lang="en-US" dirty="0" smtClean="0"/>
              <a:t>Tenets of SOA – Services Share Schema and Contract, not Class</a:t>
            </a:r>
            <a:endParaRPr lang="en-US" dirty="0"/>
          </a:p>
        </p:txBody>
      </p:sp>
      <p:sp>
        <p:nvSpPr>
          <p:cNvPr id="6" name="Content Placeholder 2"/>
          <p:cNvSpPr>
            <a:spLocks noGrp="1"/>
          </p:cNvSpPr>
          <p:nvPr>
            <p:ph type="body" sz="half" idx="1"/>
          </p:nvPr>
        </p:nvSpPr>
        <p:spPr>
          <a:xfrm>
            <a:off x="771525" y="1657350"/>
            <a:ext cx="7915275" cy="4286250"/>
          </a:xfrm>
        </p:spPr>
        <p:txBody>
          <a:bodyPr>
            <a:noAutofit/>
          </a:bodyPr>
          <a:lstStyle/>
          <a:p>
            <a:r>
              <a:rPr lang="en-US" sz="2200" dirty="0" smtClean="0"/>
              <a:t>Services interaction should be based solely on the services interface contract (versions, discovery, policies, message-formats/schemas, behaviors)</a:t>
            </a:r>
          </a:p>
          <a:p>
            <a:r>
              <a:rPr lang="en-US" sz="2200" dirty="0" smtClean="0"/>
              <a:t>Implementation details of a service (the class structure used to construct the service) are independent from the interface used to invoke the service</a:t>
            </a:r>
          </a:p>
          <a:p>
            <a:r>
              <a:rPr lang="en-US" sz="2200" dirty="0" smtClean="0"/>
              <a:t>The key to designing good services, is designing good service interfaces</a:t>
            </a:r>
          </a:p>
          <a:p>
            <a:pPr lvl="1"/>
            <a:r>
              <a:rPr lang="en-US" sz="1800" dirty="0" smtClean="0"/>
              <a:t>They are hard to change – may break existing service consumers</a:t>
            </a:r>
          </a:p>
          <a:p>
            <a:pPr lvl="1"/>
            <a:r>
              <a:rPr lang="en-US" sz="1800" dirty="0" smtClean="0"/>
              <a:t>They can introduce performance challenges – transforming between the service interface and native interface can be expensive</a:t>
            </a:r>
          </a:p>
          <a:p>
            <a:pPr lvl="1"/>
            <a:r>
              <a:rPr lang="en-US" sz="1800" dirty="0" smtClean="0"/>
              <a:t>Consumers must not only know the structural aspects of the interface but also the policies that govern the service implementation</a:t>
            </a:r>
          </a:p>
          <a:p>
            <a:pPr lvl="1"/>
            <a:endParaRPr lang="en-US" sz="1800" dirty="0" smtClean="0"/>
          </a:p>
          <a:p>
            <a:pPr lvl="1"/>
            <a:endParaRPr lang="en-US" sz="1800" dirty="0" smtClean="0"/>
          </a:p>
        </p:txBody>
      </p:sp>
    </p:spTree>
    <p:extLst>
      <p:ext uri="{BB962C8B-B14F-4D97-AF65-F5344CB8AC3E}">
        <p14:creationId xmlns:p14="http://schemas.microsoft.com/office/powerpoint/2010/main" val="634219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11</a:t>
            </a:fld>
            <a:endParaRPr lang="en-US"/>
          </a:p>
        </p:txBody>
      </p:sp>
      <p:sp>
        <p:nvSpPr>
          <p:cNvPr id="733186" name="Rectangle 2"/>
          <p:cNvSpPr>
            <a:spLocks noGrp="1" noChangeArrowheads="1"/>
          </p:cNvSpPr>
          <p:nvPr>
            <p:ph type="title"/>
          </p:nvPr>
        </p:nvSpPr>
        <p:spPr/>
        <p:txBody>
          <a:bodyPr/>
          <a:lstStyle/>
          <a:p>
            <a:pPr defTabSz="895350"/>
            <a:r>
              <a:rPr lang="en-US" dirty="0" smtClean="0"/>
              <a:t>Tenets of SOA – Service Compatibility is based on Policy</a:t>
            </a:r>
            <a:endParaRPr lang="en-US" dirty="0"/>
          </a:p>
        </p:txBody>
      </p:sp>
      <p:sp>
        <p:nvSpPr>
          <p:cNvPr id="6" name="Content Placeholder 2"/>
          <p:cNvSpPr>
            <a:spLocks noGrp="1"/>
          </p:cNvSpPr>
          <p:nvPr>
            <p:ph type="body" sz="half" idx="1"/>
          </p:nvPr>
        </p:nvSpPr>
        <p:spPr>
          <a:xfrm>
            <a:off x="771525" y="1600200"/>
            <a:ext cx="7610475" cy="4286250"/>
          </a:xfrm>
        </p:spPr>
        <p:txBody>
          <a:bodyPr>
            <a:noAutofit/>
          </a:bodyPr>
          <a:lstStyle/>
          <a:p>
            <a:r>
              <a:rPr lang="en-US" sz="2400" dirty="0" smtClean="0"/>
              <a:t>Service interfaces define the structural contract for interfacing with a service, policies define the semantic aspects of interacting with a service</a:t>
            </a:r>
          </a:p>
          <a:p>
            <a:r>
              <a:rPr lang="en-US" sz="2400" dirty="0" smtClean="0"/>
              <a:t>Policies govern the behavior and expectations of a particular service, example:</a:t>
            </a:r>
          </a:p>
          <a:p>
            <a:pPr lvl="1"/>
            <a:r>
              <a:rPr lang="en-US" sz="2000" dirty="0" smtClean="0"/>
              <a:t>Before a new user is created, the ID must be unique</a:t>
            </a:r>
          </a:p>
          <a:p>
            <a:pPr lvl="1"/>
            <a:r>
              <a:rPr lang="en-US" sz="2000" dirty="0" smtClean="0"/>
              <a:t>Services supporting external users should be given more priority than services supporting internal applications</a:t>
            </a:r>
          </a:p>
          <a:p>
            <a:pPr lvl="1"/>
            <a:r>
              <a:rPr lang="en-US" sz="2000" dirty="0" smtClean="0"/>
              <a:t>A secure service must adhere to a set of required security policies (e.g., </a:t>
            </a:r>
            <a:r>
              <a:rPr lang="en-US" sz="2000" dirty="0" err="1" smtClean="0"/>
              <a:t>OAuth</a:t>
            </a:r>
            <a:r>
              <a:rPr lang="en-US" sz="2000" dirty="0" smtClean="0"/>
              <a:t>, mutual </a:t>
            </a:r>
            <a:r>
              <a:rPr lang="en-US" sz="2000" dirty="0" err="1" smtClean="0"/>
              <a:t>auth</a:t>
            </a:r>
            <a:r>
              <a:rPr lang="en-US" sz="2000" dirty="0" smtClean="0"/>
              <a:t>, </a:t>
            </a:r>
            <a:r>
              <a:rPr lang="en-US" sz="2000" dirty="0" err="1" smtClean="0"/>
              <a:t>etc</a:t>
            </a:r>
            <a:r>
              <a:rPr lang="en-US" sz="2000" dirty="0" smtClean="0"/>
              <a:t>) </a:t>
            </a:r>
          </a:p>
          <a:p>
            <a:pPr lvl="1"/>
            <a:r>
              <a:rPr lang="en-US" sz="2000" dirty="0" smtClean="0"/>
              <a:t>Messages received by a service must be encrypted in a certain way</a:t>
            </a:r>
          </a:p>
          <a:p>
            <a:pPr lvl="1"/>
            <a:r>
              <a:rPr lang="en-US" sz="2000" dirty="0" smtClean="0"/>
              <a:t>Messages can be accepted over a queue or HTTP</a:t>
            </a:r>
            <a:endParaRPr lang="en-US" sz="1000" dirty="0" smtClean="0"/>
          </a:p>
          <a:p>
            <a:pPr lvl="1"/>
            <a:endParaRPr lang="en-US" sz="1800" dirty="0" smtClean="0"/>
          </a:p>
          <a:p>
            <a:pPr lvl="1"/>
            <a:endParaRPr lang="en-US" sz="1800" dirty="0" smtClean="0"/>
          </a:p>
        </p:txBody>
      </p:sp>
    </p:spTree>
    <p:extLst>
      <p:ext uri="{BB962C8B-B14F-4D97-AF65-F5344CB8AC3E}">
        <p14:creationId xmlns:p14="http://schemas.microsoft.com/office/powerpoint/2010/main" val="2499759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12</a:t>
            </a:fld>
            <a:endParaRPr lang="en-US"/>
          </a:p>
        </p:txBody>
      </p:sp>
      <p:sp>
        <p:nvSpPr>
          <p:cNvPr id="733186" name="Rectangle 2"/>
          <p:cNvSpPr>
            <a:spLocks noGrp="1" noChangeArrowheads="1"/>
          </p:cNvSpPr>
          <p:nvPr>
            <p:ph type="title"/>
          </p:nvPr>
        </p:nvSpPr>
        <p:spPr/>
        <p:txBody>
          <a:bodyPr/>
          <a:lstStyle/>
          <a:p>
            <a:pPr defTabSz="895350"/>
            <a:r>
              <a:rPr lang="en-US" dirty="0" smtClean="0"/>
              <a:t>Designing for SOA – build upon previous knowledge in OOD and COD</a:t>
            </a:r>
            <a:endParaRPr lang="en-US" dirty="0"/>
          </a:p>
        </p:txBody>
      </p:sp>
      <p:pic>
        <p:nvPicPr>
          <p:cNvPr id="8" name="Picture 7"/>
          <p:cNvPicPr>
            <a:picLocks noChangeAspect="1"/>
          </p:cNvPicPr>
          <p:nvPr/>
        </p:nvPicPr>
        <p:blipFill>
          <a:blip r:embed="rId2"/>
          <a:stretch>
            <a:fillRect/>
          </a:stretch>
        </p:blipFill>
        <p:spPr>
          <a:xfrm>
            <a:off x="1524000" y="2362200"/>
            <a:ext cx="5715000" cy="3230217"/>
          </a:xfrm>
          <a:prstGeom prst="rect">
            <a:avLst/>
          </a:prstGeom>
        </p:spPr>
      </p:pic>
    </p:spTree>
    <p:extLst>
      <p:ext uri="{BB962C8B-B14F-4D97-AF65-F5344CB8AC3E}">
        <p14:creationId xmlns:p14="http://schemas.microsoft.com/office/powerpoint/2010/main" val="1559094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13</a:t>
            </a:fld>
            <a:endParaRPr lang="en-US"/>
          </a:p>
        </p:txBody>
      </p:sp>
      <p:sp>
        <p:nvSpPr>
          <p:cNvPr id="733186" name="Rectangle 2"/>
          <p:cNvSpPr>
            <a:spLocks noGrp="1" noChangeArrowheads="1"/>
          </p:cNvSpPr>
          <p:nvPr>
            <p:ph type="title"/>
          </p:nvPr>
        </p:nvSpPr>
        <p:spPr/>
        <p:txBody>
          <a:bodyPr/>
          <a:lstStyle/>
          <a:p>
            <a:pPr defTabSz="895350"/>
            <a:r>
              <a:rPr lang="en-US" dirty="0" smtClean="0"/>
              <a:t>Characteristics of the SOA Style</a:t>
            </a:r>
            <a:endParaRPr lang="en-US" dirty="0"/>
          </a:p>
        </p:txBody>
      </p:sp>
      <p:sp>
        <p:nvSpPr>
          <p:cNvPr id="6" name="Content Placeholder 2"/>
          <p:cNvSpPr>
            <a:spLocks noGrp="1"/>
          </p:cNvSpPr>
          <p:nvPr>
            <p:ph type="body" sz="half" idx="1"/>
          </p:nvPr>
        </p:nvSpPr>
        <p:spPr>
          <a:xfrm>
            <a:off x="771525" y="4267200"/>
            <a:ext cx="7839075" cy="1524000"/>
          </a:xfrm>
        </p:spPr>
        <p:txBody>
          <a:bodyPr>
            <a:noAutofit/>
          </a:bodyPr>
          <a:lstStyle/>
          <a:p>
            <a:pPr marL="0" indent="0" fontAlgn="auto">
              <a:spcAft>
                <a:spcPts val="0"/>
              </a:spcAft>
              <a:buClrTx/>
              <a:buSzTx/>
              <a:buNone/>
              <a:defRPr/>
            </a:pPr>
            <a:r>
              <a:rPr lang="en-US" sz="2000" dirty="0" smtClean="0"/>
              <a:t>SOA-based architectures have been around for a long time and have matured over the years.  While once an approach to manage design and integration complexity - SOA-based architectures have matured to the point where many companies are starting to offer service-only solutions (APIs) leaving the build of interesting applications to others. </a:t>
            </a:r>
            <a:r>
              <a:rPr lang="en-US" sz="2000" dirty="0"/>
              <a:t>See: https://</a:t>
            </a:r>
            <a:r>
              <a:rPr lang="en-US" sz="2000" dirty="0" err="1"/>
              <a:t>apigee.com</a:t>
            </a:r>
            <a:r>
              <a:rPr lang="en-US" sz="2000" dirty="0"/>
              <a:t>/console/others</a:t>
            </a:r>
            <a:endParaRPr lang="en-US" sz="2000" dirty="0" smtClean="0"/>
          </a:p>
        </p:txBody>
      </p:sp>
      <p:graphicFrame>
        <p:nvGraphicFramePr>
          <p:cNvPr id="3" name="Table 2"/>
          <p:cNvGraphicFramePr>
            <a:graphicFrameLocks noGrp="1"/>
          </p:cNvGraphicFramePr>
          <p:nvPr>
            <p:extLst>
              <p:ext uri="{D42A27DB-BD31-4B8C-83A1-F6EECF244321}">
                <p14:modId xmlns:p14="http://schemas.microsoft.com/office/powerpoint/2010/main" val="3512402576"/>
              </p:ext>
            </p:extLst>
          </p:nvPr>
        </p:nvGraphicFramePr>
        <p:xfrm>
          <a:off x="762000" y="1752600"/>
          <a:ext cx="8001001" cy="2382520"/>
        </p:xfrm>
        <a:graphic>
          <a:graphicData uri="http://schemas.openxmlformats.org/drawingml/2006/table">
            <a:tbl>
              <a:tblPr firstRow="1" bandRow="1">
                <a:tableStyleId>{5C22544A-7EE6-4342-B048-85BDC9FD1C3A}</a:tableStyleId>
              </a:tblPr>
              <a:tblGrid>
                <a:gridCol w="2055727"/>
                <a:gridCol w="2821073"/>
                <a:gridCol w="3124201"/>
              </a:tblGrid>
              <a:tr h="370840">
                <a:tc>
                  <a:txBody>
                    <a:bodyPr/>
                    <a:lstStyle/>
                    <a:p>
                      <a:r>
                        <a:rPr lang="en-US" sz="1200" dirty="0" smtClean="0">
                          <a:solidFill>
                            <a:schemeClr val="tx1"/>
                          </a:solidFill>
                        </a:rPr>
                        <a:t>Characteristic</a:t>
                      </a:r>
                      <a:endParaRPr lang="en-US" sz="1200" dirty="0">
                        <a:solidFill>
                          <a:schemeClr val="tx1"/>
                        </a:solidFill>
                      </a:endParaRPr>
                    </a:p>
                  </a:txBody>
                  <a:tcPr/>
                </a:tc>
                <a:tc>
                  <a:txBody>
                    <a:bodyPr/>
                    <a:lstStyle/>
                    <a:p>
                      <a:r>
                        <a:rPr lang="en-US" sz="1200" dirty="0" smtClean="0">
                          <a:solidFill>
                            <a:schemeClr val="tx1"/>
                          </a:solidFill>
                        </a:rPr>
                        <a:t>Traditional Architectures</a:t>
                      </a:r>
                      <a:endParaRPr lang="en-US" sz="1200" dirty="0">
                        <a:solidFill>
                          <a:schemeClr val="tx1"/>
                        </a:solidFill>
                      </a:endParaRPr>
                    </a:p>
                  </a:txBody>
                  <a:tcPr/>
                </a:tc>
                <a:tc>
                  <a:txBody>
                    <a:bodyPr/>
                    <a:lstStyle/>
                    <a:p>
                      <a:r>
                        <a:rPr lang="en-US" sz="1200" dirty="0" smtClean="0">
                          <a:solidFill>
                            <a:schemeClr val="tx1"/>
                          </a:solidFill>
                        </a:rPr>
                        <a:t>SOA Architectures</a:t>
                      </a:r>
                      <a:endParaRPr lang="en-US" sz="1200" dirty="0">
                        <a:solidFill>
                          <a:schemeClr val="tx1"/>
                        </a:solidFill>
                      </a:endParaRPr>
                    </a:p>
                  </a:txBody>
                  <a:tcPr/>
                </a:tc>
              </a:tr>
              <a:tr h="370840">
                <a:tc>
                  <a:txBody>
                    <a:bodyPr/>
                    <a:lstStyle/>
                    <a:p>
                      <a:r>
                        <a:rPr lang="en-US" sz="1200" dirty="0" smtClean="0"/>
                        <a:t>Design &amp; Implementation</a:t>
                      </a:r>
                      <a:endParaRPr lang="en-US" sz="1200" dirty="0"/>
                    </a:p>
                  </a:txBody>
                  <a:tcPr/>
                </a:tc>
                <a:tc>
                  <a:txBody>
                    <a:bodyPr/>
                    <a:lstStyle/>
                    <a:p>
                      <a:pPr marL="171450" indent="-171450">
                        <a:buFont typeface="Arial"/>
                        <a:buChar char="•"/>
                      </a:pPr>
                      <a:r>
                        <a:rPr lang="en-US" sz="1200" dirty="0" smtClean="0"/>
                        <a:t>Function Oriented</a:t>
                      </a:r>
                    </a:p>
                    <a:p>
                      <a:pPr marL="171450" indent="-171450">
                        <a:buFont typeface="Arial"/>
                        <a:buChar char="•"/>
                      </a:pPr>
                      <a:r>
                        <a:rPr lang="en-US" sz="1200" dirty="0" smtClean="0"/>
                        <a:t>Designed to Last</a:t>
                      </a:r>
                    </a:p>
                    <a:p>
                      <a:pPr marL="171450" indent="-171450">
                        <a:buFont typeface="Arial"/>
                        <a:buChar char="•"/>
                      </a:pPr>
                      <a:r>
                        <a:rPr lang="en-US" sz="1200" dirty="0" smtClean="0"/>
                        <a:t>Long development cycles</a:t>
                      </a:r>
                    </a:p>
                    <a:p>
                      <a:pPr marL="171450" indent="-171450">
                        <a:buFont typeface="Arial"/>
                        <a:buChar char="•"/>
                      </a:pPr>
                      <a:r>
                        <a:rPr lang="en-US" sz="1200" dirty="0" smtClean="0"/>
                        <a:t>Integration</a:t>
                      </a:r>
                      <a:r>
                        <a:rPr lang="en-US" sz="1200" baseline="0" dirty="0" smtClean="0"/>
                        <a:t> with other applications difficult </a:t>
                      </a:r>
                      <a:endParaRPr lang="en-US" sz="1200" dirty="0"/>
                    </a:p>
                  </a:txBody>
                  <a:tcPr/>
                </a:tc>
                <a:tc>
                  <a:txBody>
                    <a:bodyPr/>
                    <a:lstStyle/>
                    <a:p>
                      <a:pPr marL="171450" indent="-171450">
                        <a:buFont typeface="Arial"/>
                        <a:buChar char="•"/>
                      </a:pPr>
                      <a:r>
                        <a:rPr lang="en-US" sz="1200" dirty="0" smtClean="0"/>
                        <a:t>Coordination Oriented</a:t>
                      </a:r>
                    </a:p>
                    <a:p>
                      <a:pPr marL="171450" indent="-171450">
                        <a:buFont typeface="Arial"/>
                        <a:buChar char="•"/>
                      </a:pPr>
                      <a:r>
                        <a:rPr lang="en-US" sz="1200" dirty="0" smtClean="0"/>
                        <a:t>Built for Change</a:t>
                      </a:r>
                    </a:p>
                    <a:p>
                      <a:pPr marL="171450" indent="-171450">
                        <a:buFont typeface="Arial"/>
                        <a:buChar char="•"/>
                      </a:pPr>
                      <a:r>
                        <a:rPr lang="en-US" sz="1200" dirty="0" smtClean="0"/>
                        <a:t>Build</a:t>
                      </a:r>
                      <a:r>
                        <a:rPr lang="en-US" sz="1200" baseline="0" dirty="0" smtClean="0"/>
                        <a:t> and deployed incrementally</a:t>
                      </a:r>
                    </a:p>
                    <a:p>
                      <a:pPr marL="171450" indent="-171450">
                        <a:buFont typeface="Arial"/>
                        <a:buChar char="•"/>
                      </a:pPr>
                      <a:r>
                        <a:rPr lang="en-US" sz="1200" baseline="0" dirty="0" smtClean="0"/>
                        <a:t>Ease of integration with other applications</a:t>
                      </a:r>
                      <a:endParaRPr lang="en-US" sz="1200" dirty="0"/>
                    </a:p>
                  </a:txBody>
                  <a:tcPr/>
                </a:tc>
              </a:tr>
              <a:tr h="370840">
                <a:tc>
                  <a:txBody>
                    <a:bodyPr/>
                    <a:lstStyle/>
                    <a:p>
                      <a:r>
                        <a:rPr lang="en-US" sz="1200" dirty="0" smtClean="0"/>
                        <a:t>Physical System</a:t>
                      </a:r>
                      <a:endParaRPr lang="en-US" sz="1200" dirty="0"/>
                    </a:p>
                  </a:txBody>
                  <a:tcPr/>
                </a:tc>
                <a:tc>
                  <a:txBody>
                    <a:bodyPr/>
                    <a:lstStyle/>
                    <a:p>
                      <a:pPr marL="171450" indent="-171450">
                        <a:buFont typeface="Arial"/>
                        <a:buChar char="•"/>
                      </a:pPr>
                      <a:r>
                        <a:rPr lang="en-US" sz="1200" dirty="0" smtClean="0"/>
                        <a:t>Application</a:t>
                      </a:r>
                      <a:r>
                        <a:rPr lang="en-US" sz="1200" baseline="0" dirty="0" smtClean="0"/>
                        <a:t> boundaries intrinsic to system</a:t>
                      </a:r>
                    </a:p>
                    <a:p>
                      <a:pPr marL="171450" indent="-171450">
                        <a:buFont typeface="Arial"/>
                        <a:buChar char="•"/>
                      </a:pPr>
                      <a:r>
                        <a:rPr lang="en-US" sz="1200" dirty="0" smtClean="0"/>
                        <a:t>Tightly</a:t>
                      </a:r>
                      <a:r>
                        <a:rPr lang="en-US" sz="1200" baseline="0" dirty="0" smtClean="0"/>
                        <a:t> coupled components</a:t>
                      </a:r>
                    </a:p>
                    <a:p>
                      <a:pPr marL="171450" indent="-171450">
                        <a:buFont typeface="Arial"/>
                        <a:buChar char="•"/>
                      </a:pPr>
                      <a:r>
                        <a:rPr lang="en-US" sz="1200" dirty="0" smtClean="0"/>
                        <a:t>Object- or Component-oriented interactions</a:t>
                      </a:r>
                      <a:endParaRPr lang="en-US" sz="1200" dirty="0"/>
                    </a:p>
                  </a:txBody>
                  <a:tcPr/>
                </a:tc>
                <a:tc>
                  <a:txBody>
                    <a:bodyPr/>
                    <a:lstStyle/>
                    <a:p>
                      <a:pPr marL="171450" indent="-171450">
                        <a:buFont typeface="Arial"/>
                        <a:buChar char="•"/>
                      </a:pPr>
                      <a:r>
                        <a:rPr lang="en-US" sz="1200" dirty="0" smtClean="0"/>
                        <a:t>Enterprise solutions</a:t>
                      </a:r>
                    </a:p>
                    <a:p>
                      <a:pPr marL="171450" indent="-171450">
                        <a:buFont typeface="Arial"/>
                        <a:buChar char="•"/>
                      </a:pPr>
                      <a:r>
                        <a:rPr lang="en-US" sz="1200" dirty="0" smtClean="0"/>
                        <a:t>Loosely coupled</a:t>
                      </a:r>
                    </a:p>
                    <a:p>
                      <a:pPr marL="171450" indent="-171450">
                        <a:buFont typeface="Arial"/>
                        <a:buChar char="•"/>
                      </a:pPr>
                      <a:r>
                        <a:rPr lang="en-US" sz="1200" dirty="0" smtClean="0"/>
                        <a:t>Semantic message-oriented interactions</a:t>
                      </a:r>
                      <a:endParaRPr lang="en-US" sz="1200" dirty="0"/>
                    </a:p>
                  </a:txBody>
                  <a:tcPr/>
                </a:tc>
              </a:tr>
            </a:tbl>
          </a:graphicData>
        </a:graphic>
      </p:graphicFrame>
    </p:spTree>
    <p:extLst>
      <p:ext uri="{BB962C8B-B14F-4D97-AF65-F5344CB8AC3E}">
        <p14:creationId xmlns:p14="http://schemas.microsoft.com/office/powerpoint/2010/main" val="4205961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120531B-4251-5C45-8D3E-472D5953292C}" type="slidenum">
              <a:rPr lang="en-US"/>
              <a:pPr/>
              <a:t>14</a:t>
            </a:fld>
            <a:endParaRPr lang="en-US"/>
          </a:p>
        </p:txBody>
      </p:sp>
      <p:sp>
        <p:nvSpPr>
          <p:cNvPr id="751618" name="Rectangle 2"/>
          <p:cNvSpPr>
            <a:spLocks noGrp="1" noChangeArrowheads="1"/>
          </p:cNvSpPr>
          <p:nvPr>
            <p:ph type="title"/>
          </p:nvPr>
        </p:nvSpPr>
        <p:spPr/>
        <p:txBody>
          <a:bodyPr/>
          <a:lstStyle/>
          <a:p>
            <a:r>
              <a:rPr lang="en-US" dirty="0" smtClean="0"/>
              <a:t>Motivation for SOA</a:t>
            </a:r>
            <a:endParaRPr lang="en-US" dirty="0"/>
          </a:p>
        </p:txBody>
      </p:sp>
      <p:sp>
        <p:nvSpPr>
          <p:cNvPr id="751619" name="Rectangle 3" descr="Rectangle: Click to edit Master text styles&#10;Second level&#10;Third level&#10;Fourth level&#10;Fifth level"/>
          <p:cNvSpPr>
            <a:spLocks noGrp="1" noChangeArrowheads="1"/>
          </p:cNvSpPr>
          <p:nvPr>
            <p:ph type="body" idx="1"/>
          </p:nvPr>
        </p:nvSpPr>
        <p:spPr>
          <a:xfrm>
            <a:off x="838200" y="1752600"/>
            <a:ext cx="7772400" cy="4114800"/>
          </a:xfrm>
        </p:spPr>
        <p:txBody>
          <a:bodyPr/>
          <a:lstStyle/>
          <a:p>
            <a:pPr>
              <a:lnSpc>
                <a:spcPct val="90000"/>
              </a:lnSpc>
            </a:pPr>
            <a:r>
              <a:rPr lang="en-US" dirty="0"/>
              <a:t>Why do we need SOA</a:t>
            </a:r>
          </a:p>
          <a:p>
            <a:pPr lvl="1">
              <a:lnSpc>
                <a:spcPct val="90000"/>
              </a:lnSpc>
            </a:pPr>
            <a:r>
              <a:rPr lang="en-US" dirty="0"/>
              <a:t>Redundancy</a:t>
            </a:r>
          </a:p>
          <a:p>
            <a:pPr lvl="1">
              <a:lnSpc>
                <a:spcPct val="90000"/>
              </a:lnSpc>
            </a:pPr>
            <a:r>
              <a:rPr lang="en-US" dirty="0"/>
              <a:t>Implementation inconsistency</a:t>
            </a:r>
          </a:p>
          <a:p>
            <a:pPr lvl="1">
              <a:lnSpc>
                <a:spcPct val="90000"/>
              </a:lnSpc>
            </a:pPr>
            <a:r>
              <a:rPr lang="en-US" dirty="0"/>
              <a:t>Lack of inter-operability</a:t>
            </a:r>
          </a:p>
          <a:p>
            <a:pPr lvl="1">
              <a:lnSpc>
                <a:spcPct val="90000"/>
              </a:lnSpc>
            </a:pPr>
            <a:r>
              <a:rPr lang="ja-JP" altLang="en-US" dirty="0">
                <a:latin typeface="Arial"/>
              </a:rPr>
              <a:t>“</a:t>
            </a:r>
            <a:r>
              <a:rPr lang="en-US" dirty="0"/>
              <a:t>Wrapper</a:t>
            </a:r>
            <a:r>
              <a:rPr lang="ja-JP" altLang="en-US" dirty="0">
                <a:latin typeface="Arial"/>
              </a:rPr>
              <a:t>”</a:t>
            </a:r>
            <a:r>
              <a:rPr lang="en-US" dirty="0"/>
              <a:t>-Happy</a:t>
            </a:r>
          </a:p>
          <a:p>
            <a:pPr lvl="1">
              <a:lnSpc>
                <a:spcPct val="90000"/>
              </a:lnSpc>
            </a:pPr>
            <a:r>
              <a:rPr lang="en-US" dirty="0"/>
              <a:t>Lack of </a:t>
            </a:r>
            <a:r>
              <a:rPr lang="en-US" dirty="0" smtClean="0"/>
              <a:t>Modularity</a:t>
            </a:r>
          </a:p>
          <a:p>
            <a:pPr lvl="1">
              <a:lnSpc>
                <a:spcPct val="90000"/>
              </a:lnSpc>
            </a:pPr>
            <a:r>
              <a:rPr lang="en-US" dirty="0" smtClean="0"/>
              <a:t>Supporting “Web-Scale”</a:t>
            </a:r>
            <a:endParaRPr lang="en-US" dirty="0"/>
          </a:p>
          <a:p>
            <a:pPr>
              <a:lnSpc>
                <a:spcPct val="90000"/>
              </a:lnSpc>
            </a:pPr>
            <a:r>
              <a:rPr lang="en-US" dirty="0"/>
              <a:t>Misconception:  SOA is about design and not technology (i.e., </a:t>
            </a:r>
            <a:r>
              <a:rPr lang="en-US" dirty="0" err="1"/>
              <a:t>WebServices</a:t>
            </a:r>
            <a:r>
              <a:rPr lang="en-US" dirty="0"/>
              <a: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3B313C2-997C-BA4F-92D9-94390099364B}" type="slidenum">
              <a:rPr lang="en-US"/>
              <a:pPr/>
              <a:t>15</a:t>
            </a:fld>
            <a:endParaRPr lang="en-US"/>
          </a:p>
        </p:txBody>
      </p:sp>
      <p:sp>
        <p:nvSpPr>
          <p:cNvPr id="724994" name="Rectangle 2"/>
          <p:cNvSpPr>
            <a:spLocks noGrp="1" noChangeArrowheads="1"/>
          </p:cNvSpPr>
          <p:nvPr>
            <p:ph type="title"/>
          </p:nvPr>
        </p:nvSpPr>
        <p:spPr/>
        <p:txBody>
          <a:bodyPr/>
          <a:lstStyle/>
          <a:p>
            <a:pPr defTabSz="895350"/>
            <a:r>
              <a:rPr lang="en-US"/>
              <a:t>What is SOA?   ----  Randy Heffner, Forrester Research</a:t>
            </a:r>
          </a:p>
        </p:txBody>
      </p:sp>
      <p:sp>
        <p:nvSpPr>
          <p:cNvPr id="724995" name="Rectangle 3" descr="Rectangle: Click to edit Master text styles&#10;Second level&#10;Third level&#10;Fourth level&#10;Fifth level"/>
          <p:cNvSpPr>
            <a:spLocks noGrp="1" noChangeArrowheads="1"/>
          </p:cNvSpPr>
          <p:nvPr>
            <p:ph type="body" idx="1"/>
          </p:nvPr>
        </p:nvSpPr>
        <p:spPr>
          <a:xfrm>
            <a:off x="620713" y="5705475"/>
            <a:ext cx="8143875" cy="371475"/>
          </a:xfrm>
        </p:spPr>
        <p:txBody>
          <a:bodyPr/>
          <a:lstStyle/>
          <a:p>
            <a:pPr marL="236538" indent="-236538" defTabSz="895350">
              <a:buFont typeface="Wingdings" charset="0"/>
              <a:buNone/>
            </a:pPr>
            <a:r>
              <a:rPr lang="en-US" sz="2800"/>
              <a:t>http://orchestrationpatterns.com/?q=node/13</a:t>
            </a:r>
          </a:p>
        </p:txBody>
      </p:sp>
      <p:sp>
        <p:nvSpPr>
          <p:cNvPr id="724996" name="Text Box 4"/>
          <p:cNvSpPr txBox="1">
            <a:spLocks noChangeArrowheads="1"/>
          </p:cNvSpPr>
          <p:nvPr/>
        </p:nvSpPr>
        <p:spPr bwMode="auto">
          <a:xfrm>
            <a:off x="728663" y="1665288"/>
            <a:ext cx="8110537" cy="41259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600" b="1">
                <a:latin typeface="Arial" charset="0"/>
              </a:rPr>
              <a:t>"A pattern of design, development, deployment, and management of (a) applications and (b) software infrastructure and frameworks in which: </a:t>
            </a:r>
          </a:p>
          <a:p>
            <a:pPr>
              <a:spcBef>
                <a:spcPct val="50000"/>
              </a:spcBef>
            </a:pPr>
            <a:r>
              <a:rPr lang="en-US" sz="1600" b="1">
                <a:latin typeface="Arial" charset="0"/>
              </a:rPr>
              <a:t>Applications are organized into business units of work (services) that are (typically) network accessible</a:t>
            </a:r>
          </a:p>
          <a:p>
            <a:pPr>
              <a:spcBef>
                <a:spcPct val="50000"/>
              </a:spcBef>
            </a:pPr>
            <a:r>
              <a:rPr lang="en-US" sz="1600" b="1">
                <a:latin typeface="Arial" charset="0"/>
              </a:rPr>
              <a:t>Service interface definitions are first-class development artifacts</a:t>
            </a:r>
          </a:p>
          <a:p>
            <a:pPr>
              <a:spcBef>
                <a:spcPct val="50000"/>
              </a:spcBef>
            </a:pPr>
            <a:r>
              <a:rPr lang="en-US" sz="1600" b="1">
                <a:latin typeface="Arial" charset="0"/>
              </a:rPr>
              <a:t>Quality of service (QoS) characteristics (security, transactions, performance, etc.) are explicitly identified at design time</a:t>
            </a:r>
          </a:p>
          <a:p>
            <a:pPr>
              <a:spcBef>
                <a:spcPct val="50000"/>
              </a:spcBef>
            </a:pPr>
            <a:r>
              <a:rPr lang="en-US" sz="1600" b="1">
                <a:latin typeface="Arial" charset="0"/>
              </a:rPr>
              <a:t>Software infrastructure takes active responsibility for managing QoS and enforcing policy for service access and execution</a:t>
            </a:r>
          </a:p>
          <a:p>
            <a:pPr>
              <a:spcBef>
                <a:spcPct val="50000"/>
              </a:spcBef>
            </a:pPr>
            <a:r>
              <a:rPr lang="en-US" sz="1600" b="1">
                <a:latin typeface="Arial" charset="0"/>
              </a:rPr>
              <a:t>Services and their metadata are cataloged in a repository</a:t>
            </a:r>
          </a:p>
          <a:p>
            <a:pPr>
              <a:spcBef>
                <a:spcPct val="50000"/>
              </a:spcBef>
            </a:pPr>
            <a:r>
              <a:rPr lang="en-US" sz="1600" b="1">
                <a:latin typeface="Arial" charset="0"/>
              </a:rPr>
              <a:t>Protocols and structures within the architecture are, optionally, based on industry standards (e.g., the emerging SOAP stack of standards)</a:t>
            </a:r>
            <a:r>
              <a:rPr lang="ja-JP" altLang="en-US" sz="1600" b="1">
                <a:latin typeface="Arial"/>
              </a:rPr>
              <a:t>”</a:t>
            </a:r>
            <a:endParaRPr lang="en-US" sz="1600" b="1">
              <a:latin typeface="Arial" charset="0"/>
            </a:endParaRPr>
          </a:p>
          <a:p>
            <a:pPr>
              <a:spcBef>
                <a:spcPct val="50000"/>
              </a:spcBef>
            </a:pPr>
            <a:endParaRPr lang="en-US" sz="1600" b="1">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C50E144-284B-7F48-9E61-38197E86EA65}" type="slidenum">
              <a:rPr lang="en-US"/>
              <a:pPr/>
              <a:t>16</a:t>
            </a:fld>
            <a:endParaRPr lang="en-US"/>
          </a:p>
        </p:txBody>
      </p:sp>
      <p:sp>
        <p:nvSpPr>
          <p:cNvPr id="726018" name="Rectangle 2"/>
          <p:cNvSpPr>
            <a:spLocks noGrp="1" noChangeArrowheads="1"/>
          </p:cNvSpPr>
          <p:nvPr>
            <p:ph type="title"/>
          </p:nvPr>
        </p:nvSpPr>
        <p:spPr/>
        <p:txBody>
          <a:bodyPr/>
          <a:lstStyle/>
          <a:p>
            <a:pPr defTabSz="895350"/>
            <a:r>
              <a:rPr lang="en-US"/>
              <a:t>What is SOA?   ---- More definitions  </a:t>
            </a:r>
          </a:p>
        </p:txBody>
      </p:sp>
      <p:sp>
        <p:nvSpPr>
          <p:cNvPr id="726019" name="Rectangle 3" descr="Rectangle: Click to edit Master text styles&#10;Second level&#10;Third level&#10;Fourth level&#10;Fifth level"/>
          <p:cNvSpPr>
            <a:spLocks noGrp="1" noChangeArrowheads="1"/>
          </p:cNvSpPr>
          <p:nvPr>
            <p:ph type="body" idx="1"/>
          </p:nvPr>
        </p:nvSpPr>
        <p:spPr>
          <a:xfrm>
            <a:off x="639763" y="2071688"/>
            <a:ext cx="8143875" cy="5319712"/>
          </a:xfrm>
        </p:spPr>
        <p:txBody>
          <a:bodyPr/>
          <a:lstStyle/>
          <a:p>
            <a:pPr marL="236538" indent="-236538" defTabSz="895350"/>
            <a:r>
              <a:rPr lang="en-US" sz="1800"/>
              <a:t>The orchestration patterns website outlines 12 additional definitions of SOA from industry experts…  The diversity in definitions is interesting…</a:t>
            </a:r>
          </a:p>
          <a:p>
            <a:pPr marL="592138" lvl="1" indent="-241300" defTabSz="895350"/>
            <a:r>
              <a:rPr lang="ja-JP" altLang="en-US" sz="1400">
                <a:latin typeface="Arial"/>
              </a:rPr>
              <a:t>“</a:t>
            </a:r>
            <a:r>
              <a:rPr lang="en-US" sz="1400"/>
              <a:t>Service Oriented Architecture (SOA) is an </a:t>
            </a:r>
            <a:r>
              <a:rPr lang="en-US" sz="1400">
                <a:solidFill>
                  <a:srgbClr val="FF0000"/>
                </a:solidFill>
              </a:rPr>
              <a:t>approach to the development</a:t>
            </a:r>
            <a:r>
              <a:rPr lang="en-US" sz="1400"/>
              <a:t> of loosely coupled, protocol-independent distributed applications…</a:t>
            </a:r>
            <a:r>
              <a:rPr lang="ja-JP" altLang="en-US" sz="1400">
                <a:latin typeface="Arial"/>
              </a:rPr>
              <a:t>”</a:t>
            </a:r>
            <a:endParaRPr lang="en-US" sz="1400"/>
          </a:p>
          <a:p>
            <a:pPr marL="592138" lvl="1" indent="-241300" defTabSz="895350"/>
            <a:r>
              <a:rPr lang="ja-JP" altLang="en-US" sz="1400">
                <a:latin typeface="Arial"/>
              </a:rPr>
              <a:t>“</a:t>
            </a:r>
            <a:r>
              <a:rPr lang="en-US" sz="1400"/>
              <a:t>SOA is a form of </a:t>
            </a:r>
            <a:r>
              <a:rPr lang="en-US" sz="1400">
                <a:solidFill>
                  <a:srgbClr val="FF0000"/>
                </a:solidFill>
              </a:rPr>
              <a:t>technology architecture</a:t>
            </a:r>
            <a:r>
              <a:rPr lang="en-US" sz="1400"/>
              <a:t> that adheres to the principles of service orientation…</a:t>
            </a:r>
            <a:r>
              <a:rPr lang="ja-JP" altLang="en-US" sz="1400">
                <a:latin typeface="Arial"/>
              </a:rPr>
              <a:t>“</a:t>
            </a:r>
            <a:endParaRPr lang="en-US" sz="1400"/>
          </a:p>
          <a:p>
            <a:pPr marL="592138" lvl="1" indent="-241300" defTabSz="895350"/>
            <a:r>
              <a:rPr lang="en-US" sz="1400"/>
              <a:t>"Service-oriented architecture is an </a:t>
            </a:r>
            <a:r>
              <a:rPr lang="en-US" sz="1400">
                <a:solidFill>
                  <a:srgbClr val="FF0000"/>
                </a:solidFill>
              </a:rPr>
              <a:t>architectural discipline</a:t>
            </a:r>
            <a:r>
              <a:rPr lang="en-US" sz="1400"/>
              <a:t>…</a:t>
            </a:r>
            <a:r>
              <a:rPr lang="ja-JP" altLang="en-US" sz="1400">
                <a:latin typeface="Arial"/>
              </a:rPr>
              <a:t>”</a:t>
            </a:r>
            <a:endParaRPr lang="en-US" sz="1400"/>
          </a:p>
          <a:p>
            <a:pPr marL="592138" lvl="1" indent="-241300" defTabSz="895350"/>
            <a:r>
              <a:rPr lang="ja-JP" altLang="en-US" sz="1400">
                <a:latin typeface="Arial"/>
              </a:rPr>
              <a:t>“</a:t>
            </a:r>
            <a:r>
              <a:rPr lang="en-US" sz="1400">
                <a:solidFill>
                  <a:srgbClr val="FF0000"/>
                </a:solidFill>
              </a:rPr>
              <a:t>SOA is a style of design</a:t>
            </a:r>
            <a:r>
              <a:rPr lang="en-US" sz="1400"/>
              <a:t> that strives to enable easy integration and flexible applications…</a:t>
            </a:r>
            <a:r>
              <a:rPr lang="ja-JP" altLang="en-US" sz="1400">
                <a:latin typeface="Arial"/>
              </a:rPr>
              <a:t>“</a:t>
            </a:r>
            <a:r>
              <a:rPr lang="en-US" sz="1400"/>
              <a:t> </a:t>
            </a:r>
          </a:p>
          <a:p>
            <a:pPr marL="592138" lvl="1" indent="-241300" defTabSz="895350"/>
            <a:r>
              <a:rPr lang="en-US" sz="1400"/>
              <a:t>"A service oriented architecture is an </a:t>
            </a:r>
            <a:r>
              <a:rPr lang="en-US" sz="1400">
                <a:solidFill>
                  <a:srgbClr val="FF0000"/>
                </a:solidFill>
              </a:rPr>
              <a:t>approach to design and integrate software</a:t>
            </a:r>
            <a:r>
              <a:rPr lang="en-US" sz="1400"/>
              <a:t> in a modular method where each module is precisely a 'loosely coupled service' ,,,</a:t>
            </a:r>
            <a:r>
              <a:rPr lang="ja-JP" altLang="en-US" sz="1400">
                <a:latin typeface="Arial"/>
              </a:rPr>
              <a:t>”</a:t>
            </a:r>
            <a:endParaRPr lang="en-US" sz="1400"/>
          </a:p>
          <a:p>
            <a:pPr marL="592138" lvl="1" indent="-241300" defTabSz="895350"/>
            <a:r>
              <a:rPr lang="ja-JP" altLang="en-US" sz="1400">
                <a:latin typeface="Arial"/>
              </a:rPr>
              <a:t>“</a:t>
            </a:r>
            <a:r>
              <a:rPr lang="en-US" sz="1400"/>
              <a:t>Service Oriented Architecture is nothing but </a:t>
            </a:r>
            <a:r>
              <a:rPr lang="en-US" sz="1400">
                <a:solidFill>
                  <a:srgbClr val="FF0000"/>
                </a:solidFill>
              </a:rPr>
              <a:t>business oriented architecture</a:t>
            </a:r>
            <a:r>
              <a:rPr lang="en-US" sz="1400"/>
              <a:t>…</a:t>
            </a:r>
            <a:r>
              <a:rPr lang="ja-JP" altLang="en-US" sz="1400">
                <a:latin typeface="Arial"/>
              </a:rPr>
              <a:t>”</a:t>
            </a:r>
            <a:endParaRPr lang="en-US" sz="1400"/>
          </a:p>
          <a:p>
            <a:pPr marL="592138" lvl="1" indent="-241300" defTabSz="895350"/>
            <a:r>
              <a:rPr lang="ja-JP" altLang="en-US" sz="1400">
                <a:solidFill>
                  <a:srgbClr val="FF0000"/>
                </a:solidFill>
                <a:latin typeface="Arial"/>
              </a:rPr>
              <a:t>“</a:t>
            </a:r>
            <a:r>
              <a:rPr lang="en-US" sz="1400">
                <a:solidFill>
                  <a:srgbClr val="FF0000"/>
                </a:solidFill>
              </a:rPr>
              <a:t>SOA is a framework</a:t>
            </a:r>
            <a:r>
              <a:rPr lang="en-US" sz="1400"/>
              <a:t> enabling application functionality to be provided, discovered and consumed as </a:t>
            </a:r>
            <a:r>
              <a:rPr lang="en-US" sz="1400">
                <a:solidFill>
                  <a:srgbClr val="FF0000"/>
                </a:solidFill>
              </a:rPr>
              <a:t>re-usable Web Services</a:t>
            </a:r>
            <a:r>
              <a:rPr lang="en-US" sz="1400"/>
              <a:t> sets…</a:t>
            </a:r>
            <a:r>
              <a:rPr lang="ja-JP" altLang="en-US" sz="1400">
                <a:latin typeface="Arial"/>
              </a:rPr>
              <a:t>”</a:t>
            </a:r>
            <a:endParaRPr lang="en-US" sz="1400"/>
          </a:p>
          <a:p>
            <a:pPr marL="592138" lvl="1" indent="-241300" defTabSz="895350"/>
            <a:r>
              <a:rPr lang="en-US" sz="1400"/>
              <a:t>And so on…</a:t>
            </a:r>
          </a:p>
        </p:txBody>
      </p:sp>
      <p:sp>
        <p:nvSpPr>
          <p:cNvPr id="726020" name="Text Box 4"/>
          <p:cNvSpPr txBox="1">
            <a:spLocks noChangeArrowheads="1"/>
          </p:cNvSpPr>
          <p:nvPr/>
        </p:nvSpPr>
        <p:spPr bwMode="auto">
          <a:xfrm>
            <a:off x="2057400" y="5759450"/>
            <a:ext cx="53895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dirty="0">
                <a:latin typeface="Arial" charset="0"/>
              </a:rPr>
              <a:t>Source:  http://</a:t>
            </a:r>
            <a:r>
              <a:rPr lang="en-US" sz="1600" b="1" dirty="0" err="1">
                <a:latin typeface="Arial" charset="0"/>
              </a:rPr>
              <a:t>orchestrationpatterns.com</a:t>
            </a:r>
            <a:r>
              <a:rPr lang="en-US" sz="1600" b="1" dirty="0">
                <a:latin typeface="Arial" charset="0"/>
              </a:rPr>
              <a:t>/?q=node/13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1"/>
          </p:nvPr>
        </p:nvSpPr>
        <p:spPr/>
        <p:txBody>
          <a:bodyPr/>
          <a:lstStyle/>
          <a:p>
            <a:fld id="{26632A37-AB86-264F-9C05-50C1EE83ADDE}" type="slidenum">
              <a:rPr lang="en-US"/>
              <a:pPr/>
              <a:t>17</a:t>
            </a:fld>
            <a:endParaRPr lang="en-US"/>
          </a:p>
        </p:txBody>
      </p:sp>
      <p:sp>
        <p:nvSpPr>
          <p:cNvPr id="728066" name="Rectangle 2"/>
          <p:cNvSpPr>
            <a:spLocks noGrp="1" noChangeArrowheads="1"/>
          </p:cNvSpPr>
          <p:nvPr>
            <p:ph type="title"/>
          </p:nvPr>
        </p:nvSpPr>
        <p:spPr/>
        <p:txBody>
          <a:bodyPr/>
          <a:lstStyle/>
          <a:p>
            <a:pPr defTabSz="895350"/>
            <a:r>
              <a:rPr lang="en-US"/>
              <a:t>Microsoft and SOA…</a:t>
            </a:r>
          </a:p>
        </p:txBody>
      </p:sp>
      <p:sp>
        <p:nvSpPr>
          <p:cNvPr id="728067" name="Rectangle 3" descr="Rectangle: Click to edit Master text styles&#10;Second level&#10;Third level&#10;Fourth level&#10;Fifth level"/>
          <p:cNvSpPr>
            <a:spLocks noGrp="1" noChangeArrowheads="1"/>
          </p:cNvSpPr>
          <p:nvPr>
            <p:ph type="body" sz="half" idx="1"/>
          </p:nvPr>
        </p:nvSpPr>
        <p:spPr>
          <a:xfrm>
            <a:off x="685800" y="1547813"/>
            <a:ext cx="7661275" cy="2871787"/>
          </a:xfrm>
        </p:spPr>
        <p:txBody>
          <a:bodyPr/>
          <a:lstStyle/>
          <a:p>
            <a:pPr marL="0" indent="0" defTabSz="895350">
              <a:buFont typeface="Wingdings" charset="0"/>
              <a:buNone/>
            </a:pPr>
            <a:r>
              <a:rPr lang="en-US" sz="1800" b="1"/>
              <a:t>A Microsoft View on SOA:</a:t>
            </a:r>
            <a:r>
              <a:rPr lang="en-US" sz="1800"/>
              <a:t>  </a:t>
            </a:r>
            <a:r>
              <a:rPr lang="ja-JP" altLang="en-US" sz="1800">
                <a:latin typeface="Arial"/>
              </a:rPr>
              <a:t>“</a:t>
            </a:r>
            <a:r>
              <a:rPr lang="en-US" sz="1800"/>
              <a:t>The goal for Service Oriented Architecture (SOA) is a world-wide mesh of </a:t>
            </a:r>
            <a:r>
              <a:rPr lang="en-US" sz="1800">
                <a:solidFill>
                  <a:srgbClr val="3333FF"/>
                </a:solidFill>
              </a:rPr>
              <a:t>collaborating services</a:t>
            </a:r>
            <a:r>
              <a:rPr lang="en-US" sz="1800"/>
              <a:t> that are </a:t>
            </a:r>
            <a:r>
              <a:rPr lang="en-US" sz="1800">
                <a:solidFill>
                  <a:srgbClr val="3333FF"/>
                </a:solidFill>
              </a:rPr>
              <a:t>published</a:t>
            </a:r>
            <a:r>
              <a:rPr lang="en-US" sz="1800"/>
              <a:t> and available for invocation on a </a:t>
            </a:r>
            <a:r>
              <a:rPr lang="en-US" sz="1800">
                <a:solidFill>
                  <a:srgbClr val="3333FF"/>
                </a:solidFill>
              </a:rPr>
              <a:t>Service Bus</a:t>
            </a:r>
            <a:r>
              <a:rPr lang="en-US" sz="1800"/>
              <a:t>. Adopting SOA is essential to delivering the </a:t>
            </a:r>
            <a:r>
              <a:rPr lang="en-US" sz="1800">
                <a:solidFill>
                  <a:srgbClr val="3333FF"/>
                </a:solidFill>
              </a:rPr>
              <a:t>business agility and IT flexibility</a:t>
            </a:r>
            <a:r>
              <a:rPr lang="en-US" sz="1800"/>
              <a:t> promised by Web Services…</a:t>
            </a:r>
            <a:r>
              <a:rPr lang="ja-JP" altLang="en-US" sz="1800">
                <a:latin typeface="Arial"/>
              </a:rPr>
              <a:t>”</a:t>
            </a:r>
            <a:endParaRPr lang="en-US" sz="1800"/>
          </a:p>
        </p:txBody>
      </p:sp>
      <p:sp>
        <p:nvSpPr>
          <p:cNvPr id="728068" name="Text Box 4"/>
          <p:cNvSpPr txBox="1">
            <a:spLocks noChangeArrowheads="1"/>
          </p:cNvSpPr>
          <p:nvPr/>
        </p:nvSpPr>
        <p:spPr bwMode="auto">
          <a:xfrm>
            <a:off x="431800" y="5980113"/>
            <a:ext cx="6565900" cy="344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dirty="0">
                <a:latin typeface="Arial" charset="0"/>
              </a:rPr>
              <a:t>Source: http://</a:t>
            </a:r>
            <a:r>
              <a:rPr lang="en-US" sz="1600" b="1" dirty="0" err="1">
                <a:latin typeface="Arial" charset="0"/>
              </a:rPr>
              <a:t>msdn.microsoft.com</a:t>
            </a:r>
            <a:r>
              <a:rPr lang="en-US" sz="1600" b="1" dirty="0">
                <a:latin typeface="Arial" charset="0"/>
              </a:rPr>
              <a:t>/architecture/</a:t>
            </a:r>
            <a:r>
              <a:rPr lang="en-US" sz="1600" b="1" dirty="0" err="1">
                <a:latin typeface="Arial" charset="0"/>
              </a:rPr>
              <a:t>soa</a:t>
            </a:r>
            <a:r>
              <a:rPr lang="en-US" sz="1600" b="1" dirty="0">
                <a:latin typeface="Arial" charset="0"/>
              </a:rPr>
              <a:t>/</a:t>
            </a:r>
            <a:r>
              <a:rPr lang="en-US" sz="1600" b="1" dirty="0" err="1">
                <a:latin typeface="Arial" charset="0"/>
              </a:rPr>
              <a:t>default.aspx</a:t>
            </a:r>
            <a:endParaRPr lang="en-US" sz="1600" b="1" dirty="0">
              <a:latin typeface="Arial" charset="0"/>
            </a:endParaRPr>
          </a:p>
        </p:txBody>
      </p:sp>
      <p:pic>
        <p:nvPicPr>
          <p:cNvPr id="728069" name="Picture 5" descr="img001"/>
          <p:cNvPicPr>
            <a:picLocks noGrp="1" noChangeAspect="1" noChangeArrowheads="1"/>
          </p:cNvPicPr>
          <p:nvPr>
            <p:ph sz="half" idx="2"/>
          </p:nvPr>
        </p:nvPicPr>
        <p:blipFill>
          <a:blip r:embed="rId2">
            <a:extLst>
              <a:ext uri="{28A0092B-C50C-407E-A947-70E740481C1C}">
                <a14:useLocalDpi xmlns:a14="http://schemas.microsoft.com/office/drawing/2010/main"/>
              </a:ext>
            </a:extLst>
          </a:blip>
          <a:srcRect/>
          <a:stretch>
            <a:fillRect/>
          </a:stretch>
        </p:blipFill>
        <p:spPr>
          <a:xfrm>
            <a:off x="4237038" y="2895600"/>
            <a:ext cx="3992562" cy="30194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728070" name="Text Box 6"/>
          <p:cNvSpPr txBox="1">
            <a:spLocks noChangeArrowheads="1"/>
          </p:cNvSpPr>
          <p:nvPr/>
        </p:nvSpPr>
        <p:spPr bwMode="auto">
          <a:xfrm>
            <a:off x="538163" y="3352800"/>
            <a:ext cx="2990850" cy="2536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a:latin typeface="Arial" charset="0"/>
              </a:rPr>
              <a:t>Microsoft uses a Metropolis</a:t>
            </a:r>
            <a:br>
              <a:rPr lang="en-US" sz="1600" b="1">
                <a:latin typeface="Arial" charset="0"/>
              </a:rPr>
            </a:br>
            <a:r>
              <a:rPr lang="en-US" sz="1600" b="1">
                <a:latin typeface="Arial" charset="0"/>
              </a:rPr>
              <a:t>analogy to explain SOA…</a:t>
            </a:r>
          </a:p>
          <a:p>
            <a:endParaRPr lang="en-US" sz="1600" b="1">
              <a:latin typeface="Arial" charset="0"/>
            </a:endParaRPr>
          </a:p>
          <a:p>
            <a:r>
              <a:rPr lang="en-US" sz="1600" b="1">
                <a:latin typeface="Arial" charset="0"/>
              </a:rPr>
              <a:t>The idea being that cities, </a:t>
            </a:r>
            <a:br>
              <a:rPr lang="en-US" sz="1600" b="1">
                <a:latin typeface="Arial" charset="0"/>
              </a:rPr>
            </a:br>
            <a:r>
              <a:rPr lang="en-US" sz="1600" b="1">
                <a:latin typeface="Arial" charset="0"/>
              </a:rPr>
              <a:t>like an SOA, require services</a:t>
            </a:r>
            <a:br>
              <a:rPr lang="en-US" sz="1600" b="1">
                <a:latin typeface="Arial" charset="0"/>
              </a:rPr>
            </a:br>
            <a:r>
              <a:rPr lang="en-US" sz="1600" b="1">
                <a:latin typeface="Arial" charset="0"/>
              </a:rPr>
              <a:t>(police, manufacturing, </a:t>
            </a:r>
            <a:br>
              <a:rPr lang="en-US" sz="1600" b="1">
                <a:latin typeface="Arial" charset="0"/>
              </a:rPr>
            </a:br>
            <a:r>
              <a:rPr lang="en-US" sz="1600" b="1">
                <a:latin typeface="Arial" charset="0"/>
              </a:rPr>
              <a:t>shopping, etc.) and a </a:t>
            </a:r>
            <a:br>
              <a:rPr lang="en-US" sz="1600" b="1">
                <a:latin typeface="Arial" charset="0"/>
              </a:rPr>
            </a:br>
            <a:r>
              <a:rPr lang="en-US" sz="1600" b="1">
                <a:latin typeface="Arial" charset="0"/>
              </a:rPr>
              <a:t>transportation (bus, railroad,</a:t>
            </a:r>
            <a:br>
              <a:rPr lang="en-US" sz="1600" b="1">
                <a:latin typeface="Arial" charset="0"/>
              </a:rPr>
            </a:br>
            <a:r>
              <a:rPr lang="en-US" sz="1600" b="1">
                <a:latin typeface="Arial" charset="0"/>
              </a:rPr>
              <a:t>etc.) system to thrive</a:t>
            </a:r>
            <a:br>
              <a:rPr lang="en-US" sz="1600" b="1">
                <a:latin typeface="Arial" charset="0"/>
              </a:rPr>
            </a:br>
            <a:r>
              <a:rPr lang="en-US" sz="1600" b="1">
                <a:latin typeface="Arial"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330DE2C2-0801-244D-A65E-4FB36DE0C5E8}" type="slidenum">
              <a:rPr lang="en-US"/>
              <a:pPr/>
              <a:t>18</a:t>
            </a:fld>
            <a:endParaRPr lang="en-US"/>
          </a:p>
        </p:txBody>
      </p:sp>
      <p:sp>
        <p:nvSpPr>
          <p:cNvPr id="729090" name="Rectangle 2"/>
          <p:cNvSpPr>
            <a:spLocks noGrp="1" noChangeArrowheads="1"/>
          </p:cNvSpPr>
          <p:nvPr>
            <p:ph type="title"/>
          </p:nvPr>
        </p:nvSpPr>
        <p:spPr/>
        <p:txBody>
          <a:bodyPr/>
          <a:lstStyle/>
          <a:p>
            <a:pPr defTabSz="895350"/>
            <a:r>
              <a:rPr lang="en-US"/>
              <a:t>IBM &amp; SOA….</a:t>
            </a:r>
          </a:p>
        </p:txBody>
      </p:sp>
      <p:pic>
        <p:nvPicPr>
          <p:cNvPr id="729091" name="Picture 3"/>
          <p:cNvPicPr>
            <a:picLocks noGrp="1" noChangeAspect="1" noChangeArrowheads="1"/>
          </p:cNvPicPr>
          <p:nvPr>
            <p:ph idx="1"/>
          </p:nvPr>
        </p:nvPicPr>
        <p:blipFill>
          <a:blip r:embed="rId2">
            <a:extLst>
              <a:ext uri="{28A0092B-C50C-407E-A947-70E740481C1C}">
                <a14:useLocalDpi xmlns:a14="http://schemas.microsoft.com/office/drawing/2010/main"/>
              </a:ext>
            </a:extLst>
          </a:blip>
          <a:srcRect/>
          <a:stretch>
            <a:fillRect/>
          </a:stretch>
        </p:blipFill>
        <p:spPr>
          <a:xfrm>
            <a:off x="3305175" y="1639888"/>
            <a:ext cx="4543425" cy="4106862"/>
          </a:xfrm>
          <a:noFill/>
          <a:ln/>
        </p:spPr>
      </p:pic>
      <p:sp>
        <p:nvSpPr>
          <p:cNvPr id="729092" name="Text Box 4"/>
          <p:cNvSpPr txBox="1">
            <a:spLocks noChangeArrowheads="1"/>
          </p:cNvSpPr>
          <p:nvPr/>
        </p:nvSpPr>
        <p:spPr bwMode="auto">
          <a:xfrm>
            <a:off x="1295400" y="5791200"/>
            <a:ext cx="657701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dirty="0">
                <a:latin typeface="Arial" charset="0"/>
              </a:rPr>
              <a:t>Source:  http://www-306.ibm.com/software/solutions/</a:t>
            </a:r>
            <a:r>
              <a:rPr lang="en-US" sz="1600" b="1" dirty="0" err="1">
                <a:latin typeface="Arial" charset="0"/>
              </a:rPr>
              <a:t>webservices</a:t>
            </a:r>
            <a:r>
              <a:rPr lang="en-US" sz="1600" b="1" dirty="0">
                <a:latin typeface="Arial" charset="0"/>
              </a:rPr>
              <a:t>/</a:t>
            </a:r>
          </a:p>
        </p:txBody>
      </p:sp>
      <p:sp>
        <p:nvSpPr>
          <p:cNvPr id="729093" name="Text Box 5"/>
          <p:cNvSpPr txBox="1">
            <a:spLocks noChangeArrowheads="1"/>
          </p:cNvSpPr>
          <p:nvPr/>
        </p:nvSpPr>
        <p:spPr bwMode="auto">
          <a:xfrm>
            <a:off x="741363" y="3398838"/>
            <a:ext cx="2468562" cy="155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a:latin typeface="Arial" charset="0"/>
              </a:rPr>
              <a:t>IBM</a:t>
            </a:r>
            <a:r>
              <a:rPr lang="ja-JP" altLang="en-US" sz="1600" b="1">
                <a:latin typeface="Arial"/>
              </a:rPr>
              <a:t>’</a:t>
            </a:r>
            <a:r>
              <a:rPr lang="en-US" sz="1600" b="1">
                <a:latin typeface="Arial" charset="0"/>
              </a:rPr>
              <a:t>s Website on SOA </a:t>
            </a:r>
            <a:br>
              <a:rPr lang="en-US" sz="1600" b="1">
                <a:latin typeface="Arial" charset="0"/>
              </a:rPr>
            </a:br>
            <a:r>
              <a:rPr lang="en-US" sz="1600" b="1">
                <a:latin typeface="Arial" charset="0"/>
              </a:rPr>
              <a:t>(linked here from</a:t>
            </a:r>
            <a:br>
              <a:rPr lang="en-US" sz="1600" b="1">
                <a:latin typeface="Arial" charset="0"/>
              </a:rPr>
            </a:br>
            <a:r>
              <a:rPr lang="en-US" sz="1600" b="1">
                <a:latin typeface="Arial" charset="0"/>
              </a:rPr>
              <a:t>developerworks.com)</a:t>
            </a:r>
            <a:br>
              <a:rPr lang="en-US" sz="1600" b="1">
                <a:latin typeface="Arial" charset="0"/>
              </a:rPr>
            </a:br>
            <a:r>
              <a:rPr lang="en-US" sz="1600" b="1">
                <a:latin typeface="Arial" charset="0"/>
              </a:rPr>
              <a:t>is clearly targeted at</a:t>
            </a:r>
            <a:br>
              <a:rPr lang="en-US" sz="1600" b="1">
                <a:latin typeface="Arial" charset="0"/>
              </a:rPr>
            </a:br>
            <a:r>
              <a:rPr lang="en-US" sz="1600" b="1">
                <a:latin typeface="Arial" charset="0"/>
              </a:rPr>
              <a:t>selling IBM tools and</a:t>
            </a:r>
            <a:br>
              <a:rPr lang="en-US" sz="1600" b="1">
                <a:latin typeface="Arial" charset="0"/>
              </a:rPr>
            </a:br>
            <a:r>
              <a:rPr lang="en-US" sz="1600" b="1">
                <a:latin typeface="Arial" charset="0"/>
              </a:rPr>
              <a:t>professional services…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0FB50750-26D6-7148-A4E7-3B1CA8124FA3}" type="slidenum">
              <a:rPr lang="en-US"/>
              <a:pPr/>
              <a:t>19</a:t>
            </a:fld>
            <a:endParaRPr lang="en-US"/>
          </a:p>
        </p:txBody>
      </p:sp>
      <p:sp>
        <p:nvSpPr>
          <p:cNvPr id="732162" name="Rectangle 2"/>
          <p:cNvSpPr>
            <a:spLocks noGrp="1" noChangeArrowheads="1"/>
          </p:cNvSpPr>
          <p:nvPr>
            <p:ph type="title"/>
          </p:nvPr>
        </p:nvSpPr>
        <p:spPr/>
        <p:txBody>
          <a:bodyPr/>
          <a:lstStyle/>
          <a:p>
            <a:pPr defTabSz="895350"/>
            <a:r>
              <a:rPr lang="en-US"/>
              <a:t>What is SOA?   ---- More definitions  </a:t>
            </a:r>
          </a:p>
        </p:txBody>
      </p:sp>
      <p:sp>
        <p:nvSpPr>
          <p:cNvPr id="732163" name="Rectangle 3" descr="Rectangle: Click to edit Master text styles&#10;Second level&#10;Third level&#10;Fourth level&#10;Fifth level"/>
          <p:cNvSpPr>
            <a:spLocks noGrp="1" noChangeArrowheads="1"/>
          </p:cNvSpPr>
          <p:nvPr>
            <p:ph type="body" idx="1"/>
          </p:nvPr>
        </p:nvSpPr>
        <p:spPr>
          <a:xfrm>
            <a:off x="639763" y="2071688"/>
            <a:ext cx="8143875" cy="5319712"/>
          </a:xfrm>
        </p:spPr>
        <p:txBody>
          <a:bodyPr/>
          <a:lstStyle/>
          <a:p>
            <a:pPr marL="236538" indent="-236538" defTabSz="895350"/>
            <a:r>
              <a:rPr lang="en-US" sz="1800"/>
              <a:t>The orchestration patterns website outlines 12 additional definitions of SOA from industry experts…  The diversity in definitions is interesting…</a:t>
            </a:r>
          </a:p>
          <a:p>
            <a:pPr marL="592138" lvl="1" indent="-241300" defTabSz="895350"/>
            <a:r>
              <a:rPr lang="ja-JP" altLang="en-US" sz="1400">
                <a:latin typeface="Arial"/>
              </a:rPr>
              <a:t>“</a:t>
            </a:r>
            <a:r>
              <a:rPr lang="en-US" sz="1400"/>
              <a:t>Service Oriented Architecture (SOA) is an </a:t>
            </a:r>
            <a:r>
              <a:rPr lang="en-US" sz="1400">
                <a:solidFill>
                  <a:srgbClr val="FF0000"/>
                </a:solidFill>
              </a:rPr>
              <a:t>approach to the development</a:t>
            </a:r>
            <a:r>
              <a:rPr lang="en-US" sz="1400"/>
              <a:t> of loosely coupled, protocol-independent distributed applications…</a:t>
            </a:r>
            <a:r>
              <a:rPr lang="ja-JP" altLang="en-US" sz="1400">
                <a:latin typeface="Arial"/>
              </a:rPr>
              <a:t>”</a:t>
            </a:r>
            <a:endParaRPr lang="en-US" sz="1400"/>
          </a:p>
          <a:p>
            <a:pPr marL="592138" lvl="1" indent="-241300" defTabSz="895350"/>
            <a:r>
              <a:rPr lang="ja-JP" altLang="en-US" sz="1400">
                <a:latin typeface="Arial"/>
              </a:rPr>
              <a:t>“</a:t>
            </a:r>
            <a:r>
              <a:rPr lang="en-US" sz="1400"/>
              <a:t>SOA is a form of </a:t>
            </a:r>
            <a:r>
              <a:rPr lang="en-US" sz="1400">
                <a:solidFill>
                  <a:srgbClr val="FF0000"/>
                </a:solidFill>
              </a:rPr>
              <a:t>technology architecture</a:t>
            </a:r>
            <a:r>
              <a:rPr lang="en-US" sz="1400"/>
              <a:t> that adheres to the principles of service orientation…</a:t>
            </a:r>
            <a:r>
              <a:rPr lang="ja-JP" altLang="en-US" sz="1400">
                <a:latin typeface="Arial"/>
              </a:rPr>
              <a:t>“</a:t>
            </a:r>
            <a:endParaRPr lang="en-US" sz="1400"/>
          </a:p>
          <a:p>
            <a:pPr marL="592138" lvl="1" indent="-241300" defTabSz="895350"/>
            <a:r>
              <a:rPr lang="en-US" sz="1400"/>
              <a:t>"Service-oriented architecture is an </a:t>
            </a:r>
            <a:r>
              <a:rPr lang="en-US" sz="1400">
                <a:solidFill>
                  <a:srgbClr val="FF0000"/>
                </a:solidFill>
              </a:rPr>
              <a:t>architectural discipline</a:t>
            </a:r>
            <a:r>
              <a:rPr lang="en-US" sz="1400"/>
              <a:t>…</a:t>
            </a:r>
            <a:r>
              <a:rPr lang="ja-JP" altLang="en-US" sz="1400">
                <a:latin typeface="Arial"/>
              </a:rPr>
              <a:t>”</a:t>
            </a:r>
            <a:endParaRPr lang="en-US" sz="1400"/>
          </a:p>
          <a:p>
            <a:pPr marL="592138" lvl="1" indent="-241300" defTabSz="895350"/>
            <a:r>
              <a:rPr lang="ja-JP" altLang="en-US" sz="1400">
                <a:latin typeface="Arial"/>
              </a:rPr>
              <a:t>“</a:t>
            </a:r>
            <a:r>
              <a:rPr lang="en-US" sz="1400">
                <a:solidFill>
                  <a:srgbClr val="FF0000"/>
                </a:solidFill>
              </a:rPr>
              <a:t>SOA is a style of design</a:t>
            </a:r>
            <a:r>
              <a:rPr lang="en-US" sz="1400"/>
              <a:t> that strives to enable easy integration and flexible applications…</a:t>
            </a:r>
            <a:r>
              <a:rPr lang="ja-JP" altLang="en-US" sz="1400">
                <a:latin typeface="Arial"/>
              </a:rPr>
              <a:t>“</a:t>
            </a:r>
            <a:r>
              <a:rPr lang="en-US" sz="1400"/>
              <a:t> </a:t>
            </a:r>
          </a:p>
          <a:p>
            <a:pPr marL="592138" lvl="1" indent="-241300" defTabSz="895350"/>
            <a:r>
              <a:rPr lang="en-US" sz="1400"/>
              <a:t>"A service oriented architecture is an </a:t>
            </a:r>
            <a:r>
              <a:rPr lang="en-US" sz="1400">
                <a:solidFill>
                  <a:srgbClr val="FF0000"/>
                </a:solidFill>
              </a:rPr>
              <a:t>approach to design and integrate software</a:t>
            </a:r>
            <a:r>
              <a:rPr lang="en-US" sz="1400"/>
              <a:t> in a modular method where each module is precisely a 'loosely coupled service' ,,,</a:t>
            </a:r>
            <a:r>
              <a:rPr lang="ja-JP" altLang="en-US" sz="1400">
                <a:latin typeface="Arial"/>
              </a:rPr>
              <a:t>”</a:t>
            </a:r>
            <a:endParaRPr lang="en-US" sz="1400"/>
          </a:p>
          <a:p>
            <a:pPr marL="592138" lvl="1" indent="-241300" defTabSz="895350"/>
            <a:r>
              <a:rPr lang="ja-JP" altLang="en-US" sz="1400">
                <a:latin typeface="Arial"/>
              </a:rPr>
              <a:t>“</a:t>
            </a:r>
            <a:r>
              <a:rPr lang="en-US" sz="1400"/>
              <a:t>Service Oriented Architecture is nothing but </a:t>
            </a:r>
            <a:r>
              <a:rPr lang="en-US" sz="1400">
                <a:solidFill>
                  <a:srgbClr val="FF0000"/>
                </a:solidFill>
              </a:rPr>
              <a:t>business oriented architecture</a:t>
            </a:r>
            <a:r>
              <a:rPr lang="en-US" sz="1400"/>
              <a:t>…</a:t>
            </a:r>
            <a:r>
              <a:rPr lang="ja-JP" altLang="en-US" sz="1400">
                <a:latin typeface="Arial"/>
              </a:rPr>
              <a:t>”</a:t>
            </a:r>
            <a:endParaRPr lang="en-US" sz="1400"/>
          </a:p>
          <a:p>
            <a:pPr marL="592138" lvl="1" indent="-241300" defTabSz="895350"/>
            <a:r>
              <a:rPr lang="ja-JP" altLang="en-US" sz="1400">
                <a:solidFill>
                  <a:srgbClr val="FF0000"/>
                </a:solidFill>
                <a:latin typeface="Arial"/>
              </a:rPr>
              <a:t>“</a:t>
            </a:r>
            <a:r>
              <a:rPr lang="en-US" sz="1400">
                <a:solidFill>
                  <a:srgbClr val="FF0000"/>
                </a:solidFill>
              </a:rPr>
              <a:t>SOA is a framework</a:t>
            </a:r>
            <a:r>
              <a:rPr lang="en-US" sz="1400"/>
              <a:t> enabling application functionality to be provided, discovered and consumed as </a:t>
            </a:r>
            <a:r>
              <a:rPr lang="en-US" sz="1400">
                <a:solidFill>
                  <a:srgbClr val="FF0000"/>
                </a:solidFill>
              </a:rPr>
              <a:t>re-usable Web Services</a:t>
            </a:r>
            <a:r>
              <a:rPr lang="en-US" sz="1400"/>
              <a:t> sets…</a:t>
            </a:r>
            <a:r>
              <a:rPr lang="ja-JP" altLang="en-US" sz="1400">
                <a:latin typeface="Arial"/>
              </a:rPr>
              <a:t>”</a:t>
            </a:r>
            <a:endParaRPr lang="en-US" sz="1400"/>
          </a:p>
          <a:p>
            <a:pPr marL="592138" lvl="1" indent="-241300" defTabSz="895350"/>
            <a:r>
              <a:rPr lang="en-US" sz="1400"/>
              <a:t>And so on…</a:t>
            </a:r>
          </a:p>
        </p:txBody>
      </p:sp>
      <p:sp>
        <p:nvSpPr>
          <p:cNvPr id="732164" name="Text Box 4"/>
          <p:cNvSpPr txBox="1">
            <a:spLocks noChangeArrowheads="1"/>
          </p:cNvSpPr>
          <p:nvPr/>
        </p:nvSpPr>
        <p:spPr bwMode="auto">
          <a:xfrm>
            <a:off x="2057400" y="5759450"/>
            <a:ext cx="53895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a:latin typeface="Arial" charset="0"/>
              </a:rPr>
              <a:t>Source:  http://orchestrationpatterns.com/?q=node/13</a:t>
            </a:r>
          </a:p>
        </p:txBody>
      </p:sp>
      <p:sp>
        <p:nvSpPr>
          <p:cNvPr id="732165" name="Rectangle 5"/>
          <p:cNvSpPr>
            <a:spLocks noChangeArrowheads="1"/>
          </p:cNvSpPr>
          <p:nvPr/>
        </p:nvSpPr>
        <p:spPr bwMode="auto">
          <a:xfrm>
            <a:off x="1828800" y="1905000"/>
            <a:ext cx="5734050" cy="4184650"/>
          </a:xfrm>
          <a:prstGeom prst="rect">
            <a:avLst/>
          </a:prstGeom>
          <a:solidFill>
            <a:schemeClr val="accent1"/>
          </a:solidFill>
          <a:ln w="9525">
            <a:solidFill>
              <a:schemeClr val="tx1"/>
            </a:solidFill>
            <a:miter lim="800000"/>
            <a:headEnd/>
            <a:tailEnd/>
          </a:ln>
          <a:effectLst>
            <a:outerShdw blurRad="63500" dist="107763" dir="2700000" algn="ctr" rotWithShape="0">
              <a:schemeClr val="tx1">
                <a:alpha val="50000"/>
              </a:schemeClr>
            </a:outerShdw>
          </a:effectLst>
        </p:spPr>
        <p:txBody>
          <a:bodyPr wrap="none" lIns="93296" tIns="46648" rIns="93296" bIns="46648" anchor="ctr"/>
          <a:lstStyle/>
          <a:p>
            <a:pPr algn="ctr" defTabSz="933450"/>
            <a:endParaRPr lang="en-US" sz="1600" b="1">
              <a:latin typeface="Arial" charset="0"/>
            </a:endParaRPr>
          </a:p>
        </p:txBody>
      </p:sp>
      <p:pic>
        <p:nvPicPr>
          <p:cNvPr id="732166" name="Picture 6" descr="confused"/>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062163" y="2073275"/>
            <a:ext cx="2078037" cy="3795713"/>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107763" dir="2700000" algn="ctr" rotWithShape="0">
                    <a:srgbClr val="000000">
                      <a:alpha val="50000"/>
                    </a:srgbClr>
                  </a:outerShdw>
                </a:effectLst>
              </a14:hiddenEffects>
            </a:ext>
          </a:extLst>
        </p:spPr>
      </p:pic>
      <p:sp>
        <p:nvSpPr>
          <p:cNvPr id="732167" name="Text Box 7"/>
          <p:cNvSpPr txBox="1">
            <a:spLocks noChangeArrowheads="1"/>
          </p:cNvSpPr>
          <p:nvPr/>
        </p:nvSpPr>
        <p:spPr bwMode="auto">
          <a:xfrm>
            <a:off x="4398963" y="2170113"/>
            <a:ext cx="2913062"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a:latin typeface="Arial" charset="0"/>
              </a:rPr>
              <a:t>It</a:t>
            </a:r>
            <a:r>
              <a:rPr lang="ja-JP" altLang="en-US" sz="1600" b="1">
                <a:latin typeface="Arial"/>
              </a:rPr>
              <a:t>’</a:t>
            </a:r>
            <a:r>
              <a:rPr lang="en-US" sz="1600" b="1">
                <a:latin typeface="Arial" charset="0"/>
              </a:rPr>
              <a:t>s a bit confusing… is SOA</a:t>
            </a:r>
            <a:br>
              <a:rPr lang="en-US" sz="1600" b="1">
                <a:latin typeface="Arial" charset="0"/>
              </a:rPr>
            </a:br>
            <a:r>
              <a:rPr lang="en-US" sz="1600" b="1">
                <a:latin typeface="Arial" charset="0"/>
              </a:rPr>
              <a:t>about:</a:t>
            </a:r>
          </a:p>
        </p:txBody>
      </p:sp>
      <p:sp>
        <p:nvSpPr>
          <p:cNvPr id="732168" name="Text Box 8"/>
          <p:cNvSpPr txBox="1">
            <a:spLocks noChangeArrowheads="1"/>
          </p:cNvSpPr>
          <p:nvPr/>
        </p:nvSpPr>
        <p:spPr bwMode="auto">
          <a:xfrm>
            <a:off x="4524375" y="2871788"/>
            <a:ext cx="2408238" cy="2781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296" tIns="46648" rIns="93296" bIns="46648">
            <a:spAutoFit/>
          </a:bodyPr>
          <a:lstStyle>
            <a:lvl1pPr marL="241300" indent="-241300" defTabSz="933450">
              <a:defRPr sz="2400">
                <a:solidFill>
                  <a:schemeClr val="tx1"/>
                </a:solidFill>
                <a:latin typeface="Times New Roman" charset="0"/>
                <a:ea typeface="ＭＳ Ｐゴシック" charset="0"/>
              </a:defRPr>
            </a:lvl1pPr>
            <a:lvl2pPr marL="989013" indent="-465138" defTabSz="933450">
              <a:defRPr sz="2400">
                <a:solidFill>
                  <a:schemeClr val="tx1"/>
                </a:solidFill>
                <a:latin typeface="Times New Roman" charset="0"/>
                <a:ea typeface="ＭＳ Ｐゴシック" charset="0"/>
              </a:defRPr>
            </a:lvl2pPr>
            <a:lvl3pPr marL="1573213" indent="-466725" defTabSz="933450">
              <a:defRPr sz="2400">
                <a:solidFill>
                  <a:schemeClr val="tx1"/>
                </a:solidFill>
                <a:latin typeface="Times New Roman" charset="0"/>
                <a:ea typeface="ＭＳ Ｐゴシック" charset="0"/>
              </a:defRPr>
            </a:lvl3pPr>
            <a:lvl4pPr marL="2155825" indent="-466725" defTabSz="933450">
              <a:defRPr sz="2400">
                <a:solidFill>
                  <a:schemeClr val="tx1"/>
                </a:solidFill>
                <a:latin typeface="Times New Roman" charset="0"/>
                <a:ea typeface="ＭＳ Ｐゴシック" charset="0"/>
              </a:defRPr>
            </a:lvl4pPr>
            <a:lvl5pPr marL="2738438" indent="-466725" defTabSz="933450">
              <a:defRPr sz="2400">
                <a:solidFill>
                  <a:schemeClr val="tx1"/>
                </a:solidFill>
                <a:latin typeface="Times New Roman" charset="0"/>
                <a:ea typeface="ＭＳ Ｐゴシック" charset="0"/>
              </a:defRPr>
            </a:lvl5pPr>
            <a:lvl6pPr marL="3195638" indent="-466725" defTabSz="933450" fontAlgn="base">
              <a:spcBef>
                <a:spcPct val="0"/>
              </a:spcBef>
              <a:spcAft>
                <a:spcPct val="0"/>
              </a:spcAft>
              <a:defRPr sz="2400">
                <a:solidFill>
                  <a:schemeClr val="tx1"/>
                </a:solidFill>
                <a:latin typeface="Times New Roman" charset="0"/>
                <a:ea typeface="ＭＳ Ｐゴシック" charset="0"/>
              </a:defRPr>
            </a:lvl6pPr>
            <a:lvl7pPr marL="3652838" indent="-466725" defTabSz="933450" fontAlgn="base">
              <a:spcBef>
                <a:spcPct val="0"/>
              </a:spcBef>
              <a:spcAft>
                <a:spcPct val="0"/>
              </a:spcAft>
              <a:defRPr sz="2400">
                <a:solidFill>
                  <a:schemeClr val="tx1"/>
                </a:solidFill>
                <a:latin typeface="Times New Roman" charset="0"/>
                <a:ea typeface="ＭＳ Ｐゴシック" charset="0"/>
              </a:defRPr>
            </a:lvl7pPr>
            <a:lvl8pPr marL="4110038" indent="-466725" defTabSz="933450" fontAlgn="base">
              <a:spcBef>
                <a:spcPct val="0"/>
              </a:spcBef>
              <a:spcAft>
                <a:spcPct val="0"/>
              </a:spcAft>
              <a:defRPr sz="2400">
                <a:solidFill>
                  <a:schemeClr val="tx1"/>
                </a:solidFill>
                <a:latin typeface="Times New Roman" charset="0"/>
                <a:ea typeface="ＭＳ Ｐゴシック" charset="0"/>
              </a:defRPr>
            </a:lvl8pPr>
            <a:lvl9pPr marL="4567238" indent="-466725" defTabSz="933450"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AutoNum type="arabicPeriod"/>
            </a:pPr>
            <a:r>
              <a:rPr lang="en-US" sz="1600" b="1">
                <a:latin typeface="Arial" charset="0"/>
              </a:rPr>
              <a:t>Web Services</a:t>
            </a:r>
          </a:p>
          <a:p>
            <a:pPr>
              <a:spcBef>
                <a:spcPct val="50000"/>
              </a:spcBef>
              <a:buFontTx/>
              <a:buAutoNum type="arabicPeriod"/>
            </a:pPr>
            <a:r>
              <a:rPr lang="en-US" sz="1600" b="1">
                <a:latin typeface="Arial" charset="0"/>
              </a:rPr>
              <a:t>Business Architecture</a:t>
            </a:r>
          </a:p>
          <a:p>
            <a:pPr>
              <a:spcBef>
                <a:spcPct val="50000"/>
              </a:spcBef>
              <a:buFontTx/>
              <a:buAutoNum type="arabicPeriod"/>
            </a:pPr>
            <a:r>
              <a:rPr lang="en-US" sz="1600" b="1">
                <a:latin typeface="Arial" charset="0"/>
              </a:rPr>
              <a:t>Services</a:t>
            </a:r>
          </a:p>
          <a:p>
            <a:pPr>
              <a:spcBef>
                <a:spcPct val="50000"/>
              </a:spcBef>
              <a:buFontTx/>
              <a:buAutoNum type="arabicPeriod"/>
            </a:pPr>
            <a:r>
              <a:rPr lang="ja-JP" altLang="en-US" sz="1600" b="1">
                <a:latin typeface="Arial"/>
              </a:rPr>
              <a:t>“</a:t>
            </a:r>
            <a:r>
              <a:rPr lang="en-US" sz="1600" b="1">
                <a:latin typeface="Arial" charset="0"/>
              </a:rPr>
              <a:t>Loose Coupling</a:t>
            </a:r>
            <a:r>
              <a:rPr lang="ja-JP" altLang="en-US" sz="1600" b="1">
                <a:latin typeface="Arial"/>
              </a:rPr>
              <a:t>”</a:t>
            </a:r>
            <a:endParaRPr lang="en-US" sz="1600" b="1">
              <a:latin typeface="Arial" charset="0"/>
            </a:endParaRPr>
          </a:p>
          <a:p>
            <a:pPr>
              <a:spcBef>
                <a:spcPct val="50000"/>
              </a:spcBef>
              <a:buFontTx/>
              <a:buAutoNum type="arabicPeriod"/>
            </a:pPr>
            <a:r>
              <a:rPr lang="en-US" sz="1600" b="1">
                <a:latin typeface="Arial" charset="0"/>
              </a:rPr>
              <a:t>Integration</a:t>
            </a:r>
          </a:p>
          <a:p>
            <a:pPr>
              <a:spcBef>
                <a:spcPct val="50000"/>
              </a:spcBef>
              <a:buFontTx/>
              <a:buAutoNum type="arabicPeriod"/>
            </a:pPr>
            <a:r>
              <a:rPr lang="en-US" sz="1600" b="1">
                <a:latin typeface="Arial" charset="0"/>
              </a:rPr>
              <a:t>All of the above?</a:t>
            </a:r>
          </a:p>
          <a:p>
            <a:pPr>
              <a:spcBef>
                <a:spcPct val="50000"/>
              </a:spcBef>
              <a:buFontTx/>
              <a:buAutoNum type="arabicPeriod"/>
            </a:pPr>
            <a:r>
              <a:rPr lang="en-US" sz="1600" b="1">
                <a:latin typeface="Arial" charset="0"/>
              </a:rPr>
              <a:t>Or something else…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2</a:t>
            </a:fld>
            <a:endParaRPr lang="en-US"/>
          </a:p>
        </p:txBody>
      </p:sp>
      <p:sp>
        <p:nvSpPr>
          <p:cNvPr id="733186" name="Rectangle 2"/>
          <p:cNvSpPr>
            <a:spLocks noGrp="1" noChangeArrowheads="1"/>
          </p:cNvSpPr>
          <p:nvPr>
            <p:ph type="title"/>
          </p:nvPr>
        </p:nvSpPr>
        <p:spPr/>
        <p:txBody>
          <a:bodyPr/>
          <a:lstStyle/>
          <a:p>
            <a:pPr defTabSz="895350"/>
            <a:r>
              <a:rPr lang="en-US" dirty="0" smtClean="0"/>
              <a:t>SOA as an Architectural Style</a:t>
            </a:r>
            <a:endParaRPr lang="en-US" dirty="0"/>
          </a:p>
        </p:txBody>
      </p:sp>
      <p:sp>
        <p:nvSpPr>
          <p:cNvPr id="6" name="Content Placeholder 2"/>
          <p:cNvSpPr>
            <a:spLocks noGrp="1"/>
          </p:cNvSpPr>
          <p:nvPr>
            <p:ph type="body" sz="half" idx="1"/>
          </p:nvPr>
        </p:nvSpPr>
        <p:spPr>
          <a:xfrm>
            <a:off x="771525" y="1428750"/>
            <a:ext cx="7991475" cy="4286250"/>
          </a:xfrm>
        </p:spPr>
        <p:txBody>
          <a:bodyPr>
            <a:noAutofit/>
          </a:bodyPr>
          <a:lstStyle/>
          <a:p>
            <a:r>
              <a:rPr lang="en-US" sz="2000" b="1" dirty="0" smtClean="0"/>
              <a:t>SOA = Service Oriented Architectures: </a:t>
            </a:r>
            <a:r>
              <a:rPr lang="en-US" sz="2000" dirty="0" smtClean="0"/>
              <a:t>Why the </a:t>
            </a:r>
            <a:r>
              <a:rPr lang="en-US" sz="2000" dirty="0"/>
              <a:t>“A” in </a:t>
            </a:r>
            <a:r>
              <a:rPr lang="en-US" sz="2000" dirty="0" smtClean="0"/>
              <a:t>SOA represents an </a:t>
            </a:r>
            <a:r>
              <a:rPr lang="en-US" sz="2000" dirty="0"/>
              <a:t>Architecture </a:t>
            </a:r>
            <a:r>
              <a:rPr lang="en-US" sz="2000" dirty="0" smtClean="0"/>
              <a:t>Style versus an </a:t>
            </a:r>
            <a:r>
              <a:rPr lang="en-US" sz="2000" dirty="0"/>
              <a:t>Architecture </a:t>
            </a:r>
            <a:r>
              <a:rPr lang="en-US" sz="2000" dirty="0" smtClean="0"/>
              <a:t>Pattern or </a:t>
            </a:r>
            <a:r>
              <a:rPr lang="en-US" sz="2000" dirty="0"/>
              <a:t>something </a:t>
            </a:r>
            <a:r>
              <a:rPr lang="en-US" sz="2000" dirty="0" smtClean="0"/>
              <a:t>else</a:t>
            </a:r>
          </a:p>
          <a:p>
            <a:r>
              <a:rPr lang="en-US" sz="2000" dirty="0" smtClean="0"/>
              <a:t>Architecture Style = components and connectors that are used together with a collection of constraints</a:t>
            </a:r>
          </a:p>
          <a:p>
            <a:r>
              <a:rPr lang="en-US" sz="2000" dirty="0" smtClean="0"/>
              <a:t>Architecture style provides the foundation for a collection of solution patterns</a:t>
            </a:r>
          </a:p>
          <a:p>
            <a:endParaRPr lang="en-US" sz="2000" dirty="0" smtClean="0"/>
          </a:p>
          <a:p>
            <a:pPr marL="457200" lvl="1" indent="0">
              <a:buNone/>
            </a:pPr>
            <a:endParaRPr lang="en-US" sz="1600" dirty="0" smtClean="0"/>
          </a:p>
          <a:p>
            <a:endParaRPr lang="en-US" sz="2000" dirty="0"/>
          </a:p>
        </p:txBody>
      </p:sp>
      <p:pic>
        <p:nvPicPr>
          <p:cNvPr id="3" name="Picture 2"/>
          <p:cNvPicPr>
            <a:picLocks noChangeAspect="1"/>
          </p:cNvPicPr>
          <p:nvPr/>
        </p:nvPicPr>
        <p:blipFill>
          <a:blip r:embed="rId2"/>
          <a:stretch>
            <a:fillRect/>
          </a:stretch>
        </p:blipFill>
        <p:spPr>
          <a:xfrm>
            <a:off x="1333500" y="3733800"/>
            <a:ext cx="6591300" cy="2354035"/>
          </a:xfrm>
          <a:prstGeom prst="rect">
            <a:avLst/>
          </a:prstGeom>
        </p:spPr>
      </p:pic>
      <p:sp>
        <p:nvSpPr>
          <p:cNvPr id="7" name="Text Box 4"/>
          <p:cNvSpPr txBox="1">
            <a:spLocks noChangeArrowheads="1"/>
          </p:cNvSpPr>
          <p:nvPr/>
        </p:nvSpPr>
        <p:spPr bwMode="auto">
          <a:xfrm>
            <a:off x="627412" y="5943600"/>
            <a:ext cx="7754588" cy="586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dirty="0" smtClean="0">
                <a:solidFill>
                  <a:srgbClr val="FF0000"/>
                </a:solidFill>
                <a:latin typeface="Arial" charset="0"/>
              </a:rPr>
              <a:t>Materials summarized from http://</a:t>
            </a:r>
            <a:r>
              <a:rPr lang="en-US" sz="1600" b="1" dirty="0" err="1" smtClean="0">
                <a:solidFill>
                  <a:srgbClr val="FF0000"/>
                </a:solidFill>
                <a:latin typeface="Arial" charset="0"/>
              </a:rPr>
              <a:t>www.eaipatterns.com</a:t>
            </a:r>
            <a:r>
              <a:rPr lang="en-US" sz="1600" b="1" dirty="0" smtClean="0">
                <a:solidFill>
                  <a:srgbClr val="FF0000"/>
                </a:solidFill>
                <a:latin typeface="Arial" charset="0"/>
              </a:rPr>
              <a:t>/docs/</a:t>
            </a:r>
            <a:r>
              <a:rPr lang="en-US" sz="1600" b="1" dirty="0" err="1" smtClean="0">
                <a:solidFill>
                  <a:srgbClr val="FF0000"/>
                </a:solidFill>
                <a:latin typeface="Arial" charset="0"/>
              </a:rPr>
              <a:t>SOAPatterns.pdf</a:t>
            </a:r>
            <a:endParaRPr lang="en-US" sz="1600" b="1" dirty="0" smtClean="0">
              <a:solidFill>
                <a:srgbClr val="FF0000"/>
              </a:solidFill>
              <a:latin typeface="Arial" charset="0"/>
            </a:endParaRPr>
          </a:p>
          <a:p>
            <a:endParaRPr lang="en-US" sz="1600" b="1" dirty="0">
              <a:solidFill>
                <a:srgbClr val="FF0000"/>
              </a:solidFill>
              <a:latin typeface="Arial" charset="0"/>
            </a:endParaRPr>
          </a:p>
        </p:txBody>
      </p:sp>
    </p:spTree>
    <p:extLst>
      <p:ext uri="{BB962C8B-B14F-4D97-AF65-F5344CB8AC3E}">
        <p14:creationId xmlns:p14="http://schemas.microsoft.com/office/powerpoint/2010/main" val="3046380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20</a:t>
            </a:fld>
            <a:endParaRPr lang="en-US"/>
          </a:p>
        </p:txBody>
      </p:sp>
      <p:sp>
        <p:nvSpPr>
          <p:cNvPr id="733186" name="Rectangle 2"/>
          <p:cNvSpPr>
            <a:spLocks noGrp="1" noChangeArrowheads="1"/>
          </p:cNvSpPr>
          <p:nvPr>
            <p:ph type="title"/>
          </p:nvPr>
        </p:nvSpPr>
        <p:spPr/>
        <p:txBody>
          <a:bodyPr/>
          <a:lstStyle/>
          <a:p>
            <a:pPr defTabSz="895350"/>
            <a:r>
              <a:rPr lang="en-US" dirty="0" smtClean="0"/>
              <a:t>Ingredients needed to create applications using the SOA style</a:t>
            </a:r>
            <a:endParaRPr lang="en-US" dirty="0"/>
          </a:p>
        </p:txBody>
      </p:sp>
      <p:sp>
        <p:nvSpPr>
          <p:cNvPr id="733187" name="Rectangle 3" descr="Rectangle: Click to edit Master text styles&#10;Second level&#10;Third level&#10;Fourth level&#10;Fifth level"/>
          <p:cNvSpPr>
            <a:spLocks noGrp="1" noChangeArrowheads="1"/>
          </p:cNvSpPr>
          <p:nvPr>
            <p:ph type="body" sz="half" idx="1"/>
          </p:nvPr>
        </p:nvSpPr>
        <p:spPr>
          <a:xfrm>
            <a:off x="685800" y="1733550"/>
            <a:ext cx="7915275" cy="4286250"/>
          </a:xfrm>
        </p:spPr>
        <p:txBody>
          <a:bodyPr/>
          <a:lstStyle/>
          <a:p>
            <a:pPr marL="236538" indent="-236538" defTabSz="895350"/>
            <a:r>
              <a:rPr lang="en-US" sz="2000" b="1" dirty="0"/>
              <a:t>A set of </a:t>
            </a:r>
            <a:r>
              <a:rPr lang="en-US" sz="2000" b="1" dirty="0" smtClean="0"/>
              <a:t>services </a:t>
            </a:r>
            <a:r>
              <a:rPr lang="en-US" sz="2000" dirty="0"/>
              <a:t>that </a:t>
            </a:r>
            <a:r>
              <a:rPr lang="en-US" sz="2000" dirty="0" smtClean="0"/>
              <a:t>is thought to be of value to customers</a:t>
            </a:r>
            <a:r>
              <a:rPr lang="en-US" sz="2000" dirty="0"/>
              <a:t>, partners, or other areas of an organization</a:t>
            </a:r>
          </a:p>
          <a:p>
            <a:pPr marL="236538" indent="-236538" defTabSz="895350"/>
            <a:r>
              <a:rPr lang="en-US" sz="2000" b="1" dirty="0"/>
              <a:t>An architectural style </a:t>
            </a:r>
            <a:r>
              <a:rPr lang="en-US" sz="2000" dirty="0"/>
              <a:t>that requires a service provider, mediation, and service requestor with a service description</a:t>
            </a:r>
          </a:p>
          <a:p>
            <a:pPr marL="236538" indent="-236538" defTabSz="895350"/>
            <a:r>
              <a:rPr lang="en-US" sz="2000" b="1" dirty="0"/>
              <a:t>A set of architectural principles, patterns and criteria</a:t>
            </a:r>
            <a:r>
              <a:rPr lang="en-US" sz="2000" dirty="0"/>
              <a:t> that address characteristics such as modularity, encapsulation, loose coupling, separation of concerns, reuse and </a:t>
            </a:r>
            <a:r>
              <a:rPr lang="en-US" sz="2000" dirty="0" err="1"/>
              <a:t>composability</a:t>
            </a:r>
            <a:endParaRPr lang="en-US" sz="2000" dirty="0"/>
          </a:p>
          <a:p>
            <a:pPr marL="236538" indent="-236538" defTabSz="895350"/>
            <a:r>
              <a:rPr lang="en-US" sz="2000" b="1" dirty="0"/>
              <a:t>A programming model </a:t>
            </a:r>
            <a:r>
              <a:rPr lang="en-US" sz="2000" dirty="0"/>
              <a:t>complete with standards, tools and technologies that supports web services, REST services or other kinds of services</a:t>
            </a:r>
          </a:p>
          <a:p>
            <a:pPr marL="236538" indent="-236538" defTabSz="895350"/>
            <a:r>
              <a:rPr lang="en-US" sz="2000" b="1" dirty="0"/>
              <a:t>A middleware solution </a:t>
            </a:r>
            <a:r>
              <a:rPr lang="en-US" sz="2000" dirty="0"/>
              <a:t>optimized for service assembly, orchestration, monitoring, and management</a:t>
            </a:r>
            <a:endParaRPr lang="en-US" sz="1800" dirty="0"/>
          </a:p>
        </p:txBody>
      </p:sp>
      <p:sp>
        <p:nvSpPr>
          <p:cNvPr id="6" name="Text Box 4"/>
          <p:cNvSpPr txBox="1">
            <a:spLocks noChangeArrowheads="1"/>
          </p:cNvSpPr>
          <p:nvPr/>
        </p:nvSpPr>
        <p:spPr bwMode="auto">
          <a:xfrm>
            <a:off x="1371600" y="5943600"/>
            <a:ext cx="6241654" cy="3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dirty="0" smtClean="0">
                <a:solidFill>
                  <a:srgbClr val="FF0000"/>
                </a:solidFill>
                <a:latin typeface="Arial" charset="0"/>
              </a:rPr>
              <a:t>Adopted </a:t>
            </a:r>
            <a:r>
              <a:rPr lang="en-US" sz="1600" b="1" dirty="0">
                <a:solidFill>
                  <a:srgbClr val="FF0000"/>
                </a:solidFill>
                <a:latin typeface="Arial" charset="0"/>
              </a:rPr>
              <a:t>from: http://www-01.ibm.com/software/solutions/</a:t>
            </a:r>
            <a:r>
              <a:rPr lang="en-US" sz="1600" b="1" dirty="0" err="1">
                <a:solidFill>
                  <a:srgbClr val="FF0000"/>
                </a:solidFill>
                <a:latin typeface="Arial" charset="0"/>
              </a:rPr>
              <a:t>soa</a:t>
            </a:r>
            <a:r>
              <a:rPr lang="en-US" sz="1600" b="1" dirty="0">
                <a:solidFill>
                  <a:srgbClr val="FF0000"/>
                </a:solidFill>
                <a:latin typeface="Arial" charset="0"/>
              </a:rPr>
              <a:t>/ </a:t>
            </a:r>
          </a:p>
        </p:txBody>
      </p:sp>
    </p:spTree>
    <p:extLst>
      <p:ext uri="{BB962C8B-B14F-4D97-AF65-F5344CB8AC3E}">
        <p14:creationId xmlns:p14="http://schemas.microsoft.com/office/powerpoint/2010/main" val="32565435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21</a:t>
            </a:fld>
            <a:endParaRPr lang="en-US"/>
          </a:p>
        </p:txBody>
      </p:sp>
      <p:sp>
        <p:nvSpPr>
          <p:cNvPr id="733186" name="Rectangle 2"/>
          <p:cNvSpPr>
            <a:spLocks noGrp="1" noChangeArrowheads="1"/>
          </p:cNvSpPr>
          <p:nvPr>
            <p:ph type="title"/>
          </p:nvPr>
        </p:nvSpPr>
        <p:spPr/>
        <p:txBody>
          <a:bodyPr/>
          <a:lstStyle/>
          <a:p>
            <a:pPr defTabSz="895350"/>
            <a:r>
              <a:rPr lang="en-US"/>
              <a:t>Service Oriented Architecture is an Example of an Architectural Style</a:t>
            </a:r>
          </a:p>
        </p:txBody>
      </p:sp>
      <p:sp>
        <p:nvSpPr>
          <p:cNvPr id="733187" name="Rectangle 3" descr="Rectangle: Click to edit Master text styles&#10;Second level&#10;Third level&#10;Fourth level&#10;Fifth level"/>
          <p:cNvSpPr>
            <a:spLocks noGrp="1" noChangeArrowheads="1"/>
          </p:cNvSpPr>
          <p:nvPr>
            <p:ph type="body" sz="half" idx="1"/>
          </p:nvPr>
        </p:nvSpPr>
        <p:spPr>
          <a:xfrm>
            <a:off x="771525" y="1657350"/>
            <a:ext cx="7313613" cy="4286250"/>
          </a:xfrm>
        </p:spPr>
        <p:txBody>
          <a:bodyPr/>
          <a:lstStyle/>
          <a:p>
            <a:pPr marL="236538" indent="-236538" defTabSz="895350"/>
            <a:r>
              <a:rPr lang="en-US" sz="2400" dirty="0"/>
              <a:t>An </a:t>
            </a:r>
            <a:r>
              <a:rPr lang="en-US" sz="2400" b="1" dirty="0"/>
              <a:t>Architectural Style</a:t>
            </a:r>
            <a:r>
              <a:rPr lang="en-US" sz="2400" dirty="0"/>
              <a:t> defines a family of systems in terms of a pattern of structural organization. </a:t>
            </a:r>
          </a:p>
          <a:p>
            <a:pPr marL="592138" lvl="1" indent="-241300" defTabSz="895350"/>
            <a:r>
              <a:rPr lang="en-US" sz="2000" dirty="0"/>
              <a:t>What are the architectural components?</a:t>
            </a:r>
          </a:p>
          <a:p>
            <a:pPr marL="592138" lvl="1" indent="-241300" defTabSz="895350"/>
            <a:r>
              <a:rPr lang="en-US" sz="2000" dirty="0"/>
              <a:t>What are the architectural connectors?</a:t>
            </a:r>
          </a:p>
          <a:p>
            <a:pPr marL="592138" lvl="1" indent="-241300" defTabSz="895350"/>
            <a:r>
              <a:rPr lang="en-US" sz="2000" dirty="0"/>
              <a:t>What patterns guide the design of the components and connectors?</a:t>
            </a:r>
          </a:p>
          <a:p>
            <a:pPr marL="592138" lvl="1" indent="-241300" defTabSz="895350"/>
            <a:r>
              <a:rPr lang="en-US" sz="2000" dirty="0"/>
              <a:t>How are faults and unexpected events handled?</a:t>
            </a:r>
          </a:p>
          <a:p>
            <a:pPr marL="592138" lvl="1" indent="-241300" defTabSz="895350"/>
            <a:r>
              <a:rPr lang="en-US" sz="2000" dirty="0"/>
              <a:t>Clear definition of the set of constraints on the architectural components and the relationships that are allowed between them</a:t>
            </a:r>
          </a:p>
        </p:txBody>
      </p:sp>
      <p:sp>
        <p:nvSpPr>
          <p:cNvPr id="733188" name="Text Box 4"/>
          <p:cNvSpPr txBox="1">
            <a:spLocks noChangeArrowheads="1"/>
          </p:cNvSpPr>
          <p:nvPr/>
        </p:nvSpPr>
        <p:spPr bwMode="auto">
          <a:xfrm>
            <a:off x="381000" y="5486400"/>
            <a:ext cx="8753960" cy="8328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dirty="0">
                <a:solidFill>
                  <a:srgbClr val="FF0000"/>
                </a:solidFill>
                <a:latin typeface="Arial" charset="0"/>
              </a:rPr>
              <a:t>Because SOA is an Architectural Style a Reference Architecture can be</a:t>
            </a:r>
            <a:br>
              <a:rPr lang="en-US" sz="1600" b="1" dirty="0">
                <a:solidFill>
                  <a:srgbClr val="FF0000"/>
                </a:solidFill>
                <a:latin typeface="Arial" charset="0"/>
              </a:rPr>
            </a:br>
            <a:r>
              <a:rPr lang="en-US" sz="1600" b="1" dirty="0">
                <a:solidFill>
                  <a:srgbClr val="FF0000"/>
                </a:solidFill>
                <a:latin typeface="Arial" charset="0"/>
              </a:rPr>
              <a:t>constructed to govern common aspects of all applications built in accordance</a:t>
            </a:r>
            <a:br>
              <a:rPr lang="en-US" sz="1600" b="1" dirty="0">
                <a:solidFill>
                  <a:srgbClr val="FF0000"/>
                </a:solidFill>
                <a:latin typeface="Arial" charset="0"/>
              </a:rPr>
            </a:br>
            <a:r>
              <a:rPr lang="en-US" sz="1600" b="1" dirty="0">
                <a:solidFill>
                  <a:srgbClr val="FF0000"/>
                </a:solidFill>
                <a:latin typeface="Arial" charset="0"/>
              </a:rPr>
              <a:t>with this style…  see: http://</a:t>
            </a:r>
            <a:r>
              <a:rPr lang="en-US" sz="1600" b="1" dirty="0" err="1">
                <a:solidFill>
                  <a:srgbClr val="FF0000"/>
                </a:solidFill>
                <a:latin typeface="Arial" charset="0"/>
              </a:rPr>
              <a:t>www.opengroup.org</a:t>
            </a:r>
            <a:r>
              <a:rPr lang="en-US" sz="1600" b="1" dirty="0">
                <a:solidFill>
                  <a:srgbClr val="FF0000"/>
                </a:solidFill>
                <a:latin typeface="Arial" charset="0"/>
              </a:rPr>
              <a:t>/</a:t>
            </a:r>
            <a:r>
              <a:rPr lang="en-US" sz="1600" b="1" dirty="0" err="1">
                <a:solidFill>
                  <a:srgbClr val="FF0000"/>
                </a:solidFill>
                <a:latin typeface="Arial" charset="0"/>
              </a:rPr>
              <a:t>soa</a:t>
            </a:r>
            <a:r>
              <a:rPr lang="en-US" sz="1600" b="1" dirty="0">
                <a:solidFill>
                  <a:srgbClr val="FF0000"/>
                </a:solidFill>
                <a:latin typeface="Arial" charset="0"/>
              </a:rPr>
              <a:t>/source-book/</a:t>
            </a:r>
            <a:r>
              <a:rPr lang="en-US" sz="1600" b="1" dirty="0" err="1">
                <a:solidFill>
                  <a:srgbClr val="FF0000"/>
                </a:solidFill>
                <a:latin typeface="Arial" charset="0"/>
              </a:rPr>
              <a:t>soa_refarch</a:t>
            </a:r>
            <a:r>
              <a:rPr lang="en-US" sz="1600" b="1" dirty="0">
                <a:solidFill>
                  <a:srgbClr val="FF0000"/>
                </a:solidFill>
                <a:latin typeface="Arial" charset="0"/>
              </a:rPr>
              <a:t>/</a:t>
            </a:r>
            <a:r>
              <a:rPr lang="en-US" sz="1600" b="1" dirty="0" err="1">
                <a:solidFill>
                  <a:srgbClr val="FF0000"/>
                </a:solidFill>
                <a:latin typeface="Arial" charset="0"/>
              </a:rPr>
              <a:t>intro.htm</a:t>
            </a:r>
            <a:endParaRPr lang="en-US" sz="1600" b="1" dirty="0">
              <a:solidFill>
                <a:srgbClr val="FF0000"/>
              </a:solidFill>
              <a:latin typeface="Arial" charset="0"/>
            </a:endParaRPr>
          </a:p>
        </p:txBody>
      </p:sp>
    </p:spTree>
    <p:extLst>
      <p:ext uri="{BB962C8B-B14F-4D97-AF65-F5344CB8AC3E}">
        <p14:creationId xmlns:p14="http://schemas.microsoft.com/office/powerpoint/2010/main" val="2488426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5C4F29F-A5F9-0D44-870E-C5D783862D0E}" type="slidenum">
              <a:rPr lang="en-US"/>
              <a:pPr/>
              <a:t>22</a:t>
            </a:fld>
            <a:endParaRPr lang="en-US"/>
          </a:p>
        </p:txBody>
      </p:sp>
      <p:sp>
        <p:nvSpPr>
          <p:cNvPr id="734210" name="Rectangle 2"/>
          <p:cNvSpPr>
            <a:spLocks noGrp="1" noChangeArrowheads="1"/>
          </p:cNvSpPr>
          <p:nvPr>
            <p:ph type="title"/>
          </p:nvPr>
        </p:nvSpPr>
        <p:spPr/>
        <p:txBody>
          <a:bodyPr/>
          <a:lstStyle/>
          <a:p>
            <a:pPr defTabSz="895350"/>
            <a:r>
              <a:rPr lang="en-US"/>
              <a:t>Service Oriented Architecture is an Example of an Architectural Style</a:t>
            </a:r>
          </a:p>
        </p:txBody>
      </p:sp>
      <p:sp>
        <p:nvSpPr>
          <p:cNvPr id="734211" name="Rectangle 3" descr="Rectangle: Click to edit Master text styles&#10;Second level&#10;Third level&#10;Fourth level&#10;Fifth level"/>
          <p:cNvSpPr>
            <a:spLocks noGrp="1" noChangeArrowheads="1"/>
          </p:cNvSpPr>
          <p:nvPr>
            <p:ph type="body" idx="1"/>
          </p:nvPr>
        </p:nvSpPr>
        <p:spPr>
          <a:xfrm>
            <a:off x="771525" y="1524000"/>
            <a:ext cx="8143875" cy="6003925"/>
          </a:xfrm>
        </p:spPr>
        <p:txBody>
          <a:bodyPr/>
          <a:lstStyle/>
          <a:p>
            <a:pPr marL="236538" indent="-236538" defTabSz="895350"/>
            <a:r>
              <a:rPr lang="en-US" sz="1800" dirty="0"/>
              <a:t>SOA as an Architectural Style: </a:t>
            </a:r>
          </a:p>
          <a:p>
            <a:pPr marL="592138" lvl="1" indent="-241300" defTabSz="895350"/>
            <a:r>
              <a:rPr lang="en-US" sz="1600" dirty="0"/>
              <a:t>What are the architectural components? </a:t>
            </a:r>
          </a:p>
          <a:p>
            <a:pPr marL="928688" lvl="2" indent="-222250" defTabSz="895350"/>
            <a:r>
              <a:rPr lang="en-US" sz="1400" dirty="0">
                <a:solidFill>
                  <a:srgbClr val="008000"/>
                </a:solidFill>
              </a:rPr>
              <a:t>Services</a:t>
            </a:r>
          </a:p>
          <a:p>
            <a:pPr marL="592138" lvl="1" indent="-241300" defTabSz="895350"/>
            <a:r>
              <a:rPr lang="en-US" sz="1600" dirty="0"/>
              <a:t>What are the architectural connectors?</a:t>
            </a:r>
          </a:p>
          <a:p>
            <a:pPr marL="928688" lvl="2" indent="-222250" defTabSz="895350"/>
            <a:r>
              <a:rPr lang="en-US" sz="1400" dirty="0">
                <a:solidFill>
                  <a:srgbClr val="008000"/>
                </a:solidFill>
              </a:rPr>
              <a:t>Messages</a:t>
            </a:r>
          </a:p>
          <a:p>
            <a:pPr marL="592138" lvl="1" indent="-241300" defTabSz="895350"/>
            <a:r>
              <a:rPr lang="en-US" sz="1600" dirty="0"/>
              <a:t>What patterns govern the design of the components and connectors?</a:t>
            </a:r>
          </a:p>
          <a:p>
            <a:pPr marL="928688" lvl="2" indent="-222250" defTabSz="895350"/>
            <a:r>
              <a:rPr lang="en-US" sz="1400" dirty="0">
                <a:solidFill>
                  <a:srgbClr val="008000"/>
                </a:solidFill>
              </a:rPr>
              <a:t>Data Services, Business Services, Composite Services</a:t>
            </a:r>
          </a:p>
          <a:p>
            <a:pPr marL="592138" lvl="1" indent="-241300" defTabSz="895350"/>
            <a:r>
              <a:rPr lang="en-US" sz="1600" dirty="0"/>
              <a:t>How are faults and unexpected events handled?</a:t>
            </a:r>
          </a:p>
          <a:p>
            <a:pPr marL="928688" lvl="2" indent="-222250" defTabSz="895350"/>
            <a:r>
              <a:rPr lang="en-US" sz="1400" dirty="0">
                <a:solidFill>
                  <a:srgbClr val="008000"/>
                </a:solidFill>
              </a:rPr>
              <a:t>Language specific exception handling mapped to service </a:t>
            </a:r>
            <a:r>
              <a:rPr lang="en-US" sz="1400" dirty="0" smtClean="0">
                <a:solidFill>
                  <a:srgbClr val="008000"/>
                </a:solidFill>
              </a:rPr>
              <a:t>faults (SOAP)</a:t>
            </a:r>
          </a:p>
          <a:p>
            <a:pPr marL="928688" lvl="2" indent="-222250" defTabSz="895350"/>
            <a:r>
              <a:rPr lang="en-US" sz="1400" dirty="0" smtClean="0">
                <a:solidFill>
                  <a:srgbClr val="008000"/>
                </a:solidFill>
              </a:rPr>
              <a:t>HTTP Error Codes – 400 Series (REST)</a:t>
            </a:r>
            <a:endParaRPr lang="en-US" sz="1400" dirty="0">
              <a:solidFill>
                <a:srgbClr val="008000"/>
              </a:solidFill>
            </a:endParaRPr>
          </a:p>
          <a:p>
            <a:pPr marL="592138" lvl="1" indent="-241300" defTabSz="895350"/>
            <a:r>
              <a:rPr lang="en-US" sz="1600" dirty="0"/>
              <a:t>Clear definition of the set of constraints on the architectural components and the relationships that are allowed between them</a:t>
            </a:r>
          </a:p>
          <a:p>
            <a:pPr marL="928688" lvl="2" indent="-222250" defTabSz="895350"/>
            <a:r>
              <a:rPr lang="en-US" sz="1400" dirty="0">
                <a:solidFill>
                  <a:srgbClr val="008000"/>
                </a:solidFill>
              </a:rPr>
              <a:t>Services are network addressable</a:t>
            </a:r>
          </a:p>
          <a:p>
            <a:pPr marL="928688" lvl="2" indent="-222250" defTabSz="895350"/>
            <a:r>
              <a:rPr lang="en-US" sz="1400" dirty="0">
                <a:solidFill>
                  <a:srgbClr val="008000"/>
                </a:solidFill>
              </a:rPr>
              <a:t>Services are language and platform independent</a:t>
            </a:r>
          </a:p>
          <a:p>
            <a:pPr marL="928688" lvl="2" indent="-222250" defTabSz="895350"/>
            <a:r>
              <a:rPr lang="en-US" sz="1400" dirty="0">
                <a:solidFill>
                  <a:srgbClr val="008000"/>
                </a:solidFill>
              </a:rPr>
              <a:t>Services have flexible instantiation capabilities</a:t>
            </a:r>
          </a:p>
          <a:p>
            <a:pPr marL="928688" lvl="2" indent="-222250" defTabSz="895350"/>
            <a:r>
              <a:rPr lang="en-US" sz="1400" dirty="0">
                <a:solidFill>
                  <a:srgbClr val="008000"/>
                </a:solidFill>
              </a:rPr>
              <a:t>Services are stateless</a:t>
            </a:r>
          </a:p>
          <a:p>
            <a:pPr marL="928688" lvl="2" indent="-222250" defTabSz="895350"/>
            <a:r>
              <a:rPr lang="en-US" sz="1400" dirty="0">
                <a:solidFill>
                  <a:srgbClr val="008000"/>
                </a:solidFill>
              </a:rPr>
              <a:t>Messages are formally defined by a service contract</a:t>
            </a:r>
          </a:p>
          <a:p>
            <a:pPr marL="928688" lvl="2" indent="-222250" defTabSz="895350"/>
            <a:r>
              <a:rPr lang="en-US" sz="1400" dirty="0">
                <a:solidFill>
                  <a:srgbClr val="008000"/>
                </a:solidFill>
              </a:rPr>
              <a:t>…</a:t>
            </a:r>
          </a:p>
          <a:p>
            <a:pPr marL="928688" lvl="2" indent="-222250" defTabSz="895350"/>
            <a:endParaRPr lang="en-US" sz="1400" dirty="0">
              <a:solidFill>
                <a:srgbClr val="008000"/>
              </a:solidFill>
            </a:endParaRPr>
          </a:p>
          <a:p>
            <a:pPr marL="236538" indent="-236538" defTabSz="895350">
              <a:buFont typeface="Wingdings" charset="0"/>
              <a:buNone/>
            </a:pPr>
            <a:endParaRPr 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4"/>
          <p:cNvSpPr>
            <a:spLocks noGrp="1"/>
          </p:cNvSpPr>
          <p:nvPr>
            <p:ph type="sldNum" sz="quarter" idx="11"/>
          </p:nvPr>
        </p:nvSpPr>
        <p:spPr/>
        <p:txBody>
          <a:bodyPr/>
          <a:lstStyle/>
          <a:p>
            <a:fld id="{83F3C40E-3090-474F-A8D8-30BAC0645262}" type="slidenum">
              <a:rPr lang="en-US"/>
              <a:pPr/>
              <a:t>23</a:t>
            </a:fld>
            <a:endParaRPr lang="en-US"/>
          </a:p>
        </p:txBody>
      </p:sp>
      <p:sp>
        <p:nvSpPr>
          <p:cNvPr id="735234" name="Rectangle 2"/>
          <p:cNvSpPr>
            <a:spLocks noGrp="1" noChangeArrowheads="1"/>
          </p:cNvSpPr>
          <p:nvPr>
            <p:ph type="title"/>
          </p:nvPr>
        </p:nvSpPr>
        <p:spPr>
          <a:xfrm>
            <a:off x="763588" y="609600"/>
            <a:ext cx="8151812" cy="560388"/>
          </a:xfrm>
        </p:spPr>
        <p:txBody>
          <a:bodyPr/>
          <a:lstStyle/>
          <a:p>
            <a:pPr defTabSz="895350"/>
            <a:r>
              <a:rPr lang="en-US" sz="3200"/>
              <a:t>The </a:t>
            </a:r>
            <a:r>
              <a:rPr lang="ja-JP" altLang="en-US" sz="3200">
                <a:latin typeface="Arial"/>
              </a:rPr>
              <a:t>“</a:t>
            </a:r>
            <a:r>
              <a:rPr lang="en-US" sz="3200"/>
              <a:t>Actors</a:t>
            </a:r>
            <a:r>
              <a:rPr lang="ja-JP" altLang="en-US" sz="3200">
                <a:latin typeface="Arial"/>
              </a:rPr>
              <a:t>”</a:t>
            </a:r>
            <a:r>
              <a:rPr lang="en-US" sz="3200"/>
              <a:t> in an SOA – Service Consumers, Service Providers &amp; Messages</a:t>
            </a:r>
          </a:p>
        </p:txBody>
      </p:sp>
      <p:pic>
        <p:nvPicPr>
          <p:cNvPr id="735235" name="Picture 3" descr="me"/>
          <p:cNvPicPr>
            <a:picLocks noGrp="1" noChangeAspect="1" noChangeArrowheads="1"/>
          </p:cNvPicPr>
          <p:nvPr>
            <p:ph idx="1"/>
          </p:nvPr>
        </p:nvPicPr>
        <p:blipFill>
          <a:blip r:embed="rId2">
            <a:extLst>
              <a:ext uri="{28A0092B-C50C-407E-A947-70E740481C1C}">
                <a14:useLocalDpi xmlns:a14="http://schemas.microsoft.com/office/drawing/2010/main"/>
              </a:ext>
            </a:extLst>
          </a:blip>
          <a:srcRect/>
          <a:stretch>
            <a:fillRect/>
          </a:stretch>
        </p:blipFill>
        <p:spPr>
          <a:xfrm>
            <a:off x="3343275" y="4078288"/>
            <a:ext cx="1574800" cy="23717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735236" name="AutoShape 4"/>
          <p:cNvSpPr>
            <a:spLocks noChangeArrowheads="1"/>
          </p:cNvSpPr>
          <p:nvPr/>
        </p:nvSpPr>
        <p:spPr bwMode="auto">
          <a:xfrm>
            <a:off x="174625" y="1893888"/>
            <a:ext cx="1866900" cy="1787525"/>
          </a:xfrm>
          <a:prstGeom prst="roundRect">
            <a:avLst>
              <a:gd name="adj" fmla="val 16667"/>
            </a:avLst>
          </a:prstGeom>
          <a:solidFill>
            <a:srgbClr val="FFCC00"/>
          </a:solidFill>
          <a:ln w="28575">
            <a:solidFill>
              <a:schemeClr val="tx1"/>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296" tIns="0" rIns="93296" bIns="0"/>
          <a:lstStyle/>
          <a:p>
            <a:pPr algn="ctr" defTabSz="933450" eaLnBrk="0" hangingPunct="0">
              <a:lnSpc>
                <a:spcPct val="75000"/>
              </a:lnSpc>
              <a:buClr>
                <a:schemeClr val="accent2"/>
              </a:buClr>
              <a:buSzPct val="70000"/>
              <a:buFont typeface="Wingdings" charset="0"/>
              <a:buNone/>
            </a:pPr>
            <a:r>
              <a:rPr lang="en-US" sz="1400" b="1">
                <a:latin typeface="Arial" charset="0"/>
              </a:rPr>
              <a:t>Service Consumer</a:t>
            </a:r>
          </a:p>
        </p:txBody>
      </p:sp>
      <p:sp>
        <p:nvSpPr>
          <p:cNvPr id="735237" name="AutoShape 5"/>
          <p:cNvSpPr>
            <a:spLocks noChangeArrowheads="1"/>
          </p:cNvSpPr>
          <p:nvPr/>
        </p:nvSpPr>
        <p:spPr bwMode="auto">
          <a:xfrm>
            <a:off x="6316663" y="1193800"/>
            <a:ext cx="2722562" cy="3032125"/>
          </a:xfrm>
          <a:prstGeom prst="roundRect">
            <a:avLst>
              <a:gd name="adj" fmla="val 16667"/>
            </a:avLst>
          </a:prstGeom>
          <a:solidFill>
            <a:srgbClr val="FFCC00"/>
          </a:solidFill>
          <a:ln w="28575">
            <a:solidFill>
              <a:schemeClr val="tx1"/>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296" tIns="0" rIns="93296" bIns="0"/>
          <a:lstStyle/>
          <a:p>
            <a:pPr algn="ctr" defTabSz="933450" eaLnBrk="0" hangingPunct="0">
              <a:lnSpc>
                <a:spcPct val="75000"/>
              </a:lnSpc>
              <a:buClr>
                <a:schemeClr val="accent2"/>
              </a:buClr>
              <a:buSzPct val="70000"/>
              <a:buFont typeface="Wingdings" charset="0"/>
              <a:buNone/>
            </a:pPr>
            <a:r>
              <a:rPr lang="en-US" sz="1400" b="1">
                <a:latin typeface="Arial" charset="0"/>
              </a:rPr>
              <a:t>Service Provider</a:t>
            </a:r>
          </a:p>
        </p:txBody>
      </p:sp>
      <p:sp>
        <p:nvSpPr>
          <p:cNvPr id="735238" name="AutoShape 6"/>
          <p:cNvSpPr>
            <a:spLocks noChangeArrowheads="1"/>
          </p:cNvSpPr>
          <p:nvPr/>
        </p:nvSpPr>
        <p:spPr bwMode="auto">
          <a:xfrm rot="16200000">
            <a:off x="3675063" y="1193800"/>
            <a:ext cx="698500" cy="3032125"/>
          </a:xfrm>
          <a:prstGeom prst="can">
            <a:avLst>
              <a:gd name="adj" fmla="val 34546"/>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lIns="93296" tIns="0" rIns="93296" bIns="0"/>
          <a:lstStyle/>
          <a:p>
            <a:pPr algn="ctr" defTabSz="933450">
              <a:lnSpc>
                <a:spcPct val="70000"/>
              </a:lnSpc>
            </a:pPr>
            <a:r>
              <a:rPr lang="en-US" sz="1800" b="1">
                <a:latin typeface="Arial" charset="0"/>
              </a:rPr>
              <a:t>Message</a:t>
            </a:r>
          </a:p>
        </p:txBody>
      </p:sp>
      <p:sp>
        <p:nvSpPr>
          <p:cNvPr id="735239" name="AutoShape 7"/>
          <p:cNvSpPr>
            <a:spLocks noChangeArrowheads="1"/>
          </p:cNvSpPr>
          <p:nvPr/>
        </p:nvSpPr>
        <p:spPr bwMode="auto">
          <a:xfrm rot="-5400000">
            <a:off x="6317456" y="2826544"/>
            <a:ext cx="1709738" cy="622300"/>
          </a:xfrm>
          <a:prstGeom prst="roundRect">
            <a:avLst>
              <a:gd name="adj" fmla="val 16667"/>
            </a:avLst>
          </a:prstGeom>
          <a:solidFill>
            <a:schemeClr val="bg1"/>
          </a:soli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296" tIns="0" rIns="93296" bIns="46648" anchor="ctr"/>
          <a:lstStyle/>
          <a:p>
            <a:pPr algn="ctr" defTabSz="933450" eaLnBrk="0" hangingPunct="0">
              <a:spcBef>
                <a:spcPct val="20000"/>
              </a:spcBef>
              <a:spcAft>
                <a:spcPct val="20000"/>
              </a:spcAft>
              <a:buClr>
                <a:schemeClr val="accent2"/>
              </a:buClr>
              <a:buSzPct val="70000"/>
              <a:buFont typeface="Wingdings" charset="0"/>
              <a:buNone/>
            </a:pPr>
            <a:r>
              <a:rPr lang="en-US" sz="1800" b="1">
                <a:latin typeface="Arial Narrow" charset="0"/>
              </a:rPr>
              <a:t>Intermediary</a:t>
            </a:r>
            <a:br>
              <a:rPr lang="en-US" sz="1800" b="1">
                <a:latin typeface="Arial Narrow" charset="0"/>
              </a:rPr>
            </a:br>
            <a:r>
              <a:rPr lang="en-US" sz="1800" b="1">
                <a:latin typeface="Arial Narrow" charset="0"/>
              </a:rPr>
              <a:t>Service</a:t>
            </a:r>
          </a:p>
        </p:txBody>
      </p:sp>
      <p:sp>
        <p:nvSpPr>
          <p:cNvPr id="735240" name="AutoShape 8"/>
          <p:cNvSpPr>
            <a:spLocks noChangeArrowheads="1"/>
          </p:cNvSpPr>
          <p:nvPr/>
        </p:nvSpPr>
        <p:spPr bwMode="auto">
          <a:xfrm>
            <a:off x="7561263" y="1816100"/>
            <a:ext cx="1322387" cy="777875"/>
          </a:xfrm>
          <a:prstGeom prst="roundRect">
            <a:avLst>
              <a:gd name="adj" fmla="val 16667"/>
            </a:avLst>
          </a:prstGeom>
          <a:solidFill>
            <a:schemeClr val="bg1"/>
          </a:soli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296" tIns="0" rIns="93296" bIns="46648" anchor="ctr"/>
          <a:lstStyle/>
          <a:p>
            <a:pPr algn="ctr" defTabSz="933450" eaLnBrk="0" hangingPunct="0">
              <a:spcBef>
                <a:spcPct val="20000"/>
              </a:spcBef>
              <a:spcAft>
                <a:spcPct val="20000"/>
              </a:spcAft>
              <a:buClr>
                <a:schemeClr val="accent2"/>
              </a:buClr>
              <a:buSzPct val="70000"/>
              <a:buFont typeface="Wingdings" charset="0"/>
              <a:buNone/>
            </a:pPr>
            <a:r>
              <a:rPr lang="en-US" sz="1800" b="1">
                <a:latin typeface="Arial Narrow" charset="0"/>
              </a:rPr>
              <a:t>Concrete</a:t>
            </a:r>
            <a:br>
              <a:rPr lang="en-US" sz="1800" b="1">
                <a:latin typeface="Arial Narrow" charset="0"/>
              </a:rPr>
            </a:br>
            <a:r>
              <a:rPr lang="en-US" sz="1800" b="1">
                <a:latin typeface="Arial Narrow" charset="0"/>
              </a:rPr>
              <a:t>Service</a:t>
            </a:r>
          </a:p>
        </p:txBody>
      </p:sp>
      <p:cxnSp>
        <p:nvCxnSpPr>
          <p:cNvPr id="735241" name="AutoShape 9"/>
          <p:cNvCxnSpPr>
            <a:cxnSpLocks noChangeShapeType="1"/>
            <a:stCxn id="735239" idx="2"/>
            <a:endCxn id="735240" idx="2"/>
          </p:cNvCxnSpPr>
          <p:nvPr/>
        </p:nvCxnSpPr>
        <p:spPr bwMode="auto">
          <a:xfrm flipV="1">
            <a:off x="7334250" y="2541588"/>
            <a:ext cx="723900" cy="533400"/>
          </a:xfrm>
          <a:prstGeom prst="bentConnector2">
            <a:avLst/>
          </a:prstGeom>
          <a:noFill/>
          <a:ln w="28575" cap="rnd">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35242" name="Line 10"/>
          <p:cNvSpPr>
            <a:spLocks noChangeShapeType="1"/>
          </p:cNvSpPr>
          <p:nvPr/>
        </p:nvSpPr>
        <p:spPr bwMode="auto">
          <a:xfrm>
            <a:off x="6472238" y="2516188"/>
            <a:ext cx="0" cy="542925"/>
          </a:xfrm>
          <a:prstGeom prst="line">
            <a:avLst/>
          </a:prstGeom>
          <a:noFill/>
          <a:ln w="28575" cap="rnd">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5243" name="Freeform 11"/>
          <p:cNvSpPr>
            <a:spLocks/>
          </p:cNvSpPr>
          <p:nvPr/>
        </p:nvSpPr>
        <p:spPr bwMode="auto">
          <a:xfrm>
            <a:off x="6472238" y="2049463"/>
            <a:ext cx="1089025" cy="620712"/>
          </a:xfrm>
          <a:custGeom>
            <a:avLst/>
            <a:gdLst>
              <a:gd name="T0" fmla="*/ 0 w 672"/>
              <a:gd name="T1" fmla="*/ 384 h 384"/>
              <a:gd name="T2" fmla="*/ 96 w 672"/>
              <a:gd name="T3" fmla="*/ 384 h 384"/>
              <a:gd name="T4" fmla="*/ 96 w 672"/>
              <a:gd name="T5" fmla="*/ 0 h 384"/>
              <a:gd name="T6" fmla="*/ 672 w 672"/>
              <a:gd name="T7" fmla="*/ 0 h 384"/>
            </a:gdLst>
            <a:ahLst/>
            <a:cxnLst>
              <a:cxn ang="0">
                <a:pos x="T0" y="T1"/>
              </a:cxn>
              <a:cxn ang="0">
                <a:pos x="T2" y="T3"/>
              </a:cxn>
              <a:cxn ang="0">
                <a:pos x="T4" y="T5"/>
              </a:cxn>
              <a:cxn ang="0">
                <a:pos x="T6" y="T7"/>
              </a:cxn>
            </a:cxnLst>
            <a:rect l="0" t="0" r="r" b="b"/>
            <a:pathLst>
              <a:path w="672" h="384">
                <a:moveTo>
                  <a:pt x="0" y="384"/>
                </a:moveTo>
                <a:lnTo>
                  <a:pt x="96" y="384"/>
                </a:lnTo>
                <a:lnTo>
                  <a:pt x="96" y="0"/>
                </a:lnTo>
                <a:lnTo>
                  <a:pt x="672"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lstStyle/>
          <a:p>
            <a:endParaRPr lang="en-US"/>
          </a:p>
        </p:txBody>
      </p:sp>
      <p:sp>
        <p:nvSpPr>
          <p:cNvPr id="735244" name="Freeform 12"/>
          <p:cNvSpPr>
            <a:spLocks/>
          </p:cNvSpPr>
          <p:nvPr/>
        </p:nvSpPr>
        <p:spPr bwMode="auto">
          <a:xfrm>
            <a:off x="6472238" y="2903538"/>
            <a:ext cx="388937" cy="233362"/>
          </a:xfrm>
          <a:custGeom>
            <a:avLst/>
            <a:gdLst>
              <a:gd name="T0" fmla="*/ 0 w 240"/>
              <a:gd name="T1" fmla="*/ 0 h 192"/>
              <a:gd name="T2" fmla="*/ 96 w 240"/>
              <a:gd name="T3" fmla="*/ 0 h 192"/>
              <a:gd name="T4" fmla="*/ 96 w 240"/>
              <a:gd name="T5" fmla="*/ 192 h 192"/>
              <a:gd name="T6" fmla="*/ 240 w 240"/>
              <a:gd name="T7" fmla="*/ 192 h 192"/>
            </a:gdLst>
            <a:ahLst/>
            <a:cxnLst>
              <a:cxn ang="0">
                <a:pos x="T0" y="T1"/>
              </a:cxn>
              <a:cxn ang="0">
                <a:pos x="T2" y="T3"/>
              </a:cxn>
              <a:cxn ang="0">
                <a:pos x="T4" y="T5"/>
              </a:cxn>
              <a:cxn ang="0">
                <a:pos x="T6" y="T7"/>
              </a:cxn>
            </a:cxnLst>
            <a:rect l="0" t="0" r="r" b="b"/>
            <a:pathLst>
              <a:path w="240" h="192">
                <a:moveTo>
                  <a:pt x="0" y="0"/>
                </a:moveTo>
                <a:lnTo>
                  <a:pt x="96" y="0"/>
                </a:lnTo>
                <a:lnTo>
                  <a:pt x="96" y="192"/>
                </a:lnTo>
                <a:lnTo>
                  <a:pt x="240" y="192"/>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lstStyle/>
          <a:p>
            <a:endParaRPr lang="en-US"/>
          </a:p>
        </p:txBody>
      </p:sp>
      <p:sp>
        <p:nvSpPr>
          <p:cNvPr id="735245" name="Line 13"/>
          <p:cNvSpPr>
            <a:spLocks noChangeShapeType="1"/>
          </p:cNvSpPr>
          <p:nvPr/>
        </p:nvSpPr>
        <p:spPr bwMode="auto">
          <a:xfrm flipH="1">
            <a:off x="6007100" y="2747963"/>
            <a:ext cx="465138" cy="0"/>
          </a:xfrm>
          <a:prstGeom prst="line">
            <a:avLst/>
          </a:prstGeom>
          <a:noFill/>
          <a:ln w="28575" cap="rnd">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5246" name="Oval 14"/>
          <p:cNvSpPr>
            <a:spLocks noChangeArrowheads="1"/>
          </p:cNvSpPr>
          <p:nvPr/>
        </p:nvSpPr>
        <p:spPr bwMode="auto">
          <a:xfrm>
            <a:off x="5929313" y="2670175"/>
            <a:ext cx="155575" cy="155575"/>
          </a:xfrm>
          <a:prstGeom prst="ellipse">
            <a:avLst/>
          </a:prstGeom>
          <a:solidFill>
            <a:schemeClr val="tx1"/>
          </a:solidFill>
          <a:ln w="28575"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5247" name="AutoShape 15"/>
          <p:cNvSpPr>
            <a:spLocks noChangeArrowheads="1"/>
          </p:cNvSpPr>
          <p:nvPr/>
        </p:nvSpPr>
        <p:spPr bwMode="auto">
          <a:xfrm>
            <a:off x="407988" y="2981325"/>
            <a:ext cx="1322387" cy="466725"/>
          </a:xfrm>
          <a:prstGeom prst="roundRect">
            <a:avLst>
              <a:gd name="adj" fmla="val 16667"/>
            </a:avLst>
          </a:prstGeom>
          <a:solidFill>
            <a:schemeClr val="bg1"/>
          </a:soli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296" tIns="0" rIns="93296" bIns="46648" anchor="ctr"/>
          <a:lstStyle/>
          <a:p>
            <a:pPr algn="ctr" defTabSz="933450" eaLnBrk="0" hangingPunct="0">
              <a:spcBef>
                <a:spcPct val="20000"/>
              </a:spcBef>
              <a:spcAft>
                <a:spcPct val="20000"/>
              </a:spcAft>
              <a:buClr>
                <a:schemeClr val="accent2"/>
              </a:buClr>
              <a:buSzPct val="70000"/>
              <a:buFont typeface="Wingdings" charset="0"/>
              <a:buNone/>
            </a:pPr>
            <a:r>
              <a:rPr lang="en-US" sz="1800" b="1">
                <a:latin typeface="Arial Narrow" charset="0"/>
              </a:rPr>
              <a:t>Service </a:t>
            </a:r>
          </a:p>
        </p:txBody>
      </p:sp>
      <p:sp>
        <p:nvSpPr>
          <p:cNvPr id="735248" name="Line 16"/>
          <p:cNvSpPr>
            <a:spLocks noChangeShapeType="1"/>
          </p:cNvSpPr>
          <p:nvPr/>
        </p:nvSpPr>
        <p:spPr bwMode="auto">
          <a:xfrm>
            <a:off x="2041525" y="2747963"/>
            <a:ext cx="620713" cy="0"/>
          </a:xfrm>
          <a:prstGeom prst="line">
            <a:avLst/>
          </a:prstGeom>
          <a:noFill/>
          <a:ln w="28575" cap="rnd">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5249" name="Line 17"/>
          <p:cNvSpPr>
            <a:spLocks noChangeShapeType="1"/>
          </p:cNvSpPr>
          <p:nvPr/>
        </p:nvSpPr>
        <p:spPr bwMode="auto">
          <a:xfrm>
            <a:off x="5540375" y="2747963"/>
            <a:ext cx="388938" cy="0"/>
          </a:xfrm>
          <a:prstGeom prst="line">
            <a:avLst/>
          </a:prstGeom>
          <a:noFill/>
          <a:ln w="28575" cap="rnd">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5250" name="Line 18"/>
          <p:cNvSpPr>
            <a:spLocks noChangeShapeType="1"/>
          </p:cNvSpPr>
          <p:nvPr/>
        </p:nvSpPr>
        <p:spPr bwMode="auto">
          <a:xfrm>
            <a:off x="2662238" y="2747963"/>
            <a:ext cx="2878137" cy="0"/>
          </a:xfrm>
          <a:prstGeom prst="line">
            <a:avLst/>
          </a:prstGeom>
          <a:noFill/>
          <a:ln w="28575" cap="rnd">
            <a:solidFill>
              <a:schemeClr val="accent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5251" name="AutoShape 19"/>
          <p:cNvSpPr>
            <a:spLocks noChangeArrowheads="1"/>
          </p:cNvSpPr>
          <p:nvPr/>
        </p:nvSpPr>
        <p:spPr bwMode="auto">
          <a:xfrm>
            <a:off x="1943100" y="3784600"/>
            <a:ext cx="1309688" cy="1025525"/>
          </a:xfrm>
          <a:prstGeom prst="foldedCorner">
            <a:avLst>
              <a:gd name="adj" fmla="val 12500"/>
            </a:avLst>
          </a:prstGeom>
          <a:noFill/>
          <a:ln w="28575" cap="rnd">
            <a:solidFill>
              <a:schemeClr val="tx1"/>
            </a:solidFill>
            <a:round/>
            <a:headEnd/>
            <a:tailEnd/>
          </a:ln>
          <a:effectLst/>
          <a:extLst>
            <a:ext uri="{909E8E84-426E-40dd-AFC4-6F175D3DCCD1}">
              <a14:hiddenFill xmlns:a14="http://schemas.microsoft.com/office/drawing/2010/main" xmlns="">
                <a:solidFill>
                  <a:srgbClr val="FFFF99"/>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46648" tIns="46648" rIns="0" bIns="46648" anchor="ctr"/>
          <a:lstStyle/>
          <a:p>
            <a:pPr algn="ctr" defTabSz="933450" eaLnBrk="0" hangingPunct="0">
              <a:spcBef>
                <a:spcPct val="20000"/>
              </a:spcBef>
              <a:spcAft>
                <a:spcPct val="20000"/>
              </a:spcAft>
              <a:buClr>
                <a:schemeClr val="accent2"/>
              </a:buClr>
              <a:buSzPct val="70000"/>
              <a:buFont typeface="Wingdings" charset="0"/>
              <a:buNone/>
            </a:pPr>
            <a:r>
              <a:rPr lang="en-US" sz="1600">
                <a:latin typeface="Arial" charset="0"/>
              </a:rPr>
              <a:t>Consumed</a:t>
            </a:r>
            <a:br>
              <a:rPr lang="en-US" sz="1600">
                <a:latin typeface="Arial" charset="0"/>
              </a:rPr>
            </a:br>
            <a:r>
              <a:rPr lang="en-US" sz="1600">
                <a:latin typeface="Arial" charset="0"/>
              </a:rPr>
              <a:t>Service</a:t>
            </a:r>
            <a:br>
              <a:rPr lang="en-US" sz="1600">
                <a:latin typeface="Arial" charset="0"/>
              </a:rPr>
            </a:br>
            <a:r>
              <a:rPr lang="en-US" sz="1600">
                <a:latin typeface="Arial" charset="0"/>
              </a:rPr>
              <a:t>Interface</a:t>
            </a:r>
          </a:p>
        </p:txBody>
      </p:sp>
      <p:sp>
        <p:nvSpPr>
          <p:cNvPr id="735252" name="Line 20"/>
          <p:cNvSpPr>
            <a:spLocks noChangeShapeType="1"/>
          </p:cNvSpPr>
          <p:nvPr/>
        </p:nvSpPr>
        <p:spPr bwMode="auto">
          <a:xfrm flipV="1">
            <a:off x="6007100" y="2825750"/>
            <a:ext cx="0" cy="933450"/>
          </a:xfrm>
          <a:prstGeom prst="line">
            <a:avLst/>
          </a:prstGeom>
          <a:noFill/>
          <a:ln w="19050">
            <a:solidFill>
              <a:schemeClr val="accent1"/>
            </a:solidFill>
            <a:prstDash val="sysDot"/>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5253" name="AutoShape 21"/>
          <p:cNvSpPr>
            <a:spLocks noChangeArrowheads="1"/>
          </p:cNvSpPr>
          <p:nvPr/>
        </p:nvSpPr>
        <p:spPr bwMode="auto">
          <a:xfrm>
            <a:off x="407988" y="2360613"/>
            <a:ext cx="1322387" cy="465137"/>
          </a:xfrm>
          <a:prstGeom prst="roundRect">
            <a:avLst>
              <a:gd name="adj" fmla="val 16667"/>
            </a:avLst>
          </a:prstGeom>
          <a:solidFill>
            <a:schemeClr val="bg1"/>
          </a:soli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296" tIns="0" rIns="93296" bIns="46648" anchor="ctr"/>
          <a:lstStyle/>
          <a:p>
            <a:pPr algn="ctr" defTabSz="933450" eaLnBrk="0" hangingPunct="0">
              <a:spcBef>
                <a:spcPct val="20000"/>
              </a:spcBef>
              <a:spcAft>
                <a:spcPct val="20000"/>
              </a:spcAft>
              <a:buClr>
                <a:schemeClr val="accent2"/>
              </a:buClr>
              <a:buSzPct val="70000"/>
              <a:buFont typeface="Wingdings" charset="0"/>
              <a:buNone/>
            </a:pPr>
            <a:r>
              <a:rPr lang="en-US" sz="1800" b="1">
                <a:latin typeface="Arial Narrow" charset="0"/>
              </a:rPr>
              <a:t>Application </a:t>
            </a:r>
          </a:p>
        </p:txBody>
      </p:sp>
      <p:sp>
        <p:nvSpPr>
          <p:cNvPr id="735254" name="AutoShape 22"/>
          <p:cNvSpPr>
            <a:spLocks noChangeArrowheads="1"/>
          </p:cNvSpPr>
          <p:nvPr/>
        </p:nvSpPr>
        <p:spPr bwMode="auto">
          <a:xfrm>
            <a:off x="4883150" y="3795713"/>
            <a:ext cx="1309688" cy="1023937"/>
          </a:xfrm>
          <a:prstGeom prst="foldedCorner">
            <a:avLst>
              <a:gd name="adj" fmla="val 12500"/>
            </a:avLst>
          </a:prstGeom>
          <a:noFill/>
          <a:ln w="28575" cap="rnd">
            <a:solidFill>
              <a:schemeClr val="tx1"/>
            </a:solidFill>
            <a:round/>
            <a:headEnd/>
            <a:tailEnd/>
          </a:ln>
          <a:effectLst/>
          <a:extLst>
            <a:ext uri="{909E8E84-426E-40dd-AFC4-6F175D3DCCD1}">
              <a14:hiddenFill xmlns:a14="http://schemas.microsoft.com/office/drawing/2010/main" xmlns="">
                <a:solidFill>
                  <a:srgbClr val="FFFF99"/>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46648" tIns="46648" rIns="0" bIns="46648" anchor="ctr"/>
          <a:lstStyle/>
          <a:p>
            <a:pPr algn="ctr" defTabSz="933450" eaLnBrk="0" hangingPunct="0">
              <a:spcBef>
                <a:spcPct val="20000"/>
              </a:spcBef>
              <a:spcAft>
                <a:spcPct val="20000"/>
              </a:spcAft>
              <a:buClr>
                <a:schemeClr val="accent2"/>
              </a:buClr>
              <a:buSzPct val="70000"/>
              <a:buFont typeface="Wingdings" charset="0"/>
              <a:buNone/>
            </a:pPr>
            <a:r>
              <a:rPr lang="en-US" sz="1600">
                <a:latin typeface="Arial" charset="0"/>
              </a:rPr>
              <a:t>Provided</a:t>
            </a:r>
            <a:br>
              <a:rPr lang="en-US" sz="1600">
                <a:latin typeface="Arial" charset="0"/>
              </a:rPr>
            </a:br>
            <a:r>
              <a:rPr lang="en-US" sz="1600">
                <a:latin typeface="Arial" charset="0"/>
              </a:rPr>
              <a:t>Service</a:t>
            </a:r>
            <a:br>
              <a:rPr lang="en-US" sz="1600">
                <a:latin typeface="Arial" charset="0"/>
              </a:rPr>
            </a:br>
            <a:r>
              <a:rPr lang="en-US" sz="1600">
                <a:latin typeface="Arial" charset="0"/>
              </a:rPr>
              <a:t>Interface</a:t>
            </a:r>
          </a:p>
        </p:txBody>
      </p:sp>
      <p:sp>
        <p:nvSpPr>
          <p:cNvPr id="735255" name="Line 23"/>
          <p:cNvSpPr>
            <a:spLocks noChangeShapeType="1"/>
          </p:cNvSpPr>
          <p:nvPr/>
        </p:nvSpPr>
        <p:spPr bwMode="auto">
          <a:xfrm flipH="1" flipV="1">
            <a:off x="2341563" y="2752725"/>
            <a:ext cx="15875" cy="1039813"/>
          </a:xfrm>
          <a:prstGeom prst="line">
            <a:avLst/>
          </a:prstGeom>
          <a:noFill/>
          <a:ln w="254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35256" name="Line 24"/>
          <p:cNvSpPr>
            <a:spLocks noChangeShapeType="1"/>
          </p:cNvSpPr>
          <p:nvPr/>
        </p:nvSpPr>
        <p:spPr bwMode="auto">
          <a:xfrm flipH="1" flipV="1">
            <a:off x="5740400" y="2762250"/>
            <a:ext cx="14288" cy="1039813"/>
          </a:xfrm>
          <a:prstGeom prst="line">
            <a:avLst/>
          </a:prstGeom>
          <a:noFill/>
          <a:ln w="254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a:xfrm>
            <a:off x="763588" y="609600"/>
            <a:ext cx="8151812" cy="560388"/>
          </a:xfrm>
        </p:spPr>
        <p:txBody>
          <a:bodyPr/>
          <a:lstStyle/>
          <a:p>
            <a:pPr defTabSz="895350"/>
            <a:r>
              <a:rPr lang="en-US" sz="3200" dirty="0" smtClean="0"/>
              <a:t>The SOA Model from the W3C</a:t>
            </a:r>
            <a:endParaRPr lang="en-US" sz="3200" dirty="0"/>
          </a:p>
        </p:txBody>
      </p:sp>
      <p:pic>
        <p:nvPicPr>
          <p:cNvPr id="3" name="Picture 2"/>
          <p:cNvPicPr>
            <a:picLocks noChangeAspect="1"/>
          </p:cNvPicPr>
          <p:nvPr/>
        </p:nvPicPr>
        <p:blipFill>
          <a:blip r:embed="rId2"/>
          <a:stretch>
            <a:fillRect/>
          </a:stretch>
        </p:blipFill>
        <p:spPr>
          <a:xfrm>
            <a:off x="2133600" y="1524000"/>
            <a:ext cx="4876800" cy="2654300"/>
          </a:xfrm>
          <a:prstGeom prst="rect">
            <a:avLst/>
          </a:prstGeom>
        </p:spPr>
      </p:pic>
      <p:sp>
        <p:nvSpPr>
          <p:cNvPr id="4" name="TextBox 3"/>
          <p:cNvSpPr txBox="1"/>
          <p:nvPr/>
        </p:nvSpPr>
        <p:spPr>
          <a:xfrm>
            <a:off x="1288634" y="5909846"/>
            <a:ext cx="6483766" cy="338554"/>
          </a:xfrm>
          <a:prstGeom prst="rect">
            <a:avLst/>
          </a:prstGeom>
          <a:noFill/>
        </p:spPr>
        <p:txBody>
          <a:bodyPr wrap="none" rtlCol="0">
            <a:spAutoFit/>
          </a:bodyPr>
          <a:lstStyle/>
          <a:p>
            <a:r>
              <a:rPr lang="en-US" sz="1600" dirty="0" smtClean="0"/>
              <a:t>http://</a:t>
            </a:r>
            <a:r>
              <a:rPr lang="en-US" sz="1600" dirty="0" err="1" smtClean="0"/>
              <a:t>www.ibm.com</a:t>
            </a:r>
            <a:r>
              <a:rPr lang="en-US" sz="1600" dirty="0" smtClean="0"/>
              <a:t>/</a:t>
            </a:r>
            <a:r>
              <a:rPr lang="en-US" sz="1600" dirty="0" err="1" smtClean="0"/>
              <a:t>developerworks</a:t>
            </a:r>
            <a:r>
              <a:rPr lang="en-US" sz="1600" dirty="0" smtClean="0"/>
              <a:t>/architecture/library/</a:t>
            </a:r>
            <a:r>
              <a:rPr lang="en-US" sz="1600" dirty="0" err="1" smtClean="0"/>
              <a:t>ar-soastyle</a:t>
            </a:r>
            <a:r>
              <a:rPr lang="en-US" sz="1600" dirty="0" smtClean="0"/>
              <a:t>/</a:t>
            </a:r>
            <a:endParaRPr lang="en-US" sz="1600" dirty="0"/>
          </a:p>
        </p:txBody>
      </p:sp>
      <p:sp>
        <p:nvSpPr>
          <p:cNvPr id="29" name="Rectangle 3" descr="Rectangle: Click to edit Master text styles&#10;Second level&#10;Third level&#10;Fourth level&#10;Fifth level"/>
          <p:cNvSpPr txBox="1">
            <a:spLocks noChangeArrowheads="1"/>
          </p:cNvSpPr>
          <p:nvPr/>
        </p:nvSpPr>
        <p:spPr bwMode="auto">
          <a:xfrm>
            <a:off x="771525" y="4267200"/>
            <a:ext cx="7313613" cy="16764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10000"/>
              <a:buFont typeface="Wingdings" charset="0"/>
              <a:buBlip>
                <a:blip r:embed="rId3"/>
              </a:buBlip>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charset="0"/>
              <a:buChar char="w"/>
              <a:defRPr sz="2400">
                <a:solidFill>
                  <a:schemeClr val="tx1"/>
                </a:solidFill>
                <a:latin typeface="+mn-lt"/>
                <a:ea typeface="+mn-ea"/>
              </a:defRPr>
            </a:lvl3pPr>
            <a:lvl4pPr marL="1600200" indent="-228600" algn="l" rtl="0" fontAlgn="base">
              <a:spcBef>
                <a:spcPct val="20000"/>
              </a:spcBef>
              <a:spcAft>
                <a:spcPct val="0"/>
              </a:spcAft>
              <a:buClr>
                <a:schemeClr val="tx1"/>
              </a:buClr>
              <a:buSzPct val="65000"/>
              <a:buFont typeface="Wingdings" charset="0"/>
              <a:buChar char="n"/>
              <a:defRPr sz="2000">
                <a:solidFill>
                  <a:schemeClr val="tx1"/>
                </a:solidFill>
                <a:latin typeface="+mn-lt"/>
                <a:ea typeface="+mn-ea"/>
              </a:defRPr>
            </a:lvl4pPr>
            <a:lvl5pPr marL="20574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9pPr>
          </a:lstStyle>
          <a:p>
            <a:pPr marL="0" indent="0" defTabSz="895350">
              <a:buNone/>
            </a:pPr>
            <a:r>
              <a:rPr lang="en-US" sz="1600" dirty="0" smtClean="0"/>
              <a:t>The </a:t>
            </a:r>
            <a:r>
              <a:rPr lang="en-US" sz="1600" b="1" dirty="0" smtClean="0"/>
              <a:t>Service Model </a:t>
            </a:r>
            <a:r>
              <a:rPr lang="en-US" sz="1600" dirty="0" smtClean="0"/>
              <a:t>is dependent on other models.  The </a:t>
            </a:r>
            <a:r>
              <a:rPr lang="en-US" sz="1600" b="1" dirty="0" smtClean="0"/>
              <a:t>Message Model </a:t>
            </a:r>
            <a:r>
              <a:rPr lang="en-US" sz="1600" dirty="0" smtClean="0"/>
              <a:t>defines the messages that a service can accept (content, body, protocol, </a:t>
            </a:r>
            <a:r>
              <a:rPr lang="en-US" sz="1600" dirty="0" err="1" smtClean="0"/>
              <a:t>etc</a:t>
            </a:r>
            <a:r>
              <a:rPr lang="en-US" sz="1600" dirty="0" smtClean="0"/>
              <a:t>); the </a:t>
            </a:r>
            <a:r>
              <a:rPr lang="en-US" sz="1600" b="1" dirty="0" smtClean="0"/>
              <a:t>Resource Model </a:t>
            </a:r>
            <a:r>
              <a:rPr lang="en-US" sz="1600" dirty="0" smtClean="0"/>
              <a:t>defines the resources used to fulfill the service contract and are hidden from outside consumers of the service; the </a:t>
            </a:r>
            <a:r>
              <a:rPr lang="en-US" sz="1600" b="1" dirty="0" smtClean="0"/>
              <a:t>Policy Model </a:t>
            </a:r>
            <a:r>
              <a:rPr lang="en-US" sz="1600" dirty="0" smtClean="0"/>
              <a:t>defines constraints on allowable actions or states and is the enforcement point for security.   </a:t>
            </a:r>
            <a:endParaRPr lang="en-US" sz="1400" dirty="0"/>
          </a:p>
        </p:txBody>
      </p:sp>
    </p:spTree>
    <p:extLst>
      <p:ext uri="{BB962C8B-B14F-4D97-AF65-F5344CB8AC3E}">
        <p14:creationId xmlns:p14="http://schemas.microsoft.com/office/powerpoint/2010/main" val="495945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2351247-9CC6-084F-84F6-5F0BCF662951}" type="slidenum">
              <a:rPr lang="en-US"/>
              <a:pPr/>
              <a:t>25</a:t>
            </a:fld>
            <a:endParaRPr lang="en-US"/>
          </a:p>
        </p:txBody>
      </p:sp>
      <p:sp>
        <p:nvSpPr>
          <p:cNvPr id="736258" name="Rectangle 2"/>
          <p:cNvSpPr>
            <a:spLocks noGrp="1" noChangeArrowheads="1"/>
          </p:cNvSpPr>
          <p:nvPr>
            <p:ph type="title"/>
          </p:nvPr>
        </p:nvSpPr>
        <p:spPr/>
        <p:txBody>
          <a:bodyPr/>
          <a:lstStyle/>
          <a:p>
            <a:pPr defTabSz="895350"/>
            <a:r>
              <a:rPr lang="en-US"/>
              <a:t>The Architectural Components - Services</a:t>
            </a:r>
          </a:p>
        </p:txBody>
      </p:sp>
      <p:sp>
        <p:nvSpPr>
          <p:cNvPr id="736259" name="Rectangle 3" descr="Rectangle: Click to edit Master text styles&#10;Second level&#10;Third level&#10;Fourth level&#10;Fifth level"/>
          <p:cNvSpPr>
            <a:spLocks noGrp="1" noChangeArrowheads="1"/>
          </p:cNvSpPr>
          <p:nvPr>
            <p:ph type="body" idx="1"/>
          </p:nvPr>
        </p:nvSpPr>
        <p:spPr>
          <a:xfrm>
            <a:off x="757238" y="1752600"/>
            <a:ext cx="8143875" cy="5407025"/>
          </a:xfrm>
        </p:spPr>
        <p:txBody>
          <a:bodyPr/>
          <a:lstStyle/>
          <a:p>
            <a:pPr marL="236538" indent="-236538" defTabSz="895350"/>
            <a:r>
              <a:rPr lang="en-US" sz="1800" dirty="0"/>
              <a:t>Services are a conceptual </a:t>
            </a:r>
            <a:r>
              <a:rPr lang="en-US" sz="1800" b="1" dirty="0">
                <a:solidFill>
                  <a:srgbClr val="FF0000"/>
                </a:solidFill>
              </a:rPr>
              <a:t>design component</a:t>
            </a:r>
            <a:r>
              <a:rPr lang="en-US" sz="1800" dirty="0"/>
              <a:t>, and can be implemented using a variety of different technologies</a:t>
            </a:r>
          </a:p>
          <a:p>
            <a:pPr marL="592138" lvl="1" indent="-241300" defTabSz="895350"/>
            <a:r>
              <a:rPr lang="en-US" sz="1600" dirty="0" smtClean="0"/>
              <a:t>Java (via frameworks – Play, Spring, </a:t>
            </a:r>
            <a:r>
              <a:rPr lang="en-US" sz="1600" dirty="0" err="1" smtClean="0"/>
              <a:t>Restlet</a:t>
            </a:r>
            <a:r>
              <a:rPr lang="en-US" sz="1600" dirty="0" smtClean="0"/>
              <a:t>, </a:t>
            </a:r>
            <a:r>
              <a:rPr lang="en-US" sz="1600" dirty="0" err="1" smtClean="0"/>
              <a:t>etc</a:t>
            </a:r>
            <a:r>
              <a:rPr lang="en-US" sz="1600" dirty="0" smtClean="0"/>
              <a:t>)</a:t>
            </a:r>
          </a:p>
          <a:p>
            <a:pPr marL="592138" lvl="1" indent="-241300" defTabSz="895350"/>
            <a:r>
              <a:rPr lang="en-US" sz="1600" dirty="0" err="1" smtClean="0"/>
              <a:t>Scala</a:t>
            </a:r>
            <a:r>
              <a:rPr lang="en-US" sz="1600" dirty="0" smtClean="0"/>
              <a:t> (via frameworks – Play, Spray, </a:t>
            </a:r>
            <a:r>
              <a:rPr lang="en-US" sz="1600" dirty="0" err="1" smtClean="0"/>
              <a:t>etc</a:t>
            </a:r>
            <a:r>
              <a:rPr lang="en-US" sz="1600" dirty="0" smtClean="0"/>
              <a:t>)</a:t>
            </a:r>
          </a:p>
          <a:p>
            <a:pPr marL="592138" lvl="1" indent="-241300" defTabSz="895350"/>
            <a:r>
              <a:rPr lang="en-US" sz="1600" dirty="0" err="1" smtClean="0"/>
              <a:t>.Net</a:t>
            </a:r>
            <a:endParaRPr lang="en-US" sz="1600" dirty="0" smtClean="0"/>
          </a:p>
          <a:p>
            <a:pPr marL="592138" lvl="1" indent="-241300" defTabSz="895350"/>
            <a:r>
              <a:rPr lang="en-US" sz="1600" dirty="0" err="1" smtClean="0"/>
              <a:t>Javascript</a:t>
            </a:r>
            <a:r>
              <a:rPr lang="en-US" sz="1600" dirty="0" smtClean="0"/>
              <a:t> frameworks such as </a:t>
            </a:r>
            <a:r>
              <a:rPr lang="en-US" sz="1600" dirty="0" err="1" smtClean="0"/>
              <a:t>Node.js</a:t>
            </a:r>
            <a:endParaRPr lang="en-US" sz="1600" dirty="0"/>
          </a:p>
          <a:p>
            <a:pPr marL="592138" lvl="1" indent="-241300" defTabSz="895350"/>
            <a:r>
              <a:rPr lang="en-US" sz="1600" dirty="0" smtClean="0"/>
              <a:t>Even Python, COBOL or just about any other language these days</a:t>
            </a:r>
            <a:endParaRPr lang="en-US" sz="1600" dirty="0"/>
          </a:p>
          <a:p>
            <a:pPr marL="592138" lvl="1" indent="-241300" defTabSz="895350"/>
            <a:r>
              <a:rPr lang="en-US" sz="1600" dirty="0"/>
              <a:t>Third party tools: </a:t>
            </a:r>
            <a:r>
              <a:rPr lang="en-US" sz="1600" dirty="0" smtClean="0"/>
              <a:t>Siebel, </a:t>
            </a:r>
            <a:r>
              <a:rPr lang="en-US" sz="1600" dirty="0" err="1" smtClean="0"/>
              <a:t>Salesforce</a:t>
            </a:r>
            <a:endParaRPr lang="en-US" sz="1600" dirty="0"/>
          </a:p>
          <a:p>
            <a:pPr marL="236538" indent="-236538" defTabSz="895350"/>
            <a:r>
              <a:rPr lang="en-US" sz="1800" dirty="0"/>
              <a:t>Services are designed to have flexible interfaces and are evolved easily</a:t>
            </a:r>
          </a:p>
          <a:p>
            <a:pPr marL="592138" lvl="1" indent="-241300" defTabSz="895350"/>
            <a:r>
              <a:rPr lang="en-US" sz="1600" dirty="0"/>
              <a:t>Services separate the concerns of the service consumer from the service provider</a:t>
            </a:r>
          </a:p>
          <a:p>
            <a:pPr marL="236538" indent="-236538" defTabSz="895350"/>
            <a:r>
              <a:rPr lang="en-US" sz="1800" dirty="0"/>
              <a:t>Services can be instantiated in a variety of different ways</a:t>
            </a:r>
          </a:p>
          <a:p>
            <a:pPr marL="592138" lvl="1" indent="-241300" defTabSz="895350"/>
            <a:r>
              <a:rPr lang="en-US" sz="1600" dirty="0"/>
              <a:t>Local components, Web Services, Sync-/Asynchronous Messages</a:t>
            </a:r>
          </a:p>
          <a:p>
            <a:pPr marL="236538" indent="-236538" defTabSz="895350"/>
            <a:r>
              <a:rPr lang="en-US" sz="1800" dirty="0"/>
              <a:t>Services are lifecycle managed by an application server container of some sort</a:t>
            </a:r>
          </a:p>
          <a:p>
            <a:pPr marL="592138" lvl="1" indent="-241300" defTabSz="895350"/>
            <a:r>
              <a:rPr lang="en-US" sz="1600" dirty="0"/>
              <a:t>CICS, </a:t>
            </a:r>
            <a:r>
              <a:rPr lang="en-US" sz="1600" dirty="0" err="1"/>
              <a:t>.Net</a:t>
            </a:r>
            <a:r>
              <a:rPr lang="en-US" sz="1600" dirty="0"/>
              <a:t> Framework, </a:t>
            </a:r>
            <a:r>
              <a:rPr lang="en-US" sz="1600" dirty="0" smtClean="0"/>
              <a:t>Java (</a:t>
            </a:r>
            <a:r>
              <a:rPr lang="en-US" sz="1600" dirty="0" err="1"/>
              <a:t>WebSphere</a:t>
            </a:r>
            <a:r>
              <a:rPr lang="en-US" sz="1600" dirty="0"/>
              <a:t>, </a:t>
            </a:r>
            <a:r>
              <a:rPr lang="en-US" sz="1600" dirty="0" smtClean="0"/>
              <a:t>Tomcat), </a:t>
            </a:r>
            <a:r>
              <a:rPr lang="en-US" sz="1600" dirty="0" err="1" smtClean="0"/>
              <a:t>Node.js</a:t>
            </a:r>
            <a:r>
              <a:rPr lang="en-US" sz="1600" dirty="0" smtClean="0"/>
              <a:t>, </a:t>
            </a:r>
            <a:r>
              <a:rPr lang="en-US" sz="1600" dirty="0" err="1" smtClean="0"/>
              <a:t>Vert.x</a:t>
            </a:r>
            <a:r>
              <a:rPr lang="en-US" sz="1600" dirty="0" smtClean="0"/>
              <a:t>, etc.</a:t>
            </a:r>
            <a:endParaRPr lang="en-U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6858000" y="6248400"/>
            <a:ext cx="1905000" cy="457200"/>
          </a:xfrm>
        </p:spPr>
        <p:txBody>
          <a:bodyPr/>
          <a:lstStyle/>
          <a:p>
            <a:fld id="{02351247-9CC6-084F-84F6-5F0BCF662951}" type="slidenum">
              <a:rPr lang="en-US"/>
              <a:pPr/>
              <a:t>26</a:t>
            </a:fld>
            <a:endParaRPr lang="en-US"/>
          </a:p>
        </p:txBody>
      </p:sp>
      <p:sp>
        <p:nvSpPr>
          <p:cNvPr id="736258" name="Rectangle 2"/>
          <p:cNvSpPr>
            <a:spLocks noGrp="1" noChangeArrowheads="1"/>
          </p:cNvSpPr>
          <p:nvPr>
            <p:ph type="title"/>
          </p:nvPr>
        </p:nvSpPr>
        <p:spPr>
          <a:xfrm>
            <a:off x="914400" y="228600"/>
            <a:ext cx="7772400" cy="1143000"/>
          </a:xfrm>
        </p:spPr>
        <p:txBody>
          <a:bodyPr/>
          <a:lstStyle/>
          <a:p>
            <a:pPr defTabSz="895350"/>
            <a:r>
              <a:rPr lang="en-US" dirty="0"/>
              <a:t>The Architectural Components </a:t>
            </a:r>
            <a:r>
              <a:rPr lang="en-US" dirty="0" smtClean="0"/>
              <a:t>- Services</a:t>
            </a:r>
            <a:endParaRPr lang="en-US" dirty="0"/>
          </a:p>
        </p:txBody>
      </p:sp>
      <p:sp>
        <p:nvSpPr>
          <p:cNvPr id="3" name="Rectangle 2"/>
          <p:cNvSpPr/>
          <p:nvPr/>
        </p:nvSpPr>
        <p:spPr bwMode="auto">
          <a:xfrm>
            <a:off x="2286000" y="1905000"/>
            <a:ext cx="4267200" cy="411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Boundary</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6" name="Straight Connector 5"/>
          <p:cNvCxnSpPr>
            <a:stCxn id="10" idx="0"/>
            <a:endCxn id="7" idx="6"/>
          </p:cNvCxnSpPr>
          <p:nvPr/>
        </p:nvCxnSpPr>
        <p:spPr bwMode="auto">
          <a:xfrm flipH="1" flipV="1">
            <a:off x="1676400" y="4075233"/>
            <a:ext cx="838200" cy="146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 name="Oval 6"/>
          <p:cNvSpPr/>
          <p:nvPr/>
        </p:nvSpPr>
        <p:spPr bwMode="auto">
          <a:xfrm>
            <a:off x="1371600" y="3922833"/>
            <a:ext cx="304800" cy="304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0" name="Rectangle 9"/>
          <p:cNvSpPr/>
          <p:nvPr/>
        </p:nvSpPr>
        <p:spPr bwMode="auto">
          <a:xfrm rot="16200000">
            <a:off x="1409700" y="3543300"/>
            <a:ext cx="32766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CCC00"/>
                </a:solidFill>
                <a:effectLst/>
                <a:latin typeface="Tahoma" charset="0"/>
                <a:ea typeface="ＭＳ Ｐゴシック" charset="0"/>
              </a:rPr>
              <a:t>Service Endpoint / </a:t>
            </a:r>
            <a:br>
              <a:rPr kumimoji="0" lang="en-US" sz="2400" b="1" i="0" u="none" strike="noStrike" cap="none" normalizeH="0" baseline="0" dirty="0" smtClean="0">
                <a:ln>
                  <a:noFill/>
                </a:ln>
                <a:solidFill>
                  <a:srgbClr val="CCCC00"/>
                </a:solidFill>
                <a:effectLst/>
                <a:latin typeface="Tahoma" charset="0"/>
                <a:ea typeface="ＭＳ Ｐゴシック" charset="0"/>
              </a:rPr>
            </a:br>
            <a:r>
              <a:rPr kumimoji="0" lang="en-US" sz="2400" b="1" i="0" u="none" strike="noStrike" cap="none" normalizeH="0" baseline="0" dirty="0" smtClean="0">
                <a:ln>
                  <a:noFill/>
                </a:ln>
                <a:solidFill>
                  <a:srgbClr val="CCCC00"/>
                </a:solidFill>
                <a:effectLst/>
                <a:latin typeface="Tahoma" charset="0"/>
                <a:ea typeface="ＭＳ Ｐゴシック" charset="0"/>
              </a:rPr>
              <a:t>Controller</a:t>
            </a:r>
            <a:endParaRPr kumimoji="0" lang="en-US" sz="2400" b="1" i="0" u="none" strike="noStrike" cap="none" normalizeH="0" baseline="0" dirty="0">
              <a:ln>
                <a:noFill/>
              </a:ln>
              <a:solidFill>
                <a:srgbClr val="CCCC00"/>
              </a:solidFill>
              <a:effectLst/>
              <a:latin typeface="Tahoma" charset="0"/>
              <a:ea typeface="ＭＳ Ｐゴシック" charset="0"/>
            </a:endParaRPr>
          </a:p>
        </p:txBody>
      </p:sp>
      <p:sp>
        <p:nvSpPr>
          <p:cNvPr id="14" name="Rectangle 13"/>
          <p:cNvSpPr/>
          <p:nvPr/>
        </p:nvSpPr>
        <p:spPr bwMode="auto">
          <a:xfrm>
            <a:off x="3962400" y="3200400"/>
            <a:ext cx="16764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CCCC00"/>
              </a:solidFill>
              <a:effectLst/>
              <a:latin typeface="Tahoma" charset="0"/>
              <a:ea typeface="ＭＳ Ｐゴシック" charset="0"/>
            </a:endParaRPr>
          </a:p>
        </p:txBody>
      </p:sp>
      <p:sp>
        <p:nvSpPr>
          <p:cNvPr id="15" name="Rectangle 14"/>
          <p:cNvSpPr/>
          <p:nvPr/>
        </p:nvSpPr>
        <p:spPr bwMode="auto">
          <a:xfrm>
            <a:off x="4114800" y="3352800"/>
            <a:ext cx="16764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CCCC00"/>
              </a:solidFill>
              <a:effectLst/>
              <a:latin typeface="Tahoma" charset="0"/>
              <a:ea typeface="ＭＳ Ｐゴシック" charset="0"/>
            </a:endParaRPr>
          </a:p>
        </p:txBody>
      </p:sp>
      <p:sp>
        <p:nvSpPr>
          <p:cNvPr id="16" name="Rectangle 15"/>
          <p:cNvSpPr/>
          <p:nvPr/>
        </p:nvSpPr>
        <p:spPr bwMode="auto">
          <a:xfrm>
            <a:off x="4267200" y="3505200"/>
            <a:ext cx="16764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CCCC00"/>
              </a:solidFill>
              <a:effectLst/>
              <a:latin typeface="Tahoma" charset="0"/>
              <a:ea typeface="ＭＳ Ｐゴシック" charset="0"/>
            </a:endParaRPr>
          </a:p>
        </p:txBody>
      </p:sp>
      <p:sp>
        <p:nvSpPr>
          <p:cNvPr id="17" name="Rectangle 16"/>
          <p:cNvSpPr/>
          <p:nvPr/>
        </p:nvSpPr>
        <p:spPr bwMode="auto">
          <a:xfrm>
            <a:off x="4419600" y="3657600"/>
            <a:ext cx="16764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CCC00"/>
                </a:solidFill>
                <a:effectLst/>
                <a:latin typeface="Tahoma" charset="0"/>
                <a:ea typeface="ＭＳ Ｐゴシック" charset="0"/>
              </a:rPr>
              <a:t>Service</a:t>
            </a:r>
            <a:br>
              <a:rPr kumimoji="0" lang="en-US" sz="2400" b="1" i="0" u="none" strike="noStrike" cap="none" normalizeH="0" baseline="0" dirty="0" smtClean="0">
                <a:ln>
                  <a:noFill/>
                </a:ln>
                <a:solidFill>
                  <a:srgbClr val="CCCC00"/>
                </a:solidFill>
                <a:effectLst/>
                <a:latin typeface="Tahoma" charset="0"/>
                <a:ea typeface="ＭＳ Ｐゴシック" charset="0"/>
              </a:rPr>
            </a:br>
            <a:r>
              <a:rPr kumimoji="0" lang="en-US" sz="2400" b="1" i="0" u="none" strike="noStrike" cap="none" normalizeH="0" baseline="0" dirty="0" smtClean="0">
                <a:ln>
                  <a:noFill/>
                </a:ln>
                <a:solidFill>
                  <a:srgbClr val="CCCC00"/>
                </a:solidFill>
                <a:effectLst/>
                <a:latin typeface="Tahoma" charset="0"/>
                <a:ea typeface="ＭＳ Ｐゴシック" charset="0"/>
              </a:rPr>
              <a:t>Models</a:t>
            </a:r>
            <a:endParaRPr kumimoji="0" lang="en-US" sz="2400" b="1" i="0" u="none" strike="noStrike" cap="none" normalizeH="0" baseline="0" dirty="0">
              <a:ln>
                <a:noFill/>
              </a:ln>
              <a:solidFill>
                <a:srgbClr val="CCCC00"/>
              </a:solidFill>
              <a:effectLst/>
              <a:latin typeface="Tahoma" charset="0"/>
              <a:ea typeface="ＭＳ Ｐゴシック" charset="0"/>
            </a:endParaRPr>
          </a:p>
        </p:txBody>
      </p:sp>
      <p:cxnSp>
        <p:nvCxnSpPr>
          <p:cNvPr id="20" name="Straight Connector 19"/>
          <p:cNvCxnSpPr/>
          <p:nvPr/>
        </p:nvCxnSpPr>
        <p:spPr bwMode="auto">
          <a:xfrm flipH="1">
            <a:off x="3581400" y="5334000"/>
            <a:ext cx="327660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TextBox 17"/>
          <p:cNvSpPr txBox="1"/>
          <p:nvPr/>
        </p:nvSpPr>
        <p:spPr>
          <a:xfrm rot="5400000">
            <a:off x="6758411" y="5101968"/>
            <a:ext cx="508443" cy="461665"/>
          </a:xfrm>
          <a:prstGeom prst="rect">
            <a:avLst/>
          </a:prstGeom>
          <a:noFill/>
        </p:spPr>
        <p:txBody>
          <a:bodyPr wrap="none" rtlCol="0">
            <a:spAutoFit/>
          </a:bodyPr>
          <a:lstStyle/>
          <a:p>
            <a:r>
              <a:rPr lang="en-US" b="1" dirty="0" smtClean="0">
                <a:latin typeface="BlairMdITC TT-Medium"/>
                <a:cs typeface="BlairMdITC TT-Medium"/>
              </a:rPr>
              <a:t>U</a:t>
            </a:r>
            <a:endParaRPr lang="en-US" b="1" dirty="0">
              <a:latin typeface="BlairMdITC TT-Medium"/>
              <a:cs typeface="BlairMdITC TT-Medium"/>
            </a:endParaRPr>
          </a:p>
        </p:txBody>
      </p:sp>
      <p:sp>
        <p:nvSpPr>
          <p:cNvPr id="23" name="TextBox 22"/>
          <p:cNvSpPr txBox="1"/>
          <p:nvPr/>
        </p:nvSpPr>
        <p:spPr>
          <a:xfrm rot="16200000">
            <a:off x="-91794" y="3866140"/>
            <a:ext cx="2474055" cy="461665"/>
          </a:xfrm>
          <a:prstGeom prst="rect">
            <a:avLst/>
          </a:prstGeom>
          <a:noFill/>
        </p:spPr>
        <p:txBody>
          <a:bodyPr wrap="none" rtlCol="0">
            <a:spAutoFit/>
          </a:bodyPr>
          <a:lstStyle/>
          <a:p>
            <a:r>
              <a:rPr lang="en-US" dirty="0" smtClean="0"/>
              <a:t>Service Interface</a:t>
            </a:r>
            <a:endParaRPr lang="en-US" dirty="0"/>
          </a:p>
        </p:txBody>
      </p:sp>
      <p:sp>
        <p:nvSpPr>
          <p:cNvPr id="27" name="Rectangle 26"/>
          <p:cNvSpPr/>
          <p:nvPr/>
        </p:nvSpPr>
        <p:spPr bwMode="auto">
          <a:xfrm rot="16200000">
            <a:off x="6172199" y="3581400"/>
            <a:ext cx="4114801" cy="762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Boundary</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28" name="Straight Connector 27"/>
          <p:cNvCxnSpPr>
            <a:endCxn id="29" idx="6"/>
          </p:cNvCxnSpPr>
          <p:nvPr/>
        </p:nvCxnSpPr>
        <p:spPr bwMode="auto">
          <a:xfrm flipH="1">
            <a:off x="7467599" y="5334000"/>
            <a:ext cx="381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9" name="Oval 28"/>
          <p:cNvSpPr/>
          <p:nvPr/>
        </p:nvSpPr>
        <p:spPr bwMode="auto">
          <a:xfrm>
            <a:off x="7162799" y="5181600"/>
            <a:ext cx="304800" cy="304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32" name="Straight Connector 31"/>
          <p:cNvCxnSpPr/>
          <p:nvPr/>
        </p:nvCxnSpPr>
        <p:spPr bwMode="auto">
          <a:xfrm flipH="1">
            <a:off x="3581400" y="3962400"/>
            <a:ext cx="381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813492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27</a:t>
            </a:fld>
            <a:endParaRPr lang="en-US"/>
          </a:p>
        </p:txBody>
      </p:sp>
      <p:sp>
        <p:nvSpPr>
          <p:cNvPr id="737282" name="Rectangle 2"/>
          <p:cNvSpPr>
            <a:spLocks noGrp="1" noChangeArrowheads="1"/>
          </p:cNvSpPr>
          <p:nvPr>
            <p:ph type="title"/>
          </p:nvPr>
        </p:nvSpPr>
        <p:spPr/>
        <p:txBody>
          <a:bodyPr/>
          <a:lstStyle/>
          <a:p>
            <a:pPr defTabSz="895350"/>
            <a:r>
              <a:rPr lang="en-US"/>
              <a:t>The Architectural Connectors - Messages</a:t>
            </a:r>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676400"/>
            <a:ext cx="8143875" cy="4972050"/>
          </a:xfrm>
        </p:spPr>
        <p:txBody>
          <a:bodyPr/>
          <a:lstStyle/>
          <a:p>
            <a:pPr marL="236538" indent="-236538" defTabSz="895350"/>
            <a:r>
              <a:rPr lang="en-US" sz="2000"/>
              <a:t>Services interoperate with each other using </a:t>
            </a:r>
            <a:r>
              <a:rPr lang="ja-JP" altLang="en-US" sz="2000">
                <a:latin typeface="Arial"/>
              </a:rPr>
              <a:t>“</a:t>
            </a:r>
            <a:r>
              <a:rPr lang="en-US" sz="2000"/>
              <a:t>messages</a:t>
            </a:r>
            <a:r>
              <a:rPr lang="ja-JP" altLang="en-US" sz="2000">
                <a:latin typeface="Arial"/>
              </a:rPr>
              <a:t>”</a:t>
            </a:r>
            <a:r>
              <a:rPr lang="en-US" sz="2000"/>
              <a:t> capable of verifying and certifying their own syntax and semantics</a:t>
            </a:r>
          </a:p>
          <a:p>
            <a:pPr marL="236538" indent="-236538" defTabSz="895350"/>
            <a:r>
              <a:rPr lang="en-US" sz="2000"/>
              <a:t>Architecture Requirements for Messages</a:t>
            </a:r>
          </a:p>
          <a:p>
            <a:pPr marL="592138" lvl="1" indent="-241300" defTabSz="895350"/>
            <a:r>
              <a:rPr lang="en-US" sz="1800"/>
              <a:t>Messages do not assume any sort of delivery technology</a:t>
            </a:r>
          </a:p>
          <a:p>
            <a:pPr marL="592138" lvl="1" indent="-241300" defTabSz="895350"/>
            <a:r>
              <a:rPr lang="en-US" sz="1800"/>
              <a:t>Messages support intermediaries and can be transformed between the service consumer and the service provider without either party being aware of the transformation process</a:t>
            </a:r>
          </a:p>
          <a:p>
            <a:pPr marL="592138" lvl="1" indent="-241300" defTabSz="895350"/>
            <a:r>
              <a:rPr lang="en-US" sz="1800"/>
              <a:t>Messages can be secured end-to-end</a:t>
            </a:r>
          </a:p>
          <a:p>
            <a:pPr marL="592138" lvl="1" indent="-241300" defTabSz="895350"/>
            <a:r>
              <a:rPr lang="en-US" sz="1800"/>
              <a:t>Messages can be deserialized into language-specific components</a:t>
            </a:r>
          </a:p>
          <a:p>
            <a:pPr marL="592138" lvl="1" indent="-241300" defTabSz="895350"/>
            <a:r>
              <a:rPr lang="en-US" sz="1800"/>
              <a:t>Language specific components can serialize themselves into a valid message that adheres to both the syntactic and semantic requirements of the message</a:t>
            </a:r>
          </a:p>
          <a:p>
            <a:pPr marL="236538" indent="-236538" defTabSz="895350"/>
            <a:endParaRPr lang="en-US" sz="2000"/>
          </a:p>
        </p:txBody>
      </p:sp>
      <p:pic>
        <p:nvPicPr>
          <p:cNvPr id="737284" name="Picture 4" descr="tincan"/>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435350" y="5334000"/>
            <a:ext cx="4489450" cy="90328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28</a:t>
            </a:fld>
            <a:endParaRPr lang="en-US"/>
          </a:p>
        </p:txBody>
      </p:sp>
      <p:sp>
        <p:nvSpPr>
          <p:cNvPr id="737282" name="Rectangle 2"/>
          <p:cNvSpPr>
            <a:spLocks noGrp="1" noChangeArrowheads="1"/>
          </p:cNvSpPr>
          <p:nvPr>
            <p:ph type="title"/>
          </p:nvPr>
        </p:nvSpPr>
        <p:spPr/>
        <p:txBody>
          <a:bodyPr/>
          <a:lstStyle/>
          <a:p>
            <a:pPr defTabSz="895350"/>
            <a:r>
              <a:rPr lang="en-US" dirty="0" smtClean="0"/>
              <a:t>Service Integration Styles</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72139673"/>
              </p:ext>
            </p:extLst>
          </p:nvPr>
        </p:nvGraphicFramePr>
        <p:xfrm>
          <a:off x="1447800" y="2895600"/>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endParaRPr lang="en-US" dirty="0"/>
                    </a:p>
                  </a:txBody>
                  <a:tcPr/>
                </a:tc>
                <a:tc>
                  <a:txBody>
                    <a:bodyPr/>
                    <a:lstStyle/>
                    <a:p>
                      <a:r>
                        <a:rPr lang="en-US" dirty="0" smtClean="0">
                          <a:solidFill>
                            <a:srgbClr val="000090"/>
                          </a:solidFill>
                        </a:rPr>
                        <a:t>One</a:t>
                      </a:r>
                      <a:endParaRPr lang="en-US" dirty="0">
                        <a:solidFill>
                          <a:srgbClr val="000090"/>
                        </a:solidFill>
                      </a:endParaRPr>
                    </a:p>
                  </a:txBody>
                  <a:tcPr/>
                </a:tc>
                <a:tc>
                  <a:txBody>
                    <a:bodyPr/>
                    <a:lstStyle/>
                    <a:p>
                      <a:r>
                        <a:rPr lang="en-US" dirty="0" smtClean="0">
                          <a:solidFill>
                            <a:srgbClr val="000090"/>
                          </a:solidFill>
                        </a:rPr>
                        <a:t>Many</a:t>
                      </a:r>
                      <a:endParaRPr lang="en-US" dirty="0">
                        <a:solidFill>
                          <a:srgbClr val="000090"/>
                        </a:solidFill>
                      </a:endParaRPr>
                    </a:p>
                  </a:txBody>
                  <a:tcPr/>
                </a:tc>
              </a:tr>
              <a:tr h="370840">
                <a:tc>
                  <a:txBody>
                    <a:bodyPr/>
                    <a:lstStyle/>
                    <a:p>
                      <a:r>
                        <a:rPr lang="en-US" dirty="0" smtClean="0"/>
                        <a:t>Synchronous </a:t>
                      </a:r>
                      <a:endParaRPr lang="en-US" dirty="0"/>
                    </a:p>
                  </a:txBody>
                  <a:tcPr/>
                </a:tc>
                <a:tc>
                  <a:txBody>
                    <a:bodyPr/>
                    <a:lstStyle/>
                    <a:p>
                      <a:r>
                        <a:rPr lang="en-US" dirty="0" smtClean="0"/>
                        <a:t>Try[T]</a:t>
                      </a:r>
                      <a:endParaRPr lang="en-US" dirty="0"/>
                    </a:p>
                  </a:txBody>
                  <a:tcPr/>
                </a:tc>
                <a:tc>
                  <a:txBody>
                    <a:bodyPr/>
                    <a:lstStyle/>
                    <a:p>
                      <a:r>
                        <a:rPr lang="en-US" dirty="0" err="1" smtClean="0"/>
                        <a:t>Iterable</a:t>
                      </a:r>
                      <a:r>
                        <a:rPr lang="en-US" dirty="0" smtClean="0"/>
                        <a:t>[T]</a:t>
                      </a:r>
                      <a:endParaRPr lang="en-US" dirty="0"/>
                    </a:p>
                  </a:txBody>
                  <a:tcPr/>
                </a:tc>
              </a:tr>
              <a:tr h="370840">
                <a:tc>
                  <a:txBody>
                    <a:bodyPr/>
                    <a:lstStyle/>
                    <a:p>
                      <a:r>
                        <a:rPr lang="en-US" dirty="0" smtClean="0"/>
                        <a:t>Asynchronous</a:t>
                      </a:r>
                      <a:endParaRPr lang="en-US" dirty="0"/>
                    </a:p>
                  </a:txBody>
                  <a:tcPr/>
                </a:tc>
                <a:tc>
                  <a:txBody>
                    <a:bodyPr/>
                    <a:lstStyle/>
                    <a:p>
                      <a:r>
                        <a:rPr lang="en-US" dirty="0" smtClean="0"/>
                        <a:t>Future</a:t>
                      </a:r>
                      <a:r>
                        <a:rPr lang="en-US" baseline="0" dirty="0" smtClean="0"/>
                        <a:t>[T]</a:t>
                      </a:r>
                      <a:endParaRPr lang="en-US" dirty="0"/>
                    </a:p>
                  </a:txBody>
                  <a:tcPr/>
                </a:tc>
                <a:tc>
                  <a:txBody>
                    <a:bodyPr/>
                    <a:lstStyle/>
                    <a:p>
                      <a:r>
                        <a:rPr lang="en-US" dirty="0" smtClean="0"/>
                        <a:t>Observable[T]</a:t>
                      </a:r>
                      <a:endParaRPr lang="en-US" dirty="0"/>
                    </a:p>
                  </a:txBody>
                  <a:tcPr/>
                </a:tc>
              </a:tr>
            </a:tbl>
          </a:graphicData>
        </a:graphic>
      </p:graphicFrame>
      <p:sp>
        <p:nvSpPr>
          <p:cNvPr id="20" name="Rectangle 3" descr="Rectangle: Click to edit Master text styles&#10;Second level&#10;Third level&#10;Fourth level&#10;Fifth level"/>
          <p:cNvSpPr txBox="1">
            <a:spLocks noChangeArrowheads="1"/>
          </p:cNvSpPr>
          <p:nvPr/>
        </p:nvSpPr>
        <p:spPr bwMode="auto">
          <a:xfrm>
            <a:off x="771525" y="1524000"/>
            <a:ext cx="8143875" cy="49720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10000"/>
              <a:buFont typeface="Wingdings" charset="0"/>
              <a:buBlip>
                <a:blip r:embed="rId2"/>
              </a:buBlip>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charset="0"/>
              <a:buChar char="w"/>
              <a:defRPr sz="2400">
                <a:solidFill>
                  <a:schemeClr val="tx1"/>
                </a:solidFill>
                <a:latin typeface="+mn-lt"/>
                <a:ea typeface="+mn-ea"/>
              </a:defRPr>
            </a:lvl3pPr>
            <a:lvl4pPr marL="1600200" indent="-228600" algn="l" rtl="0" fontAlgn="base">
              <a:spcBef>
                <a:spcPct val="20000"/>
              </a:spcBef>
              <a:spcAft>
                <a:spcPct val="0"/>
              </a:spcAft>
              <a:buClr>
                <a:schemeClr val="tx1"/>
              </a:buClr>
              <a:buSzPct val="65000"/>
              <a:buFont typeface="Wingdings" charset="0"/>
              <a:buChar char="n"/>
              <a:defRPr sz="2000">
                <a:solidFill>
                  <a:schemeClr val="tx1"/>
                </a:solidFill>
                <a:latin typeface="+mn-lt"/>
                <a:ea typeface="+mn-ea"/>
              </a:defRPr>
            </a:lvl4pPr>
            <a:lvl5pPr marL="20574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9pPr>
          </a:lstStyle>
          <a:p>
            <a:pPr marL="236538" indent="-236538" defTabSz="895350"/>
            <a:r>
              <a:rPr lang="en-US" sz="2000" dirty="0" smtClean="0"/>
              <a:t>Service consumers can be wired to service providers using both synchronous and asynchronous messaging</a:t>
            </a:r>
          </a:p>
          <a:p>
            <a:pPr marL="236538" indent="-236538" defTabSz="895350"/>
            <a:r>
              <a:rPr lang="en-US" sz="2000" dirty="0" smtClean="0"/>
              <a:t>Patterns can be request-reply or subscription based</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p:txBody>
      </p:sp>
    </p:spTree>
    <p:extLst>
      <p:ext uri="{BB962C8B-B14F-4D97-AF65-F5344CB8AC3E}">
        <p14:creationId xmlns:p14="http://schemas.microsoft.com/office/powerpoint/2010/main" val="2232166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29</a:t>
            </a:fld>
            <a:endParaRPr lang="en-US"/>
          </a:p>
        </p:txBody>
      </p:sp>
      <p:sp>
        <p:nvSpPr>
          <p:cNvPr id="737282" name="Rectangle 2"/>
          <p:cNvSpPr>
            <a:spLocks noGrp="1" noChangeArrowheads="1"/>
          </p:cNvSpPr>
          <p:nvPr>
            <p:ph type="title"/>
          </p:nvPr>
        </p:nvSpPr>
        <p:spPr/>
        <p:txBody>
          <a:bodyPr/>
          <a:lstStyle/>
          <a:p>
            <a:pPr defTabSz="895350"/>
            <a:r>
              <a:rPr lang="en-US" dirty="0" smtClean="0"/>
              <a:t>Example of a Synchronous-One Pattern</a:t>
            </a:r>
            <a:endParaRPr lang="en-US" dirty="0"/>
          </a:p>
        </p:txBody>
      </p:sp>
      <p:sp>
        <p:nvSpPr>
          <p:cNvPr id="6" name="Rectangle 5"/>
          <p:cNvSpPr/>
          <p:nvPr/>
        </p:nvSpPr>
        <p:spPr bwMode="auto">
          <a:xfrm>
            <a:off x="1066800" y="1981200"/>
            <a:ext cx="2743200" cy="28956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Consumer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2" name="TextBox 1"/>
          <p:cNvSpPr txBox="1"/>
          <p:nvPr/>
        </p:nvSpPr>
        <p:spPr>
          <a:xfrm>
            <a:off x="1219200" y="2514600"/>
            <a:ext cx="2239014" cy="1754327"/>
          </a:xfrm>
          <a:prstGeom prst="rect">
            <a:avLst/>
          </a:prstGeom>
          <a:noFill/>
        </p:spPr>
        <p:txBody>
          <a:bodyPr wrap="none" rtlCol="0">
            <a:spAutoFit/>
          </a:bodyPr>
          <a:lstStyle/>
          <a:p>
            <a:r>
              <a:rPr lang="en-US" sz="1200" dirty="0" err="1" smtClean="0">
                <a:solidFill>
                  <a:srgbClr val="CCCC00"/>
                </a:solidFill>
              </a:rPr>
              <a:t>val</a:t>
            </a:r>
            <a:r>
              <a:rPr lang="en-US" sz="1200" dirty="0" smtClean="0">
                <a:solidFill>
                  <a:srgbClr val="CCCC00"/>
                </a:solidFill>
              </a:rPr>
              <a:t> </a:t>
            </a:r>
            <a:r>
              <a:rPr lang="en-US" sz="1200" dirty="0" err="1" smtClean="0">
                <a:solidFill>
                  <a:srgbClr val="CCCC00"/>
                </a:solidFill>
              </a:rPr>
              <a:t>req</a:t>
            </a:r>
            <a:r>
              <a:rPr lang="en-US" sz="1200" dirty="0" smtClean="0">
                <a:solidFill>
                  <a:srgbClr val="CCCC00"/>
                </a:solidFill>
              </a:rPr>
              <a:t> : </a:t>
            </a:r>
            <a:r>
              <a:rPr lang="en-US" sz="1200" dirty="0" err="1" smtClean="0">
                <a:solidFill>
                  <a:srgbClr val="CCCC00"/>
                </a:solidFill>
              </a:rPr>
              <a:t>ReqObjType</a:t>
            </a:r>
            <a:r>
              <a:rPr lang="en-US" sz="1200" dirty="0" smtClean="0">
                <a:solidFill>
                  <a:srgbClr val="CCCC00"/>
                </a:solidFill>
              </a:rPr>
              <a:t> = {…}</a:t>
            </a:r>
          </a:p>
          <a:p>
            <a:endParaRPr lang="en-US" sz="1200" dirty="0">
              <a:solidFill>
                <a:srgbClr val="CCCC00"/>
              </a:solidFill>
            </a:endParaRPr>
          </a:p>
          <a:p>
            <a:r>
              <a:rPr lang="en-US" sz="1200" dirty="0">
                <a:solidFill>
                  <a:srgbClr val="CCCC00"/>
                </a:solidFill>
              </a:rPr>
              <a:t>t</a:t>
            </a:r>
            <a:r>
              <a:rPr lang="en-US" sz="1200" dirty="0" smtClean="0">
                <a:solidFill>
                  <a:srgbClr val="CCCC00"/>
                </a:solidFill>
              </a:rPr>
              <a:t>ry{</a:t>
            </a:r>
          </a:p>
          <a:p>
            <a:r>
              <a:rPr lang="en-US" sz="1200" dirty="0" smtClean="0">
                <a:solidFill>
                  <a:srgbClr val="CCCC00"/>
                </a:solidFill>
              </a:rPr>
              <a:t>  </a:t>
            </a:r>
            <a:r>
              <a:rPr lang="en-US" sz="1200" dirty="0" err="1" smtClean="0">
                <a:solidFill>
                  <a:srgbClr val="CCCC00"/>
                </a:solidFill>
              </a:rPr>
              <a:t>val</a:t>
            </a:r>
            <a:r>
              <a:rPr lang="en-US" sz="1200" dirty="0" smtClean="0">
                <a:solidFill>
                  <a:srgbClr val="CCCC00"/>
                </a:solidFill>
              </a:rPr>
              <a:t> </a:t>
            </a:r>
            <a:r>
              <a:rPr lang="en-US" sz="1200" dirty="0" err="1">
                <a:solidFill>
                  <a:srgbClr val="CCCC00"/>
                </a:solidFill>
              </a:rPr>
              <a:t>r</a:t>
            </a:r>
            <a:r>
              <a:rPr lang="en-US" sz="1200" dirty="0" err="1" smtClean="0">
                <a:solidFill>
                  <a:srgbClr val="CCCC00"/>
                </a:solidFill>
              </a:rPr>
              <a:t>espObj</a:t>
            </a:r>
            <a:r>
              <a:rPr lang="en-US" sz="1200" dirty="0" smtClean="0">
                <a:solidFill>
                  <a:srgbClr val="CCCC00"/>
                </a:solidFill>
              </a:rPr>
              <a:t> : </a:t>
            </a:r>
            <a:r>
              <a:rPr lang="en-US" sz="1200" dirty="0" err="1" smtClean="0">
                <a:solidFill>
                  <a:srgbClr val="CCCC00"/>
                </a:solidFill>
              </a:rPr>
              <a:t>RespObjType</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req</a:t>
            </a:r>
            <a:r>
              <a:rPr lang="en-US" sz="1200" dirty="0" smtClean="0">
                <a:solidFill>
                  <a:srgbClr val="CCCC00"/>
                </a:solidFill>
              </a:rPr>
              <a:t>);</a:t>
            </a:r>
            <a:endParaRPr lang="en-US" sz="1200" dirty="0">
              <a:solidFill>
                <a:srgbClr val="CCCC00"/>
              </a:solidFill>
            </a:endParaRPr>
          </a:p>
          <a:p>
            <a:r>
              <a:rPr lang="en-US" sz="1200" dirty="0" smtClean="0">
                <a:solidFill>
                  <a:srgbClr val="CCCC00"/>
                </a:solidFill>
              </a:rPr>
              <a:t>  //process </a:t>
            </a:r>
            <a:r>
              <a:rPr lang="en-US" sz="1200" dirty="0" err="1" smtClean="0">
                <a:solidFill>
                  <a:srgbClr val="CCCC00"/>
                </a:solidFill>
              </a:rPr>
              <a:t>respObj</a:t>
            </a:r>
            <a:r>
              <a:rPr lang="en-US" sz="1200" dirty="0" smtClean="0">
                <a:solidFill>
                  <a:srgbClr val="CCCC00"/>
                </a:solidFill>
              </a:rPr>
              <a:t/>
            </a:r>
            <a:br>
              <a:rPr lang="en-US" sz="1200" dirty="0" smtClean="0">
                <a:solidFill>
                  <a:srgbClr val="CCCC00"/>
                </a:solidFill>
              </a:rPr>
            </a:br>
            <a:r>
              <a:rPr lang="en-US" sz="1200" dirty="0" smtClean="0">
                <a:solidFill>
                  <a:srgbClr val="CCCC00"/>
                </a:solidFill>
              </a:rPr>
              <a:t>} catch(e: Exception) {</a:t>
            </a:r>
            <a:r>
              <a:rPr lang="en-US" sz="1200" dirty="0">
                <a:solidFill>
                  <a:srgbClr val="CCCC00"/>
                </a:solidFill>
              </a:rPr>
              <a:t/>
            </a:r>
            <a:br>
              <a:rPr lang="en-US" sz="1200" dirty="0">
                <a:solidFill>
                  <a:srgbClr val="CCCC00"/>
                </a:solidFill>
              </a:rPr>
            </a:br>
            <a:r>
              <a:rPr lang="en-US" sz="1200" dirty="0" smtClean="0">
                <a:solidFill>
                  <a:srgbClr val="CCCC00"/>
                </a:solidFill>
              </a:rPr>
              <a:t>   </a:t>
            </a:r>
            <a:r>
              <a:rPr lang="en-US" sz="1200" dirty="0" err="1" smtClean="0">
                <a:solidFill>
                  <a:srgbClr val="CCCC00"/>
                </a:solidFill>
              </a:rPr>
              <a:t>println</a:t>
            </a:r>
            <a:r>
              <a:rPr lang="en-US" sz="1200" dirty="0" smtClean="0">
                <a:solidFill>
                  <a:srgbClr val="CCCC00"/>
                </a:solidFill>
              </a:rPr>
              <a:t>(</a:t>
            </a:r>
            <a:r>
              <a:rPr lang="en-US" sz="1200" dirty="0" err="1" smtClean="0">
                <a:solidFill>
                  <a:srgbClr val="CCCC00"/>
                </a:solidFill>
              </a:rPr>
              <a:t>e.toString</a:t>
            </a:r>
            <a:r>
              <a:rPr lang="en-US" sz="1200" dirty="0" smtClean="0">
                <a:solidFill>
                  <a:srgbClr val="CCCC00"/>
                </a:solidFill>
              </a:rPr>
              <a:t>())</a:t>
            </a:r>
            <a:br>
              <a:rPr lang="en-US" sz="1200" dirty="0" smtClean="0">
                <a:solidFill>
                  <a:srgbClr val="CCCC00"/>
                </a:solidFill>
              </a:rPr>
            </a:br>
            <a:r>
              <a:rPr lang="en-US" sz="1200" dirty="0" smtClean="0">
                <a:solidFill>
                  <a:srgbClr val="CCCC00"/>
                </a:solidFill>
              </a:rPr>
              <a:t>}</a:t>
            </a:r>
          </a:p>
        </p:txBody>
      </p:sp>
      <p:sp>
        <p:nvSpPr>
          <p:cNvPr id="8" name="Rectangle 7"/>
          <p:cNvSpPr/>
          <p:nvPr/>
        </p:nvSpPr>
        <p:spPr bwMode="auto">
          <a:xfrm>
            <a:off x="5867400" y="1752600"/>
            <a:ext cx="2819400" cy="2971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Provider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9" name="TextBox 8"/>
          <p:cNvSpPr txBox="1"/>
          <p:nvPr/>
        </p:nvSpPr>
        <p:spPr>
          <a:xfrm>
            <a:off x="6023580" y="2286000"/>
            <a:ext cx="2487956" cy="2308324"/>
          </a:xfrm>
          <a:prstGeom prst="rect">
            <a:avLst/>
          </a:prstGeom>
          <a:noFill/>
        </p:spPr>
        <p:txBody>
          <a:bodyPr wrap="none" rtlCol="0">
            <a:spAutoFit/>
          </a:bodyPr>
          <a:lstStyle/>
          <a:p>
            <a:r>
              <a:rPr lang="en-US" sz="1200" dirty="0" err="1" smtClean="0">
                <a:solidFill>
                  <a:srgbClr val="CCCC00"/>
                </a:solidFill>
              </a:rPr>
              <a:t>def</a:t>
            </a:r>
            <a:r>
              <a:rPr lang="en-US" sz="1200" dirty="0" smtClean="0">
                <a:solidFill>
                  <a:srgbClr val="CCCC00"/>
                </a:solidFill>
              </a:rPr>
              <a:t>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req:ReqObjType</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RespObjType</a:t>
            </a:r>
            <a:r>
              <a:rPr lang="en-US" sz="1200" dirty="0" smtClean="0">
                <a:solidFill>
                  <a:srgbClr val="CCCC00"/>
                </a:solidFill>
              </a:rPr>
              <a:t> = {</a:t>
            </a:r>
            <a:br>
              <a:rPr lang="en-US" sz="1200" dirty="0" smtClean="0">
                <a:solidFill>
                  <a:srgbClr val="CCCC00"/>
                </a:solidFill>
              </a:rPr>
            </a:br>
            <a:r>
              <a:rPr lang="en-US" sz="1200" dirty="0" smtClean="0">
                <a:solidFill>
                  <a:srgbClr val="CCCC00"/>
                </a:solidFill>
              </a:rPr>
              <a:t/>
            </a:r>
            <a:br>
              <a:rPr lang="en-US" sz="1200" dirty="0" smtClean="0">
                <a:solidFill>
                  <a:srgbClr val="CCCC00"/>
                </a:solidFill>
              </a:rPr>
            </a:br>
            <a:r>
              <a:rPr lang="en-US" sz="1200" dirty="0" smtClean="0">
                <a:solidFill>
                  <a:srgbClr val="CCCC00"/>
                </a:solidFill>
              </a:rPr>
              <a:t>   try{</a:t>
            </a:r>
          </a:p>
          <a:p>
            <a:r>
              <a:rPr lang="en-US" sz="1200" dirty="0" smtClean="0">
                <a:solidFill>
                  <a:srgbClr val="CCCC00"/>
                </a:solidFill>
              </a:rPr>
              <a:t>       </a:t>
            </a:r>
            <a:r>
              <a:rPr lang="en-US" sz="1200" dirty="0" err="1" smtClean="0">
                <a:solidFill>
                  <a:srgbClr val="CCCC00"/>
                </a:solidFill>
              </a:rPr>
              <a:t>val</a:t>
            </a:r>
            <a:r>
              <a:rPr lang="en-US" sz="1200" dirty="0" smtClean="0">
                <a:solidFill>
                  <a:srgbClr val="CCCC00"/>
                </a:solidFill>
              </a:rPr>
              <a:t> </a:t>
            </a:r>
            <a:r>
              <a:rPr lang="en-US" sz="1200" dirty="0" err="1">
                <a:solidFill>
                  <a:srgbClr val="CCCC00"/>
                </a:solidFill>
              </a:rPr>
              <a:t>r</a:t>
            </a:r>
            <a:r>
              <a:rPr lang="en-US" sz="1200" dirty="0" err="1" smtClean="0">
                <a:solidFill>
                  <a:srgbClr val="CCCC00"/>
                </a:solidFill>
              </a:rPr>
              <a:t>espObj</a:t>
            </a:r>
            <a:r>
              <a:rPr lang="en-US" sz="1200" dirty="0" smtClean="0">
                <a:solidFill>
                  <a:srgbClr val="CCCC00"/>
                </a:solidFill>
              </a:rPr>
              <a:t> : </a:t>
            </a:r>
            <a:r>
              <a:rPr lang="en-US" sz="1200" dirty="0" err="1" smtClean="0">
                <a:solidFill>
                  <a:srgbClr val="CCCC00"/>
                </a:solidFill>
              </a:rPr>
              <a:t>RespObjType</a:t>
            </a:r>
            <a:r>
              <a:rPr lang="en-US" sz="1200" dirty="0" smtClean="0">
                <a:solidFill>
                  <a:srgbClr val="CCCC00"/>
                </a:solidFill>
              </a:rPr>
              <a:t> =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doSomething</a:t>
            </a:r>
            <a:r>
              <a:rPr lang="en-US" sz="1200" dirty="0" smtClean="0">
                <a:solidFill>
                  <a:srgbClr val="CCCC00"/>
                </a:solidFill>
              </a:rPr>
              <a:t>(</a:t>
            </a:r>
            <a:r>
              <a:rPr lang="en-US" sz="1200" dirty="0" err="1" smtClean="0">
                <a:solidFill>
                  <a:srgbClr val="CCCC00"/>
                </a:solidFill>
              </a:rPr>
              <a:t>req</a:t>
            </a:r>
            <a:r>
              <a:rPr lang="en-US" sz="1200" dirty="0" smtClean="0">
                <a:solidFill>
                  <a:srgbClr val="CCCC00"/>
                </a:solidFill>
              </a:rPr>
              <a:t>)</a:t>
            </a:r>
          </a:p>
          <a:p>
            <a:r>
              <a:rPr lang="en-US" sz="1200" dirty="0">
                <a:solidFill>
                  <a:srgbClr val="CCCC00"/>
                </a:solidFill>
              </a:rPr>
              <a:t> </a:t>
            </a:r>
            <a:r>
              <a:rPr lang="en-US" sz="1200" dirty="0" smtClean="0">
                <a:solidFill>
                  <a:srgbClr val="CCCC00"/>
                </a:solidFill>
              </a:rPr>
              <a:t> </a:t>
            </a:r>
            <a:r>
              <a:rPr lang="en-US" sz="1200" dirty="0">
                <a:solidFill>
                  <a:srgbClr val="CCCC00"/>
                </a:solidFill>
              </a:rPr>
              <a:t> </a:t>
            </a:r>
            <a:r>
              <a:rPr lang="en-US" sz="1200" dirty="0" smtClean="0">
                <a:solidFill>
                  <a:srgbClr val="CCCC00"/>
                </a:solidFill>
              </a:rPr>
              <a:t>    </a:t>
            </a:r>
            <a:r>
              <a:rPr lang="en-US" sz="1200" dirty="0" err="1" smtClean="0">
                <a:solidFill>
                  <a:srgbClr val="CCCC00"/>
                </a:solidFill>
              </a:rPr>
              <a:t>respObj</a:t>
            </a:r>
            <a:endParaRPr lang="en-US" sz="1200" dirty="0" smtClean="0">
              <a:solidFill>
                <a:srgbClr val="CCCC00"/>
              </a:solidFill>
            </a:endParaRPr>
          </a:p>
          <a:p>
            <a:r>
              <a:rPr lang="en-US" sz="1200" dirty="0">
                <a:solidFill>
                  <a:srgbClr val="CCCC00"/>
                </a:solidFill>
              </a:rPr>
              <a:t> </a:t>
            </a: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catch (e: Exception) {</a:t>
            </a:r>
            <a:br>
              <a:rPr lang="en-US" sz="1200" dirty="0" smtClean="0">
                <a:solidFill>
                  <a:srgbClr val="CCCC00"/>
                </a:solidFill>
              </a:rPr>
            </a:br>
            <a:r>
              <a:rPr lang="en-US" sz="1200" dirty="0" smtClean="0">
                <a:solidFill>
                  <a:srgbClr val="CCCC00"/>
                </a:solidFill>
              </a:rPr>
              <a:t>        throw new Exception(e)</a:t>
            </a:r>
          </a:p>
          <a:p>
            <a:r>
              <a:rPr lang="en-US" sz="1200" dirty="0">
                <a:solidFill>
                  <a:srgbClr val="CCCC00"/>
                </a:solidFill>
              </a:rPr>
              <a:t> </a:t>
            </a:r>
            <a:r>
              <a:rPr lang="en-US" sz="1200" dirty="0" smtClean="0">
                <a:solidFill>
                  <a:srgbClr val="CCCC00"/>
                </a:solidFill>
              </a:rPr>
              <a:t>  }</a:t>
            </a:r>
          </a:p>
          <a:p>
            <a:r>
              <a:rPr lang="en-US" sz="1200" dirty="0">
                <a:solidFill>
                  <a:srgbClr val="CCCC00"/>
                </a:solidFill>
              </a:rPr>
              <a:t>}</a:t>
            </a:r>
          </a:p>
        </p:txBody>
      </p:sp>
      <p:cxnSp>
        <p:nvCxnSpPr>
          <p:cNvPr id="4" name="Straight Connector 3"/>
          <p:cNvCxnSpPr/>
          <p:nvPr/>
        </p:nvCxnSpPr>
        <p:spPr bwMode="auto">
          <a:xfrm>
            <a:off x="3810000" y="3048000"/>
            <a:ext cx="2057400" cy="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53253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3</a:t>
            </a:fld>
            <a:endParaRPr lang="en-US"/>
          </a:p>
        </p:txBody>
      </p:sp>
      <p:sp>
        <p:nvSpPr>
          <p:cNvPr id="733186" name="Rectangle 2"/>
          <p:cNvSpPr>
            <a:spLocks noGrp="1" noChangeArrowheads="1"/>
          </p:cNvSpPr>
          <p:nvPr>
            <p:ph type="title"/>
          </p:nvPr>
        </p:nvSpPr>
        <p:spPr/>
        <p:txBody>
          <a:bodyPr/>
          <a:lstStyle/>
          <a:p>
            <a:pPr defTabSz="895350"/>
            <a:r>
              <a:rPr lang="en-US" dirty="0" smtClean="0"/>
              <a:t>When do we use a SOA Style?</a:t>
            </a:r>
            <a:endParaRPr lang="en-US" dirty="0"/>
          </a:p>
        </p:txBody>
      </p:sp>
      <p:sp>
        <p:nvSpPr>
          <p:cNvPr id="6" name="Content Placeholder 2"/>
          <p:cNvSpPr>
            <a:spLocks noGrp="1"/>
          </p:cNvSpPr>
          <p:nvPr>
            <p:ph type="body" sz="half" idx="1"/>
          </p:nvPr>
        </p:nvSpPr>
        <p:spPr>
          <a:xfrm>
            <a:off x="771525" y="1657350"/>
            <a:ext cx="7313613" cy="4286250"/>
          </a:xfrm>
        </p:spPr>
        <p:txBody>
          <a:bodyPr>
            <a:noAutofit/>
          </a:bodyPr>
          <a:lstStyle/>
          <a:p>
            <a:r>
              <a:rPr lang="en-US" sz="2000" b="1" dirty="0" smtClean="0"/>
              <a:t>Context: </a:t>
            </a:r>
            <a:r>
              <a:rPr lang="en-US" sz="2000" dirty="0"/>
              <a:t>A number of services are offered (and described) by service providers </a:t>
            </a:r>
            <a:r>
              <a:rPr lang="en-US" sz="2000" kern="1200" dirty="0"/>
              <a:t>and consumed by service consumers. Service consumers need to be able to understand and use these services without any detailed knowledge of their </a:t>
            </a:r>
            <a:r>
              <a:rPr lang="en-US" sz="2000" dirty="0"/>
              <a:t>implementation.</a:t>
            </a:r>
          </a:p>
          <a:p>
            <a:r>
              <a:rPr lang="en-US" sz="2000" b="1" dirty="0" smtClean="0"/>
              <a:t>Problem</a:t>
            </a:r>
            <a:r>
              <a:rPr lang="en-US" sz="2000" dirty="0" smtClean="0"/>
              <a:t>: How can we support interoperability of distributed components running on different platforms and written in different implementation languages, provided by different organizations, and distributed across the Internet? </a:t>
            </a:r>
          </a:p>
          <a:p>
            <a:r>
              <a:rPr lang="en-US" sz="2000" b="1" dirty="0" smtClean="0"/>
              <a:t>Solution</a:t>
            </a:r>
            <a:r>
              <a:rPr lang="en-US" sz="2000" dirty="0" smtClean="0"/>
              <a:t>: The service-oriented architecture (SOA) pattern describes a collection of distributed components that provide and/or consume services.</a:t>
            </a:r>
          </a:p>
        </p:txBody>
      </p:sp>
      <p:sp>
        <p:nvSpPr>
          <p:cNvPr id="7" name="Text Box 4"/>
          <p:cNvSpPr txBox="1">
            <a:spLocks noChangeArrowheads="1"/>
          </p:cNvSpPr>
          <p:nvPr/>
        </p:nvSpPr>
        <p:spPr bwMode="auto">
          <a:xfrm>
            <a:off x="523875" y="5791200"/>
            <a:ext cx="8071482" cy="586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dirty="0" smtClean="0">
                <a:solidFill>
                  <a:srgbClr val="FF0000"/>
                </a:solidFill>
                <a:latin typeface="Arial" charset="0"/>
              </a:rPr>
              <a:t>From “Software Architecture In Practice” Len Bass, Paul Clements, Rick </a:t>
            </a:r>
            <a:r>
              <a:rPr lang="en-US" sz="1600" b="1" dirty="0" err="1" smtClean="0">
                <a:solidFill>
                  <a:srgbClr val="FF0000"/>
                </a:solidFill>
                <a:latin typeface="Arial" charset="0"/>
              </a:rPr>
              <a:t>Kazman</a:t>
            </a:r>
            <a:endParaRPr lang="en-US" sz="1600" b="1" dirty="0" smtClean="0">
              <a:solidFill>
                <a:srgbClr val="FF0000"/>
              </a:solidFill>
              <a:latin typeface="Arial" charset="0"/>
            </a:endParaRPr>
          </a:p>
          <a:p>
            <a:endParaRPr lang="en-US" sz="1600" b="1" dirty="0">
              <a:solidFill>
                <a:srgbClr val="FF0000"/>
              </a:solidFill>
              <a:latin typeface="Arial" charset="0"/>
            </a:endParaRPr>
          </a:p>
        </p:txBody>
      </p:sp>
    </p:spTree>
    <p:extLst>
      <p:ext uri="{BB962C8B-B14F-4D97-AF65-F5344CB8AC3E}">
        <p14:creationId xmlns:p14="http://schemas.microsoft.com/office/powerpoint/2010/main" val="1527450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400800"/>
            <a:ext cx="1905000" cy="457200"/>
          </a:xfrm>
        </p:spPr>
        <p:txBody>
          <a:bodyPr/>
          <a:lstStyle/>
          <a:p>
            <a:fld id="{216EFC55-AE42-A24D-871B-8BB55C5177EB}" type="slidenum">
              <a:rPr lang="en-US"/>
              <a:pPr/>
              <a:t>30</a:t>
            </a:fld>
            <a:endParaRPr lang="en-US" dirty="0"/>
          </a:p>
        </p:txBody>
      </p:sp>
      <p:sp>
        <p:nvSpPr>
          <p:cNvPr id="737282" name="Rectangle 2"/>
          <p:cNvSpPr>
            <a:spLocks noGrp="1" noChangeArrowheads="1"/>
          </p:cNvSpPr>
          <p:nvPr>
            <p:ph type="title"/>
          </p:nvPr>
        </p:nvSpPr>
        <p:spPr/>
        <p:txBody>
          <a:bodyPr/>
          <a:lstStyle/>
          <a:p>
            <a:pPr defTabSz="895350"/>
            <a:r>
              <a:rPr lang="en-US" dirty="0" smtClean="0"/>
              <a:t>Example of an Asynchronous One Pattern</a:t>
            </a:r>
            <a:endParaRPr lang="en-US" dirty="0"/>
          </a:p>
        </p:txBody>
      </p:sp>
      <p:sp>
        <p:nvSpPr>
          <p:cNvPr id="13" name="Rectangle 12"/>
          <p:cNvSpPr/>
          <p:nvPr/>
        </p:nvSpPr>
        <p:spPr bwMode="auto">
          <a:xfrm>
            <a:off x="1066800" y="2209800"/>
            <a:ext cx="2743200" cy="3048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Consumer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14" name="TextBox 13"/>
          <p:cNvSpPr txBox="1"/>
          <p:nvPr/>
        </p:nvSpPr>
        <p:spPr>
          <a:xfrm>
            <a:off x="1219200" y="2621340"/>
            <a:ext cx="2366603" cy="2677656"/>
          </a:xfrm>
          <a:prstGeom prst="rect">
            <a:avLst/>
          </a:prstGeom>
          <a:noFill/>
        </p:spPr>
        <p:txBody>
          <a:bodyPr wrap="none" rtlCol="0">
            <a:spAutoFit/>
          </a:bodyPr>
          <a:lstStyle/>
          <a:p>
            <a:r>
              <a:rPr lang="en-US" sz="1200" dirty="0" err="1" smtClean="0">
                <a:solidFill>
                  <a:srgbClr val="CCCC00"/>
                </a:solidFill>
              </a:rPr>
              <a:t>val</a:t>
            </a:r>
            <a:r>
              <a:rPr lang="en-US" sz="1200" dirty="0" smtClean="0">
                <a:solidFill>
                  <a:srgbClr val="CCCC00"/>
                </a:solidFill>
              </a:rPr>
              <a:t> </a:t>
            </a:r>
            <a:r>
              <a:rPr lang="en-US" sz="1200" dirty="0" err="1" smtClean="0">
                <a:solidFill>
                  <a:srgbClr val="CCCC00"/>
                </a:solidFill>
              </a:rPr>
              <a:t>req</a:t>
            </a:r>
            <a:r>
              <a:rPr lang="en-US" sz="1200" dirty="0" smtClean="0">
                <a:solidFill>
                  <a:srgbClr val="CCCC00"/>
                </a:solidFill>
              </a:rPr>
              <a:t> : </a:t>
            </a:r>
            <a:r>
              <a:rPr lang="en-US" sz="1200" dirty="0" err="1" smtClean="0">
                <a:solidFill>
                  <a:srgbClr val="CCCC00"/>
                </a:solidFill>
              </a:rPr>
              <a:t>ReqObjType</a:t>
            </a:r>
            <a:r>
              <a:rPr lang="en-US" sz="1200" dirty="0" smtClean="0">
                <a:solidFill>
                  <a:srgbClr val="CCCC00"/>
                </a:solidFill>
              </a:rPr>
              <a:t> = {…}</a:t>
            </a:r>
          </a:p>
          <a:p>
            <a:r>
              <a:rPr lang="en-US" sz="1200" dirty="0" err="1" smtClean="0">
                <a:solidFill>
                  <a:srgbClr val="CCCC00"/>
                </a:solidFill>
              </a:rPr>
              <a:t>val</a:t>
            </a:r>
            <a:r>
              <a:rPr lang="en-US" sz="1200" dirty="0" smtClean="0">
                <a:solidFill>
                  <a:srgbClr val="CCCC00"/>
                </a:solidFill>
              </a:rPr>
              <a:t> f : Future[</a:t>
            </a:r>
            <a:r>
              <a:rPr lang="en-US" sz="1200" dirty="0" err="1" smtClean="0">
                <a:solidFill>
                  <a:srgbClr val="CCCC00"/>
                </a:solidFill>
              </a:rPr>
              <a:t>RespObjType</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future {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req</a:t>
            </a:r>
            <a:r>
              <a:rPr lang="en-US" sz="1200" dirty="0" smtClean="0">
                <a:solidFill>
                  <a:srgbClr val="CCCC00"/>
                </a:solidFill>
              </a:rPr>
              <a:t>) }</a:t>
            </a:r>
          </a:p>
          <a:p>
            <a:endParaRPr lang="en-US" sz="1200" dirty="0">
              <a:solidFill>
                <a:srgbClr val="CCCC00"/>
              </a:solidFill>
            </a:endParaRPr>
          </a:p>
          <a:p>
            <a:r>
              <a:rPr lang="en-US" sz="1200" dirty="0" smtClean="0">
                <a:solidFill>
                  <a:srgbClr val="CCCC00"/>
                </a:solidFill>
              </a:rPr>
              <a:t>f </a:t>
            </a:r>
            <a:r>
              <a:rPr lang="en-US" sz="1200" dirty="0" err="1" smtClean="0">
                <a:solidFill>
                  <a:srgbClr val="CCCC00"/>
                </a:solidFill>
              </a:rPr>
              <a:t>onSuccess</a:t>
            </a:r>
            <a:r>
              <a:rPr lang="en-US" sz="1200" dirty="0" smtClean="0">
                <a:solidFill>
                  <a:srgbClr val="CCCC00"/>
                </a:solidFill>
              </a:rPr>
              <a:t>{</a:t>
            </a:r>
            <a:br>
              <a:rPr lang="en-US" sz="1200" dirty="0" smtClean="0">
                <a:solidFill>
                  <a:srgbClr val="CCCC00"/>
                </a:solidFill>
              </a:rPr>
            </a:br>
            <a:r>
              <a:rPr lang="en-US" sz="1200" dirty="0" smtClean="0">
                <a:solidFill>
                  <a:srgbClr val="CCCC00"/>
                </a:solidFill>
              </a:rPr>
              <a:t>  case </a:t>
            </a:r>
            <a:r>
              <a:rPr lang="en-US" sz="1200" dirty="0" err="1" smtClean="0">
                <a:solidFill>
                  <a:srgbClr val="CCCC00"/>
                </a:solidFill>
              </a:rPr>
              <a:t>respObj:RespObjType</a:t>
            </a:r>
            <a:r>
              <a:rPr lang="en-US" sz="1200" dirty="0" smtClean="0">
                <a:solidFill>
                  <a:srgbClr val="CCCC00"/>
                </a:solidFill>
              </a:rPr>
              <a:t> =&gt;</a:t>
            </a:r>
            <a:br>
              <a:rPr lang="en-US" sz="1200" dirty="0" smtClean="0">
                <a:solidFill>
                  <a:srgbClr val="CCCC00"/>
                </a:solidFill>
              </a:rPr>
            </a:br>
            <a:r>
              <a:rPr lang="en-US" sz="1200" dirty="0" smtClean="0">
                <a:solidFill>
                  <a:srgbClr val="CCCC00"/>
                </a:solidFill>
              </a:rPr>
              <a:t>  {  /* process </a:t>
            </a:r>
            <a:r>
              <a:rPr lang="en-US" sz="1200" dirty="0" err="1" smtClean="0">
                <a:solidFill>
                  <a:srgbClr val="CCCC00"/>
                </a:solidFill>
              </a:rPr>
              <a:t>respObj</a:t>
            </a:r>
            <a:r>
              <a:rPr lang="en-US" sz="1200" dirty="0" smtClean="0">
                <a:solidFill>
                  <a:srgbClr val="CCCC00"/>
                </a:solidFill>
              </a:rPr>
              <a:t> */ }</a:t>
            </a:r>
          </a:p>
          <a:p>
            <a:r>
              <a:rPr lang="en-US" sz="1200" dirty="0" smtClean="0">
                <a:solidFill>
                  <a:srgbClr val="CCCC00"/>
                </a:solidFill>
              </a:rPr>
              <a:t>}</a:t>
            </a:r>
          </a:p>
          <a:p>
            <a:endParaRPr lang="en-US" sz="1200" dirty="0">
              <a:solidFill>
                <a:srgbClr val="CCCC00"/>
              </a:solidFill>
            </a:endParaRPr>
          </a:p>
          <a:p>
            <a:r>
              <a:rPr lang="en-US" sz="1200" dirty="0">
                <a:solidFill>
                  <a:srgbClr val="CCCC00"/>
                </a:solidFill>
              </a:rPr>
              <a:t>f </a:t>
            </a:r>
            <a:r>
              <a:rPr lang="en-US" sz="1200" dirty="0" err="1" smtClean="0">
                <a:solidFill>
                  <a:srgbClr val="CCCC00"/>
                </a:solidFill>
              </a:rPr>
              <a:t>onFailure</a:t>
            </a:r>
            <a:r>
              <a:rPr lang="en-US" sz="1200" dirty="0" smtClean="0">
                <a:solidFill>
                  <a:srgbClr val="CCCC00"/>
                </a:solidFill>
              </a:rPr>
              <a:t>{</a:t>
            </a:r>
            <a:r>
              <a:rPr lang="en-US" sz="1200" dirty="0">
                <a:solidFill>
                  <a:srgbClr val="CCCC00"/>
                </a:solidFill>
              </a:rPr>
              <a:t/>
            </a:r>
            <a:br>
              <a:rPr lang="en-US" sz="1200" dirty="0">
                <a:solidFill>
                  <a:srgbClr val="CCCC00"/>
                </a:solidFill>
              </a:rPr>
            </a:br>
            <a:r>
              <a:rPr lang="en-US" sz="1200" dirty="0">
                <a:solidFill>
                  <a:srgbClr val="CCCC00"/>
                </a:solidFill>
              </a:rPr>
              <a:t>  case </a:t>
            </a:r>
            <a:r>
              <a:rPr lang="en-US" sz="1200" dirty="0" err="1" smtClean="0">
                <a:solidFill>
                  <a:srgbClr val="CCCC00"/>
                </a:solidFill>
              </a:rPr>
              <a:t>e:Exception</a:t>
            </a:r>
            <a:r>
              <a:rPr lang="en-US" sz="1200" dirty="0" smtClean="0">
                <a:solidFill>
                  <a:srgbClr val="CCCC00"/>
                </a:solidFill>
              </a:rPr>
              <a:t> </a:t>
            </a:r>
            <a:r>
              <a:rPr lang="en-US" sz="1200" dirty="0">
                <a:solidFill>
                  <a:srgbClr val="CCCC00"/>
                </a:solidFill>
              </a:rPr>
              <a:t>=&gt;</a:t>
            </a:r>
            <a:br>
              <a:rPr lang="en-US" sz="1200" dirty="0">
                <a:solidFill>
                  <a:srgbClr val="CCCC00"/>
                </a:solidFill>
              </a:rPr>
            </a:br>
            <a:r>
              <a:rPr lang="en-US" sz="1200" dirty="0">
                <a:solidFill>
                  <a:srgbClr val="CCCC00"/>
                </a:solidFill>
              </a:rPr>
              <a:t>  {  /* </a:t>
            </a:r>
            <a:r>
              <a:rPr lang="en-US" sz="1200" dirty="0" smtClean="0">
                <a:solidFill>
                  <a:srgbClr val="CCCC00"/>
                </a:solidFill>
              </a:rPr>
              <a:t>handle e*</a:t>
            </a:r>
            <a:r>
              <a:rPr lang="en-US" sz="1200" dirty="0">
                <a:solidFill>
                  <a:srgbClr val="CCCC00"/>
                </a:solidFill>
              </a:rPr>
              <a:t>/ }</a:t>
            </a:r>
          </a:p>
          <a:p>
            <a:r>
              <a:rPr lang="en-US" sz="1200" dirty="0">
                <a:solidFill>
                  <a:srgbClr val="CCCC00"/>
                </a:solidFill>
              </a:rPr>
              <a:t>}</a:t>
            </a:r>
          </a:p>
          <a:p>
            <a:endParaRPr lang="en-US" sz="1200" dirty="0" smtClean="0">
              <a:solidFill>
                <a:srgbClr val="CCCC00"/>
              </a:solidFill>
            </a:endParaRPr>
          </a:p>
        </p:txBody>
      </p:sp>
      <p:cxnSp>
        <p:nvCxnSpPr>
          <p:cNvPr id="17" name="Straight Connector 16"/>
          <p:cNvCxnSpPr/>
          <p:nvPr/>
        </p:nvCxnSpPr>
        <p:spPr bwMode="auto">
          <a:xfrm>
            <a:off x="3810000" y="3886200"/>
            <a:ext cx="20574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4" name="Rectangle 23"/>
          <p:cNvSpPr/>
          <p:nvPr/>
        </p:nvSpPr>
        <p:spPr bwMode="auto">
          <a:xfrm>
            <a:off x="5867400" y="2286000"/>
            <a:ext cx="2819400" cy="3352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Provider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25" name="TextBox 24"/>
          <p:cNvSpPr txBox="1"/>
          <p:nvPr/>
        </p:nvSpPr>
        <p:spPr>
          <a:xfrm>
            <a:off x="6023580" y="2819400"/>
            <a:ext cx="2487956" cy="2123658"/>
          </a:xfrm>
          <a:prstGeom prst="rect">
            <a:avLst/>
          </a:prstGeom>
          <a:noFill/>
        </p:spPr>
        <p:txBody>
          <a:bodyPr wrap="none" rtlCol="0">
            <a:spAutoFit/>
          </a:bodyPr>
          <a:lstStyle/>
          <a:p>
            <a:r>
              <a:rPr lang="en-US" sz="1200" dirty="0" err="1" smtClean="0">
                <a:solidFill>
                  <a:srgbClr val="CCCC00"/>
                </a:solidFill>
              </a:rPr>
              <a:t>def</a:t>
            </a:r>
            <a:r>
              <a:rPr lang="en-US" sz="1200" dirty="0" smtClean="0">
                <a:solidFill>
                  <a:srgbClr val="CCCC00"/>
                </a:solidFill>
              </a:rPr>
              <a:t>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req:ReqObjType</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Future[</a:t>
            </a:r>
            <a:r>
              <a:rPr lang="en-US" sz="1200" dirty="0" err="1" smtClean="0">
                <a:solidFill>
                  <a:srgbClr val="CCCC00"/>
                </a:solidFill>
              </a:rPr>
              <a:t>RespObjType</a:t>
            </a:r>
            <a:r>
              <a:rPr lang="en-US" sz="1200" dirty="0" smtClean="0">
                <a:solidFill>
                  <a:srgbClr val="CCCC00"/>
                </a:solidFill>
              </a:rPr>
              <a:t>] = future {</a:t>
            </a:r>
            <a:br>
              <a:rPr lang="en-US" sz="1200" dirty="0" smtClean="0">
                <a:solidFill>
                  <a:srgbClr val="CCCC00"/>
                </a:solidFill>
              </a:rPr>
            </a:br>
            <a:r>
              <a:rPr lang="en-US" sz="1200" dirty="0" smtClean="0">
                <a:solidFill>
                  <a:srgbClr val="CCCC00"/>
                </a:solidFill>
              </a:rPr>
              <a:t/>
            </a:r>
            <a:br>
              <a:rPr lang="en-US" sz="1200" dirty="0" smtClean="0">
                <a:solidFill>
                  <a:srgbClr val="CCCC00"/>
                </a:solidFill>
              </a:rPr>
            </a:br>
            <a:r>
              <a:rPr lang="en-US" sz="1200" dirty="0" smtClean="0">
                <a:solidFill>
                  <a:srgbClr val="CCCC00"/>
                </a:solidFill>
              </a:rPr>
              <a:t>  try{</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val</a:t>
            </a:r>
            <a:r>
              <a:rPr lang="en-US" sz="1200" dirty="0" smtClean="0">
                <a:solidFill>
                  <a:srgbClr val="CCCC00"/>
                </a:solidFill>
              </a:rPr>
              <a:t> </a:t>
            </a:r>
            <a:r>
              <a:rPr lang="en-US" sz="1200" dirty="0" err="1">
                <a:solidFill>
                  <a:srgbClr val="CCCC00"/>
                </a:solidFill>
              </a:rPr>
              <a:t>r</a:t>
            </a:r>
            <a:r>
              <a:rPr lang="en-US" sz="1200" dirty="0" err="1" smtClean="0">
                <a:solidFill>
                  <a:srgbClr val="CCCC00"/>
                </a:solidFill>
              </a:rPr>
              <a:t>espObj</a:t>
            </a:r>
            <a:r>
              <a:rPr lang="en-US" sz="1200" dirty="0" smtClean="0">
                <a:solidFill>
                  <a:srgbClr val="CCCC00"/>
                </a:solidFill>
              </a:rPr>
              <a:t> : </a:t>
            </a:r>
            <a:r>
              <a:rPr lang="en-US" sz="1200" dirty="0" err="1" smtClean="0">
                <a:solidFill>
                  <a:srgbClr val="CCCC00"/>
                </a:solidFill>
              </a:rPr>
              <a:t>RespObjType</a:t>
            </a:r>
            <a:r>
              <a:rPr lang="en-US" sz="1200" dirty="0" smtClean="0">
                <a:solidFill>
                  <a:srgbClr val="CCCC00"/>
                </a:solidFill>
              </a:rPr>
              <a:t> =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doSomething</a:t>
            </a:r>
            <a:r>
              <a:rPr lang="en-US" sz="1200" dirty="0" smtClean="0">
                <a:solidFill>
                  <a:srgbClr val="CCCC00"/>
                </a:solidFill>
              </a:rPr>
              <a:t>(</a:t>
            </a:r>
            <a:r>
              <a:rPr lang="en-US" sz="1200" dirty="0" err="1" smtClean="0">
                <a:solidFill>
                  <a:srgbClr val="CCCC00"/>
                </a:solidFill>
              </a:rPr>
              <a:t>req</a:t>
            </a:r>
            <a:r>
              <a:rPr lang="en-US" sz="1200" dirty="0" smtClean="0">
                <a:solidFill>
                  <a:srgbClr val="CCCC00"/>
                </a:solidFill>
              </a:rPr>
              <a:t>);</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respObj</a:t>
            </a:r>
            <a:r>
              <a:rPr lang="en-US" sz="1200" dirty="0" smtClean="0">
                <a:solidFill>
                  <a:srgbClr val="CCCC00"/>
                </a:solidFill>
              </a:rPr>
              <a:t/>
            </a:r>
            <a:br>
              <a:rPr lang="en-US" sz="1200" dirty="0" smtClean="0">
                <a:solidFill>
                  <a:srgbClr val="CCCC00"/>
                </a:solidFill>
              </a:rPr>
            </a:br>
            <a:r>
              <a:rPr lang="en-US" sz="1200" dirty="0" smtClean="0">
                <a:solidFill>
                  <a:srgbClr val="CCCC00"/>
                </a:solidFill>
              </a:rPr>
              <a:t>  }catch (</a:t>
            </a:r>
            <a:r>
              <a:rPr lang="en-US" sz="1200" dirty="0" err="1" smtClean="0">
                <a:solidFill>
                  <a:srgbClr val="CCCC00"/>
                </a:solidFill>
              </a:rPr>
              <a:t>e:Exception</a:t>
            </a: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throw new Exception(e)</a:t>
            </a:r>
          </a:p>
          <a:p>
            <a:r>
              <a:rPr lang="en-US" sz="1200" dirty="0">
                <a:solidFill>
                  <a:srgbClr val="CCCC00"/>
                </a:solidFill>
              </a:rPr>
              <a:t> </a:t>
            </a:r>
            <a:r>
              <a:rPr lang="en-US" sz="1200" dirty="0" smtClean="0">
                <a:solidFill>
                  <a:srgbClr val="CCCC00"/>
                </a:solidFill>
              </a:rPr>
              <a:t> }</a:t>
            </a:r>
          </a:p>
          <a:p>
            <a:r>
              <a:rPr lang="en-US" sz="1200" dirty="0">
                <a:solidFill>
                  <a:srgbClr val="CCCC00"/>
                </a:solidFill>
              </a:rPr>
              <a:t>}</a:t>
            </a:r>
          </a:p>
        </p:txBody>
      </p:sp>
      <p:cxnSp>
        <p:nvCxnSpPr>
          <p:cNvPr id="30" name="Straight Connector 29"/>
          <p:cNvCxnSpPr/>
          <p:nvPr/>
        </p:nvCxnSpPr>
        <p:spPr bwMode="auto">
          <a:xfrm>
            <a:off x="3810000" y="3124200"/>
            <a:ext cx="2057400" cy="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439418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31</a:t>
            </a:fld>
            <a:endParaRPr lang="en-US"/>
          </a:p>
        </p:txBody>
      </p:sp>
      <p:sp>
        <p:nvSpPr>
          <p:cNvPr id="737282" name="Rectangle 2"/>
          <p:cNvSpPr>
            <a:spLocks noGrp="1" noChangeArrowheads="1"/>
          </p:cNvSpPr>
          <p:nvPr>
            <p:ph type="title"/>
          </p:nvPr>
        </p:nvSpPr>
        <p:spPr/>
        <p:txBody>
          <a:bodyPr/>
          <a:lstStyle/>
          <a:p>
            <a:pPr defTabSz="895350"/>
            <a:r>
              <a:rPr lang="en-US" dirty="0" smtClean="0"/>
              <a:t>Example of the Synchronous Many (</a:t>
            </a:r>
            <a:r>
              <a:rPr lang="en-US" dirty="0" err="1" smtClean="0"/>
              <a:t>Iterable</a:t>
            </a:r>
            <a:r>
              <a:rPr lang="en-US" dirty="0" smtClean="0"/>
              <a:t>) Pattern</a:t>
            </a:r>
            <a:endParaRPr lang="en-US" dirty="0"/>
          </a:p>
        </p:txBody>
      </p:sp>
      <p:sp>
        <p:nvSpPr>
          <p:cNvPr id="6" name="Rectangle 5"/>
          <p:cNvSpPr/>
          <p:nvPr/>
        </p:nvSpPr>
        <p:spPr bwMode="auto">
          <a:xfrm>
            <a:off x="1066800" y="1981200"/>
            <a:ext cx="2743200" cy="3352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Consumer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2" name="TextBox 1"/>
          <p:cNvSpPr txBox="1"/>
          <p:nvPr/>
        </p:nvSpPr>
        <p:spPr>
          <a:xfrm>
            <a:off x="1219200" y="2514600"/>
            <a:ext cx="2564599" cy="2123658"/>
          </a:xfrm>
          <a:prstGeom prst="rect">
            <a:avLst/>
          </a:prstGeom>
          <a:noFill/>
        </p:spPr>
        <p:txBody>
          <a:bodyPr wrap="none" rtlCol="0">
            <a:spAutoFit/>
          </a:bodyPr>
          <a:lstStyle/>
          <a:p>
            <a:r>
              <a:rPr lang="en-US" sz="1200" dirty="0" err="1" smtClean="0">
                <a:solidFill>
                  <a:srgbClr val="CCCC00"/>
                </a:solidFill>
              </a:rPr>
              <a:t>val</a:t>
            </a:r>
            <a:r>
              <a:rPr lang="en-US" sz="1200" dirty="0" smtClean="0">
                <a:solidFill>
                  <a:srgbClr val="CCCC00"/>
                </a:solidFill>
              </a:rPr>
              <a:t> </a:t>
            </a:r>
            <a:r>
              <a:rPr lang="en-US" sz="1200" dirty="0" err="1" smtClean="0">
                <a:solidFill>
                  <a:srgbClr val="CCCC00"/>
                </a:solidFill>
              </a:rPr>
              <a:t>req</a:t>
            </a:r>
            <a:r>
              <a:rPr lang="en-US" sz="1200" dirty="0" smtClean="0">
                <a:solidFill>
                  <a:srgbClr val="CCCC00"/>
                </a:solidFill>
              </a:rPr>
              <a:t> : </a:t>
            </a:r>
            <a:r>
              <a:rPr lang="en-US" sz="1200" dirty="0" err="1" smtClean="0">
                <a:solidFill>
                  <a:srgbClr val="CCCC00"/>
                </a:solidFill>
              </a:rPr>
              <a:t>ReqObjType</a:t>
            </a:r>
            <a:r>
              <a:rPr lang="en-US" sz="1200" dirty="0" smtClean="0">
                <a:solidFill>
                  <a:srgbClr val="CCCC00"/>
                </a:solidFill>
              </a:rPr>
              <a:t> = {…}</a:t>
            </a:r>
          </a:p>
          <a:p>
            <a:r>
              <a:rPr lang="en-US" sz="1200" dirty="0" err="1">
                <a:solidFill>
                  <a:srgbClr val="CCCC00"/>
                </a:solidFill>
              </a:rPr>
              <a:t>v</a:t>
            </a:r>
            <a:r>
              <a:rPr lang="en-US" sz="1200" dirty="0" err="1" smtClean="0">
                <a:solidFill>
                  <a:srgbClr val="CCCC00"/>
                </a:solidFill>
              </a:rPr>
              <a:t>al</a:t>
            </a:r>
            <a:r>
              <a:rPr lang="en-US" sz="1200" dirty="0" smtClean="0">
                <a:solidFill>
                  <a:srgbClr val="CCCC00"/>
                </a:solidFill>
              </a:rPr>
              <a:t> </a:t>
            </a:r>
            <a:r>
              <a:rPr lang="en-US" sz="1200" dirty="0" err="1">
                <a:solidFill>
                  <a:srgbClr val="CCCC00"/>
                </a:solidFill>
              </a:rPr>
              <a:t>r</a:t>
            </a:r>
            <a:r>
              <a:rPr lang="en-US" sz="1200" dirty="0" err="1" smtClean="0">
                <a:solidFill>
                  <a:srgbClr val="CCCC00"/>
                </a:solidFill>
              </a:rPr>
              <a:t>espObj</a:t>
            </a:r>
            <a:r>
              <a:rPr lang="en-US" sz="1200" dirty="0" smtClean="0">
                <a:solidFill>
                  <a:srgbClr val="CCCC00"/>
                </a:solidFill>
              </a:rPr>
              <a:t> : </a:t>
            </a:r>
            <a:r>
              <a:rPr lang="en-US" sz="1200" dirty="0" err="1" smtClean="0">
                <a:solidFill>
                  <a:srgbClr val="CCCC00"/>
                </a:solidFill>
              </a:rPr>
              <a:t>RespObjTypeColl</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req</a:t>
            </a:r>
            <a:r>
              <a:rPr lang="en-US" sz="1200" dirty="0" smtClean="0">
                <a:solidFill>
                  <a:srgbClr val="CCCC00"/>
                </a:solidFill>
              </a:rPr>
              <a:t>);</a:t>
            </a:r>
          </a:p>
          <a:p>
            <a:endParaRPr lang="en-US" sz="1200" dirty="0">
              <a:solidFill>
                <a:srgbClr val="CCCC00"/>
              </a:solidFill>
            </a:endParaRPr>
          </a:p>
          <a:p>
            <a:r>
              <a:rPr lang="en-US" sz="1200" dirty="0">
                <a:solidFill>
                  <a:srgbClr val="CCCC00"/>
                </a:solidFill>
              </a:rPr>
              <a:t>t</a:t>
            </a:r>
            <a:r>
              <a:rPr lang="en-US" sz="1200" dirty="0" smtClean="0">
                <a:solidFill>
                  <a:srgbClr val="CCCC00"/>
                </a:solidFill>
              </a:rPr>
              <a:t>ry{</a:t>
            </a:r>
            <a:br>
              <a:rPr lang="en-US" sz="1200" dirty="0" smtClean="0">
                <a:solidFill>
                  <a:srgbClr val="CCCC00"/>
                </a:solidFill>
              </a:rPr>
            </a:br>
            <a:r>
              <a:rPr lang="en-US" sz="1200" dirty="0" smtClean="0">
                <a:solidFill>
                  <a:srgbClr val="CCCC00"/>
                </a:solidFill>
              </a:rPr>
              <a:t>    while(</a:t>
            </a:r>
            <a:r>
              <a:rPr lang="en-US" sz="1200" dirty="0" err="1" smtClean="0">
                <a:solidFill>
                  <a:srgbClr val="CCCC00"/>
                </a:solidFill>
              </a:rPr>
              <a:t>respObj.hasNext</a:t>
            </a:r>
            <a:r>
              <a:rPr lang="en-US" sz="1200" dirty="0" smtClean="0">
                <a:solidFill>
                  <a:srgbClr val="CCCC00"/>
                </a:solidFill>
              </a:rPr>
              <a:t>)</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doSomething</a:t>
            </a:r>
            <a:r>
              <a:rPr lang="en-US" sz="1200" dirty="0" smtClean="0">
                <a:solidFill>
                  <a:srgbClr val="CCCC00"/>
                </a:solidFill>
              </a:rPr>
              <a:t>(</a:t>
            </a:r>
            <a:r>
              <a:rPr lang="en-US" sz="1200" dirty="0" err="1" smtClean="0">
                <a:solidFill>
                  <a:srgbClr val="CCCC00"/>
                </a:solidFill>
              </a:rPr>
              <a:t>respObj.next</a:t>
            </a:r>
            <a:r>
              <a:rPr lang="en-US" sz="1200" dirty="0" smtClean="0">
                <a:solidFill>
                  <a:srgbClr val="CCCC00"/>
                </a:solidFill>
              </a:rPr>
              <a:t>())</a:t>
            </a:r>
          </a:p>
          <a:p>
            <a:r>
              <a:rPr lang="en-US" sz="1200" dirty="0" smtClean="0">
                <a:solidFill>
                  <a:srgbClr val="CCCC00"/>
                </a:solidFill>
              </a:rPr>
              <a:t>}</a:t>
            </a:r>
          </a:p>
          <a:p>
            <a:r>
              <a:rPr lang="en-US" sz="1200" dirty="0">
                <a:solidFill>
                  <a:srgbClr val="CCCC00"/>
                </a:solidFill>
              </a:rPr>
              <a:t>c</a:t>
            </a:r>
            <a:r>
              <a:rPr lang="en-US" sz="1200" dirty="0" smtClean="0">
                <a:solidFill>
                  <a:srgbClr val="CCCC00"/>
                </a:solidFill>
              </a:rPr>
              <a:t>atch(e: Exception){</a:t>
            </a:r>
          </a:p>
          <a:p>
            <a:r>
              <a:rPr lang="en-US" sz="1200" dirty="0">
                <a:solidFill>
                  <a:srgbClr val="CCCC00"/>
                </a:solidFill>
              </a:rPr>
              <a:t> </a:t>
            </a:r>
            <a:r>
              <a:rPr lang="en-US" sz="1200" dirty="0" smtClean="0">
                <a:solidFill>
                  <a:srgbClr val="CCCC00"/>
                </a:solidFill>
              </a:rPr>
              <a:t>   //process exception</a:t>
            </a:r>
          </a:p>
          <a:p>
            <a:r>
              <a:rPr lang="en-US" sz="1200" dirty="0">
                <a:solidFill>
                  <a:srgbClr val="CCCC00"/>
                </a:solidFill>
              </a:rPr>
              <a:t>}</a:t>
            </a:r>
          </a:p>
        </p:txBody>
      </p:sp>
      <p:sp>
        <p:nvSpPr>
          <p:cNvPr id="8" name="Rectangle 7"/>
          <p:cNvSpPr/>
          <p:nvPr/>
        </p:nvSpPr>
        <p:spPr bwMode="auto">
          <a:xfrm>
            <a:off x="5486400" y="1752600"/>
            <a:ext cx="3200400" cy="4114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Provider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9" name="TextBox 8"/>
          <p:cNvSpPr txBox="1"/>
          <p:nvPr/>
        </p:nvSpPr>
        <p:spPr>
          <a:xfrm>
            <a:off x="5592519" y="2286000"/>
            <a:ext cx="3170481" cy="3231653"/>
          </a:xfrm>
          <a:prstGeom prst="rect">
            <a:avLst/>
          </a:prstGeom>
          <a:noFill/>
        </p:spPr>
        <p:txBody>
          <a:bodyPr wrap="square" rtlCol="0">
            <a:spAutoFit/>
          </a:bodyPr>
          <a:lstStyle/>
          <a:p>
            <a:r>
              <a:rPr lang="en-US" sz="1200" dirty="0" err="1" smtClean="0">
                <a:solidFill>
                  <a:srgbClr val="CCCC00"/>
                </a:solidFill>
              </a:rPr>
              <a:t>def</a:t>
            </a:r>
            <a:r>
              <a:rPr lang="en-US" sz="1200" dirty="0" smtClean="0">
                <a:solidFill>
                  <a:srgbClr val="CCCC00"/>
                </a:solidFill>
              </a:rPr>
              <a:t>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req:ReqObjType</a:t>
            </a:r>
            <a:r>
              <a:rPr lang="en-US" sz="1200" dirty="0" smtClean="0">
                <a:solidFill>
                  <a:srgbClr val="CCCC00"/>
                </a:solidFill>
              </a:rPr>
              <a:t>) =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val</a:t>
            </a:r>
            <a:r>
              <a:rPr lang="en-US" sz="1200" dirty="0" smtClean="0">
                <a:solidFill>
                  <a:srgbClr val="CCCC00"/>
                </a:solidFill>
              </a:rPr>
              <a:t> </a:t>
            </a:r>
            <a:r>
              <a:rPr lang="en-US" sz="1200" dirty="0" err="1" smtClean="0">
                <a:solidFill>
                  <a:srgbClr val="CCCC00"/>
                </a:solidFill>
              </a:rPr>
              <a:t>respObjCollection</a:t>
            </a:r>
            <a:r>
              <a:rPr lang="en-US" sz="1200" dirty="0" smtClean="0">
                <a:solidFill>
                  <a:srgbClr val="CCCC00"/>
                </a:solidFill>
              </a:rPr>
              <a:t> : </a:t>
            </a:r>
            <a:r>
              <a:rPr lang="en-US" sz="1200" dirty="0" err="1" smtClean="0">
                <a:solidFill>
                  <a:srgbClr val="CCCC00"/>
                </a:solidFill>
              </a:rPr>
              <a:t>RespObjTypeColl</a:t>
            </a:r>
            <a:r>
              <a:rPr lang="en-US" sz="1200" dirty="0" smtClean="0">
                <a:solidFill>
                  <a:srgbClr val="CCCC00"/>
                </a:solidFill>
              </a:rPr>
              <a:t> =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doSomething</a:t>
            </a:r>
            <a:r>
              <a:rPr lang="en-US" sz="1200" dirty="0" smtClean="0">
                <a:solidFill>
                  <a:srgbClr val="CCCC00"/>
                </a:solidFill>
              </a:rPr>
              <a:t>(</a:t>
            </a:r>
            <a:r>
              <a:rPr lang="en-US" sz="1200" dirty="0" err="1" smtClean="0">
                <a:solidFill>
                  <a:srgbClr val="CCCC00"/>
                </a:solidFill>
              </a:rPr>
              <a:t>req</a:t>
            </a:r>
            <a:r>
              <a:rPr lang="en-US" sz="1200" dirty="0" smtClean="0">
                <a:solidFill>
                  <a:srgbClr val="CCCC00"/>
                </a:solidFill>
              </a:rPr>
              <a:t>);</a:t>
            </a:r>
          </a:p>
          <a:p>
            <a:endParaRPr lang="en-US" sz="1200" dirty="0">
              <a:solidFill>
                <a:srgbClr val="CCCC00"/>
              </a:solidFill>
            </a:endParaRPr>
          </a:p>
          <a:p>
            <a:r>
              <a:rPr lang="en-US" sz="1200" dirty="0" smtClean="0">
                <a:solidFill>
                  <a:srgbClr val="CCCC00"/>
                </a:solidFill>
              </a:rPr>
              <a:t>  //get an iterator from the collection </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val</a:t>
            </a:r>
            <a:r>
              <a:rPr lang="en-US" sz="1200" dirty="0" smtClean="0">
                <a:solidFill>
                  <a:srgbClr val="CCCC00"/>
                </a:solidFill>
              </a:rPr>
              <a:t> it= </a:t>
            </a:r>
            <a:r>
              <a:rPr lang="en-US" sz="1200" dirty="0" err="1" smtClean="0">
                <a:solidFill>
                  <a:srgbClr val="CCCC00"/>
                </a:solidFill>
              </a:rPr>
              <a:t>respObjCollection.iterator</a:t>
            </a:r>
            <a:r>
              <a:rPr lang="en-US" sz="1200" dirty="0" smtClean="0">
                <a:solidFill>
                  <a:srgbClr val="CCCC00"/>
                </a:solidFill>
              </a:rPr>
              <a:t>()</a:t>
            </a:r>
          </a:p>
          <a:p>
            <a:endParaRPr lang="en-US" sz="1200" dirty="0">
              <a:solidFill>
                <a:srgbClr val="CCCC00"/>
              </a:solidFill>
            </a:endParaRPr>
          </a:p>
          <a:p>
            <a:r>
              <a:rPr lang="en-US" sz="1200" dirty="0" smtClean="0">
                <a:solidFill>
                  <a:srgbClr val="CCCC00"/>
                </a:solidFill>
              </a:rPr>
              <a:t>  try{</a:t>
            </a:r>
          </a:p>
          <a:p>
            <a:r>
              <a:rPr lang="en-US" sz="1200" dirty="0">
                <a:solidFill>
                  <a:srgbClr val="CCCC00"/>
                </a:solidFill>
              </a:rPr>
              <a:t> </a:t>
            </a:r>
            <a:r>
              <a:rPr lang="en-US" sz="1200" dirty="0" smtClean="0">
                <a:solidFill>
                  <a:srgbClr val="CCCC00"/>
                </a:solidFill>
              </a:rPr>
              <a:t>     while(</a:t>
            </a:r>
            <a:r>
              <a:rPr lang="en-US" sz="1200" dirty="0" err="1" smtClean="0">
                <a:solidFill>
                  <a:srgbClr val="CCCC00"/>
                </a:solidFill>
              </a:rPr>
              <a:t>respObjCollection.hasNext</a:t>
            </a:r>
            <a:r>
              <a:rPr lang="en-US" sz="1200" dirty="0" smtClean="0">
                <a:solidFill>
                  <a:srgbClr val="CCCC00"/>
                </a:solidFill>
              </a:rPr>
              <a:t>)</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it.onNext</a:t>
            </a:r>
            <a:r>
              <a:rPr lang="en-US" sz="1200" dirty="0" smtClean="0">
                <a:solidFill>
                  <a:srgbClr val="CCCC00"/>
                </a:solidFill>
              </a:rPr>
              <a:t>(</a:t>
            </a:r>
            <a:r>
              <a:rPr lang="en-US" sz="1200" dirty="0" err="1" smtClean="0">
                <a:solidFill>
                  <a:srgbClr val="CCCC00"/>
                </a:solidFill>
              </a:rPr>
              <a:t>respObjCollection.next</a:t>
            </a:r>
            <a:r>
              <a:rPr lang="en-US" sz="1200" dirty="0" smtClean="0">
                <a:solidFill>
                  <a:srgbClr val="CCCC00"/>
                </a:solidFill>
              </a:rPr>
              <a:t>()</a:t>
            </a:r>
          </a:p>
          <a:p>
            <a:endParaRPr lang="en-US" sz="1200" dirty="0">
              <a:solidFill>
                <a:srgbClr val="CCCC00"/>
              </a:solidFill>
            </a:endParaRPr>
          </a:p>
          <a:p>
            <a:r>
              <a:rPr lang="en-US" sz="1200" dirty="0" smtClean="0">
                <a:solidFill>
                  <a:srgbClr val="CCCC00"/>
                </a:solidFill>
              </a:rPr>
              <a:t>       </a:t>
            </a:r>
            <a:r>
              <a:rPr lang="en-US" sz="1200" dirty="0" err="1" smtClean="0">
                <a:solidFill>
                  <a:srgbClr val="CCCC00"/>
                </a:solidFill>
              </a:rPr>
              <a:t>it.onCompleted</a:t>
            </a: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catch (</a:t>
            </a:r>
            <a:r>
              <a:rPr lang="en-US" sz="1200" dirty="0" err="1" smtClean="0">
                <a:solidFill>
                  <a:srgbClr val="CCCC00"/>
                </a:solidFill>
              </a:rPr>
              <a:t>e:Exception</a:t>
            </a: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it.onError</a:t>
            </a:r>
            <a:r>
              <a:rPr lang="en-US" sz="1200" dirty="0" smtClean="0">
                <a:solidFill>
                  <a:srgbClr val="CCCC00"/>
                </a:solidFill>
              </a:rPr>
              <a:t>(e)</a:t>
            </a:r>
          </a:p>
          <a:p>
            <a:r>
              <a:rPr lang="en-US" sz="1200" dirty="0">
                <a:solidFill>
                  <a:srgbClr val="CCCC00"/>
                </a:solidFill>
              </a:rPr>
              <a:t> </a:t>
            </a:r>
            <a:r>
              <a:rPr lang="en-US" sz="1200" dirty="0" smtClean="0">
                <a:solidFill>
                  <a:srgbClr val="CCCC00"/>
                </a:solidFill>
              </a:rPr>
              <a:t>  }</a:t>
            </a:r>
          </a:p>
          <a:p>
            <a:r>
              <a:rPr lang="en-US" sz="1200" dirty="0">
                <a:solidFill>
                  <a:srgbClr val="CCCC00"/>
                </a:solidFill>
              </a:rPr>
              <a:t>}</a:t>
            </a:r>
          </a:p>
        </p:txBody>
      </p:sp>
      <p:cxnSp>
        <p:nvCxnSpPr>
          <p:cNvPr id="4" name="Straight Connector 3"/>
          <p:cNvCxnSpPr/>
          <p:nvPr/>
        </p:nvCxnSpPr>
        <p:spPr bwMode="auto">
          <a:xfrm>
            <a:off x="3810000" y="2743200"/>
            <a:ext cx="1676400" cy="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TextBox 22"/>
          <p:cNvSpPr txBox="1"/>
          <p:nvPr/>
        </p:nvSpPr>
        <p:spPr>
          <a:xfrm>
            <a:off x="3886200" y="2362200"/>
            <a:ext cx="1500431" cy="338554"/>
          </a:xfrm>
          <a:prstGeom prst="rect">
            <a:avLst/>
          </a:prstGeom>
          <a:noFill/>
        </p:spPr>
        <p:txBody>
          <a:bodyPr wrap="none" rtlCol="0">
            <a:spAutoFit/>
          </a:bodyPr>
          <a:lstStyle/>
          <a:p>
            <a:r>
              <a:rPr lang="en-US" sz="1600" dirty="0" smtClean="0"/>
              <a:t>Call Service </a:t>
            </a:r>
            <a:r>
              <a:rPr lang="en-US" sz="1600" dirty="0" smtClean="0">
                <a:sym typeface="Wingdings"/>
              </a:rPr>
              <a:t></a:t>
            </a:r>
            <a:endParaRPr lang="en-US" sz="1600" dirty="0"/>
          </a:p>
        </p:txBody>
      </p:sp>
      <p:cxnSp>
        <p:nvCxnSpPr>
          <p:cNvPr id="29" name="Straight Connector 28"/>
          <p:cNvCxnSpPr/>
          <p:nvPr/>
        </p:nvCxnSpPr>
        <p:spPr bwMode="auto">
          <a:xfrm>
            <a:off x="3810000" y="3276600"/>
            <a:ext cx="1676400" cy="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1" name="TextBox 30"/>
          <p:cNvSpPr txBox="1"/>
          <p:nvPr/>
        </p:nvSpPr>
        <p:spPr>
          <a:xfrm>
            <a:off x="3886200" y="2895600"/>
            <a:ext cx="1247858" cy="338554"/>
          </a:xfrm>
          <a:prstGeom prst="rect">
            <a:avLst/>
          </a:prstGeom>
          <a:noFill/>
        </p:spPr>
        <p:txBody>
          <a:bodyPr wrap="none" rtlCol="0">
            <a:spAutoFit/>
          </a:bodyPr>
          <a:lstStyle/>
          <a:p>
            <a:r>
              <a:rPr lang="en-US" sz="1600" dirty="0" smtClean="0">
                <a:sym typeface="Wingdings"/>
              </a:rPr>
              <a:t> </a:t>
            </a:r>
            <a:r>
              <a:rPr lang="en-US" sz="1600" dirty="0" err="1" smtClean="0">
                <a:sym typeface="Wingdings"/>
              </a:rPr>
              <a:t>onNext</a:t>
            </a:r>
            <a:r>
              <a:rPr lang="en-US" sz="1600" dirty="0" smtClean="0">
                <a:sym typeface="Wingdings"/>
              </a:rPr>
              <a:t>()</a:t>
            </a:r>
            <a:endParaRPr lang="en-US" sz="1600" dirty="0"/>
          </a:p>
        </p:txBody>
      </p:sp>
      <p:cxnSp>
        <p:nvCxnSpPr>
          <p:cNvPr id="32" name="Straight Connector 31"/>
          <p:cNvCxnSpPr/>
          <p:nvPr/>
        </p:nvCxnSpPr>
        <p:spPr bwMode="auto">
          <a:xfrm>
            <a:off x="3810000" y="3657600"/>
            <a:ext cx="1676400" cy="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3" name="TextBox 32"/>
          <p:cNvSpPr txBox="1"/>
          <p:nvPr/>
        </p:nvSpPr>
        <p:spPr>
          <a:xfrm>
            <a:off x="3886200" y="3276600"/>
            <a:ext cx="1247858" cy="338554"/>
          </a:xfrm>
          <a:prstGeom prst="rect">
            <a:avLst/>
          </a:prstGeom>
          <a:noFill/>
        </p:spPr>
        <p:txBody>
          <a:bodyPr wrap="none" rtlCol="0">
            <a:spAutoFit/>
          </a:bodyPr>
          <a:lstStyle/>
          <a:p>
            <a:r>
              <a:rPr lang="en-US" sz="1600" dirty="0" smtClean="0">
                <a:sym typeface="Wingdings"/>
              </a:rPr>
              <a:t> </a:t>
            </a:r>
            <a:r>
              <a:rPr lang="en-US" sz="1600" dirty="0" err="1" smtClean="0">
                <a:sym typeface="Wingdings"/>
              </a:rPr>
              <a:t>onNext</a:t>
            </a:r>
            <a:r>
              <a:rPr lang="en-US" sz="1600" dirty="0" smtClean="0">
                <a:sym typeface="Wingdings"/>
              </a:rPr>
              <a:t>()</a:t>
            </a:r>
            <a:endParaRPr lang="en-US" sz="1600" dirty="0"/>
          </a:p>
        </p:txBody>
      </p:sp>
      <p:cxnSp>
        <p:nvCxnSpPr>
          <p:cNvPr id="34" name="Straight Connector 33"/>
          <p:cNvCxnSpPr/>
          <p:nvPr/>
        </p:nvCxnSpPr>
        <p:spPr bwMode="auto">
          <a:xfrm>
            <a:off x="3810000" y="4038600"/>
            <a:ext cx="1676400" cy="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5" name="TextBox 34"/>
          <p:cNvSpPr txBox="1"/>
          <p:nvPr/>
        </p:nvSpPr>
        <p:spPr>
          <a:xfrm>
            <a:off x="3886200" y="3657600"/>
            <a:ext cx="1247858" cy="338554"/>
          </a:xfrm>
          <a:prstGeom prst="rect">
            <a:avLst/>
          </a:prstGeom>
          <a:noFill/>
        </p:spPr>
        <p:txBody>
          <a:bodyPr wrap="none" rtlCol="0">
            <a:spAutoFit/>
          </a:bodyPr>
          <a:lstStyle/>
          <a:p>
            <a:r>
              <a:rPr lang="en-US" sz="1600" dirty="0" smtClean="0">
                <a:sym typeface="Wingdings"/>
              </a:rPr>
              <a:t> </a:t>
            </a:r>
            <a:r>
              <a:rPr lang="en-US" sz="1600" dirty="0" err="1" smtClean="0">
                <a:sym typeface="Wingdings"/>
              </a:rPr>
              <a:t>onNext</a:t>
            </a:r>
            <a:r>
              <a:rPr lang="en-US" sz="1600" dirty="0" smtClean="0">
                <a:sym typeface="Wingdings"/>
              </a:rPr>
              <a:t>()</a:t>
            </a:r>
            <a:endParaRPr lang="en-US" sz="1600" dirty="0"/>
          </a:p>
        </p:txBody>
      </p:sp>
      <p:cxnSp>
        <p:nvCxnSpPr>
          <p:cNvPr id="36" name="Straight Connector 35"/>
          <p:cNvCxnSpPr/>
          <p:nvPr/>
        </p:nvCxnSpPr>
        <p:spPr bwMode="auto">
          <a:xfrm>
            <a:off x="3810000" y="4953000"/>
            <a:ext cx="1676400" cy="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7" name="TextBox 36"/>
          <p:cNvSpPr txBox="1"/>
          <p:nvPr/>
        </p:nvSpPr>
        <p:spPr>
          <a:xfrm>
            <a:off x="3886200" y="4343400"/>
            <a:ext cx="1386517" cy="584776"/>
          </a:xfrm>
          <a:prstGeom prst="rect">
            <a:avLst/>
          </a:prstGeom>
          <a:noFill/>
        </p:spPr>
        <p:txBody>
          <a:bodyPr wrap="none" rtlCol="0">
            <a:spAutoFit/>
          </a:bodyPr>
          <a:lstStyle/>
          <a:p>
            <a:r>
              <a:rPr lang="en-US" sz="1600" dirty="0" smtClean="0">
                <a:sym typeface="Wingdings"/>
              </a:rPr>
              <a:t> If error</a:t>
            </a:r>
            <a:br>
              <a:rPr lang="en-US" sz="1600" dirty="0" smtClean="0">
                <a:sym typeface="Wingdings"/>
              </a:rPr>
            </a:br>
            <a:r>
              <a:rPr lang="en-US" sz="1600" dirty="0" smtClean="0">
                <a:sym typeface="Wingdings"/>
              </a:rPr>
              <a:t>    </a:t>
            </a:r>
            <a:r>
              <a:rPr lang="en-US" sz="1600" dirty="0" err="1" smtClean="0">
                <a:sym typeface="Wingdings"/>
              </a:rPr>
              <a:t>onError</a:t>
            </a:r>
            <a:r>
              <a:rPr lang="en-US" sz="1600" dirty="0" smtClean="0">
                <a:sym typeface="Wingdings"/>
              </a:rPr>
              <a:t>(E)</a:t>
            </a:r>
            <a:endParaRPr lang="en-US" sz="1600" dirty="0"/>
          </a:p>
        </p:txBody>
      </p:sp>
    </p:spTree>
    <p:extLst>
      <p:ext uri="{BB962C8B-B14F-4D97-AF65-F5344CB8AC3E}">
        <p14:creationId xmlns:p14="http://schemas.microsoft.com/office/powerpoint/2010/main" val="4212149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32</a:t>
            </a:fld>
            <a:endParaRPr lang="en-US"/>
          </a:p>
        </p:txBody>
      </p:sp>
      <p:sp>
        <p:nvSpPr>
          <p:cNvPr id="737282" name="Rectangle 2"/>
          <p:cNvSpPr>
            <a:spLocks noGrp="1" noChangeArrowheads="1"/>
          </p:cNvSpPr>
          <p:nvPr>
            <p:ph type="title"/>
          </p:nvPr>
        </p:nvSpPr>
        <p:spPr/>
        <p:txBody>
          <a:bodyPr/>
          <a:lstStyle/>
          <a:p>
            <a:pPr defTabSz="895350"/>
            <a:r>
              <a:rPr lang="en-US" dirty="0" smtClean="0"/>
              <a:t>Example of the Asynchronous Many Pattern (Streams)</a:t>
            </a:r>
            <a:endParaRPr lang="en-US" dirty="0"/>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524000"/>
            <a:ext cx="8143875" cy="4972050"/>
          </a:xfrm>
        </p:spPr>
        <p:txBody>
          <a:bodyPr/>
          <a:lstStyle/>
          <a:p>
            <a:pPr marL="236538" indent="-236538" defTabSz="895350"/>
            <a:r>
              <a:rPr lang="en-US" sz="2000" dirty="0" smtClean="0"/>
              <a:t>Observer</a:t>
            </a:r>
            <a:r>
              <a:rPr lang="en-US" sz="2000" dirty="0"/>
              <a:t> </a:t>
            </a:r>
            <a:r>
              <a:rPr lang="en-US" sz="2000" dirty="0" smtClean="0"/>
              <a:t>as stream</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pPr marL="0" indent="0" defTabSz="895350">
              <a:buNone/>
            </a:pPr>
            <a:endParaRPr lang="en-US" sz="2000" dirty="0"/>
          </a:p>
        </p:txBody>
      </p:sp>
      <p:sp>
        <p:nvSpPr>
          <p:cNvPr id="6" name="Rectangle 5"/>
          <p:cNvSpPr/>
          <p:nvPr/>
        </p:nvSpPr>
        <p:spPr bwMode="auto">
          <a:xfrm>
            <a:off x="685800" y="1905000"/>
            <a:ext cx="2743200" cy="38862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Consumer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2" name="TextBox 1"/>
          <p:cNvSpPr txBox="1"/>
          <p:nvPr/>
        </p:nvSpPr>
        <p:spPr>
          <a:xfrm>
            <a:off x="838200" y="2374881"/>
            <a:ext cx="2412139" cy="3416319"/>
          </a:xfrm>
          <a:prstGeom prst="rect">
            <a:avLst/>
          </a:prstGeom>
          <a:noFill/>
        </p:spPr>
        <p:txBody>
          <a:bodyPr wrap="none" rtlCol="0">
            <a:spAutoFit/>
          </a:bodyPr>
          <a:lstStyle/>
          <a:p>
            <a:r>
              <a:rPr lang="en-US" sz="1200" dirty="0" err="1" smtClean="0">
                <a:solidFill>
                  <a:srgbClr val="CCCC00"/>
                </a:solidFill>
              </a:rPr>
              <a:t>val</a:t>
            </a:r>
            <a:r>
              <a:rPr lang="en-US" sz="1200" dirty="0" smtClean="0">
                <a:solidFill>
                  <a:srgbClr val="CCCC00"/>
                </a:solidFill>
              </a:rPr>
              <a:t> </a:t>
            </a:r>
            <a:r>
              <a:rPr lang="en-US" sz="1200" dirty="0" err="1" smtClean="0">
                <a:solidFill>
                  <a:srgbClr val="CCCC00"/>
                </a:solidFill>
              </a:rPr>
              <a:t>req</a:t>
            </a:r>
            <a:r>
              <a:rPr lang="en-US" sz="1200" dirty="0" smtClean="0">
                <a:solidFill>
                  <a:srgbClr val="CCCC00"/>
                </a:solidFill>
              </a:rPr>
              <a:t> = “</a:t>
            </a:r>
            <a:r>
              <a:rPr lang="en-US" sz="1200" dirty="0" err="1" smtClean="0">
                <a:solidFill>
                  <a:srgbClr val="CCCC00"/>
                </a:solidFill>
              </a:rPr>
              <a:t>NewCustomerArrives</a:t>
            </a:r>
            <a:r>
              <a:rPr lang="en-US" sz="1200" dirty="0" smtClean="0">
                <a:solidFill>
                  <a:srgbClr val="CCCC00"/>
                </a:solidFill>
              </a:rPr>
              <a:t>”</a:t>
            </a:r>
          </a:p>
          <a:p>
            <a:r>
              <a:rPr lang="en-US" sz="1200" dirty="0" err="1" smtClean="0">
                <a:solidFill>
                  <a:srgbClr val="CCCC00"/>
                </a:solidFill>
              </a:rPr>
              <a:t>val</a:t>
            </a:r>
            <a:r>
              <a:rPr lang="en-US" sz="1200" dirty="0" smtClean="0">
                <a:solidFill>
                  <a:srgbClr val="CCCC00"/>
                </a:solidFill>
              </a:rPr>
              <a:t> </a:t>
            </a:r>
            <a:r>
              <a:rPr lang="en-US" sz="1200" dirty="0" err="1" smtClean="0">
                <a:solidFill>
                  <a:srgbClr val="CCCC00"/>
                </a:solidFill>
              </a:rPr>
              <a:t>respObjserver</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Observer[</a:t>
            </a:r>
            <a:r>
              <a:rPr lang="en-US" sz="1200" dirty="0" err="1" smtClean="0">
                <a:solidFill>
                  <a:srgbClr val="CCCC00"/>
                </a:solidFill>
              </a:rPr>
              <a:t>RespObjItem</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req</a:t>
            </a:r>
            <a:r>
              <a:rPr lang="en-US" sz="1200" dirty="0" smtClean="0">
                <a:solidFill>
                  <a:srgbClr val="CCCC00"/>
                </a:solidFill>
              </a:rPr>
              <a:t>).subscribe()</a:t>
            </a:r>
          </a:p>
          <a:p>
            <a:endParaRPr lang="en-US" sz="1200" dirty="0">
              <a:solidFill>
                <a:srgbClr val="CCCC00"/>
              </a:solidFill>
            </a:endParaRPr>
          </a:p>
          <a:p>
            <a:r>
              <a:rPr lang="en-US" sz="1200" dirty="0" err="1" smtClean="0">
                <a:solidFill>
                  <a:srgbClr val="CCCC00"/>
                </a:solidFill>
              </a:rPr>
              <a:t>respObserver</a:t>
            </a:r>
            <a:r>
              <a:rPr lang="en-US" sz="1200" dirty="0" smtClean="0">
                <a:solidFill>
                  <a:srgbClr val="CCCC00"/>
                </a:solidFill>
              </a:rPr>
              <a:t> </a:t>
            </a:r>
            <a:r>
              <a:rPr lang="en-US" sz="1200" dirty="0" err="1" smtClean="0">
                <a:solidFill>
                  <a:srgbClr val="CCCC00"/>
                </a:solidFill>
              </a:rPr>
              <a:t>onNext</a:t>
            </a:r>
            <a:r>
              <a:rPr lang="en-US" sz="1200" dirty="0" smtClean="0">
                <a:solidFill>
                  <a:srgbClr val="CCCC00"/>
                </a:solidFill>
              </a:rPr>
              <a:t>( item =&gt; {</a:t>
            </a:r>
            <a:br>
              <a:rPr lang="en-US" sz="1200" dirty="0" smtClean="0">
                <a:solidFill>
                  <a:srgbClr val="CCCC00"/>
                </a:solidFill>
              </a:rPr>
            </a:br>
            <a:r>
              <a:rPr lang="en-US" sz="1200" dirty="0" smtClean="0">
                <a:solidFill>
                  <a:srgbClr val="CCCC00"/>
                </a:solidFill>
              </a:rPr>
              <a:t>    //process next item</a:t>
            </a:r>
          </a:p>
          <a:p>
            <a:r>
              <a:rPr lang="en-US" sz="1200" dirty="0" smtClean="0">
                <a:solidFill>
                  <a:srgbClr val="CCCC00"/>
                </a:solidFill>
              </a:rPr>
              <a:t>}</a:t>
            </a:r>
          </a:p>
          <a:p>
            <a:r>
              <a:rPr lang="en-US" sz="1200" dirty="0" err="1" smtClean="0">
                <a:solidFill>
                  <a:srgbClr val="CCCC00"/>
                </a:solidFill>
              </a:rPr>
              <a:t>respObserver</a:t>
            </a:r>
            <a:r>
              <a:rPr lang="en-US" sz="1200" dirty="0" smtClean="0">
                <a:solidFill>
                  <a:srgbClr val="CCCC00"/>
                </a:solidFill>
              </a:rPr>
              <a:t> </a:t>
            </a:r>
            <a:r>
              <a:rPr lang="en-US" sz="1200" dirty="0" err="1" smtClean="0">
                <a:solidFill>
                  <a:srgbClr val="CCCC00"/>
                </a:solidFill>
              </a:rPr>
              <a:t>onCompleted</a:t>
            </a: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//handle when done note that</a:t>
            </a:r>
            <a:br>
              <a:rPr lang="en-US" sz="1200" dirty="0" smtClean="0">
                <a:solidFill>
                  <a:srgbClr val="CCCC00"/>
                </a:solidFill>
              </a:rPr>
            </a:br>
            <a:r>
              <a:rPr lang="en-US" sz="1200" dirty="0" smtClean="0">
                <a:solidFill>
                  <a:srgbClr val="CCCC00"/>
                </a:solidFill>
              </a:rPr>
              <a:t>   //the stream might be infinite</a:t>
            </a:r>
          </a:p>
          <a:p>
            <a:r>
              <a:rPr lang="en-US" sz="1200" dirty="0" smtClean="0">
                <a:solidFill>
                  <a:srgbClr val="CCCC00"/>
                </a:solidFill>
              </a:rPr>
              <a:t>}</a:t>
            </a:r>
          </a:p>
          <a:p>
            <a:endParaRPr lang="en-US" sz="1200" dirty="0">
              <a:solidFill>
                <a:srgbClr val="CCCC00"/>
              </a:solidFill>
            </a:endParaRPr>
          </a:p>
          <a:p>
            <a:r>
              <a:rPr lang="en-US" sz="1200" dirty="0" err="1" smtClean="0">
                <a:solidFill>
                  <a:srgbClr val="CCCC00"/>
                </a:solidFill>
              </a:rPr>
              <a:t>respObserver</a:t>
            </a:r>
            <a:r>
              <a:rPr lang="en-US" sz="1200" dirty="0" smtClean="0">
                <a:solidFill>
                  <a:srgbClr val="CCCC00"/>
                </a:solidFill>
              </a:rPr>
              <a:t> </a:t>
            </a:r>
            <a:r>
              <a:rPr lang="en-US" sz="1200" dirty="0" err="1" smtClean="0">
                <a:solidFill>
                  <a:srgbClr val="CCCC00"/>
                </a:solidFill>
              </a:rPr>
              <a:t>onError</a:t>
            </a:r>
            <a:r>
              <a:rPr lang="en-US" sz="1200" dirty="0" smtClean="0">
                <a:solidFill>
                  <a:srgbClr val="CCCC00"/>
                </a:solidFill>
              </a:rPr>
              <a:t>( e =&gt; {</a:t>
            </a:r>
          </a:p>
          <a:p>
            <a:r>
              <a:rPr lang="en-US" sz="1200" dirty="0">
                <a:solidFill>
                  <a:srgbClr val="CCCC00"/>
                </a:solidFill>
              </a:rPr>
              <a:t> </a:t>
            </a:r>
            <a:r>
              <a:rPr lang="en-US" sz="1200" dirty="0" smtClean="0">
                <a:solidFill>
                  <a:srgbClr val="CCCC00"/>
                </a:solidFill>
              </a:rPr>
              <a:t>  //process error, exception in e</a:t>
            </a:r>
          </a:p>
          <a:p>
            <a:r>
              <a:rPr lang="en-US" sz="1200" dirty="0" smtClean="0">
                <a:solidFill>
                  <a:srgbClr val="CCCC00"/>
                </a:solidFill>
              </a:rPr>
              <a:t>}</a:t>
            </a:r>
          </a:p>
          <a:p>
            <a:r>
              <a:rPr lang="en-US" sz="1200" dirty="0" smtClean="0">
                <a:solidFill>
                  <a:srgbClr val="CCCC00"/>
                </a:solidFill>
              </a:rPr>
              <a:t>//after some time</a:t>
            </a:r>
            <a:br>
              <a:rPr lang="en-US" sz="1200" dirty="0" smtClean="0">
                <a:solidFill>
                  <a:srgbClr val="CCCC00"/>
                </a:solidFill>
              </a:rPr>
            </a:br>
            <a:r>
              <a:rPr lang="en-US" sz="1200" dirty="0" err="1" smtClean="0">
                <a:solidFill>
                  <a:srgbClr val="CCCC00"/>
                </a:solidFill>
              </a:rPr>
              <a:t>respObserver.unsubscribe</a:t>
            </a:r>
            <a:r>
              <a:rPr lang="en-US" sz="1200" dirty="0" smtClean="0">
                <a:solidFill>
                  <a:srgbClr val="CCCC00"/>
                </a:solidFill>
              </a:rPr>
              <a:t>()</a:t>
            </a:r>
            <a:endParaRPr lang="en-US" sz="1200" dirty="0">
              <a:solidFill>
                <a:srgbClr val="CCCC00"/>
              </a:solidFill>
            </a:endParaRPr>
          </a:p>
        </p:txBody>
      </p:sp>
      <p:sp>
        <p:nvSpPr>
          <p:cNvPr id="8" name="Rectangle 7"/>
          <p:cNvSpPr/>
          <p:nvPr/>
        </p:nvSpPr>
        <p:spPr bwMode="auto">
          <a:xfrm>
            <a:off x="5105400" y="1828800"/>
            <a:ext cx="3657600" cy="3810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Provider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9" name="TextBox 8"/>
          <p:cNvSpPr txBox="1"/>
          <p:nvPr/>
        </p:nvSpPr>
        <p:spPr>
          <a:xfrm>
            <a:off x="5105400" y="2254747"/>
            <a:ext cx="3780081" cy="3231653"/>
          </a:xfrm>
          <a:prstGeom prst="rect">
            <a:avLst/>
          </a:prstGeom>
          <a:noFill/>
        </p:spPr>
        <p:txBody>
          <a:bodyPr wrap="square" rtlCol="0">
            <a:spAutoFit/>
          </a:bodyPr>
          <a:lstStyle/>
          <a:p>
            <a:r>
              <a:rPr lang="en-US" sz="1200" dirty="0" err="1" smtClean="0">
                <a:solidFill>
                  <a:srgbClr val="CCCC00"/>
                </a:solidFill>
              </a:rPr>
              <a:t>def</a:t>
            </a:r>
            <a:r>
              <a:rPr lang="en-US" sz="1200" dirty="0" smtClean="0">
                <a:solidFill>
                  <a:srgbClr val="CCCC00"/>
                </a:solidFill>
              </a:rPr>
              <a:t>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listenOn:String</a:t>
            </a:r>
            <a:r>
              <a:rPr lang="en-US" sz="1200" dirty="0" smtClean="0">
                <a:solidFill>
                  <a:srgbClr val="CCCC00"/>
                </a:solidFill>
              </a:rPr>
              <a:t>) </a:t>
            </a:r>
            <a:r>
              <a:rPr lang="en-US" sz="1200" dirty="0">
                <a:solidFill>
                  <a:srgbClr val="CCCC00"/>
                </a:solidFill>
              </a:rPr>
              <a:t>:</a:t>
            </a:r>
            <a:r>
              <a:rPr lang="en-US" sz="1200" dirty="0" smtClean="0">
                <a:solidFill>
                  <a:srgbClr val="CCCC00"/>
                </a:solidFill>
              </a:rPr>
              <a:t> Observable = {</a:t>
            </a:r>
            <a:br>
              <a:rPr lang="en-US" sz="1200" dirty="0" smtClean="0">
                <a:solidFill>
                  <a:srgbClr val="CCCC00"/>
                </a:solidFill>
              </a:rPr>
            </a:br>
            <a:endParaRPr lang="en-US" sz="1200" dirty="0" smtClean="0">
              <a:solidFill>
                <a:srgbClr val="CCCC00"/>
              </a:solidFill>
            </a:endParaRP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Observable.create</a:t>
            </a:r>
            <a:r>
              <a:rPr lang="en-US" sz="1200" dirty="0" smtClean="0">
                <a:solidFill>
                  <a:srgbClr val="CCCC00"/>
                </a:solidFill>
              </a:rPr>
              <a:t>( observer =&gt;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val</a:t>
            </a:r>
            <a:r>
              <a:rPr lang="en-US" sz="1200" dirty="0" smtClean="0">
                <a:solidFill>
                  <a:srgbClr val="CCCC00"/>
                </a:solidFill>
              </a:rPr>
              <a:t> service = </a:t>
            </a:r>
            <a:r>
              <a:rPr lang="en-US" sz="1200" dirty="0" err="1" smtClean="0">
                <a:solidFill>
                  <a:srgbClr val="CCCC00"/>
                </a:solidFill>
              </a:rPr>
              <a:t>lookupService</a:t>
            </a:r>
            <a:r>
              <a:rPr lang="en-US" sz="1200" dirty="0" smtClean="0">
                <a:solidFill>
                  <a:srgbClr val="CCCC00"/>
                </a:solidFill>
              </a:rPr>
              <a:t>(</a:t>
            </a:r>
            <a:r>
              <a:rPr lang="en-US" sz="1200" dirty="0" err="1" smtClean="0">
                <a:solidFill>
                  <a:srgbClr val="CCCC00"/>
                </a:solidFill>
              </a:rPr>
              <a:t>listenOn</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def</a:t>
            </a:r>
            <a:r>
              <a:rPr lang="en-US" sz="1200" dirty="0" smtClean="0">
                <a:solidFill>
                  <a:srgbClr val="CCCC00"/>
                </a:solidFill>
              </a:rPr>
              <a:t> </a:t>
            </a:r>
            <a:r>
              <a:rPr lang="en-US" sz="1200" dirty="0" err="1" smtClean="0">
                <a:solidFill>
                  <a:srgbClr val="CCCC00"/>
                </a:solidFill>
              </a:rPr>
              <a:t>somethingHappened</a:t>
            </a:r>
            <a:r>
              <a:rPr lang="en-US" sz="1200" dirty="0" smtClean="0">
                <a:solidFill>
                  <a:srgbClr val="CCCC00"/>
                </a:solidFill>
              </a:rPr>
              <a:t>( e: Event) =</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observer.onNext</a:t>
            </a:r>
            <a:r>
              <a:rPr lang="en-US" sz="1200" dirty="0" smtClean="0">
                <a:solidFill>
                  <a:srgbClr val="CCCC00"/>
                </a:solidFill>
              </a:rPr>
              <a:t>(e)</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def</a:t>
            </a:r>
            <a:r>
              <a:rPr lang="en-US" sz="1200" dirty="0" smtClean="0">
                <a:solidFill>
                  <a:srgbClr val="CCCC00"/>
                </a:solidFill>
              </a:rPr>
              <a:t> </a:t>
            </a:r>
            <a:r>
              <a:rPr lang="en-US" sz="1200" dirty="0" err="1" smtClean="0">
                <a:solidFill>
                  <a:srgbClr val="CCCC00"/>
                </a:solidFill>
              </a:rPr>
              <a:t>serviceFinished</a:t>
            </a:r>
            <a:r>
              <a:rPr lang="en-US" sz="1200" dirty="0" smtClean="0">
                <a:solidFill>
                  <a:srgbClr val="CCCC00"/>
                </a:solidFill>
              </a:rPr>
              <a:t> = </a:t>
            </a:r>
            <a:r>
              <a:rPr lang="en-US" sz="1200" dirty="0" err="1" smtClean="0">
                <a:solidFill>
                  <a:srgbClr val="CCCC00"/>
                </a:solidFill>
              </a:rPr>
              <a:t>observer.onCompleted</a:t>
            </a:r>
            <a:r>
              <a:rPr lang="en-US" sz="1200" dirty="0" smtClean="0">
                <a:solidFill>
                  <a:srgbClr val="CCCC00"/>
                </a:solidFill>
              </a:rPr>
              <a:t>()</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def</a:t>
            </a:r>
            <a:r>
              <a:rPr lang="en-US" sz="1200" dirty="0" smtClean="0">
                <a:solidFill>
                  <a:srgbClr val="CCCC00"/>
                </a:solidFill>
              </a:rPr>
              <a:t> </a:t>
            </a:r>
            <a:r>
              <a:rPr lang="en-US" sz="1200" dirty="0" err="1" smtClean="0">
                <a:solidFill>
                  <a:srgbClr val="CCCC00"/>
                </a:solidFill>
              </a:rPr>
              <a:t>serviceError</a:t>
            </a:r>
            <a:r>
              <a:rPr lang="en-US" sz="1200" dirty="0">
                <a:solidFill>
                  <a:srgbClr val="CCCC00"/>
                </a:solidFill>
              </a:rPr>
              <a:t> </a:t>
            </a:r>
            <a:r>
              <a:rPr lang="en-US" sz="1200" dirty="0" smtClean="0">
                <a:solidFill>
                  <a:srgbClr val="CCCC00"/>
                </a:solidFill>
              </a:rPr>
              <a:t>(err: </a:t>
            </a:r>
            <a:r>
              <a:rPr lang="en-US" sz="1200" dirty="0" err="1" smtClean="0">
                <a:solidFill>
                  <a:srgbClr val="CCCC00"/>
                </a:solidFill>
              </a:rPr>
              <a:t>Throwable</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observer.onError</a:t>
            </a:r>
            <a:r>
              <a:rPr lang="en-US" sz="1200" dirty="0" smtClean="0">
                <a:solidFill>
                  <a:srgbClr val="CCCC00"/>
                </a:solidFill>
              </a:rPr>
              <a:t>(err)</a:t>
            </a:r>
            <a:br>
              <a:rPr lang="en-US" sz="1200" dirty="0" smtClean="0">
                <a:solidFill>
                  <a:srgbClr val="CCCC00"/>
                </a:solidFill>
              </a:rPr>
            </a:b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observer.subscribe</a:t>
            </a:r>
            <a:r>
              <a:rPr lang="en-US" sz="1200" dirty="0" smtClean="0">
                <a:solidFill>
                  <a:srgbClr val="CCCC00"/>
                </a:solidFill>
              </a:rPr>
              <a:t>(service)</a:t>
            </a:r>
          </a:p>
          <a:p>
            <a:r>
              <a:rPr lang="en-US" sz="1200" dirty="0">
                <a:solidFill>
                  <a:srgbClr val="CCCC00"/>
                </a:solidFill>
              </a:rPr>
              <a:t> </a:t>
            </a:r>
            <a:r>
              <a:rPr lang="en-US" sz="1200" dirty="0" smtClean="0">
                <a:solidFill>
                  <a:srgbClr val="CCCC00"/>
                </a:solidFill>
              </a:rPr>
              <a:t>    new Subscription{</a:t>
            </a:r>
          </a:p>
          <a:p>
            <a:r>
              <a:rPr lang="en-US" sz="1200" dirty="0">
                <a:solidFill>
                  <a:srgbClr val="CCCC00"/>
                </a:solidFill>
              </a:rPr>
              <a:t> </a:t>
            </a:r>
            <a:r>
              <a:rPr lang="en-US" sz="1200" dirty="0" smtClean="0">
                <a:solidFill>
                  <a:srgbClr val="CCCC00"/>
                </a:solidFill>
              </a:rPr>
              <a:t>       override </a:t>
            </a:r>
            <a:r>
              <a:rPr lang="en-US" sz="1200" dirty="0" err="1" smtClean="0">
                <a:solidFill>
                  <a:srgbClr val="CCCC00"/>
                </a:solidFill>
              </a:rPr>
              <a:t>def</a:t>
            </a:r>
            <a:r>
              <a:rPr lang="en-US" sz="1200" dirty="0" smtClean="0">
                <a:solidFill>
                  <a:srgbClr val="CCCC00"/>
                </a:solidFill>
              </a:rPr>
              <a:t> </a:t>
            </a:r>
            <a:r>
              <a:rPr lang="en-US" sz="1200" dirty="0" err="1" smtClean="0">
                <a:solidFill>
                  <a:srgbClr val="CCCC00"/>
                </a:solidFill>
              </a:rPr>
              <a:t>unsubcribe</a:t>
            </a:r>
            <a:r>
              <a:rPr lang="en-US" sz="1200" dirty="0" smtClean="0">
                <a:solidFill>
                  <a:srgbClr val="CCCC00"/>
                </a:solidFill>
              </a:rPr>
              <a:t> =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observer.unsubscribe</a:t>
            </a:r>
            <a:r>
              <a:rPr lang="en-US" sz="1200" dirty="0" smtClean="0">
                <a:solidFill>
                  <a:srgbClr val="CCCC00"/>
                </a:solidFill>
              </a:rPr>
              <a:t>(service)</a:t>
            </a:r>
          </a:p>
          <a:p>
            <a:r>
              <a:rPr lang="en-US" sz="1200" dirty="0">
                <a:solidFill>
                  <a:srgbClr val="CCCC00"/>
                </a:solidFill>
              </a:rPr>
              <a:t> </a:t>
            </a:r>
            <a:r>
              <a:rPr lang="en-US" sz="1200" dirty="0" smtClean="0">
                <a:solidFill>
                  <a:srgbClr val="CCCC00"/>
                </a:solidFill>
              </a:rPr>
              <a:t>    }</a:t>
            </a:r>
          </a:p>
          <a:p>
            <a:r>
              <a:rPr lang="en-US" sz="1200" dirty="0" smtClean="0">
                <a:solidFill>
                  <a:srgbClr val="CCCC00"/>
                </a:solidFill>
              </a:rPr>
              <a:t>  }</a:t>
            </a:r>
          </a:p>
          <a:p>
            <a:r>
              <a:rPr lang="en-US" sz="1200" dirty="0">
                <a:solidFill>
                  <a:srgbClr val="CCCC00"/>
                </a:solidFill>
              </a:rPr>
              <a:t>}</a:t>
            </a:r>
          </a:p>
        </p:txBody>
      </p:sp>
      <p:cxnSp>
        <p:nvCxnSpPr>
          <p:cNvPr id="4" name="Straight Connector 3"/>
          <p:cNvCxnSpPr/>
          <p:nvPr/>
        </p:nvCxnSpPr>
        <p:spPr bwMode="auto">
          <a:xfrm>
            <a:off x="3429000" y="2819400"/>
            <a:ext cx="1676400" cy="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TextBox 22"/>
          <p:cNvSpPr txBox="1"/>
          <p:nvPr/>
        </p:nvSpPr>
        <p:spPr>
          <a:xfrm>
            <a:off x="3505200" y="2438400"/>
            <a:ext cx="1390625" cy="338554"/>
          </a:xfrm>
          <a:prstGeom prst="rect">
            <a:avLst/>
          </a:prstGeom>
          <a:noFill/>
        </p:spPr>
        <p:txBody>
          <a:bodyPr wrap="none" rtlCol="0">
            <a:spAutoFit/>
          </a:bodyPr>
          <a:lstStyle/>
          <a:p>
            <a:r>
              <a:rPr lang="en-US" sz="1600" dirty="0"/>
              <a:t>s</a:t>
            </a:r>
            <a:r>
              <a:rPr lang="en-US" sz="1600" dirty="0" smtClean="0"/>
              <a:t>ubscribe()</a:t>
            </a:r>
            <a:r>
              <a:rPr lang="en-US" sz="1600" dirty="0" smtClean="0">
                <a:sym typeface="Wingdings"/>
              </a:rPr>
              <a:t></a:t>
            </a:r>
            <a:endParaRPr lang="en-US" sz="1600" dirty="0"/>
          </a:p>
        </p:txBody>
      </p:sp>
      <p:cxnSp>
        <p:nvCxnSpPr>
          <p:cNvPr id="29" name="Straight Connector 28"/>
          <p:cNvCxnSpPr/>
          <p:nvPr/>
        </p:nvCxnSpPr>
        <p:spPr bwMode="auto">
          <a:xfrm>
            <a:off x="3429000" y="3352800"/>
            <a:ext cx="16764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1" name="TextBox 30"/>
          <p:cNvSpPr txBox="1"/>
          <p:nvPr/>
        </p:nvSpPr>
        <p:spPr>
          <a:xfrm>
            <a:off x="3505200" y="2971800"/>
            <a:ext cx="1247858" cy="338554"/>
          </a:xfrm>
          <a:prstGeom prst="rect">
            <a:avLst/>
          </a:prstGeom>
          <a:noFill/>
        </p:spPr>
        <p:txBody>
          <a:bodyPr wrap="none" rtlCol="0">
            <a:spAutoFit/>
          </a:bodyPr>
          <a:lstStyle/>
          <a:p>
            <a:r>
              <a:rPr lang="en-US" sz="1600" dirty="0" smtClean="0">
                <a:sym typeface="Wingdings"/>
              </a:rPr>
              <a:t> </a:t>
            </a:r>
            <a:r>
              <a:rPr lang="en-US" sz="1600" dirty="0" err="1" smtClean="0">
                <a:sym typeface="Wingdings"/>
              </a:rPr>
              <a:t>onNext</a:t>
            </a:r>
            <a:r>
              <a:rPr lang="en-US" sz="1600" dirty="0" smtClean="0">
                <a:sym typeface="Wingdings"/>
              </a:rPr>
              <a:t>()</a:t>
            </a:r>
            <a:endParaRPr lang="en-US" sz="1600" dirty="0"/>
          </a:p>
        </p:txBody>
      </p:sp>
      <p:sp>
        <p:nvSpPr>
          <p:cNvPr id="33" name="TextBox 32"/>
          <p:cNvSpPr txBox="1"/>
          <p:nvPr/>
        </p:nvSpPr>
        <p:spPr>
          <a:xfrm>
            <a:off x="3505200" y="3352800"/>
            <a:ext cx="1247858" cy="338554"/>
          </a:xfrm>
          <a:prstGeom prst="rect">
            <a:avLst/>
          </a:prstGeom>
          <a:noFill/>
        </p:spPr>
        <p:txBody>
          <a:bodyPr wrap="none" rtlCol="0">
            <a:spAutoFit/>
          </a:bodyPr>
          <a:lstStyle/>
          <a:p>
            <a:r>
              <a:rPr lang="en-US" sz="1600" dirty="0" smtClean="0">
                <a:sym typeface="Wingdings"/>
              </a:rPr>
              <a:t> </a:t>
            </a:r>
            <a:r>
              <a:rPr lang="en-US" sz="1600" dirty="0" err="1" smtClean="0">
                <a:sym typeface="Wingdings"/>
              </a:rPr>
              <a:t>onNext</a:t>
            </a:r>
            <a:r>
              <a:rPr lang="en-US" sz="1600" dirty="0" smtClean="0">
                <a:sym typeface="Wingdings"/>
              </a:rPr>
              <a:t>()</a:t>
            </a:r>
            <a:endParaRPr lang="en-US" sz="1600" dirty="0"/>
          </a:p>
        </p:txBody>
      </p:sp>
      <p:sp>
        <p:nvSpPr>
          <p:cNvPr id="35" name="TextBox 34"/>
          <p:cNvSpPr txBox="1"/>
          <p:nvPr/>
        </p:nvSpPr>
        <p:spPr>
          <a:xfrm>
            <a:off x="3505200" y="3733800"/>
            <a:ext cx="1247858" cy="338554"/>
          </a:xfrm>
          <a:prstGeom prst="rect">
            <a:avLst/>
          </a:prstGeom>
          <a:noFill/>
        </p:spPr>
        <p:txBody>
          <a:bodyPr wrap="none" rtlCol="0">
            <a:spAutoFit/>
          </a:bodyPr>
          <a:lstStyle/>
          <a:p>
            <a:r>
              <a:rPr lang="en-US" sz="1600" dirty="0" smtClean="0">
                <a:sym typeface="Wingdings"/>
              </a:rPr>
              <a:t> </a:t>
            </a:r>
            <a:r>
              <a:rPr lang="en-US" sz="1600" dirty="0" err="1" smtClean="0">
                <a:sym typeface="Wingdings"/>
              </a:rPr>
              <a:t>onNext</a:t>
            </a:r>
            <a:r>
              <a:rPr lang="en-US" sz="1600" dirty="0" smtClean="0">
                <a:sym typeface="Wingdings"/>
              </a:rPr>
              <a:t>()</a:t>
            </a:r>
            <a:endParaRPr lang="en-US" sz="1600" dirty="0"/>
          </a:p>
        </p:txBody>
      </p:sp>
      <p:sp>
        <p:nvSpPr>
          <p:cNvPr id="37" name="TextBox 36"/>
          <p:cNvSpPr txBox="1"/>
          <p:nvPr/>
        </p:nvSpPr>
        <p:spPr>
          <a:xfrm>
            <a:off x="3505200" y="4267200"/>
            <a:ext cx="1386517" cy="584776"/>
          </a:xfrm>
          <a:prstGeom prst="rect">
            <a:avLst/>
          </a:prstGeom>
          <a:noFill/>
        </p:spPr>
        <p:txBody>
          <a:bodyPr wrap="none" rtlCol="0">
            <a:spAutoFit/>
          </a:bodyPr>
          <a:lstStyle/>
          <a:p>
            <a:r>
              <a:rPr lang="en-US" sz="1600" dirty="0" smtClean="0">
                <a:sym typeface="Wingdings"/>
              </a:rPr>
              <a:t> If error</a:t>
            </a:r>
            <a:br>
              <a:rPr lang="en-US" sz="1600" dirty="0" smtClean="0">
                <a:sym typeface="Wingdings"/>
              </a:rPr>
            </a:br>
            <a:r>
              <a:rPr lang="en-US" sz="1600" dirty="0" smtClean="0">
                <a:sym typeface="Wingdings"/>
              </a:rPr>
              <a:t>    </a:t>
            </a:r>
            <a:r>
              <a:rPr lang="en-US" sz="1600" dirty="0" err="1" smtClean="0">
                <a:sym typeface="Wingdings"/>
              </a:rPr>
              <a:t>onError</a:t>
            </a:r>
            <a:r>
              <a:rPr lang="en-US" sz="1600" dirty="0" smtClean="0">
                <a:sym typeface="Wingdings"/>
              </a:rPr>
              <a:t>(E)</a:t>
            </a:r>
            <a:endParaRPr lang="en-US" sz="1600" dirty="0"/>
          </a:p>
        </p:txBody>
      </p:sp>
      <p:sp>
        <p:nvSpPr>
          <p:cNvPr id="19" name="Text Box 4"/>
          <p:cNvSpPr txBox="1">
            <a:spLocks noChangeArrowheads="1"/>
          </p:cNvSpPr>
          <p:nvPr/>
        </p:nvSpPr>
        <p:spPr bwMode="auto">
          <a:xfrm>
            <a:off x="457200" y="5715000"/>
            <a:ext cx="7759397" cy="586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dirty="0" smtClean="0">
                <a:solidFill>
                  <a:srgbClr val="FF0000"/>
                </a:solidFill>
                <a:latin typeface="Arial" charset="0"/>
              </a:rPr>
              <a:t>Note that this pattern can also apply to subscribing to server streams that are</a:t>
            </a:r>
            <a:br>
              <a:rPr lang="en-US" sz="1600" b="1" dirty="0" smtClean="0">
                <a:solidFill>
                  <a:srgbClr val="FF0000"/>
                </a:solidFill>
                <a:latin typeface="Arial" charset="0"/>
              </a:rPr>
            </a:br>
            <a:r>
              <a:rPr lang="en-US" sz="1600" b="1" dirty="0" smtClean="0">
                <a:solidFill>
                  <a:srgbClr val="FF0000"/>
                </a:solidFill>
                <a:latin typeface="Arial" charset="0"/>
              </a:rPr>
              <a:t>unbounded in length</a:t>
            </a:r>
            <a:endParaRPr lang="en-US" sz="1600" b="1" dirty="0">
              <a:solidFill>
                <a:srgbClr val="FF0000"/>
              </a:solidFill>
              <a:latin typeface="Arial" charset="0"/>
            </a:endParaRPr>
          </a:p>
        </p:txBody>
      </p:sp>
      <p:cxnSp>
        <p:nvCxnSpPr>
          <p:cNvPr id="20" name="Straight Connector 19"/>
          <p:cNvCxnSpPr/>
          <p:nvPr/>
        </p:nvCxnSpPr>
        <p:spPr bwMode="auto">
          <a:xfrm>
            <a:off x="3429000" y="3733800"/>
            <a:ext cx="16764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Connector 20"/>
          <p:cNvCxnSpPr/>
          <p:nvPr/>
        </p:nvCxnSpPr>
        <p:spPr bwMode="auto">
          <a:xfrm>
            <a:off x="3429000" y="4114800"/>
            <a:ext cx="16764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3429000" y="4876800"/>
            <a:ext cx="16764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4" name="TextBox 23"/>
          <p:cNvSpPr txBox="1"/>
          <p:nvPr/>
        </p:nvSpPr>
        <p:spPr>
          <a:xfrm>
            <a:off x="3505200" y="5105400"/>
            <a:ext cx="1418477" cy="338554"/>
          </a:xfrm>
          <a:prstGeom prst="rect">
            <a:avLst/>
          </a:prstGeom>
          <a:noFill/>
        </p:spPr>
        <p:txBody>
          <a:bodyPr wrap="none" rtlCol="0">
            <a:spAutoFit/>
          </a:bodyPr>
          <a:lstStyle/>
          <a:p>
            <a:r>
              <a:rPr lang="en-US" sz="1600" dirty="0">
                <a:sym typeface="Wingdings"/>
              </a:rPr>
              <a:t>u</a:t>
            </a:r>
            <a:r>
              <a:rPr lang="en-US" sz="1600" dirty="0" smtClean="0">
                <a:sym typeface="Wingdings"/>
              </a:rPr>
              <a:t>nsubscribe()</a:t>
            </a:r>
            <a:endParaRPr lang="en-US" sz="1600" dirty="0"/>
          </a:p>
        </p:txBody>
      </p:sp>
      <p:cxnSp>
        <p:nvCxnSpPr>
          <p:cNvPr id="26" name="Straight Connector 25"/>
          <p:cNvCxnSpPr/>
          <p:nvPr/>
        </p:nvCxnSpPr>
        <p:spPr bwMode="auto">
          <a:xfrm>
            <a:off x="3429000" y="5410200"/>
            <a:ext cx="1676400" cy="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591026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33</a:t>
            </a:fld>
            <a:endParaRPr lang="en-US"/>
          </a:p>
        </p:txBody>
      </p:sp>
      <p:sp>
        <p:nvSpPr>
          <p:cNvPr id="737282" name="Rectangle 2"/>
          <p:cNvSpPr>
            <a:spLocks noGrp="1" noChangeArrowheads="1"/>
          </p:cNvSpPr>
          <p:nvPr>
            <p:ph type="title"/>
          </p:nvPr>
        </p:nvSpPr>
        <p:spPr/>
        <p:txBody>
          <a:bodyPr/>
          <a:lstStyle/>
          <a:p>
            <a:pPr defTabSz="895350"/>
            <a:r>
              <a:rPr lang="en-US" dirty="0" smtClean="0"/>
              <a:t>Example showing how an </a:t>
            </a:r>
            <a:r>
              <a:rPr lang="en-US" dirty="0" err="1" smtClean="0"/>
              <a:t>Interable</a:t>
            </a:r>
            <a:r>
              <a:rPr lang="en-US" dirty="0" smtClean="0"/>
              <a:t> can be converted to an Observable</a:t>
            </a:r>
            <a:endParaRPr lang="en-US" dirty="0"/>
          </a:p>
        </p:txBody>
      </p:sp>
      <p:sp>
        <p:nvSpPr>
          <p:cNvPr id="6" name="Rectangle 5"/>
          <p:cNvSpPr/>
          <p:nvPr/>
        </p:nvSpPr>
        <p:spPr bwMode="auto">
          <a:xfrm>
            <a:off x="685800" y="2156550"/>
            <a:ext cx="2743200" cy="3352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Consumer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2" name="TextBox 1"/>
          <p:cNvSpPr txBox="1"/>
          <p:nvPr/>
        </p:nvSpPr>
        <p:spPr>
          <a:xfrm>
            <a:off x="838200" y="2689950"/>
            <a:ext cx="2412139" cy="2862322"/>
          </a:xfrm>
          <a:prstGeom prst="rect">
            <a:avLst/>
          </a:prstGeom>
          <a:noFill/>
        </p:spPr>
        <p:txBody>
          <a:bodyPr wrap="none" rtlCol="0">
            <a:spAutoFit/>
          </a:bodyPr>
          <a:lstStyle/>
          <a:p>
            <a:r>
              <a:rPr lang="en-US" sz="1200" dirty="0" err="1" smtClean="0">
                <a:solidFill>
                  <a:srgbClr val="CCCC00"/>
                </a:solidFill>
              </a:rPr>
              <a:t>val</a:t>
            </a:r>
            <a:r>
              <a:rPr lang="en-US" sz="1200" dirty="0" smtClean="0">
                <a:solidFill>
                  <a:srgbClr val="CCCC00"/>
                </a:solidFill>
              </a:rPr>
              <a:t> </a:t>
            </a:r>
            <a:r>
              <a:rPr lang="en-US" sz="1200" dirty="0" err="1" smtClean="0">
                <a:solidFill>
                  <a:srgbClr val="CCCC00"/>
                </a:solidFill>
              </a:rPr>
              <a:t>req</a:t>
            </a:r>
            <a:r>
              <a:rPr lang="en-US" sz="1200" dirty="0" smtClean="0">
                <a:solidFill>
                  <a:srgbClr val="CCCC00"/>
                </a:solidFill>
              </a:rPr>
              <a:t> : </a:t>
            </a:r>
            <a:r>
              <a:rPr lang="en-US" sz="1200" dirty="0" err="1" smtClean="0">
                <a:solidFill>
                  <a:srgbClr val="CCCC00"/>
                </a:solidFill>
              </a:rPr>
              <a:t>ReqObjType</a:t>
            </a:r>
            <a:r>
              <a:rPr lang="en-US" sz="1200" dirty="0" smtClean="0">
                <a:solidFill>
                  <a:srgbClr val="CCCC00"/>
                </a:solidFill>
              </a:rPr>
              <a:t> = {…}</a:t>
            </a:r>
          </a:p>
          <a:p>
            <a:r>
              <a:rPr lang="en-US" sz="1200" dirty="0" err="1">
                <a:solidFill>
                  <a:srgbClr val="CCCC00"/>
                </a:solidFill>
              </a:rPr>
              <a:t>v</a:t>
            </a:r>
            <a:r>
              <a:rPr lang="en-US" sz="1200" dirty="0" err="1" smtClean="0">
                <a:solidFill>
                  <a:srgbClr val="CCCC00"/>
                </a:solidFill>
              </a:rPr>
              <a:t>al</a:t>
            </a:r>
            <a:r>
              <a:rPr lang="en-US" sz="1200" dirty="0" smtClean="0">
                <a:solidFill>
                  <a:srgbClr val="CCCC00"/>
                </a:solidFill>
              </a:rPr>
              <a:t> </a:t>
            </a:r>
            <a:r>
              <a:rPr lang="en-US" sz="1200" dirty="0" err="1" smtClean="0">
                <a:solidFill>
                  <a:srgbClr val="CCCC00"/>
                </a:solidFill>
              </a:rPr>
              <a:t>respObjserver</a:t>
            </a:r>
            <a:r>
              <a:rPr lang="en-US" sz="1200" dirty="0">
                <a:solidFill>
                  <a:srgbClr val="CCCC00"/>
                </a:solidFill>
              </a:rPr>
              <a:t>:</a:t>
            </a:r>
            <a:r>
              <a:rPr lang="en-US" sz="1200" dirty="0" smtClean="0">
                <a:solidFill>
                  <a:srgbClr val="CCCC00"/>
                </a:solidFill>
              </a:rPr>
              <a:t> </a:t>
            </a:r>
            <a:r>
              <a:rPr lang="en-US" sz="1200" dirty="0">
                <a:solidFill>
                  <a:srgbClr val="CCCC00"/>
                </a:solidFill>
              </a:rPr>
              <a:t/>
            </a:r>
            <a:br>
              <a:rPr lang="en-US" sz="1200" dirty="0">
                <a:solidFill>
                  <a:srgbClr val="CCCC00"/>
                </a:solidFill>
              </a:rPr>
            </a:br>
            <a:r>
              <a:rPr lang="en-US" sz="1200" dirty="0" smtClean="0">
                <a:solidFill>
                  <a:srgbClr val="CCCC00"/>
                </a:solidFill>
              </a:rPr>
              <a:t>   Observer[</a:t>
            </a:r>
            <a:r>
              <a:rPr lang="en-US" sz="1200" dirty="0" err="1" smtClean="0">
                <a:solidFill>
                  <a:srgbClr val="CCCC00"/>
                </a:solidFill>
              </a:rPr>
              <a:t>RespObjItem</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req</a:t>
            </a:r>
            <a:r>
              <a:rPr lang="en-US" sz="1200" dirty="0" smtClean="0">
                <a:solidFill>
                  <a:srgbClr val="CCCC00"/>
                </a:solidFill>
              </a:rPr>
              <a:t>);</a:t>
            </a:r>
          </a:p>
          <a:p>
            <a:endParaRPr lang="en-US" sz="1200" dirty="0">
              <a:solidFill>
                <a:srgbClr val="CCCC00"/>
              </a:solidFill>
            </a:endParaRPr>
          </a:p>
          <a:p>
            <a:r>
              <a:rPr lang="en-US" sz="1200" dirty="0" err="1" smtClean="0">
                <a:solidFill>
                  <a:srgbClr val="CCCC00"/>
                </a:solidFill>
              </a:rPr>
              <a:t>respObserver</a:t>
            </a:r>
            <a:r>
              <a:rPr lang="en-US" sz="1200" dirty="0" smtClean="0">
                <a:solidFill>
                  <a:srgbClr val="CCCC00"/>
                </a:solidFill>
              </a:rPr>
              <a:t> </a:t>
            </a:r>
            <a:r>
              <a:rPr lang="en-US" sz="1200" dirty="0" err="1" smtClean="0">
                <a:solidFill>
                  <a:srgbClr val="CCCC00"/>
                </a:solidFill>
              </a:rPr>
              <a:t>onNext</a:t>
            </a:r>
            <a:r>
              <a:rPr lang="en-US" sz="1200" dirty="0" smtClean="0">
                <a:solidFill>
                  <a:srgbClr val="CCCC00"/>
                </a:solidFill>
              </a:rPr>
              <a:t>( item =&gt; {</a:t>
            </a:r>
            <a:br>
              <a:rPr lang="en-US" sz="1200" dirty="0" smtClean="0">
                <a:solidFill>
                  <a:srgbClr val="CCCC00"/>
                </a:solidFill>
              </a:rPr>
            </a:br>
            <a:r>
              <a:rPr lang="en-US" sz="1200" dirty="0" smtClean="0">
                <a:solidFill>
                  <a:srgbClr val="CCCC00"/>
                </a:solidFill>
              </a:rPr>
              <a:t>    //process next item</a:t>
            </a:r>
          </a:p>
          <a:p>
            <a:r>
              <a:rPr lang="en-US" sz="1200" dirty="0" smtClean="0">
                <a:solidFill>
                  <a:srgbClr val="CCCC00"/>
                </a:solidFill>
              </a:rPr>
              <a:t>}</a:t>
            </a:r>
          </a:p>
          <a:p>
            <a:r>
              <a:rPr lang="en-US" sz="1200" dirty="0" err="1" smtClean="0">
                <a:solidFill>
                  <a:srgbClr val="CCCC00"/>
                </a:solidFill>
              </a:rPr>
              <a:t>respObserver</a:t>
            </a:r>
            <a:r>
              <a:rPr lang="en-US" sz="1200" dirty="0" smtClean="0">
                <a:solidFill>
                  <a:srgbClr val="CCCC00"/>
                </a:solidFill>
              </a:rPr>
              <a:t> </a:t>
            </a:r>
            <a:r>
              <a:rPr lang="en-US" sz="1200" dirty="0" err="1" smtClean="0">
                <a:solidFill>
                  <a:srgbClr val="CCCC00"/>
                </a:solidFill>
              </a:rPr>
              <a:t>onCompleted</a:t>
            </a: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//handle when done</a:t>
            </a:r>
          </a:p>
          <a:p>
            <a:r>
              <a:rPr lang="en-US" sz="1200" dirty="0" smtClean="0">
                <a:solidFill>
                  <a:srgbClr val="CCCC00"/>
                </a:solidFill>
              </a:rPr>
              <a:t>}</a:t>
            </a:r>
          </a:p>
          <a:p>
            <a:endParaRPr lang="en-US" sz="1200" dirty="0">
              <a:solidFill>
                <a:srgbClr val="CCCC00"/>
              </a:solidFill>
            </a:endParaRPr>
          </a:p>
          <a:p>
            <a:r>
              <a:rPr lang="en-US" sz="1200" dirty="0" err="1" smtClean="0">
                <a:solidFill>
                  <a:srgbClr val="CCCC00"/>
                </a:solidFill>
              </a:rPr>
              <a:t>respObserver</a:t>
            </a:r>
            <a:r>
              <a:rPr lang="en-US" sz="1200" dirty="0" smtClean="0">
                <a:solidFill>
                  <a:srgbClr val="CCCC00"/>
                </a:solidFill>
              </a:rPr>
              <a:t> </a:t>
            </a:r>
            <a:r>
              <a:rPr lang="en-US" sz="1200" dirty="0" err="1" smtClean="0">
                <a:solidFill>
                  <a:srgbClr val="CCCC00"/>
                </a:solidFill>
              </a:rPr>
              <a:t>onError</a:t>
            </a:r>
            <a:r>
              <a:rPr lang="en-US" sz="1200" dirty="0" smtClean="0">
                <a:solidFill>
                  <a:srgbClr val="CCCC00"/>
                </a:solidFill>
              </a:rPr>
              <a:t>( e =&gt; {</a:t>
            </a:r>
          </a:p>
          <a:p>
            <a:r>
              <a:rPr lang="en-US" sz="1200" dirty="0">
                <a:solidFill>
                  <a:srgbClr val="CCCC00"/>
                </a:solidFill>
              </a:rPr>
              <a:t> </a:t>
            </a:r>
            <a:r>
              <a:rPr lang="en-US" sz="1200" dirty="0" smtClean="0">
                <a:solidFill>
                  <a:srgbClr val="CCCC00"/>
                </a:solidFill>
              </a:rPr>
              <a:t>  //process error, exception in e</a:t>
            </a:r>
          </a:p>
          <a:p>
            <a:r>
              <a:rPr lang="en-US" sz="1200" dirty="0">
                <a:solidFill>
                  <a:srgbClr val="CCCC00"/>
                </a:solidFill>
              </a:rPr>
              <a:t>}</a:t>
            </a:r>
          </a:p>
        </p:txBody>
      </p:sp>
      <p:sp>
        <p:nvSpPr>
          <p:cNvPr id="8" name="Rectangle 7"/>
          <p:cNvSpPr/>
          <p:nvPr/>
        </p:nvSpPr>
        <p:spPr bwMode="auto">
          <a:xfrm>
            <a:off x="5105400" y="1927950"/>
            <a:ext cx="3657600" cy="3810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Provider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9" name="TextBox 8"/>
          <p:cNvSpPr txBox="1"/>
          <p:nvPr/>
        </p:nvSpPr>
        <p:spPr>
          <a:xfrm>
            <a:off x="5181600" y="2461350"/>
            <a:ext cx="3780081" cy="3231653"/>
          </a:xfrm>
          <a:prstGeom prst="rect">
            <a:avLst/>
          </a:prstGeom>
          <a:noFill/>
        </p:spPr>
        <p:txBody>
          <a:bodyPr wrap="square" rtlCol="0">
            <a:spAutoFit/>
          </a:bodyPr>
          <a:lstStyle/>
          <a:p>
            <a:r>
              <a:rPr lang="en-US" sz="1200" dirty="0" err="1" smtClean="0">
                <a:solidFill>
                  <a:srgbClr val="CCCC00"/>
                </a:solidFill>
              </a:rPr>
              <a:t>def</a:t>
            </a:r>
            <a:r>
              <a:rPr lang="en-US" sz="1200" dirty="0" smtClean="0">
                <a:solidFill>
                  <a:srgbClr val="CCCC00"/>
                </a:solidFill>
              </a:rPr>
              <a:t>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req:ReqObjType</a:t>
            </a:r>
            <a:r>
              <a:rPr lang="en-US" sz="1200" dirty="0" smtClean="0">
                <a:solidFill>
                  <a:srgbClr val="CCCC00"/>
                </a:solidFill>
              </a:rPr>
              <a:t>) </a:t>
            </a:r>
            <a:r>
              <a:rPr lang="en-US" sz="1200" dirty="0">
                <a:solidFill>
                  <a:srgbClr val="CCCC00"/>
                </a:solidFill>
              </a:rPr>
              <a:t>:</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Observer[</a:t>
            </a:r>
            <a:r>
              <a:rPr lang="en-US" sz="1200" dirty="0" err="1" smtClean="0">
                <a:solidFill>
                  <a:srgbClr val="CCCC00"/>
                </a:solidFill>
              </a:rPr>
              <a:t>RespObjItem</a:t>
            </a:r>
            <a:r>
              <a:rPr lang="en-US" sz="1200" dirty="0" smtClean="0">
                <a:solidFill>
                  <a:srgbClr val="CCCC00"/>
                </a:solidFill>
              </a:rPr>
              <a:t>] =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val</a:t>
            </a:r>
            <a:r>
              <a:rPr lang="en-US" sz="1200" dirty="0" smtClean="0">
                <a:solidFill>
                  <a:srgbClr val="CCCC00"/>
                </a:solidFill>
              </a:rPr>
              <a:t> </a:t>
            </a:r>
            <a:r>
              <a:rPr lang="en-US" sz="1200" dirty="0" err="1" smtClean="0">
                <a:solidFill>
                  <a:srgbClr val="CCCC00"/>
                </a:solidFill>
              </a:rPr>
              <a:t>respObjCollection</a:t>
            </a:r>
            <a:r>
              <a:rPr lang="en-US" sz="1200" dirty="0" smtClean="0">
                <a:solidFill>
                  <a:srgbClr val="CCCC00"/>
                </a:solidFill>
              </a:rPr>
              <a:t> : </a:t>
            </a:r>
            <a:r>
              <a:rPr lang="en-US" sz="1200" dirty="0" err="1" smtClean="0">
                <a:solidFill>
                  <a:srgbClr val="CCCC00"/>
                </a:solidFill>
              </a:rPr>
              <a:t>RespObjTypeColl</a:t>
            </a:r>
            <a:r>
              <a:rPr lang="en-US" sz="1200" dirty="0" smtClean="0">
                <a:solidFill>
                  <a:srgbClr val="CCCC00"/>
                </a:solidFill>
              </a:rPr>
              <a:t> =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doSomething</a:t>
            </a:r>
            <a:r>
              <a:rPr lang="en-US" sz="1200" dirty="0" smtClean="0">
                <a:solidFill>
                  <a:srgbClr val="CCCC00"/>
                </a:solidFill>
              </a:rPr>
              <a:t>(</a:t>
            </a:r>
            <a:r>
              <a:rPr lang="en-US" sz="1200" dirty="0" err="1" smtClean="0">
                <a:solidFill>
                  <a:srgbClr val="CCCC00"/>
                </a:solidFill>
              </a:rPr>
              <a:t>req</a:t>
            </a:r>
            <a:r>
              <a:rPr lang="en-US" sz="1200" dirty="0" smtClean="0">
                <a:solidFill>
                  <a:srgbClr val="CCCC00"/>
                </a:solidFill>
              </a:rPr>
              <a:t>);</a:t>
            </a:r>
          </a:p>
          <a:p>
            <a:endParaRPr lang="en-US" sz="1200" dirty="0">
              <a:solidFill>
                <a:srgbClr val="CCCC00"/>
              </a:solidFill>
            </a:endParaRPr>
          </a:p>
          <a:p>
            <a:r>
              <a:rPr lang="en-US" sz="1200" dirty="0" smtClean="0">
                <a:solidFill>
                  <a:srgbClr val="CCCC00"/>
                </a:solidFill>
              </a:rPr>
              <a:t>  Observable[</a:t>
            </a:r>
            <a:r>
              <a:rPr lang="en-US" sz="1200" dirty="0" err="1" smtClean="0">
                <a:solidFill>
                  <a:srgbClr val="CCCC00"/>
                </a:solidFill>
              </a:rPr>
              <a:t>RespObjItem</a:t>
            </a:r>
            <a:r>
              <a:rPr lang="en-US" sz="1200" dirty="0" smtClean="0">
                <a:solidFill>
                  <a:srgbClr val="CCCC00"/>
                </a:solidFill>
              </a:rPr>
              <a:t>] (observer =&gt; {  </a:t>
            </a:r>
            <a:endParaRPr lang="en-US" sz="1200" dirty="0">
              <a:solidFill>
                <a:srgbClr val="CCCC00"/>
              </a:solidFill>
            </a:endParaRPr>
          </a:p>
          <a:p>
            <a:r>
              <a:rPr lang="en-US" sz="1200" dirty="0" smtClean="0">
                <a:solidFill>
                  <a:srgbClr val="CCCC00"/>
                </a:solidFill>
              </a:rPr>
              <a:t>    try{</a:t>
            </a:r>
          </a:p>
          <a:p>
            <a:r>
              <a:rPr lang="en-US" sz="1200" dirty="0">
                <a:solidFill>
                  <a:srgbClr val="CCCC00"/>
                </a:solidFill>
              </a:rPr>
              <a:t> </a:t>
            </a:r>
            <a:r>
              <a:rPr lang="en-US" sz="1200" dirty="0" smtClean="0">
                <a:solidFill>
                  <a:srgbClr val="CCCC00"/>
                </a:solidFill>
              </a:rPr>
              <a:t>       while(</a:t>
            </a:r>
            <a:r>
              <a:rPr lang="en-US" sz="1200" dirty="0" err="1" smtClean="0">
                <a:solidFill>
                  <a:srgbClr val="CCCC00"/>
                </a:solidFill>
              </a:rPr>
              <a:t>respObjCollection.hasNext</a:t>
            </a:r>
            <a:r>
              <a:rPr lang="en-US" sz="1200" dirty="0" smtClean="0">
                <a:solidFill>
                  <a:srgbClr val="CCCC00"/>
                </a:solidFill>
              </a:rPr>
              <a:t>)</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observer.onNext</a:t>
            </a:r>
            <a:r>
              <a:rPr lang="en-US" sz="1200" dirty="0" smtClean="0">
                <a:solidFill>
                  <a:srgbClr val="CCCC00"/>
                </a:solidFill>
              </a:rPr>
              <a:t>(</a:t>
            </a:r>
            <a:r>
              <a:rPr lang="en-US" sz="1200" dirty="0" err="1" smtClean="0">
                <a:solidFill>
                  <a:srgbClr val="CCCC00"/>
                </a:solidFill>
              </a:rPr>
              <a:t>respObjCollection.next</a:t>
            </a:r>
            <a:r>
              <a:rPr lang="en-US" sz="1200" dirty="0" smtClean="0">
                <a:solidFill>
                  <a:srgbClr val="CCCC00"/>
                </a:solidFill>
              </a:rPr>
              <a:t>())</a:t>
            </a:r>
          </a:p>
          <a:p>
            <a:endParaRPr lang="en-US" sz="1200" dirty="0">
              <a:solidFill>
                <a:srgbClr val="CCCC00"/>
              </a:solidFill>
            </a:endParaRPr>
          </a:p>
          <a:p>
            <a:r>
              <a:rPr lang="en-US" sz="1200" dirty="0" smtClean="0">
                <a:solidFill>
                  <a:srgbClr val="CCCC00"/>
                </a:solidFill>
              </a:rPr>
              <a:t>         </a:t>
            </a:r>
            <a:r>
              <a:rPr lang="en-US" sz="1200" dirty="0" err="1" smtClean="0">
                <a:solidFill>
                  <a:srgbClr val="CCCC00"/>
                </a:solidFill>
              </a:rPr>
              <a:t>observer.onCompleted</a:t>
            </a: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catch (</a:t>
            </a:r>
            <a:r>
              <a:rPr lang="en-US" sz="1200" dirty="0" err="1" smtClean="0">
                <a:solidFill>
                  <a:srgbClr val="CCCC00"/>
                </a:solidFill>
              </a:rPr>
              <a:t>e:Exception</a:t>
            </a: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observer.onError</a:t>
            </a:r>
            <a:r>
              <a:rPr lang="en-US" sz="1200" dirty="0" smtClean="0">
                <a:solidFill>
                  <a:srgbClr val="CCCC00"/>
                </a:solidFill>
              </a:rPr>
              <a:t>(e)</a:t>
            </a:r>
          </a:p>
          <a:p>
            <a:r>
              <a:rPr lang="en-US" sz="1200" dirty="0">
                <a:solidFill>
                  <a:srgbClr val="CCCC00"/>
                </a:solidFill>
              </a:rPr>
              <a:t> </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p>
          <a:p>
            <a:r>
              <a:rPr lang="en-US" sz="1200" dirty="0">
                <a:solidFill>
                  <a:srgbClr val="CCCC00"/>
                </a:solidFill>
              </a:rPr>
              <a:t>}</a:t>
            </a:r>
          </a:p>
        </p:txBody>
      </p:sp>
      <p:sp>
        <p:nvSpPr>
          <p:cNvPr id="23" name="TextBox 22"/>
          <p:cNvSpPr txBox="1"/>
          <p:nvPr/>
        </p:nvSpPr>
        <p:spPr>
          <a:xfrm>
            <a:off x="3505200" y="2537550"/>
            <a:ext cx="1500431" cy="338554"/>
          </a:xfrm>
          <a:prstGeom prst="rect">
            <a:avLst/>
          </a:prstGeom>
          <a:noFill/>
        </p:spPr>
        <p:txBody>
          <a:bodyPr wrap="none" rtlCol="0">
            <a:spAutoFit/>
          </a:bodyPr>
          <a:lstStyle/>
          <a:p>
            <a:r>
              <a:rPr lang="en-US" sz="1600" dirty="0" smtClean="0"/>
              <a:t>Call Service </a:t>
            </a:r>
            <a:r>
              <a:rPr lang="en-US" sz="1600" dirty="0" smtClean="0">
                <a:sym typeface="Wingdings"/>
              </a:rPr>
              <a:t></a:t>
            </a:r>
            <a:endParaRPr lang="en-US" sz="1600" dirty="0"/>
          </a:p>
        </p:txBody>
      </p:sp>
      <p:sp>
        <p:nvSpPr>
          <p:cNvPr id="31" name="TextBox 30"/>
          <p:cNvSpPr txBox="1"/>
          <p:nvPr/>
        </p:nvSpPr>
        <p:spPr>
          <a:xfrm>
            <a:off x="3505200" y="3070950"/>
            <a:ext cx="1247858" cy="338554"/>
          </a:xfrm>
          <a:prstGeom prst="rect">
            <a:avLst/>
          </a:prstGeom>
          <a:noFill/>
        </p:spPr>
        <p:txBody>
          <a:bodyPr wrap="none" rtlCol="0">
            <a:spAutoFit/>
          </a:bodyPr>
          <a:lstStyle/>
          <a:p>
            <a:r>
              <a:rPr lang="en-US" sz="1600" dirty="0" smtClean="0">
                <a:sym typeface="Wingdings"/>
              </a:rPr>
              <a:t> </a:t>
            </a:r>
            <a:r>
              <a:rPr lang="en-US" sz="1600" dirty="0" err="1" smtClean="0">
                <a:sym typeface="Wingdings"/>
              </a:rPr>
              <a:t>onNext</a:t>
            </a:r>
            <a:r>
              <a:rPr lang="en-US" sz="1600" dirty="0" smtClean="0">
                <a:sym typeface="Wingdings"/>
              </a:rPr>
              <a:t>()</a:t>
            </a:r>
            <a:endParaRPr lang="en-US" sz="1600" dirty="0"/>
          </a:p>
        </p:txBody>
      </p:sp>
      <p:sp>
        <p:nvSpPr>
          <p:cNvPr id="33" name="TextBox 32"/>
          <p:cNvSpPr txBox="1"/>
          <p:nvPr/>
        </p:nvSpPr>
        <p:spPr>
          <a:xfrm>
            <a:off x="3505200" y="3451950"/>
            <a:ext cx="1247858" cy="338554"/>
          </a:xfrm>
          <a:prstGeom prst="rect">
            <a:avLst/>
          </a:prstGeom>
          <a:noFill/>
        </p:spPr>
        <p:txBody>
          <a:bodyPr wrap="none" rtlCol="0">
            <a:spAutoFit/>
          </a:bodyPr>
          <a:lstStyle/>
          <a:p>
            <a:r>
              <a:rPr lang="en-US" sz="1600" dirty="0" smtClean="0">
                <a:sym typeface="Wingdings"/>
              </a:rPr>
              <a:t> </a:t>
            </a:r>
            <a:r>
              <a:rPr lang="en-US" sz="1600" dirty="0" err="1" smtClean="0">
                <a:sym typeface="Wingdings"/>
              </a:rPr>
              <a:t>onNext</a:t>
            </a:r>
            <a:r>
              <a:rPr lang="en-US" sz="1600" dirty="0" smtClean="0">
                <a:sym typeface="Wingdings"/>
              </a:rPr>
              <a:t>()</a:t>
            </a:r>
            <a:endParaRPr lang="en-US" sz="1600" dirty="0"/>
          </a:p>
        </p:txBody>
      </p:sp>
      <p:sp>
        <p:nvSpPr>
          <p:cNvPr id="35" name="TextBox 34"/>
          <p:cNvSpPr txBox="1"/>
          <p:nvPr/>
        </p:nvSpPr>
        <p:spPr>
          <a:xfrm>
            <a:off x="3505200" y="3832950"/>
            <a:ext cx="1247858" cy="338554"/>
          </a:xfrm>
          <a:prstGeom prst="rect">
            <a:avLst/>
          </a:prstGeom>
          <a:noFill/>
        </p:spPr>
        <p:txBody>
          <a:bodyPr wrap="none" rtlCol="0">
            <a:spAutoFit/>
          </a:bodyPr>
          <a:lstStyle/>
          <a:p>
            <a:r>
              <a:rPr lang="en-US" sz="1600" dirty="0" smtClean="0">
                <a:sym typeface="Wingdings"/>
              </a:rPr>
              <a:t> </a:t>
            </a:r>
            <a:r>
              <a:rPr lang="en-US" sz="1600" dirty="0" err="1" smtClean="0">
                <a:sym typeface="Wingdings"/>
              </a:rPr>
              <a:t>onNext</a:t>
            </a:r>
            <a:r>
              <a:rPr lang="en-US" sz="1600" dirty="0" smtClean="0">
                <a:sym typeface="Wingdings"/>
              </a:rPr>
              <a:t>()</a:t>
            </a:r>
            <a:endParaRPr lang="en-US" sz="1600" dirty="0"/>
          </a:p>
        </p:txBody>
      </p:sp>
      <p:sp>
        <p:nvSpPr>
          <p:cNvPr id="37" name="TextBox 36"/>
          <p:cNvSpPr txBox="1"/>
          <p:nvPr/>
        </p:nvSpPr>
        <p:spPr>
          <a:xfrm>
            <a:off x="3505200" y="4518750"/>
            <a:ext cx="1386517" cy="584776"/>
          </a:xfrm>
          <a:prstGeom prst="rect">
            <a:avLst/>
          </a:prstGeom>
          <a:noFill/>
        </p:spPr>
        <p:txBody>
          <a:bodyPr wrap="none" rtlCol="0">
            <a:spAutoFit/>
          </a:bodyPr>
          <a:lstStyle/>
          <a:p>
            <a:r>
              <a:rPr lang="en-US" sz="1600" dirty="0" smtClean="0">
                <a:sym typeface="Wingdings"/>
              </a:rPr>
              <a:t> If error</a:t>
            </a:r>
            <a:br>
              <a:rPr lang="en-US" sz="1600" dirty="0" smtClean="0">
                <a:sym typeface="Wingdings"/>
              </a:rPr>
            </a:br>
            <a:r>
              <a:rPr lang="en-US" sz="1600" dirty="0" smtClean="0">
                <a:sym typeface="Wingdings"/>
              </a:rPr>
              <a:t>    </a:t>
            </a:r>
            <a:r>
              <a:rPr lang="en-US" sz="1600" dirty="0" err="1" smtClean="0">
                <a:sym typeface="Wingdings"/>
              </a:rPr>
              <a:t>onError</a:t>
            </a:r>
            <a:r>
              <a:rPr lang="en-US" sz="1600" dirty="0" smtClean="0">
                <a:sym typeface="Wingdings"/>
              </a:rPr>
              <a:t>(E)</a:t>
            </a:r>
            <a:endParaRPr lang="en-US" sz="1600" dirty="0"/>
          </a:p>
        </p:txBody>
      </p:sp>
      <p:cxnSp>
        <p:nvCxnSpPr>
          <p:cNvPr id="20" name="Straight Connector 19"/>
          <p:cNvCxnSpPr/>
          <p:nvPr/>
        </p:nvCxnSpPr>
        <p:spPr bwMode="auto">
          <a:xfrm>
            <a:off x="3429000" y="2819400"/>
            <a:ext cx="1676400" cy="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Connector 20"/>
          <p:cNvCxnSpPr/>
          <p:nvPr/>
        </p:nvCxnSpPr>
        <p:spPr bwMode="auto">
          <a:xfrm>
            <a:off x="3429000" y="3352800"/>
            <a:ext cx="16764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3429000" y="3733800"/>
            <a:ext cx="16764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Straight Connector 23"/>
          <p:cNvCxnSpPr/>
          <p:nvPr/>
        </p:nvCxnSpPr>
        <p:spPr bwMode="auto">
          <a:xfrm>
            <a:off x="3429000" y="4114800"/>
            <a:ext cx="16764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3429000" y="4495800"/>
            <a:ext cx="16764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6" name="TextBox 25"/>
          <p:cNvSpPr txBox="1"/>
          <p:nvPr/>
        </p:nvSpPr>
        <p:spPr>
          <a:xfrm>
            <a:off x="3352800" y="4157246"/>
            <a:ext cx="1797988" cy="338554"/>
          </a:xfrm>
          <a:prstGeom prst="rect">
            <a:avLst/>
          </a:prstGeom>
          <a:noFill/>
        </p:spPr>
        <p:txBody>
          <a:bodyPr wrap="none" rtlCol="0">
            <a:spAutoFit/>
          </a:bodyPr>
          <a:lstStyle/>
          <a:p>
            <a:r>
              <a:rPr lang="en-US" sz="1600" dirty="0" smtClean="0">
                <a:sym typeface="Wingdings"/>
              </a:rPr>
              <a:t> </a:t>
            </a:r>
            <a:r>
              <a:rPr lang="en-US" sz="1600" dirty="0" err="1" smtClean="0">
                <a:sym typeface="Wingdings"/>
              </a:rPr>
              <a:t>onCompleted</a:t>
            </a:r>
            <a:r>
              <a:rPr lang="en-US" sz="1600" dirty="0" smtClean="0">
                <a:sym typeface="Wingdings"/>
              </a:rPr>
              <a:t>()</a:t>
            </a:r>
            <a:endParaRPr lang="en-US" sz="1600" dirty="0"/>
          </a:p>
        </p:txBody>
      </p:sp>
      <p:cxnSp>
        <p:nvCxnSpPr>
          <p:cNvPr id="27" name="Straight Connector 26"/>
          <p:cNvCxnSpPr/>
          <p:nvPr/>
        </p:nvCxnSpPr>
        <p:spPr bwMode="auto">
          <a:xfrm>
            <a:off x="3429000" y="5105400"/>
            <a:ext cx="16764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184989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34</a:t>
            </a:fld>
            <a:endParaRPr lang="en-US"/>
          </a:p>
        </p:txBody>
      </p:sp>
      <p:sp>
        <p:nvSpPr>
          <p:cNvPr id="737282" name="Rectangle 2"/>
          <p:cNvSpPr>
            <a:spLocks noGrp="1" noChangeArrowheads="1"/>
          </p:cNvSpPr>
          <p:nvPr>
            <p:ph type="title"/>
          </p:nvPr>
        </p:nvSpPr>
        <p:spPr/>
        <p:txBody>
          <a:bodyPr/>
          <a:lstStyle/>
          <a:p>
            <a:pPr defTabSz="895350"/>
            <a:r>
              <a:rPr lang="en-US" dirty="0" smtClean="0"/>
              <a:t>Service Types – </a:t>
            </a:r>
            <a:r>
              <a:rPr lang="en-US" dirty="0" err="1" smtClean="0"/>
              <a:t>Stateful</a:t>
            </a:r>
            <a:r>
              <a:rPr lang="en-US" dirty="0" smtClean="0"/>
              <a:t> and Stateless</a:t>
            </a:r>
            <a:endParaRPr lang="en-US" dirty="0"/>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524000"/>
            <a:ext cx="8143875" cy="4972050"/>
          </a:xfrm>
        </p:spPr>
        <p:txBody>
          <a:bodyPr/>
          <a:lstStyle/>
          <a:p>
            <a:pPr marL="236538" indent="-236538" defTabSz="895350"/>
            <a:r>
              <a:rPr lang="en-US" sz="2000" dirty="0" smtClean="0"/>
              <a:t>Stateless</a:t>
            </a:r>
            <a:r>
              <a:rPr lang="en-US" sz="2000" dirty="0"/>
              <a:t> </a:t>
            </a:r>
            <a:r>
              <a:rPr lang="en-US" sz="2000" dirty="0" smtClean="0"/>
              <a:t>– every call is independent</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pPr marL="236538" indent="-236538" defTabSz="895350"/>
            <a:r>
              <a:rPr lang="en-US" sz="2000" dirty="0" err="1" smtClean="0"/>
              <a:t>Statefull</a:t>
            </a:r>
            <a:r>
              <a:rPr lang="en-US" sz="2000" dirty="0" smtClean="0"/>
              <a:t> – current call depends on state of previous call(s)</a:t>
            </a:r>
            <a:endParaRPr lang="en-US" sz="2000" dirty="0"/>
          </a:p>
          <a:p>
            <a:pPr marL="0" indent="0" defTabSz="895350">
              <a:buNone/>
            </a:pPr>
            <a:endParaRPr lang="en-US" sz="2000" dirty="0"/>
          </a:p>
        </p:txBody>
      </p:sp>
      <p:sp>
        <p:nvSpPr>
          <p:cNvPr id="6" name="Rectangle 5"/>
          <p:cNvSpPr/>
          <p:nvPr/>
        </p:nvSpPr>
        <p:spPr bwMode="auto">
          <a:xfrm>
            <a:off x="1066800" y="1981200"/>
            <a:ext cx="2743200" cy="12192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Consumer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2" name="TextBox 1"/>
          <p:cNvSpPr txBox="1"/>
          <p:nvPr/>
        </p:nvSpPr>
        <p:spPr>
          <a:xfrm>
            <a:off x="1219200" y="2514600"/>
            <a:ext cx="2027493" cy="646331"/>
          </a:xfrm>
          <a:prstGeom prst="rect">
            <a:avLst/>
          </a:prstGeom>
          <a:noFill/>
        </p:spPr>
        <p:txBody>
          <a:bodyPr wrap="none" rtlCol="0">
            <a:spAutoFit/>
          </a:bodyPr>
          <a:lstStyle/>
          <a:p>
            <a:r>
              <a:rPr lang="en-US" sz="1200" dirty="0" smtClean="0">
                <a:solidFill>
                  <a:srgbClr val="CCCC00"/>
                </a:solidFill>
              </a:rPr>
              <a:t>y = </a:t>
            </a:r>
            <a:r>
              <a:rPr lang="en-US" sz="1200" dirty="0" err="1" smtClean="0">
                <a:solidFill>
                  <a:srgbClr val="CCCC00"/>
                </a:solidFill>
              </a:rPr>
              <a:t>serviceCall</a:t>
            </a:r>
            <a:r>
              <a:rPr lang="en-US" sz="1200" dirty="0" smtClean="0">
                <a:solidFill>
                  <a:srgbClr val="CCCC00"/>
                </a:solidFill>
              </a:rPr>
              <a:t>(x);</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x.lastName</a:t>
            </a:r>
            <a:r>
              <a:rPr lang="en-US" sz="1200" dirty="0" smtClean="0">
                <a:solidFill>
                  <a:srgbClr val="CCCC00"/>
                </a:solidFill>
              </a:rPr>
              <a:t> = “</a:t>
            </a:r>
            <a:r>
              <a:rPr lang="en-US" sz="1200" dirty="0" err="1" smtClean="0">
                <a:solidFill>
                  <a:srgbClr val="CCCC00"/>
                </a:solidFill>
              </a:rPr>
              <a:t>newLast</a:t>
            </a:r>
            <a:r>
              <a:rPr lang="en-US" sz="1200" dirty="0" smtClean="0">
                <a:solidFill>
                  <a:srgbClr val="CCCC00"/>
                </a:solidFill>
              </a:rPr>
              <a:t>”;</a:t>
            </a:r>
          </a:p>
          <a:p>
            <a:r>
              <a:rPr lang="en-US" sz="1200" dirty="0" smtClean="0">
                <a:solidFill>
                  <a:srgbClr val="CCCC00"/>
                </a:solidFill>
              </a:rPr>
              <a:t>z = </a:t>
            </a:r>
            <a:r>
              <a:rPr lang="en-US" sz="1200" dirty="0" err="1" smtClean="0">
                <a:solidFill>
                  <a:srgbClr val="CCCC00"/>
                </a:solidFill>
              </a:rPr>
              <a:t>serviceCall</a:t>
            </a:r>
            <a:r>
              <a:rPr lang="en-US" sz="1200" dirty="0" smtClean="0">
                <a:solidFill>
                  <a:srgbClr val="CCCC00"/>
                </a:solidFill>
              </a:rPr>
              <a:t>(x);</a:t>
            </a:r>
            <a:endParaRPr lang="en-US" sz="1200" dirty="0">
              <a:solidFill>
                <a:srgbClr val="CCCC00"/>
              </a:solidFill>
            </a:endParaRPr>
          </a:p>
        </p:txBody>
      </p:sp>
      <p:sp>
        <p:nvSpPr>
          <p:cNvPr id="8" name="Rectangle 7"/>
          <p:cNvSpPr/>
          <p:nvPr/>
        </p:nvSpPr>
        <p:spPr bwMode="auto">
          <a:xfrm>
            <a:off x="5867400" y="2133600"/>
            <a:ext cx="2819400" cy="9144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Provider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9" name="TextBox 8"/>
          <p:cNvSpPr txBox="1"/>
          <p:nvPr/>
        </p:nvSpPr>
        <p:spPr>
          <a:xfrm>
            <a:off x="6023580" y="2618601"/>
            <a:ext cx="1487757" cy="276999"/>
          </a:xfrm>
          <a:prstGeom prst="rect">
            <a:avLst/>
          </a:prstGeom>
          <a:noFill/>
        </p:spPr>
        <p:txBody>
          <a:bodyPr wrap="none" rtlCol="0">
            <a:spAutoFit/>
          </a:bodyPr>
          <a:lstStyle/>
          <a:p>
            <a:r>
              <a:rPr lang="en-US" sz="1200" dirty="0" err="1" smtClean="0">
                <a:solidFill>
                  <a:srgbClr val="CCCC00"/>
                </a:solidFill>
              </a:rPr>
              <a:t>serviceCall</a:t>
            </a:r>
            <a:r>
              <a:rPr lang="en-US" sz="1200" dirty="0" smtClean="0">
                <a:solidFill>
                  <a:srgbClr val="CCCC00"/>
                </a:solidFill>
              </a:rPr>
              <a:t>(); { … }</a:t>
            </a:r>
            <a:endParaRPr lang="en-US" sz="1200" dirty="0">
              <a:solidFill>
                <a:srgbClr val="CCCC00"/>
              </a:solidFill>
            </a:endParaRPr>
          </a:p>
        </p:txBody>
      </p:sp>
      <p:cxnSp>
        <p:nvCxnSpPr>
          <p:cNvPr id="4" name="Straight Connector 3"/>
          <p:cNvCxnSpPr>
            <a:stCxn id="6" idx="3"/>
            <a:endCxn id="8" idx="1"/>
          </p:cNvCxnSpPr>
          <p:nvPr/>
        </p:nvCxnSpPr>
        <p:spPr bwMode="auto">
          <a:xfrm>
            <a:off x="3810000" y="2590800"/>
            <a:ext cx="2057400" cy="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Rectangle 17"/>
          <p:cNvSpPr/>
          <p:nvPr/>
        </p:nvSpPr>
        <p:spPr bwMode="auto">
          <a:xfrm>
            <a:off x="1066800" y="4109280"/>
            <a:ext cx="2743200" cy="1447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Consumer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19" name="TextBox 18"/>
          <p:cNvSpPr txBox="1"/>
          <p:nvPr/>
        </p:nvSpPr>
        <p:spPr>
          <a:xfrm>
            <a:off x="1219200" y="4566480"/>
            <a:ext cx="2027493" cy="830997"/>
          </a:xfrm>
          <a:prstGeom prst="rect">
            <a:avLst/>
          </a:prstGeom>
          <a:noFill/>
        </p:spPr>
        <p:txBody>
          <a:bodyPr wrap="none" rtlCol="0">
            <a:spAutoFit/>
          </a:bodyPr>
          <a:lstStyle/>
          <a:p>
            <a:r>
              <a:rPr lang="en-US" sz="1200" dirty="0" smtClean="0">
                <a:solidFill>
                  <a:srgbClr val="CCCC00"/>
                </a:solidFill>
              </a:rPr>
              <a:t>y = </a:t>
            </a:r>
            <a:r>
              <a:rPr lang="en-US" sz="1200" dirty="0" err="1" smtClean="0">
                <a:solidFill>
                  <a:srgbClr val="CCCC00"/>
                </a:solidFill>
              </a:rPr>
              <a:t>serviceCall</a:t>
            </a:r>
            <a:r>
              <a:rPr lang="en-US" sz="1200" dirty="0" smtClean="0">
                <a:solidFill>
                  <a:srgbClr val="CCCC00"/>
                </a:solidFill>
              </a:rPr>
              <a:t>(x);</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x.lastName</a:t>
            </a:r>
            <a:r>
              <a:rPr lang="en-US" sz="1200" dirty="0" smtClean="0">
                <a:solidFill>
                  <a:srgbClr val="CCCC00"/>
                </a:solidFill>
              </a:rPr>
              <a:t> = “</a:t>
            </a:r>
            <a:r>
              <a:rPr lang="en-US" sz="1200" dirty="0" err="1" smtClean="0">
                <a:solidFill>
                  <a:srgbClr val="CCCC00"/>
                </a:solidFill>
              </a:rPr>
              <a:t>newLast</a:t>
            </a:r>
            <a:r>
              <a:rPr lang="en-US" sz="1200" dirty="0" smtClean="0">
                <a:solidFill>
                  <a:srgbClr val="CCCC00"/>
                </a:solidFill>
              </a:rPr>
              <a:t>”;</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x.session</a:t>
            </a:r>
            <a:r>
              <a:rPr lang="en-US" sz="1200" dirty="0" smtClean="0">
                <a:solidFill>
                  <a:srgbClr val="CCCC00"/>
                </a:solidFill>
              </a:rPr>
              <a:t> = </a:t>
            </a:r>
            <a:r>
              <a:rPr lang="en-US" sz="1200" dirty="0" err="1" smtClean="0">
                <a:solidFill>
                  <a:srgbClr val="CCCC00"/>
                </a:solidFill>
              </a:rPr>
              <a:t>y.session</a:t>
            </a:r>
            <a:r>
              <a:rPr lang="en-US" sz="1200" dirty="0" smtClean="0">
                <a:solidFill>
                  <a:srgbClr val="CCCC00"/>
                </a:solidFill>
              </a:rPr>
              <a:t>;</a:t>
            </a:r>
          </a:p>
          <a:p>
            <a:r>
              <a:rPr lang="en-US" sz="1200" dirty="0" smtClean="0">
                <a:solidFill>
                  <a:srgbClr val="CCCC00"/>
                </a:solidFill>
              </a:rPr>
              <a:t>z = </a:t>
            </a:r>
            <a:r>
              <a:rPr lang="en-US" sz="1200" dirty="0" err="1" smtClean="0">
                <a:solidFill>
                  <a:srgbClr val="CCCC00"/>
                </a:solidFill>
              </a:rPr>
              <a:t>serviceCall</a:t>
            </a:r>
            <a:r>
              <a:rPr lang="en-US" sz="1200" dirty="0" smtClean="0">
                <a:solidFill>
                  <a:srgbClr val="CCCC00"/>
                </a:solidFill>
              </a:rPr>
              <a:t>(x);</a:t>
            </a:r>
            <a:endParaRPr lang="en-US" sz="1200" dirty="0">
              <a:solidFill>
                <a:srgbClr val="CCCC00"/>
              </a:solidFill>
            </a:endParaRPr>
          </a:p>
        </p:txBody>
      </p:sp>
      <p:sp>
        <p:nvSpPr>
          <p:cNvPr id="20" name="Rectangle 19"/>
          <p:cNvSpPr/>
          <p:nvPr/>
        </p:nvSpPr>
        <p:spPr bwMode="auto">
          <a:xfrm>
            <a:off x="5791200" y="3886200"/>
            <a:ext cx="1981200" cy="1905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Provider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21" name="TextBox 20"/>
          <p:cNvSpPr txBox="1"/>
          <p:nvPr/>
        </p:nvSpPr>
        <p:spPr>
          <a:xfrm>
            <a:off x="5791200" y="4371201"/>
            <a:ext cx="2054018" cy="1384995"/>
          </a:xfrm>
          <a:prstGeom prst="rect">
            <a:avLst/>
          </a:prstGeom>
          <a:noFill/>
        </p:spPr>
        <p:txBody>
          <a:bodyPr wrap="none" rtlCol="0">
            <a:spAutoFit/>
          </a:bodyPr>
          <a:lstStyle/>
          <a:p>
            <a:r>
              <a:rPr lang="en-US" sz="1200" dirty="0" err="1" smtClean="0">
                <a:solidFill>
                  <a:srgbClr val="CCCC00"/>
                </a:solidFill>
              </a:rPr>
              <a:t>serviceCall</a:t>
            </a: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mySession</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getState</a:t>
            </a:r>
            <a:r>
              <a:rPr lang="en-US" sz="1200" dirty="0" smtClean="0">
                <a:solidFill>
                  <a:srgbClr val="CCCC00"/>
                </a:solidFill>
              </a:rPr>
              <a:t>(</a:t>
            </a:r>
            <a:r>
              <a:rPr lang="en-US" sz="1200" dirty="0" err="1" smtClean="0">
                <a:solidFill>
                  <a:srgbClr val="CCCC00"/>
                </a:solidFill>
              </a:rPr>
              <a:t>req.session</a:t>
            </a:r>
            <a:r>
              <a:rPr lang="en-US" sz="1200" dirty="0" smtClean="0">
                <a:solidFill>
                  <a:srgbClr val="CCCC00"/>
                </a:solidFill>
              </a:rPr>
              <a:t>);</a:t>
            </a:r>
            <a:br>
              <a:rPr lang="en-US" sz="1200" dirty="0" smtClean="0">
                <a:solidFill>
                  <a:srgbClr val="CCCC00"/>
                </a:solidFill>
              </a:rPr>
            </a:b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resp.session</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saveState</a:t>
            </a:r>
            <a:r>
              <a:rPr lang="en-US" sz="1200" dirty="0" smtClean="0">
                <a:solidFill>
                  <a:srgbClr val="CCCC00"/>
                </a:solidFill>
              </a:rPr>
              <a:t>(</a:t>
            </a:r>
            <a:r>
              <a:rPr lang="en-US" sz="1200" dirty="0" err="1" smtClean="0">
                <a:solidFill>
                  <a:srgbClr val="CCCC00"/>
                </a:solidFill>
              </a:rPr>
              <a:t>mySession</a:t>
            </a:r>
            <a:r>
              <a:rPr lang="en-US" sz="1200" dirty="0" smtClean="0">
                <a:solidFill>
                  <a:srgbClr val="CCCC00"/>
                </a:solidFill>
              </a:rPr>
              <a:t>);</a:t>
            </a:r>
          </a:p>
          <a:p>
            <a:r>
              <a:rPr lang="en-US" sz="1200" dirty="0">
                <a:solidFill>
                  <a:srgbClr val="CCCC00"/>
                </a:solidFill>
              </a:rPr>
              <a:t>}</a:t>
            </a:r>
          </a:p>
        </p:txBody>
      </p:sp>
      <p:cxnSp>
        <p:nvCxnSpPr>
          <p:cNvPr id="22" name="Straight Connector 21"/>
          <p:cNvCxnSpPr>
            <a:stCxn id="18" idx="3"/>
            <a:endCxn id="20" idx="1"/>
          </p:cNvCxnSpPr>
          <p:nvPr/>
        </p:nvCxnSpPr>
        <p:spPr bwMode="auto">
          <a:xfrm>
            <a:off x="3810000" y="4833180"/>
            <a:ext cx="1981200" cy="552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6" name="Magnetic Disk 15"/>
          <p:cNvSpPr/>
          <p:nvPr/>
        </p:nvSpPr>
        <p:spPr bwMode="auto">
          <a:xfrm>
            <a:off x="8153400" y="4358891"/>
            <a:ext cx="685800" cy="969818"/>
          </a:xfrm>
          <a:prstGeom prst="flowChartMagneticDisk">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ahoma" charset="0"/>
                <a:ea typeface="ＭＳ Ｐゴシック" charset="0"/>
              </a:rPr>
              <a:t>Session</a:t>
            </a:r>
            <a:br>
              <a:rPr kumimoji="0" lang="en-US" sz="1200" b="1" i="0" u="none" strike="noStrike" cap="none" normalizeH="0" baseline="0" dirty="0" smtClean="0">
                <a:ln>
                  <a:noFill/>
                </a:ln>
                <a:solidFill>
                  <a:schemeClr val="tx1"/>
                </a:solidFill>
                <a:effectLst/>
                <a:latin typeface="Tahoma" charset="0"/>
                <a:ea typeface="ＭＳ Ｐゴシック" charset="0"/>
              </a:rPr>
            </a:br>
            <a:r>
              <a:rPr kumimoji="0" lang="en-US" sz="1200" b="1" i="0" u="none" strike="noStrike" cap="none" normalizeH="0" baseline="0" dirty="0" smtClean="0">
                <a:ln>
                  <a:noFill/>
                </a:ln>
                <a:solidFill>
                  <a:schemeClr val="tx1"/>
                </a:solidFill>
                <a:effectLst/>
                <a:latin typeface="Tahoma" charset="0"/>
                <a:ea typeface="ＭＳ Ｐゴシック" charset="0"/>
              </a:rPr>
              <a:t>Store</a:t>
            </a:r>
            <a:endParaRPr kumimoji="0" lang="en-US" sz="1200" b="1" i="0" u="none" strike="noStrike" cap="none" normalizeH="0" baseline="0" dirty="0">
              <a:ln>
                <a:noFill/>
              </a:ln>
              <a:solidFill>
                <a:schemeClr val="tx1"/>
              </a:solidFill>
              <a:effectLst/>
              <a:latin typeface="Tahoma" charset="0"/>
              <a:ea typeface="ＭＳ Ｐゴシック" charset="0"/>
            </a:endParaRPr>
          </a:p>
        </p:txBody>
      </p:sp>
      <p:cxnSp>
        <p:nvCxnSpPr>
          <p:cNvPr id="28" name="Straight Connector 27"/>
          <p:cNvCxnSpPr>
            <a:stCxn id="20" idx="3"/>
            <a:endCxn id="16" idx="2"/>
          </p:cNvCxnSpPr>
          <p:nvPr/>
        </p:nvCxnSpPr>
        <p:spPr bwMode="auto">
          <a:xfrm>
            <a:off x="7772400" y="4838700"/>
            <a:ext cx="381000" cy="51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2" name="Text Box 4"/>
          <p:cNvSpPr txBox="1">
            <a:spLocks noChangeArrowheads="1"/>
          </p:cNvSpPr>
          <p:nvPr/>
        </p:nvSpPr>
        <p:spPr bwMode="auto">
          <a:xfrm>
            <a:off x="523875" y="5737950"/>
            <a:ext cx="6605335" cy="3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dirty="0" smtClean="0">
                <a:solidFill>
                  <a:srgbClr val="FF0000"/>
                </a:solidFill>
                <a:latin typeface="Arial" charset="0"/>
              </a:rPr>
              <a:t>To improve scalability stateless is preferred over </a:t>
            </a:r>
            <a:r>
              <a:rPr lang="en-US" sz="1600" b="1" dirty="0" err="1" smtClean="0">
                <a:solidFill>
                  <a:srgbClr val="FF0000"/>
                </a:solidFill>
                <a:latin typeface="Arial" charset="0"/>
              </a:rPr>
              <a:t>stateful</a:t>
            </a:r>
            <a:r>
              <a:rPr lang="en-US" sz="1600" b="1" dirty="0" smtClean="0">
                <a:solidFill>
                  <a:srgbClr val="FF0000"/>
                </a:solidFill>
                <a:latin typeface="Arial" charset="0"/>
              </a:rPr>
              <a:t> services</a:t>
            </a:r>
            <a:endParaRPr lang="en-US" sz="1600" b="1" dirty="0">
              <a:solidFill>
                <a:srgbClr val="FF0000"/>
              </a:solidFill>
              <a:latin typeface="Arial" charset="0"/>
            </a:endParaRPr>
          </a:p>
        </p:txBody>
      </p:sp>
    </p:spTree>
    <p:extLst>
      <p:ext uri="{BB962C8B-B14F-4D97-AF65-F5344CB8AC3E}">
        <p14:creationId xmlns:p14="http://schemas.microsoft.com/office/powerpoint/2010/main" val="3919332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6858000" y="6248400"/>
            <a:ext cx="1905000" cy="457200"/>
          </a:xfrm>
        </p:spPr>
        <p:txBody>
          <a:bodyPr/>
          <a:lstStyle/>
          <a:p>
            <a:fld id="{02351247-9CC6-084F-84F6-5F0BCF662951}" type="slidenum">
              <a:rPr lang="en-US"/>
              <a:pPr/>
              <a:t>35</a:t>
            </a:fld>
            <a:endParaRPr lang="en-US"/>
          </a:p>
        </p:txBody>
      </p:sp>
      <p:sp>
        <p:nvSpPr>
          <p:cNvPr id="736258" name="Rectangle 2"/>
          <p:cNvSpPr>
            <a:spLocks noGrp="1" noChangeArrowheads="1"/>
          </p:cNvSpPr>
          <p:nvPr>
            <p:ph type="title"/>
          </p:nvPr>
        </p:nvSpPr>
        <p:spPr>
          <a:xfrm>
            <a:off x="914400" y="228600"/>
            <a:ext cx="7772400" cy="1143000"/>
          </a:xfrm>
        </p:spPr>
        <p:txBody>
          <a:bodyPr/>
          <a:lstStyle/>
          <a:p>
            <a:pPr defTabSz="895350"/>
            <a:r>
              <a:rPr lang="en-US" dirty="0"/>
              <a:t>The Architectural Components </a:t>
            </a:r>
            <a:r>
              <a:rPr lang="en-US" dirty="0" smtClean="0"/>
              <a:t>– Messages - Request</a:t>
            </a:r>
            <a:endParaRPr lang="en-US" dirty="0"/>
          </a:p>
        </p:txBody>
      </p:sp>
      <p:cxnSp>
        <p:nvCxnSpPr>
          <p:cNvPr id="20" name="Straight Connector 19"/>
          <p:cNvCxnSpPr/>
          <p:nvPr/>
        </p:nvCxnSpPr>
        <p:spPr bwMode="auto">
          <a:xfrm flipH="1">
            <a:off x="914400" y="5334000"/>
            <a:ext cx="63246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TextBox 17"/>
          <p:cNvSpPr txBox="1"/>
          <p:nvPr/>
        </p:nvSpPr>
        <p:spPr>
          <a:xfrm rot="5400000">
            <a:off x="7139411" y="5101968"/>
            <a:ext cx="508443" cy="461665"/>
          </a:xfrm>
          <a:prstGeom prst="rect">
            <a:avLst/>
          </a:prstGeom>
          <a:noFill/>
        </p:spPr>
        <p:txBody>
          <a:bodyPr wrap="none" rtlCol="0">
            <a:spAutoFit/>
          </a:bodyPr>
          <a:lstStyle/>
          <a:p>
            <a:r>
              <a:rPr lang="en-US" b="1" dirty="0" smtClean="0">
                <a:latin typeface="BlairMdITC TT-Medium"/>
                <a:cs typeface="BlairMdITC TT-Medium"/>
              </a:rPr>
              <a:t>U</a:t>
            </a:r>
            <a:endParaRPr lang="en-US" b="1" dirty="0">
              <a:latin typeface="BlairMdITC TT-Medium"/>
              <a:cs typeface="BlairMdITC TT-Medium"/>
            </a:endParaRPr>
          </a:p>
        </p:txBody>
      </p:sp>
      <p:sp>
        <p:nvSpPr>
          <p:cNvPr id="27" name="Rectangle 26"/>
          <p:cNvSpPr/>
          <p:nvPr/>
        </p:nvSpPr>
        <p:spPr bwMode="auto">
          <a:xfrm rot="16200000">
            <a:off x="6553199" y="3581400"/>
            <a:ext cx="4114801" cy="762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Implementation</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28" name="Straight Connector 27"/>
          <p:cNvCxnSpPr>
            <a:endCxn id="29" idx="6"/>
          </p:cNvCxnSpPr>
          <p:nvPr/>
        </p:nvCxnSpPr>
        <p:spPr bwMode="auto">
          <a:xfrm flipH="1">
            <a:off x="7848599" y="5334000"/>
            <a:ext cx="381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9" name="Oval 28"/>
          <p:cNvSpPr/>
          <p:nvPr/>
        </p:nvSpPr>
        <p:spPr bwMode="auto">
          <a:xfrm>
            <a:off x="7543799" y="5181600"/>
            <a:ext cx="304800" cy="304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9" name="Rectangle 18"/>
          <p:cNvSpPr/>
          <p:nvPr/>
        </p:nvSpPr>
        <p:spPr bwMode="auto">
          <a:xfrm rot="16200000">
            <a:off x="-1524000" y="3581401"/>
            <a:ext cx="4114801" cy="762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Consumer</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8" name="Rectangle 7"/>
          <p:cNvSpPr/>
          <p:nvPr/>
        </p:nvSpPr>
        <p:spPr>
          <a:xfrm>
            <a:off x="2057400" y="1982212"/>
            <a:ext cx="4572000" cy="3046988"/>
          </a:xfrm>
          <a:prstGeom prst="rect">
            <a:avLst/>
          </a:prstGeom>
        </p:spPr>
        <p:txBody>
          <a:bodyPr>
            <a:spAutoFit/>
          </a:bodyPr>
          <a:lstStyle/>
          <a:p>
            <a:r>
              <a:rPr lang="en-US" sz="1600" dirty="0" smtClean="0"/>
              <a:t>&lt;</a:t>
            </a:r>
            <a:r>
              <a:rPr lang="en-US" sz="1600" dirty="0" err="1" smtClean="0"/>
              <a:t>soapenv:Envelope</a:t>
            </a:r>
            <a:r>
              <a:rPr lang="en-US" sz="1600" dirty="0" smtClean="0"/>
              <a:t> </a:t>
            </a:r>
            <a:r>
              <a:rPr lang="en-US" sz="1600" dirty="0" err="1" smtClean="0"/>
              <a:t>xmlns:soapenv</a:t>
            </a:r>
            <a:r>
              <a:rPr lang="en-US" sz="1600" dirty="0" smtClean="0"/>
              <a:t>="http://</a:t>
            </a:r>
            <a:r>
              <a:rPr lang="en-US" sz="1600" dirty="0" err="1" smtClean="0"/>
              <a:t>schemas.xmlsoap.org</a:t>
            </a:r>
            <a:r>
              <a:rPr lang="en-US" sz="1600" dirty="0" smtClean="0"/>
              <a:t>/soap/envelope/" </a:t>
            </a:r>
            <a:r>
              <a:rPr lang="en-US" sz="1600" dirty="0" err="1" smtClean="0"/>
              <a:t>xmlns:com</a:t>
            </a:r>
            <a:r>
              <a:rPr lang="en-US" sz="1600" dirty="0" smtClean="0"/>
              <a:t>="http://</a:t>
            </a:r>
            <a:r>
              <a:rPr lang="en-US" sz="1600" dirty="0" err="1" smtClean="0"/>
              <a:t>com.drexel.ws.messages</a:t>
            </a:r>
            <a:r>
              <a:rPr lang="en-US" sz="1600" dirty="0" smtClean="0"/>
              <a:t>"&gt;</a:t>
            </a:r>
          </a:p>
          <a:p>
            <a:r>
              <a:rPr lang="en-US" sz="1600" dirty="0" smtClean="0"/>
              <a:t>   &lt;</a:t>
            </a:r>
            <a:r>
              <a:rPr lang="en-US" sz="1600" dirty="0" err="1" smtClean="0"/>
              <a:t>soapenv:Header</a:t>
            </a:r>
            <a:r>
              <a:rPr lang="en-US" sz="1600" dirty="0" smtClean="0"/>
              <a:t>/&gt;</a:t>
            </a:r>
          </a:p>
          <a:p>
            <a:r>
              <a:rPr lang="en-US" sz="1600" dirty="0" smtClean="0"/>
              <a:t>   &lt;</a:t>
            </a:r>
            <a:r>
              <a:rPr lang="en-US" sz="1600" dirty="0" err="1" smtClean="0"/>
              <a:t>soapenv:Body</a:t>
            </a:r>
            <a:r>
              <a:rPr lang="en-US" sz="1600" dirty="0" smtClean="0"/>
              <a:t>&gt;</a:t>
            </a:r>
          </a:p>
          <a:p>
            <a:r>
              <a:rPr lang="en-US" sz="1600" dirty="0" smtClean="0"/>
              <a:t>      &lt;</a:t>
            </a:r>
            <a:r>
              <a:rPr lang="en-US" sz="1600" dirty="0" err="1" smtClean="0"/>
              <a:t>com:PublicationRequest</a:t>
            </a:r>
            <a:r>
              <a:rPr lang="en-US" sz="1600" dirty="0" smtClean="0"/>
              <a:t>&gt;</a:t>
            </a:r>
          </a:p>
          <a:p>
            <a:r>
              <a:rPr lang="en-US" sz="1600" dirty="0" smtClean="0"/>
              <a:t>         &lt;</a:t>
            </a:r>
            <a:r>
              <a:rPr lang="en-US" sz="1600" dirty="0" err="1" smtClean="0"/>
              <a:t>com:RequestType</a:t>
            </a:r>
            <a:r>
              <a:rPr lang="en-US" sz="1600" dirty="0" smtClean="0"/>
              <a:t>&gt;</a:t>
            </a:r>
          </a:p>
          <a:p>
            <a:r>
              <a:rPr lang="en-US" sz="1600" dirty="0" smtClean="0"/>
              <a:t>	&lt;</a:t>
            </a:r>
            <a:r>
              <a:rPr lang="en-US" sz="1600" dirty="0" err="1" smtClean="0"/>
              <a:t>com:GetAll</a:t>
            </a:r>
            <a:r>
              <a:rPr lang="en-US" sz="1600" dirty="0" smtClean="0"/>
              <a:t>&gt;&lt;/</a:t>
            </a:r>
            <a:r>
              <a:rPr lang="en-US" sz="1600" dirty="0" err="1" smtClean="0"/>
              <a:t>com:GetAll</a:t>
            </a:r>
            <a:r>
              <a:rPr lang="en-US" sz="1600" dirty="0" smtClean="0"/>
              <a:t>&gt;</a:t>
            </a:r>
          </a:p>
          <a:p>
            <a:r>
              <a:rPr lang="en-US" sz="1600" dirty="0" smtClean="0"/>
              <a:t>         &lt;/</a:t>
            </a:r>
            <a:r>
              <a:rPr lang="en-US" sz="1600" dirty="0" err="1" smtClean="0"/>
              <a:t>com:RequestType</a:t>
            </a:r>
            <a:r>
              <a:rPr lang="en-US" sz="1600" dirty="0" smtClean="0"/>
              <a:t>&gt;</a:t>
            </a:r>
          </a:p>
          <a:p>
            <a:r>
              <a:rPr lang="en-US" sz="1600" dirty="0" smtClean="0"/>
              <a:t>      &lt;/</a:t>
            </a:r>
            <a:r>
              <a:rPr lang="en-US" sz="1600" dirty="0" err="1" smtClean="0"/>
              <a:t>com:PublicationRequest</a:t>
            </a:r>
            <a:r>
              <a:rPr lang="en-US" sz="1600" dirty="0" smtClean="0"/>
              <a:t>&gt;</a:t>
            </a:r>
          </a:p>
          <a:p>
            <a:r>
              <a:rPr lang="en-US" sz="1600" dirty="0" smtClean="0"/>
              <a:t>   &lt;/</a:t>
            </a:r>
            <a:r>
              <a:rPr lang="en-US" sz="1600" dirty="0" err="1" smtClean="0"/>
              <a:t>soapenv:Body</a:t>
            </a:r>
            <a:r>
              <a:rPr lang="en-US" sz="1600" dirty="0" smtClean="0"/>
              <a:t>&gt;</a:t>
            </a:r>
          </a:p>
          <a:p>
            <a:r>
              <a:rPr lang="en-US" sz="1600" dirty="0" smtClean="0"/>
              <a:t>&lt;/</a:t>
            </a:r>
            <a:r>
              <a:rPr lang="en-US" sz="1600" dirty="0" err="1" smtClean="0"/>
              <a:t>soapenv:Envelope</a:t>
            </a:r>
            <a:r>
              <a:rPr lang="en-US" sz="1600" dirty="0" smtClean="0"/>
              <a:t>&gt;</a:t>
            </a:r>
            <a:endParaRPr lang="en-US" sz="1600" dirty="0"/>
          </a:p>
        </p:txBody>
      </p:sp>
    </p:spTree>
    <p:extLst>
      <p:ext uri="{BB962C8B-B14F-4D97-AF65-F5344CB8AC3E}">
        <p14:creationId xmlns:p14="http://schemas.microsoft.com/office/powerpoint/2010/main" val="624854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6858000" y="6248400"/>
            <a:ext cx="1905000" cy="457200"/>
          </a:xfrm>
        </p:spPr>
        <p:txBody>
          <a:bodyPr/>
          <a:lstStyle/>
          <a:p>
            <a:fld id="{02351247-9CC6-084F-84F6-5F0BCF662951}" type="slidenum">
              <a:rPr lang="en-US"/>
              <a:pPr/>
              <a:t>36</a:t>
            </a:fld>
            <a:endParaRPr lang="en-US"/>
          </a:p>
        </p:txBody>
      </p:sp>
      <p:sp>
        <p:nvSpPr>
          <p:cNvPr id="736258" name="Rectangle 2"/>
          <p:cNvSpPr>
            <a:spLocks noGrp="1" noChangeArrowheads="1"/>
          </p:cNvSpPr>
          <p:nvPr>
            <p:ph type="title"/>
          </p:nvPr>
        </p:nvSpPr>
        <p:spPr>
          <a:xfrm>
            <a:off x="914400" y="228600"/>
            <a:ext cx="7772400" cy="1143000"/>
          </a:xfrm>
        </p:spPr>
        <p:txBody>
          <a:bodyPr/>
          <a:lstStyle/>
          <a:p>
            <a:pPr defTabSz="895350"/>
            <a:r>
              <a:rPr lang="en-US" dirty="0"/>
              <a:t>The Architectural Components </a:t>
            </a:r>
            <a:r>
              <a:rPr lang="en-US" dirty="0" smtClean="0"/>
              <a:t>– Messages - Response</a:t>
            </a:r>
            <a:endParaRPr lang="en-US" dirty="0"/>
          </a:p>
        </p:txBody>
      </p:sp>
      <p:cxnSp>
        <p:nvCxnSpPr>
          <p:cNvPr id="20" name="Straight Connector 19"/>
          <p:cNvCxnSpPr/>
          <p:nvPr/>
        </p:nvCxnSpPr>
        <p:spPr bwMode="auto">
          <a:xfrm flipH="1">
            <a:off x="914400" y="2261578"/>
            <a:ext cx="6324600" cy="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TextBox 17"/>
          <p:cNvSpPr txBox="1"/>
          <p:nvPr/>
        </p:nvSpPr>
        <p:spPr>
          <a:xfrm rot="5400000">
            <a:off x="7139411" y="2029546"/>
            <a:ext cx="508443" cy="461665"/>
          </a:xfrm>
          <a:prstGeom prst="rect">
            <a:avLst/>
          </a:prstGeom>
          <a:noFill/>
        </p:spPr>
        <p:txBody>
          <a:bodyPr wrap="none" rtlCol="0">
            <a:spAutoFit/>
          </a:bodyPr>
          <a:lstStyle/>
          <a:p>
            <a:r>
              <a:rPr lang="en-US" b="1" dirty="0" smtClean="0">
                <a:latin typeface="BlairMdITC TT-Medium"/>
                <a:cs typeface="BlairMdITC TT-Medium"/>
              </a:rPr>
              <a:t>U</a:t>
            </a:r>
            <a:endParaRPr lang="en-US" b="1" dirty="0">
              <a:latin typeface="BlairMdITC TT-Medium"/>
              <a:cs typeface="BlairMdITC TT-Medium"/>
            </a:endParaRPr>
          </a:p>
        </p:txBody>
      </p:sp>
      <p:sp>
        <p:nvSpPr>
          <p:cNvPr id="27" name="Rectangle 26"/>
          <p:cNvSpPr/>
          <p:nvPr/>
        </p:nvSpPr>
        <p:spPr bwMode="auto">
          <a:xfrm rot="16200000">
            <a:off x="6553199" y="3581400"/>
            <a:ext cx="4114801" cy="762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Implementation</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28" name="Straight Connector 27"/>
          <p:cNvCxnSpPr>
            <a:endCxn id="29" idx="6"/>
          </p:cNvCxnSpPr>
          <p:nvPr/>
        </p:nvCxnSpPr>
        <p:spPr bwMode="auto">
          <a:xfrm flipH="1">
            <a:off x="7848599" y="2261578"/>
            <a:ext cx="381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9" name="Oval 28"/>
          <p:cNvSpPr/>
          <p:nvPr/>
        </p:nvSpPr>
        <p:spPr bwMode="auto">
          <a:xfrm>
            <a:off x="7543799" y="2109178"/>
            <a:ext cx="304800" cy="304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9" name="Rectangle 18"/>
          <p:cNvSpPr/>
          <p:nvPr/>
        </p:nvSpPr>
        <p:spPr bwMode="auto">
          <a:xfrm rot="16200000">
            <a:off x="-1524000" y="3581401"/>
            <a:ext cx="4114801" cy="762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Consumer</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2" name="Rectangle 1"/>
          <p:cNvSpPr/>
          <p:nvPr/>
        </p:nvSpPr>
        <p:spPr>
          <a:xfrm>
            <a:off x="1524000" y="2451081"/>
            <a:ext cx="6172200" cy="3416319"/>
          </a:xfrm>
          <a:prstGeom prst="rect">
            <a:avLst/>
          </a:prstGeom>
        </p:spPr>
        <p:txBody>
          <a:bodyPr wrap="square">
            <a:spAutoFit/>
          </a:bodyPr>
          <a:lstStyle/>
          <a:p>
            <a:r>
              <a:rPr lang="en-US" sz="1200" dirty="0" smtClean="0"/>
              <a:t>&lt;</a:t>
            </a:r>
            <a:r>
              <a:rPr lang="en-US" sz="1200" dirty="0" err="1" smtClean="0"/>
              <a:t>SOAP-ENV:Envelope</a:t>
            </a:r>
            <a:r>
              <a:rPr lang="en-US" sz="1200" dirty="0" smtClean="0"/>
              <a:t> </a:t>
            </a:r>
            <a:r>
              <a:rPr lang="en-US" sz="1200" dirty="0" err="1" smtClean="0"/>
              <a:t>xmlns:SOAP-ENV</a:t>
            </a:r>
            <a:r>
              <a:rPr lang="en-US" sz="1200" dirty="0" smtClean="0"/>
              <a:t>="http://</a:t>
            </a:r>
            <a:r>
              <a:rPr lang="en-US" sz="1200" dirty="0" err="1" smtClean="0"/>
              <a:t>schemas.xmlsoap.org</a:t>
            </a:r>
            <a:r>
              <a:rPr lang="en-US" sz="1200" dirty="0" smtClean="0"/>
              <a:t>/soap/envelope/"&gt;</a:t>
            </a:r>
          </a:p>
          <a:p>
            <a:r>
              <a:rPr lang="en-US" sz="1200" dirty="0" smtClean="0"/>
              <a:t>   &lt;</a:t>
            </a:r>
            <a:r>
              <a:rPr lang="en-US" sz="1200" dirty="0" err="1" smtClean="0"/>
              <a:t>SOAP-ENV:Header</a:t>
            </a:r>
            <a:r>
              <a:rPr lang="en-US" sz="1200" dirty="0" smtClean="0"/>
              <a:t>/&gt;</a:t>
            </a:r>
          </a:p>
          <a:p>
            <a:r>
              <a:rPr lang="en-US" sz="1200" dirty="0" smtClean="0"/>
              <a:t>   &lt;</a:t>
            </a:r>
            <a:r>
              <a:rPr lang="en-US" sz="1200" dirty="0" err="1" smtClean="0"/>
              <a:t>SOAP-ENV:Body</a:t>
            </a:r>
            <a:r>
              <a:rPr lang="en-US" sz="1200" dirty="0" smtClean="0"/>
              <a:t>&gt;</a:t>
            </a:r>
          </a:p>
          <a:p>
            <a:r>
              <a:rPr lang="en-US" sz="1200" dirty="0" smtClean="0"/>
              <a:t>      &lt;ns2:PublicationResponse xmlns:ns2="http://</a:t>
            </a:r>
            <a:r>
              <a:rPr lang="en-US" sz="1200" dirty="0" err="1" smtClean="0"/>
              <a:t>com.drexel.ws.messages</a:t>
            </a:r>
            <a:r>
              <a:rPr lang="en-US" sz="1200" dirty="0" smtClean="0"/>
              <a:t>"&gt;</a:t>
            </a:r>
          </a:p>
          <a:p>
            <a:r>
              <a:rPr lang="en-US" sz="1200" dirty="0" smtClean="0"/>
              <a:t>         &lt;ns2:Article id="1"&gt;</a:t>
            </a:r>
          </a:p>
          <a:p>
            <a:r>
              <a:rPr lang="en-US" sz="1200" dirty="0" smtClean="0"/>
              <a:t>            &lt;ns2:Title&gt;title&lt;/ns2:Title&gt;</a:t>
            </a:r>
          </a:p>
          <a:p>
            <a:r>
              <a:rPr lang="en-US" sz="1200" dirty="0" smtClean="0"/>
              <a:t>            &lt;ns2:AuthorList&gt;</a:t>
            </a:r>
          </a:p>
          <a:p>
            <a:r>
              <a:rPr lang="en-US" sz="1200" dirty="0" smtClean="0"/>
              <a:t>               &lt;ns2:Author&gt;Brian&lt;/ns2:Author&gt;</a:t>
            </a:r>
          </a:p>
          <a:p>
            <a:r>
              <a:rPr lang="en-US" sz="1200" dirty="0" smtClean="0"/>
              <a:t>               &lt;ns2:Author&gt;Ben&lt;/ns2:Author&gt;</a:t>
            </a:r>
          </a:p>
          <a:p>
            <a:r>
              <a:rPr lang="en-US" sz="1200" dirty="0" smtClean="0"/>
              <a:t>            &lt;/ns2:AuthorList&gt;</a:t>
            </a:r>
          </a:p>
          <a:p>
            <a:r>
              <a:rPr lang="en-US" sz="1200" dirty="0" smtClean="0"/>
              <a:t>            &lt;ns2:Cite&gt;by </a:t>
            </a:r>
            <a:r>
              <a:rPr lang="en-US" sz="1200" dirty="0" err="1" smtClean="0"/>
              <a:t>xxxx</a:t>
            </a:r>
            <a:r>
              <a:rPr lang="en-US" sz="1200" dirty="0" smtClean="0"/>
              <a:t>&lt;/ns2:Cite&gt;</a:t>
            </a:r>
          </a:p>
          <a:p>
            <a:r>
              <a:rPr lang="en-US" sz="1200" dirty="0" smtClean="0"/>
              <a:t>            &lt;ns2:PubDate&gt;10/10/2010&lt;/ns2:PubDate&gt;</a:t>
            </a:r>
          </a:p>
          <a:p>
            <a:r>
              <a:rPr lang="en-US" sz="1200" dirty="0" smtClean="0"/>
              <a:t>            &lt;ns2:Abstract&gt;abstract&lt;/ns2:Abstract&gt;</a:t>
            </a:r>
          </a:p>
          <a:p>
            <a:r>
              <a:rPr lang="en-US" sz="1200" dirty="0" smtClean="0"/>
              <a:t>            &lt;ns2:PubLink&gt;http://</a:t>
            </a:r>
            <a:r>
              <a:rPr lang="en-US" sz="1200" dirty="0" err="1" smtClean="0"/>
              <a:t>xxx.yy.com</a:t>
            </a:r>
            <a:r>
              <a:rPr lang="en-US" sz="1200" dirty="0" smtClean="0"/>
              <a:t>/</a:t>
            </a:r>
            <a:r>
              <a:rPr lang="en-US" sz="1200" dirty="0" err="1" smtClean="0"/>
              <a:t>xxx.pdf</a:t>
            </a:r>
            <a:r>
              <a:rPr lang="en-US" sz="1200" dirty="0" smtClean="0"/>
              <a:t>&lt;/ns2:PubLink&gt;</a:t>
            </a:r>
          </a:p>
          <a:p>
            <a:r>
              <a:rPr lang="en-US" sz="1200" dirty="0" smtClean="0"/>
              <a:t>         &lt;/ns2:Article&gt;</a:t>
            </a:r>
          </a:p>
          <a:p>
            <a:r>
              <a:rPr lang="en-US" sz="1200" dirty="0" smtClean="0"/>
              <a:t>      &lt;/ns2:PublicationResponse&gt;</a:t>
            </a:r>
          </a:p>
          <a:p>
            <a:r>
              <a:rPr lang="en-US" sz="1200" dirty="0" smtClean="0"/>
              <a:t>   &lt;/</a:t>
            </a:r>
            <a:r>
              <a:rPr lang="en-US" sz="1200" dirty="0" err="1" smtClean="0"/>
              <a:t>SOAP-ENV:Body</a:t>
            </a:r>
            <a:r>
              <a:rPr lang="en-US" sz="1200" dirty="0" smtClean="0"/>
              <a:t>&gt;</a:t>
            </a:r>
          </a:p>
          <a:p>
            <a:r>
              <a:rPr lang="en-US" sz="1200" dirty="0" smtClean="0"/>
              <a:t>&lt;/</a:t>
            </a:r>
            <a:r>
              <a:rPr lang="en-US" sz="1200" dirty="0" err="1" smtClean="0"/>
              <a:t>SOAP-ENV:Envelope</a:t>
            </a:r>
            <a:r>
              <a:rPr lang="en-US" sz="1200" dirty="0" smtClean="0"/>
              <a:t>&gt;</a:t>
            </a:r>
            <a:endParaRPr lang="en-US" sz="1200" dirty="0"/>
          </a:p>
        </p:txBody>
      </p:sp>
    </p:spTree>
    <p:extLst>
      <p:ext uri="{BB962C8B-B14F-4D97-AF65-F5344CB8AC3E}">
        <p14:creationId xmlns:p14="http://schemas.microsoft.com/office/powerpoint/2010/main" val="3390805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6858000" y="6248400"/>
            <a:ext cx="1905000" cy="457200"/>
          </a:xfrm>
        </p:spPr>
        <p:txBody>
          <a:bodyPr/>
          <a:lstStyle/>
          <a:p>
            <a:fld id="{02351247-9CC6-084F-84F6-5F0BCF662951}" type="slidenum">
              <a:rPr lang="en-US"/>
              <a:pPr/>
              <a:t>37</a:t>
            </a:fld>
            <a:endParaRPr lang="en-US"/>
          </a:p>
        </p:txBody>
      </p:sp>
      <p:sp>
        <p:nvSpPr>
          <p:cNvPr id="736258" name="Rectangle 2"/>
          <p:cNvSpPr>
            <a:spLocks noGrp="1" noChangeArrowheads="1"/>
          </p:cNvSpPr>
          <p:nvPr>
            <p:ph type="title"/>
          </p:nvPr>
        </p:nvSpPr>
        <p:spPr>
          <a:xfrm>
            <a:off x="914400" y="228600"/>
            <a:ext cx="7772400" cy="1143000"/>
          </a:xfrm>
        </p:spPr>
        <p:txBody>
          <a:bodyPr/>
          <a:lstStyle/>
          <a:p>
            <a:pPr defTabSz="895350"/>
            <a:r>
              <a:rPr lang="en-US" dirty="0"/>
              <a:t>The Architectural Components </a:t>
            </a:r>
            <a:r>
              <a:rPr lang="en-US" dirty="0" smtClean="0"/>
              <a:t>– Messages – Request/Response REST</a:t>
            </a:r>
            <a:endParaRPr lang="en-US" dirty="0"/>
          </a:p>
        </p:txBody>
      </p:sp>
      <p:cxnSp>
        <p:nvCxnSpPr>
          <p:cNvPr id="20" name="Straight Connector 19"/>
          <p:cNvCxnSpPr/>
          <p:nvPr/>
        </p:nvCxnSpPr>
        <p:spPr bwMode="auto">
          <a:xfrm flipH="1">
            <a:off x="914400" y="2389021"/>
            <a:ext cx="6324600" cy="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TextBox 17"/>
          <p:cNvSpPr txBox="1"/>
          <p:nvPr/>
        </p:nvSpPr>
        <p:spPr>
          <a:xfrm rot="5400000">
            <a:off x="7139411" y="2156989"/>
            <a:ext cx="508443" cy="461665"/>
          </a:xfrm>
          <a:prstGeom prst="rect">
            <a:avLst/>
          </a:prstGeom>
          <a:noFill/>
        </p:spPr>
        <p:txBody>
          <a:bodyPr wrap="none" rtlCol="0">
            <a:spAutoFit/>
          </a:bodyPr>
          <a:lstStyle/>
          <a:p>
            <a:r>
              <a:rPr lang="en-US" b="1" dirty="0" smtClean="0">
                <a:latin typeface="BlairMdITC TT-Medium"/>
                <a:cs typeface="BlairMdITC TT-Medium"/>
              </a:rPr>
              <a:t>U</a:t>
            </a:r>
            <a:endParaRPr lang="en-US" b="1" dirty="0">
              <a:latin typeface="BlairMdITC TT-Medium"/>
              <a:cs typeface="BlairMdITC TT-Medium"/>
            </a:endParaRPr>
          </a:p>
        </p:txBody>
      </p:sp>
      <p:sp>
        <p:nvSpPr>
          <p:cNvPr id="27" name="Rectangle 26"/>
          <p:cNvSpPr/>
          <p:nvPr/>
        </p:nvSpPr>
        <p:spPr bwMode="auto">
          <a:xfrm rot="16200000">
            <a:off x="6553199" y="3581400"/>
            <a:ext cx="4114801" cy="762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Implementation</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28" name="Straight Connector 27"/>
          <p:cNvCxnSpPr>
            <a:endCxn id="29" idx="6"/>
          </p:cNvCxnSpPr>
          <p:nvPr/>
        </p:nvCxnSpPr>
        <p:spPr bwMode="auto">
          <a:xfrm flipH="1">
            <a:off x="7848599" y="2389021"/>
            <a:ext cx="381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9" name="Oval 28"/>
          <p:cNvSpPr/>
          <p:nvPr/>
        </p:nvSpPr>
        <p:spPr bwMode="auto">
          <a:xfrm>
            <a:off x="7543799" y="2236621"/>
            <a:ext cx="304800" cy="304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9" name="Rectangle 18"/>
          <p:cNvSpPr/>
          <p:nvPr/>
        </p:nvSpPr>
        <p:spPr bwMode="auto">
          <a:xfrm rot="16200000">
            <a:off x="-1524000" y="3581401"/>
            <a:ext cx="4114801" cy="762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Consumer</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8" name="Rectangle 7"/>
          <p:cNvSpPr/>
          <p:nvPr/>
        </p:nvSpPr>
        <p:spPr>
          <a:xfrm>
            <a:off x="2057400" y="1982212"/>
            <a:ext cx="4572000" cy="338554"/>
          </a:xfrm>
          <a:prstGeom prst="rect">
            <a:avLst/>
          </a:prstGeom>
        </p:spPr>
        <p:txBody>
          <a:bodyPr>
            <a:spAutoFit/>
          </a:bodyPr>
          <a:lstStyle/>
          <a:p>
            <a:r>
              <a:rPr lang="en-US" sz="1600" dirty="0" smtClean="0"/>
              <a:t>GET http://localhost:3000/papers/2</a:t>
            </a:r>
            <a:endParaRPr lang="en-US" sz="1600" dirty="0"/>
          </a:p>
        </p:txBody>
      </p:sp>
      <p:sp>
        <p:nvSpPr>
          <p:cNvPr id="2" name="Rectangle 1"/>
          <p:cNvSpPr/>
          <p:nvPr/>
        </p:nvSpPr>
        <p:spPr>
          <a:xfrm>
            <a:off x="1143000" y="2438400"/>
            <a:ext cx="6934200" cy="3600985"/>
          </a:xfrm>
          <a:prstGeom prst="rect">
            <a:avLst/>
          </a:prstGeom>
        </p:spPr>
        <p:txBody>
          <a:bodyPr wrap="square">
            <a:spAutoFit/>
          </a:bodyPr>
          <a:lstStyle/>
          <a:p>
            <a:r>
              <a:rPr lang="en-US" sz="1200" dirty="0" smtClean="0"/>
              <a:t>{</a:t>
            </a:r>
          </a:p>
          <a:p>
            <a:r>
              <a:rPr lang="en-US" sz="1200" dirty="0" smtClean="0"/>
              <a:t>  "id": 2,</a:t>
            </a:r>
          </a:p>
          <a:p>
            <a:r>
              <a:rPr lang="en-US" sz="1200" dirty="0" smtClean="0"/>
              <a:t>  "title": "On the Automatic Modularization of Software Systems Using the Bunch Tool",</a:t>
            </a:r>
          </a:p>
          <a:p>
            <a:r>
              <a:rPr lang="en-US" sz="1200" dirty="0" smtClean="0"/>
              <a:t>  "cite": "B. S. Mitchell, S. </a:t>
            </a:r>
            <a:r>
              <a:rPr lang="en-US" sz="1200" dirty="0" err="1" smtClean="0"/>
              <a:t>Mancoridis</a:t>
            </a:r>
            <a:r>
              <a:rPr lang="en-US" sz="1200" dirty="0" smtClean="0"/>
              <a:t> In the IEEE Transactions on Software Engineering, Volume 32, Number 3, 2006, pp. 193-208.",</a:t>
            </a:r>
          </a:p>
          <a:p>
            <a:r>
              <a:rPr lang="en-US" sz="1200" dirty="0" smtClean="0"/>
              <a:t>  "link": "pubs/TSE-0035-0304.pdf",</a:t>
            </a:r>
          </a:p>
          <a:p>
            <a:r>
              <a:rPr lang="en-US" sz="1200" dirty="0" smtClean="0"/>
              <a:t>  "slides": null,</a:t>
            </a:r>
          </a:p>
          <a:p>
            <a:r>
              <a:rPr lang="en-US" sz="1200" dirty="0" smtClean="0"/>
              <a:t>  "abstract": "Since modern software systems are large and complex, appropriate abstractions of their structure are needed to make them more understandable and, thus, easier to maintain. Software clustering techniques are useful to support the creation of these abstractions by producing architectural-level views of a system’s structure directly from its source code. This paper examines the Bunch clustering system which, unlike other software clustering tools, uses search techniques to perform clustering. Bunch produces a subsystem decomposition by partitioning a graph of the entities (e.g., classes) and relations (e.g., function calls) in the source code. Bunch uses a fitness function to evaluate the quality of graph partitions and uses search algorithms to find a satisfactory solution. This paper presents a case study to demonstrate how Bunch can be used to create views of the structure of significant software systems. This paper also outlines research to evaluate the software clustering results produced by Bunch."</a:t>
            </a:r>
          </a:p>
          <a:p>
            <a:r>
              <a:rPr lang="en-US" sz="1200" dirty="0" smtClean="0"/>
              <a:t>}</a:t>
            </a:r>
            <a:endParaRPr lang="en-US" sz="1200" dirty="0"/>
          </a:p>
        </p:txBody>
      </p:sp>
    </p:spTree>
    <p:extLst>
      <p:ext uri="{BB962C8B-B14F-4D97-AF65-F5344CB8AC3E}">
        <p14:creationId xmlns:p14="http://schemas.microsoft.com/office/powerpoint/2010/main" val="4249925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38</a:t>
            </a:fld>
            <a:endParaRPr lang="en-US"/>
          </a:p>
        </p:txBody>
      </p:sp>
      <p:sp>
        <p:nvSpPr>
          <p:cNvPr id="737282" name="Rectangle 2"/>
          <p:cNvSpPr>
            <a:spLocks noGrp="1" noChangeArrowheads="1"/>
          </p:cNvSpPr>
          <p:nvPr>
            <p:ph type="title"/>
          </p:nvPr>
        </p:nvSpPr>
        <p:spPr/>
        <p:txBody>
          <a:bodyPr/>
          <a:lstStyle/>
          <a:p>
            <a:pPr defTabSz="895350"/>
            <a:r>
              <a:rPr lang="en-US" dirty="0" smtClean="0"/>
              <a:t>Approaches to Identify Services in a SOA Design</a:t>
            </a:r>
            <a:endParaRPr lang="en-US" dirty="0"/>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447800"/>
            <a:ext cx="8143875" cy="4972050"/>
          </a:xfrm>
        </p:spPr>
        <p:txBody>
          <a:bodyPr/>
          <a:lstStyle/>
          <a:p>
            <a:pPr marL="236538" indent="-236538" defTabSz="895350"/>
            <a:r>
              <a:rPr lang="en-US" sz="1900" dirty="0" smtClean="0"/>
              <a:t>1. Business Process Decomposition</a:t>
            </a:r>
          </a:p>
          <a:p>
            <a:pPr marL="636588" lvl="1" indent="-236538" defTabSz="895350"/>
            <a:r>
              <a:rPr lang="en-US" sz="1500" dirty="0" smtClean="0"/>
              <a:t>Businesses can be viewed in terms of their primary processes, these processes can be further subdivided into sub-processes, and then decomposed again into very granular processes.  These are typically called the L1, L2, and L3 processes</a:t>
            </a:r>
          </a:p>
          <a:p>
            <a:pPr marL="636588" lvl="1" indent="-236538" defTabSz="895350"/>
            <a:r>
              <a:rPr lang="en-US" sz="1500" dirty="0" smtClean="0"/>
              <a:t>The L3 processes are “logical units of work” that support the business</a:t>
            </a:r>
          </a:p>
          <a:p>
            <a:pPr marL="636588" lvl="1" indent="-236538" defTabSz="895350"/>
            <a:r>
              <a:rPr lang="en-US" sz="1500" dirty="0" smtClean="0"/>
              <a:t>Logical units of work have a clear input, output and rules that transform inputs into outputs – these can be services</a:t>
            </a:r>
          </a:p>
          <a:p>
            <a:pPr marL="636588" lvl="1" indent="-236538" defTabSz="895350"/>
            <a:r>
              <a:rPr lang="en-US" sz="1500" dirty="0" smtClean="0"/>
              <a:t>Example: </a:t>
            </a:r>
            <a:r>
              <a:rPr lang="en-US" sz="1500" dirty="0" err="1" smtClean="0"/>
              <a:t>EnrollCustomerInLoyaltyProgram</a:t>
            </a:r>
            <a:endParaRPr lang="en-US" sz="1500" dirty="0" smtClean="0"/>
          </a:p>
          <a:p>
            <a:pPr marL="236538" indent="-236538" defTabSz="895350"/>
            <a:r>
              <a:rPr lang="en-US" sz="1900" dirty="0" smtClean="0"/>
              <a:t>2. Business Functions</a:t>
            </a:r>
          </a:p>
          <a:p>
            <a:pPr marL="636588" lvl="1" indent="-236538" defTabSz="895350"/>
            <a:r>
              <a:rPr lang="en-US" sz="1500" dirty="0" smtClean="0"/>
              <a:t>Similar to business processes, many organizations operate using a collection of business functions</a:t>
            </a:r>
          </a:p>
          <a:p>
            <a:pPr marL="636588" lvl="1" indent="-236538" defTabSz="895350"/>
            <a:r>
              <a:rPr lang="en-US" sz="1500" dirty="0" smtClean="0"/>
              <a:t>Designing around business functions are less likely to be biased by the way the business processes were implemented.</a:t>
            </a:r>
          </a:p>
          <a:p>
            <a:pPr marL="636588" lvl="1" indent="-236538" defTabSz="895350"/>
            <a:r>
              <a:rPr lang="en-US" sz="1500" dirty="0" smtClean="0"/>
              <a:t>A function takes the form of y = f(x) where inputs “x” are transformed into a well defined output(s).</a:t>
            </a:r>
          </a:p>
          <a:p>
            <a:pPr marL="636588" lvl="1" indent="-236538" defTabSz="895350"/>
            <a:r>
              <a:rPr lang="en-US" sz="1500" dirty="0" smtClean="0"/>
              <a:t>Example:  </a:t>
            </a:r>
            <a:r>
              <a:rPr lang="en-US" sz="1500" dirty="0" err="1" smtClean="0"/>
              <a:t>ProcessCustomerPayment</a:t>
            </a:r>
            <a:r>
              <a:rPr lang="en-US" sz="1500" dirty="0" smtClean="0"/>
              <a:t>(x) applies x dollars against the customers account</a:t>
            </a:r>
            <a:endParaRPr lang="en-US" sz="1900" dirty="0" smtClean="0"/>
          </a:p>
          <a:p>
            <a:pPr marL="636588" lvl="1" indent="-236538" defTabSz="895350"/>
            <a:endParaRPr lang="en-US" sz="1500" dirty="0" smtClean="0"/>
          </a:p>
          <a:p>
            <a:pPr marL="636588" lvl="1" indent="-236538" defTabSz="895350"/>
            <a:endParaRPr lang="en-US" sz="1500" dirty="0" smtClean="0"/>
          </a:p>
        </p:txBody>
      </p:sp>
    </p:spTree>
    <p:extLst>
      <p:ext uri="{BB962C8B-B14F-4D97-AF65-F5344CB8AC3E}">
        <p14:creationId xmlns:p14="http://schemas.microsoft.com/office/powerpoint/2010/main" val="193649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39</a:t>
            </a:fld>
            <a:endParaRPr lang="en-US"/>
          </a:p>
        </p:txBody>
      </p:sp>
      <p:sp>
        <p:nvSpPr>
          <p:cNvPr id="737282" name="Rectangle 2"/>
          <p:cNvSpPr>
            <a:spLocks noGrp="1" noChangeArrowheads="1"/>
          </p:cNvSpPr>
          <p:nvPr>
            <p:ph type="title"/>
          </p:nvPr>
        </p:nvSpPr>
        <p:spPr/>
        <p:txBody>
          <a:bodyPr/>
          <a:lstStyle/>
          <a:p>
            <a:pPr defTabSz="895350"/>
            <a:r>
              <a:rPr lang="en-US" dirty="0" smtClean="0"/>
              <a:t>Approaches to Identify Services in a SOA Design</a:t>
            </a:r>
            <a:endParaRPr lang="en-US" dirty="0"/>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733550"/>
            <a:ext cx="8143875" cy="4972050"/>
          </a:xfrm>
        </p:spPr>
        <p:txBody>
          <a:bodyPr/>
          <a:lstStyle/>
          <a:p>
            <a:pPr marL="236538" indent="-236538" defTabSz="895350"/>
            <a:r>
              <a:rPr lang="en-US" sz="1900" dirty="0"/>
              <a:t>3</a:t>
            </a:r>
            <a:r>
              <a:rPr lang="en-US" sz="1900" dirty="0" smtClean="0"/>
              <a:t>. Look for “Business Entity” Objects in the problem domain</a:t>
            </a:r>
          </a:p>
          <a:p>
            <a:pPr marL="636588" lvl="1" indent="-236538" defTabSz="895350"/>
            <a:r>
              <a:rPr lang="en-US" sz="1500" dirty="0" smtClean="0"/>
              <a:t>Most SOA solutions operate on data.  Objects in an OOD work at the table level</a:t>
            </a:r>
          </a:p>
          <a:p>
            <a:pPr marL="636588" lvl="1" indent="-236538" defTabSz="895350"/>
            <a:r>
              <a:rPr lang="en-US" sz="1500" dirty="0" smtClean="0"/>
              <a:t>SOA components operate at the business object level</a:t>
            </a:r>
          </a:p>
          <a:p>
            <a:pPr marL="636588" lvl="1" indent="-236538" defTabSz="895350"/>
            <a:r>
              <a:rPr lang="en-US" sz="1500" dirty="0" smtClean="0"/>
              <a:t>Look for key business entities in the application domain from the perspective of (C)</a:t>
            </a:r>
            <a:r>
              <a:rPr lang="en-US" sz="1500" dirty="0" err="1" smtClean="0"/>
              <a:t>reate</a:t>
            </a:r>
            <a:r>
              <a:rPr lang="en-US" sz="1500" dirty="0" smtClean="0"/>
              <a:t>, (R)</a:t>
            </a:r>
            <a:r>
              <a:rPr lang="en-US" sz="1500" dirty="0" err="1" smtClean="0"/>
              <a:t>ead</a:t>
            </a:r>
            <a:r>
              <a:rPr lang="en-US" sz="1500" dirty="0" smtClean="0"/>
              <a:t>, (U)</a:t>
            </a:r>
            <a:r>
              <a:rPr lang="en-US" sz="1500" dirty="0" err="1" smtClean="0"/>
              <a:t>pdate</a:t>
            </a:r>
            <a:r>
              <a:rPr lang="en-US" sz="1500" dirty="0" smtClean="0"/>
              <a:t>, or (D)</a:t>
            </a:r>
            <a:r>
              <a:rPr lang="en-US" sz="1500" dirty="0" err="1" smtClean="0"/>
              <a:t>elete</a:t>
            </a:r>
            <a:r>
              <a:rPr lang="en-US" sz="1500" dirty="0" smtClean="0"/>
              <a:t> operations.</a:t>
            </a:r>
          </a:p>
          <a:p>
            <a:pPr marL="636588" lvl="1" indent="-236538" defTabSz="895350"/>
            <a:r>
              <a:rPr lang="en-US" sz="1500" dirty="0" smtClean="0"/>
              <a:t>Examples:  Customer, Payments, Order, </a:t>
            </a:r>
            <a:r>
              <a:rPr lang="en-US" sz="1500" dirty="0" err="1" smtClean="0"/>
              <a:t>etc</a:t>
            </a:r>
            <a:endParaRPr lang="en-US" sz="1500" dirty="0" smtClean="0"/>
          </a:p>
          <a:p>
            <a:pPr marL="236538" indent="-236538" defTabSz="895350"/>
            <a:r>
              <a:rPr lang="en-US" sz="1900" dirty="0"/>
              <a:t>4</a:t>
            </a:r>
            <a:r>
              <a:rPr lang="en-US" sz="1900" dirty="0" smtClean="0"/>
              <a:t>. Look at “Ownership and Responsibility” to leverage reusable services built by others (where it makes sense)</a:t>
            </a:r>
          </a:p>
          <a:p>
            <a:pPr marL="636588" lvl="1" indent="-236538" defTabSz="895350"/>
            <a:r>
              <a:rPr lang="en-US" sz="1500" dirty="0" smtClean="0"/>
              <a:t>This SOA design attribute is less about identifying a service, and more about identifying who builds, owns and maintains the service.</a:t>
            </a:r>
          </a:p>
          <a:p>
            <a:pPr marL="636588" lvl="1" indent="-236538" defTabSz="895350"/>
            <a:r>
              <a:rPr lang="en-US" sz="1500" dirty="0" smtClean="0"/>
              <a:t>Many SOA applications are “mash ups”, combining services from different parties.</a:t>
            </a:r>
          </a:p>
          <a:p>
            <a:pPr marL="636588" lvl="1" indent="-236538" defTabSz="895350"/>
            <a:r>
              <a:rPr lang="en-US" sz="1500" dirty="0" smtClean="0"/>
              <a:t>When identifying a service, look for opportunities to reuse services that are offered by others when they are not key to differentiating you application.</a:t>
            </a:r>
          </a:p>
          <a:p>
            <a:pPr marL="636588" lvl="1" indent="-236538" defTabSz="895350"/>
            <a:r>
              <a:rPr lang="en-US" sz="1500" dirty="0" smtClean="0"/>
              <a:t>Example:  If you need a service for mapping or geo-coding would you build this yourself, or would you integrate a service offered by </a:t>
            </a:r>
            <a:r>
              <a:rPr lang="en-US" sz="1500" dirty="0" err="1" smtClean="0"/>
              <a:t>google</a:t>
            </a:r>
            <a:r>
              <a:rPr lang="en-US" sz="1500" dirty="0" smtClean="0"/>
              <a:t>?</a:t>
            </a:r>
          </a:p>
          <a:p>
            <a:pPr marL="636588" lvl="1" indent="-236538" defTabSz="895350"/>
            <a:endParaRPr lang="en-US" sz="1500" dirty="0" smtClean="0"/>
          </a:p>
        </p:txBody>
      </p:sp>
    </p:spTree>
    <p:extLst>
      <p:ext uri="{BB962C8B-B14F-4D97-AF65-F5344CB8AC3E}">
        <p14:creationId xmlns:p14="http://schemas.microsoft.com/office/powerpoint/2010/main" val="2481799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4</a:t>
            </a:fld>
            <a:endParaRPr lang="en-US"/>
          </a:p>
        </p:txBody>
      </p:sp>
      <p:sp>
        <p:nvSpPr>
          <p:cNvPr id="733186" name="Rectangle 2"/>
          <p:cNvSpPr>
            <a:spLocks noGrp="1" noChangeArrowheads="1"/>
          </p:cNvSpPr>
          <p:nvPr>
            <p:ph type="title"/>
          </p:nvPr>
        </p:nvSpPr>
        <p:spPr/>
        <p:txBody>
          <a:bodyPr/>
          <a:lstStyle/>
          <a:p>
            <a:pPr defTabSz="895350"/>
            <a:r>
              <a:rPr lang="en-US" dirty="0" smtClean="0"/>
              <a:t>What does a service oriented architecture look like?</a:t>
            </a:r>
            <a:endParaRPr lang="en-US" dirty="0"/>
          </a:p>
        </p:txBody>
      </p:sp>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1828800" y="1676400"/>
            <a:ext cx="5515356" cy="4178300"/>
          </a:xfrm>
          <a:prstGeom prst="rect">
            <a:avLst/>
          </a:prstGeom>
        </p:spPr>
      </p:pic>
    </p:spTree>
    <p:extLst>
      <p:ext uri="{BB962C8B-B14F-4D97-AF65-F5344CB8AC3E}">
        <p14:creationId xmlns:p14="http://schemas.microsoft.com/office/powerpoint/2010/main" val="37671277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40</a:t>
            </a:fld>
            <a:endParaRPr lang="en-US"/>
          </a:p>
        </p:txBody>
      </p:sp>
      <p:sp>
        <p:nvSpPr>
          <p:cNvPr id="737282" name="Rectangle 2"/>
          <p:cNvSpPr>
            <a:spLocks noGrp="1" noChangeArrowheads="1"/>
          </p:cNvSpPr>
          <p:nvPr>
            <p:ph type="title"/>
          </p:nvPr>
        </p:nvSpPr>
        <p:spPr/>
        <p:txBody>
          <a:bodyPr/>
          <a:lstStyle/>
          <a:p>
            <a:pPr defTabSz="895350"/>
            <a:r>
              <a:rPr lang="en-US" dirty="0" smtClean="0"/>
              <a:t>Approaches to Identify Services in a SOA Design</a:t>
            </a:r>
            <a:endParaRPr lang="en-US" dirty="0"/>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733550"/>
            <a:ext cx="8143875" cy="4972050"/>
          </a:xfrm>
        </p:spPr>
        <p:txBody>
          <a:bodyPr/>
          <a:lstStyle/>
          <a:p>
            <a:pPr marL="236538" indent="-236538" defTabSz="895350"/>
            <a:r>
              <a:rPr lang="en-US" sz="1900" dirty="0" smtClean="0"/>
              <a:t>5. Goal-Driven Service identification</a:t>
            </a:r>
          </a:p>
          <a:p>
            <a:pPr marL="636588" lvl="1" indent="-236538" defTabSz="895350"/>
            <a:r>
              <a:rPr lang="en-US" sz="1500" dirty="0" smtClean="0"/>
              <a:t>Identify goals of your business or application that can be realized via automated support.</a:t>
            </a:r>
          </a:p>
          <a:p>
            <a:pPr marL="636588" lvl="1" indent="-236538" defTabSz="895350"/>
            <a:r>
              <a:rPr lang="en-US" sz="1500" dirty="0" smtClean="0"/>
              <a:t>Example: Goal: “Improve customer transparency into service pricing”; Service: create an “Estimator” service that allows customer to estimate costs before they make a purchase decision</a:t>
            </a:r>
          </a:p>
          <a:p>
            <a:pPr marL="236538" indent="-236538" defTabSz="895350"/>
            <a:r>
              <a:rPr lang="en-US" sz="1900" dirty="0" smtClean="0"/>
              <a:t>6. Component-Based</a:t>
            </a:r>
          </a:p>
          <a:p>
            <a:pPr marL="636588" lvl="1" indent="-236538" defTabSz="895350"/>
            <a:r>
              <a:rPr lang="en-US" sz="1500" dirty="0" smtClean="0"/>
              <a:t>Use a traditional software engineering approach to identify services</a:t>
            </a:r>
          </a:p>
          <a:p>
            <a:pPr marL="1036638" lvl="2" indent="-236538" defTabSz="895350"/>
            <a:r>
              <a:rPr lang="en-US" sz="1300" dirty="0" smtClean="0"/>
              <a:t>Create a conceptual architecture view of the target application</a:t>
            </a:r>
          </a:p>
          <a:p>
            <a:pPr marL="1036638" lvl="2" indent="-236538" defTabSz="895350"/>
            <a:r>
              <a:rPr lang="en-US" sz="1300" dirty="0" smtClean="0"/>
              <a:t>Look for natural boundaries that adhere to the principles of maximizing cohesion and minimizing coupling.</a:t>
            </a:r>
          </a:p>
          <a:p>
            <a:pPr marL="1036638" lvl="2" indent="-236538" defTabSz="895350"/>
            <a:r>
              <a:rPr lang="en-US" sz="1300" dirty="0" smtClean="0"/>
              <a:t>These identify candidate components</a:t>
            </a:r>
          </a:p>
          <a:p>
            <a:pPr marL="636588" lvl="1" indent="-236538" defTabSz="895350"/>
            <a:r>
              <a:rPr lang="en-US" sz="1700" dirty="0" smtClean="0"/>
              <a:t>For each candidate component see if they well defined responsibility, clear ownership, and if they can be distributed to run in different address spaces</a:t>
            </a:r>
          </a:p>
          <a:p>
            <a:pPr marL="636588" lvl="1" indent="-236538" defTabSz="895350"/>
            <a:r>
              <a:rPr lang="en-US" sz="1700" dirty="0" smtClean="0"/>
              <a:t>Example:  The bunch software clustering tool offers a clustering service where the modularization quality calculation is externalized as a service.</a:t>
            </a:r>
          </a:p>
          <a:p>
            <a:pPr marL="636588" lvl="1" indent="-236538" defTabSz="895350"/>
            <a:endParaRPr lang="en-US" sz="1500" dirty="0" smtClean="0"/>
          </a:p>
        </p:txBody>
      </p:sp>
    </p:spTree>
    <p:extLst>
      <p:ext uri="{BB962C8B-B14F-4D97-AF65-F5344CB8AC3E}">
        <p14:creationId xmlns:p14="http://schemas.microsoft.com/office/powerpoint/2010/main" val="932066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41</a:t>
            </a:fld>
            <a:endParaRPr lang="en-US"/>
          </a:p>
        </p:txBody>
      </p:sp>
      <p:sp>
        <p:nvSpPr>
          <p:cNvPr id="737282" name="Rectangle 2"/>
          <p:cNvSpPr>
            <a:spLocks noGrp="1" noChangeArrowheads="1"/>
          </p:cNvSpPr>
          <p:nvPr>
            <p:ph type="title"/>
          </p:nvPr>
        </p:nvSpPr>
        <p:spPr/>
        <p:txBody>
          <a:bodyPr/>
          <a:lstStyle/>
          <a:p>
            <a:pPr defTabSz="895350"/>
            <a:r>
              <a:rPr lang="en-US" dirty="0" smtClean="0"/>
              <a:t>Component-Based Decomposition Example – The bunch system</a:t>
            </a:r>
            <a:endParaRPr lang="en-US" dirty="0"/>
          </a:p>
        </p:txBody>
      </p:sp>
      <p:pic>
        <p:nvPicPr>
          <p:cNvPr id="12" name="Picture 3" descr="bunch"/>
          <p:cNvPicPr>
            <a:picLocks noGrp="1" noChangeAspect="1" noChangeArrowheads="1"/>
          </p:cNvPicPr>
          <p:nvPr>
            <p:ph idx="1"/>
          </p:nvPr>
        </p:nvPicPr>
        <p:blipFill>
          <a:blip r:embed="rId2">
            <a:extLst>
              <a:ext uri="{28A0092B-C50C-407E-A947-70E740481C1C}">
                <a14:useLocalDpi xmlns:a14="http://schemas.microsoft.com/office/drawing/2010/main"/>
              </a:ext>
            </a:extLst>
          </a:blip>
          <a:srcRect/>
          <a:stretch>
            <a:fillRect/>
          </a:stretch>
        </p:blipFill>
        <p:spPr>
          <a:xfrm>
            <a:off x="152400" y="1666875"/>
            <a:ext cx="8839200" cy="45910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9" name="TextBox 8"/>
          <p:cNvSpPr txBox="1"/>
          <p:nvPr/>
        </p:nvSpPr>
        <p:spPr>
          <a:xfrm>
            <a:off x="762000" y="1676400"/>
            <a:ext cx="4314001" cy="923330"/>
          </a:xfrm>
          <a:prstGeom prst="rect">
            <a:avLst/>
          </a:prstGeom>
          <a:noFill/>
        </p:spPr>
        <p:txBody>
          <a:bodyPr wrap="none" rtlCol="0">
            <a:spAutoFit/>
          </a:bodyPr>
          <a:lstStyle/>
          <a:p>
            <a:r>
              <a:rPr lang="en-US" sz="1800" dirty="0" smtClean="0"/>
              <a:t>Here is the module interdependencies of</a:t>
            </a:r>
            <a:br>
              <a:rPr lang="en-US" sz="1800" dirty="0" smtClean="0"/>
            </a:br>
            <a:r>
              <a:rPr lang="en-US" sz="1800" dirty="0" smtClean="0"/>
              <a:t>the bunch system. Not much is</a:t>
            </a:r>
            <a:br>
              <a:rPr lang="en-US" sz="1800" dirty="0" smtClean="0"/>
            </a:br>
            <a:r>
              <a:rPr lang="en-US" sz="1800" dirty="0" smtClean="0"/>
              <a:t>apparent…</a:t>
            </a:r>
            <a:endParaRPr lang="en-US" sz="1800" dirty="0"/>
          </a:p>
        </p:txBody>
      </p:sp>
    </p:spTree>
    <p:extLst>
      <p:ext uri="{BB962C8B-B14F-4D97-AF65-F5344CB8AC3E}">
        <p14:creationId xmlns:p14="http://schemas.microsoft.com/office/powerpoint/2010/main" val="38343633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42</a:t>
            </a:fld>
            <a:endParaRPr lang="en-US"/>
          </a:p>
        </p:txBody>
      </p:sp>
      <p:pic>
        <p:nvPicPr>
          <p:cNvPr id="10" name="Picture 6" descr="bunchclu"/>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a:xfrm>
            <a:off x="304800" y="2971800"/>
            <a:ext cx="8686800" cy="33147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6" name="TextBox 5"/>
          <p:cNvSpPr txBox="1"/>
          <p:nvPr/>
        </p:nvSpPr>
        <p:spPr>
          <a:xfrm>
            <a:off x="762000" y="1676400"/>
            <a:ext cx="7848600" cy="1015663"/>
          </a:xfrm>
          <a:prstGeom prst="rect">
            <a:avLst/>
          </a:prstGeom>
          <a:noFill/>
        </p:spPr>
        <p:txBody>
          <a:bodyPr wrap="square" rtlCol="0">
            <a:spAutoFit/>
          </a:bodyPr>
          <a:lstStyle/>
          <a:p>
            <a:r>
              <a:rPr lang="en-US" sz="2000" dirty="0" smtClean="0"/>
              <a:t>Here is the module interdependencies of the bunch system. Lets run bunch itself to cluster the system to look for some candidate subsystems…</a:t>
            </a:r>
            <a:endParaRPr lang="en-US" sz="2000" dirty="0"/>
          </a:p>
        </p:txBody>
      </p:sp>
      <p:sp>
        <p:nvSpPr>
          <p:cNvPr id="7" name="Rectangle 2"/>
          <p:cNvSpPr>
            <a:spLocks noGrp="1" noChangeArrowheads="1"/>
          </p:cNvSpPr>
          <p:nvPr>
            <p:ph type="title"/>
          </p:nvPr>
        </p:nvSpPr>
        <p:spPr>
          <a:xfrm>
            <a:off x="609600" y="304800"/>
            <a:ext cx="7772400" cy="1143000"/>
          </a:xfrm>
        </p:spPr>
        <p:txBody>
          <a:bodyPr/>
          <a:lstStyle/>
          <a:p>
            <a:pPr defTabSz="895350"/>
            <a:r>
              <a:rPr lang="en-US" dirty="0" smtClean="0"/>
              <a:t>Component-Based Decomposition Example – The bunch system</a:t>
            </a:r>
            <a:endParaRPr lang="en-US" dirty="0"/>
          </a:p>
        </p:txBody>
      </p:sp>
    </p:spTree>
    <p:extLst>
      <p:ext uri="{BB962C8B-B14F-4D97-AF65-F5344CB8AC3E}">
        <p14:creationId xmlns:p14="http://schemas.microsoft.com/office/powerpoint/2010/main" val="3971105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43</a:t>
            </a:fld>
            <a:endParaRPr lang="en-US"/>
          </a:p>
        </p:txBody>
      </p:sp>
      <p:pic>
        <p:nvPicPr>
          <p:cNvPr id="7" name="Picture 6" descr="Screen Shot 2013-10-20 at 1.07.23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2362200"/>
            <a:ext cx="8991600" cy="3889018"/>
          </a:xfrm>
          <a:prstGeom prst="rect">
            <a:avLst/>
          </a:prstGeom>
        </p:spPr>
      </p:pic>
      <p:sp>
        <p:nvSpPr>
          <p:cNvPr id="8" name="Rectangle 2"/>
          <p:cNvSpPr>
            <a:spLocks noGrp="1" noChangeArrowheads="1"/>
          </p:cNvSpPr>
          <p:nvPr>
            <p:ph type="title"/>
          </p:nvPr>
        </p:nvSpPr>
        <p:spPr>
          <a:xfrm>
            <a:off x="609600" y="304800"/>
            <a:ext cx="7772400" cy="1143000"/>
          </a:xfrm>
        </p:spPr>
        <p:txBody>
          <a:bodyPr/>
          <a:lstStyle/>
          <a:p>
            <a:pPr defTabSz="895350"/>
            <a:r>
              <a:rPr lang="en-US" dirty="0" smtClean="0"/>
              <a:t>Component-Based Decomposition Example – The bunch system</a:t>
            </a:r>
            <a:endParaRPr lang="en-US" dirty="0"/>
          </a:p>
        </p:txBody>
      </p:sp>
      <p:sp>
        <p:nvSpPr>
          <p:cNvPr id="10" name="TextBox 9"/>
          <p:cNvSpPr txBox="1"/>
          <p:nvPr/>
        </p:nvSpPr>
        <p:spPr>
          <a:xfrm>
            <a:off x="762000" y="1676400"/>
            <a:ext cx="7848600" cy="923330"/>
          </a:xfrm>
          <a:prstGeom prst="rect">
            <a:avLst/>
          </a:prstGeom>
          <a:noFill/>
        </p:spPr>
        <p:txBody>
          <a:bodyPr wrap="square" rtlCol="0">
            <a:spAutoFit/>
          </a:bodyPr>
          <a:lstStyle/>
          <a:p>
            <a:r>
              <a:rPr lang="en-US" sz="1800" dirty="0" smtClean="0"/>
              <a:t>This one looks promising – it has a lot of functionality related to evaluating the modularization quality function.  Domain knowledge also tells us that its compute intensive so it might make for a good service… </a:t>
            </a:r>
            <a:endParaRPr lang="en-US" sz="1800" dirty="0"/>
          </a:p>
        </p:txBody>
      </p:sp>
    </p:spTree>
    <p:extLst>
      <p:ext uri="{BB962C8B-B14F-4D97-AF65-F5344CB8AC3E}">
        <p14:creationId xmlns:p14="http://schemas.microsoft.com/office/powerpoint/2010/main" val="1859388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44</a:t>
            </a:fld>
            <a:endParaRPr lang="en-US"/>
          </a:p>
        </p:txBody>
      </p:sp>
      <p:sp>
        <p:nvSpPr>
          <p:cNvPr id="8" name="Rectangle 2"/>
          <p:cNvSpPr>
            <a:spLocks noGrp="1" noChangeArrowheads="1"/>
          </p:cNvSpPr>
          <p:nvPr>
            <p:ph type="title"/>
          </p:nvPr>
        </p:nvSpPr>
        <p:spPr>
          <a:xfrm>
            <a:off x="609600" y="304800"/>
            <a:ext cx="7772400" cy="1143000"/>
          </a:xfrm>
        </p:spPr>
        <p:txBody>
          <a:bodyPr/>
          <a:lstStyle/>
          <a:p>
            <a:pPr defTabSz="895350"/>
            <a:r>
              <a:rPr lang="en-US" dirty="0" smtClean="0"/>
              <a:t>Component-Based Decomposition Example – The bunch system</a:t>
            </a:r>
            <a:endParaRPr lang="en-US" dirty="0"/>
          </a:p>
        </p:txBody>
      </p:sp>
      <p:pic>
        <p:nvPicPr>
          <p:cNvPr id="2" name="Picture 1" descr="Screen Shot 2013-10-20 at 1.20.53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4800" y="1570672"/>
            <a:ext cx="8458200" cy="4225464"/>
          </a:xfrm>
          <a:prstGeom prst="rect">
            <a:avLst/>
          </a:prstGeom>
        </p:spPr>
      </p:pic>
      <p:sp>
        <p:nvSpPr>
          <p:cNvPr id="10" name="TextBox 9"/>
          <p:cNvSpPr txBox="1"/>
          <p:nvPr/>
        </p:nvSpPr>
        <p:spPr>
          <a:xfrm>
            <a:off x="5410200" y="4923472"/>
            <a:ext cx="3733800" cy="1477328"/>
          </a:xfrm>
          <a:prstGeom prst="rect">
            <a:avLst/>
          </a:prstGeom>
          <a:noFill/>
        </p:spPr>
        <p:txBody>
          <a:bodyPr wrap="square" rtlCol="0">
            <a:spAutoFit/>
          </a:bodyPr>
          <a:lstStyle/>
          <a:p>
            <a:r>
              <a:rPr lang="en-US" sz="1800" dirty="0" smtClean="0"/>
              <a:t>This looks promising because another tool that I wrote that runs some importance algorithms identifies some of these classes as important.</a:t>
            </a:r>
            <a:endParaRPr lang="en-US" sz="1800" dirty="0"/>
          </a:p>
        </p:txBody>
      </p:sp>
      <p:sp>
        <p:nvSpPr>
          <p:cNvPr id="3" name="Freeform 2"/>
          <p:cNvSpPr/>
          <p:nvPr/>
        </p:nvSpPr>
        <p:spPr>
          <a:xfrm>
            <a:off x="2628642" y="5028452"/>
            <a:ext cx="1989864" cy="833799"/>
          </a:xfrm>
          <a:custGeom>
            <a:avLst/>
            <a:gdLst>
              <a:gd name="connsiteX0" fmla="*/ 1989864 w 1989864"/>
              <a:gd name="connsiteY0" fmla="*/ 269381 h 833799"/>
              <a:gd name="connsiteX1" fmla="*/ 1989864 w 1989864"/>
              <a:gd name="connsiteY1" fmla="*/ 269381 h 833799"/>
              <a:gd name="connsiteX2" fmla="*/ 1823084 w 1989864"/>
              <a:gd name="connsiteY2" fmla="*/ 179587 h 833799"/>
              <a:gd name="connsiteX3" fmla="*/ 1681963 w 1989864"/>
              <a:gd name="connsiteY3" fmla="*/ 141104 h 833799"/>
              <a:gd name="connsiteX4" fmla="*/ 1617817 w 1989864"/>
              <a:gd name="connsiteY4" fmla="*/ 115449 h 833799"/>
              <a:gd name="connsiteX5" fmla="*/ 1540842 w 1989864"/>
              <a:gd name="connsiteY5" fmla="*/ 102621 h 833799"/>
              <a:gd name="connsiteX6" fmla="*/ 1348405 w 1989864"/>
              <a:gd name="connsiteY6" fmla="*/ 76966 h 833799"/>
              <a:gd name="connsiteX7" fmla="*/ 1181625 w 1989864"/>
              <a:gd name="connsiteY7" fmla="*/ 38483 h 833799"/>
              <a:gd name="connsiteX8" fmla="*/ 976358 w 1989864"/>
              <a:gd name="connsiteY8" fmla="*/ 0 h 833799"/>
              <a:gd name="connsiteX9" fmla="*/ 578654 w 1989864"/>
              <a:gd name="connsiteY9" fmla="*/ 25655 h 833799"/>
              <a:gd name="connsiteX10" fmla="*/ 476020 w 1989864"/>
              <a:gd name="connsiteY10" fmla="*/ 38483 h 833799"/>
              <a:gd name="connsiteX11" fmla="*/ 347728 w 1989864"/>
              <a:gd name="connsiteY11" fmla="*/ 51310 h 833799"/>
              <a:gd name="connsiteX12" fmla="*/ 309241 w 1989864"/>
              <a:gd name="connsiteY12" fmla="*/ 64138 h 833799"/>
              <a:gd name="connsiteX13" fmla="*/ 257924 w 1989864"/>
              <a:gd name="connsiteY13" fmla="*/ 76966 h 833799"/>
              <a:gd name="connsiteX14" fmla="*/ 219437 w 1989864"/>
              <a:gd name="connsiteY14" fmla="*/ 102621 h 833799"/>
              <a:gd name="connsiteX15" fmla="*/ 168120 w 1989864"/>
              <a:gd name="connsiteY15" fmla="*/ 179587 h 833799"/>
              <a:gd name="connsiteX16" fmla="*/ 91145 w 1989864"/>
              <a:gd name="connsiteY16" fmla="*/ 269381 h 833799"/>
              <a:gd name="connsiteX17" fmla="*/ 52657 w 1989864"/>
              <a:gd name="connsiteY17" fmla="*/ 346347 h 833799"/>
              <a:gd name="connsiteX18" fmla="*/ 26999 w 1989864"/>
              <a:gd name="connsiteY18" fmla="*/ 423313 h 833799"/>
              <a:gd name="connsiteX19" fmla="*/ 14170 w 1989864"/>
              <a:gd name="connsiteY19" fmla="*/ 833799 h 833799"/>
              <a:gd name="connsiteX20" fmla="*/ 14170 w 1989864"/>
              <a:gd name="connsiteY20" fmla="*/ 833799 h 83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9864" h="833799">
                <a:moveTo>
                  <a:pt x="1989864" y="269381"/>
                </a:moveTo>
                <a:lnTo>
                  <a:pt x="1989864" y="269381"/>
                </a:lnTo>
                <a:cubicBezTo>
                  <a:pt x="1934271" y="239450"/>
                  <a:pt x="1884338" y="194898"/>
                  <a:pt x="1823084" y="179587"/>
                </a:cubicBezTo>
                <a:cubicBezTo>
                  <a:pt x="1776106" y="167844"/>
                  <a:pt x="1727730" y="156358"/>
                  <a:pt x="1681963" y="141104"/>
                </a:cubicBezTo>
                <a:cubicBezTo>
                  <a:pt x="1660116" y="133822"/>
                  <a:pt x="1640034" y="121508"/>
                  <a:pt x="1617817" y="115449"/>
                </a:cubicBezTo>
                <a:cubicBezTo>
                  <a:pt x="1592721" y="108605"/>
                  <a:pt x="1566552" y="106576"/>
                  <a:pt x="1540842" y="102621"/>
                </a:cubicBezTo>
                <a:cubicBezTo>
                  <a:pt x="1464105" y="90816"/>
                  <a:pt x="1427230" y="86818"/>
                  <a:pt x="1348405" y="76966"/>
                </a:cubicBezTo>
                <a:cubicBezTo>
                  <a:pt x="1222428" y="34977"/>
                  <a:pt x="1320917" y="62704"/>
                  <a:pt x="1181625" y="38483"/>
                </a:cubicBezTo>
                <a:cubicBezTo>
                  <a:pt x="1113040" y="26557"/>
                  <a:pt x="976358" y="0"/>
                  <a:pt x="976358" y="0"/>
                </a:cubicBezTo>
                <a:lnTo>
                  <a:pt x="578654" y="25655"/>
                </a:lnTo>
                <a:cubicBezTo>
                  <a:pt x="544278" y="28299"/>
                  <a:pt x="510287" y="34676"/>
                  <a:pt x="476020" y="38483"/>
                </a:cubicBezTo>
                <a:cubicBezTo>
                  <a:pt x="433306" y="43228"/>
                  <a:pt x="390492" y="47034"/>
                  <a:pt x="347728" y="51310"/>
                </a:cubicBezTo>
                <a:cubicBezTo>
                  <a:pt x="334899" y="55586"/>
                  <a:pt x="322244" y="60423"/>
                  <a:pt x="309241" y="64138"/>
                </a:cubicBezTo>
                <a:cubicBezTo>
                  <a:pt x="292287" y="68981"/>
                  <a:pt x="274131" y="70021"/>
                  <a:pt x="257924" y="76966"/>
                </a:cubicBezTo>
                <a:cubicBezTo>
                  <a:pt x="243752" y="83039"/>
                  <a:pt x="232266" y="94069"/>
                  <a:pt x="219437" y="102621"/>
                </a:cubicBezTo>
                <a:cubicBezTo>
                  <a:pt x="202331" y="128276"/>
                  <a:pt x="189925" y="157785"/>
                  <a:pt x="168120" y="179587"/>
                </a:cubicBezTo>
                <a:cubicBezTo>
                  <a:pt x="123099" y="224603"/>
                  <a:pt x="150017" y="195799"/>
                  <a:pt x="91145" y="269381"/>
                </a:cubicBezTo>
                <a:cubicBezTo>
                  <a:pt x="44359" y="409725"/>
                  <a:pt x="118976" y="197147"/>
                  <a:pt x="52657" y="346347"/>
                </a:cubicBezTo>
                <a:cubicBezTo>
                  <a:pt x="41673" y="371059"/>
                  <a:pt x="35552" y="397658"/>
                  <a:pt x="26999" y="423313"/>
                </a:cubicBezTo>
                <a:cubicBezTo>
                  <a:pt x="-25046" y="579432"/>
                  <a:pt x="14170" y="448274"/>
                  <a:pt x="14170" y="833799"/>
                </a:cubicBezTo>
                <a:lnTo>
                  <a:pt x="14170" y="833799"/>
                </a:lnTo>
              </a:path>
            </a:pathLst>
          </a:custGeom>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4" name="Rectangle 3"/>
          <p:cNvSpPr/>
          <p:nvPr/>
        </p:nvSpPr>
        <p:spPr bwMode="auto">
          <a:xfrm>
            <a:off x="2819400" y="4999672"/>
            <a:ext cx="2590800" cy="685800"/>
          </a:xfrm>
          <a:prstGeom prst="rect">
            <a:avLst/>
          </a:prstGeom>
          <a:no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Tree>
    <p:extLst>
      <p:ext uri="{BB962C8B-B14F-4D97-AF65-F5344CB8AC3E}">
        <p14:creationId xmlns:p14="http://schemas.microsoft.com/office/powerpoint/2010/main" val="13803290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45</a:t>
            </a:fld>
            <a:endParaRPr lang="en-US"/>
          </a:p>
        </p:txBody>
      </p:sp>
      <p:sp>
        <p:nvSpPr>
          <p:cNvPr id="8" name="Rectangle 2"/>
          <p:cNvSpPr>
            <a:spLocks noGrp="1" noChangeArrowheads="1"/>
          </p:cNvSpPr>
          <p:nvPr>
            <p:ph type="title"/>
          </p:nvPr>
        </p:nvSpPr>
        <p:spPr>
          <a:xfrm>
            <a:off x="609600" y="304800"/>
            <a:ext cx="8229600" cy="1143000"/>
          </a:xfrm>
        </p:spPr>
        <p:txBody>
          <a:bodyPr/>
          <a:lstStyle/>
          <a:p>
            <a:pPr defTabSz="895350"/>
            <a:r>
              <a:rPr lang="en-US" sz="3200" dirty="0" smtClean="0"/>
              <a:t>We refactored bunch to support distributed computation and describe it here…</a:t>
            </a:r>
            <a:endParaRPr lang="en-US" sz="3200" dirty="0"/>
          </a:p>
        </p:txBody>
      </p:sp>
      <p:sp>
        <p:nvSpPr>
          <p:cNvPr id="3" name="Freeform 2"/>
          <p:cNvSpPr/>
          <p:nvPr/>
        </p:nvSpPr>
        <p:spPr>
          <a:xfrm>
            <a:off x="2628642" y="5028452"/>
            <a:ext cx="1989864" cy="833799"/>
          </a:xfrm>
          <a:custGeom>
            <a:avLst/>
            <a:gdLst>
              <a:gd name="connsiteX0" fmla="*/ 1989864 w 1989864"/>
              <a:gd name="connsiteY0" fmla="*/ 269381 h 833799"/>
              <a:gd name="connsiteX1" fmla="*/ 1989864 w 1989864"/>
              <a:gd name="connsiteY1" fmla="*/ 269381 h 833799"/>
              <a:gd name="connsiteX2" fmla="*/ 1823084 w 1989864"/>
              <a:gd name="connsiteY2" fmla="*/ 179587 h 833799"/>
              <a:gd name="connsiteX3" fmla="*/ 1681963 w 1989864"/>
              <a:gd name="connsiteY3" fmla="*/ 141104 h 833799"/>
              <a:gd name="connsiteX4" fmla="*/ 1617817 w 1989864"/>
              <a:gd name="connsiteY4" fmla="*/ 115449 h 833799"/>
              <a:gd name="connsiteX5" fmla="*/ 1540842 w 1989864"/>
              <a:gd name="connsiteY5" fmla="*/ 102621 h 833799"/>
              <a:gd name="connsiteX6" fmla="*/ 1348405 w 1989864"/>
              <a:gd name="connsiteY6" fmla="*/ 76966 h 833799"/>
              <a:gd name="connsiteX7" fmla="*/ 1181625 w 1989864"/>
              <a:gd name="connsiteY7" fmla="*/ 38483 h 833799"/>
              <a:gd name="connsiteX8" fmla="*/ 976358 w 1989864"/>
              <a:gd name="connsiteY8" fmla="*/ 0 h 833799"/>
              <a:gd name="connsiteX9" fmla="*/ 578654 w 1989864"/>
              <a:gd name="connsiteY9" fmla="*/ 25655 h 833799"/>
              <a:gd name="connsiteX10" fmla="*/ 476020 w 1989864"/>
              <a:gd name="connsiteY10" fmla="*/ 38483 h 833799"/>
              <a:gd name="connsiteX11" fmla="*/ 347728 w 1989864"/>
              <a:gd name="connsiteY11" fmla="*/ 51310 h 833799"/>
              <a:gd name="connsiteX12" fmla="*/ 309241 w 1989864"/>
              <a:gd name="connsiteY12" fmla="*/ 64138 h 833799"/>
              <a:gd name="connsiteX13" fmla="*/ 257924 w 1989864"/>
              <a:gd name="connsiteY13" fmla="*/ 76966 h 833799"/>
              <a:gd name="connsiteX14" fmla="*/ 219437 w 1989864"/>
              <a:gd name="connsiteY14" fmla="*/ 102621 h 833799"/>
              <a:gd name="connsiteX15" fmla="*/ 168120 w 1989864"/>
              <a:gd name="connsiteY15" fmla="*/ 179587 h 833799"/>
              <a:gd name="connsiteX16" fmla="*/ 91145 w 1989864"/>
              <a:gd name="connsiteY16" fmla="*/ 269381 h 833799"/>
              <a:gd name="connsiteX17" fmla="*/ 52657 w 1989864"/>
              <a:gd name="connsiteY17" fmla="*/ 346347 h 833799"/>
              <a:gd name="connsiteX18" fmla="*/ 26999 w 1989864"/>
              <a:gd name="connsiteY18" fmla="*/ 423313 h 833799"/>
              <a:gd name="connsiteX19" fmla="*/ 14170 w 1989864"/>
              <a:gd name="connsiteY19" fmla="*/ 833799 h 833799"/>
              <a:gd name="connsiteX20" fmla="*/ 14170 w 1989864"/>
              <a:gd name="connsiteY20" fmla="*/ 833799 h 83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9864" h="833799">
                <a:moveTo>
                  <a:pt x="1989864" y="269381"/>
                </a:moveTo>
                <a:lnTo>
                  <a:pt x="1989864" y="269381"/>
                </a:lnTo>
                <a:cubicBezTo>
                  <a:pt x="1934271" y="239450"/>
                  <a:pt x="1884338" y="194898"/>
                  <a:pt x="1823084" y="179587"/>
                </a:cubicBezTo>
                <a:cubicBezTo>
                  <a:pt x="1776106" y="167844"/>
                  <a:pt x="1727730" y="156358"/>
                  <a:pt x="1681963" y="141104"/>
                </a:cubicBezTo>
                <a:cubicBezTo>
                  <a:pt x="1660116" y="133822"/>
                  <a:pt x="1640034" y="121508"/>
                  <a:pt x="1617817" y="115449"/>
                </a:cubicBezTo>
                <a:cubicBezTo>
                  <a:pt x="1592721" y="108605"/>
                  <a:pt x="1566552" y="106576"/>
                  <a:pt x="1540842" y="102621"/>
                </a:cubicBezTo>
                <a:cubicBezTo>
                  <a:pt x="1464105" y="90816"/>
                  <a:pt x="1427230" y="86818"/>
                  <a:pt x="1348405" y="76966"/>
                </a:cubicBezTo>
                <a:cubicBezTo>
                  <a:pt x="1222428" y="34977"/>
                  <a:pt x="1320917" y="62704"/>
                  <a:pt x="1181625" y="38483"/>
                </a:cubicBezTo>
                <a:cubicBezTo>
                  <a:pt x="1113040" y="26557"/>
                  <a:pt x="976358" y="0"/>
                  <a:pt x="976358" y="0"/>
                </a:cubicBezTo>
                <a:lnTo>
                  <a:pt x="578654" y="25655"/>
                </a:lnTo>
                <a:cubicBezTo>
                  <a:pt x="544278" y="28299"/>
                  <a:pt x="510287" y="34676"/>
                  <a:pt x="476020" y="38483"/>
                </a:cubicBezTo>
                <a:cubicBezTo>
                  <a:pt x="433306" y="43228"/>
                  <a:pt x="390492" y="47034"/>
                  <a:pt x="347728" y="51310"/>
                </a:cubicBezTo>
                <a:cubicBezTo>
                  <a:pt x="334899" y="55586"/>
                  <a:pt x="322244" y="60423"/>
                  <a:pt x="309241" y="64138"/>
                </a:cubicBezTo>
                <a:cubicBezTo>
                  <a:pt x="292287" y="68981"/>
                  <a:pt x="274131" y="70021"/>
                  <a:pt x="257924" y="76966"/>
                </a:cubicBezTo>
                <a:cubicBezTo>
                  <a:pt x="243752" y="83039"/>
                  <a:pt x="232266" y="94069"/>
                  <a:pt x="219437" y="102621"/>
                </a:cubicBezTo>
                <a:cubicBezTo>
                  <a:pt x="202331" y="128276"/>
                  <a:pt x="189925" y="157785"/>
                  <a:pt x="168120" y="179587"/>
                </a:cubicBezTo>
                <a:cubicBezTo>
                  <a:pt x="123099" y="224603"/>
                  <a:pt x="150017" y="195799"/>
                  <a:pt x="91145" y="269381"/>
                </a:cubicBezTo>
                <a:cubicBezTo>
                  <a:pt x="44359" y="409725"/>
                  <a:pt x="118976" y="197147"/>
                  <a:pt x="52657" y="346347"/>
                </a:cubicBezTo>
                <a:cubicBezTo>
                  <a:pt x="41673" y="371059"/>
                  <a:pt x="35552" y="397658"/>
                  <a:pt x="26999" y="423313"/>
                </a:cubicBezTo>
                <a:cubicBezTo>
                  <a:pt x="-25046" y="579432"/>
                  <a:pt x="14170" y="448274"/>
                  <a:pt x="14170" y="833799"/>
                </a:cubicBezTo>
                <a:lnTo>
                  <a:pt x="14170" y="833799"/>
                </a:lnTo>
              </a:path>
            </a:pathLst>
          </a:custGeom>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pic>
        <p:nvPicPr>
          <p:cNvPr id="6" name="Picture 5" descr="Screen Shot 2013-10-20 at 1.27.33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87780" y="1676400"/>
            <a:ext cx="6637020" cy="5105400"/>
          </a:xfrm>
          <a:prstGeom prst="rect">
            <a:avLst/>
          </a:prstGeom>
        </p:spPr>
      </p:pic>
    </p:spTree>
    <p:extLst>
      <p:ext uri="{BB962C8B-B14F-4D97-AF65-F5344CB8AC3E}">
        <p14:creationId xmlns:p14="http://schemas.microsoft.com/office/powerpoint/2010/main" val="25122702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46</a:t>
            </a:fld>
            <a:endParaRPr lang="en-US"/>
          </a:p>
        </p:txBody>
      </p:sp>
      <p:sp>
        <p:nvSpPr>
          <p:cNvPr id="737282" name="Rectangle 2"/>
          <p:cNvSpPr>
            <a:spLocks noGrp="1" noChangeArrowheads="1"/>
          </p:cNvSpPr>
          <p:nvPr>
            <p:ph type="title"/>
          </p:nvPr>
        </p:nvSpPr>
        <p:spPr/>
        <p:txBody>
          <a:bodyPr/>
          <a:lstStyle/>
          <a:p>
            <a:pPr defTabSz="895350"/>
            <a:r>
              <a:rPr lang="en-US" dirty="0" smtClean="0"/>
              <a:t>Approaches to Identify Services in a SOA Design</a:t>
            </a:r>
            <a:endParaRPr lang="en-US" dirty="0"/>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600200"/>
            <a:ext cx="8143875" cy="4972050"/>
          </a:xfrm>
        </p:spPr>
        <p:txBody>
          <a:bodyPr/>
          <a:lstStyle/>
          <a:p>
            <a:pPr marL="236538" indent="-236538" defTabSz="895350"/>
            <a:r>
              <a:rPr lang="en-US" sz="1900" dirty="0"/>
              <a:t>7</a:t>
            </a:r>
            <a:r>
              <a:rPr lang="en-US" sz="1900" dirty="0" smtClean="0"/>
              <a:t>. Existing Supply – Refactoring into a SOA</a:t>
            </a:r>
          </a:p>
          <a:p>
            <a:pPr marL="636588" lvl="1" indent="-236538" defTabSz="895350"/>
            <a:r>
              <a:rPr lang="en-US" sz="1500" dirty="0" smtClean="0"/>
              <a:t>Look at existing inventory of applications and how they work together</a:t>
            </a:r>
          </a:p>
          <a:p>
            <a:pPr marL="636588" lvl="1" indent="-236538" defTabSz="895350"/>
            <a:r>
              <a:rPr lang="en-US" sz="1500" dirty="0" smtClean="0"/>
              <a:t>Identify existing integration interfaces – API calls, Database Transactions, Database Queries</a:t>
            </a:r>
          </a:p>
          <a:p>
            <a:pPr marL="636588" lvl="1" indent="-236538" defTabSz="895350"/>
            <a:r>
              <a:rPr lang="en-US" sz="1500" dirty="0" smtClean="0"/>
              <a:t>Select integration points that can be migrated away from using existing integration patterns into a SOA pattern</a:t>
            </a:r>
          </a:p>
          <a:p>
            <a:pPr marL="636588" lvl="1" indent="-236538" defTabSz="895350"/>
            <a:r>
              <a:rPr lang="en-US" sz="1500" dirty="0" smtClean="0"/>
              <a:t>Example:  Refactor an application that supports customer service, identify all ODBC and SQL calls that related to customer management, refactor by creating a SOA service for “Customer”</a:t>
            </a:r>
          </a:p>
          <a:p>
            <a:pPr marL="236538" indent="-236538" defTabSz="895350"/>
            <a:r>
              <a:rPr lang="en-US" sz="1900" dirty="0" smtClean="0"/>
              <a:t>8. Front Office Application Usage Analysis</a:t>
            </a:r>
          </a:p>
          <a:p>
            <a:pPr marL="636588" lvl="1" indent="-236538" defTabSz="895350"/>
            <a:r>
              <a:rPr lang="en-US" sz="1500" dirty="0" smtClean="0"/>
              <a:t>Most enterprise have multiple applications that have some underlying redundant functionality – typically this functionality is implemented differently in each application.</a:t>
            </a:r>
          </a:p>
          <a:p>
            <a:pPr marL="636588" lvl="1" indent="-236538" defTabSz="895350"/>
            <a:r>
              <a:rPr lang="en-US" sz="1500" dirty="0" smtClean="0"/>
              <a:t>Identify these redundant functions and see if they can be encapsulated into a common service.</a:t>
            </a:r>
          </a:p>
          <a:p>
            <a:pPr marL="636588" lvl="1" indent="-236538" defTabSz="895350"/>
            <a:r>
              <a:rPr lang="en-US" sz="1500" dirty="0" smtClean="0"/>
              <a:t>Example:  Drexel grading data is used by students, facility and the administration – it can be accessed via the web, but we would like to extend to mobile. Solution is to create a common grading service that can be used by multiple applications. Imagine a service like “</a:t>
            </a:r>
            <a:r>
              <a:rPr lang="en-US" sz="1500" dirty="0" err="1" smtClean="0"/>
              <a:t>HoldGrades</a:t>
            </a:r>
            <a:r>
              <a:rPr lang="en-US" sz="1500" dirty="0" smtClean="0"/>
              <a:t>()” that is called from the billing system</a:t>
            </a:r>
            <a:endParaRPr lang="en-US" sz="1700" dirty="0" smtClean="0"/>
          </a:p>
          <a:p>
            <a:pPr marL="636588" lvl="1" indent="-236538" defTabSz="895350"/>
            <a:endParaRPr lang="en-US" sz="1500" dirty="0" smtClean="0"/>
          </a:p>
        </p:txBody>
      </p:sp>
    </p:spTree>
    <p:extLst>
      <p:ext uri="{BB962C8B-B14F-4D97-AF65-F5344CB8AC3E}">
        <p14:creationId xmlns:p14="http://schemas.microsoft.com/office/powerpoint/2010/main" val="19539729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47</a:t>
            </a:fld>
            <a:endParaRPr lang="en-US"/>
          </a:p>
        </p:txBody>
      </p:sp>
      <p:sp>
        <p:nvSpPr>
          <p:cNvPr id="737282" name="Rectangle 2"/>
          <p:cNvSpPr>
            <a:spLocks noGrp="1" noChangeArrowheads="1"/>
          </p:cNvSpPr>
          <p:nvPr>
            <p:ph type="title"/>
          </p:nvPr>
        </p:nvSpPr>
        <p:spPr/>
        <p:txBody>
          <a:bodyPr/>
          <a:lstStyle/>
          <a:p>
            <a:pPr defTabSz="895350"/>
            <a:r>
              <a:rPr lang="en-US" dirty="0" smtClean="0"/>
              <a:t>Approaches to Identify Services in a SOA Design</a:t>
            </a:r>
            <a:endParaRPr lang="en-US" dirty="0"/>
          </a:p>
        </p:txBody>
      </p:sp>
      <p:sp>
        <p:nvSpPr>
          <p:cNvPr id="737283" name="Rectangle 3" descr="Rectangle: Click to edit Master text styles&#10;Second level&#10;Third level&#10;Fourth level&#10;Fifth level"/>
          <p:cNvSpPr>
            <a:spLocks noGrp="1" noChangeArrowheads="1"/>
          </p:cNvSpPr>
          <p:nvPr>
            <p:ph type="body" idx="1"/>
          </p:nvPr>
        </p:nvSpPr>
        <p:spPr>
          <a:xfrm>
            <a:off x="685800" y="1447800"/>
            <a:ext cx="8143875" cy="4972050"/>
          </a:xfrm>
        </p:spPr>
        <p:txBody>
          <a:bodyPr/>
          <a:lstStyle/>
          <a:p>
            <a:pPr marL="236538" indent="-236538" defTabSz="895350"/>
            <a:r>
              <a:rPr lang="en-US" sz="1900" dirty="0"/>
              <a:t>9</a:t>
            </a:r>
            <a:r>
              <a:rPr lang="en-US" sz="1900" dirty="0" smtClean="0"/>
              <a:t>. Infrastructure</a:t>
            </a:r>
          </a:p>
          <a:p>
            <a:pPr marL="636588" lvl="1" indent="-236538" defTabSz="895350"/>
            <a:r>
              <a:rPr lang="en-US" sz="1500" dirty="0" smtClean="0"/>
              <a:t>Although not common, there are cases when services are useful to take advantage of sharing infrastructure-specific capabilities.</a:t>
            </a:r>
          </a:p>
          <a:p>
            <a:pPr marL="636588" lvl="1" indent="-236538" defTabSz="895350"/>
            <a:r>
              <a:rPr lang="en-US" sz="1500" dirty="0" smtClean="0"/>
              <a:t>Consider that you have a special piece of hardware that performs a very specific function and you want to share that capability with a lot of consuming applications.</a:t>
            </a:r>
          </a:p>
          <a:p>
            <a:pPr marL="636588" lvl="1" indent="-236538" defTabSz="895350"/>
            <a:r>
              <a:rPr lang="en-US" sz="1500" dirty="0" smtClean="0"/>
              <a:t>Consider when you need to isolate a specific function to a certain piece of hardware or network zone for compliance purposes</a:t>
            </a:r>
          </a:p>
          <a:p>
            <a:pPr marL="636588" lvl="1" indent="-236538" defTabSz="895350"/>
            <a:r>
              <a:rPr lang="en-US" sz="1500" dirty="0" smtClean="0"/>
              <a:t>Create a service that hides the specifics of the special infrastructure and expose it to other applications.  Example:  Use PayPal’s payment services instead of doing your own credit card processing – eliminates the need to deal with PCI compliance. </a:t>
            </a:r>
          </a:p>
          <a:p>
            <a:pPr marL="236538" indent="-236538" defTabSz="895350"/>
            <a:r>
              <a:rPr lang="en-US" sz="1900" dirty="0" smtClean="0"/>
              <a:t>10. Look at non-functional requirements.</a:t>
            </a:r>
          </a:p>
          <a:p>
            <a:pPr marL="636588" lvl="1" indent="-236538" defTabSz="895350"/>
            <a:r>
              <a:rPr lang="en-US" sz="1500" dirty="0" smtClean="0"/>
              <a:t>Examine the set of non-functional requirements and look for opportunities where centralizing the implementation of certain capabilities helps enable the non-functional requirements.</a:t>
            </a:r>
          </a:p>
          <a:p>
            <a:pPr marL="636588" lvl="1" indent="-236538" defTabSz="895350"/>
            <a:r>
              <a:rPr lang="en-US" sz="1500" dirty="0" smtClean="0"/>
              <a:t>Common examples are from security and performance set of non-</a:t>
            </a:r>
            <a:r>
              <a:rPr lang="en-US" sz="1500" dirty="0" err="1" smtClean="0"/>
              <a:t>functionals</a:t>
            </a:r>
            <a:r>
              <a:rPr lang="en-US" sz="1500" dirty="0" smtClean="0"/>
              <a:t>.  </a:t>
            </a:r>
          </a:p>
          <a:p>
            <a:pPr marL="636588" lvl="1" indent="-236538" defTabSz="895350"/>
            <a:r>
              <a:rPr lang="en-US" sz="1500" dirty="0" smtClean="0"/>
              <a:t>Example:  Create a service to encapsulate making authorization decisions abstracting the complex dataflow of the </a:t>
            </a:r>
            <a:r>
              <a:rPr lang="en-US" sz="1500" dirty="0" err="1" smtClean="0"/>
              <a:t>oAuth</a:t>
            </a:r>
            <a:r>
              <a:rPr lang="en-US" sz="1500" dirty="0" smtClean="0"/>
              <a:t> protocol; another example is the distribution of the MQ calculation in the Bunch tool (from Method #6) </a:t>
            </a:r>
            <a:endParaRPr lang="en-US" sz="1700" dirty="0" smtClean="0"/>
          </a:p>
          <a:p>
            <a:pPr marL="636588" lvl="1" indent="-236538" defTabSz="895350"/>
            <a:endParaRPr lang="en-US" sz="1500" dirty="0" smtClean="0"/>
          </a:p>
        </p:txBody>
      </p:sp>
      <p:sp>
        <p:nvSpPr>
          <p:cNvPr id="2" name="TextBox 1"/>
          <p:cNvSpPr txBox="1"/>
          <p:nvPr/>
        </p:nvSpPr>
        <p:spPr>
          <a:xfrm>
            <a:off x="1295400" y="6096000"/>
            <a:ext cx="7614359" cy="276999"/>
          </a:xfrm>
          <a:prstGeom prst="rect">
            <a:avLst/>
          </a:prstGeom>
          <a:noFill/>
        </p:spPr>
        <p:txBody>
          <a:bodyPr wrap="none" rtlCol="0">
            <a:spAutoFit/>
          </a:bodyPr>
          <a:lstStyle/>
          <a:p>
            <a:r>
              <a:rPr lang="en-US" sz="1200" dirty="0" smtClean="0">
                <a:solidFill>
                  <a:srgbClr val="FF0000"/>
                </a:solidFill>
              </a:rPr>
              <a:t>Reference: “Ten Ways to </a:t>
            </a:r>
            <a:r>
              <a:rPr lang="en-US" sz="1200" dirty="0">
                <a:solidFill>
                  <a:srgbClr val="FF0000"/>
                </a:solidFill>
              </a:rPr>
              <a:t>Identify Services”, http://</a:t>
            </a:r>
            <a:r>
              <a:rPr lang="en-US" sz="1200" dirty="0" err="1">
                <a:solidFill>
                  <a:srgbClr val="FF0000"/>
                </a:solidFill>
              </a:rPr>
              <a:t>searchsoa.techtarget.com</a:t>
            </a:r>
            <a:r>
              <a:rPr lang="en-US" sz="1200" dirty="0">
                <a:solidFill>
                  <a:srgbClr val="FF0000"/>
                </a:solidFill>
              </a:rPr>
              <a:t>/tip/Ten-ways-to-identify-services </a:t>
            </a:r>
          </a:p>
        </p:txBody>
      </p:sp>
    </p:spTree>
    <p:extLst>
      <p:ext uri="{BB962C8B-B14F-4D97-AF65-F5344CB8AC3E}">
        <p14:creationId xmlns:p14="http://schemas.microsoft.com/office/powerpoint/2010/main" val="39666672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48</a:t>
            </a:fld>
            <a:endParaRPr lang="en-US"/>
          </a:p>
        </p:txBody>
      </p:sp>
      <p:sp>
        <p:nvSpPr>
          <p:cNvPr id="737282" name="Rectangle 2"/>
          <p:cNvSpPr>
            <a:spLocks noGrp="1" noChangeArrowheads="1"/>
          </p:cNvSpPr>
          <p:nvPr>
            <p:ph type="title"/>
          </p:nvPr>
        </p:nvSpPr>
        <p:spPr/>
        <p:txBody>
          <a:bodyPr/>
          <a:lstStyle/>
          <a:p>
            <a:pPr defTabSz="895350"/>
            <a:r>
              <a:rPr lang="en-US" dirty="0" smtClean="0"/>
              <a:t>Lets Try To Design-</a:t>
            </a:r>
            <a:br>
              <a:rPr lang="en-US" dirty="0" smtClean="0"/>
            </a:br>
            <a:r>
              <a:rPr lang="en-US" dirty="0" smtClean="0"/>
              <a:t>Example: Online “Secure” Wallet App</a:t>
            </a:r>
            <a:endParaRPr lang="en-US" dirty="0"/>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581150"/>
            <a:ext cx="8143875" cy="4972050"/>
          </a:xfrm>
        </p:spPr>
        <p:txBody>
          <a:bodyPr/>
          <a:lstStyle/>
          <a:p>
            <a:pPr marL="236538" indent="-236538" defTabSz="895350"/>
            <a:r>
              <a:rPr lang="en-US" sz="1800" dirty="0" smtClean="0"/>
              <a:t>Problem Statement:  The goal of the application is to design a secure online wallet application.  The application should:</a:t>
            </a:r>
          </a:p>
          <a:p>
            <a:pPr marL="636588" lvl="1" indent="-236538" defTabSz="895350"/>
            <a:r>
              <a:rPr lang="en-US" sz="1600" dirty="0" smtClean="0"/>
              <a:t>Allow a user to login, create and manage a profile</a:t>
            </a:r>
          </a:p>
          <a:p>
            <a:pPr marL="636588" lvl="1" indent="-236538" defTabSz="895350"/>
            <a:r>
              <a:rPr lang="en-US" sz="1600" dirty="0" smtClean="0"/>
              <a:t>Allow a user to manage various security and financial instruments:</a:t>
            </a:r>
          </a:p>
          <a:p>
            <a:pPr marL="1036638" lvl="2" indent="-236538" defTabSz="895350"/>
            <a:r>
              <a:rPr lang="en-US" sz="1100" dirty="0" smtClean="0"/>
              <a:t>Bank and investment account information (account numbers, account types, security credentials)</a:t>
            </a:r>
          </a:p>
          <a:p>
            <a:pPr marL="1036638" lvl="2" indent="-236538" defTabSz="895350"/>
            <a:r>
              <a:rPr lang="en-US" sz="1100" dirty="0" smtClean="0"/>
              <a:t>Credit Card Information (accounts, numbers, expiration dates) to support automated payments</a:t>
            </a:r>
          </a:p>
          <a:p>
            <a:pPr marL="1036638" lvl="2" indent="-236538" defTabSz="895350"/>
            <a:r>
              <a:rPr lang="en-US" sz="1100" dirty="0" smtClean="0"/>
              <a:t>Website credentials (website address, user ids, passwords)</a:t>
            </a:r>
          </a:p>
          <a:p>
            <a:pPr marL="1036638" lvl="2" indent="-236538" defTabSz="895350"/>
            <a:r>
              <a:rPr lang="en-US" sz="1100" dirty="0" smtClean="0"/>
              <a:t>Loyalty card programs (card types, account numbers, </a:t>
            </a:r>
            <a:r>
              <a:rPr lang="en-US" sz="1100" dirty="0" err="1" smtClean="0"/>
              <a:t>etc</a:t>
            </a:r>
            <a:r>
              <a:rPr lang="en-US" sz="1100" dirty="0" smtClean="0"/>
              <a:t>)</a:t>
            </a:r>
          </a:p>
          <a:p>
            <a:pPr marL="1036638" lvl="2" indent="-236538" defTabSz="895350"/>
            <a:r>
              <a:rPr lang="en-US" sz="1100" dirty="0" smtClean="0"/>
              <a:t>Frequent flyer account information</a:t>
            </a:r>
          </a:p>
          <a:p>
            <a:pPr marL="636588" lvl="1" indent="-236538" defTabSz="895350"/>
            <a:r>
              <a:rPr lang="en-US" sz="1500" dirty="0" smtClean="0"/>
              <a:t>All information at rest and transmitted should be encrypted</a:t>
            </a:r>
          </a:p>
          <a:p>
            <a:pPr marL="636588" lvl="1" indent="-236538" defTabSz="895350"/>
            <a:r>
              <a:rPr lang="en-US" sz="1500" dirty="0" smtClean="0"/>
              <a:t>Access to the application is via a single strong password</a:t>
            </a:r>
          </a:p>
          <a:p>
            <a:pPr marL="636588" lvl="1" indent="-236538" defTabSz="895350"/>
            <a:r>
              <a:rPr lang="en-US" sz="1500" dirty="0" smtClean="0"/>
              <a:t>Secondary passwords can be used to secure additional account information access</a:t>
            </a:r>
          </a:p>
          <a:p>
            <a:pPr marL="636588" lvl="1" indent="-236538" defTabSz="895350"/>
            <a:r>
              <a:rPr lang="en-US" sz="1500" dirty="0" smtClean="0"/>
              <a:t>Application should be designed so that it can be accessed over the web and via mobile devices</a:t>
            </a:r>
          </a:p>
          <a:p>
            <a:pPr marL="236538" indent="-236538" defTabSz="895350"/>
            <a:r>
              <a:rPr lang="en-US" sz="1900" dirty="0" smtClean="0"/>
              <a:t>Questions:  Why is this application a good candidate to be implemented using a SOA pattern?</a:t>
            </a:r>
          </a:p>
          <a:p>
            <a:pPr marL="236538" indent="-236538" defTabSz="895350"/>
            <a:r>
              <a:rPr lang="en-US" sz="1900" dirty="0" smtClean="0"/>
              <a:t>What are the key components and connectors?</a:t>
            </a:r>
          </a:p>
          <a:p>
            <a:pPr marL="636588" lvl="1" indent="-236538" defTabSz="895350"/>
            <a:endParaRPr lang="en-US" sz="1500" dirty="0" smtClean="0"/>
          </a:p>
        </p:txBody>
      </p:sp>
    </p:spTree>
    <p:extLst>
      <p:ext uri="{BB962C8B-B14F-4D97-AF65-F5344CB8AC3E}">
        <p14:creationId xmlns:p14="http://schemas.microsoft.com/office/powerpoint/2010/main" val="1965393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49</a:t>
            </a:fld>
            <a:endParaRPr lang="en-US"/>
          </a:p>
        </p:txBody>
      </p:sp>
      <p:sp>
        <p:nvSpPr>
          <p:cNvPr id="737282" name="Rectangle 2"/>
          <p:cNvSpPr>
            <a:spLocks noGrp="1" noChangeArrowheads="1"/>
          </p:cNvSpPr>
          <p:nvPr>
            <p:ph type="title"/>
          </p:nvPr>
        </p:nvSpPr>
        <p:spPr/>
        <p:txBody>
          <a:bodyPr/>
          <a:lstStyle/>
          <a:p>
            <a:pPr defTabSz="895350"/>
            <a:r>
              <a:rPr lang="en-US" dirty="0" smtClean="0"/>
              <a:t>Specialization of SOA Models</a:t>
            </a:r>
            <a:endParaRPr lang="en-US" dirty="0"/>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447800"/>
            <a:ext cx="8143875" cy="4972050"/>
          </a:xfrm>
        </p:spPr>
        <p:txBody>
          <a:bodyPr/>
          <a:lstStyle/>
          <a:p>
            <a:pPr marL="236538" indent="-236538" defTabSz="895350"/>
            <a:r>
              <a:rPr lang="en-US" sz="1800" dirty="0" smtClean="0"/>
              <a:t>Contract/Operation Based (SOAP)</a:t>
            </a:r>
          </a:p>
          <a:p>
            <a:pPr marL="636588" lvl="1" indent="-236538" defTabSz="895350"/>
            <a:r>
              <a:rPr lang="en-US" sz="1400" dirty="0" smtClean="0"/>
              <a:t>Service is defined in terms of operations that the service can perform, the messaging frameworks that the service supports, and a strict definition of the  data structures supported by the service operations (request and response)</a:t>
            </a:r>
          </a:p>
          <a:p>
            <a:pPr marL="636588" lvl="1" indent="-236538" defTabSz="895350"/>
            <a:r>
              <a:rPr lang="en-US" sz="1400" dirty="0" smtClean="0"/>
              <a:t>The service contract is specified in a special XML document, called a WSDL document</a:t>
            </a:r>
          </a:p>
          <a:p>
            <a:pPr marL="636588" lvl="1" indent="-236538" defTabSz="895350"/>
            <a:r>
              <a:rPr lang="en-US" sz="1400" dirty="0" smtClean="0"/>
              <a:t>The WSDL document can also specify policies associated with using the service.</a:t>
            </a:r>
          </a:p>
          <a:p>
            <a:pPr marL="636588" lvl="1" indent="-236538" defTabSz="895350"/>
            <a:r>
              <a:rPr lang="en-US" sz="1400" dirty="0" smtClean="0"/>
              <a:t>Contract can be loosely- or strictly- enforced</a:t>
            </a:r>
          </a:p>
          <a:p>
            <a:pPr marL="636588" lvl="1" indent="-236538" defTabSz="895350"/>
            <a:r>
              <a:rPr lang="en-US" sz="1400" dirty="0" smtClean="0"/>
              <a:t>Lots of extensions, defined as WS-* standards</a:t>
            </a:r>
          </a:p>
          <a:p>
            <a:pPr marL="636588" lvl="1" indent="-236538" defTabSz="895350"/>
            <a:r>
              <a:rPr lang="en-US" sz="1400" dirty="0" smtClean="0"/>
              <a:t>Messaging typically in the form of XML documents</a:t>
            </a:r>
          </a:p>
          <a:p>
            <a:pPr marL="236538" indent="-236538" defTabSz="895350"/>
            <a:r>
              <a:rPr lang="en-US" sz="1800" dirty="0" smtClean="0"/>
              <a:t>Resource Based (REST),</a:t>
            </a:r>
            <a:endParaRPr lang="en-US" sz="1600" dirty="0"/>
          </a:p>
          <a:p>
            <a:pPr marL="636588" lvl="1" indent="-236538" defTabSz="895350"/>
            <a:r>
              <a:rPr lang="en-US" sz="1400" dirty="0" smtClean="0"/>
              <a:t>First introduced in 2000 by Roy Fielding’s Ph.D. thesis</a:t>
            </a:r>
          </a:p>
          <a:p>
            <a:pPr marL="636588" lvl="1" indent="-236538" defTabSz="895350"/>
            <a:r>
              <a:rPr lang="en-US" sz="1400" dirty="0" smtClean="0"/>
              <a:t>Service is defined in terms of resources (generally nouns)</a:t>
            </a:r>
          </a:p>
          <a:p>
            <a:pPr marL="636588" lvl="1" indent="-236538" defTabSz="895350"/>
            <a:r>
              <a:rPr lang="en-US" sz="1400" dirty="0" smtClean="0"/>
              <a:t>Service operations are mapped to HTTP verbs</a:t>
            </a:r>
          </a:p>
          <a:p>
            <a:pPr marL="636588" lvl="1" indent="-236538" defTabSz="895350"/>
            <a:r>
              <a:rPr lang="en-US" sz="1400" dirty="0" smtClean="0"/>
              <a:t>Service runtime utilizes web runtime, in fact they cant be distinguished</a:t>
            </a:r>
          </a:p>
          <a:p>
            <a:pPr marL="636588" lvl="1" indent="-236538" defTabSz="895350"/>
            <a:r>
              <a:rPr lang="en-US" sz="1400" dirty="0" smtClean="0"/>
              <a:t>Messaging typically in the form of JSON documents, although XML is also used</a:t>
            </a:r>
          </a:p>
          <a:p>
            <a:pPr marL="636588" lvl="1" indent="-236538" defTabSz="895350"/>
            <a:r>
              <a:rPr lang="en-US" sz="1400" dirty="0" smtClean="0"/>
              <a:t>Example-based versus contract-based specification.  Some work on this with the WADL specifications.</a:t>
            </a:r>
            <a:endParaRPr lang="en-US" sz="1400" dirty="0"/>
          </a:p>
        </p:txBody>
      </p:sp>
      <p:sp>
        <p:nvSpPr>
          <p:cNvPr id="6" name="Text Box 4"/>
          <p:cNvSpPr txBox="1">
            <a:spLocks noChangeArrowheads="1"/>
          </p:cNvSpPr>
          <p:nvPr/>
        </p:nvSpPr>
        <p:spPr bwMode="auto">
          <a:xfrm>
            <a:off x="523875" y="5737950"/>
            <a:ext cx="7805884" cy="586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dirty="0" smtClean="0">
                <a:solidFill>
                  <a:srgbClr val="FF0000"/>
                </a:solidFill>
                <a:latin typeface="Arial" charset="0"/>
              </a:rPr>
              <a:t>Up until a few years ago SOAP was the more popular approach; however, now </a:t>
            </a:r>
            <a:br>
              <a:rPr lang="en-US" sz="1600" b="1" dirty="0" smtClean="0">
                <a:solidFill>
                  <a:srgbClr val="FF0000"/>
                </a:solidFill>
                <a:latin typeface="Arial" charset="0"/>
              </a:rPr>
            </a:br>
            <a:r>
              <a:rPr lang="en-US" sz="1600" b="1" dirty="0" err="1" smtClean="0">
                <a:solidFill>
                  <a:srgbClr val="FF0000"/>
                </a:solidFill>
                <a:latin typeface="Arial" charset="0"/>
              </a:rPr>
              <a:t>RESTful</a:t>
            </a:r>
            <a:r>
              <a:rPr lang="en-US" sz="1600" b="1" dirty="0" smtClean="0">
                <a:solidFill>
                  <a:srgbClr val="FF0000"/>
                </a:solidFill>
                <a:latin typeface="Arial" charset="0"/>
              </a:rPr>
              <a:t> services are dominating SOA-based architecture…</a:t>
            </a:r>
            <a:endParaRPr lang="en-US" sz="1600" b="1" dirty="0">
              <a:solidFill>
                <a:srgbClr val="FF0000"/>
              </a:solidFill>
              <a:latin typeface="Arial" charset="0"/>
            </a:endParaRPr>
          </a:p>
        </p:txBody>
      </p:sp>
    </p:spTree>
    <p:extLst>
      <p:ext uri="{BB962C8B-B14F-4D97-AF65-F5344CB8AC3E}">
        <p14:creationId xmlns:p14="http://schemas.microsoft.com/office/powerpoint/2010/main" val="153421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5</a:t>
            </a:fld>
            <a:endParaRPr lang="en-US"/>
          </a:p>
        </p:txBody>
      </p:sp>
      <p:sp>
        <p:nvSpPr>
          <p:cNvPr id="733186" name="Rectangle 2"/>
          <p:cNvSpPr>
            <a:spLocks noGrp="1" noChangeArrowheads="1"/>
          </p:cNvSpPr>
          <p:nvPr>
            <p:ph type="title"/>
          </p:nvPr>
        </p:nvSpPr>
        <p:spPr/>
        <p:txBody>
          <a:bodyPr/>
          <a:lstStyle/>
          <a:p>
            <a:pPr defTabSz="895350"/>
            <a:r>
              <a:rPr lang="en-US" dirty="0" smtClean="0"/>
              <a:t>Why SOA?</a:t>
            </a:r>
            <a:endParaRPr lang="en-US" dirty="0"/>
          </a:p>
        </p:txBody>
      </p:sp>
      <p:sp>
        <p:nvSpPr>
          <p:cNvPr id="6" name="Content Placeholder 2"/>
          <p:cNvSpPr>
            <a:spLocks noGrp="1"/>
          </p:cNvSpPr>
          <p:nvPr>
            <p:ph type="body" sz="half" idx="1"/>
          </p:nvPr>
        </p:nvSpPr>
        <p:spPr>
          <a:xfrm>
            <a:off x="771525" y="1657350"/>
            <a:ext cx="7915275" cy="4286250"/>
          </a:xfrm>
        </p:spPr>
        <p:txBody>
          <a:bodyPr>
            <a:noAutofit/>
          </a:bodyPr>
          <a:lstStyle/>
          <a:p>
            <a:r>
              <a:rPr lang="en-US" sz="2000" dirty="0" smtClean="0"/>
              <a:t>Modern application architectures are almost always distributed, we desire an architecture approach to construct applications using a collection of autonomous services. </a:t>
            </a:r>
          </a:p>
          <a:p>
            <a:r>
              <a:rPr lang="en-US" sz="2000" dirty="0" smtClean="0"/>
              <a:t>Focus of design is on integration – individual services could be developed and deployed using different technology stacks and platforms.  Integration patterns are selected that use messaging</a:t>
            </a:r>
          </a:p>
          <a:p>
            <a:r>
              <a:rPr lang="en-US" sz="2000" dirty="0" smtClean="0"/>
              <a:t>Desire to reuse well known OO principles such as encapsulation, abstraction, and well-defined interfaces in creating new architectures based on SOA</a:t>
            </a:r>
          </a:p>
          <a:p>
            <a:r>
              <a:rPr lang="en-US" sz="2000" dirty="0" smtClean="0"/>
              <a:t>Availability and stability of services influence design decisions – separate core aspects of building the service (not likely to change) from the service configuration (likely to change)</a:t>
            </a:r>
          </a:p>
          <a:p>
            <a:r>
              <a:rPr lang="en-US" sz="2000" dirty="0" smtClean="0"/>
              <a:t>The desire to easily integrate capabilities built and hosted by others into our own applications</a:t>
            </a:r>
          </a:p>
        </p:txBody>
      </p:sp>
    </p:spTree>
    <p:extLst>
      <p:ext uri="{BB962C8B-B14F-4D97-AF65-F5344CB8AC3E}">
        <p14:creationId xmlns:p14="http://schemas.microsoft.com/office/powerpoint/2010/main" val="18246962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50</a:t>
            </a:fld>
            <a:endParaRPr lang="en-US"/>
          </a:p>
        </p:txBody>
      </p:sp>
      <p:sp>
        <p:nvSpPr>
          <p:cNvPr id="737282" name="Rectangle 2"/>
          <p:cNvSpPr>
            <a:spLocks noGrp="1" noChangeArrowheads="1"/>
          </p:cNvSpPr>
          <p:nvPr>
            <p:ph type="title"/>
          </p:nvPr>
        </p:nvSpPr>
        <p:spPr/>
        <p:txBody>
          <a:bodyPr/>
          <a:lstStyle/>
          <a:p>
            <a:pPr defTabSz="895350"/>
            <a:r>
              <a:rPr lang="en-US" dirty="0" smtClean="0"/>
              <a:t>Newer Terminology being used for Restful </a:t>
            </a:r>
            <a:r>
              <a:rPr lang="en-US" dirty="0" err="1" smtClean="0"/>
              <a:t>webservices</a:t>
            </a:r>
            <a:r>
              <a:rPr lang="en-US" dirty="0" smtClean="0"/>
              <a:t> is a </a:t>
            </a:r>
            <a:r>
              <a:rPr lang="en-US" dirty="0" err="1" smtClean="0"/>
              <a:t>WebAPI</a:t>
            </a:r>
            <a:endParaRPr lang="en-US" dirty="0"/>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447800"/>
            <a:ext cx="8143875" cy="4972050"/>
          </a:xfrm>
        </p:spPr>
        <p:txBody>
          <a:bodyPr/>
          <a:lstStyle/>
          <a:p>
            <a:pPr marL="236538" indent="-236538" defTabSz="895350"/>
            <a:r>
              <a:rPr lang="en-US" sz="1800" dirty="0" smtClean="0"/>
              <a:t>So why a new term – </a:t>
            </a:r>
            <a:r>
              <a:rPr lang="en-US" sz="1800" dirty="0" err="1" smtClean="0"/>
              <a:t>WebAPI</a:t>
            </a:r>
            <a:r>
              <a:rPr lang="en-US" sz="1800" dirty="0" smtClean="0"/>
              <a:t> – is it a web service or not?</a:t>
            </a:r>
          </a:p>
          <a:p>
            <a:pPr marL="236538" indent="-236538" defTabSz="895350"/>
            <a:r>
              <a:rPr lang="en-US" sz="1800" dirty="0" smtClean="0"/>
              <a:t>Lots of different opinions if </a:t>
            </a:r>
            <a:r>
              <a:rPr lang="en-US" sz="1800" dirty="0" err="1" smtClean="0"/>
              <a:t>WebAPI</a:t>
            </a:r>
            <a:r>
              <a:rPr lang="en-US" sz="1800" dirty="0" smtClean="0"/>
              <a:t> &lt;&gt; Web Service</a:t>
            </a:r>
          </a:p>
          <a:p>
            <a:pPr marL="236538" indent="-236538" defTabSz="895350"/>
            <a:r>
              <a:rPr lang="en-US" sz="1800" dirty="0" smtClean="0"/>
              <a:t>My view – lets get back to what an API stands for – an Application Programming Interface</a:t>
            </a:r>
          </a:p>
          <a:p>
            <a:pPr marL="236538" indent="-236538" defTabSz="895350"/>
            <a:r>
              <a:rPr lang="en-US" sz="1800" dirty="0" smtClean="0"/>
              <a:t>APIs imply a series of programmatic calls that can get something useful done</a:t>
            </a:r>
            <a:endParaRPr lang="en-US" sz="1600" dirty="0"/>
          </a:p>
          <a:p>
            <a:pPr marL="636588" lvl="1" indent="-236538" defTabSz="895350"/>
            <a:r>
              <a:rPr lang="en-US" sz="1400" dirty="0" smtClean="0"/>
              <a:t>Think if the Windows API</a:t>
            </a:r>
          </a:p>
          <a:p>
            <a:pPr marL="636588" lvl="1" indent="-236538" defTabSz="895350"/>
            <a:r>
              <a:rPr lang="en-US" sz="1400" dirty="0" smtClean="0"/>
              <a:t>The C runtime</a:t>
            </a:r>
          </a:p>
          <a:p>
            <a:pPr marL="236538" indent="-236538" defTabSz="895350"/>
            <a:r>
              <a:rPr lang="en-US" sz="1800" dirty="0" smtClean="0"/>
              <a:t>In the SOA world I would consider a API as a collection of web services that are implemented in REST</a:t>
            </a:r>
          </a:p>
          <a:p>
            <a:pPr marL="236538" indent="-236538" defTabSz="895350"/>
            <a:r>
              <a:rPr lang="en-US" sz="1800" dirty="0" smtClean="0"/>
              <a:t>SOAP services tend to support multiple operations and multiple message formats – REST services are more granular and you need a collection of them to do something useful (in general)</a:t>
            </a:r>
          </a:p>
        </p:txBody>
      </p:sp>
      <p:sp>
        <p:nvSpPr>
          <p:cNvPr id="6" name="Text Box 4"/>
          <p:cNvSpPr txBox="1">
            <a:spLocks noChangeArrowheads="1"/>
          </p:cNvSpPr>
          <p:nvPr/>
        </p:nvSpPr>
        <p:spPr bwMode="auto">
          <a:xfrm>
            <a:off x="762000" y="5334000"/>
            <a:ext cx="7774225" cy="8328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dirty="0" smtClean="0">
                <a:solidFill>
                  <a:srgbClr val="FF0000"/>
                </a:solidFill>
                <a:latin typeface="Arial" charset="0"/>
              </a:rPr>
              <a:t>APIGEE has a nice collection of </a:t>
            </a:r>
            <a:r>
              <a:rPr lang="en-US" sz="1600" b="1" dirty="0">
                <a:solidFill>
                  <a:srgbClr val="FF0000"/>
                </a:solidFill>
                <a:latin typeface="Arial" charset="0"/>
              </a:rPr>
              <a:t>API examples at:</a:t>
            </a:r>
            <a:br>
              <a:rPr lang="en-US" sz="1600" b="1" dirty="0">
                <a:solidFill>
                  <a:srgbClr val="FF0000"/>
                </a:solidFill>
                <a:latin typeface="Arial" charset="0"/>
              </a:rPr>
            </a:br>
            <a:r>
              <a:rPr lang="en-US" sz="1600" b="1" dirty="0">
                <a:solidFill>
                  <a:srgbClr val="FF0000"/>
                </a:solidFill>
                <a:latin typeface="Arial" charset="0"/>
                <a:hlinkClick r:id="rId2"/>
              </a:rPr>
              <a:t>https://apigee.com/console/</a:t>
            </a:r>
            <a:r>
              <a:rPr lang="en-US" sz="1600" b="1" dirty="0" smtClean="0">
                <a:solidFill>
                  <a:srgbClr val="FF0000"/>
                </a:solidFill>
                <a:latin typeface="Arial" charset="0"/>
                <a:hlinkClick r:id="rId2"/>
              </a:rPr>
              <a:t>others</a:t>
            </a:r>
            <a:r>
              <a:rPr lang="en-US" sz="1600" b="1" dirty="0" smtClean="0">
                <a:solidFill>
                  <a:srgbClr val="FF0000"/>
                </a:solidFill>
                <a:latin typeface="Arial" charset="0"/>
              </a:rPr>
              <a:t>  I was also </a:t>
            </a:r>
            <a:r>
              <a:rPr lang="en-US" sz="1600" b="1" dirty="0" err="1" smtClean="0">
                <a:solidFill>
                  <a:srgbClr val="FF0000"/>
                </a:solidFill>
                <a:latin typeface="Arial" charset="0"/>
              </a:rPr>
              <a:t>invoved</a:t>
            </a:r>
            <a:r>
              <a:rPr lang="en-US" sz="1600" b="1" dirty="0" smtClean="0">
                <a:solidFill>
                  <a:srgbClr val="FF0000"/>
                </a:solidFill>
                <a:latin typeface="Arial" charset="0"/>
              </a:rPr>
              <a:t> with creating an API for</a:t>
            </a:r>
            <a:br>
              <a:rPr lang="en-US" sz="1600" b="1" dirty="0" smtClean="0">
                <a:solidFill>
                  <a:srgbClr val="FF0000"/>
                </a:solidFill>
                <a:latin typeface="Arial" charset="0"/>
              </a:rPr>
            </a:br>
            <a:r>
              <a:rPr lang="en-US" sz="1600" b="1" dirty="0" smtClean="0">
                <a:solidFill>
                  <a:srgbClr val="FF0000"/>
                </a:solidFill>
                <a:latin typeface="Arial" charset="0"/>
              </a:rPr>
              <a:t>Health Technology – see  </a:t>
            </a:r>
            <a:r>
              <a:rPr lang="en-US" sz="1600" b="1" dirty="0" smtClean="0">
                <a:solidFill>
                  <a:srgbClr val="FF0000"/>
                </a:solidFill>
                <a:latin typeface="Arial" charset="0"/>
                <a:hlinkClick r:id="rId3"/>
              </a:rPr>
              <a:t>http://developer.cigna.com</a:t>
            </a:r>
            <a:r>
              <a:rPr lang="en-US" sz="1600" b="1" dirty="0" smtClean="0">
                <a:solidFill>
                  <a:srgbClr val="FF0000"/>
                </a:solidFill>
                <a:latin typeface="Arial" charset="0"/>
              </a:rPr>
              <a:t> </a:t>
            </a:r>
            <a:endParaRPr lang="en-US" sz="1600" b="1" dirty="0">
              <a:solidFill>
                <a:srgbClr val="FF0000"/>
              </a:solidFill>
              <a:latin typeface="Arial" charset="0"/>
            </a:endParaRPr>
          </a:p>
        </p:txBody>
      </p:sp>
    </p:spTree>
    <p:extLst>
      <p:ext uri="{BB962C8B-B14F-4D97-AF65-F5344CB8AC3E}">
        <p14:creationId xmlns:p14="http://schemas.microsoft.com/office/powerpoint/2010/main" val="34793177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51</a:t>
            </a:fld>
            <a:endParaRPr lang="en-US"/>
          </a:p>
        </p:txBody>
      </p:sp>
      <p:sp>
        <p:nvSpPr>
          <p:cNvPr id="737282" name="Rectangle 2"/>
          <p:cNvSpPr>
            <a:spLocks noGrp="1" noChangeArrowheads="1"/>
          </p:cNvSpPr>
          <p:nvPr>
            <p:ph type="title"/>
          </p:nvPr>
        </p:nvSpPr>
        <p:spPr/>
        <p:txBody>
          <a:bodyPr/>
          <a:lstStyle/>
          <a:p>
            <a:pPr defTabSz="895350"/>
            <a:r>
              <a:rPr lang="en-US" dirty="0" smtClean="0"/>
              <a:t>SOA Requirements around the Runtime Stack</a:t>
            </a:r>
            <a:endParaRPr lang="en-US" dirty="0"/>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600200"/>
            <a:ext cx="8143875" cy="4819650"/>
          </a:xfrm>
        </p:spPr>
        <p:txBody>
          <a:bodyPr/>
          <a:lstStyle/>
          <a:p>
            <a:pPr marL="236538" indent="-236538" defTabSz="895350"/>
            <a:r>
              <a:rPr lang="en-US" sz="2800" dirty="0" smtClean="0"/>
              <a:t>SOA services generally run within a framework to provide a number of useful capabilities:</a:t>
            </a:r>
          </a:p>
          <a:p>
            <a:pPr marL="636588" lvl="1" indent="-236538" defTabSz="895350"/>
            <a:r>
              <a:rPr lang="en-US" sz="2400" dirty="0" smtClean="0"/>
              <a:t>Network – TCP/IP, HTTP/S</a:t>
            </a:r>
          </a:p>
          <a:p>
            <a:pPr marL="636588" lvl="1" indent="-236538" defTabSz="895350"/>
            <a:r>
              <a:rPr lang="en-US" sz="2400" dirty="0" smtClean="0"/>
              <a:t>Serialization – objects to/from XML or JSON</a:t>
            </a:r>
          </a:p>
          <a:p>
            <a:pPr marL="636588" lvl="1" indent="-236538" defTabSz="895350"/>
            <a:r>
              <a:rPr lang="en-US" sz="2400" dirty="0" smtClean="0"/>
              <a:t>Thread Management – allocating threads to services or providing an </a:t>
            </a:r>
            <a:r>
              <a:rPr lang="en-US" sz="2400" dirty="0" err="1" smtClean="0"/>
              <a:t>async</a:t>
            </a:r>
            <a:r>
              <a:rPr lang="en-US" sz="2400" dirty="0" smtClean="0"/>
              <a:t> framework (remember the reactor pattern).</a:t>
            </a:r>
          </a:p>
          <a:p>
            <a:pPr marL="636588" lvl="1" indent="-236538" defTabSz="895350"/>
            <a:r>
              <a:rPr lang="en-US" sz="2400" dirty="0" smtClean="0"/>
              <a:t>Security – best practice is to externalize security from the service implementation.  This includes user management (authentication/authorization) as well as defending against </a:t>
            </a:r>
            <a:r>
              <a:rPr lang="en-US" sz="2400" dirty="0" err="1" smtClean="0"/>
              <a:t>DoS</a:t>
            </a:r>
            <a:r>
              <a:rPr lang="en-US" sz="2400" dirty="0" smtClean="0"/>
              <a:t> and injection attacks</a:t>
            </a:r>
          </a:p>
        </p:txBody>
      </p:sp>
    </p:spTree>
    <p:extLst>
      <p:ext uri="{BB962C8B-B14F-4D97-AF65-F5344CB8AC3E}">
        <p14:creationId xmlns:p14="http://schemas.microsoft.com/office/powerpoint/2010/main" val="24834784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52</a:t>
            </a:fld>
            <a:endParaRPr lang="en-US"/>
          </a:p>
        </p:txBody>
      </p:sp>
      <p:sp>
        <p:nvSpPr>
          <p:cNvPr id="737282" name="Rectangle 2"/>
          <p:cNvSpPr>
            <a:spLocks noGrp="1" noChangeArrowheads="1"/>
          </p:cNvSpPr>
          <p:nvPr>
            <p:ph type="title"/>
          </p:nvPr>
        </p:nvSpPr>
        <p:spPr>
          <a:xfrm>
            <a:off x="685800" y="228600"/>
            <a:ext cx="7772400" cy="1143000"/>
          </a:xfrm>
        </p:spPr>
        <p:txBody>
          <a:bodyPr/>
          <a:lstStyle/>
          <a:p>
            <a:pPr defTabSz="895350"/>
            <a:r>
              <a:rPr lang="en-US" dirty="0" smtClean="0"/>
              <a:t>The runtime containers for web services come in two flavors</a:t>
            </a:r>
            <a:endParaRPr lang="en-US" dirty="0"/>
          </a:p>
        </p:txBody>
      </p:sp>
      <p:sp>
        <p:nvSpPr>
          <p:cNvPr id="7" name="Rectangle 6"/>
          <p:cNvSpPr/>
          <p:nvPr/>
        </p:nvSpPr>
        <p:spPr bwMode="auto">
          <a:xfrm>
            <a:off x="2057400" y="1905000"/>
            <a:ext cx="2590800" cy="411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Traditional</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8" name="Straight Connector 7"/>
          <p:cNvCxnSpPr>
            <a:stCxn id="10" idx="0"/>
            <a:endCxn id="9" idx="6"/>
          </p:cNvCxnSpPr>
          <p:nvPr/>
        </p:nvCxnSpPr>
        <p:spPr bwMode="auto">
          <a:xfrm flipH="1" flipV="1">
            <a:off x="1447800" y="4075233"/>
            <a:ext cx="838200" cy="146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Oval 8"/>
          <p:cNvSpPr/>
          <p:nvPr/>
        </p:nvSpPr>
        <p:spPr bwMode="auto">
          <a:xfrm>
            <a:off x="1143000" y="3922833"/>
            <a:ext cx="304800" cy="304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0" name="Rectangle 9"/>
          <p:cNvSpPr/>
          <p:nvPr/>
        </p:nvSpPr>
        <p:spPr bwMode="auto">
          <a:xfrm rot="16200000">
            <a:off x="952500" y="3771900"/>
            <a:ext cx="3276600" cy="6096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smtClean="0">
                <a:solidFill>
                  <a:srgbClr val="CCCC00"/>
                </a:solidFill>
              </a:rPr>
              <a:t>Web Container</a:t>
            </a:r>
            <a:endParaRPr kumimoji="0" lang="en-US" sz="2400" b="1" i="0" u="none" strike="noStrike" cap="none" normalizeH="0" baseline="0" dirty="0">
              <a:ln>
                <a:noFill/>
              </a:ln>
              <a:solidFill>
                <a:srgbClr val="CCCC00"/>
              </a:solidFill>
              <a:effectLst/>
              <a:latin typeface="Tahoma" charset="0"/>
              <a:ea typeface="ＭＳ Ｐゴシック" charset="0"/>
            </a:endParaRPr>
          </a:p>
        </p:txBody>
      </p:sp>
      <p:sp>
        <p:nvSpPr>
          <p:cNvPr id="17" name="TextBox 16"/>
          <p:cNvSpPr txBox="1"/>
          <p:nvPr/>
        </p:nvSpPr>
        <p:spPr>
          <a:xfrm rot="16200000">
            <a:off x="-320394" y="3866140"/>
            <a:ext cx="2474055" cy="461665"/>
          </a:xfrm>
          <a:prstGeom prst="rect">
            <a:avLst/>
          </a:prstGeom>
          <a:noFill/>
        </p:spPr>
        <p:txBody>
          <a:bodyPr wrap="none" rtlCol="0">
            <a:spAutoFit/>
          </a:bodyPr>
          <a:lstStyle/>
          <a:p>
            <a:r>
              <a:rPr lang="en-US" dirty="0" smtClean="0"/>
              <a:t>Service Interface</a:t>
            </a:r>
            <a:endParaRPr lang="en-US" dirty="0"/>
          </a:p>
        </p:txBody>
      </p:sp>
      <p:cxnSp>
        <p:nvCxnSpPr>
          <p:cNvPr id="21" name="Straight Connector 20"/>
          <p:cNvCxnSpPr/>
          <p:nvPr/>
        </p:nvCxnSpPr>
        <p:spPr bwMode="auto">
          <a:xfrm flipH="1">
            <a:off x="2895600" y="4038600"/>
            <a:ext cx="381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Rectangle 22"/>
          <p:cNvSpPr/>
          <p:nvPr/>
        </p:nvSpPr>
        <p:spPr bwMode="auto">
          <a:xfrm rot="16200000">
            <a:off x="2209802" y="3505198"/>
            <a:ext cx="3276600" cy="1143003"/>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smtClean="0">
                <a:solidFill>
                  <a:srgbClr val="CCCC00"/>
                </a:solidFill>
              </a:rPr>
              <a:t>Servlet Container</a:t>
            </a:r>
            <a:endParaRPr kumimoji="0" lang="en-US" sz="2400" b="1" i="0" u="none" strike="noStrike" cap="none" normalizeH="0" baseline="0" dirty="0">
              <a:ln>
                <a:noFill/>
              </a:ln>
              <a:solidFill>
                <a:srgbClr val="CCCC00"/>
              </a:solidFill>
              <a:effectLst/>
              <a:latin typeface="Tahoma" charset="0"/>
              <a:ea typeface="ＭＳ Ｐゴシック" charset="0"/>
            </a:endParaRPr>
          </a:p>
        </p:txBody>
      </p:sp>
      <p:sp>
        <p:nvSpPr>
          <p:cNvPr id="18" name="Rectangle 17"/>
          <p:cNvSpPr/>
          <p:nvPr/>
        </p:nvSpPr>
        <p:spPr bwMode="auto">
          <a:xfrm rot="16200000">
            <a:off x="2552700" y="3848100"/>
            <a:ext cx="31242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Web Service</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24" name="Rectangle 23"/>
          <p:cNvSpPr/>
          <p:nvPr/>
        </p:nvSpPr>
        <p:spPr bwMode="auto">
          <a:xfrm>
            <a:off x="6857999" y="1905000"/>
            <a:ext cx="1828801" cy="411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err="1" smtClean="0"/>
              <a:t>Async</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25" name="Straight Connector 24"/>
          <p:cNvCxnSpPr>
            <a:stCxn id="27" idx="0"/>
            <a:endCxn id="26" idx="6"/>
          </p:cNvCxnSpPr>
          <p:nvPr/>
        </p:nvCxnSpPr>
        <p:spPr bwMode="auto">
          <a:xfrm flipH="1" flipV="1">
            <a:off x="6248399" y="4075233"/>
            <a:ext cx="838201" cy="146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6" name="Oval 25"/>
          <p:cNvSpPr/>
          <p:nvPr/>
        </p:nvSpPr>
        <p:spPr bwMode="auto">
          <a:xfrm>
            <a:off x="5943599" y="3922833"/>
            <a:ext cx="304800" cy="304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27" name="Rectangle 26"/>
          <p:cNvSpPr/>
          <p:nvPr/>
        </p:nvSpPr>
        <p:spPr bwMode="auto">
          <a:xfrm rot="16200000">
            <a:off x="6096001" y="3428998"/>
            <a:ext cx="3276600" cy="1295403"/>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smtClean="0">
                <a:solidFill>
                  <a:srgbClr val="CCCC00"/>
                </a:solidFill>
              </a:rPr>
              <a:t>Embedded Container</a:t>
            </a:r>
            <a:endParaRPr kumimoji="0" lang="en-US" sz="2400" b="1" i="0" u="none" strike="noStrike" cap="none" normalizeH="0" baseline="0" dirty="0">
              <a:ln>
                <a:noFill/>
              </a:ln>
              <a:solidFill>
                <a:srgbClr val="CCCC00"/>
              </a:solidFill>
              <a:effectLst/>
              <a:latin typeface="Tahoma" charset="0"/>
              <a:ea typeface="ＭＳ Ｐゴシック" charset="0"/>
            </a:endParaRPr>
          </a:p>
        </p:txBody>
      </p:sp>
      <p:sp>
        <p:nvSpPr>
          <p:cNvPr id="28" name="TextBox 27"/>
          <p:cNvSpPr txBox="1"/>
          <p:nvPr/>
        </p:nvSpPr>
        <p:spPr>
          <a:xfrm rot="16200000">
            <a:off x="4480205" y="3866140"/>
            <a:ext cx="2474055" cy="461665"/>
          </a:xfrm>
          <a:prstGeom prst="rect">
            <a:avLst/>
          </a:prstGeom>
          <a:noFill/>
        </p:spPr>
        <p:txBody>
          <a:bodyPr wrap="none" rtlCol="0">
            <a:spAutoFit/>
          </a:bodyPr>
          <a:lstStyle/>
          <a:p>
            <a:r>
              <a:rPr lang="en-US" dirty="0" smtClean="0"/>
              <a:t>Service Interface</a:t>
            </a:r>
            <a:endParaRPr lang="en-US" dirty="0"/>
          </a:p>
        </p:txBody>
      </p:sp>
      <p:sp>
        <p:nvSpPr>
          <p:cNvPr id="31" name="Rectangle 30"/>
          <p:cNvSpPr/>
          <p:nvPr/>
        </p:nvSpPr>
        <p:spPr bwMode="auto">
          <a:xfrm rot="16200000">
            <a:off x="6400801" y="3809999"/>
            <a:ext cx="3124200" cy="53340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Web Service</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Tree>
    <p:extLst>
      <p:ext uri="{BB962C8B-B14F-4D97-AF65-F5344CB8AC3E}">
        <p14:creationId xmlns:p14="http://schemas.microsoft.com/office/powerpoint/2010/main" val="16802582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53</a:t>
            </a:fld>
            <a:endParaRPr lang="en-US"/>
          </a:p>
        </p:txBody>
      </p:sp>
      <p:sp>
        <p:nvSpPr>
          <p:cNvPr id="737282" name="Rectangle 2"/>
          <p:cNvSpPr>
            <a:spLocks noGrp="1" noChangeArrowheads="1"/>
          </p:cNvSpPr>
          <p:nvPr>
            <p:ph type="title"/>
          </p:nvPr>
        </p:nvSpPr>
        <p:spPr>
          <a:xfrm>
            <a:off x="685800" y="228600"/>
            <a:ext cx="7772400" cy="1143000"/>
          </a:xfrm>
        </p:spPr>
        <p:txBody>
          <a:bodyPr/>
          <a:lstStyle/>
          <a:p>
            <a:pPr defTabSz="895350"/>
            <a:r>
              <a:rPr lang="en-US" dirty="0" smtClean="0"/>
              <a:t>And most recently a third option is arising </a:t>
            </a:r>
            <a:r>
              <a:rPr lang="en-US" dirty="0" err="1" smtClean="0"/>
              <a:t>Microservices</a:t>
            </a:r>
            <a:endParaRPr lang="en-US" dirty="0"/>
          </a:p>
        </p:txBody>
      </p:sp>
      <p:sp>
        <p:nvSpPr>
          <p:cNvPr id="24" name="Rectangle 23"/>
          <p:cNvSpPr/>
          <p:nvPr/>
        </p:nvSpPr>
        <p:spPr bwMode="auto">
          <a:xfrm rot="5400000">
            <a:off x="3657598" y="1524002"/>
            <a:ext cx="1905003" cy="5105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Package</a:t>
            </a:r>
            <a:br>
              <a:rPr kumimoji="0" lang="en-US" sz="2400" b="0" i="0" u="none" strike="noStrike" cap="none" normalizeH="0" baseline="0" dirty="0" smtClean="0">
                <a:ln>
                  <a:noFill/>
                </a:ln>
                <a:solidFill>
                  <a:schemeClr val="tx1"/>
                </a:solidFill>
                <a:effectLst/>
                <a:latin typeface="Tahoma" charset="0"/>
                <a:ea typeface="ＭＳ Ｐゴシック" charset="0"/>
              </a:rPr>
            </a:br>
            <a:r>
              <a:rPr kumimoji="0" lang="en-US" sz="2400" b="0" i="0" u="none" strike="noStrike" cap="none" normalizeH="0" baseline="0" dirty="0" err="1" smtClean="0">
                <a:ln>
                  <a:noFill/>
                </a:ln>
                <a:solidFill>
                  <a:schemeClr val="tx1"/>
                </a:solidFill>
                <a:effectLst/>
                <a:latin typeface="Tahoma" charset="0"/>
                <a:ea typeface="ＭＳ Ｐゴシック" charset="0"/>
              </a:rPr>
              <a:t>eg</a:t>
            </a:r>
            <a:r>
              <a:rPr kumimoji="0" lang="en-US" sz="2400" b="0" i="0" u="none" strike="noStrike" cap="none" normalizeH="0" baseline="0" dirty="0" smtClean="0">
                <a:ln>
                  <a:noFill/>
                </a:ln>
                <a:solidFill>
                  <a:schemeClr val="tx1"/>
                </a:solidFill>
                <a:effectLst/>
                <a:latin typeface="Tahoma" charset="0"/>
                <a:ea typeface="ＭＳ Ｐゴシック" charset="0"/>
              </a:rPr>
              <a:t>,</a:t>
            </a:r>
            <a:r>
              <a:rPr kumimoji="0" lang="en-US" sz="2400" b="0" i="0" u="none" strike="noStrike" cap="none" normalizeH="0" dirty="0" smtClean="0">
                <a:ln>
                  <a:noFill/>
                </a:ln>
                <a:solidFill>
                  <a:schemeClr val="tx1"/>
                </a:solidFill>
                <a:effectLst/>
                <a:latin typeface="Tahoma" charset="0"/>
                <a:ea typeface="ＭＳ Ｐゴシック" charset="0"/>
              </a:rPr>
              <a:t> WAR,</a:t>
            </a:r>
          </a:p>
          <a:p>
            <a:pPr marL="0" marR="0" indent="0" algn="ctr" defTabSz="914400" rtl="0" eaLnBrk="1" fontAlgn="base" latinLnBrk="0" hangingPunct="1">
              <a:lnSpc>
                <a:spcPct val="100000"/>
              </a:lnSpc>
              <a:spcBef>
                <a:spcPct val="0"/>
              </a:spcBef>
              <a:spcAft>
                <a:spcPct val="0"/>
              </a:spcAft>
              <a:buClrTx/>
              <a:buSzTx/>
              <a:buFontTx/>
              <a:buNone/>
              <a:tabLst/>
            </a:pPr>
            <a:r>
              <a:rPr lang="en-US" baseline="0" dirty="0" smtClean="0"/>
              <a:t>.</a:t>
            </a:r>
            <a:r>
              <a:rPr lang="en-US" baseline="0" dirty="0" err="1" smtClean="0"/>
              <a:t>tar.gz</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25" name="Straight Connector 24"/>
          <p:cNvCxnSpPr/>
          <p:nvPr/>
        </p:nvCxnSpPr>
        <p:spPr bwMode="auto">
          <a:xfrm rot="5400000" flipH="1" flipV="1">
            <a:off x="3696433" y="3161565"/>
            <a:ext cx="838201" cy="146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6" name="Oval 25"/>
          <p:cNvSpPr/>
          <p:nvPr/>
        </p:nvSpPr>
        <p:spPr bwMode="auto">
          <a:xfrm rot="5400000">
            <a:off x="3962400" y="2438398"/>
            <a:ext cx="304800" cy="304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28" name="TextBox 27"/>
          <p:cNvSpPr txBox="1"/>
          <p:nvPr/>
        </p:nvSpPr>
        <p:spPr>
          <a:xfrm>
            <a:off x="2971800" y="1905000"/>
            <a:ext cx="2474055" cy="461665"/>
          </a:xfrm>
          <a:prstGeom prst="rect">
            <a:avLst/>
          </a:prstGeom>
          <a:noFill/>
        </p:spPr>
        <p:txBody>
          <a:bodyPr wrap="none" rtlCol="0">
            <a:spAutoFit/>
          </a:bodyPr>
          <a:lstStyle/>
          <a:p>
            <a:r>
              <a:rPr lang="en-US" dirty="0" smtClean="0"/>
              <a:t>Service Interface</a:t>
            </a:r>
            <a:endParaRPr lang="en-US" dirty="0"/>
          </a:p>
        </p:txBody>
      </p:sp>
      <p:sp>
        <p:nvSpPr>
          <p:cNvPr id="31" name="Rectangle 30"/>
          <p:cNvSpPr/>
          <p:nvPr/>
        </p:nvSpPr>
        <p:spPr bwMode="auto">
          <a:xfrm>
            <a:off x="2438400" y="3581398"/>
            <a:ext cx="3429000" cy="1066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Web Service</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27" name="Rectangle 26"/>
          <p:cNvSpPr/>
          <p:nvPr/>
        </p:nvSpPr>
        <p:spPr bwMode="auto">
          <a:xfrm>
            <a:off x="2514600" y="4038598"/>
            <a:ext cx="3276600" cy="5334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200" b="1" dirty="0" smtClean="0">
                <a:solidFill>
                  <a:srgbClr val="CCCC00"/>
                </a:solidFill>
              </a:rPr>
              <a:t>Integrated Container</a:t>
            </a:r>
            <a:endParaRPr kumimoji="0" lang="en-US" sz="2200" b="1" i="0" u="none" strike="noStrike" cap="none" normalizeH="0" baseline="0" dirty="0">
              <a:ln>
                <a:noFill/>
              </a:ln>
              <a:solidFill>
                <a:srgbClr val="CCCC00"/>
              </a:solidFill>
              <a:effectLst/>
            </a:endParaRPr>
          </a:p>
        </p:txBody>
      </p:sp>
      <p:sp>
        <p:nvSpPr>
          <p:cNvPr id="20" name="Text Box 4"/>
          <p:cNvSpPr txBox="1">
            <a:spLocks noChangeArrowheads="1"/>
          </p:cNvSpPr>
          <p:nvPr/>
        </p:nvSpPr>
        <p:spPr bwMode="auto">
          <a:xfrm>
            <a:off x="533400" y="5334000"/>
            <a:ext cx="8066172" cy="8328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dirty="0" smtClean="0">
                <a:solidFill>
                  <a:srgbClr val="FF0000"/>
                </a:solidFill>
                <a:latin typeface="Arial" charset="0"/>
              </a:rPr>
              <a:t>Additional information on </a:t>
            </a:r>
            <a:r>
              <a:rPr lang="en-US" sz="1600" b="1" dirty="0" err="1" smtClean="0">
                <a:solidFill>
                  <a:srgbClr val="FF0000"/>
                </a:solidFill>
                <a:latin typeface="Arial" charset="0"/>
              </a:rPr>
              <a:t>Microservices</a:t>
            </a:r>
            <a:r>
              <a:rPr lang="en-US" sz="1600" b="1" dirty="0" smtClean="0">
                <a:solidFill>
                  <a:srgbClr val="FF0000"/>
                </a:solidFill>
                <a:latin typeface="Arial" charset="0"/>
              </a:rPr>
              <a:t> can be found on Martin Fowlers website</a:t>
            </a:r>
            <a:br>
              <a:rPr lang="en-US" sz="1600" b="1" dirty="0" smtClean="0">
                <a:solidFill>
                  <a:srgbClr val="FF0000"/>
                </a:solidFill>
                <a:latin typeface="Arial" charset="0"/>
              </a:rPr>
            </a:br>
            <a:r>
              <a:rPr lang="en-US" sz="1600" b="1" dirty="0" smtClean="0">
                <a:solidFill>
                  <a:srgbClr val="FF0000"/>
                </a:solidFill>
                <a:latin typeface="Arial" charset="0"/>
              </a:rPr>
              <a:t>or looking at reference implementations like </a:t>
            </a:r>
            <a:r>
              <a:rPr lang="en-US" sz="1600" b="1" dirty="0" err="1" smtClean="0">
                <a:solidFill>
                  <a:srgbClr val="FF0000"/>
                </a:solidFill>
                <a:latin typeface="Arial" charset="0"/>
              </a:rPr>
              <a:t>DropWizzard</a:t>
            </a:r>
            <a:r>
              <a:rPr lang="en-US" sz="1600" b="1" dirty="0" smtClean="0">
                <a:solidFill>
                  <a:srgbClr val="FF0000"/>
                </a:solidFill>
                <a:latin typeface="Arial" charset="0"/>
              </a:rPr>
              <a:t>, Sprint Boot, or </a:t>
            </a:r>
            <a:r>
              <a:rPr lang="en-US" sz="1600" b="1" dirty="0" err="1" smtClean="0">
                <a:solidFill>
                  <a:srgbClr val="FF0000"/>
                </a:solidFill>
                <a:latin typeface="Arial" charset="0"/>
              </a:rPr>
              <a:t>Docker</a:t>
            </a:r>
            <a:endParaRPr lang="en-US" sz="1600" b="1" dirty="0" smtClean="0">
              <a:solidFill>
                <a:srgbClr val="FF0000"/>
              </a:solidFill>
              <a:latin typeface="Arial" charset="0"/>
            </a:endParaRPr>
          </a:p>
          <a:p>
            <a:endParaRPr lang="en-US" sz="1600" b="1" dirty="0">
              <a:solidFill>
                <a:srgbClr val="FF0000"/>
              </a:solidFill>
              <a:latin typeface="Arial" charset="0"/>
            </a:endParaRPr>
          </a:p>
        </p:txBody>
      </p:sp>
    </p:spTree>
    <p:extLst>
      <p:ext uri="{BB962C8B-B14F-4D97-AF65-F5344CB8AC3E}">
        <p14:creationId xmlns:p14="http://schemas.microsoft.com/office/powerpoint/2010/main" val="28281469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9B7CFB4-9971-4849-8B07-08D5E6C940D3}" type="slidenum">
              <a:rPr lang="en-US"/>
              <a:pPr/>
              <a:t>54</a:t>
            </a:fld>
            <a:endParaRPr lang="en-US"/>
          </a:p>
        </p:txBody>
      </p:sp>
      <p:sp>
        <p:nvSpPr>
          <p:cNvPr id="680962" name="Rectangle 2"/>
          <p:cNvSpPr>
            <a:spLocks noGrp="1" noChangeArrowheads="1"/>
          </p:cNvSpPr>
          <p:nvPr>
            <p:ph type="title"/>
          </p:nvPr>
        </p:nvSpPr>
        <p:spPr/>
        <p:txBody>
          <a:bodyPr/>
          <a:lstStyle/>
          <a:p>
            <a:r>
              <a:rPr lang="en-US"/>
              <a:t>References</a:t>
            </a:r>
          </a:p>
        </p:txBody>
      </p:sp>
      <p:sp>
        <p:nvSpPr>
          <p:cNvPr id="680963" name="Rectangle 3" descr="Rectangle: Click to edit Master text styles&#10;Second level&#10;Third level&#10;Fourth level&#10;Fifth level"/>
          <p:cNvSpPr>
            <a:spLocks noGrp="1" noChangeArrowheads="1"/>
          </p:cNvSpPr>
          <p:nvPr>
            <p:ph type="body" idx="1"/>
          </p:nvPr>
        </p:nvSpPr>
        <p:spPr/>
        <p:txBody>
          <a:bodyPr/>
          <a:lstStyle/>
          <a:p>
            <a:r>
              <a:rPr lang="en-US" altLang="ja-JP" sz="1400" dirty="0" smtClean="0">
                <a:latin typeface="Arial"/>
              </a:rPr>
              <a:t>SOA Patterns, </a:t>
            </a:r>
            <a:r>
              <a:rPr lang="en-US" altLang="ja-JP" sz="1400" dirty="0" smtClean="0">
                <a:latin typeface="Arial"/>
                <a:hlinkClick r:id="rId2"/>
              </a:rPr>
              <a:t>http://www.eaipatterns.com/SoaPatterns.pdf</a:t>
            </a:r>
            <a:r>
              <a:rPr lang="en-US" altLang="ja-JP" sz="1400" dirty="0" smtClean="0">
                <a:latin typeface="Arial"/>
              </a:rPr>
              <a:t> </a:t>
            </a:r>
          </a:p>
          <a:p>
            <a:r>
              <a:rPr lang="ja-JP" altLang="en-US" sz="1400" dirty="0" smtClean="0">
                <a:latin typeface="Arial"/>
              </a:rPr>
              <a:t>“</a:t>
            </a:r>
            <a:r>
              <a:rPr lang="en-US" sz="1400" dirty="0"/>
              <a:t>From Objects to Services: A Journey in Search of Component Reuse Nirvana</a:t>
            </a:r>
            <a:r>
              <a:rPr lang="ja-JP" altLang="en-US" sz="1400" dirty="0">
                <a:latin typeface="Arial"/>
              </a:rPr>
              <a:t>”</a:t>
            </a:r>
            <a:r>
              <a:rPr lang="en-US" sz="1400" dirty="0"/>
              <a:t> by M. </a:t>
            </a:r>
            <a:r>
              <a:rPr lang="en-US" sz="1400" dirty="0" err="1"/>
              <a:t>Dodani</a:t>
            </a:r>
            <a:r>
              <a:rPr lang="en-US" sz="1400" dirty="0"/>
              <a:t>, Journal of Object Technology vol3, no. 8, </a:t>
            </a:r>
            <a:r>
              <a:rPr lang="en-US" sz="1400" dirty="0">
                <a:hlinkClick r:id="rId3"/>
              </a:rPr>
              <a:t>http://www.jot.fm/issues/issue_2004_09/column5</a:t>
            </a:r>
            <a:r>
              <a:rPr lang="en-US" sz="1400" dirty="0"/>
              <a:t>. </a:t>
            </a:r>
          </a:p>
          <a:p>
            <a:r>
              <a:rPr lang="ja-JP" altLang="en-US" sz="1400" dirty="0">
                <a:latin typeface="Arial"/>
              </a:rPr>
              <a:t>“</a:t>
            </a:r>
            <a:r>
              <a:rPr lang="en-US" sz="1400" dirty="0"/>
              <a:t>Service-Oriented Architecture : A Field Guide to Integrating XML and Web Services</a:t>
            </a:r>
            <a:r>
              <a:rPr lang="ja-JP" altLang="en-US" sz="1400" dirty="0">
                <a:latin typeface="Arial"/>
              </a:rPr>
              <a:t>”</a:t>
            </a:r>
            <a:r>
              <a:rPr lang="en-US" sz="1400" dirty="0"/>
              <a:t> by T. </a:t>
            </a:r>
            <a:r>
              <a:rPr lang="en-US" sz="1400" dirty="0" err="1"/>
              <a:t>Erl</a:t>
            </a:r>
            <a:r>
              <a:rPr lang="en-US" sz="1400" dirty="0"/>
              <a:t>, Prentice Hall , ISBN: 0131428985</a:t>
            </a:r>
          </a:p>
          <a:p>
            <a:r>
              <a:rPr lang="ja-JP" altLang="en-US" sz="1400" dirty="0">
                <a:latin typeface="Arial"/>
              </a:rPr>
              <a:t>“</a:t>
            </a:r>
            <a:r>
              <a:rPr lang="en-US" sz="1400" dirty="0"/>
              <a:t>What Is An Enterprise Service Bus?</a:t>
            </a:r>
            <a:r>
              <a:rPr lang="ja-JP" altLang="en-US" sz="1400" dirty="0">
                <a:latin typeface="Arial"/>
              </a:rPr>
              <a:t>”</a:t>
            </a:r>
            <a:r>
              <a:rPr lang="en-US" sz="1400" dirty="0"/>
              <a:t>, by M. Gilpin, Forrester Research, </a:t>
            </a:r>
            <a:r>
              <a:rPr lang="en-US" sz="1400" dirty="0">
                <a:hlinkClick r:id="rId4"/>
              </a:rPr>
              <a:t>http://www.forrester.com/go?docid=35193</a:t>
            </a:r>
            <a:r>
              <a:rPr lang="en-US" sz="1400" dirty="0"/>
              <a:t>.  </a:t>
            </a:r>
            <a:endParaRPr lang="en-US" sz="1400" dirty="0" smtClean="0"/>
          </a:p>
          <a:p>
            <a:r>
              <a:rPr lang="en-US" sz="1400" dirty="0" smtClean="0"/>
              <a:t>“Ten Ways to </a:t>
            </a:r>
            <a:r>
              <a:rPr lang="en-US" sz="1400" dirty="0"/>
              <a:t>Identify Services”, </a:t>
            </a:r>
            <a:r>
              <a:rPr lang="en-US" sz="1400" dirty="0" smtClean="0"/>
              <a:t/>
            </a:r>
            <a:br>
              <a:rPr lang="en-US" sz="1400" dirty="0" smtClean="0"/>
            </a:br>
            <a:r>
              <a:rPr lang="en-US" sz="1400" dirty="0" smtClean="0">
                <a:hlinkClick r:id="rId5"/>
              </a:rPr>
              <a:t>http</a:t>
            </a:r>
            <a:r>
              <a:rPr lang="en-US" sz="1400" dirty="0">
                <a:hlinkClick r:id="rId5"/>
              </a:rPr>
              <a:t>://searchsoa.techtarget.com/tip/Ten-ways-to-identify-</a:t>
            </a:r>
            <a:r>
              <a:rPr lang="en-US" sz="1400" dirty="0" smtClean="0">
                <a:hlinkClick r:id="rId5"/>
              </a:rPr>
              <a:t>services</a:t>
            </a:r>
            <a:r>
              <a:rPr lang="en-US" sz="1400" dirty="0" smtClean="0"/>
              <a:t>  </a:t>
            </a:r>
          </a:p>
          <a:p>
            <a:r>
              <a:rPr lang="en-US" sz="1400" dirty="0" err="1" smtClean="0"/>
              <a:t>Microservices</a:t>
            </a:r>
            <a:r>
              <a:rPr lang="en-US" sz="1400" dirty="0"/>
              <a:t>, </a:t>
            </a:r>
            <a:r>
              <a:rPr lang="en-US" sz="1400" dirty="0">
                <a:hlinkClick r:id="rId6"/>
              </a:rPr>
              <a:t>http://martinfowler.com/articles/</a:t>
            </a:r>
            <a:r>
              <a:rPr lang="en-US" sz="1400" dirty="0" smtClean="0">
                <a:hlinkClick r:id="rId6"/>
              </a:rPr>
              <a:t>microservices.html</a:t>
            </a:r>
            <a:r>
              <a:rPr lang="en-US" sz="1400" dirty="0" smtClean="0"/>
              <a:t> </a:t>
            </a:r>
            <a:endParaRPr lang="en-US" sz="14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6</a:t>
            </a:fld>
            <a:endParaRPr lang="en-US"/>
          </a:p>
        </p:txBody>
      </p:sp>
      <p:sp>
        <p:nvSpPr>
          <p:cNvPr id="733186" name="Rectangle 2"/>
          <p:cNvSpPr>
            <a:spLocks noGrp="1" noChangeArrowheads="1"/>
          </p:cNvSpPr>
          <p:nvPr>
            <p:ph type="title"/>
          </p:nvPr>
        </p:nvSpPr>
        <p:spPr/>
        <p:txBody>
          <a:bodyPr/>
          <a:lstStyle/>
          <a:p>
            <a:pPr defTabSz="895350"/>
            <a:r>
              <a:rPr lang="en-US" dirty="0" smtClean="0"/>
              <a:t>What does a typical SOA inspired solution look like?</a:t>
            </a:r>
            <a:endParaRPr lang="en-US" dirty="0"/>
          </a:p>
        </p:txBody>
      </p:sp>
      <p:pic>
        <p:nvPicPr>
          <p:cNvPr id="2" name="Picture 1"/>
          <p:cNvPicPr>
            <a:picLocks noChangeAspect="1"/>
          </p:cNvPicPr>
          <p:nvPr/>
        </p:nvPicPr>
        <p:blipFill>
          <a:blip r:embed="rId2"/>
          <a:stretch>
            <a:fillRect/>
          </a:stretch>
        </p:blipFill>
        <p:spPr>
          <a:xfrm>
            <a:off x="1676400" y="2057400"/>
            <a:ext cx="5664200" cy="3390900"/>
          </a:xfrm>
          <a:prstGeom prst="rect">
            <a:avLst/>
          </a:prstGeom>
        </p:spPr>
      </p:pic>
    </p:spTree>
    <p:extLst>
      <p:ext uri="{BB962C8B-B14F-4D97-AF65-F5344CB8AC3E}">
        <p14:creationId xmlns:p14="http://schemas.microsoft.com/office/powerpoint/2010/main" val="3162358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7</a:t>
            </a:fld>
            <a:endParaRPr lang="en-US"/>
          </a:p>
        </p:txBody>
      </p:sp>
      <p:sp>
        <p:nvSpPr>
          <p:cNvPr id="733186" name="Rectangle 2"/>
          <p:cNvSpPr>
            <a:spLocks noGrp="1" noChangeArrowheads="1"/>
          </p:cNvSpPr>
          <p:nvPr>
            <p:ph type="title"/>
          </p:nvPr>
        </p:nvSpPr>
        <p:spPr/>
        <p:txBody>
          <a:bodyPr/>
          <a:lstStyle/>
          <a:p>
            <a:pPr defTabSz="895350"/>
            <a:r>
              <a:rPr lang="en-US" dirty="0" smtClean="0"/>
              <a:t>What design models does a SOA promote?</a:t>
            </a:r>
            <a:endParaRPr lang="en-US" dirty="0"/>
          </a:p>
        </p:txBody>
      </p:sp>
      <p:sp>
        <p:nvSpPr>
          <p:cNvPr id="6" name="Content Placeholder 2"/>
          <p:cNvSpPr>
            <a:spLocks noGrp="1"/>
          </p:cNvSpPr>
          <p:nvPr>
            <p:ph type="body" sz="half" idx="1"/>
          </p:nvPr>
        </p:nvSpPr>
        <p:spPr>
          <a:xfrm>
            <a:off x="771525" y="1600200"/>
            <a:ext cx="7762875" cy="4286250"/>
          </a:xfrm>
        </p:spPr>
        <p:txBody>
          <a:bodyPr>
            <a:noAutofit/>
          </a:bodyPr>
          <a:lstStyle/>
          <a:p>
            <a:r>
              <a:rPr lang="en-US" sz="2000" dirty="0" smtClean="0"/>
              <a:t>Composition</a:t>
            </a:r>
          </a:p>
          <a:p>
            <a:pPr lvl="1"/>
            <a:r>
              <a:rPr lang="en-US" sz="1600" dirty="0" smtClean="0"/>
              <a:t>Robust structures are built up from granular </a:t>
            </a:r>
            <a:br>
              <a:rPr lang="en-US" sz="1600" dirty="0" smtClean="0"/>
            </a:br>
            <a:r>
              <a:rPr lang="en-US" sz="1600" dirty="0" smtClean="0"/>
              <a:t>components</a:t>
            </a:r>
          </a:p>
          <a:p>
            <a:r>
              <a:rPr lang="en-US" sz="2000" dirty="0" smtClean="0"/>
              <a:t>Process-Orchestration</a:t>
            </a:r>
          </a:p>
          <a:p>
            <a:pPr lvl="1"/>
            <a:r>
              <a:rPr lang="en-US" sz="1600" dirty="0" smtClean="0"/>
              <a:t>Orchestration logic is used to coordinate the </a:t>
            </a:r>
            <a:br>
              <a:rPr lang="en-US" sz="1600" dirty="0" smtClean="0"/>
            </a:br>
            <a:r>
              <a:rPr lang="en-US" sz="1600" dirty="0" smtClean="0"/>
              <a:t>interaction between multiple services</a:t>
            </a:r>
          </a:p>
          <a:p>
            <a:r>
              <a:rPr lang="en-US" sz="2000" dirty="0" smtClean="0"/>
              <a:t>Declarative</a:t>
            </a:r>
          </a:p>
          <a:p>
            <a:pPr lvl="1"/>
            <a:r>
              <a:rPr lang="en-US" sz="1600" dirty="0" smtClean="0"/>
              <a:t>Express the logic of computation without hard-coding the control flow</a:t>
            </a:r>
          </a:p>
          <a:p>
            <a:pPr lvl="1"/>
            <a:r>
              <a:rPr lang="en-US" sz="1600" dirty="0" smtClean="0"/>
              <a:t>Focus is on designing “what” should be done within the realm of the problem domain, versus “how” to go about accomplishing it</a:t>
            </a:r>
          </a:p>
          <a:p>
            <a:r>
              <a:rPr lang="en-US" sz="2000" dirty="0" smtClean="0"/>
              <a:t>Event-Driven</a:t>
            </a:r>
          </a:p>
          <a:p>
            <a:pPr lvl="1"/>
            <a:r>
              <a:rPr lang="en-US" sz="1600" dirty="0" smtClean="0"/>
              <a:t>Message-based communication is used to trigger actions based on interesting events</a:t>
            </a:r>
          </a:p>
          <a:p>
            <a:pPr lvl="1"/>
            <a:r>
              <a:rPr lang="en-US" sz="1600" dirty="0" smtClean="0"/>
              <a:t>SOA based systems trigger and react to events versus hard coding what happens and in what order it happens</a:t>
            </a:r>
          </a:p>
          <a:p>
            <a:pPr lvl="1"/>
            <a:endParaRPr lang="en-US" sz="1600" dirty="0" smtClean="0"/>
          </a:p>
          <a:p>
            <a:pPr lvl="1"/>
            <a:endParaRPr lang="en-US" sz="1600" dirty="0" smtClean="0"/>
          </a:p>
        </p:txBody>
      </p:sp>
      <p:pic>
        <p:nvPicPr>
          <p:cNvPr id="9" name="Picture 8"/>
          <p:cNvPicPr>
            <a:picLocks noChangeAspect="1"/>
          </p:cNvPicPr>
          <p:nvPr/>
        </p:nvPicPr>
        <p:blipFill>
          <a:blip r:embed="rId2"/>
          <a:stretch>
            <a:fillRect/>
          </a:stretch>
        </p:blipFill>
        <p:spPr>
          <a:xfrm>
            <a:off x="5720707" y="1562100"/>
            <a:ext cx="3118493" cy="1866900"/>
          </a:xfrm>
          <a:prstGeom prst="rect">
            <a:avLst/>
          </a:prstGeom>
        </p:spPr>
      </p:pic>
    </p:spTree>
    <p:extLst>
      <p:ext uri="{BB962C8B-B14F-4D97-AF65-F5344CB8AC3E}">
        <p14:creationId xmlns:p14="http://schemas.microsoft.com/office/powerpoint/2010/main" val="163457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8</a:t>
            </a:fld>
            <a:endParaRPr lang="en-US"/>
          </a:p>
        </p:txBody>
      </p:sp>
      <p:sp>
        <p:nvSpPr>
          <p:cNvPr id="733186" name="Rectangle 2"/>
          <p:cNvSpPr>
            <a:spLocks noGrp="1" noChangeArrowheads="1"/>
          </p:cNvSpPr>
          <p:nvPr>
            <p:ph type="title"/>
          </p:nvPr>
        </p:nvSpPr>
        <p:spPr/>
        <p:txBody>
          <a:bodyPr/>
          <a:lstStyle/>
          <a:p>
            <a:pPr defTabSz="895350"/>
            <a:r>
              <a:rPr lang="en-US" dirty="0" smtClean="0"/>
              <a:t>Tenets of SOA – Boundaries are Explicit</a:t>
            </a:r>
            <a:endParaRPr lang="en-US" dirty="0"/>
          </a:p>
        </p:txBody>
      </p:sp>
      <p:sp>
        <p:nvSpPr>
          <p:cNvPr id="6" name="Content Placeholder 2"/>
          <p:cNvSpPr>
            <a:spLocks noGrp="1"/>
          </p:cNvSpPr>
          <p:nvPr>
            <p:ph type="body" sz="half" idx="1"/>
          </p:nvPr>
        </p:nvSpPr>
        <p:spPr>
          <a:xfrm>
            <a:off x="771525" y="1447800"/>
            <a:ext cx="7991475" cy="4286250"/>
          </a:xfrm>
        </p:spPr>
        <p:txBody>
          <a:bodyPr>
            <a:noAutofit/>
          </a:bodyPr>
          <a:lstStyle/>
          <a:p>
            <a:r>
              <a:rPr lang="en-US" sz="2000" dirty="0" smtClean="0"/>
              <a:t>A boundary represents the border between the services interface and its internal private representation</a:t>
            </a:r>
          </a:p>
          <a:p>
            <a:r>
              <a:rPr lang="en-US" sz="2000" dirty="0" smtClean="0"/>
              <a:t>Interaction via messages is used to cross well-defined boundaries</a:t>
            </a:r>
          </a:p>
          <a:p>
            <a:r>
              <a:rPr lang="en-US" sz="2000" dirty="0" smtClean="0"/>
              <a:t>A boundary is used to abstract certain factors such as geography, trust, or execution complexity </a:t>
            </a:r>
          </a:p>
          <a:p>
            <a:r>
              <a:rPr lang="en-US" sz="2000" dirty="0" smtClean="0"/>
              <a:t>A SOA-based design needs to account for the opaque aspects of crossing boundaries</a:t>
            </a:r>
          </a:p>
          <a:p>
            <a:pPr lvl="1"/>
            <a:r>
              <a:rPr lang="en-US" sz="1600" dirty="0" smtClean="0"/>
              <a:t>The physical location of the service is unknown and should not matter</a:t>
            </a:r>
          </a:p>
          <a:p>
            <a:pPr lvl="1"/>
            <a:r>
              <a:rPr lang="en-US" sz="1600" dirty="0" smtClean="0"/>
              <a:t>Security models and policies are enforced as boundaries are crossed</a:t>
            </a:r>
          </a:p>
          <a:p>
            <a:pPr lvl="1"/>
            <a:r>
              <a:rPr lang="en-US" sz="1600" dirty="0" err="1" smtClean="0"/>
              <a:t>Marshalling</a:t>
            </a:r>
            <a:r>
              <a:rPr lang="en-US" sz="1600" dirty="0" smtClean="0"/>
              <a:t> and casting data structures from the services public interface to private internal representations might require additional resources</a:t>
            </a:r>
          </a:p>
          <a:p>
            <a:pPr lvl="1"/>
            <a:r>
              <a:rPr lang="en-US" sz="1600" dirty="0" smtClean="0"/>
              <a:t>The service consumer is likely to have no knowledge of the internal service implementation and therefore has no control over certain service execution aspects such as performance</a:t>
            </a:r>
          </a:p>
          <a:p>
            <a:pPr lvl="1"/>
            <a:r>
              <a:rPr lang="en-US" sz="1600" dirty="0" smtClean="0"/>
              <a:t>The distributed nature of crossing service boundaries introduces multiple opportunities for errors, thus error processing must be robust</a:t>
            </a:r>
          </a:p>
          <a:p>
            <a:pPr lvl="1"/>
            <a:endParaRPr lang="en-US" sz="1600" dirty="0" smtClean="0"/>
          </a:p>
        </p:txBody>
      </p:sp>
    </p:spTree>
    <p:extLst>
      <p:ext uri="{BB962C8B-B14F-4D97-AF65-F5344CB8AC3E}">
        <p14:creationId xmlns:p14="http://schemas.microsoft.com/office/powerpoint/2010/main" val="28262625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9</a:t>
            </a:fld>
            <a:endParaRPr lang="en-US"/>
          </a:p>
        </p:txBody>
      </p:sp>
      <p:sp>
        <p:nvSpPr>
          <p:cNvPr id="733186" name="Rectangle 2"/>
          <p:cNvSpPr>
            <a:spLocks noGrp="1" noChangeArrowheads="1"/>
          </p:cNvSpPr>
          <p:nvPr>
            <p:ph type="title"/>
          </p:nvPr>
        </p:nvSpPr>
        <p:spPr/>
        <p:txBody>
          <a:bodyPr/>
          <a:lstStyle/>
          <a:p>
            <a:pPr defTabSz="895350"/>
            <a:r>
              <a:rPr lang="en-US" dirty="0" smtClean="0"/>
              <a:t>Tenets of SOA – Services are Autonomous</a:t>
            </a:r>
            <a:endParaRPr lang="en-US" dirty="0"/>
          </a:p>
        </p:txBody>
      </p:sp>
      <p:sp>
        <p:nvSpPr>
          <p:cNvPr id="6" name="Content Placeholder 2"/>
          <p:cNvSpPr>
            <a:spLocks noGrp="1"/>
          </p:cNvSpPr>
          <p:nvPr>
            <p:ph type="body" sz="half" idx="1"/>
          </p:nvPr>
        </p:nvSpPr>
        <p:spPr>
          <a:xfrm>
            <a:off x="771525" y="1657350"/>
            <a:ext cx="8143875" cy="4286250"/>
          </a:xfrm>
        </p:spPr>
        <p:txBody>
          <a:bodyPr>
            <a:noAutofit/>
          </a:bodyPr>
          <a:lstStyle/>
          <a:p>
            <a:r>
              <a:rPr lang="en-US" sz="2000" dirty="0" smtClean="0"/>
              <a:t>Services are entities that can be independent deployed, versioned and managed </a:t>
            </a:r>
          </a:p>
          <a:p>
            <a:r>
              <a:rPr lang="en-US" sz="2000" dirty="0" smtClean="0"/>
              <a:t>Services are dynamically addressable through a well known URI</a:t>
            </a:r>
          </a:p>
          <a:p>
            <a:r>
              <a:rPr lang="en-US" sz="2000" dirty="0" smtClean="0"/>
              <a:t>The physical location of the service can change with the expectation of not impacting the consumer</a:t>
            </a:r>
          </a:p>
          <a:p>
            <a:r>
              <a:rPr lang="en-US" sz="2000" dirty="0" smtClean="0"/>
              <a:t>If the service relies on another service, it should not use the service client to bridge this dependency</a:t>
            </a:r>
          </a:p>
          <a:p>
            <a:r>
              <a:rPr lang="en-US" sz="2000" dirty="0" smtClean="0"/>
              <a:t>Both service consumers and service providers should take a pessimistic view of performance and the behavior of the other party</a:t>
            </a:r>
          </a:p>
          <a:p>
            <a:pPr lvl="1"/>
            <a:r>
              <a:rPr lang="en-US" sz="1600" dirty="0" smtClean="0"/>
              <a:t>Service consumers should be able to time-out and appropriately deal with a slow response times</a:t>
            </a:r>
          </a:p>
          <a:p>
            <a:pPr lvl="1"/>
            <a:r>
              <a:rPr lang="en-US" sz="1600" dirty="0" smtClean="0"/>
              <a:t>Service providers should assume that service consumers might misuse the service (accidently or maliciously) and be hardened to deal with these issues</a:t>
            </a:r>
          </a:p>
          <a:p>
            <a:pPr lvl="1"/>
            <a:endParaRPr lang="en-US" sz="1600" dirty="0" smtClean="0"/>
          </a:p>
          <a:p>
            <a:pPr lvl="1"/>
            <a:endParaRPr lang="en-US" sz="1600" dirty="0" smtClean="0"/>
          </a:p>
        </p:txBody>
      </p:sp>
    </p:spTree>
    <p:extLst>
      <p:ext uri="{BB962C8B-B14F-4D97-AF65-F5344CB8AC3E}">
        <p14:creationId xmlns:p14="http://schemas.microsoft.com/office/powerpoint/2010/main" val="1144614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Designs\Blueprint.pot</Template>
  <TotalTime>46771</TotalTime>
  <Words>4845</Words>
  <Application>Microsoft Macintosh PowerPoint</Application>
  <PresentationFormat>On-screen Show (4:3)</PresentationFormat>
  <Paragraphs>616</Paragraphs>
  <Slides>54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 Narrow</vt:lpstr>
      <vt:lpstr>BlairMdITC TT-Medium</vt:lpstr>
      <vt:lpstr>ＭＳ Ｐゴシック</vt:lpstr>
      <vt:lpstr>Tahoma</vt:lpstr>
      <vt:lpstr>Times New Roman</vt:lpstr>
      <vt:lpstr>Wingdings</vt:lpstr>
      <vt:lpstr>Arial</vt:lpstr>
      <vt:lpstr>Blueprint</vt:lpstr>
      <vt:lpstr>A Service Oriented Architecture (SOA) Primer</vt:lpstr>
      <vt:lpstr>SOA as an Architectural Style</vt:lpstr>
      <vt:lpstr>When do we use a SOA Style?</vt:lpstr>
      <vt:lpstr>What does a service oriented architecture look like?</vt:lpstr>
      <vt:lpstr>Why SOA?</vt:lpstr>
      <vt:lpstr>What does a typical SOA inspired solution look like?</vt:lpstr>
      <vt:lpstr>What design models does a SOA promote?</vt:lpstr>
      <vt:lpstr>Tenets of SOA – Boundaries are Explicit</vt:lpstr>
      <vt:lpstr>Tenets of SOA – Services are Autonomous</vt:lpstr>
      <vt:lpstr>Tenets of SOA – Services Share Schema and Contract, not Class</vt:lpstr>
      <vt:lpstr>Tenets of SOA – Service Compatibility is based on Policy</vt:lpstr>
      <vt:lpstr>Designing for SOA – build upon previous knowledge in OOD and COD</vt:lpstr>
      <vt:lpstr>Characteristics of the SOA Style</vt:lpstr>
      <vt:lpstr>Motivation for SOA</vt:lpstr>
      <vt:lpstr>What is SOA?   ----  Randy Heffner, Forrester Research</vt:lpstr>
      <vt:lpstr>What is SOA?   ---- More definitions  </vt:lpstr>
      <vt:lpstr>Microsoft and SOA…</vt:lpstr>
      <vt:lpstr>IBM &amp; SOA….</vt:lpstr>
      <vt:lpstr>What is SOA?   ---- More definitions  </vt:lpstr>
      <vt:lpstr>Ingredients needed to create applications using the SOA style</vt:lpstr>
      <vt:lpstr>Service Oriented Architecture is an Example of an Architectural Style</vt:lpstr>
      <vt:lpstr>Service Oriented Architecture is an Example of an Architectural Style</vt:lpstr>
      <vt:lpstr>The “Actors” in an SOA – Service Consumers, Service Providers &amp; Messages</vt:lpstr>
      <vt:lpstr>The SOA Model from the W3C</vt:lpstr>
      <vt:lpstr>The Architectural Components - Services</vt:lpstr>
      <vt:lpstr>The Architectural Components - Services</vt:lpstr>
      <vt:lpstr>The Architectural Connectors - Messages</vt:lpstr>
      <vt:lpstr>Service Integration Styles</vt:lpstr>
      <vt:lpstr>Example of a Synchronous-One Pattern</vt:lpstr>
      <vt:lpstr>Example of an Asynchronous One Pattern</vt:lpstr>
      <vt:lpstr>Example of the Synchronous Many (Iterable) Pattern</vt:lpstr>
      <vt:lpstr>Example of the Asynchronous Many Pattern (Streams)</vt:lpstr>
      <vt:lpstr>Example showing how an Interable can be converted to an Observable</vt:lpstr>
      <vt:lpstr>Service Types – Stateful and Stateless</vt:lpstr>
      <vt:lpstr>The Architectural Components – Messages - Request</vt:lpstr>
      <vt:lpstr>The Architectural Components – Messages - Response</vt:lpstr>
      <vt:lpstr>The Architectural Components – Messages – Request/Response REST</vt:lpstr>
      <vt:lpstr>Approaches to Identify Services in a SOA Design</vt:lpstr>
      <vt:lpstr>Approaches to Identify Services in a SOA Design</vt:lpstr>
      <vt:lpstr>Approaches to Identify Services in a SOA Design</vt:lpstr>
      <vt:lpstr>Component-Based Decomposition Example – The bunch system</vt:lpstr>
      <vt:lpstr>Component-Based Decomposition Example – The bunch system</vt:lpstr>
      <vt:lpstr>Component-Based Decomposition Example – The bunch system</vt:lpstr>
      <vt:lpstr>Component-Based Decomposition Example – The bunch system</vt:lpstr>
      <vt:lpstr>We refactored bunch to support distributed computation and describe it here…</vt:lpstr>
      <vt:lpstr>Approaches to Identify Services in a SOA Design</vt:lpstr>
      <vt:lpstr>Approaches to Identify Services in a SOA Design</vt:lpstr>
      <vt:lpstr>Lets Try To Design- Example: Online “Secure” Wallet App</vt:lpstr>
      <vt:lpstr>Specialization of SOA Models</vt:lpstr>
      <vt:lpstr>Newer Terminology being used for Restful webservices is a WebAPI</vt:lpstr>
      <vt:lpstr>SOA Requirements around the Runtime Stack</vt:lpstr>
      <vt:lpstr>The runtime containers for web services come in two flavors</vt:lpstr>
      <vt:lpstr>And most recently a third option is arising Microservices</vt:lpstr>
      <vt:lpstr>References</vt:lpstr>
    </vt:vector>
  </TitlesOfParts>
  <Company>Systems</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Architecture for Distributing  the Computation of  Software Clustering Algorithms</dc:title>
  <dc:creator>Brian Mitchell</dc:creator>
  <cp:lastModifiedBy>dr.brian.mitchell@gmail.com</cp:lastModifiedBy>
  <cp:revision>551</cp:revision>
  <dcterms:created xsi:type="dcterms:W3CDTF">2001-08-17T22:25:52Z</dcterms:created>
  <dcterms:modified xsi:type="dcterms:W3CDTF">2017-11-06T19:58:42Z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1460382806</vt:i4>
  </property>
  <property fmtid="{D5CDD505-2E9C-101B-9397-08002B2CF9AE}" pid="3" name="_EmailSubject">
    <vt:lpwstr>Updated Lecture Notes</vt:lpwstr>
  </property>
  <property fmtid="{D5CDD505-2E9C-101B-9397-08002B2CF9AE}" pid="4" name="_AuthorEmail">
    <vt:lpwstr>Brian.Mitchell@CIGNA.COM</vt:lpwstr>
  </property>
  <property fmtid="{D5CDD505-2E9C-101B-9397-08002B2CF9AE}" pid="5" name="_AuthorEmailDisplayName">
    <vt:lpwstr>Mitchell, Brian S      TL29J</vt:lpwstr>
  </property>
</Properties>
</file>