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7"/>
  </p:notesMasterIdLst>
  <p:handoutMasterIdLst>
    <p:handoutMasterId r:id="rId88"/>
  </p:handoutMasterIdLst>
  <p:sldIdLst>
    <p:sldId id="528" r:id="rId2"/>
    <p:sldId id="752" r:id="rId3"/>
    <p:sldId id="739" r:id="rId4"/>
    <p:sldId id="740" r:id="rId5"/>
    <p:sldId id="741" r:id="rId6"/>
    <p:sldId id="742" r:id="rId7"/>
    <p:sldId id="743" r:id="rId8"/>
    <p:sldId id="744" r:id="rId9"/>
    <p:sldId id="745" r:id="rId10"/>
    <p:sldId id="746" r:id="rId11"/>
    <p:sldId id="747" r:id="rId12"/>
    <p:sldId id="748" r:id="rId13"/>
    <p:sldId id="749" r:id="rId14"/>
    <p:sldId id="750" r:id="rId15"/>
    <p:sldId id="753" r:id="rId16"/>
    <p:sldId id="572" r:id="rId17"/>
    <p:sldId id="573" r:id="rId18"/>
    <p:sldId id="624" r:id="rId19"/>
    <p:sldId id="628" r:id="rId20"/>
    <p:sldId id="629" r:id="rId21"/>
    <p:sldId id="641" r:id="rId22"/>
    <p:sldId id="642" r:id="rId23"/>
    <p:sldId id="643" r:id="rId24"/>
    <p:sldId id="630" r:id="rId25"/>
    <p:sldId id="647" r:id="rId26"/>
    <p:sldId id="648" r:id="rId27"/>
    <p:sldId id="649" r:id="rId28"/>
    <p:sldId id="715" r:id="rId29"/>
    <p:sldId id="716" r:id="rId30"/>
    <p:sldId id="754" r:id="rId31"/>
    <p:sldId id="734" r:id="rId32"/>
    <p:sldId id="735" r:id="rId33"/>
    <p:sldId id="651" r:id="rId34"/>
    <p:sldId id="652" r:id="rId35"/>
    <p:sldId id="653" r:id="rId36"/>
    <p:sldId id="654" r:id="rId37"/>
    <p:sldId id="655" r:id="rId38"/>
    <p:sldId id="656" r:id="rId39"/>
    <p:sldId id="657" r:id="rId40"/>
    <p:sldId id="658" r:id="rId41"/>
    <p:sldId id="659" r:id="rId42"/>
    <p:sldId id="660" r:id="rId43"/>
    <p:sldId id="661" r:id="rId44"/>
    <p:sldId id="662" r:id="rId45"/>
    <p:sldId id="663" r:id="rId46"/>
    <p:sldId id="664" r:id="rId47"/>
    <p:sldId id="665" r:id="rId48"/>
    <p:sldId id="666" r:id="rId49"/>
    <p:sldId id="736" r:id="rId50"/>
    <p:sldId id="737" r:id="rId51"/>
    <p:sldId id="738" r:id="rId52"/>
    <p:sldId id="728" r:id="rId53"/>
    <p:sldId id="717" r:id="rId54"/>
    <p:sldId id="727" r:id="rId55"/>
    <p:sldId id="726" r:id="rId56"/>
    <p:sldId id="724" r:id="rId57"/>
    <p:sldId id="725" r:id="rId58"/>
    <p:sldId id="718" r:id="rId59"/>
    <p:sldId id="719" r:id="rId60"/>
    <p:sldId id="720" r:id="rId61"/>
    <p:sldId id="721" r:id="rId62"/>
    <p:sldId id="732" r:id="rId63"/>
    <p:sldId id="722" r:id="rId64"/>
    <p:sldId id="729" r:id="rId65"/>
    <p:sldId id="730" r:id="rId66"/>
    <p:sldId id="731" r:id="rId67"/>
    <p:sldId id="733" r:id="rId68"/>
    <p:sldId id="751" r:id="rId69"/>
    <p:sldId id="699" r:id="rId70"/>
    <p:sldId id="700" r:id="rId71"/>
    <p:sldId id="701" r:id="rId72"/>
    <p:sldId id="702" r:id="rId73"/>
    <p:sldId id="703" r:id="rId74"/>
    <p:sldId id="704" r:id="rId75"/>
    <p:sldId id="705" r:id="rId76"/>
    <p:sldId id="706" r:id="rId77"/>
    <p:sldId id="707" r:id="rId78"/>
    <p:sldId id="708" r:id="rId79"/>
    <p:sldId id="709" r:id="rId80"/>
    <p:sldId id="710" r:id="rId81"/>
    <p:sldId id="711" r:id="rId82"/>
    <p:sldId id="712" r:id="rId83"/>
    <p:sldId id="713" r:id="rId84"/>
    <p:sldId id="714" r:id="rId85"/>
    <p:sldId id="532" r:id="rId86"/>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2927" autoAdjust="0"/>
    <p:restoredTop sz="95317" autoAdjust="0"/>
  </p:normalViewPr>
  <p:slideViewPr>
    <p:cSldViewPr>
      <p:cViewPr>
        <p:scale>
          <a:sx n="99" d="100"/>
          <a:sy n="99" d="100"/>
        </p:scale>
        <p:origin x="1488" y="456"/>
      </p:cViewPr>
      <p:guideLst>
        <p:guide orient="horz" pos="2160"/>
        <p:guide pos="2880"/>
      </p:guideLst>
    </p:cSldViewPr>
  </p:slideViewPr>
  <p:outlineViewPr>
    <p:cViewPr>
      <p:scale>
        <a:sx n="33" d="100"/>
        <a:sy n="33" d="100"/>
      </p:scale>
      <p:origin x="0" y="30192"/>
    </p:cViewPr>
  </p:outlineViewPr>
  <p:notesTextViewPr>
    <p:cViewPr>
      <p:scale>
        <a:sx n="100" d="100"/>
        <a:sy n="100" d="100"/>
      </p:scale>
      <p:origin x="0" y="0"/>
    </p:cViewPr>
  </p:notesTextViewPr>
  <p:sorterViewPr>
    <p:cViewPr>
      <p:scale>
        <a:sx n="175" d="100"/>
        <a:sy n="175" d="100"/>
      </p:scale>
      <p:origin x="0" y="1764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handoutMaster" Target="handoutMasters/handoutMaster1.xml"/><Relationship Id="rId8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defTabSz="931863">
              <a:defRPr sz="1200" b="1"/>
            </a:lvl1pPr>
          </a:lstStyle>
          <a:p>
            <a:endParaRPr lang="en-US"/>
          </a:p>
        </p:txBody>
      </p:sp>
      <p:sp>
        <p:nvSpPr>
          <p:cNvPr id="19459" name="Rectangle 3"/>
          <p:cNvSpPr>
            <a:spLocks noGrp="1" noChangeArrowheads="1"/>
          </p:cNvSpPr>
          <p:nvPr>
            <p:ph type="dt" sz="quarter" idx="1"/>
          </p:nvPr>
        </p:nvSpPr>
        <p:spPr bwMode="auto">
          <a:xfrm>
            <a:off x="3971925"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algn="r" defTabSz="931863">
              <a:defRPr sz="1200" b="1"/>
            </a:lvl1pPr>
          </a:lstStyle>
          <a:p>
            <a:endParaRPr lang="en-US"/>
          </a:p>
        </p:txBody>
      </p:sp>
      <p:sp>
        <p:nvSpPr>
          <p:cNvPr id="19460" name="Rectangle 4"/>
          <p:cNvSpPr>
            <a:spLocks noGrp="1" noChangeArrowheads="1"/>
          </p:cNvSpPr>
          <p:nvPr>
            <p:ph type="ftr" sz="quarter" idx="2"/>
          </p:nvPr>
        </p:nvSpPr>
        <p:spPr bwMode="auto">
          <a:xfrm>
            <a:off x="0"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defTabSz="931863">
              <a:defRPr sz="1200" b="1"/>
            </a:lvl1pPr>
          </a:lstStyle>
          <a:p>
            <a:endParaRPr lang="en-US"/>
          </a:p>
        </p:txBody>
      </p:sp>
      <p:sp>
        <p:nvSpPr>
          <p:cNvPr id="19461" name="Rectangle 5"/>
          <p:cNvSpPr>
            <a:spLocks noGrp="1" noChangeArrowheads="1"/>
          </p:cNvSpPr>
          <p:nvPr>
            <p:ph type="sldNum" sz="quarter" idx="3"/>
          </p:nvPr>
        </p:nvSpPr>
        <p:spPr bwMode="auto">
          <a:xfrm>
            <a:off x="3971925"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algn="r" defTabSz="931863">
              <a:defRPr sz="1200" b="1"/>
            </a:lvl1pPr>
          </a:lstStyle>
          <a:p>
            <a:fld id="{FF8248DB-BB66-4043-B0CE-AFF97CBF61E0}" type="slidenum">
              <a:rPr lang="en-US"/>
              <a:pPr/>
              <a:t>‹#›</a:t>
            </a:fld>
            <a:endParaRPr lang="en-US"/>
          </a:p>
        </p:txBody>
      </p:sp>
    </p:spTree>
    <p:extLst>
      <p:ext uri="{BB962C8B-B14F-4D97-AF65-F5344CB8AC3E}">
        <p14:creationId xmlns:p14="http://schemas.microsoft.com/office/powerpoint/2010/main" val="3705788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defTabSz="931863">
              <a:defRPr sz="1200" b="1"/>
            </a:lvl1pPr>
          </a:lstStyle>
          <a:p>
            <a:endParaRPr lang="en-US"/>
          </a:p>
        </p:txBody>
      </p:sp>
      <p:sp>
        <p:nvSpPr>
          <p:cNvPr id="17411" name="Rectangle 3"/>
          <p:cNvSpPr>
            <a:spLocks noGrp="1" noChangeArrowheads="1"/>
          </p:cNvSpPr>
          <p:nvPr>
            <p:ph type="dt" idx="1"/>
          </p:nvPr>
        </p:nvSpPr>
        <p:spPr bwMode="auto">
          <a:xfrm>
            <a:off x="3971925" y="0"/>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lvl1pPr algn="r" defTabSz="931863">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7413"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defTabSz="931863">
              <a:defRPr sz="1200" b="1"/>
            </a:lvl1pPr>
          </a:lstStyle>
          <a:p>
            <a:endParaRPr lang="en-US"/>
          </a:p>
        </p:txBody>
      </p:sp>
      <p:sp>
        <p:nvSpPr>
          <p:cNvPr id="17415" name="Rectangle 7"/>
          <p:cNvSpPr>
            <a:spLocks noGrp="1" noChangeArrowheads="1"/>
          </p:cNvSpPr>
          <p:nvPr>
            <p:ph type="sldNum" sz="quarter" idx="5"/>
          </p:nvPr>
        </p:nvSpPr>
        <p:spPr bwMode="auto">
          <a:xfrm>
            <a:off x="3971925" y="8829675"/>
            <a:ext cx="3038475" cy="4667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181" tIns="46590" rIns="93181" bIns="46590" numCol="1" anchor="b" anchorCtr="0" compatLnSpc="1">
            <a:prstTxWarp prst="textNoShape">
              <a:avLst/>
            </a:prstTxWarp>
          </a:bodyPr>
          <a:lstStyle>
            <a:lvl1pPr algn="r" defTabSz="931863">
              <a:defRPr sz="1200" b="1"/>
            </a:lvl1pPr>
          </a:lstStyle>
          <a:p>
            <a:fld id="{BBC14CA9-EAEE-744B-A98D-D41DD5295D6C}" type="slidenum">
              <a:rPr lang="en-US"/>
              <a:pPr/>
              <a:t>‹#›</a:t>
            </a:fld>
            <a:endParaRPr lang="en-US"/>
          </a:p>
        </p:txBody>
      </p:sp>
    </p:spTree>
    <p:extLst>
      <p:ext uri="{BB962C8B-B14F-4D97-AF65-F5344CB8AC3E}">
        <p14:creationId xmlns:p14="http://schemas.microsoft.com/office/powerpoint/2010/main" val="33310347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A8C209F-7166-E34F-A1BC-AB28342B3723}" type="slidenum">
              <a:rPr lang="en-US"/>
              <a:pPr/>
              <a:t>‹#›</a:t>
            </a:fld>
            <a:endParaRPr lang="en-US"/>
          </a:p>
        </p:txBody>
      </p:sp>
      <p:pic>
        <p:nvPicPr>
          <p:cNvPr id="4171" name="Picture 75" descr="dragonHead"/>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358775"/>
            <a:ext cx="3017838" cy="9366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6D3DF39-4E19-DB49-9351-519741FABE03}" type="slidenum">
              <a:rPr lang="en-US"/>
              <a:pPr/>
              <a:t>‹#›</a:t>
            </a:fld>
            <a:endParaRPr lang="en-US"/>
          </a:p>
        </p:txBody>
      </p:sp>
    </p:spTree>
    <p:extLst>
      <p:ext uri="{BB962C8B-B14F-4D97-AF65-F5344CB8AC3E}">
        <p14:creationId xmlns:p14="http://schemas.microsoft.com/office/powerpoint/2010/main" val="204832048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C5FFAD7-08FE-4148-BD9F-729E5388AE2E}" type="slidenum">
              <a:rPr lang="en-US"/>
              <a:pPr/>
              <a:t>‹#›</a:t>
            </a:fld>
            <a:endParaRPr lang="en-US"/>
          </a:p>
        </p:txBody>
      </p:sp>
    </p:spTree>
    <p:extLst>
      <p:ext uri="{BB962C8B-B14F-4D97-AF65-F5344CB8AC3E}">
        <p14:creationId xmlns:p14="http://schemas.microsoft.com/office/powerpoint/2010/main" val="155141435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1905000" cy="457200"/>
          </a:xfrm>
        </p:spPr>
        <p:txBody>
          <a:bodyPr/>
          <a:lstStyle>
            <a:lvl1pPr>
              <a:defRPr/>
            </a:lvl1pPr>
          </a:lstStyle>
          <a:p>
            <a:fld id="{A712042D-C6E9-5B48-9A05-E734D97FDC12}" type="slidenum">
              <a:rPr lang="en-US"/>
              <a:pPr/>
              <a:t>‹#›</a:t>
            </a:fld>
            <a:endParaRPr lang="en-US"/>
          </a:p>
        </p:txBody>
      </p:sp>
    </p:spTree>
    <p:extLst>
      <p:ext uri="{BB962C8B-B14F-4D97-AF65-F5344CB8AC3E}">
        <p14:creationId xmlns:p14="http://schemas.microsoft.com/office/powerpoint/2010/main" val="16045492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E021ABC-0C72-4647-B7CD-2E43A0FC7F7C}" type="slidenum">
              <a:rPr lang="en-US"/>
              <a:pPr/>
              <a:t>‹#›</a:t>
            </a:fld>
            <a:endParaRPr lang="en-US"/>
          </a:p>
        </p:txBody>
      </p:sp>
    </p:spTree>
    <p:extLst>
      <p:ext uri="{BB962C8B-B14F-4D97-AF65-F5344CB8AC3E}">
        <p14:creationId xmlns:p14="http://schemas.microsoft.com/office/powerpoint/2010/main" val="12839444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82D7B37-6BF3-014D-A9A6-D9F1B4374233}" type="slidenum">
              <a:rPr lang="en-US"/>
              <a:pPr/>
              <a:t>‹#›</a:t>
            </a:fld>
            <a:endParaRPr lang="en-US"/>
          </a:p>
        </p:txBody>
      </p:sp>
    </p:spTree>
    <p:extLst>
      <p:ext uri="{BB962C8B-B14F-4D97-AF65-F5344CB8AC3E}">
        <p14:creationId xmlns:p14="http://schemas.microsoft.com/office/powerpoint/2010/main" val="29028232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C52F7A5-1AD9-1A44-9287-A2BC5F972091}" type="slidenum">
              <a:rPr lang="en-US"/>
              <a:pPr/>
              <a:t>‹#›</a:t>
            </a:fld>
            <a:endParaRPr lang="en-US"/>
          </a:p>
        </p:txBody>
      </p:sp>
    </p:spTree>
    <p:extLst>
      <p:ext uri="{BB962C8B-B14F-4D97-AF65-F5344CB8AC3E}">
        <p14:creationId xmlns:p14="http://schemas.microsoft.com/office/powerpoint/2010/main" val="1850479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7B45CD7-3C66-B54C-BF5B-2587BF19A16B}" type="slidenum">
              <a:rPr lang="en-US"/>
              <a:pPr/>
              <a:t>‹#›</a:t>
            </a:fld>
            <a:endParaRPr lang="en-US"/>
          </a:p>
        </p:txBody>
      </p:sp>
    </p:spTree>
    <p:extLst>
      <p:ext uri="{BB962C8B-B14F-4D97-AF65-F5344CB8AC3E}">
        <p14:creationId xmlns:p14="http://schemas.microsoft.com/office/powerpoint/2010/main" val="18444007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0110C58-2919-5746-82B4-B96742ED527D}" type="slidenum">
              <a:rPr lang="en-US"/>
              <a:pPr/>
              <a:t>‹#›</a:t>
            </a:fld>
            <a:endParaRPr lang="en-US"/>
          </a:p>
        </p:txBody>
      </p:sp>
    </p:spTree>
    <p:extLst>
      <p:ext uri="{BB962C8B-B14F-4D97-AF65-F5344CB8AC3E}">
        <p14:creationId xmlns:p14="http://schemas.microsoft.com/office/powerpoint/2010/main" val="350792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F50CBAFE-7AB5-0943-AE13-9DA9AA4EA878}" type="slidenum">
              <a:rPr lang="en-US"/>
              <a:pPr/>
              <a:t>‹#›</a:t>
            </a:fld>
            <a:endParaRPr lang="en-US"/>
          </a:p>
        </p:txBody>
      </p:sp>
    </p:spTree>
    <p:extLst>
      <p:ext uri="{BB962C8B-B14F-4D97-AF65-F5344CB8AC3E}">
        <p14:creationId xmlns:p14="http://schemas.microsoft.com/office/powerpoint/2010/main" val="358649465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376CAE68-8F5D-A64E-BE91-E907C9949580}" type="slidenum">
              <a:rPr lang="en-US"/>
              <a:pPr/>
              <a:t>‹#›</a:t>
            </a:fld>
            <a:endParaRPr lang="en-US"/>
          </a:p>
        </p:txBody>
      </p:sp>
    </p:spTree>
    <p:extLst>
      <p:ext uri="{BB962C8B-B14F-4D97-AF65-F5344CB8AC3E}">
        <p14:creationId xmlns:p14="http://schemas.microsoft.com/office/powerpoint/2010/main" val="299041744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0B0D29E-11FD-9D47-ACE0-9ED2B35FEF27}" type="slidenum">
              <a:rPr lang="en-US"/>
              <a:pPr/>
              <a:t>‹#›</a:t>
            </a:fld>
            <a:endParaRPr lang="en-US"/>
          </a:p>
        </p:txBody>
      </p:sp>
    </p:spTree>
    <p:extLst>
      <p:ext uri="{BB962C8B-B14F-4D97-AF65-F5344CB8AC3E}">
        <p14:creationId xmlns:p14="http://schemas.microsoft.com/office/powerpoint/2010/main" val="1484862235"/>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119DC58D-601A-154D-BB20-EB79E61317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x.yy.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x.yy.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www.forrester.com/go?docid=35193" TargetMode="External"/><Relationship Id="rId4" Type="http://schemas.openxmlformats.org/officeDocument/2006/relationships/hyperlink" Target="http://searchsoa.techtarget.com/tip/Ten-ways-to-identify-services" TargetMode="External"/><Relationship Id="rId1" Type="http://schemas.openxmlformats.org/officeDocument/2006/relationships/slideLayout" Target="../slideLayouts/slideLayout2.xml"/><Relationship Id="rId2" Type="http://schemas.openxmlformats.org/officeDocument/2006/relationships/hyperlink" Target="http://www.jot.fm/issues/issue_2004_09/column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1"/>
          <p:cNvSpPr>
            <a:spLocks noGrp="1" noChangeArrowheads="1"/>
          </p:cNvSpPr>
          <p:nvPr>
            <p:ph type="sldNum" sz="quarter" idx="4"/>
          </p:nvPr>
        </p:nvSpPr>
        <p:spPr/>
        <p:txBody>
          <a:bodyPr/>
          <a:lstStyle/>
          <a:p>
            <a:fld id="{BD1C4CA8-EC54-274D-BBC3-FD09F066AF51}" type="slidenum">
              <a:rPr lang="en-US"/>
              <a:pPr/>
              <a:t>1</a:t>
            </a:fld>
            <a:endParaRPr lang="en-US"/>
          </a:p>
        </p:txBody>
      </p:sp>
      <p:sp>
        <p:nvSpPr>
          <p:cNvPr id="518150" name="Text Box 6"/>
          <p:cNvSpPr txBox="1">
            <a:spLocks noGrp="1" noChangeArrowheads="1"/>
          </p:cNvSpPr>
          <p:nvPr>
            <p:ph type="ctrTitle"/>
          </p:nvPr>
        </p:nvSpPr>
        <p:spPr>
          <a:noFill/>
          <a:ln/>
          <a:extLst>
            <a:ext uri="{91240B29-F687-4f45-9708-019B960494DF}">
              <a14:hiddenLine xmlns:a14="http://schemas.microsoft.com/office/drawing/2010/main" xmlns="" w="12700">
                <a:solidFill>
                  <a:schemeClr val="tx1"/>
                </a:solidFill>
                <a:miter lim="800000"/>
                <a:headEnd type="none" w="sm" len="sm"/>
                <a:tailEnd type="none" w="sm" len="sm"/>
              </a14:hiddenLine>
            </a:ext>
          </a:extLst>
        </p:spPr>
        <p:txBody>
          <a:bodyPr/>
          <a:lstStyle/>
          <a:p>
            <a:pPr algn="ctr" eaLnBrk="0" hangingPunct="0"/>
            <a:r>
              <a:rPr kumimoji="1" lang="en-US" sz="3200" dirty="0" smtClean="0"/>
              <a:t>SOA Design Considerations</a:t>
            </a:r>
            <a:br>
              <a:rPr kumimoji="1" lang="en-US" sz="3200" dirty="0" smtClean="0"/>
            </a:br>
            <a:r>
              <a:rPr kumimoji="1" lang="en-US" sz="3200" dirty="0" smtClean="0"/>
              <a:t>REST and SOAP</a:t>
            </a:r>
            <a:endParaRPr kumimoji="1" lang="en-US" sz="32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2EBB435-6EF2-7C4D-9513-0343CC06E356}" type="slidenum">
              <a:rPr lang="en-US"/>
              <a:pPr/>
              <a:t>10</a:t>
            </a:fld>
            <a:endParaRPr lang="en-US"/>
          </a:p>
        </p:txBody>
      </p:sp>
      <p:sp>
        <p:nvSpPr>
          <p:cNvPr id="687106" name="Rectangle 2"/>
          <p:cNvSpPr>
            <a:spLocks noGrp="1" noChangeArrowheads="1"/>
          </p:cNvSpPr>
          <p:nvPr>
            <p:ph type="title"/>
          </p:nvPr>
        </p:nvSpPr>
        <p:spPr/>
        <p:txBody>
          <a:bodyPr/>
          <a:lstStyle/>
          <a:p>
            <a:r>
              <a:rPr lang="en-US"/>
              <a:t>Step 1: Containers to the rescue…</a:t>
            </a:r>
          </a:p>
        </p:txBody>
      </p:sp>
      <p:sp>
        <p:nvSpPr>
          <p:cNvPr id="687107" name="Rectangle 3" descr="Rectangle: Click to edit Master text styles&#10;Second level&#10;Third level&#10;Fourth level&#10;Fifth level"/>
          <p:cNvSpPr>
            <a:spLocks noGrp="1" noChangeArrowheads="1"/>
          </p:cNvSpPr>
          <p:nvPr>
            <p:ph type="body" idx="1"/>
          </p:nvPr>
        </p:nvSpPr>
        <p:spPr>
          <a:xfrm>
            <a:off x="838200" y="1905000"/>
            <a:ext cx="7772400" cy="4419600"/>
          </a:xfrm>
        </p:spPr>
        <p:txBody>
          <a:bodyPr/>
          <a:lstStyle/>
          <a:p>
            <a:pPr>
              <a:lnSpc>
                <a:spcPct val="80000"/>
              </a:lnSpc>
            </a:pPr>
            <a:r>
              <a:rPr lang="en-US" sz="2400"/>
              <a:t>Containers (a.k.a application servers) are like application-aware operating systems that sit on top of the native operating system (e.g., Microsoft.Net, J2EE)</a:t>
            </a:r>
          </a:p>
          <a:p>
            <a:pPr lvl="1">
              <a:lnSpc>
                <a:spcPct val="80000"/>
              </a:lnSpc>
            </a:pPr>
            <a:r>
              <a:rPr lang="en-US" sz="2000"/>
              <a:t>Standardizes resource allocation and sharing that is tightly integrated into component model</a:t>
            </a:r>
          </a:p>
          <a:p>
            <a:pPr lvl="1">
              <a:lnSpc>
                <a:spcPct val="80000"/>
              </a:lnSpc>
            </a:pPr>
            <a:r>
              <a:rPr lang="en-US" sz="2000"/>
              <a:t>Able to introduce component-aware semantics</a:t>
            </a:r>
          </a:p>
          <a:p>
            <a:pPr lvl="2">
              <a:lnSpc>
                <a:spcPct val="80000"/>
              </a:lnSpc>
            </a:pPr>
            <a:r>
              <a:rPr lang="en-US" sz="1800"/>
              <a:t>E.g., Secuirty attributes based on RBAC - beyond read, write, read-write, allow, deny</a:t>
            </a:r>
          </a:p>
          <a:p>
            <a:pPr>
              <a:lnSpc>
                <a:spcPct val="80000"/>
              </a:lnSpc>
            </a:pPr>
            <a:r>
              <a:rPr lang="en-US" sz="2400"/>
              <a:t>Containers abstract many of the </a:t>
            </a:r>
            <a:r>
              <a:rPr lang="ja-JP" altLang="en-US" sz="2400">
                <a:latin typeface="Arial"/>
              </a:rPr>
              <a:t>“</a:t>
            </a:r>
            <a:r>
              <a:rPr lang="en-US" sz="2400"/>
              <a:t>hard</a:t>
            </a:r>
            <a:r>
              <a:rPr lang="ja-JP" altLang="en-US" sz="2400">
                <a:latin typeface="Arial"/>
              </a:rPr>
              <a:t>”</a:t>
            </a:r>
            <a:r>
              <a:rPr lang="en-US" sz="2400"/>
              <a:t> things:</a:t>
            </a:r>
          </a:p>
          <a:p>
            <a:pPr lvl="1">
              <a:lnSpc>
                <a:spcPct val="80000"/>
              </a:lnSpc>
            </a:pPr>
            <a:r>
              <a:rPr lang="en-US" sz="2000"/>
              <a:t>Finding things (directories), managing network resources, reliability, availability, database connections, security, </a:t>
            </a:r>
            <a:r>
              <a:rPr lang="ja-JP" altLang="en-US" sz="2000">
                <a:latin typeface="Arial"/>
              </a:rPr>
              <a:t>“</a:t>
            </a:r>
            <a:r>
              <a:rPr lang="en-US" sz="2000"/>
              <a:t>on demand</a:t>
            </a:r>
            <a:r>
              <a:rPr lang="ja-JP" altLang="en-US" sz="2000">
                <a:latin typeface="Arial"/>
              </a:rPr>
              <a:t>”</a:t>
            </a:r>
            <a:r>
              <a:rPr lang="en-US" sz="2000"/>
              <a:t>-stuff</a:t>
            </a:r>
          </a:p>
          <a:p>
            <a:pPr>
              <a:lnSpc>
                <a:spcPct val="80000"/>
              </a:lnSpc>
            </a:pPr>
            <a:r>
              <a:rPr lang="en-US" sz="2400"/>
              <a:t>Code running in a container is often called </a:t>
            </a:r>
            <a:r>
              <a:rPr lang="ja-JP" altLang="en-US" sz="2400">
                <a:latin typeface="Arial"/>
              </a:rPr>
              <a:t>“</a:t>
            </a:r>
            <a:r>
              <a:rPr lang="en-US" sz="2400"/>
              <a:t>managed code</a:t>
            </a:r>
            <a:r>
              <a:rPr lang="ja-JP" altLang="en-US" sz="2400">
                <a:latin typeface="Arial"/>
              </a:rPr>
              <a:t>”</a:t>
            </a:r>
            <a:endParaRPr lang="en-US" sz="2400"/>
          </a:p>
        </p:txBody>
      </p:sp>
    </p:spTree>
    <p:extLst>
      <p:ext uri="{BB962C8B-B14F-4D97-AF65-F5344CB8AC3E}">
        <p14:creationId xmlns:p14="http://schemas.microsoft.com/office/powerpoint/2010/main" val="27579587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CC47A42-D27C-1F46-B501-4955A6B6225D}" type="slidenum">
              <a:rPr lang="en-US"/>
              <a:pPr/>
              <a:t>11</a:t>
            </a:fld>
            <a:endParaRPr lang="en-US"/>
          </a:p>
        </p:txBody>
      </p:sp>
      <p:sp>
        <p:nvSpPr>
          <p:cNvPr id="688130" name="Rectangle 2"/>
          <p:cNvSpPr>
            <a:spLocks noGrp="1" noChangeArrowheads="1"/>
          </p:cNvSpPr>
          <p:nvPr>
            <p:ph type="title"/>
          </p:nvPr>
        </p:nvSpPr>
        <p:spPr/>
        <p:txBody>
          <a:bodyPr/>
          <a:lstStyle/>
          <a:p>
            <a:r>
              <a:rPr lang="en-US" sz="3200"/>
              <a:t>Step 2: Messaging infrastructure to the rescue…</a:t>
            </a:r>
          </a:p>
        </p:txBody>
      </p:sp>
      <p:sp>
        <p:nvSpPr>
          <p:cNvPr id="688131" name="Rectangle 3" descr="Rectangle: Click to edit Master text styles&#10;Second level&#10;Third level&#10;Fourth level&#10;Fifth level"/>
          <p:cNvSpPr>
            <a:spLocks noGrp="1" noChangeArrowheads="1"/>
          </p:cNvSpPr>
          <p:nvPr>
            <p:ph type="body" idx="1"/>
          </p:nvPr>
        </p:nvSpPr>
        <p:spPr>
          <a:xfrm>
            <a:off x="533400" y="1447800"/>
            <a:ext cx="8305800" cy="4343400"/>
          </a:xfrm>
        </p:spPr>
        <p:txBody>
          <a:bodyPr/>
          <a:lstStyle/>
          <a:p>
            <a:pPr>
              <a:lnSpc>
                <a:spcPct val="90000"/>
              </a:lnSpc>
            </a:pPr>
            <a:r>
              <a:rPr lang="en-US" sz="2800"/>
              <a:t>Traditional distributed inter-operability is generally achieved by sending a binary-encoded message over a synchronous network connection (e.g., socket)</a:t>
            </a:r>
          </a:p>
          <a:p>
            <a:pPr>
              <a:lnSpc>
                <a:spcPct val="90000"/>
              </a:lnSpc>
            </a:pPr>
            <a:r>
              <a:rPr lang="en-US" sz="2800"/>
              <a:t>This approach makes it hard to:</a:t>
            </a:r>
          </a:p>
          <a:p>
            <a:pPr lvl="1">
              <a:lnSpc>
                <a:spcPct val="90000"/>
              </a:lnSpc>
            </a:pPr>
            <a:r>
              <a:rPr lang="en-US" sz="2400"/>
              <a:t>Provide multiple interfaces for a component</a:t>
            </a:r>
          </a:p>
          <a:p>
            <a:pPr lvl="1">
              <a:lnSpc>
                <a:spcPct val="90000"/>
              </a:lnSpc>
            </a:pPr>
            <a:r>
              <a:rPr lang="en-US" sz="2400"/>
              <a:t>Support asynchronous programming models</a:t>
            </a:r>
          </a:p>
          <a:p>
            <a:pPr lvl="1">
              <a:lnSpc>
                <a:spcPct val="90000"/>
              </a:lnSpc>
            </a:pPr>
            <a:r>
              <a:rPr lang="en-US" sz="2400"/>
              <a:t>Support common architecture styles (e.g., Pub-Sub)</a:t>
            </a:r>
          </a:p>
          <a:p>
            <a:pPr lvl="1">
              <a:lnSpc>
                <a:spcPct val="90000"/>
              </a:lnSpc>
            </a:pPr>
            <a:r>
              <a:rPr lang="en-US" sz="2400"/>
              <a:t>Support severs implemented in a different technology from the requestor</a:t>
            </a:r>
          </a:p>
          <a:p>
            <a:pPr lvl="1">
              <a:lnSpc>
                <a:spcPct val="90000"/>
              </a:lnSpc>
            </a:pPr>
            <a:r>
              <a:rPr lang="en-US" sz="2400"/>
              <a:t>Support applications with high-reliability requirements</a:t>
            </a:r>
          </a:p>
          <a:p>
            <a:pPr lvl="1">
              <a:lnSpc>
                <a:spcPct val="90000"/>
              </a:lnSpc>
            </a:pPr>
            <a:r>
              <a:rPr lang="en-US" sz="2400"/>
              <a:t>Support external routing information</a:t>
            </a:r>
          </a:p>
        </p:txBody>
      </p:sp>
    </p:spTree>
    <p:extLst>
      <p:ext uri="{BB962C8B-B14F-4D97-AF65-F5344CB8AC3E}">
        <p14:creationId xmlns:p14="http://schemas.microsoft.com/office/powerpoint/2010/main" val="6044649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1DA6B39-8F9E-DA47-8128-E6DA287D5CBB}" type="slidenum">
              <a:rPr lang="en-US"/>
              <a:pPr/>
              <a:t>12</a:t>
            </a:fld>
            <a:endParaRPr lang="en-US"/>
          </a:p>
        </p:txBody>
      </p:sp>
      <p:sp>
        <p:nvSpPr>
          <p:cNvPr id="689154" name="Rectangle 2"/>
          <p:cNvSpPr>
            <a:spLocks noGrp="1" noChangeArrowheads="1"/>
          </p:cNvSpPr>
          <p:nvPr>
            <p:ph type="title"/>
          </p:nvPr>
        </p:nvSpPr>
        <p:spPr/>
        <p:txBody>
          <a:bodyPr/>
          <a:lstStyle/>
          <a:p>
            <a:r>
              <a:rPr lang="en-US" sz="3200"/>
              <a:t>Step 2: Messaging infrastructure to the rescue…</a:t>
            </a:r>
          </a:p>
        </p:txBody>
      </p:sp>
      <p:sp>
        <p:nvSpPr>
          <p:cNvPr id="689155"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a:t>Messaging infrastructures are traditionally implemented as queues where messages, metadata and routing information are placed into a queue and the messaging infrastructure routes the message to from a source queue to a destination queue</a:t>
            </a:r>
          </a:p>
          <a:p>
            <a:pPr>
              <a:lnSpc>
                <a:spcPct val="90000"/>
              </a:lnSpc>
            </a:pPr>
            <a:r>
              <a:rPr lang="en-US" sz="2800"/>
              <a:t>Queues may have properties such as triggers so that when a message of a certain type arrives it automatically invokes a component to process the message</a:t>
            </a:r>
          </a:p>
        </p:txBody>
      </p:sp>
    </p:spTree>
    <p:extLst>
      <p:ext uri="{BB962C8B-B14F-4D97-AF65-F5344CB8AC3E}">
        <p14:creationId xmlns:p14="http://schemas.microsoft.com/office/powerpoint/2010/main" val="30906020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DCC824D-9CF6-AA47-A132-1986506D99DC}" type="slidenum">
              <a:rPr lang="en-US"/>
              <a:pPr/>
              <a:t>13</a:t>
            </a:fld>
            <a:endParaRPr lang="en-US"/>
          </a:p>
        </p:txBody>
      </p:sp>
      <p:sp>
        <p:nvSpPr>
          <p:cNvPr id="690178" name="Rectangle 2"/>
          <p:cNvSpPr>
            <a:spLocks noGrp="1" noChangeArrowheads="1"/>
          </p:cNvSpPr>
          <p:nvPr>
            <p:ph type="title"/>
          </p:nvPr>
        </p:nvSpPr>
        <p:spPr/>
        <p:txBody>
          <a:bodyPr/>
          <a:lstStyle/>
          <a:p>
            <a:r>
              <a:rPr lang="en-US" sz="3200"/>
              <a:t>Step 2: Messaging infrastructure to the rescue…</a:t>
            </a:r>
          </a:p>
        </p:txBody>
      </p:sp>
      <p:sp>
        <p:nvSpPr>
          <p:cNvPr id="69017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r>
              <a:rPr lang="en-US" sz="2800" dirty="0"/>
              <a:t>Messaging infrastructures also have their problems:</a:t>
            </a:r>
          </a:p>
          <a:p>
            <a:pPr lvl="1"/>
            <a:r>
              <a:rPr lang="en-US" sz="2400" dirty="0"/>
              <a:t>The format for the encoded message is left to the user – meaning the requestor and server must agree on the format</a:t>
            </a:r>
          </a:p>
          <a:p>
            <a:pPr lvl="1"/>
            <a:r>
              <a:rPr lang="en-US" sz="2400" dirty="0"/>
              <a:t>The asynchronous programming model is more difficult for programmers to deal with than a synchronous programming </a:t>
            </a:r>
            <a:r>
              <a:rPr lang="en-US" sz="2400" dirty="0" smtClean="0"/>
              <a:t>model, but is essential for building scalable systems</a:t>
            </a:r>
            <a:endParaRPr lang="en-US" sz="2400" dirty="0"/>
          </a:p>
          <a:p>
            <a:pPr lvl="1"/>
            <a:r>
              <a:rPr lang="en-US" sz="2400" dirty="0"/>
              <a:t>Deployment of applications using messaging infrastructure is fragmented</a:t>
            </a:r>
          </a:p>
        </p:txBody>
      </p:sp>
    </p:spTree>
    <p:extLst>
      <p:ext uri="{BB962C8B-B14F-4D97-AF65-F5344CB8AC3E}">
        <p14:creationId xmlns:p14="http://schemas.microsoft.com/office/powerpoint/2010/main" val="25742846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6680BDF-E640-B349-B505-7D15F76F73BC}" type="slidenum">
              <a:rPr lang="en-US"/>
              <a:pPr/>
              <a:t>14</a:t>
            </a:fld>
            <a:endParaRPr lang="en-US"/>
          </a:p>
        </p:txBody>
      </p:sp>
      <p:sp>
        <p:nvSpPr>
          <p:cNvPr id="691202" name="Rectangle 2"/>
          <p:cNvSpPr>
            <a:spLocks noGrp="1" noChangeArrowheads="1"/>
          </p:cNvSpPr>
          <p:nvPr>
            <p:ph type="title"/>
          </p:nvPr>
        </p:nvSpPr>
        <p:spPr/>
        <p:txBody>
          <a:bodyPr/>
          <a:lstStyle/>
          <a:p>
            <a:r>
              <a:rPr lang="en-US" sz="3200"/>
              <a:t>Step 3: Standards to the rescue – finally enablement of SOA is possible</a:t>
            </a:r>
          </a:p>
        </p:txBody>
      </p:sp>
      <p:sp>
        <p:nvSpPr>
          <p:cNvPr id="691203" name="Rectangle 3"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a:lnSpc>
                <a:spcPct val="80000"/>
              </a:lnSpc>
            </a:pPr>
            <a:r>
              <a:rPr lang="en-US" sz="2400" dirty="0"/>
              <a:t>SOA takes the best from OO, Components, Containers, and messaging infrastructures</a:t>
            </a:r>
          </a:p>
          <a:p>
            <a:pPr lvl="1">
              <a:lnSpc>
                <a:spcPct val="80000"/>
              </a:lnSpc>
            </a:pPr>
            <a:r>
              <a:rPr lang="en-US" sz="2000" dirty="0"/>
              <a:t>OO and Components provide the design principles</a:t>
            </a:r>
          </a:p>
          <a:p>
            <a:pPr lvl="1">
              <a:lnSpc>
                <a:spcPct val="80000"/>
              </a:lnSpc>
            </a:pPr>
            <a:r>
              <a:rPr lang="en-US" sz="2000" dirty="0"/>
              <a:t>Containers and messaging infrastructures provide the runtime environment</a:t>
            </a:r>
          </a:p>
          <a:p>
            <a:pPr>
              <a:lnSpc>
                <a:spcPct val="80000"/>
              </a:lnSpc>
            </a:pPr>
            <a:r>
              <a:rPr lang="en-US" sz="2400" dirty="0"/>
              <a:t>Now standards such as the WS-</a:t>
            </a:r>
            <a:r>
              <a:rPr lang="en-US" sz="2400" dirty="0" smtClean="0"/>
              <a:t>* suite for SOAP and REST enable </a:t>
            </a:r>
            <a:r>
              <a:rPr lang="en-US" sz="2400" dirty="0"/>
              <a:t>containers to support distributed components that:</a:t>
            </a:r>
          </a:p>
          <a:p>
            <a:pPr lvl="1">
              <a:lnSpc>
                <a:spcPct val="80000"/>
              </a:lnSpc>
            </a:pPr>
            <a:r>
              <a:rPr lang="en-US" sz="2000" dirty="0"/>
              <a:t>Can interoperate using messaging or synchronous messages </a:t>
            </a:r>
            <a:r>
              <a:rPr lang="en-US" sz="2000" dirty="0" smtClean="0"/>
              <a:t>seamlessly</a:t>
            </a:r>
          </a:p>
          <a:p>
            <a:pPr lvl="1">
              <a:lnSpc>
                <a:spcPct val="80000"/>
              </a:lnSpc>
            </a:pPr>
            <a:r>
              <a:rPr lang="en-US" sz="2000" dirty="0" smtClean="0"/>
              <a:t>Plug into </a:t>
            </a:r>
            <a:r>
              <a:rPr lang="en-US" sz="2000" dirty="0" err="1" smtClean="0"/>
              <a:t>async</a:t>
            </a:r>
            <a:r>
              <a:rPr lang="en-US" sz="2000" dirty="0" smtClean="0"/>
              <a:t> frameworks and runtimes like JavaScript (</a:t>
            </a:r>
            <a:r>
              <a:rPr lang="en-US" sz="2000" dirty="0" err="1" smtClean="0"/>
              <a:t>NodeJS</a:t>
            </a:r>
            <a:r>
              <a:rPr lang="en-US" sz="2000" dirty="0"/>
              <a:t>)</a:t>
            </a:r>
          </a:p>
          <a:p>
            <a:pPr lvl="1">
              <a:lnSpc>
                <a:spcPct val="80000"/>
              </a:lnSpc>
            </a:pPr>
            <a:r>
              <a:rPr lang="en-US" sz="2000" dirty="0"/>
              <a:t>Standardize the format and define semantics for the messaging payloads</a:t>
            </a:r>
          </a:p>
          <a:p>
            <a:pPr lvl="1">
              <a:lnSpc>
                <a:spcPct val="80000"/>
              </a:lnSpc>
            </a:pPr>
            <a:r>
              <a:rPr lang="en-US" sz="2000" dirty="0"/>
              <a:t>Supports external definition of routing and </a:t>
            </a:r>
            <a:r>
              <a:rPr lang="en-US" sz="2000" dirty="0" err="1"/>
              <a:t>QoS</a:t>
            </a:r>
            <a:r>
              <a:rPr lang="en-US" sz="2000" dirty="0"/>
              <a:t> of related to the delivery of messages</a:t>
            </a:r>
          </a:p>
        </p:txBody>
      </p:sp>
    </p:spTree>
    <p:extLst>
      <p:ext uri="{BB962C8B-B14F-4D97-AF65-F5344CB8AC3E}">
        <p14:creationId xmlns:p14="http://schemas.microsoft.com/office/powerpoint/2010/main" val="321200610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6680BDF-E640-B349-B505-7D15F76F73BC}" type="slidenum">
              <a:rPr lang="en-US"/>
              <a:pPr/>
              <a:t>15</a:t>
            </a:fld>
            <a:endParaRPr lang="en-US"/>
          </a:p>
        </p:txBody>
      </p:sp>
      <p:sp>
        <p:nvSpPr>
          <p:cNvPr id="691202" name="Rectangle 2"/>
          <p:cNvSpPr>
            <a:spLocks noGrp="1" noChangeArrowheads="1"/>
          </p:cNvSpPr>
          <p:nvPr>
            <p:ph type="title"/>
          </p:nvPr>
        </p:nvSpPr>
        <p:spPr>
          <a:xfrm>
            <a:off x="609600" y="304800"/>
            <a:ext cx="8153400" cy="1143000"/>
          </a:xfrm>
        </p:spPr>
        <p:txBody>
          <a:bodyPr/>
          <a:lstStyle/>
          <a:p>
            <a:r>
              <a:rPr lang="en-US" sz="3200" dirty="0" smtClean="0"/>
              <a:t>Sidebar:  Functional Programming Principles can also help guide SOA Designs</a:t>
            </a:r>
            <a:endParaRPr lang="en-US" sz="3200" dirty="0"/>
          </a:p>
        </p:txBody>
      </p:sp>
      <p:sp>
        <p:nvSpPr>
          <p:cNvPr id="691203" name="Rectangle 3" descr="Rectangle: Click to edit Master text styles&#10;Second level&#10;Third level&#10;Fourth level&#10;Fifth level"/>
          <p:cNvSpPr>
            <a:spLocks noGrp="1" noChangeArrowheads="1"/>
          </p:cNvSpPr>
          <p:nvPr>
            <p:ph type="body" idx="1"/>
          </p:nvPr>
        </p:nvSpPr>
        <p:spPr>
          <a:xfrm>
            <a:off x="762000" y="1524000"/>
            <a:ext cx="7772400" cy="4114800"/>
          </a:xfrm>
        </p:spPr>
        <p:txBody>
          <a:bodyPr/>
          <a:lstStyle/>
          <a:p>
            <a:pPr>
              <a:lnSpc>
                <a:spcPct val="80000"/>
              </a:lnSpc>
            </a:pPr>
            <a:r>
              <a:rPr lang="en-US" sz="2400" dirty="0" smtClean="0"/>
              <a:t>Many principles of functional programming also apply to SOA design thinking</a:t>
            </a:r>
            <a:endParaRPr lang="en-US" sz="2400" dirty="0"/>
          </a:p>
          <a:p>
            <a:pPr lvl="1">
              <a:lnSpc>
                <a:spcPct val="80000"/>
              </a:lnSpc>
            </a:pPr>
            <a:r>
              <a:rPr lang="en-US" sz="2000" dirty="0" smtClean="0"/>
              <a:t>Immutable State – Services should not maintain state, any state manipulated should happen within the service boundary</a:t>
            </a:r>
          </a:p>
          <a:p>
            <a:pPr lvl="1">
              <a:lnSpc>
                <a:spcPct val="80000"/>
              </a:lnSpc>
            </a:pPr>
            <a:r>
              <a:rPr lang="en-US" sz="2000" dirty="0" smtClean="0"/>
              <a:t>Functions – Functions produce outputs based solely on the function inputs.  Services should perform the same way, you should not design services that depend on other services that must be executed in a certain order</a:t>
            </a:r>
          </a:p>
          <a:p>
            <a:pPr lvl="1">
              <a:lnSpc>
                <a:spcPct val="80000"/>
              </a:lnSpc>
            </a:pPr>
            <a:r>
              <a:rPr lang="en-US" sz="2000" dirty="0" smtClean="0"/>
              <a:t>Currying/Partial Functions – Functions can return other functions that are partially evaluated.  In REST, HATEOS is a principle that returns other </a:t>
            </a:r>
            <a:r>
              <a:rPr lang="en-US" sz="2000" dirty="0" err="1" smtClean="0"/>
              <a:t>RESTful</a:t>
            </a:r>
            <a:r>
              <a:rPr lang="en-US" sz="2000" dirty="0" smtClean="0"/>
              <a:t> endpoints based on the evaluation of a </a:t>
            </a:r>
            <a:r>
              <a:rPr lang="en-US" sz="2000" dirty="0" err="1" smtClean="0"/>
              <a:t>RESTful</a:t>
            </a:r>
            <a:r>
              <a:rPr lang="en-US" sz="2000" dirty="0" smtClean="0"/>
              <a:t> service call</a:t>
            </a:r>
          </a:p>
          <a:p>
            <a:pPr lvl="1">
              <a:lnSpc>
                <a:spcPct val="80000"/>
              </a:lnSpc>
            </a:pPr>
            <a:r>
              <a:rPr lang="en-US" sz="2000" dirty="0" smtClean="0"/>
              <a:t>Composition – Composition is about taking granular building blocks and composition them to create higher-level abstractions.  A SOA should promote the same capability by composing individual services in a way that makes sense to create higher-level service abstractions. </a:t>
            </a:r>
          </a:p>
          <a:p>
            <a:pPr lvl="1">
              <a:lnSpc>
                <a:spcPct val="80000"/>
              </a:lnSpc>
            </a:pPr>
            <a:endParaRPr lang="en-US" sz="2000" dirty="0"/>
          </a:p>
        </p:txBody>
      </p:sp>
    </p:spTree>
    <p:extLst>
      <p:ext uri="{BB962C8B-B14F-4D97-AF65-F5344CB8AC3E}">
        <p14:creationId xmlns:p14="http://schemas.microsoft.com/office/powerpoint/2010/main" val="10654201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16</a:t>
            </a:fld>
            <a:endParaRPr lang="en-US"/>
          </a:p>
        </p:txBody>
      </p:sp>
      <p:sp>
        <p:nvSpPr>
          <p:cNvPr id="733186" name="Rectangle 2"/>
          <p:cNvSpPr>
            <a:spLocks noGrp="1" noChangeArrowheads="1"/>
          </p:cNvSpPr>
          <p:nvPr>
            <p:ph type="title"/>
          </p:nvPr>
        </p:nvSpPr>
        <p:spPr/>
        <p:txBody>
          <a:bodyPr/>
          <a:lstStyle/>
          <a:p>
            <a:pPr defTabSz="895350"/>
            <a:r>
              <a:rPr lang="en-US" dirty="0" smtClean="0"/>
              <a:t>When do we use a SOA Style?</a:t>
            </a:r>
            <a:endParaRPr lang="en-US" dirty="0"/>
          </a:p>
        </p:txBody>
      </p:sp>
      <p:sp>
        <p:nvSpPr>
          <p:cNvPr id="6" name="Content Placeholder 2"/>
          <p:cNvSpPr>
            <a:spLocks noGrp="1"/>
          </p:cNvSpPr>
          <p:nvPr>
            <p:ph type="body" sz="half" idx="1"/>
          </p:nvPr>
        </p:nvSpPr>
        <p:spPr>
          <a:xfrm>
            <a:off x="771525" y="1657350"/>
            <a:ext cx="7313613" cy="4286250"/>
          </a:xfrm>
        </p:spPr>
        <p:txBody>
          <a:bodyPr>
            <a:no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t>Context</a:t>
            </a:r>
            <a:r>
              <a:rPr lang="en-US" sz="2000" dirty="0" smtClean="0"/>
              <a:t>: A number of services are offered (and described) by service providers </a:t>
            </a:r>
            <a:r>
              <a:rPr lang="en-US" sz="2000" kern="1200" dirty="0" smtClean="0">
                <a:solidFill>
                  <a:schemeClr val="tx1"/>
                </a:solidFill>
                <a:effectLst/>
              </a:rPr>
              <a:t>and consumed by service consumers. Service consumers need to be able to understand and use these services without any detailed knowledge of their </a:t>
            </a:r>
            <a:r>
              <a:rPr lang="en-US" sz="2000" dirty="0" smtClean="0"/>
              <a:t>implementation.</a:t>
            </a:r>
          </a:p>
          <a:p>
            <a:r>
              <a:rPr lang="en-US" sz="2000" b="1" dirty="0" smtClean="0"/>
              <a:t>Problem</a:t>
            </a:r>
            <a:r>
              <a:rPr lang="en-US" sz="2000" dirty="0" smtClean="0"/>
              <a:t>: How can we support interoperability of distributed components running on different platforms and written in different implementation languages, provided by different organizations, and distributed across the Internet? </a:t>
            </a:r>
          </a:p>
          <a:p>
            <a:r>
              <a:rPr lang="en-US" sz="2000" b="1" dirty="0" smtClean="0"/>
              <a:t>Solution</a:t>
            </a:r>
            <a:r>
              <a:rPr lang="en-US" sz="2000" dirty="0" smtClean="0"/>
              <a:t>: The service-oriented architecture (SOA) pattern describes a collection of distributed components that provide and/or consume services.</a:t>
            </a:r>
          </a:p>
        </p:txBody>
      </p:sp>
      <p:sp>
        <p:nvSpPr>
          <p:cNvPr id="7" name="Text Box 4"/>
          <p:cNvSpPr txBox="1">
            <a:spLocks noChangeArrowheads="1"/>
          </p:cNvSpPr>
          <p:nvPr/>
        </p:nvSpPr>
        <p:spPr bwMode="auto">
          <a:xfrm>
            <a:off x="523875" y="5791200"/>
            <a:ext cx="8071482" cy="3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From “Software Architecture In Practice” Len Bass, Paul Clements, Rick </a:t>
            </a:r>
            <a:r>
              <a:rPr lang="en-US" sz="1600" b="1" dirty="0" err="1" smtClean="0">
                <a:solidFill>
                  <a:srgbClr val="FF0000"/>
                </a:solidFill>
                <a:latin typeface="Arial" charset="0"/>
              </a:rPr>
              <a:t>Kazman</a:t>
            </a:r>
            <a:endParaRPr lang="en-US" sz="1600" b="1" dirty="0">
              <a:solidFill>
                <a:srgbClr val="FF0000"/>
              </a:solidFill>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5C4F29F-A5F9-0D44-870E-C5D783862D0E}" type="slidenum">
              <a:rPr lang="en-US"/>
              <a:pPr/>
              <a:t>17</a:t>
            </a:fld>
            <a:endParaRPr lang="en-US"/>
          </a:p>
        </p:txBody>
      </p:sp>
      <p:sp>
        <p:nvSpPr>
          <p:cNvPr id="734210" name="Rectangle 2"/>
          <p:cNvSpPr>
            <a:spLocks noGrp="1" noChangeArrowheads="1"/>
          </p:cNvSpPr>
          <p:nvPr>
            <p:ph type="title"/>
          </p:nvPr>
        </p:nvSpPr>
        <p:spPr/>
        <p:txBody>
          <a:bodyPr/>
          <a:lstStyle/>
          <a:p>
            <a:pPr defTabSz="895350"/>
            <a:r>
              <a:rPr lang="en-US"/>
              <a:t>Service Oriented Architecture is an Example of an Architectural Style</a:t>
            </a:r>
          </a:p>
        </p:txBody>
      </p:sp>
      <p:sp>
        <p:nvSpPr>
          <p:cNvPr id="734211" name="Rectangle 3" descr="Rectangle: Click to edit Master text styles&#10;Second level&#10;Third level&#10;Fourth level&#10;Fifth level"/>
          <p:cNvSpPr>
            <a:spLocks noGrp="1" noChangeArrowheads="1"/>
          </p:cNvSpPr>
          <p:nvPr>
            <p:ph type="body" idx="1"/>
          </p:nvPr>
        </p:nvSpPr>
        <p:spPr>
          <a:xfrm>
            <a:off x="771525" y="1524000"/>
            <a:ext cx="8143875" cy="6003925"/>
          </a:xfrm>
        </p:spPr>
        <p:txBody>
          <a:bodyPr/>
          <a:lstStyle/>
          <a:p>
            <a:pPr marL="236538" indent="-236538" defTabSz="895350"/>
            <a:r>
              <a:rPr lang="en-US" sz="1800" dirty="0"/>
              <a:t>SOA as an Architectural Style: </a:t>
            </a:r>
          </a:p>
          <a:p>
            <a:pPr marL="592138" lvl="1" indent="-241300" defTabSz="895350"/>
            <a:r>
              <a:rPr lang="en-US" sz="1600" dirty="0"/>
              <a:t>What are the architectural components? </a:t>
            </a:r>
          </a:p>
          <a:p>
            <a:pPr marL="928688" lvl="2" indent="-222250" defTabSz="895350"/>
            <a:r>
              <a:rPr lang="en-US" sz="1400" dirty="0">
                <a:solidFill>
                  <a:srgbClr val="008000"/>
                </a:solidFill>
              </a:rPr>
              <a:t>Services</a:t>
            </a:r>
          </a:p>
          <a:p>
            <a:pPr marL="592138" lvl="1" indent="-241300" defTabSz="895350"/>
            <a:r>
              <a:rPr lang="en-US" sz="1600" dirty="0"/>
              <a:t>What are the architectural connectors?</a:t>
            </a:r>
          </a:p>
          <a:p>
            <a:pPr marL="928688" lvl="2" indent="-222250" defTabSz="895350"/>
            <a:r>
              <a:rPr lang="en-US" sz="1400" dirty="0">
                <a:solidFill>
                  <a:srgbClr val="008000"/>
                </a:solidFill>
              </a:rPr>
              <a:t>Messages</a:t>
            </a:r>
          </a:p>
          <a:p>
            <a:pPr marL="592138" lvl="1" indent="-241300" defTabSz="895350"/>
            <a:r>
              <a:rPr lang="en-US" sz="1600" dirty="0"/>
              <a:t>What patterns govern the design of the components and connectors?</a:t>
            </a:r>
          </a:p>
          <a:p>
            <a:pPr marL="928688" lvl="2" indent="-222250" defTabSz="895350"/>
            <a:r>
              <a:rPr lang="en-US" sz="1400" dirty="0">
                <a:solidFill>
                  <a:srgbClr val="008000"/>
                </a:solidFill>
              </a:rPr>
              <a:t>Data Services, Business Services, Composite Services</a:t>
            </a:r>
          </a:p>
          <a:p>
            <a:pPr marL="592138" lvl="1" indent="-241300" defTabSz="895350"/>
            <a:r>
              <a:rPr lang="en-US" sz="1600" dirty="0"/>
              <a:t>How are faults and unexpected events handled?</a:t>
            </a:r>
          </a:p>
          <a:p>
            <a:pPr marL="928688" lvl="2" indent="-222250" defTabSz="895350"/>
            <a:r>
              <a:rPr lang="en-US" sz="1400" dirty="0">
                <a:solidFill>
                  <a:srgbClr val="008000"/>
                </a:solidFill>
              </a:rPr>
              <a:t>Language specific exception handling mapped to service </a:t>
            </a:r>
            <a:r>
              <a:rPr lang="en-US" sz="1400" dirty="0" smtClean="0">
                <a:solidFill>
                  <a:srgbClr val="008000"/>
                </a:solidFill>
              </a:rPr>
              <a:t>faults (SOAP)</a:t>
            </a:r>
          </a:p>
          <a:p>
            <a:pPr marL="928688" lvl="2" indent="-222250" defTabSz="895350"/>
            <a:r>
              <a:rPr lang="en-US" sz="1400" dirty="0" smtClean="0">
                <a:solidFill>
                  <a:srgbClr val="008000"/>
                </a:solidFill>
              </a:rPr>
              <a:t>HTTP Error Codes – 400 Series (REST)</a:t>
            </a:r>
            <a:endParaRPr lang="en-US" sz="1400" dirty="0">
              <a:solidFill>
                <a:srgbClr val="008000"/>
              </a:solidFill>
            </a:endParaRPr>
          </a:p>
          <a:p>
            <a:pPr marL="592138" lvl="1" indent="-241300" defTabSz="895350"/>
            <a:r>
              <a:rPr lang="en-US" sz="1600" dirty="0"/>
              <a:t>Clear definition of the set of constraints on the architectural components and the relationships that are allowed between them</a:t>
            </a:r>
          </a:p>
          <a:p>
            <a:pPr marL="928688" lvl="2" indent="-222250" defTabSz="895350"/>
            <a:r>
              <a:rPr lang="en-US" sz="1400" dirty="0">
                <a:solidFill>
                  <a:srgbClr val="008000"/>
                </a:solidFill>
              </a:rPr>
              <a:t>Services are network addressable</a:t>
            </a:r>
          </a:p>
          <a:p>
            <a:pPr marL="928688" lvl="2" indent="-222250" defTabSz="895350"/>
            <a:r>
              <a:rPr lang="en-US" sz="1400" dirty="0">
                <a:solidFill>
                  <a:srgbClr val="008000"/>
                </a:solidFill>
              </a:rPr>
              <a:t>Services are language and platform independent</a:t>
            </a:r>
          </a:p>
          <a:p>
            <a:pPr marL="928688" lvl="2" indent="-222250" defTabSz="895350"/>
            <a:r>
              <a:rPr lang="en-US" sz="1400" dirty="0">
                <a:solidFill>
                  <a:srgbClr val="008000"/>
                </a:solidFill>
              </a:rPr>
              <a:t>Services have flexible instantiation capabilities</a:t>
            </a:r>
          </a:p>
          <a:p>
            <a:pPr marL="928688" lvl="2" indent="-222250" defTabSz="895350"/>
            <a:r>
              <a:rPr lang="en-US" sz="1400" dirty="0">
                <a:solidFill>
                  <a:srgbClr val="008000"/>
                </a:solidFill>
              </a:rPr>
              <a:t>Services are stateless</a:t>
            </a:r>
          </a:p>
          <a:p>
            <a:pPr marL="928688" lvl="2" indent="-222250" defTabSz="895350"/>
            <a:r>
              <a:rPr lang="en-US" sz="1400" dirty="0">
                <a:solidFill>
                  <a:srgbClr val="008000"/>
                </a:solidFill>
              </a:rPr>
              <a:t>Messages are formally defined by a service contract</a:t>
            </a:r>
          </a:p>
          <a:p>
            <a:pPr marL="928688" lvl="2" indent="-222250" defTabSz="895350"/>
            <a:r>
              <a:rPr lang="en-US" sz="1400" dirty="0">
                <a:solidFill>
                  <a:srgbClr val="008000"/>
                </a:solidFill>
              </a:rPr>
              <a:t>…</a:t>
            </a:r>
          </a:p>
          <a:p>
            <a:pPr marL="928688" lvl="2" indent="-222250" defTabSz="895350"/>
            <a:endParaRPr lang="en-US" sz="1400" dirty="0">
              <a:solidFill>
                <a:srgbClr val="008000"/>
              </a:solidFill>
            </a:endParaRPr>
          </a:p>
          <a:p>
            <a:pPr marL="236538" indent="-236538" defTabSz="895350">
              <a:buFont typeface="Wingdings" charset="0"/>
              <a:buNone/>
            </a:pP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18</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Services</a:t>
            </a:r>
            <a:endParaRPr lang="en-US" dirty="0"/>
          </a:p>
        </p:txBody>
      </p:sp>
      <p:sp>
        <p:nvSpPr>
          <p:cNvPr id="3" name="Rectangle 2"/>
          <p:cNvSpPr/>
          <p:nvPr/>
        </p:nvSpPr>
        <p:spPr bwMode="auto">
          <a:xfrm>
            <a:off x="2286000" y="1905000"/>
            <a:ext cx="4267200" cy="411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Boundary</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6" name="Straight Connector 5"/>
          <p:cNvCxnSpPr>
            <a:stCxn id="10" idx="0"/>
            <a:endCxn id="7" idx="6"/>
          </p:cNvCxnSpPr>
          <p:nvPr/>
        </p:nvCxnSpPr>
        <p:spPr bwMode="auto">
          <a:xfrm flipH="1" flipV="1">
            <a:off x="1676400" y="4075233"/>
            <a:ext cx="838200" cy="146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Oval 6"/>
          <p:cNvSpPr/>
          <p:nvPr/>
        </p:nvSpPr>
        <p:spPr bwMode="auto">
          <a:xfrm>
            <a:off x="1371600" y="3922833"/>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0" name="Rectangle 9"/>
          <p:cNvSpPr/>
          <p:nvPr/>
        </p:nvSpPr>
        <p:spPr bwMode="auto">
          <a:xfrm rot="16200000">
            <a:off x="1409700" y="3543300"/>
            <a:ext cx="32766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CCC00"/>
                </a:solidFill>
                <a:effectLst/>
                <a:latin typeface="Tahoma" charset="0"/>
                <a:ea typeface="ＭＳ Ｐゴシック" charset="0"/>
              </a:rPr>
              <a:t>Service Endpoint / </a:t>
            </a:r>
            <a:br>
              <a:rPr kumimoji="0" lang="en-US" sz="2400" b="1" i="0" u="none" strike="noStrike" cap="none" normalizeH="0" baseline="0" dirty="0" smtClean="0">
                <a:ln>
                  <a:noFill/>
                </a:ln>
                <a:solidFill>
                  <a:srgbClr val="CCCC00"/>
                </a:solidFill>
                <a:effectLst/>
                <a:latin typeface="Tahoma" charset="0"/>
                <a:ea typeface="ＭＳ Ｐゴシック" charset="0"/>
              </a:rPr>
            </a:br>
            <a:r>
              <a:rPr kumimoji="0" lang="en-US" sz="2400" b="1" i="0" u="none" strike="noStrike" cap="none" normalizeH="0" baseline="0" dirty="0" smtClean="0">
                <a:ln>
                  <a:noFill/>
                </a:ln>
                <a:solidFill>
                  <a:srgbClr val="CCCC00"/>
                </a:solidFill>
                <a:effectLst/>
                <a:latin typeface="Tahoma" charset="0"/>
                <a:ea typeface="ＭＳ Ｐゴシック" charset="0"/>
              </a:rPr>
              <a:t>Controller</a:t>
            </a: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4" name="Rectangle 13"/>
          <p:cNvSpPr/>
          <p:nvPr/>
        </p:nvSpPr>
        <p:spPr bwMode="auto">
          <a:xfrm>
            <a:off x="3962400" y="32004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5" name="Rectangle 14"/>
          <p:cNvSpPr/>
          <p:nvPr/>
        </p:nvSpPr>
        <p:spPr bwMode="auto">
          <a:xfrm>
            <a:off x="4114800" y="33528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6" name="Rectangle 15"/>
          <p:cNvSpPr/>
          <p:nvPr/>
        </p:nvSpPr>
        <p:spPr bwMode="auto">
          <a:xfrm>
            <a:off x="4267200" y="35052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CCCC00"/>
              </a:solidFill>
              <a:effectLst/>
              <a:latin typeface="Tahoma" charset="0"/>
              <a:ea typeface="ＭＳ Ｐゴシック" charset="0"/>
            </a:endParaRPr>
          </a:p>
        </p:txBody>
      </p:sp>
      <p:sp>
        <p:nvSpPr>
          <p:cNvPr id="17" name="Rectangle 16"/>
          <p:cNvSpPr/>
          <p:nvPr/>
        </p:nvSpPr>
        <p:spPr bwMode="auto">
          <a:xfrm>
            <a:off x="4419600" y="3657600"/>
            <a:ext cx="1676400" cy="1066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CCC00"/>
                </a:solidFill>
                <a:effectLst/>
                <a:latin typeface="Tahoma" charset="0"/>
                <a:ea typeface="ＭＳ Ｐゴシック" charset="0"/>
              </a:rPr>
              <a:t>Service</a:t>
            </a:r>
            <a:br>
              <a:rPr kumimoji="0" lang="en-US" sz="2400" b="1" i="0" u="none" strike="noStrike" cap="none" normalizeH="0" baseline="0" dirty="0" smtClean="0">
                <a:ln>
                  <a:noFill/>
                </a:ln>
                <a:solidFill>
                  <a:srgbClr val="CCCC00"/>
                </a:solidFill>
                <a:effectLst/>
                <a:latin typeface="Tahoma" charset="0"/>
                <a:ea typeface="ＭＳ Ｐゴシック" charset="0"/>
              </a:rPr>
            </a:br>
            <a:r>
              <a:rPr kumimoji="0" lang="en-US" sz="2400" b="1" i="0" u="none" strike="noStrike" cap="none" normalizeH="0" baseline="0" dirty="0" smtClean="0">
                <a:ln>
                  <a:noFill/>
                </a:ln>
                <a:solidFill>
                  <a:srgbClr val="CCCC00"/>
                </a:solidFill>
                <a:effectLst/>
                <a:latin typeface="Tahoma" charset="0"/>
                <a:ea typeface="ＭＳ Ｐゴシック" charset="0"/>
              </a:rPr>
              <a:t>Models</a:t>
            </a:r>
            <a:endParaRPr kumimoji="0" lang="en-US" sz="2400" b="1" i="0" u="none" strike="noStrike" cap="none" normalizeH="0" baseline="0" dirty="0">
              <a:ln>
                <a:noFill/>
              </a:ln>
              <a:solidFill>
                <a:srgbClr val="CCCC00"/>
              </a:solidFill>
              <a:effectLst/>
              <a:latin typeface="Tahoma" charset="0"/>
              <a:ea typeface="ＭＳ Ｐゴシック" charset="0"/>
            </a:endParaRPr>
          </a:p>
        </p:txBody>
      </p:sp>
      <p:cxnSp>
        <p:nvCxnSpPr>
          <p:cNvPr id="20" name="Straight Connector 19"/>
          <p:cNvCxnSpPr/>
          <p:nvPr/>
        </p:nvCxnSpPr>
        <p:spPr bwMode="auto">
          <a:xfrm flipH="1">
            <a:off x="3581400" y="5334000"/>
            <a:ext cx="327660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6758411" y="5101968"/>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3" name="TextBox 22"/>
          <p:cNvSpPr txBox="1"/>
          <p:nvPr/>
        </p:nvSpPr>
        <p:spPr>
          <a:xfrm rot="16200000">
            <a:off x="-91794" y="3866140"/>
            <a:ext cx="2474055" cy="461665"/>
          </a:xfrm>
          <a:prstGeom prst="rect">
            <a:avLst/>
          </a:prstGeom>
          <a:noFill/>
        </p:spPr>
        <p:txBody>
          <a:bodyPr wrap="none" rtlCol="0">
            <a:spAutoFit/>
          </a:bodyPr>
          <a:lstStyle/>
          <a:p>
            <a:r>
              <a:rPr lang="en-US" dirty="0" smtClean="0"/>
              <a:t>Service Interface</a:t>
            </a:r>
            <a:endParaRPr lang="en-US" dirty="0"/>
          </a:p>
        </p:txBody>
      </p:sp>
      <p:sp>
        <p:nvSpPr>
          <p:cNvPr id="27" name="Rectangle 26"/>
          <p:cNvSpPr/>
          <p:nvPr/>
        </p:nvSpPr>
        <p:spPr bwMode="auto">
          <a:xfrm rot="16200000">
            <a:off x="6172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Boundary</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467599" y="53340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7162799" y="5181600"/>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32" name="Straight Connector 31"/>
          <p:cNvCxnSpPr/>
          <p:nvPr/>
        </p:nvCxnSpPr>
        <p:spPr bwMode="auto">
          <a:xfrm flipH="1">
            <a:off x="3581400" y="39624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813492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19</a:t>
            </a:fld>
            <a:endParaRPr lang="en-US"/>
          </a:p>
        </p:txBody>
      </p:sp>
      <p:sp>
        <p:nvSpPr>
          <p:cNvPr id="737282" name="Rectangle 2"/>
          <p:cNvSpPr>
            <a:spLocks noGrp="1" noChangeArrowheads="1"/>
          </p:cNvSpPr>
          <p:nvPr>
            <p:ph type="title"/>
          </p:nvPr>
        </p:nvSpPr>
        <p:spPr/>
        <p:txBody>
          <a:bodyPr/>
          <a:lstStyle/>
          <a:p>
            <a:pPr defTabSz="895350"/>
            <a:r>
              <a:rPr lang="en-US"/>
              <a:t>The Architectural Connectors - Messages</a:t>
            </a:r>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524000"/>
            <a:ext cx="8143875" cy="4972050"/>
          </a:xfrm>
        </p:spPr>
        <p:txBody>
          <a:bodyPr/>
          <a:lstStyle/>
          <a:p>
            <a:pPr marL="236538" indent="-236538" defTabSz="895350"/>
            <a:r>
              <a:rPr lang="en-US" sz="2000" dirty="0" smtClean="0"/>
              <a:t>Synchronous</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236538" indent="-236538" defTabSz="895350"/>
            <a:r>
              <a:rPr lang="en-US" sz="2000" dirty="0" smtClean="0"/>
              <a:t>Asynchronous</a:t>
            </a:r>
            <a:endParaRPr lang="en-US" sz="2000" dirty="0"/>
          </a:p>
          <a:p>
            <a:pPr marL="0" indent="0" defTabSz="895350">
              <a:buNone/>
            </a:pPr>
            <a:endParaRPr lang="en-US" sz="2000" dirty="0"/>
          </a:p>
        </p:txBody>
      </p:sp>
      <p:sp>
        <p:nvSpPr>
          <p:cNvPr id="6" name="Rectangle 5"/>
          <p:cNvSpPr/>
          <p:nvPr/>
        </p:nvSpPr>
        <p:spPr bwMode="auto">
          <a:xfrm>
            <a:off x="1066800" y="1981200"/>
            <a:ext cx="2743200" cy="1600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1219200" y="2514600"/>
            <a:ext cx="2153880" cy="1015663"/>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r>
              <a:rPr lang="en-US" sz="1200" dirty="0" err="1">
                <a:solidFill>
                  <a:srgbClr val="CCCC00"/>
                </a:solidFill>
              </a:rPr>
              <a:t>v</a:t>
            </a:r>
            <a:r>
              <a:rPr lang="en-US" sz="1200" dirty="0" err="1" smtClean="0">
                <a:solidFill>
                  <a:srgbClr val="CCCC00"/>
                </a:solidFill>
              </a:rPr>
              <a:t>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endParaRPr lang="en-US" sz="1200" dirty="0">
              <a:solidFill>
                <a:srgbClr val="CCCC00"/>
              </a:solidFill>
            </a:endParaRPr>
          </a:p>
          <a:p>
            <a:r>
              <a:rPr lang="en-US" sz="1200" dirty="0" smtClean="0">
                <a:solidFill>
                  <a:srgbClr val="CCCC00"/>
                </a:solidFill>
              </a:rPr>
              <a:t>//process </a:t>
            </a:r>
            <a:r>
              <a:rPr lang="en-US" sz="1200" dirty="0" err="1">
                <a:solidFill>
                  <a:srgbClr val="CCCC00"/>
                </a:solidFill>
              </a:rPr>
              <a:t>r</a:t>
            </a:r>
            <a:r>
              <a:rPr lang="en-US" sz="1200" dirty="0" err="1" smtClean="0">
                <a:solidFill>
                  <a:srgbClr val="CCCC00"/>
                </a:solidFill>
              </a:rPr>
              <a:t>espObj</a:t>
            </a:r>
            <a:endParaRPr lang="en-US" sz="1200" dirty="0">
              <a:solidFill>
                <a:srgbClr val="CCCC00"/>
              </a:solidFill>
            </a:endParaRPr>
          </a:p>
        </p:txBody>
      </p:sp>
      <p:sp>
        <p:nvSpPr>
          <p:cNvPr id="8" name="Rectangle 7"/>
          <p:cNvSpPr/>
          <p:nvPr/>
        </p:nvSpPr>
        <p:spPr bwMode="auto">
          <a:xfrm>
            <a:off x="5867400" y="1752600"/>
            <a:ext cx="2819400" cy="1981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6023580" y="2286000"/>
            <a:ext cx="2487956" cy="1384995"/>
          </a:xfrm>
          <a:prstGeom prst="rect">
            <a:avLst/>
          </a:prstGeom>
          <a:noFill/>
        </p:spPr>
        <p:txBody>
          <a:bodyPr wrap="non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return </a:t>
            </a:r>
            <a:r>
              <a:rPr lang="en-US" sz="1200" dirty="0" err="1" smtClean="0">
                <a:solidFill>
                  <a:srgbClr val="CCCC00"/>
                </a:solidFill>
              </a:rPr>
              <a:t>respObj</a:t>
            </a:r>
            <a:r>
              <a:rPr lang="en-US" sz="1200" dirty="0" smtClean="0">
                <a:solidFill>
                  <a:srgbClr val="CCCC00"/>
                </a:solidFill>
              </a:rPr>
              <a:t>;</a:t>
            </a:r>
          </a:p>
          <a:p>
            <a:r>
              <a:rPr lang="en-US" sz="1200" dirty="0">
                <a:solidFill>
                  <a:srgbClr val="CCCC00"/>
                </a:solidFill>
              </a:rPr>
              <a:t>}</a:t>
            </a:r>
          </a:p>
        </p:txBody>
      </p:sp>
      <p:cxnSp>
        <p:nvCxnSpPr>
          <p:cNvPr id="4" name="Straight Connector 3"/>
          <p:cNvCxnSpPr>
            <a:stCxn id="6" idx="3"/>
            <a:endCxn id="8" idx="1"/>
          </p:cNvCxnSpPr>
          <p:nvPr/>
        </p:nvCxnSpPr>
        <p:spPr bwMode="auto">
          <a:xfrm flipV="1">
            <a:off x="3810000" y="2743200"/>
            <a:ext cx="2057400" cy="381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12"/>
          <p:cNvSpPr/>
          <p:nvPr/>
        </p:nvSpPr>
        <p:spPr bwMode="auto">
          <a:xfrm>
            <a:off x="1066800" y="4114800"/>
            <a:ext cx="2743200" cy="21336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14" name="TextBox 13"/>
          <p:cNvSpPr txBox="1"/>
          <p:nvPr/>
        </p:nvSpPr>
        <p:spPr>
          <a:xfrm>
            <a:off x="1219200" y="4526340"/>
            <a:ext cx="2221957" cy="1754327"/>
          </a:xfrm>
          <a:prstGeom prst="rect">
            <a:avLst/>
          </a:prstGeom>
          <a:noFill/>
        </p:spPr>
        <p:txBody>
          <a:bodyPr wrap="none" rtlCol="0">
            <a:spAutoFit/>
          </a:bodyPr>
          <a:lstStyle/>
          <a:p>
            <a:r>
              <a:rPr lang="en-US" sz="1200" dirty="0" err="1" smtClean="0">
                <a:solidFill>
                  <a:srgbClr val="CCCC00"/>
                </a:solidFill>
              </a:rPr>
              <a:t>val</a:t>
            </a:r>
            <a:r>
              <a:rPr lang="en-US" sz="1200" dirty="0" smtClean="0">
                <a:solidFill>
                  <a:srgbClr val="CCCC00"/>
                </a:solidFill>
              </a:rPr>
              <a:t> </a:t>
            </a:r>
            <a:r>
              <a:rPr lang="en-US" sz="1200" dirty="0" err="1" smtClean="0">
                <a:solidFill>
                  <a:srgbClr val="CCCC00"/>
                </a:solidFill>
              </a:rPr>
              <a:t>req</a:t>
            </a:r>
            <a:r>
              <a:rPr lang="en-US" sz="1200" dirty="0" smtClean="0">
                <a:solidFill>
                  <a:srgbClr val="CCCC00"/>
                </a:solidFill>
              </a:rPr>
              <a:t> : </a:t>
            </a:r>
            <a:r>
              <a:rPr lang="en-US" sz="1200" dirty="0" err="1" smtClean="0">
                <a:solidFill>
                  <a:srgbClr val="CCCC00"/>
                </a:solidFill>
              </a:rPr>
              <a:t>ReqObjType</a:t>
            </a:r>
            <a:r>
              <a:rPr lang="en-US" sz="1200" dirty="0" smtClean="0">
                <a:solidFill>
                  <a:srgbClr val="CCCC00"/>
                </a:solidFill>
              </a:rPr>
              <a:t> = {…}</a:t>
            </a:r>
          </a:p>
          <a:p>
            <a:r>
              <a:rPr lang="en-US" sz="1200" dirty="0" err="1" smtClean="0">
                <a:solidFill>
                  <a:srgbClr val="CCCC00"/>
                </a:solidFill>
              </a:rPr>
              <a:t>val</a:t>
            </a:r>
            <a:r>
              <a:rPr lang="en-US" sz="1200" dirty="0" smtClean="0">
                <a:solidFill>
                  <a:srgbClr val="CCCC00"/>
                </a:solidFill>
              </a:rPr>
              <a:t> f : Future[</a:t>
            </a:r>
            <a:r>
              <a:rPr lang="en-US" sz="1200" dirty="0" err="1" smtClean="0">
                <a:solidFill>
                  <a:srgbClr val="CCCC00"/>
                </a:solidFill>
              </a:rPr>
              <a:t>RespObjType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future {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 }</a:t>
            </a:r>
          </a:p>
          <a:p>
            <a:endParaRPr lang="en-US" sz="1200" dirty="0">
              <a:solidFill>
                <a:srgbClr val="CCCC00"/>
              </a:solidFill>
            </a:endParaRPr>
          </a:p>
          <a:p>
            <a:r>
              <a:rPr lang="en-US" sz="1200" dirty="0" smtClean="0">
                <a:solidFill>
                  <a:srgbClr val="CCCC00"/>
                </a:solidFill>
              </a:rPr>
              <a:t>f on complete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onSuccess</a:t>
            </a:r>
            <a:r>
              <a:rPr lang="en-US" sz="1200" dirty="0" smtClean="0">
                <a:solidFill>
                  <a:srgbClr val="CCCC00"/>
                </a:solidFill>
              </a:rPr>
              <a:t>(</a:t>
            </a:r>
            <a:r>
              <a:rPr lang="en-US" sz="1200" dirty="0" err="1" smtClean="0">
                <a:solidFill>
                  <a:srgbClr val="CCCC00"/>
                </a:solidFill>
              </a:rPr>
              <a:t>respObj</a:t>
            </a:r>
            <a:r>
              <a:rPr lang="en-US" sz="1200" dirty="0" smtClean="0">
                <a:solidFill>
                  <a:srgbClr val="CCCC00"/>
                </a:solidFill>
              </a:rPr>
              <a:t>) =&gt;</a:t>
            </a:r>
            <a:br>
              <a:rPr lang="en-US" sz="1200" dirty="0" smtClean="0">
                <a:solidFill>
                  <a:srgbClr val="CCCC00"/>
                </a:solidFill>
              </a:rPr>
            </a:br>
            <a:r>
              <a:rPr lang="en-US" sz="1200" dirty="0" smtClean="0">
                <a:solidFill>
                  <a:srgbClr val="CCCC00"/>
                </a:solidFill>
              </a:rPr>
              <a:t>  {  /* process </a:t>
            </a:r>
            <a:r>
              <a:rPr lang="en-US" sz="1200" dirty="0" err="1" smtClean="0">
                <a:solidFill>
                  <a:srgbClr val="CCCC00"/>
                </a:solidFill>
              </a:rPr>
              <a:t>respObj</a:t>
            </a:r>
            <a:r>
              <a:rPr lang="en-US" sz="1200" dirty="0" smtClean="0">
                <a:solidFill>
                  <a:srgbClr val="CCCC00"/>
                </a:solidFill>
              </a:rPr>
              <a:t> */ }</a:t>
            </a:r>
          </a:p>
          <a:p>
            <a:r>
              <a:rPr lang="en-US" sz="1200" dirty="0" smtClean="0">
                <a:solidFill>
                  <a:srgbClr val="CCCC00"/>
                </a:solidFill>
              </a:rPr>
              <a:t>}</a:t>
            </a:r>
          </a:p>
          <a:p>
            <a:r>
              <a:rPr lang="en-US" sz="1200" dirty="0" smtClean="0">
                <a:solidFill>
                  <a:srgbClr val="CCCC00"/>
                </a:solidFill>
              </a:rPr>
              <a:t>// do other stuff</a:t>
            </a:r>
            <a:endParaRPr lang="en-US" sz="1200" dirty="0">
              <a:solidFill>
                <a:srgbClr val="CCCC00"/>
              </a:solidFill>
            </a:endParaRPr>
          </a:p>
        </p:txBody>
      </p:sp>
      <p:cxnSp>
        <p:nvCxnSpPr>
          <p:cNvPr id="17" name="Straight Connector 16"/>
          <p:cNvCxnSpPr/>
          <p:nvPr/>
        </p:nvCxnSpPr>
        <p:spPr bwMode="auto">
          <a:xfrm>
            <a:off x="3810000" y="5791200"/>
            <a:ext cx="20574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 name="Rectangle 23"/>
          <p:cNvSpPr/>
          <p:nvPr/>
        </p:nvSpPr>
        <p:spPr bwMode="auto">
          <a:xfrm>
            <a:off x="5867400" y="4191000"/>
            <a:ext cx="2819400" cy="1981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5" name="TextBox 24"/>
          <p:cNvSpPr txBox="1"/>
          <p:nvPr/>
        </p:nvSpPr>
        <p:spPr>
          <a:xfrm>
            <a:off x="6023580" y="4724400"/>
            <a:ext cx="2487956" cy="1384995"/>
          </a:xfrm>
          <a:prstGeom prst="rect">
            <a:avLst/>
          </a:prstGeom>
          <a:noFill/>
        </p:spPr>
        <p:txBody>
          <a:bodyPr wrap="none" rtlCol="0">
            <a:spAutoFit/>
          </a:bodyPr>
          <a:lstStyle/>
          <a:p>
            <a:r>
              <a:rPr lang="en-US" sz="1200" dirty="0" err="1" smtClean="0">
                <a:solidFill>
                  <a:srgbClr val="CCCC00"/>
                </a:solidFill>
              </a:rPr>
              <a:t>def</a:t>
            </a:r>
            <a:r>
              <a:rPr lang="en-US" sz="1200" dirty="0" smtClean="0">
                <a:solidFill>
                  <a:srgbClr val="CCCC00"/>
                </a:solidFill>
              </a:rPr>
              <a:t> </a:t>
            </a:r>
            <a:r>
              <a:rPr lang="en-US" sz="1200" dirty="0" err="1" smtClean="0">
                <a:solidFill>
                  <a:srgbClr val="CCCC00"/>
                </a:solidFill>
              </a:rPr>
              <a:t>CallService</a:t>
            </a:r>
            <a:r>
              <a:rPr lang="en-US" sz="1200" dirty="0" smtClean="0">
                <a:solidFill>
                  <a:srgbClr val="CCCC00"/>
                </a:solidFill>
              </a:rPr>
              <a:t>(</a:t>
            </a:r>
            <a:r>
              <a:rPr lang="en-US" sz="1200" dirty="0" err="1" smtClean="0">
                <a:solidFill>
                  <a:srgbClr val="CCCC00"/>
                </a:solidFill>
              </a:rPr>
              <a:t>req:ReqObjType</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Future[</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val</a:t>
            </a:r>
            <a:r>
              <a:rPr lang="en-US" sz="1200" dirty="0" smtClean="0">
                <a:solidFill>
                  <a:srgbClr val="CCCC00"/>
                </a:solidFill>
              </a:rPr>
              <a:t> </a:t>
            </a:r>
            <a:r>
              <a:rPr lang="en-US" sz="1200" dirty="0" err="1">
                <a:solidFill>
                  <a:srgbClr val="CCCC00"/>
                </a:solidFill>
              </a:rPr>
              <a:t>r</a:t>
            </a:r>
            <a:r>
              <a:rPr lang="en-US" sz="1200" dirty="0" err="1" smtClean="0">
                <a:solidFill>
                  <a:srgbClr val="CCCC00"/>
                </a:solidFill>
              </a:rPr>
              <a:t>espObj</a:t>
            </a:r>
            <a:r>
              <a:rPr lang="en-US" sz="1200" dirty="0" smtClean="0">
                <a:solidFill>
                  <a:srgbClr val="CCCC00"/>
                </a:solidFill>
              </a:rPr>
              <a:t> : </a:t>
            </a:r>
            <a:r>
              <a:rPr lang="en-US" sz="1200" dirty="0" err="1" smtClean="0">
                <a:solidFill>
                  <a:srgbClr val="CCCC00"/>
                </a:solidFill>
              </a:rPr>
              <a:t>RespObjType</a:t>
            </a:r>
            <a:r>
              <a:rPr lang="en-US" sz="1200" dirty="0" smtClean="0">
                <a:solidFill>
                  <a:srgbClr val="CCCC00"/>
                </a:solidFill>
              </a:rPr>
              <a:t> =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doSomething</a:t>
            </a:r>
            <a:r>
              <a:rPr lang="en-US" sz="1200" dirty="0" smtClean="0">
                <a:solidFill>
                  <a:srgbClr val="CCCC00"/>
                </a:solidFill>
              </a:rPr>
              <a:t>(</a:t>
            </a:r>
            <a:r>
              <a:rPr lang="en-US" sz="1200" dirty="0" err="1" smtClean="0">
                <a:solidFill>
                  <a:srgbClr val="CCCC00"/>
                </a:solidFill>
              </a:rPr>
              <a:t>req</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return </a:t>
            </a:r>
            <a:r>
              <a:rPr lang="en-US" sz="1200" dirty="0" err="1" smtClean="0">
                <a:solidFill>
                  <a:srgbClr val="CCCC00"/>
                </a:solidFill>
              </a:rPr>
              <a:t>respObj</a:t>
            </a:r>
            <a:r>
              <a:rPr lang="en-US" sz="1200" dirty="0" smtClean="0">
                <a:solidFill>
                  <a:srgbClr val="CCCC00"/>
                </a:solidFill>
              </a:rPr>
              <a:t>;</a:t>
            </a:r>
          </a:p>
          <a:p>
            <a:r>
              <a:rPr lang="en-US" sz="1200" dirty="0">
                <a:solidFill>
                  <a:srgbClr val="CCCC00"/>
                </a:solidFill>
              </a:rPr>
              <a:t>}</a:t>
            </a:r>
          </a:p>
        </p:txBody>
      </p:sp>
      <p:cxnSp>
        <p:nvCxnSpPr>
          <p:cNvPr id="30" name="Straight Connector 29"/>
          <p:cNvCxnSpPr/>
          <p:nvPr/>
        </p:nvCxnSpPr>
        <p:spPr bwMode="auto">
          <a:xfrm>
            <a:off x="3810000" y="5029200"/>
            <a:ext cx="20574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23216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12AEBEB9-08C4-1842-B6EC-4A1B60805F06}" type="slidenum">
              <a:rPr lang="en-US"/>
              <a:pPr/>
              <a:t>2</a:t>
            </a:fld>
            <a:endParaRPr lang="en-US"/>
          </a:p>
        </p:txBody>
      </p:sp>
      <p:sp>
        <p:nvSpPr>
          <p:cNvPr id="733186" name="Rectangle 2"/>
          <p:cNvSpPr>
            <a:spLocks noGrp="1" noChangeArrowheads="1"/>
          </p:cNvSpPr>
          <p:nvPr>
            <p:ph type="title"/>
          </p:nvPr>
        </p:nvSpPr>
        <p:spPr/>
        <p:txBody>
          <a:bodyPr/>
          <a:lstStyle/>
          <a:p>
            <a:pPr defTabSz="895350"/>
            <a:r>
              <a:rPr lang="en-US" dirty="0" smtClean="0"/>
              <a:t>Designing for SOA – build upon previous knowledge in OOD and COD</a:t>
            </a:r>
            <a:endParaRPr lang="en-US" dirty="0"/>
          </a:p>
        </p:txBody>
      </p:sp>
      <p:pic>
        <p:nvPicPr>
          <p:cNvPr id="8" name="Picture 7"/>
          <p:cNvPicPr>
            <a:picLocks noChangeAspect="1"/>
          </p:cNvPicPr>
          <p:nvPr/>
        </p:nvPicPr>
        <p:blipFill>
          <a:blip r:embed="rId2"/>
          <a:stretch>
            <a:fillRect/>
          </a:stretch>
        </p:blipFill>
        <p:spPr>
          <a:xfrm>
            <a:off x="1524000" y="2362200"/>
            <a:ext cx="5715000" cy="3230217"/>
          </a:xfrm>
          <a:prstGeom prst="rect">
            <a:avLst/>
          </a:prstGeom>
        </p:spPr>
      </p:pic>
    </p:spTree>
    <p:extLst>
      <p:ext uri="{BB962C8B-B14F-4D97-AF65-F5344CB8AC3E}">
        <p14:creationId xmlns:p14="http://schemas.microsoft.com/office/powerpoint/2010/main" val="2192874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20</a:t>
            </a:fld>
            <a:endParaRPr lang="en-US"/>
          </a:p>
        </p:txBody>
      </p:sp>
      <p:sp>
        <p:nvSpPr>
          <p:cNvPr id="737282" name="Rectangle 2"/>
          <p:cNvSpPr>
            <a:spLocks noGrp="1" noChangeArrowheads="1"/>
          </p:cNvSpPr>
          <p:nvPr>
            <p:ph type="title"/>
          </p:nvPr>
        </p:nvSpPr>
        <p:spPr/>
        <p:txBody>
          <a:bodyPr/>
          <a:lstStyle/>
          <a:p>
            <a:pPr defTabSz="895350"/>
            <a:r>
              <a:rPr lang="en-US" dirty="0" smtClean="0"/>
              <a:t>Service Types – </a:t>
            </a:r>
            <a:r>
              <a:rPr lang="en-US" dirty="0" err="1" smtClean="0"/>
              <a:t>Stateful</a:t>
            </a:r>
            <a:r>
              <a:rPr lang="en-US" dirty="0" smtClean="0"/>
              <a:t> and Stateless</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524000"/>
            <a:ext cx="8143875" cy="4972050"/>
          </a:xfrm>
        </p:spPr>
        <p:txBody>
          <a:bodyPr/>
          <a:lstStyle/>
          <a:p>
            <a:pPr marL="236538" indent="-236538" defTabSz="895350"/>
            <a:r>
              <a:rPr lang="en-US" sz="2000" dirty="0" smtClean="0"/>
              <a:t>Stateless</a:t>
            </a:r>
            <a:r>
              <a:rPr lang="en-US" sz="2000" dirty="0"/>
              <a:t> </a:t>
            </a:r>
            <a:r>
              <a:rPr lang="en-US" sz="2000" dirty="0" smtClean="0"/>
              <a:t>– every call is independent</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236538" indent="-236538" defTabSz="895350"/>
            <a:r>
              <a:rPr lang="en-US" sz="2000" dirty="0" err="1" smtClean="0"/>
              <a:t>Statefull</a:t>
            </a:r>
            <a:r>
              <a:rPr lang="en-US" sz="2000" dirty="0" smtClean="0"/>
              <a:t> – current call depends on state of previous call(s)</a:t>
            </a:r>
            <a:endParaRPr lang="en-US" sz="2000" dirty="0"/>
          </a:p>
          <a:p>
            <a:pPr marL="0" indent="0" defTabSz="895350">
              <a:buNone/>
            </a:pPr>
            <a:endParaRPr lang="en-US" sz="2000" dirty="0"/>
          </a:p>
        </p:txBody>
      </p:sp>
      <p:sp>
        <p:nvSpPr>
          <p:cNvPr id="6" name="Rectangle 5"/>
          <p:cNvSpPr/>
          <p:nvPr/>
        </p:nvSpPr>
        <p:spPr bwMode="auto">
          <a:xfrm>
            <a:off x="1066800" y="1981200"/>
            <a:ext cx="2743200" cy="12192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 name="TextBox 1"/>
          <p:cNvSpPr txBox="1"/>
          <p:nvPr/>
        </p:nvSpPr>
        <p:spPr>
          <a:xfrm>
            <a:off x="1219200" y="2514600"/>
            <a:ext cx="2027493" cy="646331"/>
          </a:xfrm>
          <a:prstGeom prst="rect">
            <a:avLst/>
          </a:prstGeom>
          <a:noFill/>
        </p:spPr>
        <p:txBody>
          <a:bodyPr wrap="none" rtlCol="0">
            <a:spAutoFit/>
          </a:bodyPr>
          <a:lstStyle/>
          <a:p>
            <a:r>
              <a:rPr lang="en-US" sz="1200" dirty="0" smtClean="0">
                <a:solidFill>
                  <a:srgbClr val="CCCC00"/>
                </a:solidFill>
              </a:rPr>
              <a:t>y = </a:t>
            </a:r>
            <a:r>
              <a:rPr lang="en-US" sz="1200" dirty="0" err="1" smtClean="0">
                <a:solidFill>
                  <a:srgbClr val="CCCC00"/>
                </a:solidFill>
              </a:rPr>
              <a:t>serviceCall</a:t>
            </a:r>
            <a:r>
              <a:rPr lang="en-US" sz="1200" dirty="0" smtClean="0">
                <a:solidFill>
                  <a:srgbClr val="CCCC00"/>
                </a:solidFill>
              </a:rPr>
              <a:t>(x);</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x.lastName</a:t>
            </a:r>
            <a:r>
              <a:rPr lang="en-US" sz="1200" dirty="0" smtClean="0">
                <a:solidFill>
                  <a:srgbClr val="CCCC00"/>
                </a:solidFill>
              </a:rPr>
              <a:t> = “</a:t>
            </a:r>
            <a:r>
              <a:rPr lang="en-US" sz="1200" dirty="0" err="1" smtClean="0">
                <a:solidFill>
                  <a:srgbClr val="CCCC00"/>
                </a:solidFill>
              </a:rPr>
              <a:t>newLast</a:t>
            </a:r>
            <a:r>
              <a:rPr lang="en-US" sz="1200" dirty="0" smtClean="0">
                <a:solidFill>
                  <a:srgbClr val="CCCC00"/>
                </a:solidFill>
              </a:rPr>
              <a:t>”;</a:t>
            </a:r>
          </a:p>
          <a:p>
            <a:r>
              <a:rPr lang="en-US" sz="1200" dirty="0" smtClean="0">
                <a:solidFill>
                  <a:srgbClr val="CCCC00"/>
                </a:solidFill>
              </a:rPr>
              <a:t>z = </a:t>
            </a:r>
            <a:r>
              <a:rPr lang="en-US" sz="1200" dirty="0" err="1" smtClean="0">
                <a:solidFill>
                  <a:srgbClr val="CCCC00"/>
                </a:solidFill>
              </a:rPr>
              <a:t>serviceCall</a:t>
            </a:r>
            <a:r>
              <a:rPr lang="en-US" sz="1200" dirty="0" smtClean="0">
                <a:solidFill>
                  <a:srgbClr val="CCCC00"/>
                </a:solidFill>
              </a:rPr>
              <a:t>(x);</a:t>
            </a:r>
            <a:endParaRPr lang="en-US" sz="1200" dirty="0">
              <a:solidFill>
                <a:srgbClr val="CCCC00"/>
              </a:solidFill>
            </a:endParaRPr>
          </a:p>
        </p:txBody>
      </p:sp>
      <p:sp>
        <p:nvSpPr>
          <p:cNvPr id="8" name="Rectangle 7"/>
          <p:cNvSpPr/>
          <p:nvPr/>
        </p:nvSpPr>
        <p:spPr bwMode="auto">
          <a:xfrm>
            <a:off x="5867400" y="2133600"/>
            <a:ext cx="2819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9" name="TextBox 8"/>
          <p:cNvSpPr txBox="1"/>
          <p:nvPr/>
        </p:nvSpPr>
        <p:spPr>
          <a:xfrm>
            <a:off x="6023580" y="2618601"/>
            <a:ext cx="1487757" cy="276999"/>
          </a:xfrm>
          <a:prstGeom prst="rect">
            <a:avLst/>
          </a:prstGeom>
          <a:noFill/>
        </p:spPr>
        <p:txBody>
          <a:bodyPr wrap="none" rtlCol="0">
            <a:spAutoFit/>
          </a:bodyPr>
          <a:lstStyle/>
          <a:p>
            <a:r>
              <a:rPr lang="en-US" sz="1200" dirty="0" err="1" smtClean="0">
                <a:solidFill>
                  <a:srgbClr val="CCCC00"/>
                </a:solidFill>
              </a:rPr>
              <a:t>serviceCall</a:t>
            </a:r>
            <a:r>
              <a:rPr lang="en-US" sz="1200" dirty="0" smtClean="0">
                <a:solidFill>
                  <a:srgbClr val="CCCC00"/>
                </a:solidFill>
              </a:rPr>
              <a:t>(); { … }</a:t>
            </a:r>
            <a:endParaRPr lang="en-US" sz="1200" dirty="0">
              <a:solidFill>
                <a:srgbClr val="CCCC00"/>
              </a:solidFill>
            </a:endParaRPr>
          </a:p>
        </p:txBody>
      </p:sp>
      <p:cxnSp>
        <p:nvCxnSpPr>
          <p:cNvPr id="4" name="Straight Connector 3"/>
          <p:cNvCxnSpPr>
            <a:stCxn id="6" idx="3"/>
            <a:endCxn id="8" idx="1"/>
          </p:cNvCxnSpPr>
          <p:nvPr/>
        </p:nvCxnSpPr>
        <p:spPr bwMode="auto">
          <a:xfrm>
            <a:off x="3810000" y="2590800"/>
            <a:ext cx="20574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Rectangle 17"/>
          <p:cNvSpPr/>
          <p:nvPr/>
        </p:nvSpPr>
        <p:spPr bwMode="auto">
          <a:xfrm>
            <a:off x="1066800" y="4109280"/>
            <a:ext cx="2743200" cy="1447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Consumer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19" name="TextBox 18"/>
          <p:cNvSpPr txBox="1"/>
          <p:nvPr/>
        </p:nvSpPr>
        <p:spPr>
          <a:xfrm>
            <a:off x="1219200" y="4566480"/>
            <a:ext cx="2027493" cy="830997"/>
          </a:xfrm>
          <a:prstGeom prst="rect">
            <a:avLst/>
          </a:prstGeom>
          <a:noFill/>
        </p:spPr>
        <p:txBody>
          <a:bodyPr wrap="none" rtlCol="0">
            <a:spAutoFit/>
          </a:bodyPr>
          <a:lstStyle/>
          <a:p>
            <a:r>
              <a:rPr lang="en-US" sz="1200" dirty="0" smtClean="0">
                <a:solidFill>
                  <a:srgbClr val="CCCC00"/>
                </a:solidFill>
              </a:rPr>
              <a:t>y = </a:t>
            </a:r>
            <a:r>
              <a:rPr lang="en-US" sz="1200" dirty="0" err="1" smtClean="0">
                <a:solidFill>
                  <a:srgbClr val="CCCC00"/>
                </a:solidFill>
              </a:rPr>
              <a:t>serviceCall</a:t>
            </a:r>
            <a:r>
              <a:rPr lang="en-US" sz="1200" dirty="0" smtClean="0">
                <a:solidFill>
                  <a:srgbClr val="CCCC00"/>
                </a:solidFill>
              </a:rPr>
              <a:t>(x);</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x.lastName</a:t>
            </a:r>
            <a:r>
              <a:rPr lang="en-US" sz="1200" dirty="0" smtClean="0">
                <a:solidFill>
                  <a:srgbClr val="CCCC00"/>
                </a:solidFill>
              </a:rPr>
              <a:t> = “</a:t>
            </a:r>
            <a:r>
              <a:rPr lang="en-US" sz="1200" dirty="0" err="1" smtClean="0">
                <a:solidFill>
                  <a:srgbClr val="CCCC00"/>
                </a:solidFill>
              </a:rPr>
              <a:t>newLast</a:t>
            </a:r>
            <a:r>
              <a:rPr lang="en-US" sz="1200" dirty="0" smtClean="0">
                <a:solidFill>
                  <a:srgbClr val="CCCC00"/>
                </a:solidFill>
              </a:rPr>
              <a:t>”;</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x.session</a:t>
            </a:r>
            <a:r>
              <a:rPr lang="en-US" sz="1200" dirty="0" smtClean="0">
                <a:solidFill>
                  <a:srgbClr val="CCCC00"/>
                </a:solidFill>
              </a:rPr>
              <a:t> = </a:t>
            </a:r>
            <a:r>
              <a:rPr lang="en-US" sz="1200" dirty="0" err="1" smtClean="0">
                <a:solidFill>
                  <a:srgbClr val="CCCC00"/>
                </a:solidFill>
              </a:rPr>
              <a:t>y.session</a:t>
            </a:r>
            <a:r>
              <a:rPr lang="en-US" sz="1200" dirty="0" smtClean="0">
                <a:solidFill>
                  <a:srgbClr val="CCCC00"/>
                </a:solidFill>
              </a:rPr>
              <a:t>;</a:t>
            </a:r>
          </a:p>
          <a:p>
            <a:r>
              <a:rPr lang="en-US" sz="1200" dirty="0" smtClean="0">
                <a:solidFill>
                  <a:srgbClr val="CCCC00"/>
                </a:solidFill>
              </a:rPr>
              <a:t>z = </a:t>
            </a:r>
            <a:r>
              <a:rPr lang="en-US" sz="1200" dirty="0" err="1" smtClean="0">
                <a:solidFill>
                  <a:srgbClr val="CCCC00"/>
                </a:solidFill>
              </a:rPr>
              <a:t>serviceCall</a:t>
            </a:r>
            <a:r>
              <a:rPr lang="en-US" sz="1200" dirty="0" smtClean="0">
                <a:solidFill>
                  <a:srgbClr val="CCCC00"/>
                </a:solidFill>
              </a:rPr>
              <a:t>(x);</a:t>
            </a:r>
            <a:endParaRPr lang="en-US" sz="1200" dirty="0">
              <a:solidFill>
                <a:srgbClr val="CCCC00"/>
              </a:solidFill>
            </a:endParaRPr>
          </a:p>
        </p:txBody>
      </p:sp>
      <p:sp>
        <p:nvSpPr>
          <p:cNvPr id="20" name="Rectangle 19"/>
          <p:cNvSpPr/>
          <p:nvPr/>
        </p:nvSpPr>
        <p:spPr bwMode="auto">
          <a:xfrm>
            <a:off x="5791200" y="3886200"/>
            <a:ext cx="1981200" cy="1905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CCCC00"/>
                </a:solidFill>
                <a:effectLst/>
                <a:latin typeface="Tahoma" charset="0"/>
                <a:ea typeface="ＭＳ Ｐゴシック" charset="0"/>
              </a:rPr>
              <a:t>Service</a:t>
            </a:r>
            <a:br>
              <a:rPr kumimoji="0" lang="en-US" sz="1400" b="1" i="0" u="none" strike="noStrike" cap="none" normalizeH="0" baseline="0" dirty="0" smtClean="0">
                <a:ln>
                  <a:noFill/>
                </a:ln>
                <a:solidFill>
                  <a:srgbClr val="CCCC00"/>
                </a:solidFill>
                <a:effectLst/>
                <a:latin typeface="Tahoma" charset="0"/>
                <a:ea typeface="ＭＳ Ｐゴシック" charset="0"/>
              </a:rPr>
            </a:br>
            <a:r>
              <a:rPr kumimoji="0" lang="en-US" sz="1400" b="1" i="0" u="none" strike="noStrike" cap="none" normalizeH="0" baseline="0" dirty="0" smtClean="0">
                <a:ln>
                  <a:noFill/>
                </a:ln>
                <a:solidFill>
                  <a:srgbClr val="CCCC00"/>
                </a:solidFill>
                <a:effectLst/>
                <a:latin typeface="Tahoma" charset="0"/>
                <a:ea typeface="ＭＳ Ｐゴシック" charset="0"/>
              </a:rPr>
              <a:t>Provider</a:t>
            </a:r>
            <a:endParaRPr kumimoji="0" lang="en-US" sz="1400" b="1" i="0" u="none" strike="noStrike" cap="none" normalizeH="0" baseline="0" dirty="0">
              <a:ln>
                <a:noFill/>
              </a:ln>
              <a:solidFill>
                <a:srgbClr val="CCCC00"/>
              </a:solidFill>
              <a:effectLst/>
              <a:latin typeface="Tahoma" charset="0"/>
              <a:ea typeface="ＭＳ Ｐゴシック" charset="0"/>
            </a:endParaRPr>
          </a:p>
        </p:txBody>
      </p:sp>
      <p:sp>
        <p:nvSpPr>
          <p:cNvPr id="21" name="TextBox 20"/>
          <p:cNvSpPr txBox="1"/>
          <p:nvPr/>
        </p:nvSpPr>
        <p:spPr>
          <a:xfrm>
            <a:off x="5791200" y="4371201"/>
            <a:ext cx="2054018" cy="1384995"/>
          </a:xfrm>
          <a:prstGeom prst="rect">
            <a:avLst/>
          </a:prstGeom>
          <a:noFill/>
        </p:spPr>
        <p:txBody>
          <a:bodyPr wrap="none" rtlCol="0">
            <a:spAutoFit/>
          </a:bodyPr>
          <a:lstStyle/>
          <a:p>
            <a:r>
              <a:rPr lang="en-US" sz="1200" dirty="0" err="1" smtClean="0">
                <a:solidFill>
                  <a:srgbClr val="CCCC00"/>
                </a:solidFill>
              </a:rPr>
              <a:t>serviceCall</a:t>
            </a: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mySession</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getState</a:t>
            </a:r>
            <a:r>
              <a:rPr lang="en-US" sz="1200" dirty="0" smtClean="0">
                <a:solidFill>
                  <a:srgbClr val="CCCC00"/>
                </a:solidFill>
              </a:rPr>
              <a:t>(</a:t>
            </a:r>
            <a:r>
              <a:rPr lang="en-US" sz="1200" dirty="0" err="1" smtClean="0">
                <a:solidFill>
                  <a:srgbClr val="CCCC00"/>
                </a:solidFill>
              </a:rPr>
              <a:t>req.session</a:t>
            </a:r>
            <a:r>
              <a:rPr lang="en-US" sz="1200" dirty="0" smtClean="0">
                <a:solidFill>
                  <a:srgbClr val="CCCC00"/>
                </a:solidFill>
              </a:rPr>
              <a:t>);</a:t>
            </a:r>
            <a:br>
              <a:rPr lang="en-US" sz="1200" dirty="0" smtClean="0">
                <a:solidFill>
                  <a:srgbClr val="CCCC00"/>
                </a:solidFill>
              </a:rPr>
            </a:br>
            <a:r>
              <a:rPr lang="en-US" sz="1200" dirty="0" smtClean="0">
                <a:solidFill>
                  <a:srgbClr val="CCCC00"/>
                </a:solidFill>
              </a:rPr>
              <a:t>   …</a:t>
            </a:r>
          </a:p>
          <a:p>
            <a:r>
              <a:rPr lang="en-US" sz="1200" dirty="0">
                <a:solidFill>
                  <a:srgbClr val="CCCC00"/>
                </a:solidFill>
              </a:rPr>
              <a:t> </a:t>
            </a:r>
            <a:r>
              <a:rPr lang="en-US" sz="1200" dirty="0" smtClean="0">
                <a:solidFill>
                  <a:srgbClr val="CCCC00"/>
                </a:solidFill>
              </a:rPr>
              <a:t>  </a:t>
            </a:r>
            <a:r>
              <a:rPr lang="en-US" sz="1200" dirty="0" err="1" smtClean="0">
                <a:solidFill>
                  <a:srgbClr val="CCCC00"/>
                </a:solidFill>
              </a:rPr>
              <a:t>resp.session</a:t>
            </a:r>
            <a:r>
              <a:rPr lang="en-US" sz="1200" dirty="0" smtClean="0">
                <a:solidFill>
                  <a:srgbClr val="CCCC00"/>
                </a:solidFill>
              </a:rPr>
              <a:t> =</a:t>
            </a:r>
            <a:br>
              <a:rPr lang="en-US" sz="1200" dirty="0" smtClean="0">
                <a:solidFill>
                  <a:srgbClr val="CCCC00"/>
                </a:solidFill>
              </a:rPr>
            </a:br>
            <a:r>
              <a:rPr lang="en-US" sz="1200" dirty="0" smtClean="0">
                <a:solidFill>
                  <a:srgbClr val="CCCC00"/>
                </a:solidFill>
              </a:rPr>
              <a:t>      </a:t>
            </a:r>
            <a:r>
              <a:rPr lang="en-US" sz="1200" dirty="0" err="1" smtClean="0">
                <a:solidFill>
                  <a:srgbClr val="CCCC00"/>
                </a:solidFill>
              </a:rPr>
              <a:t>saveState</a:t>
            </a:r>
            <a:r>
              <a:rPr lang="en-US" sz="1200" dirty="0" smtClean="0">
                <a:solidFill>
                  <a:srgbClr val="CCCC00"/>
                </a:solidFill>
              </a:rPr>
              <a:t>(</a:t>
            </a:r>
            <a:r>
              <a:rPr lang="en-US" sz="1200" dirty="0" err="1" smtClean="0">
                <a:solidFill>
                  <a:srgbClr val="CCCC00"/>
                </a:solidFill>
              </a:rPr>
              <a:t>mySession</a:t>
            </a:r>
            <a:r>
              <a:rPr lang="en-US" sz="1200" dirty="0" smtClean="0">
                <a:solidFill>
                  <a:srgbClr val="CCCC00"/>
                </a:solidFill>
              </a:rPr>
              <a:t>);</a:t>
            </a:r>
          </a:p>
          <a:p>
            <a:r>
              <a:rPr lang="en-US" sz="1200" dirty="0">
                <a:solidFill>
                  <a:srgbClr val="CCCC00"/>
                </a:solidFill>
              </a:rPr>
              <a:t>}</a:t>
            </a:r>
          </a:p>
        </p:txBody>
      </p:sp>
      <p:cxnSp>
        <p:nvCxnSpPr>
          <p:cNvPr id="22" name="Straight Connector 21"/>
          <p:cNvCxnSpPr>
            <a:stCxn id="18" idx="3"/>
            <a:endCxn id="20" idx="1"/>
          </p:cNvCxnSpPr>
          <p:nvPr/>
        </p:nvCxnSpPr>
        <p:spPr bwMode="auto">
          <a:xfrm>
            <a:off x="3810000" y="4833180"/>
            <a:ext cx="1981200" cy="552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Magnetic Disk 15"/>
          <p:cNvSpPr/>
          <p:nvPr/>
        </p:nvSpPr>
        <p:spPr bwMode="auto">
          <a:xfrm>
            <a:off x="8153400" y="4358891"/>
            <a:ext cx="685800" cy="96981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charset="0"/>
                <a:ea typeface="ＭＳ Ｐゴシック" charset="0"/>
              </a:rPr>
              <a:t>Session</a:t>
            </a:r>
            <a:br>
              <a:rPr kumimoji="0" lang="en-US" sz="1200" b="1" i="0" u="none" strike="noStrike" cap="none" normalizeH="0" baseline="0" dirty="0" smtClean="0">
                <a:ln>
                  <a:noFill/>
                </a:ln>
                <a:solidFill>
                  <a:schemeClr val="tx1"/>
                </a:solidFill>
                <a:effectLst/>
                <a:latin typeface="Tahoma" charset="0"/>
                <a:ea typeface="ＭＳ Ｐゴシック" charset="0"/>
              </a:rPr>
            </a:br>
            <a:r>
              <a:rPr kumimoji="0" lang="en-US" sz="1200" b="1" i="0" u="none" strike="noStrike" cap="none" normalizeH="0" baseline="0" dirty="0" smtClean="0">
                <a:ln>
                  <a:noFill/>
                </a:ln>
                <a:solidFill>
                  <a:schemeClr val="tx1"/>
                </a:solidFill>
                <a:effectLst/>
                <a:latin typeface="Tahoma" charset="0"/>
                <a:ea typeface="ＭＳ Ｐゴシック" charset="0"/>
              </a:rPr>
              <a:t>Store</a:t>
            </a:r>
            <a:endParaRPr kumimoji="0" lang="en-US" sz="1200" b="1"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stCxn id="20" idx="3"/>
            <a:endCxn id="16" idx="2"/>
          </p:cNvCxnSpPr>
          <p:nvPr/>
        </p:nvCxnSpPr>
        <p:spPr bwMode="auto">
          <a:xfrm>
            <a:off x="7772400" y="4838700"/>
            <a:ext cx="381000" cy="51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Text Box 4"/>
          <p:cNvSpPr txBox="1">
            <a:spLocks noChangeArrowheads="1"/>
          </p:cNvSpPr>
          <p:nvPr/>
        </p:nvSpPr>
        <p:spPr bwMode="auto">
          <a:xfrm>
            <a:off x="523875" y="5737950"/>
            <a:ext cx="6605335" cy="34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To improve scalability stateless is preferred over </a:t>
            </a:r>
            <a:r>
              <a:rPr lang="en-US" sz="1600" b="1" dirty="0" err="1" smtClean="0">
                <a:solidFill>
                  <a:srgbClr val="FF0000"/>
                </a:solidFill>
                <a:latin typeface="Arial" charset="0"/>
              </a:rPr>
              <a:t>stateful</a:t>
            </a:r>
            <a:r>
              <a:rPr lang="en-US" sz="1600" b="1" dirty="0" smtClean="0">
                <a:solidFill>
                  <a:srgbClr val="FF0000"/>
                </a:solidFill>
                <a:latin typeface="Arial" charset="0"/>
              </a:rPr>
              <a:t> services</a:t>
            </a:r>
            <a:endParaRPr lang="en-US" sz="1600" b="1" dirty="0">
              <a:solidFill>
                <a:srgbClr val="FF0000"/>
              </a:solidFill>
              <a:latin typeface="Arial" charset="0"/>
            </a:endParaRPr>
          </a:p>
        </p:txBody>
      </p:sp>
    </p:spTree>
    <p:extLst>
      <p:ext uri="{BB962C8B-B14F-4D97-AF65-F5344CB8AC3E}">
        <p14:creationId xmlns:p14="http://schemas.microsoft.com/office/powerpoint/2010/main" val="391933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21</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Request</a:t>
            </a:r>
            <a:endParaRPr lang="en-US" dirty="0"/>
          </a:p>
        </p:txBody>
      </p:sp>
      <p:cxnSp>
        <p:nvCxnSpPr>
          <p:cNvPr id="20" name="Straight Connector 19"/>
          <p:cNvCxnSpPr/>
          <p:nvPr/>
        </p:nvCxnSpPr>
        <p:spPr bwMode="auto">
          <a:xfrm flipH="1">
            <a:off x="914400" y="5334000"/>
            <a:ext cx="6324600" cy="0"/>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5101968"/>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5334000"/>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5181600"/>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a:xfrm>
            <a:off x="2057400" y="1982212"/>
            <a:ext cx="4572000" cy="3046988"/>
          </a:xfrm>
          <a:prstGeom prst="rect">
            <a:avLst/>
          </a:prstGeom>
        </p:spPr>
        <p:txBody>
          <a:bodyPr>
            <a:spAutoFit/>
          </a:bodyPr>
          <a:lstStyle/>
          <a:p>
            <a:r>
              <a:rPr lang="en-US" sz="1600" dirty="0" smtClean="0"/>
              <a:t>&lt;</a:t>
            </a:r>
            <a:r>
              <a:rPr lang="en-US" sz="1600" dirty="0" err="1" smtClean="0"/>
              <a:t>soapenv:Envelope</a:t>
            </a:r>
            <a:r>
              <a:rPr lang="en-US" sz="1600" dirty="0" smtClean="0"/>
              <a:t> </a:t>
            </a:r>
            <a:r>
              <a:rPr lang="en-US" sz="1600" dirty="0" err="1" smtClean="0"/>
              <a:t>xmlns:soapenv</a:t>
            </a:r>
            <a:r>
              <a:rPr lang="en-US" sz="1600" dirty="0" smtClean="0"/>
              <a:t>="http://</a:t>
            </a:r>
            <a:r>
              <a:rPr lang="en-US" sz="1600" dirty="0" err="1" smtClean="0"/>
              <a:t>schemas.xmlsoap.org</a:t>
            </a:r>
            <a:r>
              <a:rPr lang="en-US" sz="1600" dirty="0" smtClean="0"/>
              <a:t>/soap/envelope/" </a:t>
            </a:r>
            <a:r>
              <a:rPr lang="en-US" sz="1600" dirty="0" err="1" smtClean="0"/>
              <a:t>xmlns:com</a:t>
            </a:r>
            <a:r>
              <a:rPr lang="en-US" sz="1600" dirty="0" smtClean="0"/>
              <a:t>="http://</a:t>
            </a:r>
            <a:r>
              <a:rPr lang="en-US" sz="1600" dirty="0" err="1" smtClean="0"/>
              <a:t>com.drexel.ws.messages</a:t>
            </a:r>
            <a:r>
              <a:rPr lang="en-US" sz="1600" dirty="0" smtClean="0"/>
              <a:t>"&gt;</a:t>
            </a:r>
          </a:p>
          <a:p>
            <a:r>
              <a:rPr lang="en-US" sz="1600" dirty="0" smtClean="0"/>
              <a:t>   &lt;</a:t>
            </a:r>
            <a:r>
              <a:rPr lang="en-US" sz="1600" dirty="0" err="1" smtClean="0"/>
              <a:t>soapenv:Header</a:t>
            </a:r>
            <a:r>
              <a:rPr lang="en-US" sz="1600" dirty="0" smtClean="0"/>
              <a:t>/&gt;</a:t>
            </a:r>
          </a:p>
          <a:p>
            <a:r>
              <a:rPr lang="en-US" sz="1600" dirty="0" smtClean="0"/>
              <a:t>   &lt;</a:t>
            </a:r>
            <a:r>
              <a:rPr lang="en-US" sz="1600" dirty="0" err="1" smtClean="0"/>
              <a:t>soapenv:Body</a:t>
            </a:r>
            <a:r>
              <a:rPr lang="en-US" sz="1600" dirty="0" smtClean="0"/>
              <a:t>&gt;</a:t>
            </a:r>
          </a:p>
          <a:p>
            <a:r>
              <a:rPr lang="en-US" sz="1600" dirty="0" smtClean="0"/>
              <a:t>      &lt;</a:t>
            </a:r>
            <a:r>
              <a:rPr lang="en-US" sz="1600" dirty="0" err="1" smtClean="0"/>
              <a:t>com:PublicationRequest</a:t>
            </a:r>
            <a:r>
              <a:rPr lang="en-US" sz="1600" dirty="0" smtClean="0"/>
              <a:t>&gt;</a:t>
            </a:r>
          </a:p>
          <a:p>
            <a:r>
              <a:rPr lang="en-US" sz="1600" dirty="0" smtClean="0"/>
              <a:t>         &lt;</a:t>
            </a:r>
            <a:r>
              <a:rPr lang="en-US" sz="1600" dirty="0" err="1" smtClean="0"/>
              <a:t>com:RequestType</a:t>
            </a:r>
            <a:r>
              <a:rPr lang="en-US" sz="1600" dirty="0" smtClean="0"/>
              <a:t>&gt;</a:t>
            </a:r>
          </a:p>
          <a:p>
            <a:r>
              <a:rPr lang="en-US" sz="1600" dirty="0" smtClean="0"/>
              <a:t>	&lt;</a:t>
            </a:r>
            <a:r>
              <a:rPr lang="en-US" sz="1600" dirty="0" err="1" smtClean="0"/>
              <a:t>com:GetAll</a:t>
            </a:r>
            <a:r>
              <a:rPr lang="en-US" sz="1600" dirty="0" smtClean="0"/>
              <a:t>&gt;&lt;/</a:t>
            </a:r>
            <a:r>
              <a:rPr lang="en-US" sz="1600" dirty="0" err="1" smtClean="0"/>
              <a:t>com:GetAll</a:t>
            </a:r>
            <a:r>
              <a:rPr lang="en-US" sz="1600" dirty="0" smtClean="0"/>
              <a:t>&gt;</a:t>
            </a:r>
          </a:p>
          <a:p>
            <a:r>
              <a:rPr lang="en-US" sz="1600" dirty="0" smtClean="0"/>
              <a:t>         &lt;/</a:t>
            </a:r>
            <a:r>
              <a:rPr lang="en-US" sz="1600" dirty="0" err="1" smtClean="0"/>
              <a:t>com:RequestType</a:t>
            </a:r>
            <a:r>
              <a:rPr lang="en-US" sz="1600" dirty="0" smtClean="0"/>
              <a:t>&gt;</a:t>
            </a:r>
          </a:p>
          <a:p>
            <a:r>
              <a:rPr lang="en-US" sz="1600" dirty="0" smtClean="0"/>
              <a:t>      &lt;/</a:t>
            </a:r>
            <a:r>
              <a:rPr lang="en-US" sz="1600" dirty="0" err="1" smtClean="0"/>
              <a:t>com:PublicationRequest</a:t>
            </a:r>
            <a:r>
              <a:rPr lang="en-US" sz="1600" dirty="0" smtClean="0"/>
              <a:t>&gt;</a:t>
            </a:r>
          </a:p>
          <a:p>
            <a:r>
              <a:rPr lang="en-US" sz="1600" dirty="0" smtClean="0"/>
              <a:t>   &lt;/</a:t>
            </a:r>
            <a:r>
              <a:rPr lang="en-US" sz="1600" dirty="0" err="1" smtClean="0"/>
              <a:t>soapenv:Body</a:t>
            </a:r>
            <a:r>
              <a:rPr lang="en-US" sz="1600" dirty="0" smtClean="0"/>
              <a:t>&gt;</a:t>
            </a:r>
          </a:p>
          <a:p>
            <a:r>
              <a:rPr lang="en-US" sz="1600" dirty="0" smtClean="0"/>
              <a:t>&lt;/</a:t>
            </a:r>
            <a:r>
              <a:rPr lang="en-US" sz="1600" dirty="0" err="1" smtClean="0"/>
              <a:t>soapenv:Envelope</a:t>
            </a:r>
            <a:r>
              <a:rPr lang="en-US" sz="1600" dirty="0" smtClean="0"/>
              <a:t>&gt;</a:t>
            </a:r>
            <a:endParaRPr lang="en-US" sz="1600" dirty="0"/>
          </a:p>
        </p:txBody>
      </p:sp>
    </p:spTree>
    <p:extLst>
      <p:ext uri="{BB962C8B-B14F-4D97-AF65-F5344CB8AC3E}">
        <p14:creationId xmlns:p14="http://schemas.microsoft.com/office/powerpoint/2010/main" val="624854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22</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Response</a:t>
            </a:r>
            <a:endParaRPr lang="en-US" dirty="0"/>
          </a:p>
        </p:txBody>
      </p:sp>
      <p:cxnSp>
        <p:nvCxnSpPr>
          <p:cNvPr id="20" name="Straight Connector 19"/>
          <p:cNvCxnSpPr/>
          <p:nvPr/>
        </p:nvCxnSpPr>
        <p:spPr bwMode="auto">
          <a:xfrm flipH="1">
            <a:off x="914400" y="2261578"/>
            <a:ext cx="6324600"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2029546"/>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2261578"/>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2109178"/>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2" name="Rectangle 1"/>
          <p:cNvSpPr/>
          <p:nvPr/>
        </p:nvSpPr>
        <p:spPr>
          <a:xfrm>
            <a:off x="1524000" y="2451081"/>
            <a:ext cx="6172200" cy="3416319"/>
          </a:xfrm>
          <a:prstGeom prst="rect">
            <a:avLst/>
          </a:prstGeom>
        </p:spPr>
        <p:txBody>
          <a:bodyPr wrap="square">
            <a:spAutoFit/>
          </a:bodyPr>
          <a:lstStyle/>
          <a:p>
            <a:r>
              <a:rPr lang="en-US" sz="1200" dirty="0" smtClean="0"/>
              <a:t>&lt;</a:t>
            </a:r>
            <a:r>
              <a:rPr lang="en-US" sz="1200" dirty="0" err="1" smtClean="0"/>
              <a:t>SOAP-ENV:Envelope</a:t>
            </a:r>
            <a:r>
              <a:rPr lang="en-US" sz="1200" dirty="0" smtClean="0"/>
              <a:t> </a:t>
            </a:r>
            <a:r>
              <a:rPr lang="en-US" sz="1200" dirty="0" err="1" smtClean="0"/>
              <a:t>xmlns:SOAP-ENV</a:t>
            </a:r>
            <a:r>
              <a:rPr lang="en-US" sz="1200" dirty="0" smtClean="0"/>
              <a:t>="http://</a:t>
            </a:r>
            <a:r>
              <a:rPr lang="en-US" sz="1200" dirty="0" err="1" smtClean="0"/>
              <a:t>schemas.xmlsoap.org</a:t>
            </a:r>
            <a:r>
              <a:rPr lang="en-US" sz="1200" dirty="0" smtClean="0"/>
              <a:t>/soap/envelope/"&gt;</a:t>
            </a:r>
          </a:p>
          <a:p>
            <a:r>
              <a:rPr lang="en-US" sz="1200" dirty="0" smtClean="0"/>
              <a:t>   &lt;</a:t>
            </a:r>
            <a:r>
              <a:rPr lang="en-US" sz="1200" dirty="0" err="1" smtClean="0"/>
              <a:t>SOAP-ENV:Header</a:t>
            </a:r>
            <a:r>
              <a:rPr lang="en-US" sz="1200" dirty="0" smtClean="0"/>
              <a:t>/&gt;</a:t>
            </a:r>
          </a:p>
          <a:p>
            <a:r>
              <a:rPr lang="en-US" sz="1200" dirty="0" smtClean="0"/>
              <a:t>   &lt;</a:t>
            </a:r>
            <a:r>
              <a:rPr lang="en-US" sz="1200" dirty="0" err="1" smtClean="0"/>
              <a:t>SOAP-ENV:Body</a:t>
            </a:r>
            <a:r>
              <a:rPr lang="en-US" sz="1200" dirty="0" smtClean="0"/>
              <a:t>&gt;</a:t>
            </a:r>
          </a:p>
          <a:p>
            <a:r>
              <a:rPr lang="en-US" sz="1200" dirty="0" smtClean="0"/>
              <a:t>      &lt;ns2:PublicationResponse xmlns:ns2="http://</a:t>
            </a:r>
            <a:r>
              <a:rPr lang="en-US" sz="1200" dirty="0" err="1" smtClean="0"/>
              <a:t>com.drexel.ws.messages</a:t>
            </a:r>
            <a:r>
              <a:rPr lang="en-US" sz="1200" dirty="0" smtClean="0"/>
              <a:t>"&gt;</a:t>
            </a:r>
          </a:p>
          <a:p>
            <a:r>
              <a:rPr lang="en-US" sz="1200" dirty="0" smtClean="0"/>
              <a:t>         &lt;ns2:Article id="1"&gt;</a:t>
            </a:r>
          </a:p>
          <a:p>
            <a:r>
              <a:rPr lang="en-US" sz="1200" dirty="0" smtClean="0"/>
              <a:t>            &lt;ns2:Title&gt;title&lt;/ns2:Title&gt;</a:t>
            </a:r>
          </a:p>
          <a:p>
            <a:r>
              <a:rPr lang="en-US" sz="1200" dirty="0" smtClean="0"/>
              <a:t>            &lt;ns2:AuthorList&gt;</a:t>
            </a:r>
          </a:p>
          <a:p>
            <a:r>
              <a:rPr lang="en-US" sz="1200" dirty="0" smtClean="0"/>
              <a:t>               &lt;ns2:Author&gt;Brian&lt;/ns2:Author&gt;</a:t>
            </a:r>
          </a:p>
          <a:p>
            <a:r>
              <a:rPr lang="en-US" sz="1200" dirty="0" smtClean="0"/>
              <a:t>               &lt;ns2:Author&gt;Ben&lt;/ns2:Author&gt;</a:t>
            </a:r>
          </a:p>
          <a:p>
            <a:r>
              <a:rPr lang="en-US" sz="1200" dirty="0" smtClean="0"/>
              <a:t>            &lt;/ns2:AuthorList&gt;</a:t>
            </a:r>
          </a:p>
          <a:p>
            <a:r>
              <a:rPr lang="en-US" sz="1200" dirty="0" smtClean="0"/>
              <a:t>            &lt;ns2:Cite&gt;by </a:t>
            </a:r>
            <a:r>
              <a:rPr lang="en-US" sz="1200" dirty="0" err="1" smtClean="0"/>
              <a:t>xxxx</a:t>
            </a:r>
            <a:r>
              <a:rPr lang="en-US" sz="1200" dirty="0" smtClean="0"/>
              <a:t>&lt;/ns2:Cite&gt;</a:t>
            </a:r>
          </a:p>
          <a:p>
            <a:r>
              <a:rPr lang="en-US" sz="1200" dirty="0" smtClean="0"/>
              <a:t>            &lt;ns2:PubDate&gt;10/10/2010&lt;/ns2:PubDate&gt;</a:t>
            </a:r>
          </a:p>
          <a:p>
            <a:r>
              <a:rPr lang="en-US" sz="1200" dirty="0" smtClean="0"/>
              <a:t>            &lt;ns2:Abstract&gt;abstract&lt;/ns2:Abstract&gt;</a:t>
            </a:r>
          </a:p>
          <a:p>
            <a:r>
              <a:rPr lang="en-US" sz="1200" dirty="0" smtClean="0"/>
              <a:t>            &lt;ns2:PubLink&gt;http://</a:t>
            </a:r>
            <a:r>
              <a:rPr lang="en-US" sz="1200" dirty="0" err="1" smtClean="0"/>
              <a:t>xxx.yy.com</a:t>
            </a:r>
            <a:r>
              <a:rPr lang="en-US" sz="1200" dirty="0" smtClean="0"/>
              <a:t>/</a:t>
            </a:r>
            <a:r>
              <a:rPr lang="en-US" sz="1200" dirty="0" err="1" smtClean="0"/>
              <a:t>xxx.pdf</a:t>
            </a:r>
            <a:r>
              <a:rPr lang="en-US" sz="1200" dirty="0" smtClean="0"/>
              <a:t>&lt;/ns2:PubLink&gt;</a:t>
            </a:r>
          </a:p>
          <a:p>
            <a:r>
              <a:rPr lang="en-US" sz="1200" dirty="0" smtClean="0"/>
              <a:t>         &lt;/ns2:Article&gt;</a:t>
            </a:r>
          </a:p>
          <a:p>
            <a:r>
              <a:rPr lang="en-US" sz="1200" dirty="0" smtClean="0"/>
              <a:t>      &lt;/ns2:PublicationResponse&gt;</a:t>
            </a:r>
          </a:p>
          <a:p>
            <a:r>
              <a:rPr lang="en-US" sz="1200" dirty="0" smtClean="0"/>
              <a:t>   &lt;/</a:t>
            </a:r>
            <a:r>
              <a:rPr lang="en-US" sz="1200" dirty="0" err="1" smtClean="0"/>
              <a:t>SOAP-ENV:Body</a:t>
            </a:r>
            <a:r>
              <a:rPr lang="en-US" sz="1200" dirty="0" smtClean="0"/>
              <a:t>&gt;</a:t>
            </a:r>
          </a:p>
          <a:p>
            <a:r>
              <a:rPr lang="en-US" sz="1200" dirty="0" smtClean="0"/>
              <a:t>&lt;/</a:t>
            </a:r>
            <a:r>
              <a:rPr lang="en-US" sz="1200" dirty="0" err="1" smtClean="0"/>
              <a:t>SOAP-ENV:Envelope</a:t>
            </a:r>
            <a:r>
              <a:rPr lang="en-US" sz="1200" dirty="0" smtClean="0"/>
              <a:t>&gt;</a:t>
            </a:r>
            <a:endParaRPr lang="en-US" sz="1200" dirty="0"/>
          </a:p>
        </p:txBody>
      </p:sp>
    </p:spTree>
    <p:extLst>
      <p:ext uri="{BB962C8B-B14F-4D97-AF65-F5344CB8AC3E}">
        <p14:creationId xmlns:p14="http://schemas.microsoft.com/office/powerpoint/2010/main" val="3390805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858000" y="6248400"/>
            <a:ext cx="1905000" cy="457200"/>
          </a:xfrm>
        </p:spPr>
        <p:txBody>
          <a:bodyPr/>
          <a:lstStyle/>
          <a:p>
            <a:fld id="{02351247-9CC6-084F-84F6-5F0BCF662951}" type="slidenum">
              <a:rPr lang="en-US"/>
              <a:pPr/>
              <a:t>23</a:t>
            </a:fld>
            <a:endParaRPr lang="en-US"/>
          </a:p>
        </p:txBody>
      </p:sp>
      <p:sp>
        <p:nvSpPr>
          <p:cNvPr id="736258" name="Rectangle 2"/>
          <p:cNvSpPr>
            <a:spLocks noGrp="1" noChangeArrowheads="1"/>
          </p:cNvSpPr>
          <p:nvPr>
            <p:ph type="title"/>
          </p:nvPr>
        </p:nvSpPr>
        <p:spPr>
          <a:xfrm>
            <a:off x="914400" y="228600"/>
            <a:ext cx="7772400" cy="1143000"/>
          </a:xfrm>
        </p:spPr>
        <p:txBody>
          <a:bodyPr/>
          <a:lstStyle/>
          <a:p>
            <a:pPr defTabSz="895350"/>
            <a:r>
              <a:rPr lang="en-US" dirty="0"/>
              <a:t>The Architectural Components </a:t>
            </a:r>
            <a:r>
              <a:rPr lang="en-US" dirty="0" smtClean="0"/>
              <a:t>– Messages – Request/Response REST</a:t>
            </a:r>
            <a:endParaRPr lang="en-US" dirty="0"/>
          </a:p>
        </p:txBody>
      </p:sp>
      <p:cxnSp>
        <p:nvCxnSpPr>
          <p:cNvPr id="20" name="Straight Connector 19"/>
          <p:cNvCxnSpPr/>
          <p:nvPr/>
        </p:nvCxnSpPr>
        <p:spPr bwMode="auto">
          <a:xfrm flipH="1">
            <a:off x="914400" y="2389021"/>
            <a:ext cx="6324600"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TextBox 17"/>
          <p:cNvSpPr txBox="1"/>
          <p:nvPr/>
        </p:nvSpPr>
        <p:spPr>
          <a:xfrm rot="5400000">
            <a:off x="7139411" y="2156989"/>
            <a:ext cx="508443" cy="461665"/>
          </a:xfrm>
          <a:prstGeom prst="rect">
            <a:avLst/>
          </a:prstGeom>
          <a:noFill/>
        </p:spPr>
        <p:txBody>
          <a:bodyPr wrap="none" rtlCol="0">
            <a:spAutoFit/>
          </a:bodyPr>
          <a:lstStyle/>
          <a:p>
            <a:r>
              <a:rPr lang="en-US" b="1" dirty="0" smtClean="0">
                <a:latin typeface="BlairMdITC TT-Medium"/>
                <a:cs typeface="BlairMdITC TT-Medium"/>
              </a:rPr>
              <a:t>U</a:t>
            </a:r>
            <a:endParaRPr lang="en-US" b="1" dirty="0">
              <a:latin typeface="BlairMdITC TT-Medium"/>
              <a:cs typeface="BlairMdITC TT-Medium"/>
            </a:endParaRPr>
          </a:p>
        </p:txBody>
      </p:sp>
      <p:sp>
        <p:nvSpPr>
          <p:cNvPr id="27" name="Rectangle 26"/>
          <p:cNvSpPr/>
          <p:nvPr/>
        </p:nvSpPr>
        <p:spPr bwMode="auto">
          <a:xfrm rot="16200000">
            <a:off x="6553199" y="3581400"/>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Implementation</a:t>
            </a:r>
            <a:endParaRPr kumimoji="0" lang="en-US" sz="2400" b="0" i="0" u="none" strike="noStrike" cap="none" normalizeH="0" baseline="0" dirty="0">
              <a:ln>
                <a:noFill/>
              </a:ln>
              <a:solidFill>
                <a:schemeClr val="tx1"/>
              </a:solidFill>
              <a:effectLst/>
              <a:latin typeface="Tahoma" charset="0"/>
              <a:ea typeface="ＭＳ Ｐゴシック" charset="0"/>
            </a:endParaRPr>
          </a:p>
        </p:txBody>
      </p:sp>
      <p:cxnSp>
        <p:nvCxnSpPr>
          <p:cNvPr id="28" name="Straight Connector 27"/>
          <p:cNvCxnSpPr>
            <a:endCxn id="29" idx="6"/>
          </p:cNvCxnSpPr>
          <p:nvPr/>
        </p:nvCxnSpPr>
        <p:spPr bwMode="auto">
          <a:xfrm flipH="1">
            <a:off x="7848599" y="2389021"/>
            <a:ext cx="381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7543799" y="2236621"/>
            <a:ext cx="304800" cy="3048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19" name="Rectangle 18"/>
          <p:cNvSpPr/>
          <p:nvPr/>
        </p:nvSpPr>
        <p:spPr bwMode="auto">
          <a:xfrm rot="16200000">
            <a:off x="-1524000" y="3581401"/>
            <a:ext cx="4114801" cy="76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charset="0"/>
                <a:ea typeface="ＭＳ Ｐゴシック" charset="0"/>
              </a:rPr>
              <a:t>Service</a:t>
            </a:r>
            <a:r>
              <a:rPr kumimoji="0" lang="en-US" sz="2400" b="0" i="0" u="none" strike="noStrike" cap="none" normalizeH="0" dirty="0" smtClean="0">
                <a:ln>
                  <a:noFill/>
                </a:ln>
                <a:solidFill>
                  <a:schemeClr val="tx1"/>
                </a:solidFill>
                <a:effectLst/>
                <a:latin typeface="Tahoma" charset="0"/>
                <a:ea typeface="ＭＳ Ｐゴシック" charset="0"/>
              </a:rPr>
              <a:t> Consumer</a:t>
            </a:r>
            <a:endParaRPr kumimoji="0" lang="en-US" sz="2400" b="0" i="0" u="none" strike="noStrike" cap="none" normalizeH="0" baseline="0" dirty="0">
              <a:ln>
                <a:noFill/>
              </a:ln>
              <a:solidFill>
                <a:schemeClr val="tx1"/>
              </a:solidFill>
              <a:effectLst/>
              <a:latin typeface="Tahoma" charset="0"/>
              <a:ea typeface="ＭＳ Ｐゴシック" charset="0"/>
            </a:endParaRPr>
          </a:p>
        </p:txBody>
      </p:sp>
      <p:sp>
        <p:nvSpPr>
          <p:cNvPr id="8" name="Rectangle 7"/>
          <p:cNvSpPr/>
          <p:nvPr/>
        </p:nvSpPr>
        <p:spPr>
          <a:xfrm>
            <a:off x="2057400" y="1982212"/>
            <a:ext cx="4572000" cy="338554"/>
          </a:xfrm>
          <a:prstGeom prst="rect">
            <a:avLst/>
          </a:prstGeom>
        </p:spPr>
        <p:txBody>
          <a:bodyPr>
            <a:spAutoFit/>
          </a:bodyPr>
          <a:lstStyle/>
          <a:p>
            <a:r>
              <a:rPr lang="en-US" sz="1600" dirty="0" smtClean="0"/>
              <a:t>GET http://localhost:3000/papers/2</a:t>
            </a:r>
            <a:endParaRPr lang="en-US" sz="1600" dirty="0"/>
          </a:p>
        </p:txBody>
      </p:sp>
      <p:sp>
        <p:nvSpPr>
          <p:cNvPr id="2" name="Rectangle 1"/>
          <p:cNvSpPr/>
          <p:nvPr/>
        </p:nvSpPr>
        <p:spPr>
          <a:xfrm>
            <a:off x="1143000" y="2438400"/>
            <a:ext cx="6934200" cy="3600985"/>
          </a:xfrm>
          <a:prstGeom prst="rect">
            <a:avLst/>
          </a:prstGeom>
        </p:spPr>
        <p:txBody>
          <a:bodyPr wrap="square">
            <a:spAutoFit/>
          </a:bodyPr>
          <a:lstStyle/>
          <a:p>
            <a:r>
              <a:rPr lang="en-US" sz="1200" dirty="0" smtClean="0"/>
              <a:t>{</a:t>
            </a:r>
          </a:p>
          <a:p>
            <a:r>
              <a:rPr lang="en-US" sz="1200" dirty="0" smtClean="0"/>
              <a:t>  "id": 2,</a:t>
            </a:r>
          </a:p>
          <a:p>
            <a:r>
              <a:rPr lang="en-US" sz="1200" dirty="0" smtClean="0"/>
              <a:t>  "title": "On the Automatic Modularization of Software Systems Using the Bunch Tool",</a:t>
            </a:r>
          </a:p>
          <a:p>
            <a:r>
              <a:rPr lang="en-US" sz="1200" dirty="0" smtClean="0"/>
              <a:t>  "cite": "B. S. Mitchell, S. </a:t>
            </a:r>
            <a:r>
              <a:rPr lang="en-US" sz="1200" dirty="0" err="1" smtClean="0"/>
              <a:t>Mancoridis</a:t>
            </a:r>
            <a:r>
              <a:rPr lang="en-US" sz="1200" dirty="0" smtClean="0"/>
              <a:t> In the IEEE Transactions on Software Engineering, Volume 32, Number 3, 2006, pp. 193-208.",</a:t>
            </a:r>
          </a:p>
          <a:p>
            <a:r>
              <a:rPr lang="en-US" sz="1200" dirty="0" smtClean="0"/>
              <a:t>  "link": "pubs/TSE-0035-0304.pdf",</a:t>
            </a:r>
          </a:p>
          <a:p>
            <a:r>
              <a:rPr lang="en-US" sz="1200" dirty="0" smtClean="0"/>
              <a:t>  "slides": null,</a:t>
            </a:r>
          </a:p>
          <a:p>
            <a:r>
              <a:rPr lang="en-US" sz="1200" dirty="0" smtClean="0"/>
              <a:t>  "abstract": "Since modern software systems are large and complex, appropriate abstractions of their structure are needed to make them more understandable and, thus, easier to maintain. Software clustering techniques are useful to support the creation of these abstractions by producing architectural-level views of a system’s structure directly from its source code. This paper examines the Bunch clustering system which, unlike other software clustering tools, uses search techniques to perform clustering. Bunch produces a subsystem decomposition by partitioning a graph of the entities (e.g., classes) and relations (e.g., function calls) in the source code. Bunch uses a fitness function to evaluate the quality of graph partitions and uses search algorithms to find a satisfactory solution. This paper presents a case study to demonstrate how Bunch can be used to create views of the structure of significant software systems. This paper also outlines research to evaluate the software clustering results produced by Bunch."</a:t>
            </a:r>
          </a:p>
          <a:p>
            <a:r>
              <a:rPr lang="en-US" sz="1200" dirty="0" smtClean="0"/>
              <a:t>}</a:t>
            </a:r>
            <a:endParaRPr lang="en-US" sz="1200" dirty="0"/>
          </a:p>
        </p:txBody>
      </p:sp>
    </p:spTree>
    <p:extLst>
      <p:ext uri="{BB962C8B-B14F-4D97-AF65-F5344CB8AC3E}">
        <p14:creationId xmlns:p14="http://schemas.microsoft.com/office/powerpoint/2010/main" val="4249925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16EFC55-AE42-A24D-871B-8BB55C5177EB}" type="slidenum">
              <a:rPr lang="en-US"/>
              <a:pPr/>
              <a:t>24</a:t>
            </a:fld>
            <a:endParaRPr lang="en-US"/>
          </a:p>
        </p:txBody>
      </p:sp>
      <p:sp>
        <p:nvSpPr>
          <p:cNvPr id="737282" name="Rectangle 2"/>
          <p:cNvSpPr>
            <a:spLocks noGrp="1" noChangeArrowheads="1"/>
          </p:cNvSpPr>
          <p:nvPr>
            <p:ph type="title"/>
          </p:nvPr>
        </p:nvSpPr>
        <p:spPr/>
        <p:txBody>
          <a:bodyPr/>
          <a:lstStyle/>
          <a:p>
            <a:pPr defTabSz="895350"/>
            <a:r>
              <a:rPr lang="en-US" dirty="0" smtClean="0"/>
              <a:t>Specialization of SOA Models</a:t>
            </a:r>
            <a:endParaRPr lang="en-US" dirty="0"/>
          </a:p>
        </p:txBody>
      </p:sp>
      <p:sp>
        <p:nvSpPr>
          <p:cNvPr id="737283" name="Rectangle 3" descr="Rectangle: Click to edit Master text styles&#10;Second level&#10;Third level&#10;Fourth level&#10;Fifth level"/>
          <p:cNvSpPr>
            <a:spLocks noGrp="1" noChangeArrowheads="1"/>
          </p:cNvSpPr>
          <p:nvPr>
            <p:ph type="body" idx="1"/>
          </p:nvPr>
        </p:nvSpPr>
        <p:spPr>
          <a:xfrm>
            <a:off x="771525" y="1447800"/>
            <a:ext cx="8143875" cy="4972050"/>
          </a:xfrm>
        </p:spPr>
        <p:txBody>
          <a:bodyPr/>
          <a:lstStyle/>
          <a:p>
            <a:pPr marL="236538" indent="-236538" defTabSz="895350"/>
            <a:r>
              <a:rPr lang="en-US" sz="1800" dirty="0" smtClean="0"/>
              <a:t>Contract/Operation Based (SOAP)</a:t>
            </a:r>
          </a:p>
          <a:p>
            <a:pPr marL="636588" lvl="1" indent="-236538" defTabSz="895350"/>
            <a:r>
              <a:rPr lang="en-US" sz="1400" dirty="0" smtClean="0"/>
              <a:t>Service is defined in terms of operations that the service can perform, the messaging frameworks that the service supports, and a strict definition of the  data structures supported by the service operations (request and response)</a:t>
            </a:r>
          </a:p>
          <a:p>
            <a:pPr marL="636588" lvl="1" indent="-236538" defTabSz="895350"/>
            <a:r>
              <a:rPr lang="en-US" sz="1400" dirty="0" smtClean="0"/>
              <a:t>The service contract is specified in a special XML document, called a WSDL document</a:t>
            </a:r>
          </a:p>
          <a:p>
            <a:pPr marL="636588" lvl="1" indent="-236538" defTabSz="895350"/>
            <a:r>
              <a:rPr lang="en-US" sz="1400" dirty="0" smtClean="0"/>
              <a:t>The WSDL document can also specify policies associated with using the service.</a:t>
            </a:r>
          </a:p>
          <a:p>
            <a:pPr marL="636588" lvl="1" indent="-236538" defTabSz="895350"/>
            <a:r>
              <a:rPr lang="en-US" sz="1400" dirty="0" smtClean="0"/>
              <a:t>Contract can be loosely- or strictly- enforced</a:t>
            </a:r>
          </a:p>
          <a:p>
            <a:pPr marL="636588" lvl="1" indent="-236538" defTabSz="895350"/>
            <a:r>
              <a:rPr lang="en-US" sz="1400" dirty="0" smtClean="0"/>
              <a:t>Lots of extensions, defined as WS-* standards</a:t>
            </a:r>
          </a:p>
          <a:p>
            <a:pPr marL="636588" lvl="1" indent="-236538" defTabSz="895350"/>
            <a:r>
              <a:rPr lang="en-US" sz="1400" dirty="0" smtClean="0"/>
              <a:t>Messaging typically in the form of XML documents</a:t>
            </a:r>
          </a:p>
          <a:p>
            <a:pPr marL="236538" indent="-236538" defTabSz="895350"/>
            <a:r>
              <a:rPr lang="en-US" sz="1800" dirty="0" smtClean="0"/>
              <a:t>Resource Based (REST),</a:t>
            </a:r>
            <a:endParaRPr lang="en-US" sz="1600" dirty="0"/>
          </a:p>
          <a:p>
            <a:pPr marL="636588" lvl="1" indent="-236538" defTabSz="895350"/>
            <a:r>
              <a:rPr lang="en-US" sz="1400" dirty="0" smtClean="0"/>
              <a:t>First introduced in 2000 by Roy Fielding’s Ph.D. thesis</a:t>
            </a:r>
          </a:p>
          <a:p>
            <a:pPr marL="636588" lvl="1" indent="-236538" defTabSz="895350"/>
            <a:r>
              <a:rPr lang="en-US" sz="1400" dirty="0" smtClean="0"/>
              <a:t>Service is defined in terms of resources (generally nouns)</a:t>
            </a:r>
          </a:p>
          <a:p>
            <a:pPr marL="636588" lvl="1" indent="-236538" defTabSz="895350"/>
            <a:r>
              <a:rPr lang="en-US" sz="1400" dirty="0" smtClean="0"/>
              <a:t>Service operations are mapped to HTTP verbs</a:t>
            </a:r>
          </a:p>
          <a:p>
            <a:pPr marL="636588" lvl="1" indent="-236538" defTabSz="895350"/>
            <a:r>
              <a:rPr lang="en-US" sz="1400" dirty="0" smtClean="0"/>
              <a:t>Service runtime utilizes web runtime, in fact they cant be distinguished</a:t>
            </a:r>
          </a:p>
          <a:p>
            <a:pPr marL="636588" lvl="1" indent="-236538" defTabSz="895350"/>
            <a:r>
              <a:rPr lang="en-US" sz="1400" dirty="0" smtClean="0"/>
              <a:t>Messaging typically in the form of JSON documents, although XML is also used</a:t>
            </a:r>
          </a:p>
          <a:p>
            <a:pPr marL="636588" lvl="1" indent="-236538" defTabSz="895350"/>
            <a:r>
              <a:rPr lang="en-US" sz="1400" dirty="0" smtClean="0"/>
              <a:t>Example-based versus contract-based specification.  Some work on this with the WADL specifications.</a:t>
            </a:r>
            <a:endParaRPr lang="en-US" sz="1400" dirty="0"/>
          </a:p>
        </p:txBody>
      </p:sp>
      <p:sp>
        <p:nvSpPr>
          <p:cNvPr id="6" name="Text Box 4"/>
          <p:cNvSpPr txBox="1">
            <a:spLocks noChangeArrowheads="1"/>
          </p:cNvSpPr>
          <p:nvPr/>
        </p:nvSpPr>
        <p:spPr bwMode="auto">
          <a:xfrm>
            <a:off x="523875" y="5737950"/>
            <a:ext cx="7805884" cy="58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600" b="1" dirty="0" smtClean="0">
                <a:solidFill>
                  <a:srgbClr val="FF0000"/>
                </a:solidFill>
                <a:latin typeface="Arial" charset="0"/>
              </a:rPr>
              <a:t>Up until a few years ago SOAP was the more popular approach; however, now </a:t>
            </a:r>
            <a:br>
              <a:rPr lang="en-US" sz="1600" b="1" dirty="0" smtClean="0">
                <a:solidFill>
                  <a:srgbClr val="FF0000"/>
                </a:solidFill>
                <a:latin typeface="Arial" charset="0"/>
              </a:rPr>
            </a:br>
            <a:r>
              <a:rPr lang="en-US" sz="1600" b="1" dirty="0" err="1" smtClean="0">
                <a:solidFill>
                  <a:srgbClr val="FF0000"/>
                </a:solidFill>
                <a:latin typeface="Arial" charset="0"/>
              </a:rPr>
              <a:t>RESTful</a:t>
            </a:r>
            <a:r>
              <a:rPr lang="en-US" sz="1600" b="1" dirty="0" smtClean="0">
                <a:solidFill>
                  <a:srgbClr val="FF0000"/>
                </a:solidFill>
                <a:latin typeface="Arial" charset="0"/>
              </a:rPr>
              <a:t> services are dominating SOA-based architecture…</a:t>
            </a:r>
            <a:endParaRPr lang="en-US" sz="1600" b="1" dirty="0">
              <a:solidFill>
                <a:srgbClr val="FF0000"/>
              </a:solidFill>
              <a:latin typeface="Arial" charset="0"/>
            </a:endParaRPr>
          </a:p>
        </p:txBody>
      </p:sp>
    </p:spTree>
    <p:extLst>
      <p:ext uri="{BB962C8B-B14F-4D97-AF65-F5344CB8AC3E}">
        <p14:creationId xmlns:p14="http://schemas.microsoft.com/office/powerpoint/2010/main" val="153421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1"/>
          </p:nvPr>
        </p:nvSpPr>
        <p:spPr/>
        <p:txBody>
          <a:bodyPr/>
          <a:lstStyle/>
          <a:p>
            <a:fld id="{9453DA90-5F40-0F42-B63D-9D2C51F23702}" type="slidenum">
              <a:rPr lang="en-US"/>
              <a:pPr/>
              <a:t>25</a:t>
            </a:fld>
            <a:endParaRPr lang="en-US"/>
          </a:p>
        </p:txBody>
      </p:sp>
      <p:sp>
        <p:nvSpPr>
          <p:cNvPr id="588804" name="Rectangle 4"/>
          <p:cNvSpPr>
            <a:spLocks noGrp="1" noChangeArrowheads="1"/>
          </p:cNvSpPr>
          <p:nvPr>
            <p:ph type="title"/>
          </p:nvPr>
        </p:nvSpPr>
        <p:spPr/>
        <p:txBody>
          <a:bodyPr/>
          <a:lstStyle/>
          <a:p>
            <a:r>
              <a:rPr lang="en-US"/>
              <a:t>Web Services Architecture</a:t>
            </a:r>
          </a:p>
        </p:txBody>
      </p:sp>
      <p:sp>
        <p:nvSpPr>
          <p:cNvPr id="588805" name="Rectangle 5"/>
          <p:cNvSpPr>
            <a:spLocks noChangeArrowheads="1"/>
          </p:cNvSpPr>
          <p:nvPr/>
        </p:nvSpPr>
        <p:spPr bwMode="auto">
          <a:xfrm>
            <a:off x="838200" y="3048000"/>
            <a:ext cx="1600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Client</a:t>
            </a:r>
          </a:p>
        </p:txBody>
      </p:sp>
      <p:sp>
        <p:nvSpPr>
          <p:cNvPr id="588806" name="Rectangle 6"/>
          <p:cNvSpPr>
            <a:spLocks noChangeArrowheads="1"/>
          </p:cNvSpPr>
          <p:nvPr/>
        </p:nvSpPr>
        <p:spPr bwMode="auto">
          <a:xfrm>
            <a:off x="4191000" y="2895600"/>
            <a:ext cx="16002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Protocol-</a:t>
            </a:r>
            <a:br>
              <a:rPr lang="en-US" dirty="0"/>
            </a:br>
            <a:r>
              <a:rPr lang="en-US" dirty="0"/>
              <a:t>Specific</a:t>
            </a:r>
            <a:br>
              <a:rPr lang="en-US" dirty="0"/>
            </a:br>
            <a:r>
              <a:rPr lang="en-US" dirty="0" smtClean="0"/>
              <a:t>Endpoint</a:t>
            </a:r>
            <a:endParaRPr lang="en-US" dirty="0"/>
          </a:p>
        </p:txBody>
      </p:sp>
      <p:sp>
        <p:nvSpPr>
          <p:cNvPr id="588807" name="Rectangle 7"/>
          <p:cNvSpPr>
            <a:spLocks noChangeArrowheads="1"/>
          </p:cNvSpPr>
          <p:nvPr/>
        </p:nvSpPr>
        <p:spPr bwMode="auto">
          <a:xfrm>
            <a:off x="6324600" y="28956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Web Service</a:t>
            </a:r>
            <a:br>
              <a:rPr lang="en-US"/>
            </a:br>
            <a:r>
              <a:rPr lang="en-US"/>
              <a:t>Container</a:t>
            </a:r>
          </a:p>
        </p:txBody>
      </p:sp>
      <p:sp>
        <p:nvSpPr>
          <p:cNvPr id="588808" name="Rectangle 8"/>
          <p:cNvSpPr>
            <a:spLocks noChangeArrowheads="1"/>
          </p:cNvSpPr>
          <p:nvPr/>
        </p:nvSpPr>
        <p:spPr bwMode="auto">
          <a:xfrm>
            <a:off x="6248400" y="43434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88809" name="Rectangle 9"/>
          <p:cNvSpPr>
            <a:spLocks noChangeArrowheads="1"/>
          </p:cNvSpPr>
          <p:nvPr/>
        </p:nvSpPr>
        <p:spPr bwMode="auto">
          <a:xfrm>
            <a:off x="6400800" y="44958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88810" name="Rectangle 10"/>
          <p:cNvSpPr>
            <a:spLocks noChangeArrowheads="1"/>
          </p:cNvSpPr>
          <p:nvPr/>
        </p:nvSpPr>
        <p:spPr bwMode="auto">
          <a:xfrm>
            <a:off x="6553200" y="46482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88811" name="Rectangle 11"/>
          <p:cNvSpPr>
            <a:spLocks noChangeArrowheads="1"/>
          </p:cNvSpPr>
          <p:nvPr/>
        </p:nvSpPr>
        <p:spPr bwMode="auto">
          <a:xfrm>
            <a:off x="6705600" y="48006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Web </a:t>
            </a:r>
            <a:r>
              <a:rPr lang="en-US" dirty="0" smtClean="0"/>
              <a:t>Service</a:t>
            </a:r>
            <a:br>
              <a:rPr lang="en-US" dirty="0" smtClean="0"/>
            </a:br>
            <a:r>
              <a:rPr lang="en-US" dirty="0" err="1" smtClean="0"/>
              <a:t>Impl</a:t>
            </a:r>
            <a:endParaRPr lang="en-US" dirty="0"/>
          </a:p>
        </p:txBody>
      </p:sp>
      <p:sp>
        <p:nvSpPr>
          <p:cNvPr id="588812" name="Line 12"/>
          <p:cNvSpPr>
            <a:spLocks noChangeShapeType="1"/>
          </p:cNvSpPr>
          <p:nvPr/>
        </p:nvSpPr>
        <p:spPr bwMode="auto">
          <a:xfrm>
            <a:off x="2438400" y="3505200"/>
            <a:ext cx="1752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88813" name="Line 13"/>
          <p:cNvSpPr>
            <a:spLocks noChangeShapeType="1"/>
          </p:cNvSpPr>
          <p:nvPr/>
        </p:nvSpPr>
        <p:spPr bwMode="auto">
          <a:xfrm>
            <a:off x="5791200" y="3352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88814" name="Line 14"/>
          <p:cNvSpPr>
            <a:spLocks noChangeShapeType="1"/>
          </p:cNvSpPr>
          <p:nvPr/>
        </p:nvSpPr>
        <p:spPr bwMode="auto">
          <a:xfrm>
            <a:off x="7315200" y="38100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60680923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fld id="{58F440CC-D2FD-9E43-A823-3342A02DBA1A}" type="slidenum">
              <a:rPr lang="en-US"/>
              <a:pPr/>
              <a:t>26</a:t>
            </a:fld>
            <a:endParaRPr lang="en-US"/>
          </a:p>
        </p:txBody>
      </p:sp>
      <p:sp>
        <p:nvSpPr>
          <p:cNvPr id="590850" name="Rectangle 2"/>
          <p:cNvSpPr>
            <a:spLocks noGrp="1" noChangeArrowheads="1"/>
          </p:cNvSpPr>
          <p:nvPr>
            <p:ph type="title"/>
          </p:nvPr>
        </p:nvSpPr>
        <p:spPr/>
        <p:txBody>
          <a:bodyPr/>
          <a:lstStyle/>
          <a:p>
            <a:r>
              <a:rPr lang="en-US"/>
              <a:t>Web Services Architecture</a:t>
            </a:r>
          </a:p>
        </p:txBody>
      </p:sp>
      <p:sp>
        <p:nvSpPr>
          <p:cNvPr id="590851" name="Rectangle 3"/>
          <p:cNvSpPr>
            <a:spLocks noChangeArrowheads="1"/>
          </p:cNvSpPr>
          <p:nvPr/>
        </p:nvSpPr>
        <p:spPr bwMode="auto">
          <a:xfrm>
            <a:off x="838200" y="3048000"/>
            <a:ext cx="1600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Client</a:t>
            </a:r>
          </a:p>
        </p:txBody>
      </p:sp>
      <p:sp>
        <p:nvSpPr>
          <p:cNvPr id="590852" name="Rectangle 4"/>
          <p:cNvSpPr>
            <a:spLocks noChangeArrowheads="1"/>
          </p:cNvSpPr>
          <p:nvPr/>
        </p:nvSpPr>
        <p:spPr bwMode="auto">
          <a:xfrm>
            <a:off x="4191000" y="2895600"/>
            <a:ext cx="16002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Protocol-</a:t>
            </a:r>
            <a:br>
              <a:rPr lang="en-US" dirty="0"/>
            </a:br>
            <a:r>
              <a:rPr lang="en-US" dirty="0"/>
              <a:t>Specific</a:t>
            </a:r>
            <a:br>
              <a:rPr lang="en-US" dirty="0"/>
            </a:br>
            <a:r>
              <a:rPr lang="en-US" dirty="0" smtClean="0"/>
              <a:t>Endpoint</a:t>
            </a:r>
            <a:endParaRPr lang="en-US" dirty="0"/>
          </a:p>
        </p:txBody>
      </p:sp>
      <p:sp>
        <p:nvSpPr>
          <p:cNvPr id="590853" name="Rectangle 5"/>
          <p:cNvSpPr>
            <a:spLocks noChangeArrowheads="1"/>
          </p:cNvSpPr>
          <p:nvPr/>
        </p:nvSpPr>
        <p:spPr bwMode="auto">
          <a:xfrm>
            <a:off x="6324600" y="28956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Web Service</a:t>
            </a:r>
            <a:br>
              <a:rPr lang="en-US"/>
            </a:br>
            <a:r>
              <a:rPr lang="en-US"/>
              <a:t>Container</a:t>
            </a:r>
          </a:p>
        </p:txBody>
      </p:sp>
      <p:sp>
        <p:nvSpPr>
          <p:cNvPr id="590854" name="Rectangle 6"/>
          <p:cNvSpPr>
            <a:spLocks noChangeArrowheads="1"/>
          </p:cNvSpPr>
          <p:nvPr/>
        </p:nvSpPr>
        <p:spPr bwMode="auto">
          <a:xfrm>
            <a:off x="6248400" y="43434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0855" name="Rectangle 7"/>
          <p:cNvSpPr>
            <a:spLocks noChangeArrowheads="1"/>
          </p:cNvSpPr>
          <p:nvPr/>
        </p:nvSpPr>
        <p:spPr bwMode="auto">
          <a:xfrm>
            <a:off x="6400800" y="44958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0856" name="Rectangle 8"/>
          <p:cNvSpPr>
            <a:spLocks noChangeArrowheads="1"/>
          </p:cNvSpPr>
          <p:nvPr/>
        </p:nvSpPr>
        <p:spPr bwMode="auto">
          <a:xfrm>
            <a:off x="6553200" y="46482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0857" name="Rectangle 9"/>
          <p:cNvSpPr>
            <a:spLocks noChangeArrowheads="1"/>
          </p:cNvSpPr>
          <p:nvPr/>
        </p:nvSpPr>
        <p:spPr bwMode="auto">
          <a:xfrm>
            <a:off x="6705600" y="4800600"/>
            <a:ext cx="1981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Web </a:t>
            </a:r>
            <a:r>
              <a:rPr lang="en-US" dirty="0" smtClean="0"/>
              <a:t>Service</a:t>
            </a:r>
          </a:p>
          <a:p>
            <a:pPr algn="ctr"/>
            <a:r>
              <a:rPr lang="en-US" dirty="0" err="1" smtClean="0"/>
              <a:t>Impl</a:t>
            </a:r>
            <a:endParaRPr lang="en-US" dirty="0"/>
          </a:p>
        </p:txBody>
      </p:sp>
      <p:sp>
        <p:nvSpPr>
          <p:cNvPr id="590858" name="Line 10"/>
          <p:cNvSpPr>
            <a:spLocks noChangeShapeType="1"/>
          </p:cNvSpPr>
          <p:nvPr/>
        </p:nvSpPr>
        <p:spPr bwMode="auto">
          <a:xfrm>
            <a:off x="2438400" y="3505200"/>
            <a:ext cx="1752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0859" name="Line 11"/>
          <p:cNvSpPr>
            <a:spLocks noChangeShapeType="1"/>
          </p:cNvSpPr>
          <p:nvPr/>
        </p:nvSpPr>
        <p:spPr bwMode="auto">
          <a:xfrm>
            <a:off x="5791200" y="3352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0860" name="Line 12"/>
          <p:cNvSpPr>
            <a:spLocks noChangeShapeType="1"/>
          </p:cNvSpPr>
          <p:nvPr/>
        </p:nvSpPr>
        <p:spPr bwMode="auto">
          <a:xfrm>
            <a:off x="7315200" y="38100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0861" name="Text Box 13"/>
          <p:cNvSpPr txBox="1">
            <a:spLocks noChangeArrowheads="1"/>
          </p:cNvSpPr>
          <p:nvPr/>
        </p:nvSpPr>
        <p:spPr bwMode="auto">
          <a:xfrm>
            <a:off x="2514600" y="2606675"/>
            <a:ext cx="16033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SOAP over</a:t>
            </a:r>
            <a:br>
              <a:rPr lang="en-US"/>
            </a:br>
            <a:r>
              <a:rPr lang="en-US"/>
              <a:t>HTTP/S</a:t>
            </a:r>
          </a:p>
        </p:txBody>
      </p:sp>
      <p:sp>
        <p:nvSpPr>
          <p:cNvPr id="590862" name="Text Box 14"/>
          <p:cNvSpPr txBox="1">
            <a:spLocks noChangeArrowheads="1"/>
          </p:cNvSpPr>
          <p:nvPr/>
        </p:nvSpPr>
        <p:spPr bwMode="auto">
          <a:xfrm>
            <a:off x="5595938" y="2286000"/>
            <a:ext cx="920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SOAP</a:t>
            </a:r>
          </a:p>
        </p:txBody>
      </p:sp>
      <p:sp>
        <p:nvSpPr>
          <p:cNvPr id="590863" name="Text Box 15"/>
          <p:cNvSpPr txBox="1">
            <a:spLocks noChangeArrowheads="1"/>
          </p:cNvSpPr>
          <p:nvPr/>
        </p:nvSpPr>
        <p:spPr bwMode="auto">
          <a:xfrm>
            <a:off x="7381875" y="3886200"/>
            <a:ext cx="16097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Native Call</a:t>
            </a:r>
          </a:p>
        </p:txBody>
      </p:sp>
    </p:spTree>
    <p:extLst>
      <p:ext uri="{BB962C8B-B14F-4D97-AF65-F5344CB8AC3E}">
        <p14:creationId xmlns:p14="http://schemas.microsoft.com/office/powerpoint/2010/main" val="77652943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fld id="{53D805E1-C7D4-4C43-8DE5-B8209A036299}" type="slidenum">
              <a:rPr lang="en-US"/>
              <a:pPr/>
              <a:t>27</a:t>
            </a:fld>
            <a:endParaRPr lang="en-US"/>
          </a:p>
        </p:txBody>
      </p:sp>
      <p:sp>
        <p:nvSpPr>
          <p:cNvPr id="591874" name="Rectangle 2"/>
          <p:cNvSpPr>
            <a:spLocks noGrp="1" noChangeArrowheads="1"/>
          </p:cNvSpPr>
          <p:nvPr>
            <p:ph type="title"/>
          </p:nvPr>
        </p:nvSpPr>
        <p:spPr/>
        <p:txBody>
          <a:bodyPr/>
          <a:lstStyle/>
          <a:p>
            <a:r>
              <a:rPr lang="en-US" sz="3200" dirty="0"/>
              <a:t>Web Services Architecture </a:t>
            </a:r>
            <a:r>
              <a:rPr lang="en-US" sz="3200" dirty="0" smtClean="0"/>
              <a:t>(Java/SOAP </a:t>
            </a:r>
            <a:r>
              <a:rPr lang="en-US" sz="3200" dirty="0"/>
              <a:t>Scenario)</a:t>
            </a:r>
          </a:p>
        </p:txBody>
      </p:sp>
      <p:sp>
        <p:nvSpPr>
          <p:cNvPr id="591875" name="Rectangle 3"/>
          <p:cNvSpPr>
            <a:spLocks noChangeArrowheads="1"/>
          </p:cNvSpPr>
          <p:nvPr/>
        </p:nvSpPr>
        <p:spPr bwMode="auto">
          <a:xfrm>
            <a:off x="685800" y="2057400"/>
            <a:ext cx="17526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Client</a:t>
            </a:r>
          </a:p>
          <a:p>
            <a:pPr algn="ctr"/>
            <a:r>
              <a:rPr lang="en-US" sz="2000" b="1">
                <a:solidFill>
                  <a:srgbClr val="FF0000"/>
                </a:solidFill>
              </a:rPr>
              <a:t>Web Service</a:t>
            </a:r>
            <a:br>
              <a:rPr lang="en-US" sz="2000" b="1">
                <a:solidFill>
                  <a:srgbClr val="FF0000"/>
                </a:solidFill>
              </a:rPr>
            </a:br>
            <a:r>
              <a:rPr lang="en-US" sz="2000" b="1">
                <a:solidFill>
                  <a:srgbClr val="FF0000"/>
                </a:solidFill>
              </a:rPr>
              <a:t>or</a:t>
            </a:r>
            <a:br>
              <a:rPr lang="en-US" sz="2000" b="1">
                <a:solidFill>
                  <a:srgbClr val="FF0000"/>
                </a:solidFill>
              </a:rPr>
            </a:br>
            <a:r>
              <a:rPr lang="en-US" sz="2000" b="1">
                <a:solidFill>
                  <a:srgbClr val="FF0000"/>
                </a:solidFill>
              </a:rPr>
              <a:t>Application </a:t>
            </a:r>
          </a:p>
          <a:p>
            <a:pPr algn="ctr"/>
            <a:r>
              <a:rPr lang="en-US" sz="2000" b="1">
                <a:solidFill>
                  <a:srgbClr val="FF0000"/>
                </a:solidFill>
              </a:rPr>
              <a:t>Client</a:t>
            </a:r>
          </a:p>
        </p:txBody>
      </p:sp>
      <p:sp>
        <p:nvSpPr>
          <p:cNvPr id="591876" name="Rectangle 4"/>
          <p:cNvSpPr>
            <a:spLocks noChangeArrowheads="1"/>
          </p:cNvSpPr>
          <p:nvPr/>
        </p:nvSpPr>
        <p:spPr bwMode="auto">
          <a:xfrm>
            <a:off x="4191000" y="2438400"/>
            <a:ext cx="16002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Protocol-</a:t>
            </a:r>
            <a:br>
              <a:rPr lang="en-US" dirty="0"/>
            </a:br>
            <a:r>
              <a:rPr lang="en-US" dirty="0"/>
              <a:t>Specific</a:t>
            </a:r>
            <a:br>
              <a:rPr lang="en-US" dirty="0"/>
            </a:br>
            <a:r>
              <a:rPr lang="en-US" dirty="0"/>
              <a:t>Server</a:t>
            </a:r>
          </a:p>
          <a:p>
            <a:pPr algn="ctr"/>
            <a:r>
              <a:rPr lang="en-US" sz="2000" b="1" dirty="0" smtClean="0">
                <a:solidFill>
                  <a:srgbClr val="FF0000"/>
                </a:solidFill>
              </a:rPr>
              <a:t>Apache</a:t>
            </a:r>
            <a:br>
              <a:rPr lang="en-US" sz="2000" b="1" dirty="0" smtClean="0">
                <a:solidFill>
                  <a:srgbClr val="FF0000"/>
                </a:solidFill>
              </a:rPr>
            </a:br>
            <a:r>
              <a:rPr lang="en-US" sz="2000" b="1" dirty="0" smtClean="0">
                <a:solidFill>
                  <a:srgbClr val="FF0000"/>
                </a:solidFill>
              </a:rPr>
              <a:t>Tomcat</a:t>
            </a:r>
            <a:endParaRPr lang="en-US" sz="2000" b="1" dirty="0">
              <a:solidFill>
                <a:srgbClr val="FF0000"/>
              </a:solidFill>
            </a:endParaRPr>
          </a:p>
        </p:txBody>
      </p:sp>
      <p:sp>
        <p:nvSpPr>
          <p:cNvPr id="591877" name="Rectangle 5"/>
          <p:cNvSpPr>
            <a:spLocks noChangeArrowheads="1"/>
          </p:cNvSpPr>
          <p:nvPr/>
        </p:nvSpPr>
        <p:spPr bwMode="auto">
          <a:xfrm>
            <a:off x="6324600" y="2057400"/>
            <a:ext cx="23622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Web Service</a:t>
            </a:r>
            <a:br>
              <a:rPr lang="en-US" dirty="0"/>
            </a:br>
            <a:r>
              <a:rPr lang="en-US" dirty="0"/>
              <a:t>Container</a:t>
            </a:r>
          </a:p>
          <a:p>
            <a:pPr algn="ctr"/>
            <a:r>
              <a:rPr lang="en-US" sz="2000" b="1" dirty="0" smtClean="0">
                <a:solidFill>
                  <a:srgbClr val="FF0000"/>
                </a:solidFill>
              </a:rPr>
              <a:t>Spring Framework</a:t>
            </a:r>
            <a:endParaRPr lang="en-US" sz="2000" b="1" dirty="0">
              <a:solidFill>
                <a:srgbClr val="FF0000"/>
              </a:solidFill>
            </a:endParaRPr>
          </a:p>
        </p:txBody>
      </p:sp>
      <p:sp>
        <p:nvSpPr>
          <p:cNvPr id="591878" name="Rectangle 6"/>
          <p:cNvSpPr>
            <a:spLocks noChangeArrowheads="1"/>
          </p:cNvSpPr>
          <p:nvPr/>
        </p:nvSpPr>
        <p:spPr bwMode="auto">
          <a:xfrm>
            <a:off x="6248400" y="3886200"/>
            <a:ext cx="19812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79" name="Rectangle 7"/>
          <p:cNvSpPr>
            <a:spLocks noChangeArrowheads="1"/>
          </p:cNvSpPr>
          <p:nvPr/>
        </p:nvSpPr>
        <p:spPr bwMode="auto">
          <a:xfrm>
            <a:off x="6400800" y="4038600"/>
            <a:ext cx="1981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80" name="Rectangle 8"/>
          <p:cNvSpPr>
            <a:spLocks noChangeArrowheads="1"/>
          </p:cNvSpPr>
          <p:nvPr/>
        </p:nvSpPr>
        <p:spPr bwMode="auto">
          <a:xfrm>
            <a:off x="6553200" y="4191000"/>
            <a:ext cx="1981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81" name="Rectangle 9"/>
          <p:cNvSpPr>
            <a:spLocks noChangeArrowheads="1"/>
          </p:cNvSpPr>
          <p:nvPr/>
        </p:nvSpPr>
        <p:spPr bwMode="auto">
          <a:xfrm>
            <a:off x="6705600" y="4343400"/>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Web Service</a:t>
            </a:r>
          </a:p>
          <a:p>
            <a:pPr algn="ctr"/>
            <a:r>
              <a:rPr lang="en-US" sz="2000" b="1" dirty="0" smtClean="0">
                <a:solidFill>
                  <a:srgbClr val="FF0000"/>
                </a:solidFill>
              </a:rPr>
              <a:t>Spring </a:t>
            </a:r>
            <a:br>
              <a:rPr lang="en-US" sz="2000" b="1" dirty="0" smtClean="0">
                <a:solidFill>
                  <a:srgbClr val="FF0000"/>
                </a:solidFill>
              </a:rPr>
            </a:br>
            <a:r>
              <a:rPr lang="en-US" sz="2000" b="1" dirty="0" smtClean="0">
                <a:solidFill>
                  <a:srgbClr val="FF0000"/>
                </a:solidFill>
              </a:rPr>
              <a:t>Components</a:t>
            </a:r>
            <a:endParaRPr lang="en-US" sz="2000" b="1" dirty="0">
              <a:solidFill>
                <a:srgbClr val="FF0000"/>
              </a:solidFill>
            </a:endParaRPr>
          </a:p>
        </p:txBody>
      </p:sp>
      <p:sp>
        <p:nvSpPr>
          <p:cNvPr id="591882" name="Line 10"/>
          <p:cNvSpPr>
            <a:spLocks noChangeShapeType="1"/>
          </p:cNvSpPr>
          <p:nvPr/>
        </p:nvSpPr>
        <p:spPr bwMode="auto">
          <a:xfrm>
            <a:off x="2438400" y="3048000"/>
            <a:ext cx="1752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3" name="Line 11"/>
          <p:cNvSpPr>
            <a:spLocks noChangeShapeType="1"/>
          </p:cNvSpPr>
          <p:nvPr/>
        </p:nvSpPr>
        <p:spPr bwMode="auto">
          <a:xfrm>
            <a:off x="5791200" y="2895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4" name="Line 12"/>
          <p:cNvSpPr>
            <a:spLocks noChangeShapeType="1"/>
          </p:cNvSpPr>
          <p:nvPr/>
        </p:nvSpPr>
        <p:spPr bwMode="auto">
          <a:xfrm>
            <a:off x="7315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5" name="Text Box 13"/>
          <p:cNvSpPr txBox="1">
            <a:spLocks noChangeArrowheads="1"/>
          </p:cNvSpPr>
          <p:nvPr/>
        </p:nvSpPr>
        <p:spPr bwMode="auto">
          <a:xfrm>
            <a:off x="2514600" y="2149475"/>
            <a:ext cx="16033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SOAP over</a:t>
            </a:r>
            <a:br>
              <a:rPr lang="en-US"/>
            </a:br>
            <a:r>
              <a:rPr lang="en-US"/>
              <a:t>HTTP/S</a:t>
            </a:r>
          </a:p>
        </p:txBody>
      </p:sp>
      <p:sp>
        <p:nvSpPr>
          <p:cNvPr id="591886" name="Text Box 14"/>
          <p:cNvSpPr txBox="1">
            <a:spLocks noChangeArrowheads="1"/>
          </p:cNvSpPr>
          <p:nvPr/>
        </p:nvSpPr>
        <p:spPr bwMode="auto">
          <a:xfrm>
            <a:off x="5486400" y="1676400"/>
            <a:ext cx="920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SOAP</a:t>
            </a:r>
          </a:p>
        </p:txBody>
      </p:sp>
      <p:sp>
        <p:nvSpPr>
          <p:cNvPr id="591887" name="Text Box 15"/>
          <p:cNvSpPr txBox="1">
            <a:spLocks noChangeArrowheads="1"/>
          </p:cNvSpPr>
          <p:nvPr/>
        </p:nvSpPr>
        <p:spPr bwMode="auto">
          <a:xfrm>
            <a:off x="7381875" y="3429000"/>
            <a:ext cx="16097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Native Call</a:t>
            </a:r>
          </a:p>
        </p:txBody>
      </p:sp>
    </p:spTree>
    <p:extLst>
      <p:ext uri="{BB962C8B-B14F-4D97-AF65-F5344CB8AC3E}">
        <p14:creationId xmlns:p14="http://schemas.microsoft.com/office/powerpoint/2010/main" val="30272989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fld id="{53D805E1-C7D4-4C43-8DE5-B8209A036299}" type="slidenum">
              <a:rPr lang="en-US"/>
              <a:pPr/>
              <a:t>28</a:t>
            </a:fld>
            <a:endParaRPr lang="en-US"/>
          </a:p>
        </p:txBody>
      </p:sp>
      <p:sp>
        <p:nvSpPr>
          <p:cNvPr id="591874" name="Rectangle 2"/>
          <p:cNvSpPr>
            <a:spLocks noGrp="1" noChangeArrowheads="1"/>
          </p:cNvSpPr>
          <p:nvPr>
            <p:ph type="title"/>
          </p:nvPr>
        </p:nvSpPr>
        <p:spPr/>
        <p:txBody>
          <a:bodyPr/>
          <a:lstStyle/>
          <a:p>
            <a:r>
              <a:rPr lang="en-US" sz="3200" dirty="0"/>
              <a:t>Web Services Architecture </a:t>
            </a:r>
            <a:r>
              <a:rPr lang="en-US" sz="3200" dirty="0" smtClean="0"/>
              <a:t>(Java/REST Scenario</a:t>
            </a:r>
            <a:r>
              <a:rPr lang="en-US" sz="3200" dirty="0"/>
              <a:t>)</a:t>
            </a:r>
          </a:p>
        </p:txBody>
      </p:sp>
      <p:sp>
        <p:nvSpPr>
          <p:cNvPr id="591875" name="Rectangle 3"/>
          <p:cNvSpPr>
            <a:spLocks noChangeArrowheads="1"/>
          </p:cNvSpPr>
          <p:nvPr/>
        </p:nvSpPr>
        <p:spPr bwMode="auto">
          <a:xfrm>
            <a:off x="685800" y="2057400"/>
            <a:ext cx="17526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Client</a:t>
            </a:r>
          </a:p>
          <a:p>
            <a:pPr algn="ctr"/>
            <a:r>
              <a:rPr lang="en-US" sz="2000" b="1">
                <a:solidFill>
                  <a:srgbClr val="FF0000"/>
                </a:solidFill>
              </a:rPr>
              <a:t>Web Service</a:t>
            </a:r>
            <a:br>
              <a:rPr lang="en-US" sz="2000" b="1">
                <a:solidFill>
                  <a:srgbClr val="FF0000"/>
                </a:solidFill>
              </a:rPr>
            </a:br>
            <a:r>
              <a:rPr lang="en-US" sz="2000" b="1">
                <a:solidFill>
                  <a:srgbClr val="FF0000"/>
                </a:solidFill>
              </a:rPr>
              <a:t>or</a:t>
            </a:r>
            <a:br>
              <a:rPr lang="en-US" sz="2000" b="1">
                <a:solidFill>
                  <a:srgbClr val="FF0000"/>
                </a:solidFill>
              </a:rPr>
            </a:br>
            <a:r>
              <a:rPr lang="en-US" sz="2000" b="1">
                <a:solidFill>
                  <a:srgbClr val="FF0000"/>
                </a:solidFill>
              </a:rPr>
              <a:t>Application </a:t>
            </a:r>
          </a:p>
          <a:p>
            <a:pPr algn="ctr"/>
            <a:r>
              <a:rPr lang="en-US" sz="2000" b="1">
                <a:solidFill>
                  <a:srgbClr val="FF0000"/>
                </a:solidFill>
              </a:rPr>
              <a:t>Client</a:t>
            </a:r>
          </a:p>
        </p:txBody>
      </p:sp>
      <p:sp>
        <p:nvSpPr>
          <p:cNvPr id="591876" name="Rectangle 4"/>
          <p:cNvSpPr>
            <a:spLocks noChangeArrowheads="1"/>
          </p:cNvSpPr>
          <p:nvPr/>
        </p:nvSpPr>
        <p:spPr bwMode="auto">
          <a:xfrm>
            <a:off x="4191000" y="2438400"/>
            <a:ext cx="16002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Protocol-</a:t>
            </a:r>
            <a:br>
              <a:rPr lang="en-US" dirty="0"/>
            </a:br>
            <a:r>
              <a:rPr lang="en-US" dirty="0"/>
              <a:t>Specific</a:t>
            </a:r>
            <a:br>
              <a:rPr lang="en-US" dirty="0"/>
            </a:br>
            <a:r>
              <a:rPr lang="en-US" dirty="0"/>
              <a:t>Server</a:t>
            </a:r>
          </a:p>
          <a:p>
            <a:pPr algn="ctr"/>
            <a:r>
              <a:rPr lang="en-US" sz="2000" b="1" dirty="0" smtClean="0">
                <a:solidFill>
                  <a:srgbClr val="FF0000"/>
                </a:solidFill>
              </a:rPr>
              <a:t>Apache</a:t>
            </a:r>
            <a:br>
              <a:rPr lang="en-US" sz="2000" b="1" dirty="0" smtClean="0">
                <a:solidFill>
                  <a:srgbClr val="FF0000"/>
                </a:solidFill>
              </a:rPr>
            </a:br>
            <a:r>
              <a:rPr lang="en-US" sz="2000" b="1" dirty="0" smtClean="0">
                <a:solidFill>
                  <a:srgbClr val="FF0000"/>
                </a:solidFill>
              </a:rPr>
              <a:t>Tomcat</a:t>
            </a:r>
            <a:endParaRPr lang="en-US" sz="2000" b="1" dirty="0">
              <a:solidFill>
                <a:srgbClr val="FF0000"/>
              </a:solidFill>
            </a:endParaRPr>
          </a:p>
        </p:txBody>
      </p:sp>
      <p:sp>
        <p:nvSpPr>
          <p:cNvPr id="591877" name="Rectangle 5"/>
          <p:cNvSpPr>
            <a:spLocks noChangeArrowheads="1"/>
          </p:cNvSpPr>
          <p:nvPr/>
        </p:nvSpPr>
        <p:spPr bwMode="auto">
          <a:xfrm>
            <a:off x="6324600" y="2057400"/>
            <a:ext cx="23622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Web Service</a:t>
            </a:r>
            <a:br>
              <a:rPr lang="en-US" dirty="0"/>
            </a:br>
            <a:r>
              <a:rPr lang="en-US" dirty="0"/>
              <a:t>Container</a:t>
            </a:r>
          </a:p>
          <a:p>
            <a:pPr algn="ctr"/>
            <a:r>
              <a:rPr lang="en-US" sz="2000" b="1" dirty="0" smtClean="0">
                <a:solidFill>
                  <a:srgbClr val="FF0000"/>
                </a:solidFill>
              </a:rPr>
              <a:t>Spring Framework</a:t>
            </a:r>
            <a:endParaRPr lang="en-US" sz="2000" b="1" dirty="0">
              <a:solidFill>
                <a:srgbClr val="FF0000"/>
              </a:solidFill>
            </a:endParaRPr>
          </a:p>
        </p:txBody>
      </p:sp>
      <p:sp>
        <p:nvSpPr>
          <p:cNvPr id="591878" name="Rectangle 6"/>
          <p:cNvSpPr>
            <a:spLocks noChangeArrowheads="1"/>
          </p:cNvSpPr>
          <p:nvPr/>
        </p:nvSpPr>
        <p:spPr bwMode="auto">
          <a:xfrm>
            <a:off x="6248400" y="3886200"/>
            <a:ext cx="19812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79" name="Rectangle 7"/>
          <p:cNvSpPr>
            <a:spLocks noChangeArrowheads="1"/>
          </p:cNvSpPr>
          <p:nvPr/>
        </p:nvSpPr>
        <p:spPr bwMode="auto">
          <a:xfrm>
            <a:off x="6400800" y="4038600"/>
            <a:ext cx="1981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80" name="Rectangle 8"/>
          <p:cNvSpPr>
            <a:spLocks noChangeArrowheads="1"/>
          </p:cNvSpPr>
          <p:nvPr/>
        </p:nvSpPr>
        <p:spPr bwMode="auto">
          <a:xfrm>
            <a:off x="6553200" y="4191000"/>
            <a:ext cx="1981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81" name="Rectangle 9"/>
          <p:cNvSpPr>
            <a:spLocks noChangeArrowheads="1"/>
          </p:cNvSpPr>
          <p:nvPr/>
        </p:nvSpPr>
        <p:spPr bwMode="auto">
          <a:xfrm>
            <a:off x="6705600" y="4343400"/>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Web Service</a:t>
            </a:r>
          </a:p>
          <a:p>
            <a:pPr algn="ctr"/>
            <a:r>
              <a:rPr lang="en-US" sz="2000" b="1" dirty="0" smtClean="0">
                <a:solidFill>
                  <a:srgbClr val="FF0000"/>
                </a:solidFill>
              </a:rPr>
              <a:t>Spring </a:t>
            </a:r>
            <a:br>
              <a:rPr lang="en-US" sz="2000" b="1" dirty="0" smtClean="0">
                <a:solidFill>
                  <a:srgbClr val="FF0000"/>
                </a:solidFill>
              </a:rPr>
            </a:br>
            <a:r>
              <a:rPr lang="en-US" sz="2000" b="1" dirty="0" smtClean="0">
                <a:solidFill>
                  <a:srgbClr val="FF0000"/>
                </a:solidFill>
              </a:rPr>
              <a:t>Components</a:t>
            </a:r>
            <a:endParaRPr lang="en-US" sz="2000" b="1" dirty="0">
              <a:solidFill>
                <a:srgbClr val="FF0000"/>
              </a:solidFill>
            </a:endParaRPr>
          </a:p>
        </p:txBody>
      </p:sp>
      <p:sp>
        <p:nvSpPr>
          <p:cNvPr id="591882" name="Line 10"/>
          <p:cNvSpPr>
            <a:spLocks noChangeShapeType="1"/>
          </p:cNvSpPr>
          <p:nvPr/>
        </p:nvSpPr>
        <p:spPr bwMode="auto">
          <a:xfrm>
            <a:off x="2438400" y="3048000"/>
            <a:ext cx="1752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3" name="Line 11"/>
          <p:cNvSpPr>
            <a:spLocks noChangeShapeType="1"/>
          </p:cNvSpPr>
          <p:nvPr/>
        </p:nvSpPr>
        <p:spPr bwMode="auto">
          <a:xfrm>
            <a:off x="5791200" y="2895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4" name="Line 12"/>
          <p:cNvSpPr>
            <a:spLocks noChangeShapeType="1"/>
          </p:cNvSpPr>
          <p:nvPr/>
        </p:nvSpPr>
        <p:spPr bwMode="auto">
          <a:xfrm>
            <a:off x="7315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5" name="Text Box 13"/>
          <p:cNvSpPr txBox="1">
            <a:spLocks noChangeArrowheads="1"/>
          </p:cNvSpPr>
          <p:nvPr/>
        </p:nvSpPr>
        <p:spPr bwMode="auto">
          <a:xfrm>
            <a:off x="2518633" y="2149475"/>
            <a:ext cx="159530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dirty="0" smtClean="0"/>
              <a:t>JSON </a:t>
            </a:r>
            <a:r>
              <a:rPr lang="en-US" dirty="0"/>
              <a:t>over</a:t>
            </a:r>
            <a:br>
              <a:rPr lang="en-US" dirty="0"/>
            </a:br>
            <a:r>
              <a:rPr lang="en-US" dirty="0"/>
              <a:t>HTTP/S</a:t>
            </a:r>
          </a:p>
        </p:txBody>
      </p:sp>
      <p:sp>
        <p:nvSpPr>
          <p:cNvPr id="591886" name="Text Box 14"/>
          <p:cNvSpPr txBox="1">
            <a:spLocks noChangeArrowheads="1"/>
          </p:cNvSpPr>
          <p:nvPr/>
        </p:nvSpPr>
        <p:spPr bwMode="auto">
          <a:xfrm>
            <a:off x="5493016" y="1676400"/>
            <a:ext cx="9075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dirty="0" smtClean="0"/>
              <a:t>JSON</a:t>
            </a:r>
            <a:endParaRPr lang="en-US" dirty="0"/>
          </a:p>
        </p:txBody>
      </p:sp>
      <p:sp>
        <p:nvSpPr>
          <p:cNvPr id="591887" name="Text Box 15"/>
          <p:cNvSpPr txBox="1">
            <a:spLocks noChangeArrowheads="1"/>
          </p:cNvSpPr>
          <p:nvPr/>
        </p:nvSpPr>
        <p:spPr bwMode="auto">
          <a:xfrm>
            <a:off x="7381875" y="3429000"/>
            <a:ext cx="16097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Native Call</a:t>
            </a:r>
          </a:p>
        </p:txBody>
      </p:sp>
    </p:spTree>
    <p:extLst>
      <p:ext uri="{BB962C8B-B14F-4D97-AF65-F5344CB8AC3E}">
        <p14:creationId xmlns:p14="http://schemas.microsoft.com/office/powerpoint/2010/main" val="365383874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fld id="{53D805E1-C7D4-4C43-8DE5-B8209A036299}" type="slidenum">
              <a:rPr lang="en-US"/>
              <a:pPr/>
              <a:t>29</a:t>
            </a:fld>
            <a:endParaRPr lang="en-US"/>
          </a:p>
        </p:txBody>
      </p:sp>
      <p:sp>
        <p:nvSpPr>
          <p:cNvPr id="591874" name="Rectangle 2"/>
          <p:cNvSpPr>
            <a:spLocks noGrp="1" noChangeArrowheads="1"/>
          </p:cNvSpPr>
          <p:nvPr>
            <p:ph type="title"/>
          </p:nvPr>
        </p:nvSpPr>
        <p:spPr>
          <a:xfrm>
            <a:off x="609600" y="304800"/>
            <a:ext cx="8229600" cy="1143000"/>
          </a:xfrm>
        </p:spPr>
        <p:txBody>
          <a:bodyPr/>
          <a:lstStyle/>
          <a:p>
            <a:r>
              <a:rPr lang="en-US" sz="3200" dirty="0"/>
              <a:t>Web Services Architecture </a:t>
            </a:r>
            <a:r>
              <a:rPr lang="en-US" sz="3200" dirty="0" smtClean="0"/>
              <a:t>(JavaScript/REST Scenario</a:t>
            </a:r>
            <a:r>
              <a:rPr lang="en-US" sz="3200" dirty="0"/>
              <a:t>)</a:t>
            </a:r>
          </a:p>
        </p:txBody>
      </p:sp>
      <p:sp>
        <p:nvSpPr>
          <p:cNvPr id="591875" name="Rectangle 3"/>
          <p:cNvSpPr>
            <a:spLocks noChangeArrowheads="1"/>
          </p:cNvSpPr>
          <p:nvPr/>
        </p:nvSpPr>
        <p:spPr bwMode="auto">
          <a:xfrm>
            <a:off x="685800" y="2057400"/>
            <a:ext cx="17526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Client</a:t>
            </a:r>
          </a:p>
          <a:p>
            <a:pPr algn="ctr"/>
            <a:r>
              <a:rPr lang="en-US" sz="2000" b="1">
                <a:solidFill>
                  <a:srgbClr val="FF0000"/>
                </a:solidFill>
              </a:rPr>
              <a:t>Web Service</a:t>
            </a:r>
            <a:br>
              <a:rPr lang="en-US" sz="2000" b="1">
                <a:solidFill>
                  <a:srgbClr val="FF0000"/>
                </a:solidFill>
              </a:rPr>
            </a:br>
            <a:r>
              <a:rPr lang="en-US" sz="2000" b="1">
                <a:solidFill>
                  <a:srgbClr val="FF0000"/>
                </a:solidFill>
              </a:rPr>
              <a:t>or</a:t>
            </a:r>
            <a:br>
              <a:rPr lang="en-US" sz="2000" b="1">
                <a:solidFill>
                  <a:srgbClr val="FF0000"/>
                </a:solidFill>
              </a:rPr>
            </a:br>
            <a:r>
              <a:rPr lang="en-US" sz="2000" b="1">
                <a:solidFill>
                  <a:srgbClr val="FF0000"/>
                </a:solidFill>
              </a:rPr>
              <a:t>Application </a:t>
            </a:r>
          </a:p>
          <a:p>
            <a:pPr algn="ctr"/>
            <a:r>
              <a:rPr lang="en-US" sz="2000" b="1">
                <a:solidFill>
                  <a:srgbClr val="FF0000"/>
                </a:solidFill>
              </a:rPr>
              <a:t>Client</a:t>
            </a:r>
          </a:p>
        </p:txBody>
      </p:sp>
      <p:sp>
        <p:nvSpPr>
          <p:cNvPr id="591876" name="Rectangle 4"/>
          <p:cNvSpPr>
            <a:spLocks noChangeArrowheads="1"/>
          </p:cNvSpPr>
          <p:nvPr/>
        </p:nvSpPr>
        <p:spPr bwMode="auto">
          <a:xfrm>
            <a:off x="4191000" y="2438400"/>
            <a:ext cx="1600200" cy="243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Protocol-</a:t>
            </a:r>
            <a:br>
              <a:rPr lang="en-US" dirty="0"/>
            </a:br>
            <a:r>
              <a:rPr lang="en-US" dirty="0"/>
              <a:t>Specific</a:t>
            </a:r>
            <a:br>
              <a:rPr lang="en-US" dirty="0"/>
            </a:br>
            <a:r>
              <a:rPr lang="en-US" dirty="0"/>
              <a:t>Server</a:t>
            </a:r>
          </a:p>
          <a:p>
            <a:pPr algn="ctr"/>
            <a:r>
              <a:rPr lang="en-US" sz="2000" b="1" dirty="0" err="1" smtClean="0">
                <a:solidFill>
                  <a:srgbClr val="FF0000"/>
                </a:solidFill>
              </a:rPr>
              <a:t>Node.js</a:t>
            </a:r>
            <a:endParaRPr lang="en-US" sz="2000" b="1" dirty="0">
              <a:solidFill>
                <a:srgbClr val="FF0000"/>
              </a:solidFill>
            </a:endParaRPr>
          </a:p>
        </p:txBody>
      </p:sp>
      <p:sp>
        <p:nvSpPr>
          <p:cNvPr id="591877" name="Rectangle 5"/>
          <p:cNvSpPr>
            <a:spLocks noChangeArrowheads="1"/>
          </p:cNvSpPr>
          <p:nvPr/>
        </p:nvSpPr>
        <p:spPr bwMode="auto">
          <a:xfrm>
            <a:off x="6324600" y="2057400"/>
            <a:ext cx="23622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Web Service</a:t>
            </a:r>
            <a:br>
              <a:rPr lang="en-US" dirty="0"/>
            </a:br>
            <a:r>
              <a:rPr lang="en-US" dirty="0"/>
              <a:t>Container</a:t>
            </a:r>
          </a:p>
          <a:p>
            <a:pPr algn="ctr"/>
            <a:r>
              <a:rPr lang="en-US" sz="2000" b="1" dirty="0" err="1" smtClean="0">
                <a:solidFill>
                  <a:srgbClr val="FF0000"/>
                </a:solidFill>
              </a:rPr>
              <a:t>Express.js</a:t>
            </a:r>
            <a:endParaRPr lang="en-US" sz="2000" b="1" dirty="0">
              <a:solidFill>
                <a:srgbClr val="FF0000"/>
              </a:solidFill>
            </a:endParaRPr>
          </a:p>
        </p:txBody>
      </p:sp>
      <p:sp>
        <p:nvSpPr>
          <p:cNvPr id="591878" name="Rectangle 6"/>
          <p:cNvSpPr>
            <a:spLocks noChangeArrowheads="1"/>
          </p:cNvSpPr>
          <p:nvPr/>
        </p:nvSpPr>
        <p:spPr bwMode="auto">
          <a:xfrm>
            <a:off x="6248400" y="3886200"/>
            <a:ext cx="19812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79" name="Rectangle 7"/>
          <p:cNvSpPr>
            <a:spLocks noChangeArrowheads="1"/>
          </p:cNvSpPr>
          <p:nvPr/>
        </p:nvSpPr>
        <p:spPr bwMode="auto">
          <a:xfrm>
            <a:off x="6400800" y="4038600"/>
            <a:ext cx="1981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80" name="Rectangle 8"/>
          <p:cNvSpPr>
            <a:spLocks noChangeArrowheads="1"/>
          </p:cNvSpPr>
          <p:nvPr/>
        </p:nvSpPr>
        <p:spPr bwMode="auto">
          <a:xfrm>
            <a:off x="6553200" y="4191000"/>
            <a:ext cx="1981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1881" name="Rectangle 9"/>
          <p:cNvSpPr>
            <a:spLocks noChangeArrowheads="1"/>
          </p:cNvSpPr>
          <p:nvPr/>
        </p:nvSpPr>
        <p:spPr bwMode="auto">
          <a:xfrm>
            <a:off x="6705600" y="4343400"/>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a:t>Web Service</a:t>
            </a:r>
          </a:p>
          <a:p>
            <a:pPr algn="ctr"/>
            <a:r>
              <a:rPr lang="en-US" sz="2000" b="1" dirty="0" smtClean="0">
                <a:solidFill>
                  <a:srgbClr val="FF0000"/>
                </a:solidFill>
              </a:rPr>
              <a:t>JavaScript</a:t>
            </a:r>
            <a:br>
              <a:rPr lang="en-US" sz="2000" b="1" dirty="0" smtClean="0">
                <a:solidFill>
                  <a:srgbClr val="FF0000"/>
                </a:solidFill>
              </a:rPr>
            </a:br>
            <a:r>
              <a:rPr lang="en-US" sz="2000" b="1" dirty="0" smtClean="0">
                <a:solidFill>
                  <a:srgbClr val="FF0000"/>
                </a:solidFill>
              </a:rPr>
              <a:t>Callbacks</a:t>
            </a:r>
            <a:endParaRPr lang="en-US" sz="2000" b="1" dirty="0">
              <a:solidFill>
                <a:srgbClr val="FF0000"/>
              </a:solidFill>
            </a:endParaRPr>
          </a:p>
        </p:txBody>
      </p:sp>
      <p:sp>
        <p:nvSpPr>
          <p:cNvPr id="591882" name="Line 10"/>
          <p:cNvSpPr>
            <a:spLocks noChangeShapeType="1"/>
          </p:cNvSpPr>
          <p:nvPr/>
        </p:nvSpPr>
        <p:spPr bwMode="auto">
          <a:xfrm>
            <a:off x="2438400" y="3048000"/>
            <a:ext cx="1752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3" name="Line 11"/>
          <p:cNvSpPr>
            <a:spLocks noChangeShapeType="1"/>
          </p:cNvSpPr>
          <p:nvPr/>
        </p:nvSpPr>
        <p:spPr bwMode="auto">
          <a:xfrm>
            <a:off x="5791200" y="2895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4" name="Line 12"/>
          <p:cNvSpPr>
            <a:spLocks noChangeShapeType="1"/>
          </p:cNvSpPr>
          <p:nvPr/>
        </p:nvSpPr>
        <p:spPr bwMode="auto">
          <a:xfrm>
            <a:off x="7315200" y="33528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1885" name="Text Box 13"/>
          <p:cNvSpPr txBox="1">
            <a:spLocks noChangeArrowheads="1"/>
          </p:cNvSpPr>
          <p:nvPr/>
        </p:nvSpPr>
        <p:spPr bwMode="auto">
          <a:xfrm>
            <a:off x="2518633" y="2149475"/>
            <a:ext cx="159530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dirty="0" smtClean="0"/>
              <a:t>JSON </a:t>
            </a:r>
            <a:r>
              <a:rPr lang="en-US" dirty="0"/>
              <a:t>over</a:t>
            </a:r>
            <a:br>
              <a:rPr lang="en-US" dirty="0"/>
            </a:br>
            <a:r>
              <a:rPr lang="en-US" dirty="0"/>
              <a:t>HTTP/S</a:t>
            </a:r>
          </a:p>
        </p:txBody>
      </p:sp>
      <p:sp>
        <p:nvSpPr>
          <p:cNvPr id="591886" name="Text Box 14"/>
          <p:cNvSpPr txBox="1">
            <a:spLocks noChangeArrowheads="1"/>
          </p:cNvSpPr>
          <p:nvPr/>
        </p:nvSpPr>
        <p:spPr bwMode="auto">
          <a:xfrm>
            <a:off x="5493016" y="1676400"/>
            <a:ext cx="9075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dirty="0" smtClean="0"/>
              <a:t>JSON</a:t>
            </a:r>
            <a:endParaRPr lang="en-US" dirty="0"/>
          </a:p>
        </p:txBody>
      </p:sp>
      <p:sp>
        <p:nvSpPr>
          <p:cNvPr id="591887" name="Text Box 15"/>
          <p:cNvSpPr txBox="1">
            <a:spLocks noChangeArrowheads="1"/>
          </p:cNvSpPr>
          <p:nvPr/>
        </p:nvSpPr>
        <p:spPr bwMode="auto">
          <a:xfrm>
            <a:off x="7381875" y="3429000"/>
            <a:ext cx="16097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Native Call</a:t>
            </a:r>
          </a:p>
        </p:txBody>
      </p:sp>
    </p:spTree>
    <p:extLst>
      <p:ext uri="{BB962C8B-B14F-4D97-AF65-F5344CB8AC3E}">
        <p14:creationId xmlns:p14="http://schemas.microsoft.com/office/powerpoint/2010/main" val="20469431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0477EAE-5BB3-A341-960A-B0DAB306EE12}" type="slidenum">
              <a:rPr lang="en-US"/>
              <a:pPr/>
              <a:t>3</a:t>
            </a:fld>
            <a:endParaRPr lang="en-US"/>
          </a:p>
        </p:txBody>
      </p:sp>
      <p:sp>
        <p:nvSpPr>
          <p:cNvPr id="678914" name="Rectangle 2"/>
          <p:cNvSpPr>
            <a:spLocks noGrp="1" noChangeArrowheads="1"/>
          </p:cNvSpPr>
          <p:nvPr>
            <p:ph type="title"/>
          </p:nvPr>
        </p:nvSpPr>
        <p:spPr/>
        <p:txBody>
          <a:bodyPr/>
          <a:lstStyle/>
          <a:p>
            <a:r>
              <a:rPr lang="en-US" dirty="0" smtClean="0"/>
              <a:t>From Objects </a:t>
            </a:r>
            <a:r>
              <a:rPr lang="en-US" dirty="0"/>
              <a:t>and Components </a:t>
            </a:r>
            <a:r>
              <a:rPr lang="en-US" dirty="0" smtClean="0"/>
              <a:t>to Services</a:t>
            </a:r>
            <a:endParaRPr lang="en-US" dirty="0"/>
          </a:p>
        </p:txBody>
      </p:sp>
      <p:sp>
        <p:nvSpPr>
          <p:cNvPr id="678915" name="Rectangle 3" descr="Rectangle: Click to edit Master text styles&#10;Second level&#10;Third level&#10;Fourth level&#10;Fifth level"/>
          <p:cNvSpPr>
            <a:spLocks noGrp="1" noChangeArrowheads="1"/>
          </p:cNvSpPr>
          <p:nvPr>
            <p:ph type="body" idx="1"/>
          </p:nvPr>
        </p:nvSpPr>
        <p:spPr/>
        <p:txBody>
          <a:bodyPr/>
          <a:lstStyle/>
          <a:p>
            <a:r>
              <a:rPr lang="en-US" sz="2800"/>
              <a:t>Services are the main entities in applications constructed using SOA principles</a:t>
            </a:r>
          </a:p>
          <a:p>
            <a:r>
              <a:rPr lang="en-US" sz="2800"/>
              <a:t>Services are constructed using components, which in turn, are created using objects</a:t>
            </a:r>
          </a:p>
          <a:p>
            <a:pPr lvl="1"/>
            <a:r>
              <a:rPr lang="en-US" sz="2400"/>
              <a:t>Reviewing principles of objects and components is helpful in understanding how to design services</a:t>
            </a:r>
          </a:p>
          <a:p>
            <a:pPr lvl="1"/>
            <a:r>
              <a:rPr lang="en-US" sz="2400"/>
              <a:t>Services can then be placed in context of a reference architecture for SOA</a:t>
            </a:r>
          </a:p>
        </p:txBody>
      </p:sp>
    </p:spTree>
    <p:extLst>
      <p:ext uri="{BB962C8B-B14F-4D97-AF65-F5344CB8AC3E}">
        <p14:creationId xmlns:p14="http://schemas.microsoft.com/office/powerpoint/2010/main" val="35641630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fld id="{53D805E1-C7D4-4C43-8DE5-B8209A036299}" type="slidenum">
              <a:rPr lang="en-US"/>
              <a:pPr/>
              <a:t>30</a:t>
            </a:fld>
            <a:endParaRPr lang="en-US"/>
          </a:p>
        </p:txBody>
      </p:sp>
      <p:sp>
        <p:nvSpPr>
          <p:cNvPr id="591874" name="Rectangle 2"/>
          <p:cNvSpPr>
            <a:spLocks noGrp="1" noChangeArrowheads="1"/>
          </p:cNvSpPr>
          <p:nvPr>
            <p:ph type="title"/>
          </p:nvPr>
        </p:nvSpPr>
        <p:spPr>
          <a:xfrm>
            <a:off x="609600" y="304800"/>
            <a:ext cx="8229600" cy="1143000"/>
          </a:xfrm>
        </p:spPr>
        <p:txBody>
          <a:bodyPr/>
          <a:lstStyle/>
          <a:p>
            <a:r>
              <a:rPr lang="en-US" sz="3200" dirty="0"/>
              <a:t>Web Services Architecture </a:t>
            </a:r>
            <a:r>
              <a:rPr lang="en-US" sz="3200" dirty="0" smtClean="0"/>
              <a:t>(</a:t>
            </a:r>
            <a:r>
              <a:rPr lang="en-US" sz="3200" dirty="0" err="1" smtClean="0"/>
              <a:t>Microservice</a:t>
            </a:r>
            <a:r>
              <a:rPr lang="en-US" sz="3200" dirty="0" smtClean="0"/>
              <a:t>)</a:t>
            </a:r>
            <a:endParaRPr lang="en-US" sz="3200" dirty="0"/>
          </a:p>
        </p:txBody>
      </p:sp>
      <p:sp>
        <p:nvSpPr>
          <p:cNvPr id="591875" name="Rectangle 3"/>
          <p:cNvSpPr>
            <a:spLocks noChangeArrowheads="1"/>
          </p:cNvSpPr>
          <p:nvPr/>
        </p:nvSpPr>
        <p:spPr bwMode="auto">
          <a:xfrm>
            <a:off x="685800" y="2057400"/>
            <a:ext cx="17526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Client</a:t>
            </a:r>
          </a:p>
          <a:p>
            <a:pPr algn="ctr"/>
            <a:r>
              <a:rPr lang="en-US" sz="2000" b="1">
                <a:solidFill>
                  <a:srgbClr val="FF0000"/>
                </a:solidFill>
              </a:rPr>
              <a:t>Web Service</a:t>
            </a:r>
            <a:br>
              <a:rPr lang="en-US" sz="2000" b="1">
                <a:solidFill>
                  <a:srgbClr val="FF0000"/>
                </a:solidFill>
              </a:rPr>
            </a:br>
            <a:r>
              <a:rPr lang="en-US" sz="2000" b="1">
                <a:solidFill>
                  <a:srgbClr val="FF0000"/>
                </a:solidFill>
              </a:rPr>
              <a:t>or</a:t>
            </a:r>
            <a:br>
              <a:rPr lang="en-US" sz="2000" b="1">
                <a:solidFill>
                  <a:srgbClr val="FF0000"/>
                </a:solidFill>
              </a:rPr>
            </a:br>
            <a:r>
              <a:rPr lang="en-US" sz="2000" b="1">
                <a:solidFill>
                  <a:srgbClr val="FF0000"/>
                </a:solidFill>
              </a:rPr>
              <a:t>Application </a:t>
            </a:r>
          </a:p>
          <a:p>
            <a:pPr algn="ctr"/>
            <a:r>
              <a:rPr lang="en-US" sz="2000" b="1">
                <a:solidFill>
                  <a:srgbClr val="FF0000"/>
                </a:solidFill>
              </a:rPr>
              <a:t>Client</a:t>
            </a:r>
          </a:p>
        </p:txBody>
      </p:sp>
      <p:sp>
        <p:nvSpPr>
          <p:cNvPr id="591877" name="Rectangle 5"/>
          <p:cNvSpPr>
            <a:spLocks noChangeArrowheads="1"/>
          </p:cNvSpPr>
          <p:nvPr/>
        </p:nvSpPr>
        <p:spPr bwMode="auto">
          <a:xfrm>
            <a:off x="5257800" y="2209800"/>
            <a:ext cx="23622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sz="2000" b="1" dirty="0">
              <a:solidFill>
                <a:srgbClr val="FF0000"/>
              </a:solidFill>
            </a:endParaRPr>
          </a:p>
        </p:txBody>
      </p:sp>
      <p:sp>
        <p:nvSpPr>
          <p:cNvPr id="591885" name="Text Box 13"/>
          <p:cNvSpPr txBox="1">
            <a:spLocks noChangeArrowheads="1"/>
          </p:cNvSpPr>
          <p:nvPr/>
        </p:nvSpPr>
        <p:spPr bwMode="auto">
          <a:xfrm>
            <a:off x="2518633" y="2149475"/>
            <a:ext cx="159530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dirty="0" smtClean="0"/>
              <a:t>JSON </a:t>
            </a:r>
            <a:r>
              <a:rPr lang="en-US" dirty="0"/>
              <a:t>over</a:t>
            </a:r>
            <a:br>
              <a:rPr lang="en-US" dirty="0"/>
            </a:br>
            <a:r>
              <a:rPr lang="en-US" dirty="0"/>
              <a:t>HTTP/S</a:t>
            </a:r>
          </a:p>
        </p:txBody>
      </p:sp>
      <p:sp>
        <p:nvSpPr>
          <p:cNvPr id="591886" name="Text Box 14"/>
          <p:cNvSpPr txBox="1">
            <a:spLocks noChangeArrowheads="1"/>
          </p:cNvSpPr>
          <p:nvPr/>
        </p:nvSpPr>
        <p:spPr bwMode="auto">
          <a:xfrm>
            <a:off x="5493016" y="1676400"/>
            <a:ext cx="9075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dirty="0" smtClean="0"/>
              <a:t>JSON</a:t>
            </a:r>
            <a:endParaRPr lang="en-US" dirty="0"/>
          </a:p>
        </p:txBody>
      </p:sp>
      <p:sp>
        <p:nvSpPr>
          <p:cNvPr id="17" name="Rectangle 5"/>
          <p:cNvSpPr>
            <a:spLocks noChangeArrowheads="1"/>
          </p:cNvSpPr>
          <p:nvPr/>
        </p:nvSpPr>
        <p:spPr bwMode="auto">
          <a:xfrm>
            <a:off x="5410200" y="2362200"/>
            <a:ext cx="23622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sz="2000" b="1" dirty="0">
              <a:solidFill>
                <a:srgbClr val="FF0000"/>
              </a:solidFill>
            </a:endParaRPr>
          </a:p>
        </p:txBody>
      </p:sp>
      <p:sp>
        <p:nvSpPr>
          <p:cNvPr id="18" name="Rectangle 5"/>
          <p:cNvSpPr>
            <a:spLocks noChangeArrowheads="1"/>
          </p:cNvSpPr>
          <p:nvPr/>
        </p:nvSpPr>
        <p:spPr bwMode="auto">
          <a:xfrm>
            <a:off x="5562600" y="2514600"/>
            <a:ext cx="23622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sz="2000" b="1" dirty="0">
              <a:solidFill>
                <a:srgbClr val="FF0000"/>
              </a:solidFill>
            </a:endParaRPr>
          </a:p>
        </p:txBody>
      </p:sp>
      <p:sp>
        <p:nvSpPr>
          <p:cNvPr id="19" name="Rectangle 5"/>
          <p:cNvSpPr>
            <a:spLocks noChangeArrowheads="1"/>
          </p:cNvSpPr>
          <p:nvPr/>
        </p:nvSpPr>
        <p:spPr bwMode="auto">
          <a:xfrm>
            <a:off x="5715000" y="2667000"/>
            <a:ext cx="23622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sz="2000" b="1" dirty="0">
              <a:solidFill>
                <a:srgbClr val="FF0000"/>
              </a:solidFill>
            </a:endParaRPr>
          </a:p>
        </p:txBody>
      </p:sp>
      <p:sp>
        <p:nvSpPr>
          <p:cNvPr id="20" name="Rectangle 5"/>
          <p:cNvSpPr>
            <a:spLocks noChangeArrowheads="1"/>
          </p:cNvSpPr>
          <p:nvPr/>
        </p:nvSpPr>
        <p:spPr bwMode="auto">
          <a:xfrm>
            <a:off x="5867400" y="2819400"/>
            <a:ext cx="23622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sz="2000" b="1" dirty="0">
              <a:solidFill>
                <a:srgbClr val="FF0000"/>
              </a:solidFill>
            </a:endParaRPr>
          </a:p>
        </p:txBody>
      </p:sp>
      <p:sp>
        <p:nvSpPr>
          <p:cNvPr id="591882" name="Line 10"/>
          <p:cNvSpPr>
            <a:spLocks noChangeShapeType="1"/>
          </p:cNvSpPr>
          <p:nvPr/>
        </p:nvSpPr>
        <p:spPr bwMode="auto">
          <a:xfrm>
            <a:off x="2438400" y="3048000"/>
            <a:ext cx="34290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21" name="Rectangle 5"/>
          <p:cNvSpPr>
            <a:spLocks noChangeArrowheads="1"/>
          </p:cNvSpPr>
          <p:nvPr/>
        </p:nvSpPr>
        <p:spPr bwMode="auto">
          <a:xfrm>
            <a:off x="6096000" y="3048000"/>
            <a:ext cx="1905000" cy="1295400"/>
          </a:xfrm>
          <a:prstGeom prst="rect">
            <a:avLst/>
          </a:prstGeom>
          <a:solidFill>
            <a:schemeClr val="accent1">
              <a:lumMod val="40000"/>
              <a:lumOff val="60000"/>
            </a:schemeClr>
          </a:solidFill>
          <a:ln w="9525">
            <a:solidFill>
              <a:schemeClr val="tx1"/>
            </a:solidFill>
            <a:miter lim="800000"/>
            <a:headEnd/>
            <a:tailEnd/>
          </a:ln>
          <a:effectLst/>
          <a:extLst/>
        </p:spPr>
        <p:txBody>
          <a:bodyPr wrap="none" anchor="ctr"/>
          <a:lstStyle/>
          <a:p>
            <a:pPr algn="ctr"/>
            <a:r>
              <a:rPr lang="en-US" dirty="0" smtClean="0"/>
              <a:t>Embedded</a:t>
            </a:r>
            <a:r>
              <a:rPr lang="en-US" dirty="0"/>
              <a:t/>
            </a:r>
            <a:br>
              <a:rPr lang="en-US" dirty="0"/>
            </a:br>
            <a:r>
              <a:rPr lang="en-US" dirty="0"/>
              <a:t>Container</a:t>
            </a:r>
          </a:p>
          <a:p>
            <a:pPr algn="ctr"/>
            <a:r>
              <a:rPr lang="en-US" sz="2000" b="1" dirty="0" smtClean="0">
                <a:solidFill>
                  <a:srgbClr val="FF0000"/>
                </a:solidFill>
              </a:rPr>
              <a:t>Spring Boot</a:t>
            </a:r>
            <a:endParaRPr lang="en-US" sz="2000" b="1" dirty="0">
              <a:solidFill>
                <a:srgbClr val="FF0000"/>
              </a:solidFill>
            </a:endParaRPr>
          </a:p>
        </p:txBody>
      </p:sp>
      <p:sp>
        <p:nvSpPr>
          <p:cNvPr id="22" name="Rectangle 5"/>
          <p:cNvSpPr>
            <a:spLocks noChangeArrowheads="1"/>
          </p:cNvSpPr>
          <p:nvPr/>
        </p:nvSpPr>
        <p:spPr bwMode="auto">
          <a:xfrm>
            <a:off x="6096000" y="4495800"/>
            <a:ext cx="1905000" cy="838200"/>
          </a:xfrm>
          <a:prstGeom prst="rect">
            <a:avLst/>
          </a:prstGeom>
          <a:solidFill>
            <a:schemeClr val="accent1">
              <a:lumMod val="40000"/>
              <a:lumOff val="60000"/>
            </a:schemeClr>
          </a:solidFill>
          <a:ln w="9525">
            <a:solidFill>
              <a:schemeClr val="tx1"/>
            </a:solidFill>
            <a:miter lim="800000"/>
            <a:headEnd/>
            <a:tailEnd/>
          </a:ln>
          <a:effectLst/>
          <a:extLst/>
        </p:spPr>
        <p:txBody>
          <a:bodyPr wrap="none" anchor="ctr"/>
          <a:lstStyle/>
          <a:p>
            <a:pPr algn="ctr"/>
            <a:r>
              <a:rPr lang="en-US" sz="2000" dirty="0" smtClean="0"/>
              <a:t>Service </a:t>
            </a:r>
            <a:br>
              <a:rPr lang="en-US" sz="2000" dirty="0" smtClean="0"/>
            </a:br>
            <a:r>
              <a:rPr lang="en-US" sz="2000" dirty="0" smtClean="0"/>
              <a:t>Implementation</a:t>
            </a:r>
            <a:endParaRPr lang="en-US" sz="2000" dirty="0"/>
          </a:p>
        </p:txBody>
      </p:sp>
    </p:spTree>
    <p:extLst>
      <p:ext uri="{BB962C8B-B14F-4D97-AF65-F5344CB8AC3E}">
        <p14:creationId xmlns:p14="http://schemas.microsoft.com/office/powerpoint/2010/main" val="266300310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SOAP?</a:t>
            </a:r>
            <a:endParaRPr lang="en-US" dirty="0"/>
          </a:p>
        </p:txBody>
      </p:sp>
      <p:sp>
        <p:nvSpPr>
          <p:cNvPr id="3" name="Content Placeholder 2"/>
          <p:cNvSpPr>
            <a:spLocks noGrp="1"/>
          </p:cNvSpPr>
          <p:nvPr>
            <p:ph idx="1"/>
          </p:nvPr>
        </p:nvSpPr>
        <p:spPr>
          <a:xfrm>
            <a:off x="838200" y="1676400"/>
            <a:ext cx="7772400" cy="4114800"/>
          </a:xfrm>
        </p:spPr>
        <p:txBody>
          <a:bodyPr/>
          <a:lstStyle/>
          <a:p>
            <a:r>
              <a:rPr lang="en-US" sz="2400" dirty="0" smtClean="0"/>
              <a:t>SOAP= SIMPLE OBJECT ACCESS PROTOCOL</a:t>
            </a:r>
          </a:p>
          <a:p>
            <a:pPr lvl="1"/>
            <a:r>
              <a:rPr lang="en-US" sz="2000" dirty="0" smtClean="0"/>
              <a:t>Not simple, so its now just called SOAP web services instead of having SOAP stand for anything. </a:t>
            </a:r>
          </a:p>
          <a:p>
            <a:r>
              <a:rPr lang="en-US" sz="2400" dirty="0" smtClean="0"/>
              <a:t>SOAP uses a formal contract to bind the expectations of the service consumer to capabilities offered by the service provider via the WSDL document</a:t>
            </a:r>
          </a:p>
          <a:p>
            <a:pPr lvl="1"/>
            <a:r>
              <a:rPr lang="en-US" sz="2000" dirty="0" smtClean="0"/>
              <a:t>The structure of the messages</a:t>
            </a:r>
          </a:p>
          <a:p>
            <a:pPr lvl="1"/>
            <a:r>
              <a:rPr lang="en-US" sz="2000" dirty="0" smtClean="0"/>
              <a:t>Header information</a:t>
            </a:r>
          </a:p>
          <a:p>
            <a:pPr lvl="1"/>
            <a:r>
              <a:rPr lang="en-US" sz="2000" dirty="0" smtClean="0"/>
              <a:t>Additional Metadata: Attachments and Faults</a:t>
            </a:r>
          </a:p>
          <a:p>
            <a:r>
              <a:rPr lang="en-US" sz="2400" dirty="0" smtClean="0"/>
              <a:t>Later we will look at REST, but for SOAP there are a number of standards that govern SOAP from a design and runtime perspective</a:t>
            </a:r>
          </a:p>
        </p:txBody>
      </p:sp>
      <p:sp>
        <p:nvSpPr>
          <p:cNvPr id="4" name="Slide Number Placeholder 3"/>
          <p:cNvSpPr>
            <a:spLocks noGrp="1"/>
          </p:cNvSpPr>
          <p:nvPr>
            <p:ph type="sldNum" sz="quarter" idx="11"/>
          </p:nvPr>
        </p:nvSpPr>
        <p:spPr/>
        <p:txBody>
          <a:bodyPr/>
          <a:lstStyle/>
          <a:p>
            <a:fld id="{DE021ABC-0C72-4647-B7CD-2E43A0FC7F7C}" type="slidenum">
              <a:rPr lang="en-US" smtClean="0"/>
              <a:pPr/>
              <a:t>31</a:t>
            </a:fld>
            <a:endParaRPr lang="en-US"/>
          </a:p>
        </p:txBody>
      </p:sp>
    </p:spTree>
    <p:extLst>
      <p:ext uri="{BB962C8B-B14F-4D97-AF65-F5344CB8AC3E}">
        <p14:creationId xmlns:p14="http://schemas.microsoft.com/office/powerpoint/2010/main" val="333352928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DE021ABC-0C72-4647-B7CD-2E43A0FC7F7C}" type="slidenum">
              <a:rPr lang="en-US" smtClean="0"/>
              <a:pPr/>
              <a:t>32</a:t>
            </a:fld>
            <a:endParaRPr lang="en-US"/>
          </a:p>
        </p:txBody>
      </p:sp>
      <p:pic>
        <p:nvPicPr>
          <p:cNvPr id="7" name="Picture 6"/>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88125703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1"/>
          </p:nvPr>
        </p:nvSpPr>
        <p:spPr/>
        <p:txBody>
          <a:bodyPr/>
          <a:lstStyle/>
          <a:p>
            <a:fld id="{BD1F2AE0-AA3C-2B4C-AD3A-60E062E221D6}" type="slidenum">
              <a:rPr lang="en-US"/>
              <a:pPr/>
              <a:t>33</a:t>
            </a:fld>
            <a:endParaRPr lang="en-US"/>
          </a:p>
        </p:txBody>
      </p:sp>
      <p:sp>
        <p:nvSpPr>
          <p:cNvPr id="593922" name="Rectangle 2"/>
          <p:cNvSpPr>
            <a:spLocks noGrp="1" noChangeArrowheads="1"/>
          </p:cNvSpPr>
          <p:nvPr>
            <p:ph type="title"/>
          </p:nvPr>
        </p:nvSpPr>
        <p:spPr/>
        <p:txBody>
          <a:bodyPr/>
          <a:lstStyle/>
          <a:p>
            <a:r>
              <a:rPr lang="en-US" sz="3200"/>
              <a:t>WSDL – The Contract for Invoking a Service</a:t>
            </a:r>
          </a:p>
        </p:txBody>
      </p:sp>
      <p:sp>
        <p:nvSpPr>
          <p:cNvPr id="593936" name="Rectangle 16"/>
          <p:cNvSpPr>
            <a:spLocks noChangeArrowheads="1"/>
          </p:cNvSpPr>
          <p:nvPr/>
        </p:nvSpPr>
        <p:spPr bwMode="auto">
          <a:xfrm>
            <a:off x="762000" y="2498725"/>
            <a:ext cx="1600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Client</a:t>
            </a:r>
          </a:p>
        </p:txBody>
      </p:sp>
      <p:sp>
        <p:nvSpPr>
          <p:cNvPr id="593937" name="Rectangle 17"/>
          <p:cNvSpPr>
            <a:spLocks noChangeArrowheads="1"/>
          </p:cNvSpPr>
          <p:nvPr/>
        </p:nvSpPr>
        <p:spPr bwMode="auto">
          <a:xfrm>
            <a:off x="3505200" y="2422525"/>
            <a:ext cx="20574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Web</a:t>
            </a:r>
            <a:br>
              <a:rPr lang="en-US"/>
            </a:br>
            <a:r>
              <a:rPr lang="en-US"/>
              <a:t>Service</a:t>
            </a:r>
            <a:br>
              <a:rPr lang="en-US"/>
            </a:br>
            <a:r>
              <a:rPr lang="en-US"/>
              <a:t>Infrastructure</a:t>
            </a:r>
          </a:p>
        </p:txBody>
      </p:sp>
      <p:sp>
        <p:nvSpPr>
          <p:cNvPr id="593943" name="Line 23"/>
          <p:cNvSpPr>
            <a:spLocks noChangeShapeType="1"/>
          </p:cNvSpPr>
          <p:nvPr/>
        </p:nvSpPr>
        <p:spPr bwMode="auto">
          <a:xfrm>
            <a:off x="2362200" y="295592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3944" name="Line 24"/>
          <p:cNvSpPr>
            <a:spLocks noChangeShapeType="1"/>
          </p:cNvSpPr>
          <p:nvPr/>
        </p:nvSpPr>
        <p:spPr bwMode="auto">
          <a:xfrm>
            <a:off x="5562600" y="3048000"/>
            <a:ext cx="990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593947" name="Text Box 27"/>
          <p:cNvSpPr txBox="1">
            <a:spLocks noChangeArrowheads="1"/>
          </p:cNvSpPr>
          <p:nvPr/>
        </p:nvSpPr>
        <p:spPr bwMode="auto">
          <a:xfrm>
            <a:off x="1981200" y="1997075"/>
            <a:ext cx="1846263"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t>Web Service</a:t>
            </a:r>
            <a:br>
              <a:rPr lang="en-US"/>
            </a:br>
            <a:r>
              <a:rPr lang="en-US"/>
              <a:t>Call</a:t>
            </a:r>
          </a:p>
        </p:txBody>
      </p:sp>
      <p:sp>
        <p:nvSpPr>
          <p:cNvPr id="593949" name="Rectangle 29"/>
          <p:cNvSpPr>
            <a:spLocks noChangeArrowheads="1"/>
          </p:cNvSpPr>
          <p:nvPr/>
        </p:nvSpPr>
        <p:spPr bwMode="auto">
          <a:xfrm>
            <a:off x="6553200" y="2193925"/>
            <a:ext cx="19812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3950" name="Rectangle 30"/>
          <p:cNvSpPr>
            <a:spLocks noChangeArrowheads="1"/>
          </p:cNvSpPr>
          <p:nvPr/>
        </p:nvSpPr>
        <p:spPr bwMode="auto">
          <a:xfrm>
            <a:off x="6705600" y="2346325"/>
            <a:ext cx="1981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3951" name="Rectangle 31"/>
          <p:cNvSpPr>
            <a:spLocks noChangeArrowheads="1"/>
          </p:cNvSpPr>
          <p:nvPr/>
        </p:nvSpPr>
        <p:spPr bwMode="auto">
          <a:xfrm>
            <a:off x="6858000" y="2498725"/>
            <a:ext cx="19812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593952" name="Rectangle 32"/>
          <p:cNvSpPr>
            <a:spLocks noChangeArrowheads="1"/>
          </p:cNvSpPr>
          <p:nvPr/>
        </p:nvSpPr>
        <p:spPr bwMode="auto">
          <a:xfrm>
            <a:off x="7010400" y="2651125"/>
            <a:ext cx="19812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Web Service</a:t>
            </a:r>
          </a:p>
          <a:p>
            <a:pPr algn="ctr"/>
            <a:r>
              <a:rPr lang="en-US" sz="2000" b="1">
                <a:solidFill>
                  <a:srgbClr val="FF0000"/>
                </a:solidFill>
              </a:rPr>
              <a:t>WSDL</a:t>
            </a:r>
            <a:br>
              <a:rPr lang="en-US" sz="2000" b="1">
                <a:solidFill>
                  <a:srgbClr val="FF0000"/>
                </a:solidFill>
              </a:rPr>
            </a:br>
            <a:r>
              <a:rPr lang="en-US" sz="2000" b="1">
                <a:solidFill>
                  <a:srgbClr val="FF0000"/>
                </a:solidFill>
              </a:rPr>
              <a:t>Service Spec.</a:t>
            </a:r>
          </a:p>
        </p:txBody>
      </p:sp>
      <p:sp>
        <p:nvSpPr>
          <p:cNvPr id="593953" name="Text Box 33"/>
          <p:cNvSpPr txBox="1">
            <a:spLocks noChangeArrowheads="1"/>
          </p:cNvSpPr>
          <p:nvPr/>
        </p:nvSpPr>
        <p:spPr bwMode="auto">
          <a:xfrm>
            <a:off x="3321050" y="3917950"/>
            <a:ext cx="5699125"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Tahoma" charset="0"/>
              </a:rPr>
              <a:t>Parse Call</a:t>
            </a:r>
          </a:p>
          <a:p>
            <a:pPr>
              <a:buFontTx/>
              <a:buAutoNum type="arabicPeriod"/>
            </a:pPr>
            <a:r>
              <a:rPr lang="en-US">
                <a:latin typeface="Tahoma" charset="0"/>
              </a:rPr>
              <a:t>Validate Call Against WSDL</a:t>
            </a:r>
          </a:p>
          <a:p>
            <a:pPr>
              <a:buFontTx/>
              <a:buAutoNum type="arabicPeriod"/>
            </a:pPr>
            <a:r>
              <a:rPr lang="en-US">
                <a:latin typeface="Tahoma" charset="0"/>
              </a:rPr>
              <a:t>Validate Pass? </a:t>
            </a:r>
          </a:p>
          <a:p>
            <a:pPr lvl="1">
              <a:buFontTx/>
              <a:buAutoNum type="arabicPeriod"/>
            </a:pPr>
            <a:r>
              <a:rPr lang="en-US">
                <a:latin typeface="Tahoma" charset="0"/>
              </a:rPr>
              <a:t>YES: Web Service Implementation</a:t>
            </a:r>
          </a:p>
          <a:p>
            <a:pPr lvl="1">
              <a:buFontTx/>
              <a:buAutoNum type="arabicPeriod"/>
            </a:pPr>
            <a:r>
              <a:rPr lang="en-US">
                <a:latin typeface="Tahoma" charset="0"/>
              </a:rPr>
              <a:t>NO: Generate and Return Fault</a:t>
            </a:r>
          </a:p>
        </p:txBody>
      </p:sp>
    </p:spTree>
    <p:extLst>
      <p:ext uri="{BB962C8B-B14F-4D97-AF65-F5344CB8AC3E}">
        <p14:creationId xmlns:p14="http://schemas.microsoft.com/office/powerpoint/2010/main" val="381300314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BD0FD586-5349-DB49-87AB-BF52366318AF}" type="slidenum">
              <a:rPr lang="en-US"/>
              <a:pPr/>
              <a:t>34</a:t>
            </a:fld>
            <a:endParaRPr lang="en-US"/>
          </a:p>
        </p:txBody>
      </p:sp>
      <p:sp>
        <p:nvSpPr>
          <p:cNvPr id="595970" name="Rectangle 2"/>
          <p:cNvSpPr>
            <a:spLocks noGrp="1" noChangeArrowheads="1"/>
          </p:cNvSpPr>
          <p:nvPr>
            <p:ph type="title"/>
          </p:nvPr>
        </p:nvSpPr>
        <p:spPr/>
        <p:txBody>
          <a:bodyPr/>
          <a:lstStyle/>
          <a:p>
            <a:r>
              <a:rPr lang="en-US"/>
              <a:t>WSDL – The Web Service Contract</a:t>
            </a:r>
          </a:p>
        </p:txBody>
      </p:sp>
      <p:sp>
        <p:nvSpPr>
          <p:cNvPr id="595972" name="Rectangle 4"/>
          <p:cNvSpPr>
            <a:spLocks noChangeArrowheads="1"/>
          </p:cNvSpPr>
          <p:nvPr/>
        </p:nvSpPr>
        <p:spPr bwMode="auto">
          <a:xfrm>
            <a:off x="1143000" y="1828800"/>
            <a:ext cx="7391400" cy="419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3200" b="1"/>
              <a:t>WSDL</a:t>
            </a:r>
          </a:p>
        </p:txBody>
      </p:sp>
      <p:sp>
        <p:nvSpPr>
          <p:cNvPr id="595973" name="Rectangle 5"/>
          <p:cNvSpPr>
            <a:spLocks noChangeArrowheads="1"/>
          </p:cNvSpPr>
          <p:nvPr/>
        </p:nvSpPr>
        <p:spPr bwMode="auto">
          <a:xfrm>
            <a:off x="1447800" y="2438400"/>
            <a:ext cx="3429000" cy="1600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accent1"/>
                </a:solidFill>
              </a:rPr>
              <a:t>Service Interface</a:t>
            </a:r>
            <a:br>
              <a:rPr lang="en-US">
                <a:solidFill>
                  <a:schemeClr val="accent1"/>
                </a:solidFill>
              </a:rPr>
            </a:br>
            <a:r>
              <a:rPr lang="en-US">
                <a:solidFill>
                  <a:schemeClr val="accent1"/>
                </a:solidFill>
              </a:rPr>
              <a:t>Abstract Definition</a:t>
            </a:r>
          </a:p>
        </p:txBody>
      </p:sp>
      <p:sp>
        <p:nvSpPr>
          <p:cNvPr id="595974" name="Rectangle 6"/>
          <p:cNvSpPr>
            <a:spLocks noChangeArrowheads="1"/>
          </p:cNvSpPr>
          <p:nvPr/>
        </p:nvSpPr>
        <p:spPr bwMode="auto">
          <a:xfrm>
            <a:off x="1447800" y="4267200"/>
            <a:ext cx="3429000" cy="1600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accent1"/>
                </a:solidFill>
              </a:rPr>
              <a:t>Service Implementation</a:t>
            </a:r>
            <a:br>
              <a:rPr lang="en-US">
                <a:solidFill>
                  <a:schemeClr val="accent1"/>
                </a:solidFill>
              </a:rPr>
            </a:br>
            <a:r>
              <a:rPr lang="en-US">
                <a:solidFill>
                  <a:schemeClr val="accent1"/>
                </a:solidFill>
              </a:rPr>
              <a:t>Concrete Definition </a:t>
            </a:r>
          </a:p>
        </p:txBody>
      </p:sp>
      <p:sp>
        <p:nvSpPr>
          <p:cNvPr id="595975" name="Rectangle 7"/>
          <p:cNvSpPr>
            <a:spLocks noChangeArrowheads="1"/>
          </p:cNvSpPr>
          <p:nvPr/>
        </p:nvSpPr>
        <p:spPr bwMode="auto">
          <a:xfrm>
            <a:off x="5105400" y="2438400"/>
            <a:ext cx="3200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Messages</a:t>
            </a:r>
          </a:p>
        </p:txBody>
      </p:sp>
      <p:sp>
        <p:nvSpPr>
          <p:cNvPr id="595976" name="Rectangle 8"/>
          <p:cNvSpPr>
            <a:spLocks noChangeArrowheads="1"/>
          </p:cNvSpPr>
          <p:nvPr/>
        </p:nvSpPr>
        <p:spPr bwMode="auto">
          <a:xfrm>
            <a:off x="5105400" y="2971800"/>
            <a:ext cx="3200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Operations</a:t>
            </a:r>
          </a:p>
        </p:txBody>
      </p:sp>
      <p:sp>
        <p:nvSpPr>
          <p:cNvPr id="595977" name="Rectangle 9"/>
          <p:cNvSpPr>
            <a:spLocks noChangeArrowheads="1"/>
          </p:cNvSpPr>
          <p:nvPr/>
        </p:nvSpPr>
        <p:spPr bwMode="auto">
          <a:xfrm>
            <a:off x="5105400" y="3505200"/>
            <a:ext cx="3200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Interface</a:t>
            </a:r>
          </a:p>
        </p:txBody>
      </p:sp>
      <p:sp>
        <p:nvSpPr>
          <p:cNvPr id="595978" name="Rectangle 10"/>
          <p:cNvSpPr>
            <a:spLocks noChangeArrowheads="1"/>
          </p:cNvSpPr>
          <p:nvPr/>
        </p:nvSpPr>
        <p:spPr bwMode="auto">
          <a:xfrm>
            <a:off x="5105400" y="4343400"/>
            <a:ext cx="3200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Binding</a:t>
            </a:r>
          </a:p>
        </p:txBody>
      </p:sp>
      <p:sp>
        <p:nvSpPr>
          <p:cNvPr id="595979" name="Rectangle 11"/>
          <p:cNvSpPr>
            <a:spLocks noChangeArrowheads="1"/>
          </p:cNvSpPr>
          <p:nvPr/>
        </p:nvSpPr>
        <p:spPr bwMode="auto">
          <a:xfrm>
            <a:off x="5105400" y="4876800"/>
            <a:ext cx="3200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Service</a:t>
            </a:r>
          </a:p>
        </p:txBody>
      </p:sp>
      <p:sp>
        <p:nvSpPr>
          <p:cNvPr id="595980" name="Rectangle 12"/>
          <p:cNvSpPr>
            <a:spLocks noChangeArrowheads="1"/>
          </p:cNvSpPr>
          <p:nvPr/>
        </p:nvSpPr>
        <p:spPr bwMode="auto">
          <a:xfrm>
            <a:off x="5105400" y="5410200"/>
            <a:ext cx="32004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Endpoint</a:t>
            </a:r>
          </a:p>
        </p:txBody>
      </p:sp>
    </p:spTree>
    <p:extLst>
      <p:ext uri="{BB962C8B-B14F-4D97-AF65-F5344CB8AC3E}">
        <p14:creationId xmlns:p14="http://schemas.microsoft.com/office/powerpoint/2010/main" val="6443378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1"/>
          </p:nvPr>
        </p:nvSpPr>
        <p:spPr/>
        <p:txBody>
          <a:bodyPr/>
          <a:lstStyle/>
          <a:p>
            <a:fld id="{3A27EAF3-5105-7242-9159-B0CD73B5A64E}" type="slidenum">
              <a:rPr lang="en-US"/>
              <a:pPr/>
              <a:t>35</a:t>
            </a:fld>
            <a:endParaRPr lang="en-US"/>
          </a:p>
        </p:txBody>
      </p:sp>
      <p:sp>
        <p:nvSpPr>
          <p:cNvPr id="601097" name="Rectangle 9"/>
          <p:cNvSpPr>
            <a:spLocks noChangeArrowheads="1"/>
          </p:cNvSpPr>
          <p:nvPr/>
        </p:nvSpPr>
        <p:spPr bwMode="auto">
          <a:xfrm>
            <a:off x="685800" y="5529263"/>
            <a:ext cx="3429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Service</a:t>
            </a:r>
          </a:p>
        </p:txBody>
      </p:sp>
      <p:sp>
        <p:nvSpPr>
          <p:cNvPr id="601092" name="Rectangle 4"/>
          <p:cNvSpPr>
            <a:spLocks noGrp="1" noChangeArrowheads="1"/>
          </p:cNvSpPr>
          <p:nvPr>
            <p:ph type="title"/>
          </p:nvPr>
        </p:nvSpPr>
        <p:spPr>
          <a:xfrm>
            <a:off x="609600" y="76200"/>
            <a:ext cx="7772400" cy="1143000"/>
          </a:xfrm>
        </p:spPr>
        <p:txBody>
          <a:bodyPr/>
          <a:lstStyle/>
          <a:p>
            <a:r>
              <a:rPr lang="en-US" sz="3200"/>
              <a:t>WSDL Structure</a:t>
            </a:r>
            <a:br>
              <a:rPr lang="en-US" sz="3200"/>
            </a:br>
            <a:endParaRPr lang="en-US" sz="3200"/>
          </a:p>
        </p:txBody>
      </p:sp>
      <p:sp>
        <p:nvSpPr>
          <p:cNvPr id="601094" name="Text Box 6"/>
          <p:cNvSpPr txBox="1">
            <a:spLocks noChangeArrowheads="1"/>
          </p:cNvSpPr>
          <p:nvPr/>
        </p:nvSpPr>
        <p:spPr bwMode="auto">
          <a:xfrm>
            <a:off x="685800" y="5834063"/>
            <a:ext cx="26701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b="1">
                <a:latin typeface="Courier New" charset="0"/>
              </a:rPr>
              <a:t>Name = &lt;Service_Name&gt;</a:t>
            </a:r>
          </a:p>
          <a:p>
            <a:r>
              <a:rPr lang="en-US" sz="1200" b="1">
                <a:latin typeface="Courier New" charset="0"/>
              </a:rPr>
              <a:t>Ports: Collection of Ports </a:t>
            </a:r>
          </a:p>
        </p:txBody>
      </p:sp>
      <p:sp>
        <p:nvSpPr>
          <p:cNvPr id="601095" name="Rectangle 7"/>
          <p:cNvSpPr>
            <a:spLocks noChangeArrowheads="1"/>
          </p:cNvSpPr>
          <p:nvPr/>
        </p:nvSpPr>
        <p:spPr bwMode="auto">
          <a:xfrm>
            <a:off x="5562600" y="5529263"/>
            <a:ext cx="3429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Port</a:t>
            </a:r>
          </a:p>
        </p:txBody>
      </p:sp>
      <p:sp>
        <p:nvSpPr>
          <p:cNvPr id="601096" name="Text Box 8"/>
          <p:cNvSpPr txBox="1">
            <a:spLocks noChangeArrowheads="1"/>
          </p:cNvSpPr>
          <p:nvPr/>
        </p:nvSpPr>
        <p:spPr bwMode="auto">
          <a:xfrm>
            <a:off x="5638800" y="5834063"/>
            <a:ext cx="26701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b="1">
                <a:latin typeface="Courier New" charset="0"/>
              </a:rPr>
              <a:t>Binding = </a:t>
            </a:r>
            <a:r>
              <a:rPr lang="en-US" sz="1200" b="1" u="sng">
                <a:solidFill>
                  <a:srgbClr val="FF0000"/>
                </a:solidFill>
                <a:latin typeface="Courier New" charset="0"/>
              </a:rPr>
              <a:t>&lt;Binding_Name&gt;</a:t>
            </a:r>
          </a:p>
          <a:p>
            <a:r>
              <a:rPr lang="en-US" sz="1200" b="1">
                <a:latin typeface="Courier New" charset="0"/>
              </a:rPr>
              <a:t>Address: Physical Endpoint </a:t>
            </a:r>
          </a:p>
        </p:txBody>
      </p:sp>
      <p:sp>
        <p:nvSpPr>
          <p:cNvPr id="601098" name="Rectangle 10"/>
          <p:cNvSpPr>
            <a:spLocks noChangeArrowheads="1"/>
          </p:cNvSpPr>
          <p:nvPr/>
        </p:nvSpPr>
        <p:spPr bwMode="auto">
          <a:xfrm>
            <a:off x="685800" y="4310063"/>
            <a:ext cx="34290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Binding</a:t>
            </a:r>
          </a:p>
        </p:txBody>
      </p:sp>
      <p:sp>
        <p:nvSpPr>
          <p:cNvPr id="601099" name="Text Box 11"/>
          <p:cNvSpPr txBox="1">
            <a:spLocks noChangeArrowheads="1"/>
          </p:cNvSpPr>
          <p:nvPr/>
        </p:nvSpPr>
        <p:spPr bwMode="auto">
          <a:xfrm>
            <a:off x="782638" y="4660900"/>
            <a:ext cx="3130550"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a:latin typeface="Courier New" charset="0"/>
              </a:rPr>
              <a:t>Name = &lt;Binding_Name&gt;</a:t>
            </a:r>
          </a:p>
          <a:p>
            <a:r>
              <a:rPr lang="en-US" sz="1200">
                <a:latin typeface="Courier New" charset="0"/>
              </a:rPr>
              <a:t>Type = </a:t>
            </a:r>
            <a:r>
              <a:rPr lang="en-US" sz="1200" u="sng">
                <a:solidFill>
                  <a:srgbClr val="FF0000"/>
                </a:solidFill>
                <a:latin typeface="Courier New" charset="0"/>
              </a:rPr>
              <a:t>&lt;PortType_Interface_Name&gt;</a:t>
            </a:r>
          </a:p>
          <a:p>
            <a:r>
              <a:rPr lang="en-US" sz="1200">
                <a:latin typeface="Courier New" charset="0"/>
              </a:rPr>
              <a:t>Operations: Operation Collection</a:t>
            </a:r>
          </a:p>
        </p:txBody>
      </p:sp>
      <p:sp>
        <p:nvSpPr>
          <p:cNvPr id="601102" name="Rectangle 14"/>
          <p:cNvSpPr>
            <a:spLocks noChangeArrowheads="1"/>
          </p:cNvSpPr>
          <p:nvPr/>
        </p:nvSpPr>
        <p:spPr bwMode="auto">
          <a:xfrm>
            <a:off x="5562600" y="4310063"/>
            <a:ext cx="34290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Operation</a:t>
            </a:r>
          </a:p>
        </p:txBody>
      </p:sp>
      <p:sp>
        <p:nvSpPr>
          <p:cNvPr id="601103" name="Text Box 15"/>
          <p:cNvSpPr txBox="1">
            <a:spLocks noChangeArrowheads="1"/>
          </p:cNvSpPr>
          <p:nvPr/>
        </p:nvSpPr>
        <p:spPr bwMode="auto">
          <a:xfrm>
            <a:off x="5659438" y="4660900"/>
            <a:ext cx="3130550"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a:latin typeface="Courier New" charset="0"/>
              </a:rPr>
              <a:t>Name = </a:t>
            </a:r>
            <a:r>
              <a:rPr lang="en-US" sz="1200" u="sng">
                <a:solidFill>
                  <a:srgbClr val="FF0000"/>
                </a:solidFill>
                <a:latin typeface="Courier New" charset="0"/>
              </a:rPr>
              <a:t>&lt;Port_type_op_Name&gt;</a:t>
            </a:r>
          </a:p>
          <a:p>
            <a:r>
              <a:rPr lang="en-US" sz="1200">
                <a:latin typeface="Courier New" charset="0"/>
              </a:rPr>
              <a:t>Input name=Logical_In_Op_Name</a:t>
            </a:r>
          </a:p>
          <a:p>
            <a:r>
              <a:rPr lang="en-US" sz="1200">
                <a:latin typeface="Courier New" charset="0"/>
              </a:rPr>
              <a:t>Output name=Logical_Out_Op_Name </a:t>
            </a:r>
          </a:p>
        </p:txBody>
      </p:sp>
      <p:sp>
        <p:nvSpPr>
          <p:cNvPr id="601104" name="Rectangle 16"/>
          <p:cNvSpPr>
            <a:spLocks noChangeArrowheads="1"/>
          </p:cNvSpPr>
          <p:nvPr/>
        </p:nvSpPr>
        <p:spPr bwMode="auto">
          <a:xfrm>
            <a:off x="685800" y="2895600"/>
            <a:ext cx="34290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PortType/Interface</a:t>
            </a:r>
          </a:p>
        </p:txBody>
      </p:sp>
      <p:sp>
        <p:nvSpPr>
          <p:cNvPr id="601105" name="Text Box 17"/>
          <p:cNvSpPr txBox="1">
            <a:spLocks noChangeArrowheads="1"/>
          </p:cNvSpPr>
          <p:nvPr/>
        </p:nvSpPr>
        <p:spPr bwMode="auto">
          <a:xfrm>
            <a:off x="782638" y="3246438"/>
            <a:ext cx="3130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a:latin typeface="Courier New" charset="0"/>
              </a:rPr>
              <a:t>Name = &lt;PortType_Interface_Name&gt;</a:t>
            </a:r>
          </a:p>
          <a:p>
            <a:r>
              <a:rPr lang="en-US" sz="1200">
                <a:latin typeface="Courier New" charset="0"/>
              </a:rPr>
              <a:t>Operations: Operation Collection</a:t>
            </a:r>
          </a:p>
        </p:txBody>
      </p:sp>
      <p:sp>
        <p:nvSpPr>
          <p:cNvPr id="601106" name="Rectangle 18"/>
          <p:cNvSpPr>
            <a:spLocks noChangeArrowheads="1"/>
          </p:cNvSpPr>
          <p:nvPr/>
        </p:nvSpPr>
        <p:spPr bwMode="auto">
          <a:xfrm>
            <a:off x="5562600" y="2895600"/>
            <a:ext cx="34290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Operation</a:t>
            </a:r>
          </a:p>
        </p:txBody>
      </p:sp>
      <p:sp>
        <p:nvSpPr>
          <p:cNvPr id="601107" name="Text Box 19"/>
          <p:cNvSpPr txBox="1">
            <a:spLocks noChangeArrowheads="1"/>
          </p:cNvSpPr>
          <p:nvPr/>
        </p:nvSpPr>
        <p:spPr bwMode="auto">
          <a:xfrm>
            <a:off x="5659438" y="3246438"/>
            <a:ext cx="3038475" cy="639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a:latin typeface="Courier New" charset="0"/>
              </a:rPr>
              <a:t>Name = &lt;Port_type_op_Namee&gt;</a:t>
            </a:r>
          </a:p>
          <a:p>
            <a:r>
              <a:rPr lang="en-US" sz="1200">
                <a:latin typeface="Courier New" charset="0"/>
              </a:rPr>
              <a:t>Input message= </a:t>
            </a:r>
            <a:r>
              <a:rPr lang="en-US" sz="1200" u="sng">
                <a:solidFill>
                  <a:srgbClr val="FF0000"/>
                </a:solidFill>
                <a:latin typeface="Courier New" charset="0"/>
              </a:rPr>
              <a:t>&lt;Message_Name&gt;</a:t>
            </a:r>
          </a:p>
          <a:p>
            <a:r>
              <a:rPr lang="en-US" sz="1200">
                <a:latin typeface="Courier New" charset="0"/>
              </a:rPr>
              <a:t>Output message= </a:t>
            </a:r>
            <a:r>
              <a:rPr lang="en-US" sz="1200" u="sng">
                <a:solidFill>
                  <a:srgbClr val="FF0000"/>
                </a:solidFill>
                <a:latin typeface="Courier New" charset="0"/>
              </a:rPr>
              <a:t>&lt;Message_Name&gt;</a:t>
            </a:r>
            <a:r>
              <a:rPr lang="en-US" sz="1200">
                <a:latin typeface="Courier New" charset="0"/>
              </a:rPr>
              <a:t> </a:t>
            </a:r>
          </a:p>
        </p:txBody>
      </p:sp>
      <p:sp>
        <p:nvSpPr>
          <p:cNvPr id="601108" name="Rectangle 20"/>
          <p:cNvSpPr>
            <a:spLocks noChangeArrowheads="1"/>
          </p:cNvSpPr>
          <p:nvPr/>
        </p:nvSpPr>
        <p:spPr bwMode="auto">
          <a:xfrm>
            <a:off x="685800" y="1905000"/>
            <a:ext cx="3429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Message</a:t>
            </a:r>
          </a:p>
        </p:txBody>
      </p:sp>
      <p:sp>
        <p:nvSpPr>
          <p:cNvPr id="601109" name="Text Box 21"/>
          <p:cNvSpPr txBox="1">
            <a:spLocks noChangeArrowheads="1"/>
          </p:cNvSpPr>
          <p:nvPr/>
        </p:nvSpPr>
        <p:spPr bwMode="auto">
          <a:xfrm>
            <a:off x="782638" y="2209800"/>
            <a:ext cx="2578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a:latin typeface="Courier New" charset="0"/>
              </a:rPr>
              <a:t>Name = &lt;Nessage_Name&gt;</a:t>
            </a:r>
          </a:p>
          <a:p>
            <a:r>
              <a:rPr lang="en-US" sz="1200">
                <a:latin typeface="Courier New" charset="0"/>
              </a:rPr>
              <a:t>Parts: Collection of Parts</a:t>
            </a:r>
          </a:p>
        </p:txBody>
      </p:sp>
      <p:sp>
        <p:nvSpPr>
          <p:cNvPr id="601110" name="Rectangle 22"/>
          <p:cNvSpPr>
            <a:spLocks noChangeArrowheads="1"/>
          </p:cNvSpPr>
          <p:nvPr/>
        </p:nvSpPr>
        <p:spPr bwMode="auto">
          <a:xfrm>
            <a:off x="5562600" y="1905000"/>
            <a:ext cx="3429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Part</a:t>
            </a:r>
          </a:p>
        </p:txBody>
      </p:sp>
      <p:sp>
        <p:nvSpPr>
          <p:cNvPr id="601111" name="Text Box 23"/>
          <p:cNvSpPr txBox="1">
            <a:spLocks noChangeArrowheads="1"/>
          </p:cNvSpPr>
          <p:nvPr/>
        </p:nvSpPr>
        <p:spPr bwMode="auto">
          <a:xfrm>
            <a:off x="5659438" y="2209800"/>
            <a:ext cx="2209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a:latin typeface="Courier New" charset="0"/>
              </a:rPr>
              <a:t>Name = &lt;Part_Name&gt;</a:t>
            </a:r>
          </a:p>
          <a:p>
            <a:r>
              <a:rPr lang="en-US" sz="1200">
                <a:latin typeface="Courier New" charset="0"/>
              </a:rPr>
              <a:t>Type = </a:t>
            </a:r>
            <a:r>
              <a:rPr lang="en-US" sz="1200" b="1">
                <a:solidFill>
                  <a:srgbClr val="FF0000"/>
                </a:solidFill>
                <a:latin typeface="Courier New" charset="0"/>
              </a:rPr>
              <a:t>&lt;</a:t>
            </a:r>
            <a:r>
              <a:rPr lang="en-US" sz="1200" b="1" u="sng">
                <a:solidFill>
                  <a:srgbClr val="FF0000"/>
                </a:solidFill>
                <a:latin typeface="Courier New" charset="0"/>
              </a:rPr>
              <a:t>Message_Type&gt;</a:t>
            </a:r>
            <a:r>
              <a:rPr lang="en-US" sz="1200" u="sng">
                <a:latin typeface="Courier New" charset="0"/>
              </a:rPr>
              <a:t> </a:t>
            </a:r>
          </a:p>
        </p:txBody>
      </p:sp>
      <p:sp>
        <p:nvSpPr>
          <p:cNvPr id="601112" name="Rectangle 24"/>
          <p:cNvSpPr>
            <a:spLocks noChangeArrowheads="1"/>
          </p:cNvSpPr>
          <p:nvPr/>
        </p:nvSpPr>
        <p:spPr bwMode="auto">
          <a:xfrm>
            <a:off x="685800" y="838200"/>
            <a:ext cx="3429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sz="1800" b="1"/>
              <a:t>Type</a:t>
            </a:r>
          </a:p>
        </p:txBody>
      </p:sp>
      <p:sp>
        <p:nvSpPr>
          <p:cNvPr id="601113" name="Text Box 25"/>
          <p:cNvSpPr txBox="1">
            <a:spLocks noChangeArrowheads="1"/>
          </p:cNvSpPr>
          <p:nvPr/>
        </p:nvSpPr>
        <p:spPr bwMode="auto">
          <a:xfrm>
            <a:off x="685800" y="1143000"/>
            <a:ext cx="3406775"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200">
                <a:latin typeface="Courier New" charset="0"/>
              </a:rPr>
              <a:t>Name = &lt;Message_Type&gt;</a:t>
            </a:r>
            <a:br>
              <a:rPr lang="en-US" sz="1200">
                <a:latin typeface="Courier New" charset="0"/>
              </a:rPr>
            </a:br>
            <a:r>
              <a:rPr lang="en-US" sz="1200">
                <a:latin typeface="Courier New" charset="0"/>
              </a:rPr>
              <a:t>Simple Built In Type  OR</a:t>
            </a:r>
          </a:p>
          <a:p>
            <a:r>
              <a:rPr lang="en-US" sz="1200">
                <a:latin typeface="Courier New" charset="0"/>
              </a:rPr>
              <a:t>ComplexType: XSD Definition of Type</a:t>
            </a:r>
          </a:p>
        </p:txBody>
      </p:sp>
      <p:sp>
        <p:nvSpPr>
          <p:cNvPr id="601114" name="Line 26"/>
          <p:cNvSpPr>
            <a:spLocks noChangeShapeType="1"/>
          </p:cNvSpPr>
          <p:nvPr/>
        </p:nvSpPr>
        <p:spPr bwMode="auto">
          <a:xfrm>
            <a:off x="4114800" y="5986463"/>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15" name="Text Box 27"/>
          <p:cNvSpPr txBox="1">
            <a:spLocks noChangeArrowheads="1"/>
          </p:cNvSpPr>
          <p:nvPr/>
        </p:nvSpPr>
        <p:spPr bwMode="auto">
          <a:xfrm>
            <a:off x="4479925" y="5943600"/>
            <a:ext cx="701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1..*</a:t>
            </a:r>
          </a:p>
        </p:txBody>
      </p:sp>
      <p:sp>
        <p:nvSpPr>
          <p:cNvPr id="601116" name="Line 28"/>
          <p:cNvSpPr>
            <a:spLocks noChangeShapeType="1"/>
          </p:cNvSpPr>
          <p:nvPr/>
        </p:nvSpPr>
        <p:spPr bwMode="auto">
          <a:xfrm>
            <a:off x="4114800" y="4810125"/>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17" name="Text Box 29"/>
          <p:cNvSpPr txBox="1">
            <a:spLocks noChangeArrowheads="1"/>
          </p:cNvSpPr>
          <p:nvPr/>
        </p:nvSpPr>
        <p:spPr bwMode="auto">
          <a:xfrm>
            <a:off x="4479925" y="4767263"/>
            <a:ext cx="701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1..*</a:t>
            </a:r>
          </a:p>
        </p:txBody>
      </p:sp>
      <p:sp>
        <p:nvSpPr>
          <p:cNvPr id="601118" name="Line 30"/>
          <p:cNvSpPr>
            <a:spLocks noChangeShapeType="1"/>
          </p:cNvSpPr>
          <p:nvPr/>
        </p:nvSpPr>
        <p:spPr bwMode="auto">
          <a:xfrm>
            <a:off x="4114800" y="3548063"/>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19" name="Text Box 31"/>
          <p:cNvSpPr txBox="1">
            <a:spLocks noChangeArrowheads="1"/>
          </p:cNvSpPr>
          <p:nvPr/>
        </p:nvSpPr>
        <p:spPr bwMode="auto">
          <a:xfrm>
            <a:off x="4479925" y="3505200"/>
            <a:ext cx="701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1..*</a:t>
            </a:r>
          </a:p>
        </p:txBody>
      </p:sp>
      <p:sp>
        <p:nvSpPr>
          <p:cNvPr id="601120" name="Line 32"/>
          <p:cNvSpPr>
            <a:spLocks noChangeShapeType="1"/>
          </p:cNvSpPr>
          <p:nvPr/>
        </p:nvSpPr>
        <p:spPr bwMode="auto">
          <a:xfrm>
            <a:off x="4114800" y="2252663"/>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21" name="Text Box 33"/>
          <p:cNvSpPr txBox="1">
            <a:spLocks noChangeArrowheads="1"/>
          </p:cNvSpPr>
          <p:nvPr/>
        </p:nvSpPr>
        <p:spPr bwMode="auto">
          <a:xfrm>
            <a:off x="4479925" y="2209800"/>
            <a:ext cx="7016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1..*</a:t>
            </a:r>
          </a:p>
        </p:txBody>
      </p:sp>
      <p:sp>
        <p:nvSpPr>
          <p:cNvPr id="601122" name="Freeform 34"/>
          <p:cNvSpPr>
            <a:spLocks/>
          </p:cNvSpPr>
          <p:nvPr/>
        </p:nvSpPr>
        <p:spPr bwMode="auto">
          <a:xfrm>
            <a:off x="4114800" y="5181600"/>
            <a:ext cx="1447800" cy="609600"/>
          </a:xfrm>
          <a:custGeom>
            <a:avLst/>
            <a:gdLst>
              <a:gd name="T0" fmla="*/ 912 w 912"/>
              <a:gd name="T1" fmla="*/ 384 h 384"/>
              <a:gd name="T2" fmla="*/ 192 w 912"/>
              <a:gd name="T3" fmla="*/ 384 h 384"/>
              <a:gd name="T4" fmla="*/ 192 w 912"/>
              <a:gd name="T5" fmla="*/ 0 h 384"/>
              <a:gd name="T6" fmla="*/ 0 w 912"/>
              <a:gd name="T7" fmla="*/ 0 h 384"/>
            </a:gdLst>
            <a:ahLst/>
            <a:cxnLst>
              <a:cxn ang="0">
                <a:pos x="T0" y="T1"/>
              </a:cxn>
              <a:cxn ang="0">
                <a:pos x="T2" y="T3"/>
              </a:cxn>
              <a:cxn ang="0">
                <a:pos x="T4" y="T5"/>
              </a:cxn>
              <a:cxn ang="0">
                <a:pos x="T6" y="T7"/>
              </a:cxn>
            </a:cxnLst>
            <a:rect l="0" t="0" r="r" b="b"/>
            <a:pathLst>
              <a:path w="912" h="384">
                <a:moveTo>
                  <a:pt x="912" y="384"/>
                </a:moveTo>
                <a:lnTo>
                  <a:pt x="192" y="384"/>
                </a:lnTo>
                <a:lnTo>
                  <a:pt x="192" y="0"/>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23" name="Freeform 35"/>
          <p:cNvSpPr>
            <a:spLocks/>
          </p:cNvSpPr>
          <p:nvPr/>
        </p:nvSpPr>
        <p:spPr bwMode="auto">
          <a:xfrm>
            <a:off x="4114800" y="2514600"/>
            <a:ext cx="1447800" cy="609600"/>
          </a:xfrm>
          <a:custGeom>
            <a:avLst/>
            <a:gdLst>
              <a:gd name="T0" fmla="*/ 912 w 912"/>
              <a:gd name="T1" fmla="*/ 384 h 384"/>
              <a:gd name="T2" fmla="*/ 192 w 912"/>
              <a:gd name="T3" fmla="*/ 384 h 384"/>
              <a:gd name="T4" fmla="*/ 192 w 912"/>
              <a:gd name="T5" fmla="*/ 0 h 384"/>
              <a:gd name="T6" fmla="*/ 0 w 912"/>
              <a:gd name="T7" fmla="*/ 0 h 384"/>
            </a:gdLst>
            <a:ahLst/>
            <a:cxnLst>
              <a:cxn ang="0">
                <a:pos x="T0" y="T1"/>
              </a:cxn>
              <a:cxn ang="0">
                <a:pos x="T2" y="T3"/>
              </a:cxn>
              <a:cxn ang="0">
                <a:pos x="T4" y="T5"/>
              </a:cxn>
              <a:cxn ang="0">
                <a:pos x="T6" y="T7"/>
              </a:cxn>
            </a:cxnLst>
            <a:rect l="0" t="0" r="r" b="b"/>
            <a:pathLst>
              <a:path w="912" h="384">
                <a:moveTo>
                  <a:pt x="912" y="384"/>
                </a:moveTo>
                <a:lnTo>
                  <a:pt x="192" y="384"/>
                </a:lnTo>
                <a:lnTo>
                  <a:pt x="192" y="0"/>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24" name="Freeform 36"/>
          <p:cNvSpPr>
            <a:spLocks/>
          </p:cNvSpPr>
          <p:nvPr/>
        </p:nvSpPr>
        <p:spPr bwMode="auto">
          <a:xfrm>
            <a:off x="4114800" y="1447800"/>
            <a:ext cx="1447800" cy="609600"/>
          </a:xfrm>
          <a:custGeom>
            <a:avLst/>
            <a:gdLst>
              <a:gd name="T0" fmla="*/ 912 w 912"/>
              <a:gd name="T1" fmla="*/ 384 h 384"/>
              <a:gd name="T2" fmla="*/ 192 w 912"/>
              <a:gd name="T3" fmla="*/ 384 h 384"/>
              <a:gd name="T4" fmla="*/ 192 w 912"/>
              <a:gd name="T5" fmla="*/ 0 h 384"/>
              <a:gd name="T6" fmla="*/ 0 w 912"/>
              <a:gd name="T7" fmla="*/ 0 h 384"/>
            </a:gdLst>
            <a:ahLst/>
            <a:cxnLst>
              <a:cxn ang="0">
                <a:pos x="T0" y="T1"/>
              </a:cxn>
              <a:cxn ang="0">
                <a:pos x="T2" y="T3"/>
              </a:cxn>
              <a:cxn ang="0">
                <a:pos x="T4" y="T5"/>
              </a:cxn>
              <a:cxn ang="0">
                <a:pos x="T6" y="T7"/>
              </a:cxn>
            </a:cxnLst>
            <a:rect l="0" t="0" r="r" b="b"/>
            <a:pathLst>
              <a:path w="912" h="384">
                <a:moveTo>
                  <a:pt x="912" y="384"/>
                </a:moveTo>
                <a:lnTo>
                  <a:pt x="192" y="384"/>
                </a:lnTo>
                <a:lnTo>
                  <a:pt x="192" y="0"/>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25" name="Line 37"/>
          <p:cNvSpPr>
            <a:spLocks noChangeShapeType="1"/>
          </p:cNvSpPr>
          <p:nvPr/>
        </p:nvSpPr>
        <p:spPr bwMode="auto">
          <a:xfrm flipV="1">
            <a:off x="7239000" y="3886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26" name="Line 38"/>
          <p:cNvSpPr>
            <a:spLocks noChangeShapeType="1"/>
          </p:cNvSpPr>
          <p:nvPr/>
        </p:nvSpPr>
        <p:spPr bwMode="auto">
          <a:xfrm flipV="1">
            <a:off x="2362200" y="3886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1127" name="Text Box 39"/>
          <p:cNvSpPr txBox="1">
            <a:spLocks noChangeArrowheads="1"/>
          </p:cNvSpPr>
          <p:nvPr/>
        </p:nvSpPr>
        <p:spPr bwMode="auto">
          <a:xfrm rot="-5400000">
            <a:off x="-430213" y="4979988"/>
            <a:ext cx="1470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Concrete </a:t>
            </a:r>
          </a:p>
        </p:txBody>
      </p:sp>
      <p:sp>
        <p:nvSpPr>
          <p:cNvPr id="601128" name="Text Box 40"/>
          <p:cNvSpPr txBox="1">
            <a:spLocks noChangeArrowheads="1"/>
          </p:cNvSpPr>
          <p:nvPr/>
        </p:nvSpPr>
        <p:spPr bwMode="auto">
          <a:xfrm rot="-5400000">
            <a:off x="-338138" y="2243138"/>
            <a:ext cx="12858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Abstract</a:t>
            </a:r>
          </a:p>
        </p:txBody>
      </p:sp>
      <p:sp>
        <p:nvSpPr>
          <p:cNvPr id="601129" name="Text Box 41"/>
          <p:cNvSpPr txBox="1">
            <a:spLocks noChangeArrowheads="1"/>
          </p:cNvSpPr>
          <p:nvPr/>
        </p:nvSpPr>
        <p:spPr bwMode="auto">
          <a:xfrm>
            <a:off x="4376738" y="1600200"/>
            <a:ext cx="95726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a:t>Message</a:t>
            </a:r>
            <a:br>
              <a:rPr lang="en-US" sz="1400" b="1"/>
            </a:br>
            <a:r>
              <a:rPr lang="en-US" sz="1400" b="1"/>
              <a:t>Type</a:t>
            </a:r>
          </a:p>
        </p:txBody>
      </p:sp>
      <p:sp>
        <p:nvSpPr>
          <p:cNvPr id="601130" name="Text Box 42"/>
          <p:cNvSpPr txBox="1">
            <a:spLocks noChangeArrowheads="1"/>
          </p:cNvSpPr>
          <p:nvPr/>
        </p:nvSpPr>
        <p:spPr bwMode="auto">
          <a:xfrm>
            <a:off x="4376738" y="2667000"/>
            <a:ext cx="95726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a:t>Message</a:t>
            </a:r>
            <a:br>
              <a:rPr lang="en-US" sz="1400" b="1"/>
            </a:br>
            <a:r>
              <a:rPr lang="en-US" sz="1400" b="1"/>
              <a:t>Name</a:t>
            </a:r>
          </a:p>
        </p:txBody>
      </p:sp>
      <p:sp>
        <p:nvSpPr>
          <p:cNvPr id="601131" name="Text Box 43"/>
          <p:cNvSpPr txBox="1">
            <a:spLocks noChangeArrowheads="1"/>
          </p:cNvSpPr>
          <p:nvPr/>
        </p:nvSpPr>
        <p:spPr bwMode="auto">
          <a:xfrm>
            <a:off x="2319338" y="3978275"/>
            <a:ext cx="20716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a:t>Port/Interface Name</a:t>
            </a:r>
          </a:p>
        </p:txBody>
      </p:sp>
      <p:sp>
        <p:nvSpPr>
          <p:cNvPr id="601132" name="Text Box 44"/>
          <p:cNvSpPr txBox="1">
            <a:spLocks noChangeArrowheads="1"/>
          </p:cNvSpPr>
          <p:nvPr/>
        </p:nvSpPr>
        <p:spPr bwMode="auto">
          <a:xfrm>
            <a:off x="7239000" y="3962400"/>
            <a:ext cx="16462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a:t>Operation Name</a:t>
            </a:r>
          </a:p>
        </p:txBody>
      </p:sp>
      <p:sp>
        <p:nvSpPr>
          <p:cNvPr id="601133" name="Text Box 45"/>
          <p:cNvSpPr txBox="1">
            <a:spLocks noChangeArrowheads="1"/>
          </p:cNvSpPr>
          <p:nvPr/>
        </p:nvSpPr>
        <p:spPr bwMode="auto">
          <a:xfrm>
            <a:off x="4376738" y="5334000"/>
            <a:ext cx="865187"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a:t>Binding</a:t>
            </a:r>
            <a:br>
              <a:rPr lang="en-US" sz="1400" b="1"/>
            </a:br>
            <a:r>
              <a:rPr lang="en-US" sz="1400" b="1"/>
              <a:t>Name</a:t>
            </a:r>
          </a:p>
        </p:txBody>
      </p:sp>
      <p:sp>
        <p:nvSpPr>
          <p:cNvPr id="601134" name="Line 46"/>
          <p:cNvSpPr>
            <a:spLocks noChangeShapeType="1"/>
          </p:cNvSpPr>
          <p:nvPr/>
        </p:nvSpPr>
        <p:spPr bwMode="auto">
          <a:xfrm>
            <a:off x="0" y="4038600"/>
            <a:ext cx="9144000" cy="0"/>
          </a:xfrm>
          <a:prstGeom prst="line">
            <a:avLst/>
          </a:prstGeom>
          <a:noFill/>
          <a:ln w="25400" cap="rnd">
            <a:solidFill>
              <a:srgbClr val="969696"/>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28485995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019B953-C46A-774E-92A4-994C9895FEE5}" type="slidenum">
              <a:rPr lang="en-US"/>
              <a:pPr/>
              <a:t>36</a:t>
            </a:fld>
            <a:endParaRPr lang="en-US"/>
          </a:p>
        </p:txBody>
      </p:sp>
      <p:sp>
        <p:nvSpPr>
          <p:cNvPr id="594946" name="Rectangle 2"/>
          <p:cNvSpPr>
            <a:spLocks noGrp="1" noChangeArrowheads="1"/>
          </p:cNvSpPr>
          <p:nvPr>
            <p:ph type="title"/>
          </p:nvPr>
        </p:nvSpPr>
        <p:spPr/>
        <p:txBody>
          <a:bodyPr/>
          <a:lstStyle/>
          <a:p>
            <a:r>
              <a:rPr lang="en-US"/>
              <a:t>What is WSDL?</a:t>
            </a:r>
          </a:p>
        </p:txBody>
      </p:sp>
      <p:sp>
        <p:nvSpPr>
          <p:cNvPr id="594947" name="Rectangle 3" descr="Rectangle: Click to edit Master text styles&#10;Second level&#10;Third level&#10;Fourth level&#10;Fifth level"/>
          <p:cNvSpPr>
            <a:spLocks noGrp="1" noChangeArrowheads="1"/>
          </p:cNvSpPr>
          <p:nvPr>
            <p:ph type="body" idx="1"/>
          </p:nvPr>
        </p:nvSpPr>
        <p:spPr>
          <a:xfrm>
            <a:off x="838200" y="1676400"/>
            <a:ext cx="7772400" cy="4648200"/>
          </a:xfrm>
        </p:spPr>
        <p:txBody>
          <a:bodyPr/>
          <a:lstStyle/>
          <a:p>
            <a:pPr>
              <a:lnSpc>
                <a:spcPct val="90000"/>
              </a:lnSpc>
            </a:pPr>
            <a:r>
              <a:rPr lang="en-US" sz="2400"/>
              <a:t>Web Service Description Language</a:t>
            </a:r>
          </a:p>
          <a:p>
            <a:pPr>
              <a:lnSpc>
                <a:spcPct val="90000"/>
              </a:lnSpc>
            </a:pPr>
            <a:r>
              <a:rPr lang="en-US" sz="2400"/>
              <a:t>Specifies</a:t>
            </a:r>
          </a:p>
          <a:p>
            <a:pPr lvl="1">
              <a:lnSpc>
                <a:spcPct val="90000"/>
              </a:lnSpc>
            </a:pPr>
            <a:r>
              <a:rPr lang="en-US" sz="2000">
                <a:solidFill>
                  <a:srgbClr val="FF0000"/>
                </a:solidFill>
              </a:rPr>
              <a:t>Types:</a:t>
            </a:r>
            <a:r>
              <a:rPr lang="en-US" sz="2000"/>
              <a:t> types defined for usage in the messages</a:t>
            </a:r>
          </a:p>
          <a:p>
            <a:pPr lvl="1">
              <a:lnSpc>
                <a:spcPct val="90000"/>
              </a:lnSpc>
            </a:pPr>
            <a:r>
              <a:rPr lang="en-US" sz="2000">
                <a:solidFill>
                  <a:srgbClr val="FF0000"/>
                </a:solidFill>
              </a:rPr>
              <a:t>Messages:</a:t>
            </a:r>
            <a:r>
              <a:rPr lang="en-US" sz="2000"/>
              <a:t> the messages being exchanged between a client and a service</a:t>
            </a:r>
          </a:p>
          <a:p>
            <a:pPr lvl="1">
              <a:lnSpc>
                <a:spcPct val="90000"/>
              </a:lnSpc>
            </a:pPr>
            <a:r>
              <a:rPr lang="en-US" sz="2000">
                <a:solidFill>
                  <a:srgbClr val="FF0000"/>
                </a:solidFill>
              </a:rPr>
              <a:t>Port types / Interfaces:</a:t>
            </a:r>
            <a:r>
              <a:rPr lang="en-US" sz="2000"/>
              <a:t> An abstract set of operations supported by one or more endpoints (commonly known as an interface); operations are defined by an exchange of messages</a:t>
            </a:r>
          </a:p>
          <a:p>
            <a:pPr lvl="1">
              <a:lnSpc>
                <a:spcPct val="90000"/>
              </a:lnSpc>
            </a:pPr>
            <a:r>
              <a:rPr lang="en-US" sz="2000">
                <a:solidFill>
                  <a:srgbClr val="FF0000"/>
                </a:solidFill>
              </a:rPr>
              <a:t>Bindings:</a:t>
            </a:r>
            <a:r>
              <a:rPr lang="en-US" sz="2000"/>
              <a:t> concrete protocol and data formats for a specific port type</a:t>
            </a:r>
          </a:p>
          <a:p>
            <a:pPr lvl="1">
              <a:lnSpc>
                <a:spcPct val="90000"/>
              </a:lnSpc>
            </a:pPr>
            <a:r>
              <a:rPr lang="en-US" sz="2000">
                <a:solidFill>
                  <a:srgbClr val="FF0000"/>
                </a:solidFill>
              </a:rPr>
              <a:t>Service:</a:t>
            </a:r>
            <a:r>
              <a:rPr lang="en-US" sz="2000"/>
              <a:t> a collection of bound ports and addresses</a:t>
            </a:r>
          </a:p>
          <a:p>
            <a:pPr>
              <a:lnSpc>
                <a:spcPct val="90000"/>
              </a:lnSpc>
            </a:pPr>
            <a:r>
              <a:rPr lang="en-US" sz="2400"/>
              <a:t>WSDL allows for the automatic generation of service proxies</a:t>
            </a:r>
          </a:p>
        </p:txBody>
      </p:sp>
      <p:sp>
        <p:nvSpPr>
          <p:cNvPr id="594948" name="Text Box 4"/>
          <p:cNvSpPr txBox="1">
            <a:spLocks noChangeArrowheads="1"/>
          </p:cNvSpPr>
          <p:nvPr/>
        </p:nvSpPr>
        <p:spPr bwMode="auto">
          <a:xfrm rot="-5400000">
            <a:off x="26987" y="4849813"/>
            <a:ext cx="1470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Concrete </a:t>
            </a:r>
          </a:p>
        </p:txBody>
      </p:sp>
      <p:sp>
        <p:nvSpPr>
          <p:cNvPr id="594949" name="Text Box 5"/>
          <p:cNvSpPr txBox="1">
            <a:spLocks noChangeArrowheads="1"/>
          </p:cNvSpPr>
          <p:nvPr/>
        </p:nvSpPr>
        <p:spPr bwMode="auto">
          <a:xfrm rot="-5400000">
            <a:off x="119062" y="3157538"/>
            <a:ext cx="12858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Abstract</a:t>
            </a:r>
          </a:p>
        </p:txBody>
      </p:sp>
    </p:spTree>
    <p:extLst>
      <p:ext uri="{BB962C8B-B14F-4D97-AF65-F5344CB8AC3E}">
        <p14:creationId xmlns:p14="http://schemas.microsoft.com/office/powerpoint/2010/main" val="38034682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BF918AF-F965-154F-9E97-EA037C74E8AA}" type="slidenum">
              <a:rPr lang="en-US"/>
              <a:pPr/>
              <a:t>37</a:t>
            </a:fld>
            <a:endParaRPr lang="en-US"/>
          </a:p>
        </p:txBody>
      </p:sp>
      <p:sp>
        <p:nvSpPr>
          <p:cNvPr id="603138" name="Rectangle 2"/>
          <p:cNvSpPr>
            <a:spLocks noGrp="1" noChangeArrowheads="1"/>
          </p:cNvSpPr>
          <p:nvPr>
            <p:ph type="title"/>
          </p:nvPr>
        </p:nvSpPr>
        <p:spPr/>
        <p:txBody>
          <a:bodyPr/>
          <a:lstStyle/>
          <a:p>
            <a:r>
              <a:rPr lang="en-US"/>
              <a:t>WSDL Types</a:t>
            </a:r>
          </a:p>
        </p:txBody>
      </p:sp>
      <p:sp>
        <p:nvSpPr>
          <p:cNvPr id="603139"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r>
              <a:rPr lang="en-US" sz="2800" dirty="0"/>
              <a:t>The web services standards define a collection of common types, user-defined types can be specified using XML schema</a:t>
            </a:r>
          </a:p>
          <a:p>
            <a:pPr lvl="1"/>
            <a:r>
              <a:rPr lang="en-US" sz="2400" dirty="0"/>
              <a:t>Example: Array of Strings (</a:t>
            </a:r>
            <a:r>
              <a:rPr lang="ja-JP" altLang="en-US" sz="2400" dirty="0">
                <a:latin typeface="Arial"/>
              </a:rPr>
              <a:t>“</a:t>
            </a:r>
            <a:r>
              <a:rPr lang="en-US" sz="2400" dirty="0" err="1"/>
              <a:t>ArrayOf_xsd_string</a:t>
            </a:r>
            <a:r>
              <a:rPr lang="ja-JP" altLang="en-US" sz="2400" dirty="0">
                <a:latin typeface="Arial"/>
              </a:rPr>
              <a:t>”</a:t>
            </a:r>
            <a:r>
              <a:rPr lang="en-US" sz="2400" dirty="0"/>
              <a:t>)</a:t>
            </a:r>
          </a:p>
        </p:txBody>
      </p:sp>
      <p:sp>
        <p:nvSpPr>
          <p:cNvPr id="603140" name="Rectangle 4"/>
          <p:cNvSpPr>
            <a:spLocks noChangeArrowheads="1"/>
          </p:cNvSpPr>
          <p:nvPr/>
        </p:nvSpPr>
        <p:spPr bwMode="auto">
          <a:xfrm>
            <a:off x="685800" y="3429000"/>
            <a:ext cx="82296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latin typeface="Courier New" charset="0"/>
            </a:endParaRPr>
          </a:p>
        </p:txBody>
      </p:sp>
      <p:sp>
        <p:nvSpPr>
          <p:cNvPr id="603141" name="Text Box 5"/>
          <p:cNvSpPr txBox="1">
            <a:spLocks noChangeArrowheads="1"/>
          </p:cNvSpPr>
          <p:nvPr/>
        </p:nvSpPr>
        <p:spPr bwMode="auto">
          <a:xfrm>
            <a:off x="838200" y="3451225"/>
            <a:ext cx="7842250" cy="264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a:latin typeface="Courier New" charset="0"/>
              </a:rPr>
              <a:t>&lt;wsdl:types&gt;</a:t>
            </a:r>
          </a:p>
          <a:p>
            <a:r>
              <a:rPr lang="en-US" sz="1400">
                <a:latin typeface="Courier New" charset="0"/>
              </a:rPr>
              <a:t>  &lt;schema targetNamespace="urn:DirectoryService" xmlns=</a:t>
            </a:r>
            <a:r>
              <a:rPr lang="ja-JP" altLang="en-US" sz="1400">
                <a:latin typeface="Arial"/>
              </a:rPr>
              <a:t>“</a:t>
            </a:r>
            <a:r>
              <a:rPr lang="en-US" sz="1400">
                <a:latin typeface="Courier New" charset="0"/>
              </a:rPr>
              <a:t>…"&gt;</a:t>
            </a:r>
          </a:p>
          <a:p>
            <a:r>
              <a:rPr lang="en-US" sz="1400">
                <a:latin typeface="Courier New" charset="0"/>
              </a:rPr>
              <a:t>   &lt;import namespace="http://schemas.xmlsoap.org/soap/encoding/"/&gt;</a:t>
            </a:r>
          </a:p>
          <a:p>
            <a:r>
              <a:rPr lang="en-US" sz="1400">
                <a:latin typeface="Courier New" charset="0"/>
              </a:rPr>
              <a:t>   &lt;complexType name="ArrayOf_xsd_string"&gt;</a:t>
            </a:r>
          </a:p>
          <a:p>
            <a:r>
              <a:rPr lang="en-US" sz="1400">
                <a:latin typeface="Courier New" charset="0"/>
              </a:rPr>
              <a:t>    &lt;complexContent&gt;</a:t>
            </a:r>
          </a:p>
          <a:p>
            <a:r>
              <a:rPr lang="en-US" sz="1400">
                <a:latin typeface="Courier New" charset="0"/>
              </a:rPr>
              <a:t>     &lt;restriction base="soapenc:Array"&gt;</a:t>
            </a:r>
          </a:p>
          <a:p>
            <a:r>
              <a:rPr lang="en-US" sz="1400">
                <a:latin typeface="Courier New" charset="0"/>
              </a:rPr>
              <a:t>      &lt;attribute ref="soapenc:arrayType" wsdl:arrayType="xsd:string[]"/&gt;</a:t>
            </a:r>
          </a:p>
          <a:p>
            <a:r>
              <a:rPr lang="en-US" sz="1400">
                <a:latin typeface="Courier New" charset="0"/>
              </a:rPr>
              <a:t>     &lt;/restriction&gt;</a:t>
            </a:r>
          </a:p>
          <a:p>
            <a:r>
              <a:rPr lang="en-US" sz="1400">
                <a:latin typeface="Courier New" charset="0"/>
              </a:rPr>
              <a:t>    &lt;/complexContent&gt;</a:t>
            </a:r>
          </a:p>
          <a:p>
            <a:r>
              <a:rPr lang="en-US" sz="1400">
                <a:latin typeface="Courier New" charset="0"/>
              </a:rPr>
              <a:t>   &lt;/complexType&gt;</a:t>
            </a:r>
          </a:p>
          <a:p>
            <a:r>
              <a:rPr lang="en-US" sz="1400">
                <a:latin typeface="Courier New" charset="0"/>
              </a:rPr>
              <a:t>  &lt;/schema&gt;</a:t>
            </a:r>
          </a:p>
          <a:p>
            <a:r>
              <a:rPr lang="en-US" sz="1400">
                <a:latin typeface="Courier New" charset="0"/>
              </a:rPr>
              <a:t> &lt;/wsdl:types&gt;</a:t>
            </a:r>
          </a:p>
        </p:txBody>
      </p:sp>
    </p:spTree>
    <p:extLst>
      <p:ext uri="{BB962C8B-B14F-4D97-AF65-F5344CB8AC3E}">
        <p14:creationId xmlns:p14="http://schemas.microsoft.com/office/powerpoint/2010/main" val="89901146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358B618-1422-7647-9D44-D38846F2CAE5}" type="slidenum">
              <a:rPr lang="en-US"/>
              <a:pPr/>
              <a:t>38</a:t>
            </a:fld>
            <a:endParaRPr lang="en-US"/>
          </a:p>
        </p:txBody>
      </p:sp>
      <p:sp>
        <p:nvSpPr>
          <p:cNvPr id="604162" name="Rectangle 2"/>
          <p:cNvSpPr>
            <a:spLocks noGrp="1" noChangeArrowheads="1"/>
          </p:cNvSpPr>
          <p:nvPr>
            <p:ph type="title"/>
          </p:nvPr>
        </p:nvSpPr>
        <p:spPr/>
        <p:txBody>
          <a:bodyPr/>
          <a:lstStyle/>
          <a:p>
            <a:r>
              <a:rPr lang="en-US"/>
              <a:t>WSDL Message</a:t>
            </a:r>
          </a:p>
        </p:txBody>
      </p:sp>
      <p:sp>
        <p:nvSpPr>
          <p:cNvPr id="604163"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r>
              <a:rPr lang="en-US" sz="2800"/>
              <a:t>Each message to and from a web service is modeled via a &lt;message&gt; tag</a:t>
            </a:r>
          </a:p>
          <a:p>
            <a:r>
              <a:rPr lang="en-US" sz="2800"/>
              <a:t>A given message may have 1 or more parts</a:t>
            </a:r>
          </a:p>
          <a:p>
            <a:r>
              <a:rPr lang="en-US" sz="2800"/>
              <a:t>Each message part has a name and a type</a:t>
            </a:r>
          </a:p>
        </p:txBody>
      </p:sp>
      <p:sp>
        <p:nvSpPr>
          <p:cNvPr id="604164" name="Rectangle 4"/>
          <p:cNvSpPr>
            <a:spLocks noChangeArrowheads="1"/>
          </p:cNvSpPr>
          <p:nvPr/>
        </p:nvSpPr>
        <p:spPr bwMode="auto">
          <a:xfrm>
            <a:off x="685800" y="4495800"/>
            <a:ext cx="82296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latin typeface="Courier New" charset="0"/>
            </a:endParaRPr>
          </a:p>
        </p:txBody>
      </p:sp>
      <p:sp>
        <p:nvSpPr>
          <p:cNvPr id="604165" name="Text Box 5"/>
          <p:cNvSpPr txBox="1">
            <a:spLocks noChangeArrowheads="1"/>
          </p:cNvSpPr>
          <p:nvPr/>
        </p:nvSpPr>
        <p:spPr bwMode="auto">
          <a:xfrm>
            <a:off x="838200" y="4591050"/>
            <a:ext cx="8054975"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400">
                <a:latin typeface="Courier New" charset="0"/>
              </a:rPr>
              <a:t>&lt;wsdl:message name="getFilesInDirRequest"&gt;</a:t>
            </a:r>
          </a:p>
          <a:p>
            <a:r>
              <a:rPr lang="en-US" sz="1400">
                <a:latin typeface="Courier New" charset="0"/>
              </a:rPr>
              <a:t>    &lt;wsdl:part name="in0" type="xsd:string"/&gt;</a:t>
            </a:r>
          </a:p>
          <a:p>
            <a:r>
              <a:rPr lang="en-US" sz="1400">
                <a:latin typeface="Courier New" charset="0"/>
              </a:rPr>
              <a:t>&lt;/wsdl:message&gt;</a:t>
            </a:r>
          </a:p>
          <a:p>
            <a:endParaRPr lang="en-US" sz="1400">
              <a:latin typeface="Courier New" charset="0"/>
            </a:endParaRPr>
          </a:p>
          <a:p>
            <a:r>
              <a:rPr lang="en-US" sz="1400">
                <a:latin typeface="Courier New" charset="0"/>
              </a:rPr>
              <a:t>&lt;wsdl:message name="getFilesInDirResponse"&gt;</a:t>
            </a:r>
          </a:p>
          <a:p>
            <a:r>
              <a:rPr lang="en-US" sz="1400">
                <a:latin typeface="Courier New" charset="0"/>
              </a:rPr>
              <a:t>    &lt;wsdl:part name="getFilesInDirReturn" type="impl:ArrayOf_xsd_string"/&gt;</a:t>
            </a:r>
          </a:p>
          <a:p>
            <a:r>
              <a:rPr lang="en-US" sz="1400">
                <a:latin typeface="Courier New" charset="0"/>
              </a:rPr>
              <a:t>&lt;/wsdl:message&gt;</a:t>
            </a:r>
          </a:p>
        </p:txBody>
      </p:sp>
    </p:spTree>
    <p:extLst>
      <p:ext uri="{BB962C8B-B14F-4D97-AF65-F5344CB8AC3E}">
        <p14:creationId xmlns:p14="http://schemas.microsoft.com/office/powerpoint/2010/main" val="40668472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D712FDF-36B0-5843-9D8C-FD98BA246D16}" type="slidenum">
              <a:rPr lang="en-US"/>
              <a:pPr/>
              <a:t>39</a:t>
            </a:fld>
            <a:endParaRPr lang="en-US"/>
          </a:p>
        </p:txBody>
      </p:sp>
      <p:sp>
        <p:nvSpPr>
          <p:cNvPr id="596994" name="Rectangle 2"/>
          <p:cNvSpPr>
            <a:spLocks noGrp="1" noChangeArrowheads="1"/>
          </p:cNvSpPr>
          <p:nvPr>
            <p:ph type="title"/>
          </p:nvPr>
        </p:nvSpPr>
        <p:spPr/>
        <p:txBody>
          <a:bodyPr/>
          <a:lstStyle/>
          <a:p>
            <a:r>
              <a:rPr lang="en-US"/>
              <a:t>WSDL PortType / Interface</a:t>
            </a:r>
          </a:p>
        </p:txBody>
      </p:sp>
      <p:sp>
        <p:nvSpPr>
          <p:cNvPr id="596995"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r>
              <a:rPr lang="en-US" sz="2800"/>
              <a:t>PortType elements have been renamed to Interface elements</a:t>
            </a:r>
          </a:p>
          <a:p>
            <a:r>
              <a:rPr lang="en-US" sz="2800"/>
              <a:t>These elements associate messages with the operations that they will be used for</a:t>
            </a:r>
          </a:p>
          <a:p>
            <a:r>
              <a:rPr lang="en-US" sz="2800"/>
              <a:t>Defines input, output and fault operations</a:t>
            </a:r>
          </a:p>
        </p:txBody>
      </p:sp>
      <p:sp>
        <p:nvSpPr>
          <p:cNvPr id="596996" name="Rectangle 4"/>
          <p:cNvSpPr>
            <a:spLocks noChangeArrowheads="1"/>
          </p:cNvSpPr>
          <p:nvPr/>
        </p:nvSpPr>
        <p:spPr bwMode="auto">
          <a:xfrm>
            <a:off x="685800" y="4343400"/>
            <a:ext cx="82296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latin typeface="Courier New" charset="0"/>
            </a:endParaRPr>
          </a:p>
        </p:txBody>
      </p:sp>
      <p:sp>
        <p:nvSpPr>
          <p:cNvPr id="596997" name="Text Box 5"/>
          <p:cNvSpPr txBox="1">
            <a:spLocks noChangeArrowheads="1"/>
          </p:cNvSpPr>
          <p:nvPr/>
        </p:nvSpPr>
        <p:spPr bwMode="auto">
          <a:xfrm>
            <a:off x="838200" y="4378325"/>
            <a:ext cx="6778625" cy="179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a:latin typeface="Courier New" charset="0"/>
              </a:rPr>
              <a:t>&lt;wsdl:portType name="DirList2"&gt;</a:t>
            </a:r>
          </a:p>
          <a:p>
            <a:r>
              <a:rPr lang="en-US" sz="1400">
                <a:latin typeface="Courier New" charset="0"/>
              </a:rPr>
              <a:t>    &lt;wsdl:operation name="getFilesInDir" parameterOrder="in0"&gt;</a:t>
            </a:r>
          </a:p>
          <a:p>
            <a:r>
              <a:rPr lang="en-US" sz="1400">
                <a:latin typeface="Courier New" charset="0"/>
              </a:rPr>
              <a:t>         &lt;wsdl:input message="impl:getFilesInDirRequest" </a:t>
            </a:r>
            <a:br>
              <a:rPr lang="en-US" sz="1400">
                <a:latin typeface="Courier New" charset="0"/>
              </a:rPr>
            </a:br>
            <a:r>
              <a:rPr lang="en-US" sz="1400">
                <a:latin typeface="Courier New" charset="0"/>
              </a:rPr>
              <a:t>                     name="getFilesInDirRequest"/&gt;</a:t>
            </a:r>
          </a:p>
          <a:p>
            <a:r>
              <a:rPr lang="en-US" sz="1400">
                <a:latin typeface="Courier New" charset="0"/>
              </a:rPr>
              <a:t>         &lt;wsdl:output message="impl:getFilesInDirResponse" </a:t>
            </a:r>
            <a:br>
              <a:rPr lang="en-US" sz="1400">
                <a:latin typeface="Courier New" charset="0"/>
              </a:rPr>
            </a:br>
            <a:r>
              <a:rPr lang="en-US" sz="1400">
                <a:latin typeface="Courier New" charset="0"/>
              </a:rPr>
              <a:t>                      name="getFilesInDirResponse"/&gt;</a:t>
            </a:r>
          </a:p>
          <a:p>
            <a:r>
              <a:rPr lang="en-US" sz="1400">
                <a:latin typeface="Courier New" charset="0"/>
              </a:rPr>
              <a:t>    &lt;/wsdl:operation&gt;</a:t>
            </a:r>
          </a:p>
          <a:p>
            <a:r>
              <a:rPr lang="en-US" sz="1400">
                <a:latin typeface="Courier New" charset="0"/>
              </a:rPr>
              <a:t>&lt;/wsdl:portType&gt;</a:t>
            </a:r>
          </a:p>
        </p:txBody>
      </p:sp>
    </p:spTree>
    <p:extLst>
      <p:ext uri="{BB962C8B-B14F-4D97-AF65-F5344CB8AC3E}">
        <p14:creationId xmlns:p14="http://schemas.microsoft.com/office/powerpoint/2010/main" val="1301123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913D879-3A56-C849-8C8C-3435F3E7EB7A}" type="slidenum">
              <a:rPr lang="en-US"/>
              <a:pPr/>
              <a:t>4</a:t>
            </a:fld>
            <a:endParaRPr lang="en-US"/>
          </a:p>
        </p:txBody>
      </p:sp>
      <p:sp>
        <p:nvSpPr>
          <p:cNvPr id="679938" name="Rectangle 2"/>
          <p:cNvSpPr>
            <a:spLocks noGrp="1" noChangeArrowheads="1"/>
          </p:cNvSpPr>
          <p:nvPr>
            <p:ph type="title"/>
          </p:nvPr>
        </p:nvSpPr>
        <p:spPr/>
        <p:txBody>
          <a:bodyPr/>
          <a:lstStyle/>
          <a:p>
            <a:r>
              <a:rPr lang="en-US"/>
              <a:t>Principles of OO</a:t>
            </a:r>
          </a:p>
        </p:txBody>
      </p:sp>
      <p:sp>
        <p:nvSpPr>
          <p:cNvPr id="679939"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400"/>
              <a:t>Abstraction</a:t>
            </a:r>
          </a:p>
          <a:p>
            <a:pPr lvl="1">
              <a:lnSpc>
                <a:spcPct val="90000"/>
              </a:lnSpc>
            </a:pPr>
            <a:r>
              <a:rPr lang="en-US" sz="2000"/>
              <a:t>An object is known by its data type and behavior, providing a stable interface for communicating with and using the object.</a:t>
            </a:r>
          </a:p>
          <a:p>
            <a:pPr>
              <a:lnSpc>
                <a:spcPct val="90000"/>
              </a:lnSpc>
            </a:pPr>
            <a:r>
              <a:rPr lang="en-US" sz="2400"/>
              <a:t>Encapsulation</a:t>
            </a:r>
          </a:p>
          <a:p>
            <a:pPr lvl="1">
              <a:lnSpc>
                <a:spcPct val="90000"/>
              </a:lnSpc>
            </a:pPr>
            <a:r>
              <a:rPr lang="en-US" sz="2000"/>
              <a:t>Implementation decisions are hidden inside of classes and were protected by variables (properties) and methods that were explicitly made public to the outside</a:t>
            </a:r>
          </a:p>
          <a:p>
            <a:pPr lvl="1">
              <a:lnSpc>
                <a:spcPct val="90000"/>
              </a:lnSpc>
            </a:pPr>
            <a:r>
              <a:rPr lang="en-US" sz="2000"/>
              <a:t>Allows for the separation of interface from implementation</a:t>
            </a:r>
          </a:p>
          <a:p>
            <a:pPr>
              <a:lnSpc>
                <a:spcPct val="90000"/>
              </a:lnSpc>
            </a:pPr>
            <a:r>
              <a:rPr lang="en-US" sz="2400"/>
              <a:t>Polymorphism</a:t>
            </a:r>
          </a:p>
          <a:p>
            <a:pPr lvl="1">
              <a:lnSpc>
                <a:spcPct val="90000"/>
              </a:lnSpc>
            </a:pPr>
            <a:r>
              <a:rPr lang="en-US" sz="2000"/>
              <a:t>The ability for an class to take on different behavior-based on the runtime binding to object types</a:t>
            </a:r>
          </a:p>
        </p:txBody>
      </p:sp>
    </p:spTree>
    <p:extLst>
      <p:ext uri="{BB962C8B-B14F-4D97-AF65-F5344CB8AC3E}">
        <p14:creationId xmlns:p14="http://schemas.microsoft.com/office/powerpoint/2010/main" val="353168365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6D73593-FA08-7246-BCAA-3E40C6E78991}" type="slidenum">
              <a:rPr lang="en-US"/>
              <a:pPr/>
              <a:t>40</a:t>
            </a:fld>
            <a:endParaRPr lang="en-US"/>
          </a:p>
        </p:txBody>
      </p:sp>
      <p:sp>
        <p:nvSpPr>
          <p:cNvPr id="605186" name="Rectangle 2"/>
          <p:cNvSpPr>
            <a:spLocks noGrp="1" noChangeArrowheads="1"/>
          </p:cNvSpPr>
          <p:nvPr>
            <p:ph type="title"/>
          </p:nvPr>
        </p:nvSpPr>
        <p:spPr/>
        <p:txBody>
          <a:bodyPr/>
          <a:lstStyle/>
          <a:p>
            <a:r>
              <a:rPr lang="en-US"/>
              <a:t>WSDL Bindings</a:t>
            </a:r>
          </a:p>
        </p:txBody>
      </p:sp>
      <p:sp>
        <p:nvSpPr>
          <p:cNvPr id="605187"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r>
              <a:rPr lang="en-US" sz="2800"/>
              <a:t>Bindings provide the concrete syntax that must be used to access operations for different protocols</a:t>
            </a:r>
          </a:p>
        </p:txBody>
      </p:sp>
      <p:sp>
        <p:nvSpPr>
          <p:cNvPr id="605188" name="Rectangle 4"/>
          <p:cNvSpPr>
            <a:spLocks noChangeArrowheads="1"/>
          </p:cNvSpPr>
          <p:nvPr/>
        </p:nvSpPr>
        <p:spPr bwMode="auto">
          <a:xfrm>
            <a:off x="685800" y="3048000"/>
            <a:ext cx="8229600" cy="3124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latin typeface="Courier New" charset="0"/>
            </a:endParaRPr>
          </a:p>
        </p:txBody>
      </p:sp>
      <p:sp>
        <p:nvSpPr>
          <p:cNvPr id="605189" name="Text Box 5"/>
          <p:cNvSpPr txBox="1">
            <a:spLocks noChangeArrowheads="1"/>
          </p:cNvSpPr>
          <p:nvPr/>
        </p:nvSpPr>
        <p:spPr bwMode="auto">
          <a:xfrm>
            <a:off x="762000" y="3124200"/>
            <a:ext cx="8534400" cy="307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400">
                <a:latin typeface="Courier New" charset="0"/>
              </a:rPr>
              <a:t>&lt;wsdl:binding name="DirectoryServiceSoapBinding" type="impl:DirList2"&gt;</a:t>
            </a:r>
          </a:p>
          <a:p>
            <a:r>
              <a:rPr lang="en-US" sz="1400">
                <a:latin typeface="Courier New" charset="0"/>
              </a:rPr>
              <a:t>    &lt;wsdlsoap:binding style="rpc</a:t>
            </a:r>
            <a:r>
              <a:rPr lang="ja-JP" altLang="en-US" sz="1400">
                <a:latin typeface="Arial"/>
              </a:rPr>
              <a:t>“</a:t>
            </a:r>
            <a:r>
              <a:rPr lang="en-US" sz="1400">
                <a:latin typeface="Courier New" charset="0"/>
              </a:rPr>
              <a:t> transport="http://..."/&gt;</a:t>
            </a:r>
          </a:p>
          <a:p>
            <a:r>
              <a:rPr lang="en-US" sz="1400">
                <a:latin typeface="Courier New" charset="0"/>
              </a:rPr>
              <a:t>    &lt;wsdl:operation name="getFilesInDir"&gt;</a:t>
            </a:r>
          </a:p>
          <a:p>
            <a:r>
              <a:rPr lang="en-US" sz="1400">
                <a:latin typeface="Courier New" charset="0"/>
              </a:rPr>
              <a:t>         &lt;wsdlsoap:operation soapAction=""/&gt;</a:t>
            </a:r>
          </a:p>
          <a:p>
            <a:r>
              <a:rPr lang="en-US" sz="1400">
                <a:latin typeface="Courier New" charset="0"/>
              </a:rPr>
              <a:t>         &lt;wsdl:input name="getFilesInDirRequest"&gt;</a:t>
            </a:r>
          </a:p>
          <a:p>
            <a:r>
              <a:rPr lang="en-US" sz="1400">
                <a:latin typeface="Courier New" charset="0"/>
              </a:rPr>
              <a:t>             &lt;wsdlsoap:body encodingStyle="http://.../"          </a:t>
            </a:r>
          </a:p>
          <a:p>
            <a:r>
              <a:rPr lang="en-US" sz="1400">
                <a:latin typeface="Courier New" charset="0"/>
              </a:rPr>
              <a:t>                 namespace="urn:DirectoryService" use="encoded"/&gt;</a:t>
            </a:r>
          </a:p>
          <a:p>
            <a:r>
              <a:rPr lang="en-US" sz="1400">
                <a:latin typeface="Courier New" charset="0"/>
              </a:rPr>
              <a:t>         &lt;/wsdl:input&gt;</a:t>
            </a:r>
          </a:p>
          <a:p>
            <a:r>
              <a:rPr lang="en-US" sz="1400">
                <a:latin typeface="Courier New" charset="0"/>
              </a:rPr>
              <a:t>         &lt;wsdl:output name="getFilesInDirResponse"&gt;</a:t>
            </a:r>
          </a:p>
          <a:p>
            <a:r>
              <a:rPr lang="en-US" sz="1400">
                <a:latin typeface="Courier New" charset="0"/>
              </a:rPr>
              <a:t>             &lt;wsdlsoap:body encodingStyle=</a:t>
            </a:r>
            <a:r>
              <a:rPr lang="ja-JP" altLang="en-US" sz="1400">
                <a:latin typeface="Arial"/>
              </a:rPr>
              <a:t>“</a:t>
            </a:r>
            <a:r>
              <a:rPr lang="en-US" sz="1400">
                <a:latin typeface="Courier New" charset="0"/>
              </a:rPr>
              <a:t>http://.../" </a:t>
            </a:r>
          </a:p>
          <a:p>
            <a:r>
              <a:rPr lang="en-US" sz="1400">
                <a:latin typeface="Courier New" charset="0"/>
              </a:rPr>
              <a:t>                 namespace="urn:DirectoryService" use="encoded"/&gt;</a:t>
            </a:r>
          </a:p>
          <a:p>
            <a:r>
              <a:rPr lang="en-US" sz="1400">
                <a:latin typeface="Courier New" charset="0"/>
              </a:rPr>
              <a:t>         &lt;/wsdl:output&gt;</a:t>
            </a:r>
          </a:p>
          <a:p>
            <a:r>
              <a:rPr lang="en-US" sz="1400">
                <a:latin typeface="Courier New" charset="0"/>
              </a:rPr>
              <a:t>    &lt;/wsdl:operation&gt;</a:t>
            </a:r>
          </a:p>
          <a:p>
            <a:r>
              <a:rPr lang="en-US" sz="1400">
                <a:latin typeface="Courier New" charset="0"/>
              </a:rPr>
              <a:t>&lt;/wsdl:binding&gt;</a:t>
            </a:r>
          </a:p>
        </p:txBody>
      </p:sp>
    </p:spTree>
    <p:extLst>
      <p:ext uri="{BB962C8B-B14F-4D97-AF65-F5344CB8AC3E}">
        <p14:creationId xmlns:p14="http://schemas.microsoft.com/office/powerpoint/2010/main" val="284063540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431AF12-3A8F-0240-A721-A2CBAFA4690F}" type="slidenum">
              <a:rPr lang="en-US"/>
              <a:pPr/>
              <a:t>41</a:t>
            </a:fld>
            <a:endParaRPr lang="en-US"/>
          </a:p>
        </p:txBody>
      </p:sp>
      <p:sp>
        <p:nvSpPr>
          <p:cNvPr id="606210" name="Rectangle 2"/>
          <p:cNvSpPr>
            <a:spLocks noGrp="1" noChangeArrowheads="1"/>
          </p:cNvSpPr>
          <p:nvPr>
            <p:ph type="title"/>
          </p:nvPr>
        </p:nvSpPr>
        <p:spPr/>
        <p:txBody>
          <a:bodyPr/>
          <a:lstStyle/>
          <a:p>
            <a:r>
              <a:rPr lang="en-US"/>
              <a:t>WSDL Services</a:t>
            </a:r>
          </a:p>
        </p:txBody>
      </p:sp>
      <p:sp>
        <p:nvSpPr>
          <p:cNvPr id="606211"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r>
              <a:rPr lang="en-US" sz="2800"/>
              <a:t>Service elements encapsulate one or more physical ports defining an endpoint for the service</a:t>
            </a:r>
          </a:p>
          <a:p>
            <a:pPr lvl="1"/>
            <a:r>
              <a:rPr lang="en-US" sz="2400"/>
              <a:t>Port definition includes the binding reference</a:t>
            </a:r>
          </a:p>
        </p:txBody>
      </p:sp>
      <p:sp>
        <p:nvSpPr>
          <p:cNvPr id="606212" name="Rectangle 4"/>
          <p:cNvSpPr>
            <a:spLocks noChangeArrowheads="1"/>
          </p:cNvSpPr>
          <p:nvPr/>
        </p:nvSpPr>
        <p:spPr bwMode="auto">
          <a:xfrm>
            <a:off x="685800" y="4343400"/>
            <a:ext cx="82296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00">
              <a:latin typeface="Courier New" charset="0"/>
            </a:endParaRPr>
          </a:p>
        </p:txBody>
      </p:sp>
      <p:sp>
        <p:nvSpPr>
          <p:cNvPr id="606213" name="Text Box 5"/>
          <p:cNvSpPr txBox="1">
            <a:spLocks noChangeArrowheads="1"/>
          </p:cNvSpPr>
          <p:nvPr/>
        </p:nvSpPr>
        <p:spPr bwMode="auto">
          <a:xfrm>
            <a:off x="838200" y="4514850"/>
            <a:ext cx="7310438"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a:latin typeface="Courier New" charset="0"/>
              </a:rPr>
              <a:t>&lt;wsdl:service name="DirList2Service"&gt;</a:t>
            </a:r>
          </a:p>
          <a:p>
            <a:r>
              <a:rPr lang="en-US" sz="1400">
                <a:latin typeface="Courier New" charset="0"/>
              </a:rPr>
              <a:t>    &lt;wsdl:port binding="impl:DirectoryServiceSoapBinding" </a:t>
            </a:r>
            <a:br>
              <a:rPr lang="en-US" sz="1400">
                <a:latin typeface="Courier New" charset="0"/>
              </a:rPr>
            </a:br>
            <a:r>
              <a:rPr lang="en-US" sz="1400">
                <a:latin typeface="Courier New" charset="0"/>
              </a:rPr>
              <a:t>                  name="DirectoryService"&gt;</a:t>
            </a:r>
          </a:p>
          <a:p>
            <a:r>
              <a:rPr lang="en-US" sz="1400">
                <a:latin typeface="Courier New" charset="0"/>
              </a:rPr>
              <a:t>     &lt;wsdlsoap:address location=</a:t>
            </a:r>
            <a:br>
              <a:rPr lang="en-US" sz="1400">
                <a:latin typeface="Courier New" charset="0"/>
              </a:rPr>
            </a:br>
            <a:r>
              <a:rPr lang="en-US" sz="1400">
                <a:latin typeface="Courier New" charset="0"/>
              </a:rPr>
              <a:t>           "http://localhost:8080/axis/services/DirectoryService"/&gt;</a:t>
            </a:r>
          </a:p>
          <a:p>
            <a:r>
              <a:rPr lang="en-US" sz="1400">
                <a:latin typeface="Courier New" charset="0"/>
              </a:rPr>
              <a:t>     &lt;/wsdl:port&gt;</a:t>
            </a:r>
          </a:p>
          <a:p>
            <a:r>
              <a:rPr lang="en-US" sz="1400">
                <a:latin typeface="Courier New" charset="0"/>
              </a:rPr>
              <a:t>&lt;/wsdl:service&gt;</a:t>
            </a:r>
          </a:p>
        </p:txBody>
      </p:sp>
    </p:spTree>
    <p:extLst>
      <p:ext uri="{BB962C8B-B14F-4D97-AF65-F5344CB8AC3E}">
        <p14:creationId xmlns:p14="http://schemas.microsoft.com/office/powerpoint/2010/main" val="21332653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8314B7AA-1AC8-4440-A7C9-2ECB2230E291}" type="slidenum">
              <a:rPr lang="en-US"/>
              <a:pPr/>
              <a:t>42</a:t>
            </a:fld>
            <a:endParaRPr lang="en-US"/>
          </a:p>
        </p:txBody>
      </p:sp>
      <p:sp>
        <p:nvSpPr>
          <p:cNvPr id="607234" name="Rectangle 2"/>
          <p:cNvSpPr>
            <a:spLocks noGrp="1" noChangeArrowheads="1"/>
          </p:cNvSpPr>
          <p:nvPr>
            <p:ph type="title"/>
          </p:nvPr>
        </p:nvSpPr>
        <p:spPr/>
        <p:txBody>
          <a:bodyPr/>
          <a:lstStyle/>
          <a:p>
            <a:r>
              <a:rPr lang="en-US"/>
              <a:t>WSDL defines a service contract</a:t>
            </a:r>
          </a:p>
        </p:txBody>
      </p:sp>
      <p:sp>
        <p:nvSpPr>
          <p:cNvPr id="607236" name="Rectangle 4"/>
          <p:cNvSpPr>
            <a:spLocks noChangeArrowheads="1"/>
          </p:cNvSpPr>
          <p:nvPr/>
        </p:nvSpPr>
        <p:spPr bwMode="auto">
          <a:xfrm>
            <a:off x="990600" y="1828800"/>
            <a:ext cx="21336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WSDL</a:t>
            </a:r>
          </a:p>
        </p:txBody>
      </p:sp>
      <p:sp>
        <p:nvSpPr>
          <p:cNvPr id="607237" name="Rectangle 5"/>
          <p:cNvSpPr>
            <a:spLocks noChangeArrowheads="1"/>
          </p:cNvSpPr>
          <p:nvPr/>
        </p:nvSpPr>
        <p:spPr bwMode="auto">
          <a:xfrm>
            <a:off x="5867400" y="1828800"/>
            <a:ext cx="21336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Proxy</a:t>
            </a:r>
          </a:p>
          <a:p>
            <a:pPr algn="ctr"/>
            <a:r>
              <a:rPr lang="en-US"/>
              <a:t>Component</a:t>
            </a:r>
            <a:br>
              <a:rPr lang="en-US"/>
            </a:br>
            <a:r>
              <a:rPr lang="en-US"/>
              <a:t>Stub</a:t>
            </a:r>
          </a:p>
        </p:txBody>
      </p:sp>
      <p:sp>
        <p:nvSpPr>
          <p:cNvPr id="607238" name="Line 6"/>
          <p:cNvSpPr>
            <a:spLocks noChangeShapeType="1"/>
          </p:cNvSpPr>
          <p:nvPr/>
        </p:nvSpPr>
        <p:spPr bwMode="auto">
          <a:xfrm>
            <a:off x="3124200" y="2438400"/>
            <a:ext cx="2743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7239" name="Text Box 7"/>
          <p:cNvSpPr txBox="1">
            <a:spLocks noChangeArrowheads="1"/>
          </p:cNvSpPr>
          <p:nvPr/>
        </p:nvSpPr>
        <p:spPr bwMode="auto">
          <a:xfrm>
            <a:off x="3282950" y="1981200"/>
            <a:ext cx="23558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i.e., WSDL2Java</a:t>
            </a:r>
          </a:p>
        </p:txBody>
      </p:sp>
      <p:sp>
        <p:nvSpPr>
          <p:cNvPr id="607240" name="Rectangle 8"/>
          <p:cNvSpPr>
            <a:spLocks noChangeArrowheads="1"/>
          </p:cNvSpPr>
          <p:nvPr/>
        </p:nvSpPr>
        <p:spPr bwMode="auto">
          <a:xfrm>
            <a:off x="914400" y="3657600"/>
            <a:ext cx="22098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Component</a:t>
            </a:r>
          </a:p>
          <a:p>
            <a:pPr algn="ctr"/>
            <a:r>
              <a:rPr lang="en-US"/>
              <a:t>Implementation</a:t>
            </a:r>
          </a:p>
        </p:txBody>
      </p:sp>
      <p:sp>
        <p:nvSpPr>
          <p:cNvPr id="607241" name="Rectangle 9"/>
          <p:cNvSpPr>
            <a:spLocks noChangeArrowheads="1"/>
          </p:cNvSpPr>
          <p:nvPr/>
        </p:nvSpPr>
        <p:spPr bwMode="auto">
          <a:xfrm>
            <a:off x="5867400" y="3657600"/>
            <a:ext cx="21336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WSDL</a:t>
            </a:r>
          </a:p>
        </p:txBody>
      </p:sp>
      <p:sp>
        <p:nvSpPr>
          <p:cNvPr id="607242" name="Line 10"/>
          <p:cNvSpPr>
            <a:spLocks noChangeShapeType="1"/>
          </p:cNvSpPr>
          <p:nvPr/>
        </p:nvSpPr>
        <p:spPr bwMode="auto">
          <a:xfrm>
            <a:off x="3124200" y="4267200"/>
            <a:ext cx="2743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7243" name="Text Box 11"/>
          <p:cNvSpPr txBox="1">
            <a:spLocks noChangeArrowheads="1"/>
          </p:cNvSpPr>
          <p:nvPr/>
        </p:nvSpPr>
        <p:spPr bwMode="auto">
          <a:xfrm>
            <a:off x="3352800" y="3810000"/>
            <a:ext cx="23558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i.e., Java2WSDL</a:t>
            </a:r>
          </a:p>
        </p:txBody>
      </p:sp>
      <p:sp>
        <p:nvSpPr>
          <p:cNvPr id="607244" name="Text Box 12"/>
          <p:cNvSpPr txBox="1">
            <a:spLocks noChangeArrowheads="1"/>
          </p:cNvSpPr>
          <p:nvPr/>
        </p:nvSpPr>
        <p:spPr bwMode="auto">
          <a:xfrm>
            <a:off x="593725" y="4953000"/>
            <a:ext cx="8352317"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WSDL can be generated from an implementation or be used</a:t>
            </a:r>
            <a:br>
              <a:rPr lang="en-US" dirty="0"/>
            </a:br>
            <a:r>
              <a:rPr lang="en-US" dirty="0"/>
              <a:t>to generate a proxy </a:t>
            </a:r>
            <a:r>
              <a:rPr lang="en-US" dirty="0" smtClean="0"/>
              <a:t>class.  Note that these are apace tools</a:t>
            </a:r>
            <a:br>
              <a:rPr lang="en-US" dirty="0" smtClean="0"/>
            </a:br>
            <a:r>
              <a:rPr lang="en-US" dirty="0" smtClean="0"/>
              <a:t>but most IDEs come with tooling to do this</a:t>
            </a:r>
            <a:endParaRPr lang="en-US" dirty="0"/>
          </a:p>
        </p:txBody>
      </p:sp>
    </p:spTree>
    <p:extLst>
      <p:ext uri="{BB962C8B-B14F-4D97-AF65-F5344CB8AC3E}">
        <p14:creationId xmlns:p14="http://schemas.microsoft.com/office/powerpoint/2010/main" val="246963504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2DF5BA6-C8D0-4D43-9368-5B6142A44F97}" type="slidenum">
              <a:rPr lang="en-US"/>
              <a:pPr/>
              <a:t>43</a:t>
            </a:fld>
            <a:endParaRPr lang="en-US"/>
          </a:p>
        </p:txBody>
      </p:sp>
      <p:sp>
        <p:nvSpPr>
          <p:cNvPr id="598018" name="Rectangle 2"/>
          <p:cNvSpPr>
            <a:spLocks noGrp="1" noChangeArrowheads="1"/>
          </p:cNvSpPr>
          <p:nvPr>
            <p:ph type="title"/>
          </p:nvPr>
        </p:nvSpPr>
        <p:spPr/>
        <p:txBody>
          <a:bodyPr/>
          <a:lstStyle/>
          <a:p>
            <a:r>
              <a:rPr lang="en-US"/>
              <a:t>WSDL is your Service Contract</a:t>
            </a:r>
          </a:p>
        </p:txBody>
      </p:sp>
      <p:sp>
        <p:nvSpPr>
          <p:cNvPr id="598019" name="Rectangle 3" descr="Rectangle: Click to edit Master text styles&#10;Second level&#10;Third level&#10;Fourth level&#10;Fifth level"/>
          <p:cNvSpPr>
            <a:spLocks noGrp="1" noChangeArrowheads="1"/>
          </p:cNvSpPr>
          <p:nvPr>
            <p:ph type="body" idx="1"/>
          </p:nvPr>
        </p:nvSpPr>
        <p:spPr/>
        <p:txBody>
          <a:bodyPr/>
          <a:lstStyle/>
          <a:p>
            <a:r>
              <a:rPr lang="en-US"/>
              <a:t>Approaches:</a:t>
            </a:r>
          </a:p>
          <a:p>
            <a:pPr lvl="1"/>
            <a:r>
              <a:rPr lang="en-US"/>
              <a:t>Contract-First</a:t>
            </a:r>
          </a:p>
          <a:p>
            <a:pPr lvl="1"/>
            <a:r>
              <a:rPr lang="en-US"/>
              <a:t>Contract-Last</a:t>
            </a:r>
          </a:p>
          <a:p>
            <a:pPr lvl="1"/>
            <a:r>
              <a:rPr lang="en-US"/>
              <a:t>Meet-in-the-Middle</a:t>
            </a:r>
          </a:p>
        </p:txBody>
      </p:sp>
    </p:spTree>
    <p:extLst>
      <p:ext uri="{BB962C8B-B14F-4D97-AF65-F5344CB8AC3E}">
        <p14:creationId xmlns:p14="http://schemas.microsoft.com/office/powerpoint/2010/main" val="359723601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B6D510F9-9E6B-B947-B5E6-A93B83138B77}" type="slidenum">
              <a:rPr lang="en-US"/>
              <a:pPr/>
              <a:t>44</a:t>
            </a:fld>
            <a:endParaRPr lang="en-US"/>
          </a:p>
        </p:txBody>
      </p:sp>
      <p:sp>
        <p:nvSpPr>
          <p:cNvPr id="608258" name="Rectangle 2"/>
          <p:cNvSpPr>
            <a:spLocks noGrp="1" noChangeArrowheads="1"/>
          </p:cNvSpPr>
          <p:nvPr>
            <p:ph type="title"/>
          </p:nvPr>
        </p:nvSpPr>
        <p:spPr/>
        <p:txBody>
          <a:bodyPr/>
          <a:lstStyle/>
          <a:p>
            <a:r>
              <a:rPr lang="en-US"/>
              <a:t>Contract First</a:t>
            </a:r>
          </a:p>
        </p:txBody>
      </p:sp>
      <p:sp>
        <p:nvSpPr>
          <p:cNvPr id="608259" name="Rectangle 3"/>
          <p:cNvSpPr>
            <a:spLocks noChangeArrowheads="1"/>
          </p:cNvSpPr>
          <p:nvPr/>
        </p:nvSpPr>
        <p:spPr bwMode="auto">
          <a:xfrm>
            <a:off x="990600" y="1828800"/>
            <a:ext cx="2133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WSDL</a:t>
            </a:r>
          </a:p>
        </p:txBody>
      </p:sp>
      <p:sp>
        <p:nvSpPr>
          <p:cNvPr id="608260" name="Rectangle 4"/>
          <p:cNvSpPr>
            <a:spLocks noChangeArrowheads="1"/>
          </p:cNvSpPr>
          <p:nvPr/>
        </p:nvSpPr>
        <p:spPr bwMode="auto">
          <a:xfrm>
            <a:off x="5867400" y="1828800"/>
            <a:ext cx="2133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Component</a:t>
            </a:r>
            <a:br>
              <a:rPr lang="en-US"/>
            </a:br>
            <a:r>
              <a:rPr lang="en-US"/>
              <a:t>Stub</a:t>
            </a:r>
          </a:p>
        </p:txBody>
      </p:sp>
      <p:sp>
        <p:nvSpPr>
          <p:cNvPr id="608261" name="Line 5"/>
          <p:cNvSpPr>
            <a:spLocks noChangeShapeType="1"/>
          </p:cNvSpPr>
          <p:nvPr/>
        </p:nvSpPr>
        <p:spPr bwMode="auto">
          <a:xfrm>
            <a:off x="3124200" y="2209800"/>
            <a:ext cx="2743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8264" name="Rectangle 8"/>
          <p:cNvSpPr>
            <a:spLocks noChangeArrowheads="1"/>
          </p:cNvSpPr>
          <p:nvPr/>
        </p:nvSpPr>
        <p:spPr bwMode="auto">
          <a:xfrm>
            <a:off x="5867400" y="2819400"/>
            <a:ext cx="2133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Component</a:t>
            </a:r>
            <a:br>
              <a:rPr lang="en-US"/>
            </a:br>
            <a:r>
              <a:rPr lang="en-US"/>
              <a:t>Proxy</a:t>
            </a:r>
          </a:p>
        </p:txBody>
      </p:sp>
      <p:sp>
        <p:nvSpPr>
          <p:cNvPr id="608269" name="Freeform 13"/>
          <p:cNvSpPr>
            <a:spLocks/>
          </p:cNvSpPr>
          <p:nvPr/>
        </p:nvSpPr>
        <p:spPr bwMode="auto">
          <a:xfrm>
            <a:off x="1905000" y="2667000"/>
            <a:ext cx="3886200" cy="457200"/>
          </a:xfrm>
          <a:custGeom>
            <a:avLst/>
            <a:gdLst>
              <a:gd name="T0" fmla="*/ 0 w 2544"/>
              <a:gd name="T1" fmla="*/ 0 h 288"/>
              <a:gd name="T2" fmla="*/ 0 w 2544"/>
              <a:gd name="T3" fmla="*/ 288 h 288"/>
              <a:gd name="T4" fmla="*/ 2544 w 2544"/>
              <a:gd name="T5" fmla="*/ 288 h 288"/>
            </a:gdLst>
            <a:ahLst/>
            <a:cxnLst>
              <a:cxn ang="0">
                <a:pos x="T0" y="T1"/>
              </a:cxn>
              <a:cxn ang="0">
                <a:pos x="T2" y="T3"/>
              </a:cxn>
              <a:cxn ang="0">
                <a:pos x="T4" y="T5"/>
              </a:cxn>
            </a:cxnLst>
            <a:rect l="0" t="0" r="r" b="b"/>
            <a:pathLst>
              <a:path w="2544" h="288">
                <a:moveTo>
                  <a:pt x="0" y="0"/>
                </a:moveTo>
                <a:lnTo>
                  <a:pt x="0" y="288"/>
                </a:lnTo>
                <a:lnTo>
                  <a:pt x="2544" y="288"/>
                </a:ln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8270" name="Rectangle 14" descr="Rectangle: Click to edit Master text styles&#10;Second level&#10;Third level&#10;Fourth level&#10;Fifth level"/>
          <p:cNvSpPr>
            <a:spLocks noGrp="1" noChangeArrowheads="1"/>
          </p:cNvSpPr>
          <p:nvPr>
            <p:ph type="body" idx="1"/>
          </p:nvPr>
        </p:nvSpPr>
        <p:spPr>
          <a:xfrm>
            <a:off x="838200" y="4267200"/>
            <a:ext cx="7772400" cy="1752600"/>
          </a:xfrm>
        </p:spPr>
        <p:txBody>
          <a:bodyPr/>
          <a:lstStyle/>
          <a:p>
            <a:r>
              <a:rPr lang="en-US"/>
              <a:t>Advantages: Optimized Interface, Portable Interface</a:t>
            </a:r>
          </a:p>
          <a:p>
            <a:r>
              <a:rPr lang="en-US"/>
              <a:t>Disadvantages: Hard to develop</a:t>
            </a:r>
          </a:p>
        </p:txBody>
      </p:sp>
    </p:spTree>
    <p:extLst>
      <p:ext uri="{BB962C8B-B14F-4D97-AF65-F5344CB8AC3E}">
        <p14:creationId xmlns:p14="http://schemas.microsoft.com/office/powerpoint/2010/main" val="266808762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9E47B6E0-7BCD-8D42-A679-9DA68FDD4BBB}" type="slidenum">
              <a:rPr lang="en-US"/>
              <a:pPr/>
              <a:t>45</a:t>
            </a:fld>
            <a:endParaRPr lang="en-US"/>
          </a:p>
        </p:txBody>
      </p:sp>
      <p:sp>
        <p:nvSpPr>
          <p:cNvPr id="609282" name="Rectangle 2"/>
          <p:cNvSpPr>
            <a:spLocks noGrp="1" noChangeArrowheads="1"/>
          </p:cNvSpPr>
          <p:nvPr>
            <p:ph type="title"/>
          </p:nvPr>
        </p:nvSpPr>
        <p:spPr/>
        <p:txBody>
          <a:bodyPr/>
          <a:lstStyle/>
          <a:p>
            <a:r>
              <a:rPr lang="en-US"/>
              <a:t>Contract Last</a:t>
            </a:r>
          </a:p>
        </p:txBody>
      </p:sp>
      <p:sp>
        <p:nvSpPr>
          <p:cNvPr id="609284" name="Rectangle 4"/>
          <p:cNvSpPr>
            <a:spLocks noChangeArrowheads="1"/>
          </p:cNvSpPr>
          <p:nvPr/>
        </p:nvSpPr>
        <p:spPr bwMode="auto">
          <a:xfrm>
            <a:off x="5943600" y="2743200"/>
            <a:ext cx="21336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Proxy</a:t>
            </a:r>
          </a:p>
          <a:p>
            <a:pPr algn="ctr"/>
            <a:r>
              <a:rPr lang="en-US"/>
              <a:t>Component</a:t>
            </a:r>
            <a:br>
              <a:rPr lang="en-US"/>
            </a:br>
            <a:r>
              <a:rPr lang="en-US"/>
              <a:t>Stub</a:t>
            </a:r>
          </a:p>
        </p:txBody>
      </p:sp>
      <p:sp>
        <p:nvSpPr>
          <p:cNvPr id="609287" name="Rectangle 7"/>
          <p:cNvSpPr>
            <a:spLocks noChangeArrowheads="1"/>
          </p:cNvSpPr>
          <p:nvPr/>
        </p:nvSpPr>
        <p:spPr bwMode="auto">
          <a:xfrm>
            <a:off x="990600" y="1676400"/>
            <a:ext cx="22098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Component</a:t>
            </a:r>
          </a:p>
          <a:p>
            <a:pPr algn="ctr"/>
            <a:r>
              <a:rPr lang="en-US"/>
              <a:t>Implementation</a:t>
            </a:r>
          </a:p>
        </p:txBody>
      </p:sp>
      <p:sp>
        <p:nvSpPr>
          <p:cNvPr id="609288" name="Rectangle 8"/>
          <p:cNvSpPr>
            <a:spLocks noChangeArrowheads="1"/>
          </p:cNvSpPr>
          <p:nvPr/>
        </p:nvSpPr>
        <p:spPr bwMode="auto">
          <a:xfrm>
            <a:off x="5943600" y="1752600"/>
            <a:ext cx="2133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WSDL</a:t>
            </a:r>
          </a:p>
        </p:txBody>
      </p:sp>
      <p:sp>
        <p:nvSpPr>
          <p:cNvPr id="609289" name="Line 9"/>
          <p:cNvSpPr>
            <a:spLocks noChangeShapeType="1"/>
          </p:cNvSpPr>
          <p:nvPr/>
        </p:nvSpPr>
        <p:spPr bwMode="auto">
          <a:xfrm>
            <a:off x="3200400" y="2133600"/>
            <a:ext cx="2743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9293" name="Freeform 13"/>
          <p:cNvSpPr>
            <a:spLocks/>
          </p:cNvSpPr>
          <p:nvPr/>
        </p:nvSpPr>
        <p:spPr bwMode="auto">
          <a:xfrm>
            <a:off x="8077200" y="2209800"/>
            <a:ext cx="381000" cy="1295400"/>
          </a:xfrm>
          <a:custGeom>
            <a:avLst/>
            <a:gdLst>
              <a:gd name="T0" fmla="*/ 0 w 240"/>
              <a:gd name="T1" fmla="*/ 0 h 816"/>
              <a:gd name="T2" fmla="*/ 240 w 240"/>
              <a:gd name="T3" fmla="*/ 0 h 816"/>
              <a:gd name="T4" fmla="*/ 240 w 240"/>
              <a:gd name="T5" fmla="*/ 816 h 816"/>
              <a:gd name="T6" fmla="*/ 0 w 240"/>
              <a:gd name="T7" fmla="*/ 816 h 816"/>
            </a:gdLst>
            <a:ahLst/>
            <a:cxnLst>
              <a:cxn ang="0">
                <a:pos x="T0" y="T1"/>
              </a:cxn>
              <a:cxn ang="0">
                <a:pos x="T2" y="T3"/>
              </a:cxn>
              <a:cxn ang="0">
                <a:pos x="T4" y="T5"/>
              </a:cxn>
              <a:cxn ang="0">
                <a:pos x="T6" y="T7"/>
              </a:cxn>
            </a:cxnLst>
            <a:rect l="0" t="0" r="r" b="b"/>
            <a:pathLst>
              <a:path w="240" h="816">
                <a:moveTo>
                  <a:pt x="0" y="0"/>
                </a:moveTo>
                <a:lnTo>
                  <a:pt x="240" y="0"/>
                </a:lnTo>
                <a:lnTo>
                  <a:pt x="240" y="816"/>
                </a:lnTo>
                <a:lnTo>
                  <a:pt x="0" y="816"/>
                </a:ln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09294" name="Rectangle 14" descr="Rectangle: Click to edit Master text styles&#10;Second level&#10;Third level&#10;Fourth level&#10;Fifth level"/>
          <p:cNvSpPr>
            <a:spLocks noGrp="1" noChangeArrowheads="1"/>
          </p:cNvSpPr>
          <p:nvPr>
            <p:ph type="body" idx="1"/>
          </p:nvPr>
        </p:nvSpPr>
        <p:spPr>
          <a:xfrm>
            <a:off x="838200" y="4267200"/>
            <a:ext cx="7772400" cy="1752600"/>
          </a:xfrm>
        </p:spPr>
        <p:txBody>
          <a:bodyPr/>
          <a:lstStyle/>
          <a:p>
            <a:r>
              <a:rPr lang="en-US" sz="2800"/>
              <a:t>Advantages: No need to know WSDL, Easy</a:t>
            </a:r>
          </a:p>
          <a:p>
            <a:r>
              <a:rPr lang="en-US" sz="2800"/>
              <a:t>Disadvantages: Non-optimized stubs, portability problems are possible</a:t>
            </a:r>
          </a:p>
        </p:txBody>
      </p:sp>
    </p:spTree>
    <p:extLst>
      <p:ext uri="{BB962C8B-B14F-4D97-AF65-F5344CB8AC3E}">
        <p14:creationId xmlns:p14="http://schemas.microsoft.com/office/powerpoint/2010/main" val="204989062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29BA04E3-FD1B-F548-85E2-023F277E96E8}" type="slidenum">
              <a:rPr lang="en-US"/>
              <a:pPr/>
              <a:t>46</a:t>
            </a:fld>
            <a:endParaRPr lang="en-US"/>
          </a:p>
        </p:txBody>
      </p:sp>
      <p:sp>
        <p:nvSpPr>
          <p:cNvPr id="610306" name="Rectangle 2"/>
          <p:cNvSpPr>
            <a:spLocks noGrp="1" noChangeArrowheads="1"/>
          </p:cNvSpPr>
          <p:nvPr>
            <p:ph type="title"/>
          </p:nvPr>
        </p:nvSpPr>
        <p:spPr/>
        <p:txBody>
          <a:bodyPr/>
          <a:lstStyle/>
          <a:p>
            <a:r>
              <a:rPr lang="en-US"/>
              <a:t>Meet-In-The Middle</a:t>
            </a:r>
          </a:p>
        </p:txBody>
      </p:sp>
      <p:sp>
        <p:nvSpPr>
          <p:cNvPr id="610308" name="Rectangle 4"/>
          <p:cNvSpPr>
            <a:spLocks noChangeArrowheads="1"/>
          </p:cNvSpPr>
          <p:nvPr/>
        </p:nvSpPr>
        <p:spPr bwMode="auto">
          <a:xfrm>
            <a:off x="990600" y="1676400"/>
            <a:ext cx="23622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Component</a:t>
            </a:r>
          </a:p>
          <a:p>
            <a:pPr algn="ctr"/>
            <a:r>
              <a:rPr lang="en-US"/>
              <a:t>Interface</a:t>
            </a:r>
          </a:p>
        </p:txBody>
      </p:sp>
      <p:sp>
        <p:nvSpPr>
          <p:cNvPr id="610309" name="Rectangle 5"/>
          <p:cNvSpPr>
            <a:spLocks noChangeArrowheads="1"/>
          </p:cNvSpPr>
          <p:nvPr/>
        </p:nvSpPr>
        <p:spPr bwMode="auto">
          <a:xfrm>
            <a:off x="5943600" y="1752600"/>
            <a:ext cx="2133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WSDL</a:t>
            </a:r>
          </a:p>
        </p:txBody>
      </p:sp>
      <p:sp>
        <p:nvSpPr>
          <p:cNvPr id="610310" name="Line 6"/>
          <p:cNvSpPr>
            <a:spLocks noChangeShapeType="1"/>
          </p:cNvSpPr>
          <p:nvPr/>
        </p:nvSpPr>
        <p:spPr bwMode="auto">
          <a:xfrm>
            <a:off x="3352800" y="2133600"/>
            <a:ext cx="2590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10312" name="Rectangle 8" descr="Rectangle: Click to edit Master text styles&#10;Second level&#10;Third level&#10;Fourth level&#10;Fifth level"/>
          <p:cNvSpPr>
            <a:spLocks noGrp="1" noChangeArrowheads="1"/>
          </p:cNvSpPr>
          <p:nvPr>
            <p:ph type="body" idx="1"/>
          </p:nvPr>
        </p:nvSpPr>
        <p:spPr>
          <a:xfrm>
            <a:off x="838200" y="4495800"/>
            <a:ext cx="7772400" cy="1752600"/>
          </a:xfrm>
        </p:spPr>
        <p:txBody>
          <a:bodyPr/>
          <a:lstStyle/>
          <a:p>
            <a:r>
              <a:rPr lang="en-US"/>
              <a:t>Blends the advantages of the contract-first and contract-last approaches</a:t>
            </a:r>
          </a:p>
        </p:txBody>
      </p:sp>
      <p:sp>
        <p:nvSpPr>
          <p:cNvPr id="610313" name="Rectangle 9"/>
          <p:cNvSpPr>
            <a:spLocks noChangeArrowheads="1"/>
          </p:cNvSpPr>
          <p:nvPr/>
        </p:nvSpPr>
        <p:spPr bwMode="auto">
          <a:xfrm>
            <a:off x="990600" y="2743200"/>
            <a:ext cx="23622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Hand-Optimized</a:t>
            </a:r>
            <a:br>
              <a:rPr lang="en-US"/>
            </a:br>
            <a:r>
              <a:rPr lang="en-US"/>
              <a:t>WSDL</a:t>
            </a:r>
          </a:p>
        </p:txBody>
      </p:sp>
      <p:sp>
        <p:nvSpPr>
          <p:cNvPr id="610314" name="Freeform 10"/>
          <p:cNvSpPr>
            <a:spLocks/>
          </p:cNvSpPr>
          <p:nvPr/>
        </p:nvSpPr>
        <p:spPr bwMode="auto">
          <a:xfrm>
            <a:off x="3352800" y="2362200"/>
            <a:ext cx="2590800" cy="609600"/>
          </a:xfrm>
          <a:custGeom>
            <a:avLst/>
            <a:gdLst>
              <a:gd name="T0" fmla="*/ 1632 w 1632"/>
              <a:gd name="T1" fmla="*/ 0 h 384"/>
              <a:gd name="T2" fmla="*/ 768 w 1632"/>
              <a:gd name="T3" fmla="*/ 0 h 384"/>
              <a:gd name="T4" fmla="*/ 768 w 1632"/>
              <a:gd name="T5" fmla="*/ 384 h 384"/>
              <a:gd name="T6" fmla="*/ 0 w 1632"/>
              <a:gd name="T7" fmla="*/ 384 h 384"/>
            </a:gdLst>
            <a:ahLst/>
            <a:cxnLst>
              <a:cxn ang="0">
                <a:pos x="T0" y="T1"/>
              </a:cxn>
              <a:cxn ang="0">
                <a:pos x="T2" y="T3"/>
              </a:cxn>
              <a:cxn ang="0">
                <a:pos x="T4" y="T5"/>
              </a:cxn>
              <a:cxn ang="0">
                <a:pos x="T6" y="T7"/>
              </a:cxn>
            </a:cxnLst>
            <a:rect l="0" t="0" r="r" b="b"/>
            <a:pathLst>
              <a:path w="1632" h="384">
                <a:moveTo>
                  <a:pt x="1632" y="0"/>
                </a:moveTo>
                <a:lnTo>
                  <a:pt x="768" y="0"/>
                </a:lnTo>
                <a:lnTo>
                  <a:pt x="768" y="384"/>
                </a:lnTo>
                <a:lnTo>
                  <a:pt x="0" y="384"/>
                </a:ln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10315" name="Rectangle 11"/>
          <p:cNvSpPr>
            <a:spLocks noChangeArrowheads="1"/>
          </p:cNvSpPr>
          <p:nvPr/>
        </p:nvSpPr>
        <p:spPr bwMode="auto">
          <a:xfrm>
            <a:off x="4800600" y="2895600"/>
            <a:ext cx="19050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Component</a:t>
            </a:r>
            <a:br>
              <a:rPr lang="en-US"/>
            </a:br>
            <a:r>
              <a:rPr lang="en-US"/>
              <a:t>Stub</a:t>
            </a:r>
          </a:p>
        </p:txBody>
      </p:sp>
      <p:sp>
        <p:nvSpPr>
          <p:cNvPr id="610316" name="Rectangle 12"/>
          <p:cNvSpPr>
            <a:spLocks noChangeArrowheads="1"/>
          </p:cNvSpPr>
          <p:nvPr/>
        </p:nvSpPr>
        <p:spPr bwMode="auto">
          <a:xfrm>
            <a:off x="7010400" y="2895600"/>
            <a:ext cx="18288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t>Component</a:t>
            </a:r>
            <a:br>
              <a:rPr lang="en-US"/>
            </a:br>
            <a:r>
              <a:rPr lang="en-US"/>
              <a:t>Proxy</a:t>
            </a:r>
          </a:p>
        </p:txBody>
      </p:sp>
      <p:sp>
        <p:nvSpPr>
          <p:cNvPr id="610317" name="Freeform 13"/>
          <p:cNvSpPr>
            <a:spLocks/>
          </p:cNvSpPr>
          <p:nvPr/>
        </p:nvSpPr>
        <p:spPr bwMode="auto">
          <a:xfrm>
            <a:off x="3352800" y="3352800"/>
            <a:ext cx="4648200" cy="685800"/>
          </a:xfrm>
          <a:custGeom>
            <a:avLst/>
            <a:gdLst>
              <a:gd name="T0" fmla="*/ 0 w 2928"/>
              <a:gd name="T1" fmla="*/ 0 h 432"/>
              <a:gd name="T2" fmla="*/ 432 w 2928"/>
              <a:gd name="T3" fmla="*/ 0 h 432"/>
              <a:gd name="T4" fmla="*/ 432 w 2928"/>
              <a:gd name="T5" fmla="*/ 432 h 432"/>
              <a:gd name="T6" fmla="*/ 2928 w 2928"/>
              <a:gd name="T7" fmla="*/ 432 h 432"/>
              <a:gd name="T8" fmla="*/ 2928 w 2928"/>
              <a:gd name="T9" fmla="*/ 240 h 432"/>
            </a:gdLst>
            <a:ahLst/>
            <a:cxnLst>
              <a:cxn ang="0">
                <a:pos x="T0" y="T1"/>
              </a:cxn>
              <a:cxn ang="0">
                <a:pos x="T2" y="T3"/>
              </a:cxn>
              <a:cxn ang="0">
                <a:pos x="T4" y="T5"/>
              </a:cxn>
              <a:cxn ang="0">
                <a:pos x="T6" y="T7"/>
              </a:cxn>
              <a:cxn ang="0">
                <a:pos x="T8" y="T9"/>
              </a:cxn>
            </a:cxnLst>
            <a:rect l="0" t="0" r="r" b="b"/>
            <a:pathLst>
              <a:path w="2928" h="432">
                <a:moveTo>
                  <a:pt x="0" y="0"/>
                </a:moveTo>
                <a:lnTo>
                  <a:pt x="432" y="0"/>
                </a:lnTo>
                <a:lnTo>
                  <a:pt x="432" y="432"/>
                </a:lnTo>
                <a:lnTo>
                  <a:pt x="2928" y="432"/>
                </a:lnTo>
                <a:lnTo>
                  <a:pt x="2928" y="240"/>
                </a:lnTo>
              </a:path>
            </a:pathLst>
          </a:custGeom>
          <a:noFill/>
          <a:ln w="9525">
            <a:solidFill>
              <a:schemeClr val="tx1"/>
            </a:solidFill>
            <a:round/>
            <a:headEnd/>
            <a:tailEnd type="triangl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610318" name="Line 14"/>
          <p:cNvSpPr>
            <a:spLocks noChangeShapeType="1"/>
          </p:cNvSpPr>
          <p:nvPr/>
        </p:nvSpPr>
        <p:spPr bwMode="auto">
          <a:xfrm flipV="1">
            <a:off x="5715000" y="37338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219950406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CA2EA9-2AAA-8040-9EC9-56DF111B7BDB}" type="slidenum">
              <a:rPr lang="en-US"/>
              <a:pPr/>
              <a:t>47</a:t>
            </a:fld>
            <a:endParaRPr lang="en-US"/>
          </a:p>
        </p:txBody>
      </p:sp>
      <p:sp>
        <p:nvSpPr>
          <p:cNvPr id="611330" name="Rectangle 2"/>
          <p:cNvSpPr>
            <a:spLocks noGrp="1" noChangeArrowheads="1"/>
          </p:cNvSpPr>
          <p:nvPr>
            <p:ph type="title"/>
          </p:nvPr>
        </p:nvSpPr>
        <p:spPr/>
        <p:txBody>
          <a:bodyPr/>
          <a:lstStyle/>
          <a:p>
            <a:r>
              <a:rPr lang="en-US"/>
              <a:t>SOAP</a:t>
            </a:r>
          </a:p>
        </p:txBody>
      </p:sp>
      <p:sp>
        <p:nvSpPr>
          <p:cNvPr id="611331"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r>
              <a:rPr lang="en-US" dirty="0"/>
              <a:t>SOAP is the web service standard for encoding requests and responses to and from web </a:t>
            </a:r>
            <a:r>
              <a:rPr lang="en-US" dirty="0" smtClean="0"/>
              <a:t>services</a:t>
            </a:r>
          </a:p>
          <a:p>
            <a:pPr lvl="1"/>
            <a:r>
              <a:rPr lang="en-US" dirty="0" smtClean="0"/>
              <a:t>Header, Body, Extensions</a:t>
            </a:r>
          </a:p>
          <a:p>
            <a:pPr lvl="1"/>
            <a:r>
              <a:rPr lang="en-US" dirty="0" smtClean="0"/>
              <a:t>Adheres to the service contract defined by the WSDL document</a:t>
            </a:r>
            <a:endParaRPr lang="en-US" dirty="0"/>
          </a:p>
        </p:txBody>
      </p:sp>
    </p:spTree>
    <p:extLst>
      <p:ext uri="{BB962C8B-B14F-4D97-AF65-F5344CB8AC3E}">
        <p14:creationId xmlns:p14="http://schemas.microsoft.com/office/powerpoint/2010/main" val="187657665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3BA1DEF0-03EF-6A43-B490-54EFF89BBE13}" type="slidenum">
              <a:rPr lang="en-US"/>
              <a:pPr/>
              <a:t>48</a:t>
            </a:fld>
            <a:endParaRPr lang="en-US"/>
          </a:p>
        </p:txBody>
      </p:sp>
      <p:sp>
        <p:nvSpPr>
          <p:cNvPr id="612354" name="Rectangle 2"/>
          <p:cNvSpPr>
            <a:spLocks noGrp="1" noChangeArrowheads="1"/>
          </p:cNvSpPr>
          <p:nvPr>
            <p:ph type="title"/>
          </p:nvPr>
        </p:nvSpPr>
        <p:spPr/>
        <p:txBody>
          <a:bodyPr/>
          <a:lstStyle/>
          <a:p>
            <a:r>
              <a:rPr lang="en-US"/>
              <a:t>SOAP Structure</a:t>
            </a:r>
          </a:p>
        </p:txBody>
      </p:sp>
      <p:sp>
        <p:nvSpPr>
          <p:cNvPr id="612357" name="Rectangle 5"/>
          <p:cNvSpPr>
            <a:spLocks noChangeArrowheads="1"/>
          </p:cNvSpPr>
          <p:nvPr/>
        </p:nvSpPr>
        <p:spPr bwMode="auto">
          <a:xfrm>
            <a:off x="990600" y="1828800"/>
            <a:ext cx="7620000" cy="419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a:t>SOAP</a:t>
            </a:r>
          </a:p>
        </p:txBody>
      </p:sp>
      <p:sp>
        <p:nvSpPr>
          <p:cNvPr id="612358" name="Rectangle 6"/>
          <p:cNvSpPr>
            <a:spLocks noChangeArrowheads="1"/>
          </p:cNvSpPr>
          <p:nvPr/>
        </p:nvSpPr>
        <p:spPr bwMode="auto">
          <a:xfrm>
            <a:off x="1447800" y="2438400"/>
            <a:ext cx="1981200" cy="2362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accent1"/>
                </a:solidFill>
              </a:rPr>
              <a:t>Envelope</a:t>
            </a:r>
          </a:p>
        </p:txBody>
      </p:sp>
      <p:sp>
        <p:nvSpPr>
          <p:cNvPr id="612359" name="Rectangle 7"/>
          <p:cNvSpPr>
            <a:spLocks noChangeArrowheads="1"/>
          </p:cNvSpPr>
          <p:nvPr/>
        </p:nvSpPr>
        <p:spPr bwMode="auto">
          <a:xfrm>
            <a:off x="3657600" y="2438400"/>
            <a:ext cx="472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r>
              <a:rPr lang="en-US"/>
              <a:t>Header</a:t>
            </a:r>
          </a:p>
          <a:p>
            <a:r>
              <a:rPr lang="en-US"/>
              <a:t>    </a:t>
            </a:r>
            <a:r>
              <a:rPr lang="en-US" sz="1800"/>
              <a:t>Language, Security, Schema,etc.</a:t>
            </a:r>
          </a:p>
        </p:txBody>
      </p:sp>
      <p:sp>
        <p:nvSpPr>
          <p:cNvPr id="612360" name="Rectangle 8"/>
          <p:cNvSpPr>
            <a:spLocks noChangeArrowheads="1"/>
          </p:cNvSpPr>
          <p:nvPr/>
        </p:nvSpPr>
        <p:spPr bwMode="auto">
          <a:xfrm>
            <a:off x="3657600" y="3429000"/>
            <a:ext cx="47244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r>
              <a:rPr lang="en-US"/>
              <a:t>Body</a:t>
            </a:r>
          </a:p>
        </p:txBody>
      </p:sp>
      <p:sp>
        <p:nvSpPr>
          <p:cNvPr id="612361" name="Rectangle 9"/>
          <p:cNvSpPr>
            <a:spLocks noChangeArrowheads="1"/>
          </p:cNvSpPr>
          <p:nvPr/>
        </p:nvSpPr>
        <p:spPr bwMode="auto">
          <a:xfrm>
            <a:off x="4038600" y="3962400"/>
            <a:ext cx="4114800" cy="3048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accent1"/>
                </a:solidFill>
              </a:rPr>
              <a:t>Input/Output Message</a:t>
            </a:r>
          </a:p>
        </p:txBody>
      </p:sp>
      <p:sp>
        <p:nvSpPr>
          <p:cNvPr id="612362" name="Rectangle 10"/>
          <p:cNvSpPr>
            <a:spLocks noChangeArrowheads="1"/>
          </p:cNvSpPr>
          <p:nvPr/>
        </p:nvSpPr>
        <p:spPr bwMode="auto">
          <a:xfrm>
            <a:off x="4038600" y="4343400"/>
            <a:ext cx="4114800" cy="3048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accent1"/>
                </a:solidFill>
              </a:rPr>
              <a:t>Fault Information</a:t>
            </a:r>
          </a:p>
        </p:txBody>
      </p:sp>
      <p:sp>
        <p:nvSpPr>
          <p:cNvPr id="612363" name="Rectangle 11"/>
          <p:cNvSpPr>
            <a:spLocks noChangeArrowheads="1"/>
          </p:cNvSpPr>
          <p:nvPr/>
        </p:nvSpPr>
        <p:spPr bwMode="auto">
          <a:xfrm>
            <a:off x="3657600" y="4953000"/>
            <a:ext cx="47244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r>
              <a:rPr lang="en-US"/>
              <a:t>Extensions</a:t>
            </a:r>
          </a:p>
          <a:p>
            <a:r>
              <a:rPr lang="en-US"/>
              <a:t> </a:t>
            </a:r>
            <a:r>
              <a:rPr lang="en-US" sz="1800"/>
              <a:t>Attachments not governed by SOAP schema</a:t>
            </a:r>
          </a:p>
        </p:txBody>
      </p:sp>
      <p:sp>
        <p:nvSpPr>
          <p:cNvPr id="612364" name="Rectangle 12"/>
          <p:cNvSpPr>
            <a:spLocks noChangeArrowheads="1"/>
          </p:cNvSpPr>
          <p:nvPr/>
        </p:nvSpPr>
        <p:spPr bwMode="auto">
          <a:xfrm>
            <a:off x="1447800" y="4876800"/>
            <a:ext cx="1981200" cy="914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accent1"/>
                </a:solidFill>
              </a:rPr>
              <a:t>Extensions</a:t>
            </a:r>
          </a:p>
        </p:txBody>
      </p:sp>
    </p:spTree>
    <p:extLst>
      <p:ext uri="{BB962C8B-B14F-4D97-AF65-F5344CB8AC3E}">
        <p14:creationId xmlns:p14="http://schemas.microsoft.com/office/powerpoint/2010/main" val="189133399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E56FC63-36F1-C745-B552-1308A70EDA70}" type="slidenum">
              <a:rPr lang="en-US"/>
              <a:pPr/>
              <a:t>49</a:t>
            </a:fld>
            <a:endParaRPr lang="en-US"/>
          </a:p>
        </p:txBody>
      </p:sp>
      <p:pic>
        <p:nvPicPr>
          <p:cNvPr id="739332" name="Picture 4" descr="con-rj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5641975"/>
            <a:ext cx="1436688" cy="1063625"/>
          </a:xfrm>
          <a:prstGeom prst="rect">
            <a:avLst/>
          </a:prstGeom>
          <a:noFill/>
          <a:extLst>
            <a:ext uri="{909E8E84-426E-40dd-AFC4-6F175D3DCCD1}">
              <a14:hiddenFill xmlns:a14="http://schemas.microsoft.com/office/drawing/2010/main" xmlns="">
                <a:solidFill>
                  <a:srgbClr val="FFFFFF"/>
                </a:solidFill>
              </a14:hiddenFill>
            </a:ext>
          </a:extLst>
        </p:spPr>
      </p:pic>
      <p:sp>
        <p:nvSpPr>
          <p:cNvPr id="739330" name="Rectangle 2"/>
          <p:cNvSpPr>
            <a:spLocks noGrp="1" noChangeArrowheads="1"/>
          </p:cNvSpPr>
          <p:nvPr>
            <p:ph type="title"/>
          </p:nvPr>
        </p:nvSpPr>
        <p:spPr/>
        <p:txBody>
          <a:bodyPr/>
          <a:lstStyle/>
          <a:p>
            <a:pPr defTabSz="895350"/>
            <a:r>
              <a:rPr lang="en-US"/>
              <a:t>Benefits of the SOA Architectural Style</a:t>
            </a:r>
          </a:p>
        </p:txBody>
      </p:sp>
      <p:sp>
        <p:nvSpPr>
          <p:cNvPr id="739331" name="Rectangle 3" descr="Rectangle: Click to edit Master text styles&#10;Second level&#10;Third level&#10;Fourth level&#10;Fifth level"/>
          <p:cNvSpPr>
            <a:spLocks noGrp="1" noChangeArrowheads="1"/>
          </p:cNvSpPr>
          <p:nvPr>
            <p:ph type="body" idx="1"/>
          </p:nvPr>
        </p:nvSpPr>
        <p:spPr>
          <a:xfrm>
            <a:off x="654050" y="1676400"/>
            <a:ext cx="8145463" cy="3889375"/>
          </a:xfrm>
        </p:spPr>
        <p:txBody>
          <a:bodyPr/>
          <a:lstStyle/>
          <a:p>
            <a:pPr marL="236538" indent="-236538" defTabSz="895350"/>
            <a:r>
              <a:rPr lang="en-US" sz="2400"/>
              <a:t>Its all about the interface…</a:t>
            </a:r>
          </a:p>
          <a:p>
            <a:pPr marL="592138" lvl="1" indent="-241300" defTabSz="895350"/>
            <a:r>
              <a:rPr lang="en-US" sz="2000"/>
              <a:t>Loosen the coupling between a service component and the requesting application</a:t>
            </a:r>
          </a:p>
          <a:p>
            <a:pPr marL="928688" lvl="2" indent="-222250" defTabSz="895350"/>
            <a:r>
              <a:rPr lang="en-US" sz="1800"/>
              <a:t>Support easy and rapid evolution of the service interface with a maximum degree of backward-compatibility</a:t>
            </a:r>
          </a:p>
          <a:p>
            <a:pPr marL="928688" lvl="2" indent="-222250" defTabSz="895350"/>
            <a:r>
              <a:rPr lang="en-US" sz="1800"/>
              <a:t>Interface specifies the semantics used by the service provider</a:t>
            </a:r>
          </a:p>
          <a:p>
            <a:pPr marL="592138" lvl="1" indent="-241300" defTabSz="895350"/>
            <a:r>
              <a:rPr lang="en-US" sz="2000"/>
              <a:t>Loosen the coupling between an application and the database</a:t>
            </a:r>
          </a:p>
          <a:p>
            <a:pPr marL="928688" lvl="2" indent="-222250" defTabSz="895350"/>
            <a:r>
              <a:rPr lang="en-US" sz="1800"/>
              <a:t>Allows current data sources to be aggregated behind a service interface</a:t>
            </a:r>
          </a:p>
          <a:p>
            <a:pPr marL="928688" lvl="2" indent="-222250" defTabSz="895350"/>
            <a:r>
              <a:rPr lang="en-US" sz="1800"/>
              <a:t>Allows the underlying data sources to evolve as authoritative data sources are created</a:t>
            </a:r>
          </a:p>
          <a:p>
            <a:pPr marL="592138" lvl="1" indent="-241300" defTabSz="895350"/>
            <a:r>
              <a:rPr lang="en-US" sz="2000"/>
              <a:t>Messages define the types used by the interfaces of the service consumer and the service provider</a:t>
            </a:r>
          </a:p>
        </p:txBody>
      </p:sp>
    </p:spTree>
    <p:extLst>
      <p:ext uri="{BB962C8B-B14F-4D97-AF65-F5344CB8AC3E}">
        <p14:creationId xmlns:p14="http://schemas.microsoft.com/office/powerpoint/2010/main" val="38430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B895908-C22F-B04D-AAE0-910F26DC1941}" type="slidenum">
              <a:rPr lang="en-US"/>
              <a:pPr/>
              <a:t>5</a:t>
            </a:fld>
            <a:endParaRPr lang="en-US"/>
          </a:p>
        </p:txBody>
      </p:sp>
      <p:sp>
        <p:nvSpPr>
          <p:cNvPr id="681986" name="Rectangle 2"/>
          <p:cNvSpPr>
            <a:spLocks noGrp="1" noChangeArrowheads="1"/>
          </p:cNvSpPr>
          <p:nvPr>
            <p:ph type="title"/>
          </p:nvPr>
        </p:nvSpPr>
        <p:spPr/>
        <p:txBody>
          <a:bodyPr/>
          <a:lstStyle/>
          <a:p>
            <a:r>
              <a:rPr lang="en-US"/>
              <a:t>Principles of OO</a:t>
            </a:r>
          </a:p>
        </p:txBody>
      </p:sp>
      <p:sp>
        <p:nvSpPr>
          <p:cNvPr id="681987"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800"/>
              <a:t>Inheritance</a:t>
            </a:r>
          </a:p>
          <a:p>
            <a:pPr lvl="1">
              <a:lnSpc>
                <a:spcPct val="80000"/>
              </a:lnSpc>
            </a:pPr>
            <a:r>
              <a:rPr lang="en-US" sz="2400"/>
              <a:t>The ability of one object to inherit the representation and behavior from another object.  This inherited behavior and representation can be selectively used </a:t>
            </a:r>
            <a:r>
              <a:rPr lang="ja-JP" altLang="en-US" sz="2400">
                <a:latin typeface="Arial"/>
              </a:rPr>
              <a:t>“</a:t>
            </a:r>
            <a:r>
              <a:rPr lang="en-US" sz="2400"/>
              <a:t>as is</a:t>
            </a:r>
            <a:r>
              <a:rPr lang="ja-JP" altLang="en-US" sz="2400">
                <a:latin typeface="Arial"/>
              </a:rPr>
              <a:t>”</a:t>
            </a:r>
            <a:r>
              <a:rPr lang="en-US" sz="2400"/>
              <a:t>, extended, or replaced.</a:t>
            </a:r>
          </a:p>
          <a:p>
            <a:pPr>
              <a:lnSpc>
                <a:spcPct val="80000"/>
              </a:lnSpc>
            </a:pPr>
            <a:r>
              <a:rPr lang="en-US" sz="2800"/>
              <a:t>Identity</a:t>
            </a:r>
          </a:p>
          <a:p>
            <a:pPr lvl="1">
              <a:lnSpc>
                <a:spcPct val="80000"/>
              </a:lnSpc>
            </a:pPr>
            <a:r>
              <a:rPr lang="en-US" sz="2400"/>
              <a:t>A class is a template for objects and objects are instances of classes</a:t>
            </a:r>
          </a:p>
          <a:p>
            <a:pPr lvl="1">
              <a:lnSpc>
                <a:spcPct val="80000"/>
              </a:lnSpc>
            </a:pPr>
            <a:r>
              <a:rPr lang="en-US" sz="2400"/>
              <a:t>All objects can be uniquely defined, have their own unique identity, and manage their unique state</a:t>
            </a:r>
          </a:p>
        </p:txBody>
      </p:sp>
    </p:spTree>
    <p:extLst>
      <p:ext uri="{BB962C8B-B14F-4D97-AF65-F5344CB8AC3E}">
        <p14:creationId xmlns:p14="http://schemas.microsoft.com/office/powerpoint/2010/main" val="307646178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84B7D9A-D088-0542-A05D-824632071DBC}" type="slidenum">
              <a:rPr lang="en-US"/>
              <a:pPr/>
              <a:t>50</a:t>
            </a:fld>
            <a:endParaRPr lang="en-US"/>
          </a:p>
        </p:txBody>
      </p:sp>
      <p:sp>
        <p:nvSpPr>
          <p:cNvPr id="740354" name="Rectangle 2"/>
          <p:cNvSpPr>
            <a:spLocks noGrp="1" noChangeArrowheads="1"/>
          </p:cNvSpPr>
          <p:nvPr>
            <p:ph type="title"/>
          </p:nvPr>
        </p:nvSpPr>
        <p:spPr/>
        <p:txBody>
          <a:bodyPr/>
          <a:lstStyle/>
          <a:p>
            <a:pPr defTabSz="895350"/>
            <a:r>
              <a:rPr lang="en-US"/>
              <a:t>Best Practices for Service Design in an SOA</a:t>
            </a:r>
          </a:p>
        </p:txBody>
      </p:sp>
      <p:sp>
        <p:nvSpPr>
          <p:cNvPr id="740355" name="Rectangle 3" descr="Rectangle: Click to edit Master text styles&#10;Second level&#10;Third level&#10;Fourth level&#10;Fifth level"/>
          <p:cNvSpPr>
            <a:spLocks noGrp="1" noChangeArrowheads="1"/>
          </p:cNvSpPr>
          <p:nvPr>
            <p:ph type="body" idx="1"/>
          </p:nvPr>
        </p:nvSpPr>
        <p:spPr>
          <a:xfrm>
            <a:off x="762000" y="1676400"/>
            <a:ext cx="8143875" cy="5408613"/>
          </a:xfrm>
        </p:spPr>
        <p:txBody>
          <a:bodyPr/>
          <a:lstStyle/>
          <a:p>
            <a:pPr marL="236538" indent="-236538" defTabSz="895350"/>
            <a:r>
              <a:rPr lang="en-US" sz="1800" dirty="0"/>
              <a:t>Services for an SOA should be built using the </a:t>
            </a:r>
            <a:r>
              <a:rPr lang="ja-JP" altLang="en-US" sz="1800" dirty="0">
                <a:latin typeface="Arial"/>
              </a:rPr>
              <a:t>“</a:t>
            </a:r>
            <a:r>
              <a:rPr lang="en-US" sz="1800" dirty="0"/>
              <a:t>Design by Contract</a:t>
            </a:r>
            <a:r>
              <a:rPr lang="ja-JP" altLang="en-US" sz="1800" dirty="0">
                <a:latin typeface="Arial"/>
              </a:rPr>
              <a:t>”</a:t>
            </a:r>
            <a:r>
              <a:rPr lang="en-US" sz="1800" dirty="0"/>
              <a:t> approach</a:t>
            </a:r>
          </a:p>
          <a:p>
            <a:pPr marL="592138" lvl="1" indent="-241300" defTabSz="895350"/>
            <a:r>
              <a:rPr lang="en-US" sz="1600" dirty="0"/>
              <a:t>Service contract developed </a:t>
            </a:r>
            <a:r>
              <a:rPr lang="en-US" sz="1600" b="1" dirty="0"/>
              <a:t>first</a:t>
            </a:r>
            <a:r>
              <a:rPr lang="en-US" sz="1600" dirty="0"/>
              <a:t> using a standard description language, typically XML Schema</a:t>
            </a:r>
          </a:p>
          <a:p>
            <a:pPr marL="928688" lvl="2" indent="-222250" defTabSz="895350"/>
            <a:r>
              <a:rPr lang="en-US" sz="1400" dirty="0"/>
              <a:t>The service contract defines the service interface, encodes the message structure, and defines the message semantics</a:t>
            </a:r>
          </a:p>
          <a:p>
            <a:pPr marL="592138" lvl="1" indent="-241300" defTabSz="895350"/>
            <a:r>
              <a:rPr lang="en-US" sz="1600" dirty="0"/>
              <a:t>Services interfaces define the interface types, as such service programmers should not be working at the XML level</a:t>
            </a:r>
          </a:p>
          <a:p>
            <a:pPr marL="928688" lvl="2" indent="-222250" defTabSz="895350"/>
            <a:r>
              <a:rPr lang="en-US" sz="1400" dirty="0"/>
              <a:t>Objects should be generated for the service interface from the service contract (i.e., </a:t>
            </a:r>
            <a:r>
              <a:rPr lang="en-US" sz="1400" dirty="0" err="1"/>
              <a:t>XSDObjectGen</a:t>
            </a:r>
            <a:r>
              <a:rPr lang="en-US" sz="1400" dirty="0"/>
              <a:t> for </a:t>
            </a:r>
            <a:r>
              <a:rPr lang="en-US" sz="1400" dirty="0" err="1"/>
              <a:t>.Net</a:t>
            </a:r>
            <a:r>
              <a:rPr lang="en-US" sz="1400" dirty="0"/>
              <a:t>, JAXB for Java)</a:t>
            </a:r>
          </a:p>
          <a:p>
            <a:pPr marL="592138" lvl="1" indent="-241300" defTabSz="895350"/>
            <a:r>
              <a:rPr lang="en-US" sz="1600" dirty="0"/>
              <a:t>Service contracts should be designed for extension, and organized around business events that the service supports</a:t>
            </a:r>
          </a:p>
          <a:p>
            <a:pPr marL="592138" lvl="1" indent="-241300" defTabSz="895350"/>
            <a:r>
              <a:rPr lang="en-US" sz="1600" dirty="0"/>
              <a:t>Service contracts define </a:t>
            </a:r>
            <a:r>
              <a:rPr lang="ja-JP" altLang="en-US" sz="1600" dirty="0">
                <a:latin typeface="Arial"/>
              </a:rPr>
              <a:t>“</a:t>
            </a:r>
            <a:r>
              <a:rPr lang="en-US" sz="1600" dirty="0"/>
              <a:t>subject areas</a:t>
            </a:r>
            <a:r>
              <a:rPr lang="ja-JP" altLang="en-US" sz="1600" dirty="0">
                <a:latin typeface="Arial"/>
              </a:rPr>
              <a:t>”</a:t>
            </a:r>
            <a:r>
              <a:rPr lang="en-US" sz="1600" dirty="0"/>
              <a:t> that support the various business events supported by the service</a:t>
            </a:r>
          </a:p>
          <a:p>
            <a:pPr marL="236538" indent="-236538" defTabSz="895350"/>
            <a:r>
              <a:rPr lang="en-US" sz="1800" dirty="0"/>
              <a:t>Service contract can be used by a service invocation framework</a:t>
            </a:r>
          </a:p>
          <a:p>
            <a:pPr marL="592138" lvl="1" indent="-241300" defTabSz="895350"/>
            <a:r>
              <a:rPr lang="en-US" sz="1600" dirty="0"/>
              <a:t>Examples: WSDL for Web Services</a:t>
            </a:r>
          </a:p>
        </p:txBody>
      </p:sp>
    </p:spTree>
    <p:extLst>
      <p:ext uri="{BB962C8B-B14F-4D97-AF65-F5344CB8AC3E}">
        <p14:creationId xmlns:p14="http://schemas.microsoft.com/office/powerpoint/2010/main" val="3863084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B7DE91E-2467-E044-94F4-93EA4DEB219A}" type="slidenum">
              <a:rPr lang="en-US"/>
              <a:pPr/>
              <a:t>51</a:t>
            </a:fld>
            <a:endParaRPr lang="en-US"/>
          </a:p>
        </p:txBody>
      </p:sp>
      <p:sp>
        <p:nvSpPr>
          <p:cNvPr id="741378" name="Rectangle 2"/>
          <p:cNvSpPr>
            <a:spLocks noGrp="1" noChangeArrowheads="1"/>
          </p:cNvSpPr>
          <p:nvPr>
            <p:ph type="title"/>
          </p:nvPr>
        </p:nvSpPr>
        <p:spPr>
          <a:xfrm>
            <a:off x="152400" y="228600"/>
            <a:ext cx="8763000" cy="1143000"/>
          </a:xfrm>
        </p:spPr>
        <p:txBody>
          <a:bodyPr/>
          <a:lstStyle/>
          <a:p>
            <a:pPr defTabSz="895350"/>
            <a:r>
              <a:rPr lang="en-US" dirty="0"/>
              <a:t>Best Practices for Interface and Message Design in </a:t>
            </a:r>
            <a:r>
              <a:rPr lang="en-US" dirty="0" smtClean="0"/>
              <a:t>SOA – Contract-based</a:t>
            </a:r>
            <a:endParaRPr lang="en-US" dirty="0"/>
          </a:p>
        </p:txBody>
      </p:sp>
      <p:sp>
        <p:nvSpPr>
          <p:cNvPr id="741379" name="Rectangle 3" descr="Rectangle: Click to edit Master text styles&#10;Second level&#10;Third level&#10;Fourth level&#10;Fifth level"/>
          <p:cNvSpPr>
            <a:spLocks noGrp="1" noChangeArrowheads="1"/>
          </p:cNvSpPr>
          <p:nvPr>
            <p:ph type="body" idx="1"/>
          </p:nvPr>
        </p:nvSpPr>
        <p:spPr>
          <a:xfrm>
            <a:off x="762000" y="1576388"/>
            <a:ext cx="8143875" cy="1243012"/>
          </a:xfrm>
        </p:spPr>
        <p:txBody>
          <a:bodyPr/>
          <a:lstStyle/>
          <a:p>
            <a:pPr marL="236538" indent="-236538" defTabSz="895350"/>
            <a:r>
              <a:rPr lang="en-US" sz="1800"/>
              <a:t>Service interfaces should be build around the specification and execution of useful application/business events</a:t>
            </a:r>
          </a:p>
          <a:p>
            <a:pPr marL="236538" indent="-236538" defTabSz="895350"/>
            <a:r>
              <a:rPr lang="en-US" sz="1800"/>
              <a:t>The service interface should define a collection of </a:t>
            </a:r>
            <a:r>
              <a:rPr lang="ja-JP" altLang="en-US" sz="1800">
                <a:latin typeface="Arial"/>
              </a:rPr>
              <a:t>“</a:t>
            </a:r>
            <a:r>
              <a:rPr lang="en-US" sz="1800"/>
              <a:t>subject areas</a:t>
            </a:r>
            <a:r>
              <a:rPr lang="ja-JP" altLang="en-US" sz="1800">
                <a:latin typeface="Arial"/>
              </a:rPr>
              <a:t>”</a:t>
            </a:r>
            <a:r>
              <a:rPr lang="en-US" sz="1800"/>
              <a:t> that are relevant to the application/business events supported by the service</a:t>
            </a:r>
          </a:p>
        </p:txBody>
      </p:sp>
      <p:sp>
        <p:nvSpPr>
          <p:cNvPr id="741380" name="Text Box 4"/>
          <p:cNvSpPr txBox="1">
            <a:spLocks noChangeArrowheads="1"/>
          </p:cNvSpPr>
          <p:nvPr/>
        </p:nvSpPr>
        <p:spPr bwMode="auto">
          <a:xfrm>
            <a:off x="1066800" y="2944813"/>
            <a:ext cx="6172200" cy="2465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200" b="1">
                <a:latin typeface="Courier New" charset="0"/>
              </a:rPr>
              <a:t>&lt;ServiceRequestMessage&gt;</a:t>
            </a:r>
          </a:p>
          <a:p>
            <a:r>
              <a:rPr lang="en-US" sz="1200" b="1">
                <a:latin typeface="Courier New" charset="0"/>
              </a:rPr>
              <a:t>  &lt;MessageHeader&gt;</a:t>
            </a:r>
          </a:p>
          <a:p>
            <a:r>
              <a:rPr lang="en-US" sz="1200" b="1">
                <a:latin typeface="Courier New" charset="0"/>
              </a:rPr>
              <a:t>    &lt;!-- Miscellaneous Header stuff goes here </a:t>
            </a:r>
            <a:r>
              <a:rPr lang="en-US" sz="1200" b="1">
                <a:latin typeface="Courier New" charset="0"/>
                <a:sym typeface="Wingdings" charset="0"/>
              </a:rPr>
              <a:t>--&gt;</a:t>
            </a:r>
          </a:p>
          <a:p>
            <a:r>
              <a:rPr lang="en-US" sz="1200" b="1">
                <a:latin typeface="Courier New" charset="0"/>
                <a:sym typeface="Wingdings" charset="0"/>
              </a:rPr>
              <a:t>    &lt;BusinessEvent&gt;</a:t>
            </a:r>
          </a:p>
          <a:p>
            <a:r>
              <a:rPr lang="en-US" sz="1200" b="1">
                <a:latin typeface="Courier New" charset="0"/>
                <a:sym typeface="Wingdings" charset="0"/>
              </a:rPr>
              <a:t>       &lt;!– Enumeration of supported business events goes here --&gt;</a:t>
            </a:r>
          </a:p>
          <a:p>
            <a:r>
              <a:rPr lang="en-US" sz="1200" b="1">
                <a:latin typeface="Courier New" charset="0"/>
                <a:sym typeface="Wingdings" charset="0"/>
              </a:rPr>
              <a:t>    &lt;/BusinessEvent&gt;</a:t>
            </a:r>
            <a:endParaRPr lang="en-US" sz="1200" b="1">
              <a:latin typeface="Courier New" charset="0"/>
            </a:endParaRPr>
          </a:p>
          <a:p>
            <a:r>
              <a:rPr lang="en-US" sz="1200" b="1">
                <a:latin typeface="Courier New" charset="0"/>
              </a:rPr>
              <a:t>  &lt;/MessageHeader&gt;</a:t>
            </a:r>
          </a:p>
          <a:p>
            <a:r>
              <a:rPr lang="en-US" sz="1200" b="1">
                <a:latin typeface="Courier New" charset="0"/>
              </a:rPr>
              <a:t>  &lt;MessageBody&gt;</a:t>
            </a:r>
          </a:p>
          <a:p>
            <a:r>
              <a:rPr lang="en-US" sz="1200" b="1">
                <a:latin typeface="Courier New" charset="0"/>
              </a:rPr>
              <a:t>    &lt;SubjectArea1&gt;...&lt;/SubjectArea1&gt;</a:t>
            </a:r>
          </a:p>
          <a:p>
            <a:r>
              <a:rPr lang="en-US" sz="1200" b="1">
                <a:latin typeface="Courier New" charset="0"/>
              </a:rPr>
              <a:t>    &lt;SubjectArea2&gt;...&lt;/SubjectArea2&gt;</a:t>
            </a:r>
          </a:p>
          <a:p>
            <a:r>
              <a:rPr lang="en-US" sz="1200" b="1">
                <a:latin typeface="Courier New" charset="0"/>
              </a:rPr>
              <a:t>    &lt;SubjectAreaN&gt;...&lt;/SubjectAreaN&gt;</a:t>
            </a:r>
          </a:p>
          <a:p>
            <a:r>
              <a:rPr lang="en-US" sz="1200" b="1">
                <a:latin typeface="Courier New" charset="0"/>
              </a:rPr>
              <a:t>  &lt;/MessageBody&gt;</a:t>
            </a:r>
          </a:p>
          <a:p>
            <a:r>
              <a:rPr lang="en-US" sz="1200" b="1">
                <a:latin typeface="Courier New" charset="0"/>
              </a:rPr>
              <a:t>&lt;/ServiceRequestMessage&gt;</a:t>
            </a:r>
          </a:p>
        </p:txBody>
      </p:sp>
      <p:sp>
        <p:nvSpPr>
          <p:cNvPr id="741381" name="Text Box 5"/>
          <p:cNvSpPr txBox="1">
            <a:spLocks noChangeArrowheads="1"/>
          </p:cNvSpPr>
          <p:nvPr/>
        </p:nvSpPr>
        <p:spPr bwMode="auto">
          <a:xfrm>
            <a:off x="363538" y="5441950"/>
            <a:ext cx="8551862"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3296" tIns="46648" rIns="93296" bIns="46648">
            <a:spAutoFit/>
          </a:bodyPr>
          <a:lstStyle>
            <a:lvl1pPr defTabSz="933450">
              <a:defRPr sz="2400">
                <a:solidFill>
                  <a:schemeClr val="tx1"/>
                </a:solidFill>
                <a:latin typeface="Times New Roman" charset="0"/>
                <a:ea typeface="ＭＳ Ｐゴシック" charset="0"/>
              </a:defRPr>
            </a:lvl1pPr>
            <a:lvl2pPr marL="466725" defTabSz="933450">
              <a:defRPr sz="2400">
                <a:solidFill>
                  <a:schemeClr val="tx1"/>
                </a:solidFill>
                <a:latin typeface="Times New Roman" charset="0"/>
                <a:ea typeface="ＭＳ Ｐゴシック" charset="0"/>
              </a:defRPr>
            </a:lvl2pPr>
            <a:lvl3pPr marL="933450" defTabSz="933450">
              <a:defRPr sz="2400">
                <a:solidFill>
                  <a:schemeClr val="tx1"/>
                </a:solidFill>
                <a:latin typeface="Times New Roman" charset="0"/>
                <a:ea typeface="ＭＳ Ｐゴシック" charset="0"/>
              </a:defRPr>
            </a:lvl3pPr>
            <a:lvl4pPr marL="1400175" defTabSz="933450">
              <a:defRPr sz="2400">
                <a:solidFill>
                  <a:schemeClr val="tx1"/>
                </a:solidFill>
                <a:latin typeface="Times New Roman" charset="0"/>
                <a:ea typeface="ＭＳ Ｐゴシック" charset="0"/>
              </a:defRPr>
            </a:lvl4pPr>
            <a:lvl5pPr marL="1865313" defTabSz="933450">
              <a:defRPr sz="2400">
                <a:solidFill>
                  <a:schemeClr val="tx1"/>
                </a:solidFill>
                <a:latin typeface="Times New Roman" charset="0"/>
                <a:ea typeface="ＭＳ Ｐゴシック" charset="0"/>
              </a:defRPr>
            </a:lvl5pPr>
            <a:lvl6pPr marL="2322513" defTabSz="933450" fontAlgn="base">
              <a:spcBef>
                <a:spcPct val="0"/>
              </a:spcBef>
              <a:spcAft>
                <a:spcPct val="0"/>
              </a:spcAft>
              <a:defRPr sz="2400">
                <a:solidFill>
                  <a:schemeClr val="tx1"/>
                </a:solidFill>
                <a:latin typeface="Times New Roman" charset="0"/>
                <a:ea typeface="ＭＳ Ｐゴシック" charset="0"/>
              </a:defRPr>
            </a:lvl6pPr>
            <a:lvl7pPr marL="2779713" defTabSz="933450" fontAlgn="base">
              <a:spcBef>
                <a:spcPct val="0"/>
              </a:spcBef>
              <a:spcAft>
                <a:spcPct val="0"/>
              </a:spcAft>
              <a:defRPr sz="2400">
                <a:solidFill>
                  <a:schemeClr val="tx1"/>
                </a:solidFill>
                <a:latin typeface="Times New Roman" charset="0"/>
                <a:ea typeface="ＭＳ Ｐゴシック" charset="0"/>
              </a:defRPr>
            </a:lvl7pPr>
            <a:lvl8pPr marL="3236913" defTabSz="933450" fontAlgn="base">
              <a:spcBef>
                <a:spcPct val="0"/>
              </a:spcBef>
              <a:spcAft>
                <a:spcPct val="0"/>
              </a:spcAft>
              <a:defRPr sz="2400">
                <a:solidFill>
                  <a:schemeClr val="tx1"/>
                </a:solidFill>
                <a:latin typeface="Times New Roman" charset="0"/>
                <a:ea typeface="ＭＳ Ｐゴシック" charset="0"/>
              </a:defRPr>
            </a:lvl8pPr>
            <a:lvl9pPr marL="3694113" defTabSz="933450" fontAlgn="base">
              <a:spcBef>
                <a:spcPct val="0"/>
              </a:spcBef>
              <a:spcAft>
                <a:spcPct val="0"/>
              </a:spcAft>
              <a:defRPr sz="2400">
                <a:solidFill>
                  <a:schemeClr val="tx1"/>
                </a:solidFill>
                <a:latin typeface="Times New Roman" charset="0"/>
                <a:ea typeface="ＭＳ Ｐゴシック" charset="0"/>
              </a:defRPr>
            </a:lvl9pPr>
          </a:lstStyle>
          <a:p>
            <a:r>
              <a:rPr lang="en-US" sz="1400" b="1">
                <a:solidFill>
                  <a:srgbClr val="3333FF"/>
                </a:solidFill>
                <a:latin typeface="Arial" charset="0"/>
              </a:rPr>
              <a:t>The </a:t>
            </a:r>
            <a:r>
              <a:rPr lang="en-US" sz="1400" b="1" u="sng">
                <a:solidFill>
                  <a:srgbClr val="FF0000"/>
                </a:solidFill>
                <a:latin typeface="Arial" charset="0"/>
              </a:rPr>
              <a:t>application/bu</a:t>
            </a:r>
            <a:r>
              <a:rPr lang="en-US" sz="1400" b="1" u="sng">
                <a:solidFill>
                  <a:srgbClr val="EF4632"/>
                </a:solidFill>
                <a:latin typeface="Arial" charset="0"/>
              </a:rPr>
              <a:t>siness event</a:t>
            </a:r>
            <a:r>
              <a:rPr lang="en-US" sz="1400" b="1">
                <a:solidFill>
                  <a:srgbClr val="3333FF"/>
                </a:solidFill>
                <a:latin typeface="Arial" charset="0"/>
              </a:rPr>
              <a:t> coupled with the provided </a:t>
            </a:r>
            <a:r>
              <a:rPr lang="en-US" sz="1400" b="1" u="sng">
                <a:solidFill>
                  <a:srgbClr val="EF4632"/>
                </a:solidFill>
                <a:latin typeface="Arial" charset="0"/>
              </a:rPr>
              <a:t>subject areas</a:t>
            </a:r>
            <a:r>
              <a:rPr lang="en-US" sz="1400" b="1">
                <a:solidFill>
                  <a:srgbClr val="3333FF"/>
                </a:solidFill>
                <a:latin typeface="Arial" charset="0"/>
              </a:rPr>
              <a:t> dictates what a service will do on behalf of the consumer, this model fits in naturally to business processes where the </a:t>
            </a:r>
            <a:r>
              <a:rPr lang="ja-JP" altLang="en-US" sz="1400" b="1">
                <a:solidFill>
                  <a:srgbClr val="3333FF"/>
                </a:solidFill>
                <a:latin typeface="Arial"/>
              </a:rPr>
              <a:t>“</a:t>
            </a:r>
            <a:r>
              <a:rPr lang="en-US" sz="1400" b="1">
                <a:solidFill>
                  <a:srgbClr val="3333FF"/>
                </a:solidFill>
                <a:latin typeface="Arial" charset="0"/>
              </a:rPr>
              <a:t>current view of the truth</a:t>
            </a:r>
            <a:r>
              <a:rPr lang="ja-JP" altLang="en-US" sz="1400" b="1">
                <a:solidFill>
                  <a:srgbClr val="3333FF"/>
                </a:solidFill>
                <a:latin typeface="Arial"/>
              </a:rPr>
              <a:t>”</a:t>
            </a:r>
            <a:r>
              <a:rPr lang="en-US" sz="1400" b="1">
                <a:solidFill>
                  <a:srgbClr val="3333FF"/>
                </a:solidFill>
                <a:latin typeface="Arial" charset="0"/>
              </a:rPr>
              <a:t> might be dependant on the state of the business process. </a:t>
            </a:r>
          </a:p>
        </p:txBody>
      </p:sp>
    </p:spTree>
    <p:extLst>
      <p:ext uri="{BB962C8B-B14F-4D97-AF65-F5344CB8AC3E}">
        <p14:creationId xmlns:p14="http://schemas.microsoft.com/office/powerpoint/2010/main" val="1619163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a:t>
            </a:r>
            <a:endParaRPr lang="en-US" dirty="0"/>
          </a:p>
        </p:txBody>
      </p:sp>
      <p:sp>
        <p:nvSpPr>
          <p:cNvPr id="3" name="Content Placeholder 2"/>
          <p:cNvSpPr>
            <a:spLocks noGrp="1"/>
          </p:cNvSpPr>
          <p:nvPr>
            <p:ph idx="1"/>
          </p:nvPr>
        </p:nvSpPr>
        <p:spPr>
          <a:xfrm>
            <a:off x="838200" y="1676400"/>
            <a:ext cx="7772400" cy="4114800"/>
          </a:xfrm>
        </p:spPr>
        <p:txBody>
          <a:bodyPr/>
          <a:lstStyle/>
          <a:p>
            <a:r>
              <a:rPr lang="en-US" sz="2400" dirty="0" smtClean="0"/>
              <a:t>REST = Representable State Transfer</a:t>
            </a:r>
          </a:p>
          <a:p>
            <a:pPr lvl="1"/>
            <a:r>
              <a:rPr lang="en-US" sz="2000" dirty="0" smtClean="0"/>
              <a:t>Architecture that focuses on the roles of the components, constraints on the interactions between the components</a:t>
            </a:r>
          </a:p>
          <a:p>
            <a:pPr lvl="1"/>
            <a:r>
              <a:rPr lang="en-US" sz="2000" dirty="0" smtClean="0"/>
              <a:t>Roy Fielding 2000 Dissertation </a:t>
            </a:r>
          </a:p>
          <a:p>
            <a:r>
              <a:rPr lang="en-US" sz="2400" dirty="0" smtClean="0"/>
              <a:t>Operate on “Resources”</a:t>
            </a:r>
          </a:p>
          <a:p>
            <a:pPr lvl="1"/>
            <a:r>
              <a:rPr lang="en-US" sz="2000" dirty="0" smtClean="0"/>
              <a:t>Create, query, change state using a universal </a:t>
            </a:r>
            <a:r>
              <a:rPr lang="en-US" sz="2000" dirty="0" err="1" smtClean="0"/>
              <a:t>appraoch</a:t>
            </a:r>
            <a:endParaRPr lang="en-US" sz="2000" dirty="0" smtClean="0"/>
          </a:p>
          <a:p>
            <a:r>
              <a:rPr lang="en-US" sz="2400" dirty="0" smtClean="0"/>
              <a:t>Characteristics</a:t>
            </a:r>
          </a:p>
          <a:p>
            <a:pPr lvl="1"/>
            <a:r>
              <a:rPr lang="en-US" sz="2000" dirty="0" smtClean="0"/>
              <a:t>Addressability</a:t>
            </a:r>
          </a:p>
          <a:p>
            <a:pPr lvl="1"/>
            <a:r>
              <a:rPr lang="en-US" sz="2000" dirty="0" smtClean="0"/>
              <a:t>Statelessness</a:t>
            </a:r>
          </a:p>
          <a:p>
            <a:pPr lvl="1"/>
            <a:r>
              <a:rPr lang="en-US" sz="2000" dirty="0" smtClean="0"/>
              <a:t>Connectivity</a:t>
            </a:r>
          </a:p>
          <a:p>
            <a:pPr lvl="1"/>
            <a:r>
              <a:rPr lang="en-US" sz="2000" dirty="0" smtClean="0"/>
              <a:t>Uniform Interface via HTTP Verbs</a:t>
            </a:r>
          </a:p>
          <a:p>
            <a:pPr lvl="1"/>
            <a:r>
              <a:rPr lang="en-US" sz="2000" dirty="0" smtClean="0"/>
              <a:t>Hypermedia as the engine of application state (HATEOS)</a:t>
            </a:r>
          </a:p>
        </p:txBody>
      </p:sp>
      <p:sp>
        <p:nvSpPr>
          <p:cNvPr id="4" name="Slide Number Placeholder 3"/>
          <p:cNvSpPr>
            <a:spLocks noGrp="1"/>
          </p:cNvSpPr>
          <p:nvPr>
            <p:ph type="sldNum" sz="quarter" idx="11"/>
          </p:nvPr>
        </p:nvSpPr>
        <p:spPr/>
        <p:txBody>
          <a:bodyPr/>
          <a:lstStyle/>
          <a:p>
            <a:fld id="{DE021ABC-0C72-4647-B7CD-2E43A0FC7F7C}" type="slidenum">
              <a:rPr lang="en-US" smtClean="0"/>
              <a:pPr/>
              <a:t>52</a:t>
            </a:fld>
            <a:endParaRPr lang="en-US"/>
          </a:p>
        </p:txBody>
      </p:sp>
    </p:spTree>
    <p:extLst>
      <p:ext uri="{BB962C8B-B14F-4D97-AF65-F5344CB8AC3E}">
        <p14:creationId xmlns:p14="http://schemas.microsoft.com/office/powerpoint/2010/main" val="47293113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a:t>
            </a:r>
            <a:endParaRPr lang="en-US" dirty="0"/>
          </a:p>
        </p:txBody>
      </p:sp>
      <p:sp>
        <p:nvSpPr>
          <p:cNvPr id="3" name="Content Placeholder 2"/>
          <p:cNvSpPr>
            <a:spLocks noGrp="1"/>
          </p:cNvSpPr>
          <p:nvPr>
            <p:ph idx="1"/>
          </p:nvPr>
        </p:nvSpPr>
        <p:spPr>
          <a:xfrm>
            <a:off x="838200" y="1676400"/>
            <a:ext cx="7772400" cy="4114800"/>
          </a:xfrm>
        </p:spPr>
        <p:txBody>
          <a:bodyPr/>
          <a:lstStyle/>
          <a:p>
            <a:r>
              <a:rPr lang="en-US" dirty="0" smtClean="0"/>
              <a:t>Core components are referred to as resources</a:t>
            </a:r>
          </a:p>
          <a:p>
            <a:r>
              <a:rPr lang="en-US" dirty="0" smtClean="0"/>
              <a:t>Use HTTP verbs to manage state transition</a:t>
            </a:r>
            <a:endParaRPr lang="en-US"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443220876"/>
              </p:ext>
            </p:extLst>
          </p:nvPr>
        </p:nvGraphicFramePr>
        <p:xfrm>
          <a:off x="685800" y="4267200"/>
          <a:ext cx="8001000" cy="1686559"/>
        </p:xfrm>
        <a:graphic>
          <a:graphicData uri="http://schemas.openxmlformats.org/drawingml/2006/table">
            <a:tbl>
              <a:tblPr firstRow="1" bandRow="1">
                <a:tableStyleId>{5C22544A-7EE6-4342-B048-85BDC9FD1C3A}</a:tableStyleId>
              </a:tblPr>
              <a:tblGrid>
                <a:gridCol w="2000250"/>
                <a:gridCol w="2000250"/>
                <a:gridCol w="2000250"/>
                <a:gridCol w="2000250"/>
              </a:tblGrid>
              <a:tr h="370840">
                <a:tc>
                  <a:txBody>
                    <a:bodyPr/>
                    <a:lstStyle/>
                    <a:p>
                      <a:r>
                        <a:rPr lang="en-US" dirty="0" smtClean="0">
                          <a:solidFill>
                            <a:schemeClr val="tx1"/>
                          </a:solidFill>
                        </a:rPr>
                        <a:t>Get</a:t>
                      </a:r>
                      <a:endParaRPr lang="en-US" dirty="0">
                        <a:solidFill>
                          <a:schemeClr val="tx1"/>
                        </a:solidFill>
                      </a:endParaRPr>
                    </a:p>
                  </a:txBody>
                  <a:tcPr/>
                </a:tc>
                <a:tc>
                  <a:txBody>
                    <a:bodyPr/>
                    <a:lstStyle/>
                    <a:p>
                      <a:r>
                        <a:rPr lang="en-US" dirty="0" smtClean="0">
                          <a:solidFill>
                            <a:schemeClr val="tx1"/>
                          </a:solidFill>
                        </a:rPr>
                        <a:t>Post</a:t>
                      </a:r>
                      <a:endParaRPr lang="en-US" dirty="0">
                        <a:solidFill>
                          <a:schemeClr val="tx1"/>
                        </a:solidFill>
                      </a:endParaRPr>
                    </a:p>
                  </a:txBody>
                  <a:tcPr/>
                </a:tc>
                <a:tc>
                  <a:txBody>
                    <a:bodyPr/>
                    <a:lstStyle/>
                    <a:p>
                      <a:r>
                        <a:rPr lang="en-US" dirty="0" smtClean="0">
                          <a:solidFill>
                            <a:schemeClr val="tx1"/>
                          </a:solidFill>
                        </a:rPr>
                        <a:t>Put</a:t>
                      </a:r>
                      <a:endParaRPr lang="en-US" dirty="0">
                        <a:solidFill>
                          <a:schemeClr val="tx1"/>
                        </a:solidFill>
                      </a:endParaRPr>
                    </a:p>
                  </a:txBody>
                  <a:tcPr/>
                </a:tc>
                <a:tc>
                  <a:txBody>
                    <a:bodyPr/>
                    <a:lstStyle/>
                    <a:p>
                      <a:r>
                        <a:rPr lang="en-US" dirty="0" smtClean="0">
                          <a:solidFill>
                            <a:schemeClr val="tx1"/>
                          </a:solidFill>
                        </a:rPr>
                        <a:t>Delete</a:t>
                      </a:r>
                      <a:endParaRPr lang="en-US" dirty="0">
                        <a:solidFill>
                          <a:schemeClr val="tx1"/>
                        </a:solidFill>
                      </a:endParaRPr>
                    </a:p>
                  </a:txBody>
                  <a:tcPr/>
                </a:tc>
              </a:tr>
              <a:tr h="370840">
                <a:tc>
                  <a:txBody>
                    <a:bodyPr/>
                    <a:lstStyle/>
                    <a:p>
                      <a:r>
                        <a:rPr lang="en-US" dirty="0" smtClean="0">
                          <a:solidFill>
                            <a:schemeClr val="accent5">
                              <a:lumMod val="10000"/>
                            </a:schemeClr>
                          </a:solidFill>
                        </a:rPr>
                        <a:t>Read</a:t>
                      </a:r>
                      <a:endParaRPr lang="en-US" dirty="0">
                        <a:solidFill>
                          <a:schemeClr val="accent5">
                            <a:lumMod val="10000"/>
                          </a:schemeClr>
                        </a:solidFill>
                      </a:endParaRPr>
                    </a:p>
                  </a:txBody>
                  <a:tcPr/>
                </a:tc>
                <a:tc>
                  <a:txBody>
                    <a:bodyPr/>
                    <a:lstStyle/>
                    <a:p>
                      <a:r>
                        <a:rPr lang="en-US" dirty="0" smtClean="0">
                          <a:solidFill>
                            <a:schemeClr val="accent5">
                              <a:lumMod val="10000"/>
                            </a:schemeClr>
                          </a:solidFill>
                        </a:rPr>
                        <a:t>Create</a:t>
                      </a:r>
                      <a:endParaRPr lang="en-US" dirty="0">
                        <a:solidFill>
                          <a:schemeClr val="accent5">
                            <a:lumMod val="10000"/>
                          </a:schemeClr>
                        </a:solidFill>
                      </a:endParaRPr>
                    </a:p>
                  </a:txBody>
                  <a:tcPr/>
                </a:tc>
                <a:tc>
                  <a:txBody>
                    <a:bodyPr/>
                    <a:lstStyle/>
                    <a:p>
                      <a:r>
                        <a:rPr lang="en-US" dirty="0" smtClean="0">
                          <a:solidFill>
                            <a:schemeClr val="accent5">
                              <a:lumMod val="10000"/>
                            </a:schemeClr>
                          </a:solidFill>
                        </a:rPr>
                        <a:t>Update</a:t>
                      </a:r>
                      <a:endParaRPr lang="en-US" dirty="0">
                        <a:solidFill>
                          <a:schemeClr val="accent5">
                            <a:lumMod val="10000"/>
                          </a:schemeClr>
                        </a:solidFill>
                      </a:endParaRPr>
                    </a:p>
                  </a:txBody>
                  <a:tcPr/>
                </a:tc>
                <a:tc>
                  <a:txBody>
                    <a:bodyPr/>
                    <a:lstStyle/>
                    <a:p>
                      <a:r>
                        <a:rPr lang="en-US" dirty="0" smtClean="0">
                          <a:solidFill>
                            <a:schemeClr val="accent5">
                              <a:lumMod val="10000"/>
                            </a:schemeClr>
                          </a:solidFill>
                        </a:rPr>
                        <a:t>Delete</a:t>
                      </a:r>
                      <a:endParaRPr lang="en-US" dirty="0">
                        <a:solidFill>
                          <a:schemeClr val="accent5">
                            <a:lumMod val="10000"/>
                          </a:schemeClr>
                        </a:solidFill>
                      </a:endParaRPr>
                    </a:p>
                  </a:txBody>
                  <a:tcPr/>
                </a:tc>
              </a:tr>
              <a:tr h="370840">
                <a:tc>
                  <a:txBody>
                    <a:bodyPr/>
                    <a:lstStyle/>
                    <a:p>
                      <a:r>
                        <a:rPr lang="en-US" sz="1400" dirty="0" smtClean="0">
                          <a:solidFill>
                            <a:schemeClr val="accent5">
                              <a:lumMod val="10000"/>
                            </a:schemeClr>
                          </a:solidFill>
                        </a:rPr>
                        <a:t>Request</a:t>
                      </a:r>
                      <a:r>
                        <a:rPr lang="en-US" sz="1400" baseline="0" dirty="0" smtClean="0">
                          <a:solidFill>
                            <a:schemeClr val="accent5">
                              <a:lumMod val="10000"/>
                            </a:schemeClr>
                          </a:solidFill>
                        </a:rPr>
                        <a:t> resource by query; Resource and status code returned</a:t>
                      </a:r>
                    </a:p>
                  </a:txBody>
                  <a:tcPr/>
                </a:tc>
                <a:tc>
                  <a:txBody>
                    <a:bodyPr/>
                    <a:lstStyle/>
                    <a:p>
                      <a:r>
                        <a:rPr lang="en-US" sz="1400" dirty="0" smtClean="0">
                          <a:solidFill>
                            <a:schemeClr val="accent5">
                              <a:lumMod val="10000"/>
                            </a:schemeClr>
                          </a:solidFill>
                        </a:rPr>
                        <a:t>Post</a:t>
                      </a:r>
                      <a:r>
                        <a:rPr lang="en-US" sz="1400" baseline="0" dirty="0" smtClean="0">
                          <a:solidFill>
                            <a:schemeClr val="accent5">
                              <a:lumMod val="10000"/>
                            </a:schemeClr>
                          </a:solidFill>
                        </a:rPr>
                        <a:t> new resource to server; new resource and status code returned</a:t>
                      </a:r>
                      <a:endParaRPr lang="en-US" sz="1400" dirty="0">
                        <a:solidFill>
                          <a:schemeClr val="accent5">
                            <a:lumMod val="10000"/>
                          </a:schemeClr>
                        </a:solidFill>
                      </a:endParaRPr>
                    </a:p>
                  </a:txBody>
                  <a:tcPr/>
                </a:tc>
                <a:tc>
                  <a:txBody>
                    <a:bodyPr/>
                    <a:lstStyle/>
                    <a:p>
                      <a:r>
                        <a:rPr lang="en-US" sz="1400" dirty="0" smtClean="0">
                          <a:solidFill>
                            <a:schemeClr val="accent5">
                              <a:lumMod val="10000"/>
                            </a:schemeClr>
                          </a:solidFill>
                        </a:rPr>
                        <a:t>Update</a:t>
                      </a:r>
                      <a:r>
                        <a:rPr lang="en-US" sz="1400" baseline="0" dirty="0" smtClean="0">
                          <a:solidFill>
                            <a:schemeClr val="accent5">
                              <a:lumMod val="10000"/>
                            </a:schemeClr>
                          </a:solidFill>
                        </a:rPr>
                        <a:t> resource on server; status code returned</a:t>
                      </a:r>
                      <a:endParaRPr lang="en-US" sz="1400" dirty="0">
                        <a:solidFill>
                          <a:schemeClr val="accent5">
                            <a:lumMod val="10000"/>
                          </a:schemeClr>
                        </a:solidFill>
                      </a:endParaRPr>
                    </a:p>
                  </a:txBody>
                  <a:tcPr/>
                </a:tc>
                <a:tc>
                  <a:txBody>
                    <a:bodyPr/>
                    <a:lstStyle/>
                    <a:p>
                      <a:r>
                        <a:rPr lang="en-US" sz="1400" dirty="0" smtClean="0">
                          <a:solidFill>
                            <a:schemeClr val="accent5">
                              <a:lumMod val="10000"/>
                            </a:schemeClr>
                          </a:solidFill>
                        </a:rPr>
                        <a:t>Remove resource on server; status code returned.</a:t>
                      </a:r>
                      <a:endParaRPr lang="en-US" sz="1400" dirty="0">
                        <a:solidFill>
                          <a:schemeClr val="accent5">
                            <a:lumMod val="10000"/>
                          </a:schemeClr>
                        </a:solidFill>
                      </a:endParaRPr>
                    </a:p>
                  </a:txBody>
                  <a:tcPr/>
                </a:tc>
              </a:tr>
            </a:tbl>
          </a:graphicData>
        </a:graphic>
      </p:graphicFrame>
    </p:spTree>
    <p:extLst>
      <p:ext uri="{BB962C8B-B14F-4D97-AF65-F5344CB8AC3E}">
        <p14:creationId xmlns:p14="http://schemas.microsoft.com/office/powerpoint/2010/main" val="124505183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Motivation for REST</a:t>
            </a:r>
            <a:endParaRPr lang="en-US" dirty="0"/>
          </a:p>
        </p:txBody>
      </p:sp>
      <p:sp>
        <p:nvSpPr>
          <p:cNvPr id="3" name="Content Placeholder 2"/>
          <p:cNvSpPr>
            <a:spLocks noGrp="1"/>
          </p:cNvSpPr>
          <p:nvPr>
            <p:ph idx="1"/>
          </p:nvPr>
        </p:nvSpPr>
        <p:spPr>
          <a:xfrm>
            <a:off x="838200" y="1600200"/>
            <a:ext cx="7772400" cy="4114800"/>
          </a:xfrm>
        </p:spPr>
        <p:txBody>
          <a:bodyPr/>
          <a:lstStyle/>
          <a:p>
            <a:r>
              <a:rPr lang="en-US" sz="2800" dirty="0" smtClean="0"/>
              <a:t>We already know how to operate the web</a:t>
            </a:r>
          </a:p>
          <a:p>
            <a:pPr lvl="1"/>
            <a:r>
              <a:rPr lang="en-US" sz="2400" dirty="0" smtClean="0"/>
              <a:t>Skilled resources</a:t>
            </a:r>
          </a:p>
          <a:p>
            <a:pPr lvl="1"/>
            <a:r>
              <a:rPr lang="en-US" sz="2400" dirty="0" smtClean="0"/>
              <a:t>Infrastructure</a:t>
            </a:r>
          </a:p>
          <a:p>
            <a:r>
              <a:rPr lang="en-US" sz="2800" dirty="0" smtClean="0"/>
              <a:t>We like lightweight over heavyweight</a:t>
            </a:r>
          </a:p>
          <a:p>
            <a:pPr lvl="1"/>
            <a:r>
              <a:rPr lang="en-US" sz="2400" dirty="0" smtClean="0"/>
              <a:t>No need to generate proxy/stubs</a:t>
            </a:r>
          </a:p>
          <a:p>
            <a:r>
              <a:rPr lang="en-US" sz="2800" dirty="0" smtClean="0"/>
              <a:t>SOAP stacks are specialized, and therefore need specialized resources to operate</a:t>
            </a:r>
          </a:p>
          <a:p>
            <a:r>
              <a:rPr lang="en-US" sz="2800" dirty="0" smtClean="0"/>
              <a:t>Convention over contract</a:t>
            </a:r>
          </a:p>
          <a:p>
            <a:pPr lvl="1"/>
            <a:r>
              <a:rPr lang="en-US" sz="2400" dirty="0" smtClean="0"/>
              <a:t>SOAP specified via rigorous WSDL contract, REST specified via documentation and convention</a:t>
            </a:r>
          </a:p>
          <a:p>
            <a:endParaRPr lang="en-US" sz="2800"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54</a:t>
            </a:fld>
            <a:endParaRPr lang="en-US"/>
          </a:p>
        </p:txBody>
      </p:sp>
    </p:spTree>
    <p:extLst>
      <p:ext uri="{BB962C8B-B14F-4D97-AF65-F5344CB8AC3E}">
        <p14:creationId xmlns:p14="http://schemas.microsoft.com/office/powerpoint/2010/main" val="189213225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Architecture</a:t>
            </a:r>
            <a:endParaRPr lang="en-US"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55</a:t>
            </a:fld>
            <a:endParaRPr lang="en-US"/>
          </a:p>
        </p:txBody>
      </p:sp>
      <p:sp>
        <p:nvSpPr>
          <p:cNvPr id="7" name="Rectangle 4"/>
          <p:cNvSpPr>
            <a:spLocks noChangeArrowheads="1"/>
          </p:cNvSpPr>
          <p:nvPr/>
        </p:nvSpPr>
        <p:spPr bwMode="auto">
          <a:xfrm>
            <a:off x="990600" y="1828800"/>
            <a:ext cx="1447800" cy="2819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smtClean="0"/>
              <a:t>Rest</a:t>
            </a:r>
            <a:br>
              <a:rPr lang="en-US" dirty="0" smtClean="0"/>
            </a:br>
            <a:r>
              <a:rPr lang="en-US" dirty="0" smtClean="0"/>
              <a:t>Client</a:t>
            </a:r>
            <a:endParaRPr lang="en-US" dirty="0"/>
          </a:p>
        </p:txBody>
      </p:sp>
      <p:sp>
        <p:nvSpPr>
          <p:cNvPr id="9" name="Line 6"/>
          <p:cNvSpPr>
            <a:spLocks noChangeShapeType="1"/>
          </p:cNvSpPr>
          <p:nvPr/>
        </p:nvSpPr>
        <p:spPr bwMode="auto">
          <a:xfrm>
            <a:off x="2438400" y="2209800"/>
            <a:ext cx="4419600" cy="0"/>
          </a:xfrm>
          <a:prstGeom prst="line">
            <a:avLst/>
          </a:prstGeom>
          <a:noFill/>
          <a:ln w="25400">
            <a:solidFill>
              <a:schemeClr val="tx1"/>
            </a:solidFill>
            <a:round/>
            <a:headEnd type="triangle"/>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10" name="Text Box 7"/>
          <p:cNvSpPr txBox="1">
            <a:spLocks noChangeArrowheads="1"/>
          </p:cNvSpPr>
          <p:nvPr/>
        </p:nvSpPr>
        <p:spPr bwMode="auto">
          <a:xfrm>
            <a:off x="838200" y="4953000"/>
            <a:ext cx="7579118"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smtClean="0"/>
              <a:t>The REST architecture leverages the web architecture.</a:t>
            </a:r>
            <a:br>
              <a:rPr lang="en-US" dirty="0" smtClean="0"/>
            </a:br>
            <a:r>
              <a:rPr lang="en-US" dirty="0" smtClean="0"/>
              <a:t>For example, resource location, routing, caching, error</a:t>
            </a:r>
            <a:br>
              <a:rPr lang="en-US" dirty="0" smtClean="0"/>
            </a:br>
            <a:r>
              <a:rPr lang="en-US" dirty="0" smtClean="0"/>
              <a:t>codes, security, redirection, etc.</a:t>
            </a:r>
            <a:endParaRPr lang="en-US" dirty="0"/>
          </a:p>
        </p:txBody>
      </p:sp>
      <p:sp>
        <p:nvSpPr>
          <p:cNvPr id="11" name="Rectangle 4"/>
          <p:cNvSpPr>
            <a:spLocks noChangeArrowheads="1"/>
          </p:cNvSpPr>
          <p:nvPr/>
        </p:nvSpPr>
        <p:spPr bwMode="auto">
          <a:xfrm>
            <a:off x="7239000" y="1828800"/>
            <a:ext cx="14478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smtClean="0"/>
              <a:t>Rest</a:t>
            </a:r>
            <a:br>
              <a:rPr lang="en-US" dirty="0" smtClean="0"/>
            </a:br>
            <a:r>
              <a:rPr lang="en-US" dirty="0" smtClean="0"/>
              <a:t>Server</a:t>
            </a:r>
            <a:endParaRPr lang="en-US" dirty="0"/>
          </a:p>
        </p:txBody>
      </p:sp>
      <p:sp>
        <p:nvSpPr>
          <p:cNvPr id="12" name="Rectangle 4"/>
          <p:cNvSpPr>
            <a:spLocks noChangeArrowheads="1"/>
          </p:cNvSpPr>
          <p:nvPr/>
        </p:nvSpPr>
        <p:spPr bwMode="auto">
          <a:xfrm rot="16200000">
            <a:off x="5676900" y="3009900"/>
            <a:ext cx="2743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dirty="0" smtClean="0"/>
              <a:t>HTTP Proxy</a:t>
            </a:r>
            <a:endParaRPr lang="en-US" dirty="0"/>
          </a:p>
        </p:txBody>
      </p:sp>
      <p:sp>
        <p:nvSpPr>
          <p:cNvPr id="13" name="Card 12"/>
          <p:cNvSpPr/>
          <p:nvPr/>
        </p:nvSpPr>
        <p:spPr bwMode="auto">
          <a:xfrm>
            <a:off x="3124200" y="2514600"/>
            <a:ext cx="2971800" cy="1981200"/>
          </a:xfrm>
          <a:prstGeom prst="flowChartPunchedCard">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smtClean="0"/>
              <a:t>URI:   Get /resource/</a:t>
            </a:r>
            <a:r>
              <a:rPr lang="en-US" sz="1400" dirty="0" err="1" smtClean="0"/>
              <a:t>id?paramaters</a:t>
            </a:r>
            <a:endParaRPr lang="en-US" sz="1400" dirty="0" smtClean="0"/>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ahoma" charset="0"/>
              <a:ea typeface="ＭＳ Ｐゴシック"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400" dirty="0" smtClean="0"/>
              <a:t>HTTP HEADERS</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ahoma" charset="0"/>
              <a:ea typeface="ＭＳ Ｐゴシック"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400" dirty="0" smtClean="0"/>
              <a:t>HTTP BODY (XML or JSON</a:t>
            </a:r>
            <a:endParaRPr kumimoji="0" lang="en-US" sz="1400" b="0" i="0" u="none" strike="noStrike" cap="none" normalizeH="0" baseline="0" dirty="0">
              <a:ln>
                <a:noFill/>
              </a:ln>
              <a:solidFill>
                <a:schemeClr val="tx1"/>
              </a:solidFill>
              <a:effectLst/>
              <a:latin typeface="Tahoma" charset="0"/>
              <a:ea typeface="ＭＳ Ｐゴシック" charset="0"/>
            </a:endParaRPr>
          </a:p>
        </p:txBody>
      </p:sp>
    </p:spTree>
    <p:extLst>
      <p:ext uri="{BB962C8B-B14F-4D97-AF65-F5344CB8AC3E}">
        <p14:creationId xmlns:p14="http://schemas.microsoft.com/office/powerpoint/2010/main" val="18068977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p:txBody>
          <a:bodyPr/>
          <a:lstStyle/>
          <a:p>
            <a:r>
              <a:rPr lang="en-US" dirty="0" smtClean="0"/>
              <a:t>How do you identify a “Resource” in REST?</a:t>
            </a:r>
          </a:p>
          <a:p>
            <a:pPr lvl="1"/>
            <a:r>
              <a:rPr lang="en-US" dirty="0" smtClean="0"/>
              <a:t>Nouns are good</a:t>
            </a:r>
          </a:p>
          <a:p>
            <a:pPr lvl="1"/>
            <a:r>
              <a:rPr lang="en-US" dirty="0" smtClean="0"/>
              <a:t>Verbs are bad</a:t>
            </a:r>
          </a:p>
          <a:p>
            <a:pPr lvl="1"/>
            <a:r>
              <a:rPr lang="en-US" dirty="0" smtClean="0"/>
              <a:t>Plurals are better</a:t>
            </a:r>
            <a:endParaRPr lang="en-US"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56</a:t>
            </a:fld>
            <a:endParaRPr lang="en-US"/>
          </a:p>
        </p:txBody>
      </p:sp>
      <p:sp>
        <p:nvSpPr>
          <p:cNvPr id="5" name="TextBox 4"/>
          <p:cNvSpPr txBox="1"/>
          <p:nvPr/>
        </p:nvSpPr>
        <p:spPr>
          <a:xfrm>
            <a:off x="1600200" y="4667072"/>
            <a:ext cx="5725546" cy="1200328"/>
          </a:xfrm>
          <a:prstGeom prst="rect">
            <a:avLst/>
          </a:prstGeom>
          <a:noFill/>
        </p:spPr>
        <p:txBody>
          <a:bodyPr wrap="none" rtlCol="0">
            <a:spAutoFit/>
          </a:bodyPr>
          <a:lstStyle/>
          <a:p>
            <a:r>
              <a:rPr lang="en-US" dirty="0" smtClean="0">
                <a:latin typeface="Courier New"/>
                <a:cs typeface="Courier New"/>
              </a:rPr>
              <a:t>Get /publications</a:t>
            </a:r>
          </a:p>
          <a:p>
            <a:r>
              <a:rPr lang="en-US" dirty="0" smtClean="0">
                <a:latin typeface="Courier New"/>
                <a:cs typeface="Courier New"/>
              </a:rPr>
              <a:t>Get /publications/1</a:t>
            </a:r>
          </a:p>
          <a:p>
            <a:r>
              <a:rPr lang="en-US" dirty="0" smtClean="0">
                <a:latin typeface="Courier New"/>
                <a:cs typeface="Courier New"/>
              </a:rPr>
              <a:t>Get /publications/mitchell2009</a:t>
            </a:r>
            <a:endParaRPr lang="en-US" dirty="0">
              <a:latin typeface="Courier New"/>
              <a:cs typeface="Courier New"/>
            </a:endParaRPr>
          </a:p>
        </p:txBody>
      </p:sp>
    </p:spTree>
    <p:extLst>
      <p:ext uri="{BB962C8B-B14F-4D97-AF65-F5344CB8AC3E}">
        <p14:creationId xmlns:p14="http://schemas.microsoft.com/office/powerpoint/2010/main" val="36370433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p:txBody>
          <a:bodyPr/>
          <a:lstStyle/>
          <a:p>
            <a:r>
              <a:rPr lang="en-US" dirty="0" smtClean="0"/>
              <a:t>Resources can be chained</a:t>
            </a:r>
          </a:p>
          <a:p>
            <a:r>
              <a:rPr lang="en-US" dirty="0" smtClean="0"/>
              <a:t>Resources always have IDs, may or may not have “friendly” aliases</a:t>
            </a:r>
            <a:endParaRPr lang="en-US"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57</a:t>
            </a:fld>
            <a:endParaRPr lang="en-US"/>
          </a:p>
        </p:txBody>
      </p:sp>
      <p:sp>
        <p:nvSpPr>
          <p:cNvPr id="5" name="TextBox 4"/>
          <p:cNvSpPr txBox="1"/>
          <p:nvPr/>
        </p:nvSpPr>
        <p:spPr>
          <a:xfrm>
            <a:off x="624798" y="3981272"/>
            <a:ext cx="7757202" cy="1200328"/>
          </a:xfrm>
          <a:prstGeom prst="rect">
            <a:avLst/>
          </a:prstGeom>
          <a:noFill/>
        </p:spPr>
        <p:txBody>
          <a:bodyPr wrap="none" rtlCol="0">
            <a:spAutoFit/>
          </a:bodyPr>
          <a:lstStyle/>
          <a:p>
            <a:r>
              <a:rPr lang="en-US" dirty="0" smtClean="0">
                <a:latin typeface="Courier New"/>
                <a:cs typeface="Courier New"/>
              </a:rPr>
              <a:t>Get /professors/</a:t>
            </a:r>
            <a:r>
              <a:rPr lang="en-US" dirty="0" err="1" smtClean="0">
                <a:latin typeface="Courier New"/>
                <a:cs typeface="Courier New"/>
              </a:rPr>
              <a:t>mitchell</a:t>
            </a:r>
            <a:r>
              <a:rPr lang="en-US" dirty="0" smtClean="0">
                <a:latin typeface="Courier New"/>
                <a:cs typeface="Courier New"/>
              </a:rPr>
              <a:t>/publications</a:t>
            </a:r>
          </a:p>
          <a:p>
            <a:r>
              <a:rPr lang="en-US" dirty="0" smtClean="0">
                <a:latin typeface="Courier New"/>
                <a:cs typeface="Courier New"/>
              </a:rPr>
              <a:t>Get /professors/</a:t>
            </a:r>
            <a:r>
              <a:rPr lang="en-US" dirty="0" err="1" smtClean="0">
                <a:latin typeface="Courier New"/>
                <a:cs typeface="Courier New"/>
              </a:rPr>
              <a:t>mancoridis</a:t>
            </a:r>
            <a:r>
              <a:rPr lang="en-US" dirty="0" smtClean="0">
                <a:latin typeface="Courier New"/>
                <a:cs typeface="Courier New"/>
              </a:rPr>
              <a:t>/publications/1</a:t>
            </a:r>
          </a:p>
          <a:p>
            <a:r>
              <a:rPr lang="en-US" dirty="0" smtClean="0">
                <a:latin typeface="Courier New"/>
                <a:cs typeface="Courier New"/>
              </a:rPr>
              <a:t>Get /professors/12/publications/19</a:t>
            </a:r>
            <a:endParaRPr lang="en-US" dirty="0">
              <a:latin typeface="Courier New"/>
              <a:cs typeface="Courier New"/>
            </a:endParaRPr>
          </a:p>
        </p:txBody>
      </p:sp>
    </p:spTree>
    <p:extLst>
      <p:ext uri="{BB962C8B-B14F-4D97-AF65-F5344CB8AC3E}">
        <p14:creationId xmlns:p14="http://schemas.microsoft.com/office/powerpoint/2010/main" val="126371493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p:txBody>
          <a:bodyPr/>
          <a:lstStyle/>
          <a:p>
            <a:r>
              <a:rPr lang="en-US" dirty="0" smtClean="0"/>
              <a:t>Sweep variations and options after the “?”</a:t>
            </a:r>
            <a:endParaRPr lang="en-US"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58</a:t>
            </a:fld>
            <a:endParaRPr lang="en-US"/>
          </a:p>
        </p:txBody>
      </p:sp>
      <p:sp>
        <p:nvSpPr>
          <p:cNvPr id="5" name="TextBox 4"/>
          <p:cNvSpPr txBox="1"/>
          <p:nvPr/>
        </p:nvSpPr>
        <p:spPr>
          <a:xfrm>
            <a:off x="533400" y="3828872"/>
            <a:ext cx="8126594" cy="1200328"/>
          </a:xfrm>
          <a:prstGeom prst="rect">
            <a:avLst/>
          </a:prstGeom>
          <a:noFill/>
        </p:spPr>
        <p:txBody>
          <a:bodyPr wrap="none" rtlCol="0">
            <a:spAutoFit/>
          </a:bodyPr>
          <a:lstStyle/>
          <a:p>
            <a:r>
              <a:rPr lang="en-US" dirty="0" smtClean="0">
                <a:latin typeface="Courier New"/>
                <a:cs typeface="Courier New"/>
              </a:rPr>
              <a:t>Get /</a:t>
            </a:r>
            <a:r>
              <a:rPr lang="en-US" dirty="0" err="1" smtClean="0">
                <a:latin typeface="Courier New"/>
                <a:cs typeface="Courier New"/>
              </a:rPr>
              <a:t>publications?pubYear</a:t>
            </a:r>
            <a:r>
              <a:rPr lang="en-US" dirty="0" smtClean="0">
                <a:latin typeface="Courier New"/>
                <a:cs typeface="Courier New"/>
              </a:rPr>
              <a:t>=2013</a:t>
            </a:r>
          </a:p>
          <a:p>
            <a:r>
              <a:rPr lang="en-US" dirty="0" smtClean="0">
                <a:latin typeface="Courier New"/>
                <a:cs typeface="Courier New"/>
              </a:rPr>
              <a:t>Get /</a:t>
            </a:r>
            <a:r>
              <a:rPr lang="en-US" dirty="0" err="1" smtClean="0">
                <a:latin typeface="Courier New"/>
                <a:cs typeface="Courier New"/>
              </a:rPr>
              <a:t>publications?topic</a:t>
            </a:r>
            <a:r>
              <a:rPr lang="en-US" dirty="0" smtClean="0">
                <a:latin typeface="Courier New"/>
                <a:cs typeface="Courier New"/>
              </a:rPr>
              <a:t>=design</a:t>
            </a:r>
          </a:p>
          <a:p>
            <a:r>
              <a:rPr lang="en-US" dirty="0" smtClean="0">
                <a:latin typeface="Courier New"/>
                <a:cs typeface="Courier New"/>
              </a:rPr>
              <a:t>Get /</a:t>
            </a:r>
            <a:r>
              <a:rPr lang="en-US" dirty="0" err="1" smtClean="0">
                <a:latin typeface="Courier New"/>
                <a:cs typeface="Courier New"/>
              </a:rPr>
              <a:t>publications?pubYear</a:t>
            </a:r>
            <a:r>
              <a:rPr lang="en-US" dirty="0" smtClean="0">
                <a:latin typeface="Courier New"/>
                <a:cs typeface="Courier New"/>
              </a:rPr>
              <a:t>=2013&amp;topic=design</a:t>
            </a:r>
          </a:p>
        </p:txBody>
      </p:sp>
    </p:spTree>
    <p:extLst>
      <p:ext uri="{BB962C8B-B14F-4D97-AF65-F5344CB8AC3E}">
        <p14:creationId xmlns:p14="http://schemas.microsoft.com/office/powerpoint/2010/main" val="218338845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p:txBody>
          <a:bodyPr/>
          <a:lstStyle/>
          <a:p>
            <a:r>
              <a:rPr lang="en-US" dirty="0" smtClean="0"/>
              <a:t>Handling Paging</a:t>
            </a:r>
            <a:endParaRPr lang="en-US" dirty="0"/>
          </a:p>
          <a:p>
            <a:pPr lvl="1"/>
            <a:r>
              <a:rPr lang="en-US" dirty="0" smtClean="0"/>
              <a:t>Facebook: offset/limit</a:t>
            </a:r>
          </a:p>
          <a:p>
            <a:pPr lvl="1"/>
            <a:r>
              <a:rPr lang="en-US" dirty="0" smtClean="0"/>
              <a:t>Twitter: page/</a:t>
            </a:r>
            <a:r>
              <a:rPr lang="en-US" dirty="0" err="1" smtClean="0"/>
              <a:t>rpp</a:t>
            </a:r>
            <a:endParaRPr lang="en-US" dirty="0" smtClean="0"/>
          </a:p>
          <a:p>
            <a:pPr lvl="1"/>
            <a:r>
              <a:rPr lang="en-US" dirty="0" smtClean="0"/>
              <a:t>LinkedIn: start/count</a:t>
            </a:r>
            <a:endParaRPr lang="en-US"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59</a:t>
            </a:fld>
            <a:endParaRPr lang="en-US"/>
          </a:p>
        </p:txBody>
      </p:sp>
      <p:sp>
        <p:nvSpPr>
          <p:cNvPr id="5" name="TextBox 4"/>
          <p:cNvSpPr txBox="1"/>
          <p:nvPr/>
        </p:nvSpPr>
        <p:spPr>
          <a:xfrm>
            <a:off x="970974" y="4286072"/>
            <a:ext cx="6649026" cy="1200328"/>
          </a:xfrm>
          <a:prstGeom prst="rect">
            <a:avLst/>
          </a:prstGeom>
          <a:noFill/>
        </p:spPr>
        <p:txBody>
          <a:bodyPr wrap="none" rtlCol="0">
            <a:spAutoFit/>
          </a:bodyPr>
          <a:lstStyle/>
          <a:p>
            <a:r>
              <a:rPr lang="en-US" dirty="0" smtClean="0">
                <a:latin typeface="Courier New"/>
                <a:cs typeface="Courier New"/>
              </a:rPr>
              <a:t>Get /</a:t>
            </a:r>
            <a:r>
              <a:rPr lang="en-US" dirty="0" err="1" smtClean="0">
                <a:latin typeface="Courier New"/>
                <a:cs typeface="Courier New"/>
              </a:rPr>
              <a:t>publications?offset</a:t>
            </a:r>
            <a:r>
              <a:rPr lang="en-US" dirty="0" smtClean="0">
                <a:latin typeface="Courier New"/>
                <a:cs typeface="Courier New"/>
              </a:rPr>
              <a:t>=1&amp;limit=50</a:t>
            </a:r>
          </a:p>
          <a:p>
            <a:r>
              <a:rPr lang="en-US" dirty="0" smtClean="0">
                <a:latin typeface="Courier New"/>
                <a:cs typeface="Courier New"/>
              </a:rPr>
              <a:t>Get /</a:t>
            </a:r>
            <a:r>
              <a:rPr lang="en-US" dirty="0" err="1" smtClean="0">
                <a:latin typeface="Courier New"/>
                <a:cs typeface="Courier New"/>
              </a:rPr>
              <a:t>publications?page</a:t>
            </a:r>
            <a:r>
              <a:rPr lang="en-US" dirty="0" smtClean="0">
                <a:latin typeface="Courier New"/>
                <a:cs typeface="Courier New"/>
              </a:rPr>
              <a:t>=1&amp;rpp=20</a:t>
            </a:r>
          </a:p>
          <a:p>
            <a:r>
              <a:rPr lang="en-US" dirty="0" smtClean="0">
                <a:latin typeface="Courier New"/>
                <a:cs typeface="Courier New"/>
              </a:rPr>
              <a:t>Get /</a:t>
            </a:r>
            <a:r>
              <a:rPr lang="en-US" dirty="0" err="1" smtClean="0">
                <a:latin typeface="Courier New"/>
                <a:cs typeface="Courier New"/>
              </a:rPr>
              <a:t>publications?start</a:t>
            </a:r>
            <a:r>
              <a:rPr lang="en-US" dirty="0" smtClean="0">
                <a:latin typeface="Courier New"/>
                <a:cs typeface="Courier New"/>
              </a:rPr>
              <a:t>=10&amp;count=25</a:t>
            </a:r>
          </a:p>
        </p:txBody>
      </p:sp>
    </p:spTree>
    <p:extLst>
      <p:ext uri="{BB962C8B-B14F-4D97-AF65-F5344CB8AC3E}">
        <p14:creationId xmlns:p14="http://schemas.microsoft.com/office/powerpoint/2010/main" val="2437486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771F9F6-D5BD-E744-B06E-95837A314FF1}" type="slidenum">
              <a:rPr lang="en-US"/>
              <a:pPr/>
              <a:t>6</a:t>
            </a:fld>
            <a:endParaRPr lang="en-US"/>
          </a:p>
        </p:txBody>
      </p:sp>
      <p:sp>
        <p:nvSpPr>
          <p:cNvPr id="683010" name="Rectangle 2"/>
          <p:cNvSpPr>
            <a:spLocks noGrp="1" noChangeArrowheads="1"/>
          </p:cNvSpPr>
          <p:nvPr>
            <p:ph type="title"/>
          </p:nvPr>
        </p:nvSpPr>
        <p:spPr/>
        <p:txBody>
          <a:bodyPr/>
          <a:lstStyle/>
          <a:p>
            <a:r>
              <a:rPr lang="en-US"/>
              <a:t>Design Principles for OO</a:t>
            </a:r>
          </a:p>
        </p:txBody>
      </p:sp>
      <p:sp>
        <p:nvSpPr>
          <p:cNvPr id="683011"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800"/>
              <a:t>Program to interface not implementation</a:t>
            </a:r>
          </a:p>
          <a:p>
            <a:pPr>
              <a:lnSpc>
                <a:spcPct val="80000"/>
              </a:lnSpc>
            </a:pPr>
            <a:r>
              <a:rPr lang="en-US" sz="2800"/>
              <a:t>To extend behavior, favor object composition over inheritance – extended behavior and original behavior are preserved</a:t>
            </a:r>
          </a:p>
          <a:p>
            <a:pPr lvl="1">
              <a:lnSpc>
                <a:spcPct val="80000"/>
              </a:lnSpc>
            </a:pPr>
            <a:r>
              <a:rPr lang="en-US" sz="2400"/>
              <a:t>This prevents a change to the original behavior from impacting inherited behavior</a:t>
            </a:r>
          </a:p>
          <a:p>
            <a:pPr>
              <a:lnSpc>
                <a:spcPct val="80000"/>
              </a:lnSpc>
            </a:pPr>
            <a:r>
              <a:rPr lang="en-US" sz="2800"/>
              <a:t>Minimize coupling between objects to ensure that changes are localized and do not propagate</a:t>
            </a:r>
          </a:p>
          <a:p>
            <a:pPr>
              <a:lnSpc>
                <a:spcPct val="80000"/>
              </a:lnSpc>
            </a:pPr>
            <a:r>
              <a:rPr lang="en-US" sz="2800"/>
              <a:t>Maximize cohesion within an object</a:t>
            </a:r>
          </a:p>
        </p:txBody>
      </p:sp>
    </p:spTree>
    <p:extLst>
      <p:ext uri="{BB962C8B-B14F-4D97-AF65-F5344CB8AC3E}">
        <p14:creationId xmlns:p14="http://schemas.microsoft.com/office/powerpoint/2010/main" val="330156048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p:txBody>
          <a:bodyPr/>
          <a:lstStyle/>
          <a:p>
            <a:r>
              <a:rPr lang="en-US" dirty="0" smtClean="0"/>
              <a:t>Versioning</a:t>
            </a:r>
            <a:endParaRPr lang="en-US" dirty="0"/>
          </a:p>
          <a:p>
            <a:pPr lvl="1"/>
            <a:r>
              <a:rPr lang="en-US" dirty="0" err="1" smtClean="0"/>
              <a:t>Twillio</a:t>
            </a:r>
            <a:r>
              <a:rPr lang="en-US" dirty="0" smtClean="0"/>
              <a:t>: /date/&lt;resource&gt;</a:t>
            </a:r>
          </a:p>
          <a:p>
            <a:pPr lvl="1"/>
            <a:r>
              <a:rPr lang="en-US" dirty="0" err="1" smtClean="0"/>
              <a:t>Salesforce</a:t>
            </a:r>
            <a:r>
              <a:rPr lang="en-US" dirty="0" smtClean="0"/>
              <a:t>: /v1.0/&lt;resource&gt;</a:t>
            </a:r>
          </a:p>
          <a:p>
            <a:pPr lvl="1"/>
            <a:r>
              <a:rPr lang="en-US" dirty="0" smtClean="0"/>
              <a:t>Facebook: &lt;resource&gt;?v1.0</a:t>
            </a:r>
            <a:endParaRPr lang="en-US"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60</a:t>
            </a:fld>
            <a:endParaRPr lang="en-US"/>
          </a:p>
        </p:txBody>
      </p:sp>
      <p:sp>
        <p:nvSpPr>
          <p:cNvPr id="5" name="TextBox 4"/>
          <p:cNvSpPr txBox="1"/>
          <p:nvPr/>
        </p:nvSpPr>
        <p:spPr>
          <a:xfrm>
            <a:off x="685800" y="4419600"/>
            <a:ext cx="7572506" cy="461665"/>
          </a:xfrm>
          <a:prstGeom prst="rect">
            <a:avLst/>
          </a:prstGeom>
          <a:noFill/>
        </p:spPr>
        <p:txBody>
          <a:bodyPr wrap="none" rtlCol="0">
            <a:spAutoFit/>
          </a:bodyPr>
          <a:lstStyle/>
          <a:p>
            <a:r>
              <a:rPr lang="en-US" dirty="0" smtClean="0">
                <a:latin typeface="Courier New"/>
                <a:cs typeface="Courier New"/>
              </a:rPr>
              <a:t>Get /v1.0/</a:t>
            </a:r>
            <a:r>
              <a:rPr lang="en-US" dirty="0" err="1" smtClean="0">
                <a:latin typeface="Courier New"/>
                <a:cs typeface="Courier New"/>
              </a:rPr>
              <a:t>publications?offset</a:t>
            </a:r>
            <a:r>
              <a:rPr lang="en-US" dirty="0" smtClean="0">
                <a:latin typeface="Courier New"/>
                <a:cs typeface="Courier New"/>
              </a:rPr>
              <a:t>=1&amp;limit=50</a:t>
            </a:r>
          </a:p>
        </p:txBody>
      </p:sp>
    </p:spTree>
    <p:extLst>
      <p:ext uri="{BB962C8B-B14F-4D97-AF65-F5344CB8AC3E}">
        <p14:creationId xmlns:p14="http://schemas.microsoft.com/office/powerpoint/2010/main" val="85033036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p:txBody>
          <a:bodyPr/>
          <a:lstStyle/>
          <a:p>
            <a:r>
              <a:rPr lang="en-US" dirty="0" smtClean="0"/>
              <a:t>Filtering Attributes</a:t>
            </a:r>
            <a:endParaRPr lang="en-US" dirty="0"/>
          </a:p>
          <a:p>
            <a:pPr lvl="1"/>
            <a:r>
              <a:rPr lang="en-US" dirty="0" smtClean="0"/>
              <a:t>LinkedIn: /people:(id, first, last, industry)</a:t>
            </a:r>
          </a:p>
          <a:p>
            <a:pPr lvl="1"/>
            <a:r>
              <a:rPr lang="en-US" dirty="0" smtClean="0"/>
              <a:t>Facebook/Google: </a:t>
            </a:r>
            <a:br>
              <a:rPr lang="en-US" dirty="0" smtClean="0"/>
            </a:br>
            <a:r>
              <a:rPr lang="en-US" dirty="0" smtClean="0"/>
              <a:t>/</a:t>
            </a:r>
            <a:r>
              <a:rPr lang="en-US" dirty="0" err="1" smtClean="0"/>
              <a:t>friends?fields</a:t>
            </a:r>
            <a:r>
              <a:rPr lang="en-US" dirty="0" smtClean="0"/>
              <a:t>=</a:t>
            </a:r>
            <a:r>
              <a:rPr lang="en-US" dirty="0" err="1" smtClean="0"/>
              <a:t>id,name,picture</a:t>
            </a:r>
            <a:endParaRPr lang="en-US" dirty="0" smtClean="0"/>
          </a:p>
        </p:txBody>
      </p:sp>
      <p:sp>
        <p:nvSpPr>
          <p:cNvPr id="4" name="Slide Number Placeholder 3"/>
          <p:cNvSpPr>
            <a:spLocks noGrp="1"/>
          </p:cNvSpPr>
          <p:nvPr>
            <p:ph type="sldNum" sz="quarter" idx="11"/>
          </p:nvPr>
        </p:nvSpPr>
        <p:spPr/>
        <p:txBody>
          <a:bodyPr/>
          <a:lstStyle/>
          <a:p>
            <a:fld id="{DE021ABC-0C72-4647-B7CD-2E43A0FC7F7C}" type="slidenum">
              <a:rPr lang="en-US" smtClean="0"/>
              <a:pPr/>
              <a:t>61</a:t>
            </a:fld>
            <a:endParaRPr lang="en-US"/>
          </a:p>
        </p:txBody>
      </p:sp>
      <p:sp>
        <p:nvSpPr>
          <p:cNvPr id="5" name="TextBox 4"/>
          <p:cNvSpPr txBox="1"/>
          <p:nvPr/>
        </p:nvSpPr>
        <p:spPr>
          <a:xfrm>
            <a:off x="685800" y="4419600"/>
            <a:ext cx="7572506" cy="461665"/>
          </a:xfrm>
          <a:prstGeom prst="rect">
            <a:avLst/>
          </a:prstGeom>
          <a:noFill/>
        </p:spPr>
        <p:txBody>
          <a:bodyPr wrap="none" rtlCol="0">
            <a:spAutoFit/>
          </a:bodyPr>
          <a:lstStyle/>
          <a:p>
            <a:r>
              <a:rPr lang="en-US" dirty="0" smtClean="0">
                <a:latin typeface="Courier New"/>
                <a:cs typeface="Courier New"/>
              </a:rPr>
              <a:t>Get /v1.0/</a:t>
            </a:r>
            <a:r>
              <a:rPr lang="en-US" dirty="0" err="1" smtClean="0">
                <a:latin typeface="Courier New"/>
                <a:cs typeface="Courier New"/>
              </a:rPr>
              <a:t>publications?fields</a:t>
            </a:r>
            <a:r>
              <a:rPr lang="en-US" dirty="0" smtClean="0">
                <a:latin typeface="Courier New"/>
                <a:cs typeface="Courier New"/>
              </a:rPr>
              <a:t>=</a:t>
            </a:r>
            <a:r>
              <a:rPr lang="en-US" dirty="0" err="1" smtClean="0">
                <a:latin typeface="Courier New"/>
                <a:cs typeface="Courier New"/>
              </a:rPr>
              <a:t>title,link</a:t>
            </a:r>
            <a:endParaRPr lang="en-US" dirty="0" smtClean="0">
              <a:latin typeface="Courier New"/>
              <a:cs typeface="Courier New"/>
            </a:endParaRPr>
          </a:p>
        </p:txBody>
      </p:sp>
    </p:spTree>
    <p:extLst>
      <p:ext uri="{BB962C8B-B14F-4D97-AF65-F5344CB8AC3E}">
        <p14:creationId xmlns:p14="http://schemas.microsoft.com/office/powerpoint/2010/main" val="144967097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p:txBody>
          <a:bodyPr/>
          <a:lstStyle/>
          <a:p>
            <a:r>
              <a:rPr lang="en-US" dirty="0" smtClean="0"/>
              <a:t>Filtering Levels of Detail</a:t>
            </a:r>
            <a:endParaRPr lang="en-US" dirty="0"/>
          </a:p>
          <a:p>
            <a:pPr lvl="1"/>
            <a:r>
              <a:rPr lang="en-US" dirty="0" smtClean="0"/>
              <a:t>Sometimes you might only want summary and not detailed data.  </a:t>
            </a:r>
            <a:r>
              <a:rPr lang="en-US" dirty="0" err="1" smtClean="0"/>
              <a:t>Rember</a:t>
            </a:r>
            <a:r>
              <a:rPr lang="en-US" dirty="0" smtClean="0"/>
              <a:t> JSON/XML are tree structures</a:t>
            </a:r>
          </a:p>
          <a:p>
            <a:pPr lvl="1"/>
            <a:r>
              <a:rPr lang="en-US" dirty="0" smtClean="0"/>
              <a:t>Use a depth parameter</a:t>
            </a:r>
          </a:p>
        </p:txBody>
      </p:sp>
      <p:sp>
        <p:nvSpPr>
          <p:cNvPr id="4" name="Slide Number Placeholder 3"/>
          <p:cNvSpPr>
            <a:spLocks noGrp="1"/>
          </p:cNvSpPr>
          <p:nvPr>
            <p:ph type="sldNum" sz="quarter" idx="11"/>
          </p:nvPr>
        </p:nvSpPr>
        <p:spPr/>
        <p:txBody>
          <a:bodyPr/>
          <a:lstStyle/>
          <a:p>
            <a:fld id="{DE021ABC-0C72-4647-B7CD-2E43A0FC7F7C}" type="slidenum">
              <a:rPr lang="en-US" smtClean="0"/>
              <a:pPr/>
              <a:t>62</a:t>
            </a:fld>
            <a:endParaRPr lang="en-US"/>
          </a:p>
        </p:txBody>
      </p:sp>
      <p:sp>
        <p:nvSpPr>
          <p:cNvPr id="5" name="TextBox 4"/>
          <p:cNvSpPr txBox="1"/>
          <p:nvPr/>
        </p:nvSpPr>
        <p:spPr>
          <a:xfrm>
            <a:off x="1371600" y="4876800"/>
            <a:ext cx="5725546" cy="830997"/>
          </a:xfrm>
          <a:prstGeom prst="rect">
            <a:avLst/>
          </a:prstGeom>
          <a:noFill/>
        </p:spPr>
        <p:txBody>
          <a:bodyPr wrap="none" rtlCol="0">
            <a:spAutoFit/>
          </a:bodyPr>
          <a:lstStyle/>
          <a:p>
            <a:r>
              <a:rPr lang="en-US" dirty="0" smtClean="0">
                <a:latin typeface="Courier New"/>
                <a:cs typeface="Courier New"/>
              </a:rPr>
              <a:t>Get /v1.0/</a:t>
            </a:r>
            <a:r>
              <a:rPr lang="en-US" dirty="0" err="1" smtClean="0">
                <a:latin typeface="Courier New"/>
                <a:cs typeface="Courier New"/>
              </a:rPr>
              <a:t>publications?depth</a:t>
            </a:r>
            <a:r>
              <a:rPr lang="en-US" dirty="0" smtClean="0">
                <a:latin typeface="Courier New"/>
                <a:cs typeface="Courier New"/>
              </a:rPr>
              <a:t>=0</a:t>
            </a:r>
          </a:p>
          <a:p>
            <a:r>
              <a:rPr lang="en-US" dirty="0" smtClean="0">
                <a:latin typeface="Courier New"/>
                <a:cs typeface="Courier New"/>
              </a:rPr>
              <a:t>Get /V1.0/</a:t>
            </a:r>
            <a:r>
              <a:rPr lang="en-US" dirty="0" err="1" smtClean="0">
                <a:latin typeface="Courier New"/>
                <a:cs typeface="Courier New"/>
              </a:rPr>
              <a:t>publications?depth</a:t>
            </a:r>
            <a:r>
              <a:rPr lang="en-US" dirty="0" smtClean="0">
                <a:latin typeface="Courier New"/>
                <a:cs typeface="Courier New"/>
              </a:rPr>
              <a:t>=2</a:t>
            </a:r>
          </a:p>
        </p:txBody>
      </p:sp>
    </p:spTree>
    <p:extLst>
      <p:ext uri="{BB962C8B-B14F-4D97-AF65-F5344CB8AC3E}">
        <p14:creationId xmlns:p14="http://schemas.microsoft.com/office/powerpoint/2010/main" val="302645053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p:txBody>
          <a:bodyPr/>
          <a:lstStyle/>
          <a:p>
            <a:r>
              <a:rPr lang="en-US" dirty="0" smtClean="0"/>
              <a:t>Formats</a:t>
            </a:r>
            <a:endParaRPr lang="en-US" dirty="0"/>
          </a:p>
          <a:p>
            <a:pPr lvl="1"/>
            <a:r>
              <a:rPr lang="en-US" dirty="0" smtClean="0"/>
              <a:t>Foursquare: /</a:t>
            </a:r>
            <a:r>
              <a:rPr lang="en-US" dirty="0" err="1" smtClean="0"/>
              <a:t>venue.json</a:t>
            </a:r>
            <a:r>
              <a:rPr lang="en-US" dirty="0" smtClean="0"/>
              <a:t> or /</a:t>
            </a:r>
            <a:r>
              <a:rPr lang="en-US" dirty="0" err="1" smtClean="0"/>
              <a:t>venue.xml</a:t>
            </a:r>
            <a:endParaRPr lang="en-US" dirty="0" smtClean="0"/>
          </a:p>
          <a:p>
            <a:pPr lvl="1"/>
            <a:r>
              <a:rPr lang="en-US" dirty="0" smtClean="0"/>
              <a:t>Google: ?alt=</a:t>
            </a:r>
            <a:r>
              <a:rPr lang="en-US" dirty="0" err="1" smtClean="0"/>
              <a:t>json</a:t>
            </a:r>
            <a:r>
              <a:rPr lang="en-US" dirty="0" smtClean="0"/>
              <a:t> or ?alt=xml</a:t>
            </a:r>
          </a:p>
          <a:p>
            <a:pPr lvl="1"/>
            <a:r>
              <a:rPr lang="en-US" dirty="0" err="1" smtClean="0"/>
              <a:t>Digg</a:t>
            </a:r>
            <a:r>
              <a:rPr lang="en-US" dirty="0" smtClean="0"/>
              <a:t>: </a:t>
            </a:r>
            <a:r>
              <a:rPr lang="en-US" dirty="0" err="1" smtClean="0"/>
              <a:t>Accept:application</a:t>
            </a:r>
            <a:r>
              <a:rPr lang="en-US" dirty="0" smtClean="0"/>
              <a:t>/</a:t>
            </a:r>
            <a:r>
              <a:rPr lang="en-US" dirty="0" err="1" smtClean="0"/>
              <a:t>json</a:t>
            </a:r>
            <a:endParaRPr lang="en-US" dirty="0" smtClean="0"/>
          </a:p>
        </p:txBody>
      </p:sp>
      <p:sp>
        <p:nvSpPr>
          <p:cNvPr id="4" name="Slide Number Placeholder 3"/>
          <p:cNvSpPr>
            <a:spLocks noGrp="1"/>
          </p:cNvSpPr>
          <p:nvPr>
            <p:ph type="sldNum" sz="quarter" idx="11"/>
          </p:nvPr>
        </p:nvSpPr>
        <p:spPr/>
        <p:txBody>
          <a:bodyPr/>
          <a:lstStyle/>
          <a:p>
            <a:fld id="{DE021ABC-0C72-4647-B7CD-2E43A0FC7F7C}" type="slidenum">
              <a:rPr lang="en-US" smtClean="0"/>
              <a:pPr/>
              <a:t>63</a:t>
            </a:fld>
            <a:endParaRPr lang="en-US"/>
          </a:p>
        </p:txBody>
      </p:sp>
      <p:sp>
        <p:nvSpPr>
          <p:cNvPr id="5" name="TextBox 4"/>
          <p:cNvSpPr txBox="1"/>
          <p:nvPr/>
        </p:nvSpPr>
        <p:spPr>
          <a:xfrm>
            <a:off x="1492766" y="4503003"/>
            <a:ext cx="6279634" cy="1200328"/>
          </a:xfrm>
          <a:prstGeom prst="rect">
            <a:avLst/>
          </a:prstGeom>
          <a:noFill/>
        </p:spPr>
        <p:txBody>
          <a:bodyPr wrap="none" rtlCol="0">
            <a:spAutoFit/>
          </a:bodyPr>
          <a:lstStyle/>
          <a:p>
            <a:r>
              <a:rPr lang="en-US" dirty="0" smtClean="0">
                <a:latin typeface="Courier New"/>
                <a:cs typeface="Courier New"/>
              </a:rPr>
              <a:t>Get /v1.0/</a:t>
            </a:r>
            <a:r>
              <a:rPr lang="en-US" dirty="0" err="1" smtClean="0">
                <a:latin typeface="Courier New"/>
                <a:cs typeface="Courier New"/>
              </a:rPr>
              <a:t>publications.json</a:t>
            </a:r>
            <a:r>
              <a:rPr lang="en-US" dirty="0" smtClean="0">
                <a:latin typeface="Courier New"/>
                <a:cs typeface="Courier New"/>
              </a:rPr>
              <a:t>/12</a:t>
            </a:r>
          </a:p>
          <a:p>
            <a:r>
              <a:rPr lang="en-US" dirty="0" smtClean="0">
                <a:latin typeface="Courier New"/>
                <a:cs typeface="Courier New"/>
              </a:rPr>
              <a:t>Get /v1.0/</a:t>
            </a:r>
            <a:r>
              <a:rPr lang="en-US" dirty="0" err="1" smtClean="0">
                <a:latin typeface="Courier New"/>
                <a:cs typeface="Courier New"/>
              </a:rPr>
              <a:t>publications.xml</a:t>
            </a:r>
            <a:r>
              <a:rPr lang="en-US" dirty="0" smtClean="0">
                <a:latin typeface="Courier New"/>
                <a:cs typeface="Courier New"/>
              </a:rPr>
              <a:t>/12</a:t>
            </a:r>
          </a:p>
          <a:p>
            <a:r>
              <a:rPr lang="en-US" dirty="0" smtClean="0">
                <a:latin typeface="Courier New"/>
                <a:cs typeface="Courier New"/>
              </a:rPr>
              <a:t>Get /v1.9/publications/12&amp;alt=xml</a:t>
            </a:r>
          </a:p>
        </p:txBody>
      </p:sp>
    </p:spTree>
    <p:extLst>
      <p:ext uri="{BB962C8B-B14F-4D97-AF65-F5344CB8AC3E}">
        <p14:creationId xmlns:p14="http://schemas.microsoft.com/office/powerpoint/2010/main" val="59027731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a:xfrm>
            <a:off x="838200" y="1752600"/>
            <a:ext cx="7772400" cy="4114800"/>
          </a:xfrm>
        </p:spPr>
        <p:txBody>
          <a:bodyPr/>
          <a:lstStyle/>
          <a:p>
            <a:r>
              <a:rPr lang="en-US" dirty="0" smtClean="0"/>
              <a:t>Dealing with Errors</a:t>
            </a:r>
            <a:endParaRPr lang="en-US" dirty="0"/>
          </a:p>
          <a:p>
            <a:pPr lvl="1"/>
            <a:r>
              <a:rPr lang="en-US" dirty="0" smtClean="0"/>
              <a:t>Use HTTP error codes (4xx) to capture nature of </a:t>
            </a:r>
            <a:r>
              <a:rPr lang="en-US" dirty="0" err="1" smtClean="0"/>
              <a:t>errror</a:t>
            </a:r>
            <a:endParaRPr lang="en-US" dirty="0" smtClean="0"/>
          </a:p>
          <a:p>
            <a:pPr lvl="1"/>
            <a:r>
              <a:rPr lang="en-US" dirty="0" smtClean="0"/>
              <a:t>Pass a meta-data block back in the response with details</a:t>
            </a:r>
          </a:p>
        </p:txBody>
      </p:sp>
      <p:sp>
        <p:nvSpPr>
          <p:cNvPr id="4" name="Slide Number Placeholder 3"/>
          <p:cNvSpPr>
            <a:spLocks noGrp="1"/>
          </p:cNvSpPr>
          <p:nvPr>
            <p:ph type="sldNum" sz="quarter" idx="11"/>
          </p:nvPr>
        </p:nvSpPr>
        <p:spPr/>
        <p:txBody>
          <a:bodyPr/>
          <a:lstStyle/>
          <a:p>
            <a:fld id="{DE021ABC-0C72-4647-B7CD-2E43A0FC7F7C}" type="slidenum">
              <a:rPr lang="en-US" smtClean="0"/>
              <a:pPr/>
              <a:t>64</a:t>
            </a:fld>
            <a:endParaRPr lang="en-US"/>
          </a:p>
        </p:txBody>
      </p:sp>
      <p:sp>
        <p:nvSpPr>
          <p:cNvPr id="5" name="TextBox 4"/>
          <p:cNvSpPr txBox="1"/>
          <p:nvPr/>
        </p:nvSpPr>
        <p:spPr>
          <a:xfrm>
            <a:off x="381000" y="4724400"/>
            <a:ext cx="8680231" cy="1569660"/>
          </a:xfrm>
          <a:prstGeom prst="rect">
            <a:avLst/>
          </a:prstGeom>
          <a:noFill/>
        </p:spPr>
        <p:txBody>
          <a:bodyPr wrap="none" rtlCol="0">
            <a:spAutoFit/>
          </a:bodyPr>
          <a:lstStyle/>
          <a:p>
            <a:r>
              <a:rPr lang="en-US" dirty="0" smtClean="0">
                <a:latin typeface="Courier New"/>
                <a:cs typeface="Courier New"/>
              </a:rPr>
              <a:t>“errors”:{ “status”:401, “code”:20021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message”:”Authenticate</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more_info”:</a:t>
            </a:r>
            <a:r>
              <a:rPr lang="en-US" dirty="0" err="1" smtClean="0">
                <a:latin typeface="Courier New"/>
                <a:cs typeface="Courier New"/>
                <a:hlinkClick r:id="rId2"/>
              </a:rPr>
              <a:t>”http</a:t>
            </a:r>
            <a:r>
              <a:rPr lang="en-US" dirty="0" smtClean="0">
                <a:latin typeface="Courier New"/>
                <a:cs typeface="Courier New"/>
                <a:hlinkClick r:id="rId2"/>
              </a:rPr>
              <a:t>://xx.yy.com/</a:t>
            </a:r>
            <a:r>
              <a:rPr lang="en-US" dirty="0" smtClean="0">
                <a:latin typeface="Courier New"/>
                <a:cs typeface="Courier New"/>
              </a:rPr>
              <a:t>”</a:t>
            </a:r>
          </a:p>
          <a:p>
            <a:r>
              <a:rPr lang="en-US" dirty="0" smtClean="0">
                <a:latin typeface="Courier New"/>
                <a:cs typeface="Courier New"/>
              </a:rPr>
              <a:t>}</a:t>
            </a:r>
          </a:p>
        </p:txBody>
      </p:sp>
    </p:spTree>
    <p:extLst>
      <p:ext uri="{BB962C8B-B14F-4D97-AF65-F5344CB8AC3E}">
        <p14:creationId xmlns:p14="http://schemas.microsoft.com/office/powerpoint/2010/main" val="366863581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a:xfrm>
            <a:off x="838200" y="1600200"/>
            <a:ext cx="7772400" cy="4114800"/>
          </a:xfrm>
        </p:spPr>
        <p:txBody>
          <a:bodyPr/>
          <a:lstStyle/>
          <a:p>
            <a:r>
              <a:rPr lang="en-US" sz="2800" dirty="0" smtClean="0"/>
              <a:t>Dealing with Errors Continued</a:t>
            </a:r>
            <a:endParaRPr lang="en-US" sz="2800" dirty="0"/>
          </a:p>
          <a:p>
            <a:pPr lvl="1"/>
            <a:r>
              <a:rPr lang="en-US" sz="2400" dirty="0" smtClean="0"/>
              <a:t>Use HTTP error codes (4xx) to capture nature of </a:t>
            </a:r>
            <a:r>
              <a:rPr lang="en-US" sz="2400" dirty="0" err="1" smtClean="0"/>
              <a:t>errror</a:t>
            </a:r>
            <a:endParaRPr lang="en-US" sz="2400" dirty="0" smtClean="0"/>
          </a:p>
          <a:p>
            <a:pPr lvl="1"/>
            <a:r>
              <a:rPr lang="en-US" sz="2400" dirty="0" smtClean="0"/>
              <a:t>Pass a meta-data block back in the response with details</a:t>
            </a:r>
          </a:p>
          <a:p>
            <a:pPr lvl="1"/>
            <a:r>
              <a:rPr lang="en-US" sz="2400" dirty="0" smtClean="0"/>
              <a:t>Message should be human readable, you may want to return a technical message for developers as well</a:t>
            </a:r>
          </a:p>
        </p:txBody>
      </p:sp>
      <p:sp>
        <p:nvSpPr>
          <p:cNvPr id="4" name="Slide Number Placeholder 3"/>
          <p:cNvSpPr>
            <a:spLocks noGrp="1"/>
          </p:cNvSpPr>
          <p:nvPr>
            <p:ph type="sldNum" sz="quarter" idx="11"/>
          </p:nvPr>
        </p:nvSpPr>
        <p:spPr/>
        <p:txBody>
          <a:bodyPr/>
          <a:lstStyle/>
          <a:p>
            <a:fld id="{DE021ABC-0C72-4647-B7CD-2E43A0FC7F7C}" type="slidenum">
              <a:rPr lang="en-US" smtClean="0"/>
              <a:pPr/>
              <a:t>65</a:t>
            </a:fld>
            <a:endParaRPr lang="en-US"/>
          </a:p>
        </p:txBody>
      </p:sp>
      <p:sp>
        <p:nvSpPr>
          <p:cNvPr id="5" name="TextBox 4"/>
          <p:cNvSpPr txBox="1"/>
          <p:nvPr/>
        </p:nvSpPr>
        <p:spPr>
          <a:xfrm>
            <a:off x="381000" y="4983540"/>
            <a:ext cx="8680231" cy="1569660"/>
          </a:xfrm>
          <a:prstGeom prst="rect">
            <a:avLst/>
          </a:prstGeom>
          <a:noFill/>
        </p:spPr>
        <p:txBody>
          <a:bodyPr wrap="none" rtlCol="0">
            <a:spAutoFit/>
          </a:bodyPr>
          <a:lstStyle/>
          <a:p>
            <a:r>
              <a:rPr lang="en-US" dirty="0" smtClean="0">
                <a:latin typeface="Courier New"/>
                <a:cs typeface="Courier New"/>
              </a:rPr>
              <a:t>“errors”:{ “status”:401, “code”:20021 </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message”:”Authenticate</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more_info”:</a:t>
            </a:r>
            <a:r>
              <a:rPr lang="en-US" dirty="0" err="1" smtClean="0">
                <a:latin typeface="Courier New"/>
                <a:cs typeface="Courier New"/>
                <a:hlinkClick r:id="rId2"/>
              </a:rPr>
              <a:t>”http</a:t>
            </a:r>
            <a:r>
              <a:rPr lang="en-US" dirty="0" smtClean="0">
                <a:latin typeface="Courier New"/>
                <a:cs typeface="Courier New"/>
                <a:hlinkClick r:id="rId2"/>
              </a:rPr>
              <a:t>://xx.yy.com/</a:t>
            </a:r>
            <a:r>
              <a:rPr lang="en-US" dirty="0" smtClean="0">
                <a:latin typeface="Courier New"/>
                <a:cs typeface="Courier New"/>
              </a:rPr>
              <a:t>”</a:t>
            </a:r>
          </a:p>
          <a:p>
            <a:r>
              <a:rPr lang="en-US" dirty="0" smtClean="0">
                <a:latin typeface="Courier New"/>
                <a:cs typeface="Courier New"/>
              </a:rPr>
              <a:t>}</a:t>
            </a:r>
          </a:p>
        </p:txBody>
      </p:sp>
    </p:spTree>
    <p:extLst>
      <p:ext uri="{BB962C8B-B14F-4D97-AF65-F5344CB8AC3E}">
        <p14:creationId xmlns:p14="http://schemas.microsoft.com/office/powerpoint/2010/main" val="264055145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a:xfrm>
            <a:off x="838200" y="1600200"/>
            <a:ext cx="7772400" cy="4114800"/>
          </a:xfrm>
        </p:spPr>
        <p:txBody>
          <a:bodyPr/>
          <a:lstStyle/>
          <a:p>
            <a:r>
              <a:rPr lang="en-US" sz="2800" dirty="0" smtClean="0"/>
              <a:t>Passing Around Other Metadata</a:t>
            </a:r>
            <a:endParaRPr lang="en-US" sz="2800" dirty="0"/>
          </a:p>
          <a:p>
            <a:pPr lvl="1"/>
            <a:r>
              <a:rPr lang="en-US" sz="2400" dirty="0" smtClean="0"/>
              <a:t>Use a metadata object to capture attributes relevant to the request that the application might be interested in managing. </a:t>
            </a:r>
          </a:p>
        </p:txBody>
      </p:sp>
      <p:sp>
        <p:nvSpPr>
          <p:cNvPr id="4" name="Slide Number Placeholder 3"/>
          <p:cNvSpPr>
            <a:spLocks noGrp="1"/>
          </p:cNvSpPr>
          <p:nvPr>
            <p:ph type="sldNum" sz="quarter" idx="11"/>
          </p:nvPr>
        </p:nvSpPr>
        <p:spPr/>
        <p:txBody>
          <a:bodyPr/>
          <a:lstStyle/>
          <a:p>
            <a:fld id="{DE021ABC-0C72-4647-B7CD-2E43A0FC7F7C}" type="slidenum">
              <a:rPr lang="en-US" smtClean="0"/>
              <a:pPr/>
              <a:t>66</a:t>
            </a:fld>
            <a:endParaRPr lang="en-US"/>
          </a:p>
        </p:txBody>
      </p:sp>
      <p:sp>
        <p:nvSpPr>
          <p:cNvPr id="5" name="TextBox 4"/>
          <p:cNvSpPr txBox="1"/>
          <p:nvPr/>
        </p:nvSpPr>
        <p:spPr>
          <a:xfrm>
            <a:off x="2514600" y="3352800"/>
            <a:ext cx="3324348" cy="2308324"/>
          </a:xfrm>
          <a:prstGeom prst="rect">
            <a:avLst/>
          </a:prstGeom>
          <a:noFill/>
        </p:spPr>
        <p:txBody>
          <a:bodyPr wrap="none" rtlCol="0">
            <a:spAutoFit/>
          </a:bodyPr>
          <a:lstStyle/>
          <a:p>
            <a:r>
              <a:rPr lang="en-US" dirty="0" smtClean="0">
                <a:latin typeface="Courier New"/>
                <a:cs typeface="Courier New"/>
              </a:rPr>
              <a:t>“metadata”:{ </a:t>
            </a:r>
          </a:p>
          <a:p>
            <a:r>
              <a:rPr lang="en-US" dirty="0">
                <a:latin typeface="Courier New"/>
                <a:cs typeface="Courier New"/>
              </a:rPr>
              <a:t>	</a:t>
            </a:r>
            <a:r>
              <a:rPr lang="en-US" dirty="0" smtClean="0">
                <a:latin typeface="Courier New"/>
                <a:cs typeface="Courier New"/>
              </a:rPr>
              <a:t>“limit”:999, </a:t>
            </a:r>
          </a:p>
          <a:p>
            <a:r>
              <a:rPr lang="en-US" dirty="0">
                <a:latin typeface="Courier New"/>
                <a:cs typeface="Courier New"/>
              </a:rPr>
              <a:t>	</a:t>
            </a:r>
            <a:r>
              <a:rPr lang="en-US" dirty="0" smtClean="0">
                <a:latin typeface="Courier New"/>
                <a:cs typeface="Courier New"/>
              </a:rPr>
              <a:t>“offset”:0,</a:t>
            </a:r>
          </a:p>
          <a:p>
            <a:r>
              <a:rPr lang="en-US" dirty="0">
                <a:latin typeface="Courier New"/>
                <a:cs typeface="Courier New"/>
              </a:rPr>
              <a:t>	</a:t>
            </a:r>
            <a:r>
              <a:rPr lang="en-US" dirty="0" smtClean="0">
                <a:latin typeface="Courier New"/>
                <a:cs typeface="Courier New"/>
              </a:rPr>
              <a:t>“total”:2</a:t>
            </a:r>
          </a:p>
          <a:p>
            <a:r>
              <a:rPr lang="en-US" dirty="0">
                <a:latin typeface="Courier New"/>
                <a:cs typeface="Courier New"/>
              </a:rPr>
              <a:t>}</a:t>
            </a:r>
            <a:endParaRPr lang="en-US" dirty="0" smtClean="0">
              <a:latin typeface="Courier New"/>
              <a:cs typeface="Courier New"/>
            </a:endParaRPr>
          </a:p>
          <a:p>
            <a:r>
              <a:rPr lang="en-US" dirty="0">
                <a:latin typeface="Courier New"/>
                <a:cs typeface="Courier New"/>
              </a:rPr>
              <a:t>	</a:t>
            </a:r>
            <a:r>
              <a:rPr lang="en-US" dirty="0" smtClean="0">
                <a:latin typeface="Courier New"/>
                <a:cs typeface="Courier New"/>
              </a:rPr>
              <a:t>		</a:t>
            </a:r>
          </a:p>
        </p:txBody>
      </p:sp>
    </p:spTree>
    <p:extLst>
      <p:ext uri="{BB962C8B-B14F-4D97-AF65-F5344CB8AC3E}">
        <p14:creationId xmlns:p14="http://schemas.microsoft.com/office/powerpoint/2010/main" val="177029297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Service Best Practices</a:t>
            </a:r>
            <a:endParaRPr lang="en-US" dirty="0"/>
          </a:p>
        </p:txBody>
      </p:sp>
      <p:sp>
        <p:nvSpPr>
          <p:cNvPr id="3" name="Content Placeholder 2"/>
          <p:cNvSpPr>
            <a:spLocks noGrp="1"/>
          </p:cNvSpPr>
          <p:nvPr>
            <p:ph idx="1"/>
          </p:nvPr>
        </p:nvSpPr>
        <p:spPr>
          <a:xfrm>
            <a:off x="838200" y="1600200"/>
            <a:ext cx="7772400" cy="4114800"/>
          </a:xfrm>
        </p:spPr>
        <p:txBody>
          <a:bodyPr/>
          <a:lstStyle/>
          <a:p>
            <a:r>
              <a:rPr lang="en-US" sz="2800" dirty="0" smtClean="0"/>
              <a:t>Caching</a:t>
            </a:r>
            <a:endParaRPr lang="en-US" sz="2800" dirty="0"/>
          </a:p>
          <a:p>
            <a:pPr lvl="1"/>
            <a:r>
              <a:rPr lang="en-US" sz="2400" dirty="0" smtClean="0"/>
              <a:t>Standard caching techniques are used in REST services via </a:t>
            </a:r>
            <a:r>
              <a:rPr lang="en-US" sz="2400" dirty="0" err="1" smtClean="0"/>
              <a:t>ETag</a:t>
            </a:r>
            <a:r>
              <a:rPr lang="en-US" sz="2400" dirty="0" smtClean="0"/>
              <a:t> and If-None-Match: HTTP headers</a:t>
            </a:r>
          </a:p>
        </p:txBody>
      </p:sp>
      <p:sp>
        <p:nvSpPr>
          <p:cNvPr id="4" name="Slide Number Placeholder 3"/>
          <p:cNvSpPr>
            <a:spLocks noGrp="1"/>
          </p:cNvSpPr>
          <p:nvPr>
            <p:ph type="sldNum" sz="quarter" idx="11"/>
          </p:nvPr>
        </p:nvSpPr>
        <p:spPr/>
        <p:txBody>
          <a:bodyPr/>
          <a:lstStyle/>
          <a:p>
            <a:fld id="{DE021ABC-0C72-4647-B7CD-2E43A0FC7F7C}" type="slidenum">
              <a:rPr lang="en-US" smtClean="0"/>
              <a:pPr/>
              <a:t>67</a:t>
            </a:fld>
            <a:endParaRPr lang="en-US"/>
          </a:p>
        </p:txBody>
      </p:sp>
      <p:sp>
        <p:nvSpPr>
          <p:cNvPr id="5" name="TextBox 4"/>
          <p:cNvSpPr txBox="1"/>
          <p:nvPr/>
        </p:nvSpPr>
        <p:spPr>
          <a:xfrm>
            <a:off x="2514600" y="3657600"/>
            <a:ext cx="3962400" cy="461665"/>
          </a:xfrm>
          <a:prstGeom prst="rect">
            <a:avLst/>
          </a:prstGeom>
          <a:noFill/>
        </p:spPr>
        <p:txBody>
          <a:bodyPr wrap="square" rtlCol="0">
            <a:spAutoFit/>
          </a:bodyPr>
          <a:lstStyle/>
          <a:p>
            <a:r>
              <a:rPr lang="en-US" dirty="0" err="1" smtClean="0">
                <a:latin typeface="Courier New"/>
                <a:cs typeface="Courier New"/>
              </a:rPr>
              <a:t>ETag</a:t>
            </a:r>
            <a:r>
              <a:rPr lang="en-US" dirty="0" smtClean="0">
                <a:latin typeface="Courier New"/>
                <a:cs typeface="Courier New"/>
              </a:rPr>
              <a:t>: “1234567890”</a:t>
            </a:r>
            <a:r>
              <a:rPr lang="en-US" dirty="0">
                <a:latin typeface="Courier New"/>
                <a:cs typeface="Courier New"/>
              </a:rPr>
              <a:t>	</a:t>
            </a:r>
            <a:endParaRPr lang="en-US" dirty="0" smtClean="0">
              <a:latin typeface="Courier New"/>
              <a:cs typeface="Courier New"/>
            </a:endParaRPr>
          </a:p>
        </p:txBody>
      </p:sp>
      <p:sp>
        <p:nvSpPr>
          <p:cNvPr id="6" name="TextBox 5"/>
          <p:cNvSpPr txBox="1"/>
          <p:nvPr/>
        </p:nvSpPr>
        <p:spPr>
          <a:xfrm>
            <a:off x="2514600" y="4796135"/>
            <a:ext cx="5181600" cy="461665"/>
          </a:xfrm>
          <a:prstGeom prst="rect">
            <a:avLst/>
          </a:prstGeom>
          <a:noFill/>
        </p:spPr>
        <p:txBody>
          <a:bodyPr wrap="square" rtlCol="0">
            <a:spAutoFit/>
          </a:bodyPr>
          <a:lstStyle/>
          <a:p>
            <a:r>
              <a:rPr lang="en-US" dirty="0" smtClean="0">
                <a:latin typeface="Courier New"/>
                <a:cs typeface="Courier New"/>
              </a:rPr>
              <a:t>If-None-Match: “1234567890”</a:t>
            </a:r>
          </a:p>
        </p:txBody>
      </p:sp>
      <p:sp>
        <p:nvSpPr>
          <p:cNvPr id="7" name="TextBox 6"/>
          <p:cNvSpPr txBox="1"/>
          <p:nvPr/>
        </p:nvSpPr>
        <p:spPr>
          <a:xfrm>
            <a:off x="2514600" y="5710535"/>
            <a:ext cx="5181600" cy="461665"/>
          </a:xfrm>
          <a:prstGeom prst="rect">
            <a:avLst/>
          </a:prstGeom>
          <a:noFill/>
        </p:spPr>
        <p:txBody>
          <a:bodyPr wrap="square" rtlCol="0">
            <a:spAutoFit/>
          </a:bodyPr>
          <a:lstStyle/>
          <a:p>
            <a:r>
              <a:rPr lang="en-US" dirty="0" smtClean="0">
                <a:latin typeface="Courier New"/>
                <a:cs typeface="Courier New"/>
              </a:rPr>
              <a:t>Response: 304 Not Modified</a:t>
            </a:r>
          </a:p>
        </p:txBody>
      </p:sp>
      <p:sp>
        <p:nvSpPr>
          <p:cNvPr id="8" name="TextBox 7"/>
          <p:cNvSpPr txBox="1"/>
          <p:nvPr/>
        </p:nvSpPr>
        <p:spPr>
          <a:xfrm>
            <a:off x="990600" y="3352800"/>
            <a:ext cx="7394973" cy="584776"/>
          </a:xfrm>
          <a:prstGeom prst="rect">
            <a:avLst/>
          </a:prstGeom>
          <a:noFill/>
        </p:spPr>
        <p:txBody>
          <a:bodyPr wrap="none" rtlCol="0">
            <a:spAutoFit/>
          </a:bodyPr>
          <a:lstStyle/>
          <a:p>
            <a:r>
              <a:rPr lang="en-US" sz="1600" dirty="0" smtClean="0"/>
              <a:t>Client asks for a resource from the server, server passes an </a:t>
            </a:r>
            <a:r>
              <a:rPr lang="en-US" sz="1600" dirty="0" err="1" smtClean="0"/>
              <a:t>ETag</a:t>
            </a:r>
            <a:r>
              <a:rPr lang="en-US" sz="1600" dirty="0" smtClean="0"/>
              <a:t>: header in the</a:t>
            </a:r>
            <a:br>
              <a:rPr lang="en-US" sz="1600" dirty="0" smtClean="0"/>
            </a:br>
            <a:r>
              <a:rPr lang="en-US" sz="1600" dirty="0" smtClean="0"/>
              <a:t>response:</a:t>
            </a:r>
            <a:endParaRPr lang="en-US" sz="1600" dirty="0"/>
          </a:p>
        </p:txBody>
      </p:sp>
      <p:sp>
        <p:nvSpPr>
          <p:cNvPr id="9" name="TextBox 8"/>
          <p:cNvSpPr txBox="1"/>
          <p:nvPr/>
        </p:nvSpPr>
        <p:spPr>
          <a:xfrm>
            <a:off x="990600" y="4267200"/>
            <a:ext cx="8093682" cy="584776"/>
          </a:xfrm>
          <a:prstGeom prst="rect">
            <a:avLst/>
          </a:prstGeom>
          <a:noFill/>
        </p:spPr>
        <p:txBody>
          <a:bodyPr wrap="none" rtlCol="0">
            <a:spAutoFit/>
          </a:bodyPr>
          <a:lstStyle/>
          <a:p>
            <a:r>
              <a:rPr lang="en-US" sz="1600" dirty="0" smtClean="0"/>
              <a:t>Client caches resource, after some time it might wonder if the resource has changed, it</a:t>
            </a:r>
            <a:br>
              <a:rPr lang="en-US" sz="1600" dirty="0" smtClean="0"/>
            </a:br>
            <a:r>
              <a:rPr lang="en-US" sz="1600" dirty="0" smtClean="0"/>
              <a:t>then makes the same request passing an If-None-Match: header:</a:t>
            </a:r>
            <a:endParaRPr lang="en-US" sz="1600" dirty="0"/>
          </a:p>
        </p:txBody>
      </p:sp>
      <p:sp>
        <p:nvSpPr>
          <p:cNvPr id="10" name="TextBox 9"/>
          <p:cNvSpPr txBox="1"/>
          <p:nvPr/>
        </p:nvSpPr>
        <p:spPr>
          <a:xfrm>
            <a:off x="990600" y="5282624"/>
            <a:ext cx="8141171" cy="584776"/>
          </a:xfrm>
          <a:prstGeom prst="rect">
            <a:avLst/>
          </a:prstGeom>
          <a:noFill/>
        </p:spPr>
        <p:txBody>
          <a:bodyPr wrap="none" rtlCol="0">
            <a:spAutoFit/>
          </a:bodyPr>
          <a:lstStyle/>
          <a:p>
            <a:r>
              <a:rPr lang="en-US" sz="1600" dirty="0" smtClean="0"/>
              <a:t>Server will return a new resource with a new </a:t>
            </a:r>
            <a:r>
              <a:rPr lang="en-US" sz="1600" dirty="0" err="1" smtClean="0"/>
              <a:t>ETag</a:t>
            </a:r>
            <a:r>
              <a:rPr lang="en-US" sz="1600" dirty="0" smtClean="0"/>
              <a:t>: if the resource has changed, if not it</a:t>
            </a:r>
            <a:br>
              <a:rPr lang="en-US" sz="1600" dirty="0" smtClean="0"/>
            </a:br>
            <a:r>
              <a:rPr lang="en-US" sz="1600" dirty="0" smtClean="0"/>
              <a:t>will return an HTTP/304 response code:</a:t>
            </a:r>
            <a:endParaRPr lang="en-US" sz="1600" dirty="0"/>
          </a:p>
        </p:txBody>
      </p:sp>
    </p:spTree>
    <p:extLst>
      <p:ext uri="{BB962C8B-B14F-4D97-AF65-F5344CB8AC3E}">
        <p14:creationId xmlns:p14="http://schemas.microsoft.com/office/powerpoint/2010/main" val="413177240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Slide Number Placeholder 3"/>
          <p:cNvSpPr>
            <a:spLocks noGrp="1"/>
          </p:cNvSpPr>
          <p:nvPr>
            <p:ph type="sldNum" sz="quarter" idx="11"/>
          </p:nvPr>
        </p:nvSpPr>
        <p:spPr/>
        <p:txBody>
          <a:bodyPr/>
          <a:lstStyle/>
          <a:p>
            <a:fld id="{DE021ABC-0C72-4647-B7CD-2E43A0FC7F7C}" type="slidenum">
              <a:rPr lang="en-US" smtClean="0"/>
              <a:pPr/>
              <a:t>68</a:t>
            </a:fld>
            <a:endParaRPr lang="en-US"/>
          </a:p>
        </p:txBody>
      </p:sp>
    </p:spTree>
    <p:extLst>
      <p:ext uri="{BB962C8B-B14F-4D97-AF65-F5344CB8AC3E}">
        <p14:creationId xmlns:p14="http://schemas.microsoft.com/office/powerpoint/2010/main" val="196628470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1"/>
          </p:nvPr>
        </p:nvSpPr>
        <p:spPr/>
        <p:txBody>
          <a:bodyPr/>
          <a:lstStyle/>
          <a:p>
            <a:fld id="{CA225090-12D1-B04A-91C7-20924FEE317B}" type="slidenum">
              <a:rPr lang="en-US"/>
              <a:pPr/>
              <a:t>69</a:t>
            </a:fld>
            <a:endParaRPr lang="en-US"/>
          </a:p>
        </p:txBody>
      </p:sp>
      <p:sp>
        <p:nvSpPr>
          <p:cNvPr id="700418" name="Rectangle 2"/>
          <p:cNvSpPr>
            <a:spLocks noGrp="1" noChangeArrowheads="1"/>
          </p:cNvSpPr>
          <p:nvPr>
            <p:ph type="title"/>
          </p:nvPr>
        </p:nvSpPr>
        <p:spPr>
          <a:xfrm>
            <a:off x="457200" y="-152400"/>
            <a:ext cx="7772400" cy="1143000"/>
          </a:xfrm>
        </p:spPr>
        <p:txBody>
          <a:bodyPr/>
          <a:lstStyle/>
          <a:p>
            <a:r>
              <a:rPr lang="en-US" sz="2800"/>
              <a:t>Establishing the Functional Aspect of the Service in an SOA</a:t>
            </a:r>
          </a:p>
        </p:txBody>
      </p:sp>
      <p:sp>
        <p:nvSpPr>
          <p:cNvPr id="700420" name="AutoShape 4"/>
          <p:cNvSpPr>
            <a:spLocks noChangeArrowheads="1"/>
          </p:cNvSpPr>
          <p:nvPr/>
        </p:nvSpPr>
        <p:spPr bwMode="auto">
          <a:xfrm>
            <a:off x="3733800" y="1447800"/>
            <a:ext cx="2895600" cy="4419600"/>
          </a:xfrm>
          <a:prstGeom prst="roundRect">
            <a:avLst>
              <a:gd name="adj" fmla="val 16667"/>
            </a:avLst>
          </a:prstGeom>
          <a:solidFill>
            <a:srgbClr val="FFCC00"/>
          </a:solidFill>
          <a:ln w="28575"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0" bIns="0"/>
          <a:lstStyle/>
          <a:p>
            <a:pPr algn="ctr" eaLnBrk="0" hangingPunct="0">
              <a:lnSpc>
                <a:spcPct val="75000"/>
              </a:lnSpc>
              <a:buClr>
                <a:schemeClr val="accent2"/>
              </a:buClr>
              <a:buSzPct val="70000"/>
              <a:buFont typeface="Wingdings" charset="0"/>
              <a:buNone/>
            </a:pPr>
            <a:r>
              <a:rPr lang="en-US" sz="1400" b="1">
                <a:latin typeface="Arial" charset="0"/>
              </a:rPr>
              <a:t>Service Types</a:t>
            </a:r>
          </a:p>
        </p:txBody>
      </p:sp>
      <p:sp>
        <p:nvSpPr>
          <p:cNvPr id="700421" name="AutoShape 5"/>
          <p:cNvSpPr>
            <a:spLocks noChangeArrowheads="1"/>
          </p:cNvSpPr>
          <p:nvPr/>
        </p:nvSpPr>
        <p:spPr bwMode="auto">
          <a:xfrm>
            <a:off x="3810000" y="1905000"/>
            <a:ext cx="2743200" cy="9144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Component Service</a:t>
            </a:r>
          </a:p>
        </p:txBody>
      </p:sp>
      <p:sp>
        <p:nvSpPr>
          <p:cNvPr id="700422" name="AutoShape 6"/>
          <p:cNvSpPr>
            <a:spLocks noChangeArrowheads="1"/>
          </p:cNvSpPr>
          <p:nvPr/>
        </p:nvSpPr>
        <p:spPr bwMode="auto">
          <a:xfrm>
            <a:off x="3962400" y="2133600"/>
            <a:ext cx="2514600" cy="6096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eaLnBrk="0" hangingPunct="0">
              <a:spcBef>
                <a:spcPct val="20000"/>
              </a:spcBef>
              <a:spcAft>
                <a:spcPct val="20000"/>
              </a:spcAft>
              <a:buClr>
                <a:schemeClr val="accent2"/>
              </a:buClr>
              <a:buSzPct val="70000"/>
              <a:buFont typeface="Wingdings" charset="0"/>
              <a:buNone/>
            </a:pPr>
            <a:r>
              <a:rPr lang="en-US" sz="900">
                <a:latin typeface="Arial Narrow" charset="0"/>
              </a:rPr>
              <a:t>Simple services potentially acting on single enterprise resource (e.g., database, code, etc) and are created by aggregating and/or encapsulating one or more application-specific component interface(s)</a:t>
            </a:r>
          </a:p>
        </p:txBody>
      </p:sp>
      <p:sp>
        <p:nvSpPr>
          <p:cNvPr id="700423" name="AutoShape 7"/>
          <p:cNvSpPr>
            <a:spLocks noChangeArrowheads="1"/>
          </p:cNvSpPr>
          <p:nvPr/>
        </p:nvSpPr>
        <p:spPr bwMode="auto">
          <a:xfrm>
            <a:off x="3810000" y="2895600"/>
            <a:ext cx="2743200" cy="6096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Business Service</a:t>
            </a:r>
          </a:p>
        </p:txBody>
      </p:sp>
      <p:sp>
        <p:nvSpPr>
          <p:cNvPr id="700424" name="AutoShape 8"/>
          <p:cNvSpPr>
            <a:spLocks noChangeArrowheads="1"/>
          </p:cNvSpPr>
          <p:nvPr/>
        </p:nvSpPr>
        <p:spPr bwMode="auto">
          <a:xfrm>
            <a:off x="3962400" y="3124200"/>
            <a:ext cx="2514600" cy="3048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eaLnBrk="0" hangingPunct="0">
              <a:spcBef>
                <a:spcPct val="20000"/>
              </a:spcBef>
              <a:spcAft>
                <a:spcPct val="20000"/>
              </a:spcAft>
              <a:buClr>
                <a:schemeClr val="accent2"/>
              </a:buClr>
              <a:buSzPct val="70000"/>
              <a:buFont typeface="Wingdings" charset="0"/>
              <a:buNone/>
            </a:pPr>
            <a:r>
              <a:rPr lang="en-US" sz="900">
                <a:latin typeface="Arial Narrow" charset="0"/>
              </a:rPr>
              <a:t>Component services composed of combinations of component services and rules. </a:t>
            </a:r>
          </a:p>
        </p:txBody>
      </p:sp>
      <p:sp>
        <p:nvSpPr>
          <p:cNvPr id="700425" name="AutoShape 9"/>
          <p:cNvSpPr>
            <a:spLocks noChangeArrowheads="1"/>
          </p:cNvSpPr>
          <p:nvPr/>
        </p:nvSpPr>
        <p:spPr bwMode="auto">
          <a:xfrm>
            <a:off x="3810000" y="3581400"/>
            <a:ext cx="2743200" cy="6096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Data Service</a:t>
            </a:r>
          </a:p>
        </p:txBody>
      </p:sp>
      <p:sp>
        <p:nvSpPr>
          <p:cNvPr id="700426" name="AutoShape 10"/>
          <p:cNvSpPr>
            <a:spLocks noChangeArrowheads="1"/>
          </p:cNvSpPr>
          <p:nvPr/>
        </p:nvSpPr>
        <p:spPr bwMode="auto">
          <a:xfrm>
            <a:off x="3962400" y="3810000"/>
            <a:ext cx="2514600" cy="3048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eaLnBrk="0" hangingPunct="0">
              <a:spcBef>
                <a:spcPct val="20000"/>
              </a:spcBef>
              <a:spcAft>
                <a:spcPct val="20000"/>
              </a:spcAft>
              <a:buClr>
                <a:schemeClr val="accent2"/>
              </a:buClr>
              <a:buSzPct val="70000"/>
              <a:buFont typeface="Wingdings" charset="0"/>
              <a:buNone/>
            </a:pPr>
            <a:r>
              <a:rPr lang="en-US" sz="900">
                <a:latin typeface="Arial Narrow" charset="0"/>
              </a:rPr>
              <a:t>Services providing data querying, combination and transformation for multiple data sources. </a:t>
            </a:r>
          </a:p>
        </p:txBody>
      </p:sp>
      <p:sp>
        <p:nvSpPr>
          <p:cNvPr id="700427" name="AutoShape 11"/>
          <p:cNvSpPr>
            <a:spLocks noChangeArrowheads="1"/>
          </p:cNvSpPr>
          <p:nvPr/>
        </p:nvSpPr>
        <p:spPr bwMode="auto">
          <a:xfrm>
            <a:off x="3810000" y="4953000"/>
            <a:ext cx="2743200" cy="6096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Business Process Service</a:t>
            </a:r>
          </a:p>
        </p:txBody>
      </p:sp>
      <p:sp>
        <p:nvSpPr>
          <p:cNvPr id="700428" name="AutoShape 12"/>
          <p:cNvSpPr>
            <a:spLocks noChangeArrowheads="1"/>
          </p:cNvSpPr>
          <p:nvPr/>
        </p:nvSpPr>
        <p:spPr bwMode="auto">
          <a:xfrm>
            <a:off x="3962400" y="5191125"/>
            <a:ext cx="2514600" cy="295275"/>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eaLnBrk="0" hangingPunct="0">
              <a:spcBef>
                <a:spcPct val="20000"/>
              </a:spcBef>
              <a:spcAft>
                <a:spcPct val="20000"/>
              </a:spcAft>
              <a:buClr>
                <a:schemeClr val="accent2"/>
              </a:buClr>
              <a:buSzPct val="70000"/>
              <a:buFont typeface="Wingdings" charset="0"/>
              <a:buNone/>
            </a:pPr>
            <a:r>
              <a:rPr lang="en-US" sz="900">
                <a:latin typeface="Arial Narrow" charset="0"/>
              </a:rPr>
              <a:t>Long lived business processes coordinating other services with external interactions. </a:t>
            </a:r>
          </a:p>
        </p:txBody>
      </p:sp>
      <p:sp>
        <p:nvSpPr>
          <p:cNvPr id="700429" name="AutoShape 13"/>
          <p:cNvSpPr>
            <a:spLocks noChangeArrowheads="1"/>
          </p:cNvSpPr>
          <p:nvPr/>
        </p:nvSpPr>
        <p:spPr bwMode="auto">
          <a:xfrm rot="-5400000">
            <a:off x="952500" y="3314700"/>
            <a:ext cx="4495800" cy="7620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Transport</a:t>
            </a:r>
          </a:p>
        </p:txBody>
      </p:sp>
      <p:sp>
        <p:nvSpPr>
          <p:cNvPr id="700430" name="AutoShape 14"/>
          <p:cNvSpPr>
            <a:spLocks noChangeArrowheads="1"/>
          </p:cNvSpPr>
          <p:nvPr/>
        </p:nvSpPr>
        <p:spPr bwMode="auto">
          <a:xfrm rot="-5400000">
            <a:off x="2933700" y="5219700"/>
            <a:ext cx="7620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HTTP/</a:t>
            </a:r>
            <a:br>
              <a:rPr lang="en-US" sz="1200" b="1">
                <a:latin typeface="Arial Narrow" charset="0"/>
              </a:rPr>
            </a:br>
            <a:r>
              <a:rPr lang="en-US" sz="1200" b="1">
                <a:latin typeface="Arial Narrow" charset="0"/>
              </a:rPr>
              <a:t>HTTPS</a:t>
            </a:r>
          </a:p>
        </p:txBody>
      </p:sp>
      <p:sp>
        <p:nvSpPr>
          <p:cNvPr id="700431" name="AutoShape 15"/>
          <p:cNvSpPr>
            <a:spLocks noChangeArrowheads="1"/>
          </p:cNvSpPr>
          <p:nvPr/>
        </p:nvSpPr>
        <p:spPr bwMode="auto">
          <a:xfrm rot="-5400000">
            <a:off x="2933700" y="4381500"/>
            <a:ext cx="7620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Message</a:t>
            </a:r>
            <a:br>
              <a:rPr lang="en-US" sz="1200" b="1">
                <a:latin typeface="Arial Narrow" charset="0"/>
              </a:rPr>
            </a:br>
            <a:r>
              <a:rPr lang="en-US" sz="1200" b="1">
                <a:latin typeface="Arial Narrow" charset="0"/>
              </a:rPr>
              <a:t>Broker</a:t>
            </a:r>
          </a:p>
        </p:txBody>
      </p:sp>
      <p:sp>
        <p:nvSpPr>
          <p:cNvPr id="700432" name="AutoShape 16"/>
          <p:cNvSpPr>
            <a:spLocks noChangeArrowheads="1"/>
          </p:cNvSpPr>
          <p:nvPr/>
        </p:nvSpPr>
        <p:spPr bwMode="auto">
          <a:xfrm rot="-5400000">
            <a:off x="2819400" y="3429000"/>
            <a:ext cx="9906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WS-Reliable</a:t>
            </a:r>
            <a:br>
              <a:rPr lang="en-US" sz="1200" b="1">
                <a:latin typeface="Arial Narrow" charset="0"/>
              </a:rPr>
            </a:br>
            <a:r>
              <a:rPr lang="en-US" sz="1200" b="1">
                <a:latin typeface="Arial Narrow" charset="0"/>
              </a:rPr>
              <a:t>Messaging</a:t>
            </a:r>
          </a:p>
        </p:txBody>
      </p:sp>
      <p:sp>
        <p:nvSpPr>
          <p:cNvPr id="700433" name="AutoShape 17"/>
          <p:cNvSpPr>
            <a:spLocks noChangeArrowheads="1"/>
          </p:cNvSpPr>
          <p:nvPr/>
        </p:nvSpPr>
        <p:spPr bwMode="auto">
          <a:xfrm rot="-5400000">
            <a:off x="-38100" y="3314700"/>
            <a:ext cx="4495800" cy="7620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Service Consumers</a:t>
            </a:r>
          </a:p>
        </p:txBody>
      </p:sp>
      <p:sp>
        <p:nvSpPr>
          <p:cNvPr id="700434" name="AutoShape 18"/>
          <p:cNvSpPr>
            <a:spLocks noChangeArrowheads="1"/>
          </p:cNvSpPr>
          <p:nvPr/>
        </p:nvSpPr>
        <p:spPr bwMode="auto">
          <a:xfrm rot="-5400000">
            <a:off x="2095500" y="5372100"/>
            <a:ext cx="4572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Portal</a:t>
            </a:r>
          </a:p>
        </p:txBody>
      </p:sp>
      <p:sp>
        <p:nvSpPr>
          <p:cNvPr id="700435" name="AutoShape 19"/>
          <p:cNvSpPr>
            <a:spLocks noChangeArrowheads="1"/>
          </p:cNvSpPr>
          <p:nvPr/>
        </p:nvSpPr>
        <p:spPr bwMode="auto">
          <a:xfrm rot="-5400000">
            <a:off x="2019300" y="4762500"/>
            <a:ext cx="6096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200" b="1">
                <a:latin typeface="Arial Narrow" charset="0"/>
              </a:rPr>
              <a:t>Web</a:t>
            </a:r>
          </a:p>
          <a:p>
            <a:pPr algn="ctr" eaLnBrk="0" hangingPunct="0">
              <a:buClr>
                <a:schemeClr val="accent2"/>
              </a:buClr>
              <a:buSzPct val="70000"/>
              <a:buFont typeface="Wingdings" charset="0"/>
              <a:buNone/>
            </a:pPr>
            <a:r>
              <a:rPr lang="en-US" sz="1200" b="1">
                <a:latin typeface="Arial Narrow" charset="0"/>
              </a:rPr>
              <a:t>App</a:t>
            </a:r>
          </a:p>
        </p:txBody>
      </p:sp>
      <p:sp>
        <p:nvSpPr>
          <p:cNvPr id="700436" name="AutoShape 20"/>
          <p:cNvSpPr>
            <a:spLocks noChangeArrowheads="1"/>
          </p:cNvSpPr>
          <p:nvPr/>
        </p:nvSpPr>
        <p:spPr bwMode="auto">
          <a:xfrm rot="-5400000">
            <a:off x="1943100" y="4000500"/>
            <a:ext cx="7620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Other</a:t>
            </a:r>
            <a:br>
              <a:rPr lang="en-US" sz="1200" b="1">
                <a:latin typeface="Arial Narrow" charset="0"/>
              </a:rPr>
            </a:br>
            <a:r>
              <a:rPr lang="en-US" sz="1200" b="1">
                <a:latin typeface="Arial Narrow" charset="0"/>
              </a:rPr>
              <a:t>Services</a:t>
            </a:r>
          </a:p>
        </p:txBody>
      </p:sp>
      <p:sp>
        <p:nvSpPr>
          <p:cNvPr id="700437" name="AutoShape 21"/>
          <p:cNvSpPr>
            <a:spLocks noChangeArrowheads="1"/>
          </p:cNvSpPr>
          <p:nvPr/>
        </p:nvSpPr>
        <p:spPr bwMode="auto">
          <a:xfrm rot="-5400000">
            <a:off x="1943100" y="2476500"/>
            <a:ext cx="7620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Application</a:t>
            </a:r>
            <a:br>
              <a:rPr lang="en-US" sz="1200" b="1">
                <a:latin typeface="Arial Narrow" charset="0"/>
              </a:rPr>
            </a:br>
            <a:r>
              <a:rPr lang="en-US" sz="1200" b="1">
                <a:latin typeface="Arial Narrow" charset="0"/>
              </a:rPr>
              <a:t>Code</a:t>
            </a:r>
          </a:p>
        </p:txBody>
      </p:sp>
      <p:sp>
        <p:nvSpPr>
          <p:cNvPr id="700438" name="AutoShape 22"/>
          <p:cNvSpPr>
            <a:spLocks noChangeArrowheads="1"/>
          </p:cNvSpPr>
          <p:nvPr/>
        </p:nvSpPr>
        <p:spPr bwMode="auto">
          <a:xfrm rot="-5400000">
            <a:off x="2019300" y="1714500"/>
            <a:ext cx="6096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Partners</a:t>
            </a:r>
          </a:p>
        </p:txBody>
      </p:sp>
      <p:sp>
        <p:nvSpPr>
          <p:cNvPr id="700439" name="AutoShape 23"/>
          <p:cNvSpPr>
            <a:spLocks noChangeArrowheads="1"/>
          </p:cNvSpPr>
          <p:nvPr/>
        </p:nvSpPr>
        <p:spPr bwMode="auto">
          <a:xfrm>
            <a:off x="3733800" y="5943600"/>
            <a:ext cx="2895600" cy="6858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Core Services</a:t>
            </a:r>
          </a:p>
        </p:txBody>
      </p:sp>
      <p:sp>
        <p:nvSpPr>
          <p:cNvPr id="700440" name="AutoShape 24"/>
          <p:cNvSpPr>
            <a:spLocks noChangeArrowheads="1"/>
          </p:cNvSpPr>
          <p:nvPr/>
        </p:nvSpPr>
        <p:spPr bwMode="auto">
          <a:xfrm>
            <a:off x="3810000" y="6173788"/>
            <a:ext cx="762000" cy="379412"/>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Security</a:t>
            </a:r>
          </a:p>
        </p:txBody>
      </p:sp>
      <p:sp>
        <p:nvSpPr>
          <p:cNvPr id="700441" name="AutoShape 25"/>
          <p:cNvSpPr>
            <a:spLocks noChangeArrowheads="1"/>
          </p:cNvSpPr>
          <p:nvPr/>
        </p:nvSpPr>
        <p:spPr bwMode="auto">
          <a:xfrm>
            <a:off x="4724400" y="6172200"/>
            <a:ext cx="838200" cy="382588"/>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Service</a:t>
            </a:r>
            <a:br>
              <a:rPr lang="en-US" sz="1200" b="1">
                <a:latin typeface="Arial Narrow" charset="0"/>
              </a:rPr>
            </a:br>
            <a:r>
              <a:rPr lang="en-US" sz="1200" b="1">
                <a:latin typeface="Arial Narrow" charset="0"/>
              </a:rPr>
              <a:t>Policies</a:t>
            </a:r>
          </a:p>
        </p:txBody>
      </p:sp>
      <p:sp>
        <p:nvSpPr>
          <p:cNvPr id="700442" name="AutoShape 26"/>
          <p:cNvSpPr>
            <a:spLocks noChangeArrowheads="1"/>
          </p:cNvSpPr>
          <p:nvPr/>
        </p:nvSpPr>
        <p:spPr bwMode="auto">
          <a:xfrm>
            <a:off x="5715000" y="6172200"/>
            <a:ext cx="7620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Service</a:t>
            </a:r>
            <a:br>
              <a:rPr lang="en-US" sz="1200" b="1">
                <a:latin typeface="Arial Narrow" charset="0"/>
              </a:rPr>
            </a:br>
            <a:r>
              <a:rPr lang="en-US" sz="1200" b="1">
                <a:latin typeface="Arial Narrow" charset="0"/>
              </a:rPr>
              <a:t>Manager</a:t>
            </a:r>
          </a:p>
        </p:txBody>
      </p:sp>
      <p:sp>
        <p:nvSpPr>
          <p:cNvPr id="700443" name="AutoShape 27"/>
          <p:cNvSpPr>
            <a:spLocks noChangeArrowheads="1"/>
          </p:cNvSpPr>
          <p:nvPr/>
        </p:nvSpPr>
        <p:spPr bwMode="auto">
          <a:xfrm rot="-5400000">
            <a:off x="2971800" y="2514600"/>
            <a:ext cx="6858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TCP/IP</a:t>
            </a:r>
          </a:p>
        </p:txBody>
      </p:sp>
      <p:sp>
        <p:nvSpPr>
          <p:cNvPr id="700444" name="AutoShape 28"/>
          <p:cNvSpPr>
            <a:spLocks noChangeArrowheads="1"/>
          </p:cNvSpPr>
          <p:nvPr/>
        </p:nvSpPr>
        <p:spPr bwMode="auto">
          <a:xfrm rot="-5400000">
            <a:off x="2971800" y="1752600"/>
            <a:ext cx="6858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RPC</a:t>
            </a:r>
          </a:p>
        </p:txBody>
      </p:sp>
      <p:sp>
        <p:nvSpPr>
          <p:cNvPr id="700445" name="AutoShape 29"/>
          <p:cNvSpPr>
            <a:spLocks noChangeArrowheads="1"/>
          </p:cNvSpPr>
          <p:nvPr/>
        </p:nvSpPr>
        <p:spPr bwMode="auto">
          <a:xfrm rot="-5400000">
            <a:off x="5219700" y="3009900"/>
            <a:ext cx="4419600" cy="12954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Service Resources</a:t>
            </a:r>
          </a:p>
        </p:txBody>
      </p:sp>
      <p:sp>
        <p:nvSpPr>
          <p:cNvPr id="700446" name="AutoShape 30"/>
          <p:cNvSpPr>
            <a:spLocks noChangeArrowheads="1"/>
          </p:cNvSpPr>
          <p:nvPr/>
        </p:nvSpPr>
        <p:spPr bwMode="auto">
          <a:xfrm rot="-5400000">
            <a:off x="6858000" y="5105400"/>
            <a:ext cx="8382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Other</a:t>
            </a:r>
            <a:br>
              <a:rPr lang="en-US" sz="1200" b="1">
                <a:latin typeface="Arial Narrow" charset="0"/>
              </a:rPr>
            </a:br>
            <a:r>
              <a:rPr lang="en-US" sz="1200" b="1">
                <a:latin typeface="Arial Narrow" charset="0"/>
              </a:rPr>
              <a:t>Services</a:t>
            </a:r>
          </a:p>
        </p:txBody>
      </p:sp>
      <p:sp>
        <p:nvSpPr>
          <p:cNvPr id="700447" name="AutoShape 31"/>
          <p:cNvSpPr>
            <a:spLocks noChangeArrowheads="1"/>
          </p:cNvSpPr>
          <p:nvPr/>
        </p:nvSpPr>
        <p:spPr bwMode="auto">
          <a:xfrm rot="-5400000">
            <a:off x="6896100" y="1714500"/>
            <a:ext cx="7620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Application</a:t>
            </a:r>
            <a:br>
              <a:rPr lang="en-US" sz="1200" b="1">
                <a:latin typeface="Arial Narrow" charset="0"/>
              </a:rPr>
            </a:br>
            <a:r>
              <a:rPr lang="en-US" sz="1200" b="1">
                <a:latin typeface="Arial Narrow" charset="0"/>
              </a:rPr>
              <a:t>Code</a:t>
            </a:r>
          </a:p>
        </p:txBody>
      </p:sp>
      <p:sp>
        <p:nvSpPr>
          <p:cNvPr id="700448" name="AutoShape 32"/>
          <p:cNvSpPr>
            <a:spLocks noChangeArrowheads="1"/>
          </p:cNvSpPr>
          <p:nvPr/>
        </p:nvSpPr>
        <p:spPr bwMode="auto">
          <a:xfrm rot="-5400000">
            <a:off x="6986587" y="2462213"/>
            <a:ext cx="581025"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Legacy</a:t>
            </a:r>
          </a:p>
        </p:txBody>
      </p:sp>
      <p:sp>
        <p:nvSpPr>
          <p:cNvPr id="700449" name="AutoShape 33"/>
          <p:cNvSpPr>
            <a:spLocks noChangeArrowheads="1"/>
          </p:cNvSpPr>
          <p:nvPr/>
        </p:nvSpPr>
        <p:spPr bwMode="auto">
          <a:xfrm rot="-5400000">
            <a:off x="6966744" y="4223544"/>
            <a:ext cx="620712"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Partners</a:t>
            </a:r>
          </a:p>
        </p:txBody>
      </p:sp>
      <p:sp>
        <p:nvSpPr>
          <p:cNvPr id="700450" name="AutoShape 34"/>
          <p:cNvSpPr>
            <a:spLocks noChangeArrowheads="1"/>
          </p:cNvSpPr>
          <p:nvPr/>
        </p:nvSpPr>
        <p:spPr bwMode="auto">
          <a:xfrm rot="-5400000">
            <a:off x="6858000" y="3324225"/>
            <a:ext cx="8382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Database</a:t>
            </a:r>
          </a:p>
        </p:txBody>
      </p:sp>
      <p:sp>
        <p:nvSpPr>
          <p:cNvPr id="700451" name="AutoShape 35"/>
          <p:cNvSpPr>
            <a:spLocks noChangeArrowheads="1"/>
          </p:cNvSpPr>
          <p:nvPr/>
        </p:nvSpPr>
        <p:spPr bwMode="auto">
          <a:xfrm>
            <a:off x="1828800" y="990600"/>
            <a:ext cx="914400" cy="381000"/>
          </a:xfrm>
          <a:prstGeom prst="chevron">
            <a:avLst>
              <a:gd name="adj" fmla="val 28967"/>
            </a:avLst>
          </a:prstGeom>
          <a:solidFill>
            <a:srgbClr val="CCFF66"/>
          </a:solidFill>
          <a:ln w="6350" cap="rnd">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buClr>
                <a:schemeClr val="accent2"/>
              </a:buClr>
              <a:buSzPct val="70000"/>
              <a:buFont typeface="Wingdings" charset="0"/>
              <a:buNone/>
            </a:pPr>
            <a:r>
              <a:rPr lang="en-US" sz="1000" b="1">
                <a:latin typeface="Arial" charset="0"/>
              </a:rPr>
              <a:t>Service </a:t>
            </a:r>
            <a:br>
              <a:rPr lang="en-US" sz="1000" b="1">
                <a:latin typeface="Arial" charset="0"/>
              </a:rPr>
            </a:br>
            <a:r>
              <a:rPr lang="en-US" sz="1000" b="1">
                <a:latin typeface="Arial" charset="0"/>
              </a:rPr>
              <a:t>Requestor</a:t>
            </a:r>
          </a:p>
        </p:txBody>
      </p:sp>
      <p:sp>
        <p:nvSpPr>
          <p:cNvPr id="700452" name="AutoShape 36"/>
          <p:cNvSpPr>
            <a:spLocks noChangeArrowheads="1"/>
          </p:cNvSpPr>
          <p:nvPr/>
        </p:nvSpPr>
        <p:spPr bwMode="auto">
          <a:xfrm>
            <a:off x="2743200" y="990600"/>
            <a:ext cx="914400" cy="381000"/>
          </a:xfrm>
          <a:prstGeom prst="chevron">
            <a:avLst>
              <a:gd name="adj" fmla="val 28967"/>
            </a:avLst>
          </a:prstGeom>
          <a:solidFill>
            <a:srgbClr val="CCFF66"/>
          </a:solidFill>
          <a:ln w="6350" cap="rnd">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buClr>
                <a:schemeClr val="accent2"/>
              </a:buClr>
              <a:buSzPct val="70000"/>
              <a:buFont typeface="Wingdings" charset="0"/>
              <a:buNone/>
            </a:pPr>
            <a:r>
              <a:rPr lang="en-US" sz="1000" b="1">
                <a:latin typeface="Arial" charset="0"/>
              </a:rPr>
              <a:t>Message</a:t>
            </a:r>
          </a:p>
        </p:txBody>
      </p:sp>
      <p:sp>
        <p:nvSpPr>
          <p:cNvPr id="700453" name="AutoShape 37"/>
          <p:cNvSpPr>
            <a:spLocks noChangeArrowheads="1"/>
          </p:cNvSpPr>
          <p:nvPr/>
        </p:nvSpPr>
        <p:spPr bwMode="auto">
          <a:xfrm>
            <a:off x="3657600" y="990600"/>
            <a:ext cx="4495800" cy="381000"/>
          </a:xfrm>
          <a:prstGeom prst="chevron">
            <a:avLst>
              <a:gd name="adj" fmla="val 39443"/>
            </a:avLst>
          </a:prstGeom>
          <a:solidFill>
            <a:srgbClr val="CCFF66"/>
          </a:solidFill>
          <a:ln w="6350" cap="rnd">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buClr>
                <a:schemeClr val="accent2"/>
              </a:buClr>
              <a:buSzPct val="70000"/>
              <a:buFont typeface="Wingdings" charset="0"/>
              <a:buNone/>
            </a:pPr>
            <a:r>
              <a:rPr lang="en-US" sz="1000" b="1">
                <a:latin typeface="Arial" charset="0"/>
              </a:rPr>
              <a:t>Service Provider</a:t>
            </a:r>
            <a:br>
              <a:rPr lang="en-US" sz="1000" b="1">
                <a:latin typeface="Arial" charset="0"/>
              </a:rPr>
            </a:br>
            <a:r>
              <a:rPr lang="en-US" sz="1000" b="1">
                <a:latin typeface="Arial" charset="0"/>
              </a:rPr>
              <a:t>(or Service Intermediary)</a:t>
            </a:r>
          </a:p>
        </p:txBody>
      </p:sp>
      <p:sp>
        <p:nvSpPr>
          <p:cNvPr id="700454" name="AutoShape 38"/>
          <p:cNvSpPr>
            <a:spLocks noChangeArrowheads="1"/>
          </p:cNvSpPr>
          <p:nvPr/>
        </p:nvSpPr>
        <p:spPr bwMode="auto">
          <a:xfrm rot="-5400000">
            <a:off x="2019300" y="3238500"/>
            <a:ext cx="609600"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Legacy</a:t>
            </a:r>
          </a:p>
        </p:txBody>
      </p:sp>
      <p:sp>
        <p:nvSpPr>
          <p:cNvPr id="700455" name="AutoShape 39"/>
          <p:cNvSpPr>
            <a:spLocks noChangeArrowheads="1"/>
          </p:cNvSpPr>
          <p:nvPr/>
        </p:nvSpPr>
        <p:spPr bwMode="auto">
          <a:xfrm rot="-5400000">
            <a:off x="7423944" y="4604544"/>
            <a:ext cx="620712"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Files</a:t>
            </a:r>
          </a:p>
        </p:txBody>
      </p:sp>
      <p:sp>
        <p:nvSpPr>
          <p:cNvPr id="700456" name="AutoShape 40"/>
          <p:cNvSpPr>
            <a:spLocks noChangeArrowheads="1"/>
          </p:cNvSpPr>
          <p:nvPr/>
        </p:nvSpPr>
        <p:spPr bwMode="auto">
          <a:xfrm rot="-5400000">
            <a:off x="7271543" y="2710657"/>
            <a:ext cx="925513" cy="3810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200" b="1">
                <a:latin typeface="Arial Narrow" charset="0"/>
              </a:rPr>
              <a:t>3</a:t>
            </a:r>
            <a:r>
              <a:rPr lang="en-US" sz="1200" b="1" baseline="30000">
                <a:latin typeface="Arial Narrow" charset="0"/>
              </a:rPr>
              <a:t>rd</a:t>
            </a:r>
            <a:r>
              <a:rPr lang="en-US" sz="1200" b="1">
                <a:latin typeface="Arial Narrow" charset="0"/>
              </a:rPr>
              <a:t> Party</a:t>
            </a:r>
            <a:br>
              <a:rPr lang="en-US" sz="1200" b="1">
                <a:latin typeface="Arial Narrow" charset="0"/>
              </a:rPr>
            </a:br>
            <a:r>
              <a:rPr lang="en-US" sz="1200" b="1">
                <a:latin typeface="Arial Narrow" charset="0"/>
              </a:rPr>
              <a:t>Applications</a:t>
            </a:r>
          </a:p>
        </p:txBody>
      </p:sp>
      <p:sp>
        <p:nvSpPr>
          <p:cNvPr id="700457" name="AutoShape 41"/>
          <p:cNvSpPr>
            <a:spLocks noChangeArrowheads="1"/>
          </p:cNvSpPr>
          <p:nvPr/>
        </p:nvSpPr>
        <p:spPr bwMode="auto">
          <a:xfrm>
            <a:off x="3810000" y="4267200"/>
            <a:ext cx="2743200" cy="6096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Event-Driven Service</a:t>
            </a:r>
          </a:p>
        </p:txBody>
      </p:sp>
      <p:sp>
        <p:nvSpPr>
          <p:cNvPr id="700458" name="AutoShape 42"/>
          <p:cNvSpPr>
            <a:spLocks noChangeArrowheads="1"/>
          </p:cNvSpPr>
          <p:nvPr/>
        </p:nvSpPr>
        <p:spPr bwMode="auto">
          <a:xfrm>
            <a:off x="3962400" y="4495800"/>
            <a:ext cx="2514600" cy="304800"/>
          </a:xfrm>
          <a:prstGeom prst="roundRect">
            <a:avLst>
              <a:gd name="adj" fmla="val 16667"/>
            </a:avLst>
          </a:prstGeom>
          <a:gradFill rotWithShape="1">
            <a:gsLst>
              <a:gs pos="0">
                <a:schemeClr val="bg1"/>
              </a:gs>
              <a:gs pos="100000">
                <a:srgbClr val="99CC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eaLnBrk="0" hangingPunct="0">
              <a:spcBef>
                <a:spcPct val="20000"/>
              </a:spcBef>
              <a:spcAft>
                <a:spcPct val="20000"/>
              </a:spcAft>
              <a:buClr>
                <a:schemeClr val="accent2"/>
              </a:buClr>
              <a:buSzPct val="70000"/>
              <a:buFont typeface="Wingdings" charset="0"/>
              <a:buNone/>
            </a:pPr>
            <a:r>
              <a:rPr lang="en-US" sz="900">
                <a:latin typeface="Arial Narrow" charset="0"/>
              </a:rPr>
              <a:t>Services that react, publish or implement enterprise business events.</a:t>
            </a:r>
          </a:p>
        </p:txBody>
      </p:sp>
    </p:spTree>
    <p:extLst>
      <p:ext uri="{BB962C8B-B14F-4D97-AF65-F5344CB8AC3E}">
        <p14:creationId xmlns:p14="http://schemas.microsoft.com/office/powerpoint/2010/main" val="28915551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D05A250-F38F-2242-99AE-FEFCC54F1D32}" type="slidenum">
              <a:rPr lang="en-US"/>
              <a:pPr/>
              <a:t>7</a:t>
            </a:fld>
            <a:endParaRPr lang="en-US"/>
          </a:p>
        </p:txBody>
      </p:sp>
      <p:sp>
        <p:nvSpPr>
          <p:cNvPr id="684034" name="Rectangle 2"/>
          <p:cNvSpPr>
            <a:spLocks noGrp="1" noChangeArrowheads="1"/>
          </p:cNvSpPr>
          <p:nvPr>
            <p:ph type="title"/>
          </p:nvPr>
        </p:nvSpPr>
        <p:spPr/>
        <p:txBody>
          <a:bodyPr/>
          <a:lstStyle/>
          <a:p>
            <a:r>
              <a:rPr lang="en-US"/>
              <a:t>Design Principles for OO</a:t>
            </a:r>
          </a:p>
        </p:txBody>
      </p:sp>
      <p:sp>
        <p:nvSpPr>
          <p:cNvPr id="684035" name="Rectangle 3" descr="Rectangle: Click to edit Master text styles&#10;Second level&#10;Third level&#10;Fourth level&#10;Fifth level"/>
          <p:cNvSpPr>
            <a:spLocks noGrp="1" noChangeArrowheads="1"/>
          </p:cNvSpPr>
          <p:nvPr>
            <p:ph type="body" idx="1"/>
          </p:nvPr>
        </p:nvSpPr>
        <p:spPr/>
        <p:txBody>
          <a:bodyPr/>
          <a:lstStyle/>
          <a:p>
            <a:r>
              <a:rPr lang="en-US" sz="2800"/>
              <a:t>Good interface design is essential</a:t>
            </a:r>
          </a:p>
          <a:p>
            <a:pPr lvl="1"/>
            <a:r>
              <a:rPr lang="en-US" sz="2400"/>
              <a:t>It does not expose the underlying attributes (class level) or the underlying classes (subsystem/component level)</a:t>
            </a:r>
          </a:p>
          <a:p>
            <a:pPr lvl="1"/>
            <a:r>
              <a:rPr lang="en-US" sz="2400"/>
              <a:t>Does not expose the underlying implementation</a:t>
            </a:r>
          </a:p>
          <a:p>
            <a:pPr lvl="1"/>
            <a:r>
              <a:rPr lang="en-US" sz="2400"/>
              <a:t>Does a logical unit of work</a:t>
            </a:r>
          </a:p>
          <a:p>
            <a:pPr lvl="1"/>
            <a:r>
              <a:rPr lang="en-US" sz="2400"/>
              <a:t>A change to the system should not require a change to the interface (property of good abstraction)</a:t>
            </a:r>
          </a:p>
        </p:txBody>
      </p:sp>
    </p:spTree>
    <p:extLst>
      <p:ext uri="{BB962C8B-B14F-4D97-AF65-F5344CB8AC3E}">
        <p14:creationId xmlns:p14="http://schemas.microsoft.com/office/powerpoint/2010/main" val="227999482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4"/>
          <p:cNvSpPr>
            <a:spLocks noGrp="1"/>
          </p:cNvSpPr>
          <p:nvPr>
            <p:ph type="sldNum" sz="quarter" idx="11"/>
          </p:nvPr>
        </p:nvSpPr>
        <p:spPr/>
        <p:txBody>
          <a:bodyPr/>
          <a:lstStyle/>
          <a:p>
            <a:fld id="{23E92B82-AE58-454C-B11D-61DCCB728278}" type="slidenum">
              <a:rPr lang="en-US"/>
              <a:pPr/>
              <a:t>70</a:t>
            </a:fld>
            <a:endParaRPr lang="en-US"/>
          </a:p>
        </p:txBody>
      </p:sp>
      <p:sp>
        <p:nvSpPr>
          <p:cNvPr id="701442" name="Rectangle 2"/>
          <p:cNvSpPr>
            <a:spLocks noGrp="1" noChangeArrowheads="1"/>
          </p:cNvSpPr>
          <p:nvPr>
            <p:ph type="title"/>
          </p:nvPr>
        </p:nvSpPr>
        <p:spPr>
          <a:xfrm>
            <a:off x="76200" y="-381000"/>
            <a:ext cx="8686800" cy="1143000"/>
          </a:xfrm>
        </p:spPr>
        <p:txBody>
          <a:bodyPr/>
          <a:lstStyle/>
          <a:p>
            <a:r>
              <a:rPr lang="en-US" sz="2800"/>
              <a:t>The Enterprise Architecture Reference Model for SOA</a:t>
            </a:r>
          </a:p>
        </p:txBody>
      </p:sp>
      <p:sp>
        <p:nvSpPr>
          <p:cNvPr id="701584" name="Rectangle 144"/>
          <p:cNvSpPr>
            <a:spLocks noChangeArrowheads="1"/>
          </p:cNvSpPr>
          <p:nvPr/>
        </p:nvSpPr>
        <p:spPr bwMode="auto">
          <a:xfrm>
            <a:off x="1295400" y="5486400"/>
            <a:ext cx="6019800" cy="685800"/>
          </a:xfrm>
          <a:prstGeom prst="rect">
            <a:avLst/>
          </a:prstGeom>
          <a:solidFill>
            <a:srgbClr val="FFFF99"/>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585" name="AutoShape 145"/>
          <p:cNvSpPr>
            <a:spLocks noChangeArrowheads="1"/>
          </p:cNvSpPr>
          <p:nvPr/>
        </p:nvSpPr>
        <p:spPr bwMode="auto">
          <a:xfrm>
            <a:off x="3124200" y="1876425"/>
            <a:ext cx="3822700" cy="3238500"/>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586" name="Text Box 146"/>
          <p:cNvSpPr txBox="1">
            <a:spLocks noChangeArrowheads="1"/>
          </p:cNvSpPr>
          <p:nvPr/>
        </p:nvSpPr>
        <p:spPr bwMode="auto">
          <a:xfrm>
            <a:off x="3352800" y="1752600"/>
            <a:ext cx="609600" cy="200025"/>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Services</a:t>
            </a:r>
          </a:p>
        </p:txBody>
      </p:sp>
      <p:sp>
        <p:nvSpPr>
          <p:cNvPr id="701587" name="AutoShape 147"/>
          <p:cNvSpPr>
            <a:spLocks noChangeArrowheads="1"/>
          </p:cNvSpPr>
          <p:nvPr/>
        </p:nvSpPr>
        <p:spPr bwMode="auto">
          <a:xfrm rot="-5400000">
            <a:off x="2881313" y="2395537"/>
            <a:ext cx="1066800" cy="333375"/>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Utility</a:t>
            </a:r>
            <a:br>
              <a:rPr lang="en-US" sz="1000" b="1">
                <a:latin typeface="Arial Narrow" charset="0"/>
              </a:rPr>
            </a:br>
            <a:r>
              <a:rPr lang="en-US" sz="1000" b="1">
                <a:latin typeface="Arial Narrow" charset="0"/>
              </a:rPr>
              <a:t>Service</a:t>
            </a:r>
          </a:p>
        </p:txBody>
      </p:sp>
      <p:sp>
        <p:nvSpPr>
          <p:cNvPr id="701588" name="Rectangle 148"/>
          <p:cNvSpPr>
            <a:spLocks noChangeArrowheads="1"/>
          </p:cNvSpPr>
          <p:nvPr/>
        </p:nvSpPr>
        <p:spPr bwMode="auto">
          <a:xfrm rot="16200000">
            <a:off x="6438900" y="3667125"/>
            <a:ext cx="6858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Workflow</a:t>
            </a:r>
          </a:p>
        </p:txBody>
      </p:sp>
      <p:sp>
        <p:nvSpPr>
          <p:cNvPr id="701589" name="Rectangle 149"/>
          <p:cNvSpPr>
            <a:spLocks noChangeArrowheads="1"/>
          </p:cNvSpPr>
          <p:nvPr/>
        </p:nvSpPr>
        <p:spPr bwMode="auto">
          <a:xfrm rot="16200000">
            <a:off x="6515100" y="4352925"/>
            <a:ext cx="5334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Rules</a:t>
            </a:r>
          </a:p>
        </p:txBody>
      </p:sp>
      <p:sp>
        <p:nvSpPr>
          <p:cNvPr id="701590" name="Rectangle 150"/>
          <p:cNvSpPr>
            <a:spLocks noChangeArrowheads="1"/>
          </p:cNvSpPr>
          <p:nvPr/>
        </p:nvSpPr>
        <p:spPr bwMode="auto">
          <a:xfrm rot="21600000">
            <a:off x="5791200" y="4886325"/>
            <a:ext cx="9144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XML Processing</a:t>
            </a:r>
          </a:p>
        </p:txBody>
      </p:sp>
      <p:sp>
        <p:nvSpPr>
          <p:cNvPr id="701591" name="Rectangle 151"/>
          <p:cNvSpPr>
            <a:spLocks noChangeArrowheads="1"/>
          </p:cNvSpPr>
          <p:nvPr/>
        </p:nvSpPr>
        <p:spPr bwMode="auto">
          <a:xfrm rot="16200000">
            <a:off x="6324600" y="2790825"/>
            <a:ext cx="9144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Service Repository</a:t>
            </a:r>
          </a:p>
        </p:txBody>
      </p:sp>
      <p:sp>
        <p:nvSpPr>
          <p:cNvPr id="701592" name="AutoShape 152"/>
          <p:cNvSpPr>
            <a:spLocks noChangeArrowheads="1"/>
          </p:cNvSpPr>
          <p:nvPr/>
        </p:nvSpPr>
        <p:spPr bwMode="auto">
          <a:xfrm rot="-5400000">
            <a:off x="2781300" y="3933825"/>
            <a:ext cx="1219200" cy="381000"/>
          </a:xfrm>
          <a:prstGeom prst="roundRect">
            <a:avLst>
              <a:gd name="adj" fmla="val 16667"/>
            </a:avLst>
          </a:prstGeom>
          <a:gradFill rotWithShape="1">
            <a:gsLst>
              <a:gs pos="0">
                <a:schemeClr val="bg1"/>
              </a:gs>
              <a:gs pos="100000">
                <a:srgbClr val="BBD0D3"/>
              </a:gs>
            </a:gsLst>
            <a:path path="shape">
              <a:fillToRect l="50000" t="50000" r="50000" b="50000"/>
            </a:path>
          </a:gradFill>
          <a:ln w="25400">
            <a:solidFill>
              <a:schemeClr val="tx1"/>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SOA</a:t>
            </a:r>
            <a:br>
              <a:rPr lang="en-US" sz="1000" b="1">
                <a:latin typeface="Arial Narrow" charset="0"/>
              </a:rPr>
            </a:br>
            <a:r>
              <a:rPr lang="en-US" sz="1000" b="1">
                <a:latin typeface="Arial Narrow" charset="0"/>
              </a:rPr>
              <a:t>Patterns</a:t>
            </a:r>
          </a:p>
        </p:txBody>
      </p:sp>
      <p:grpSp>
        <p:nvGrpSpPr>
          <p:cNvPr id="701593" name="Group 153"/>
          <p:cNvGrpSpPr>
            <a:grpSpLocks/>
          </p:cNvGrpSpPr>
          <p:nvPr/>
        </p:nvGrpSpPr>
        <p:grpSpPr bwMode="auto">
          <a:xfrm>
            <a:off x="3733800" y="2000250"/>
            <a:ext cx="992188" cy="2809875"/>
            <a:chOff x="720" y="1518"/>
            <a:chExt cx="625" cy="1776"/>
          </a:xfrm>
        </p:grpSpPr>
        <p:sp>
          <p:nvSpPr>
            <p:cNvPr id="701594" name="Rectangle 154"/>
            <p:cNvSpPr>
              <a:spLocks noChangeArrowheads="1"/>
            </p:cNvSpPr>
            <p:nvPr/>
          </p:nvSpPr>
          <p:spPr bwMode="auto">
            <a:xfrm rot="-5400000">
              <a:off x="216" y="2118"/>
              <a:ext cx="1632" cy="624"/>
            </a:xfrm>
            <a:prstGeom prst="rect">
              <a:avLst/>
            </a:prstGeom>
            <a:gradFill rotWithShape="1">
              <a:gsLst>
                <a:gs pos="0">
                  <a:schemeClr val="bg1"/>
                </a:gs>
                <a:gs pos="100000">
                  <a:srgbClr val="BBD0D3"/>
                </a:gs>
              </a:gsLst>
              <a:path path="shape">
                <a:fillToRect l="50000" t="50000" r="50000" b="50000"/>
              </a:path>
            </a:gra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595" name="Oval 155"/>
            <p:cNvSpPr>
              <a:spLocks noChangeArrowheads="1"/>
            </p:cNvSpPr>
            <p:nvPr/>
          </p:nvSpPr>
          <p:spPr bwMode="auto">
            <a:xfrm rot="-5400000">
              <a:off x="984" y="1302"/>
              <a:ext cx="96" cy="624"/>
            </a:xfrm>
            <a:prstGeom prst="ellipse">
              <a:avLst/>
            </a:prstGeom>
            <a:solidFill>
              <a:srgbClr val="BBD0D3"/>
            </a:solidFill>
            <a:ln w="28575"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596" name="Oval 156"/>
            <p:cNvSpPr>
              <a:spLocks noChangeArrowheads="1"/>
            </p:cNvSpPr>
            <p:nvPr/>
          </p:nvSpPr>
          <p:spPr bwMode="auto">
            <a:xfrm rot="-5400000">
              <a:off x="984" y="2934"/>
              <a:ext cx="96" cy="624"/>
            </a:xfrm>
            <a:prstGeom prst="ellipse">
              <a:avLst/>
            </a:prstGeom>
            <a:solidFill>
              <a:srgbClr val="BBD0D3"/>
            </a:solidFill>
            <a:ln w="28575"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597" name="Line 157"/>
            <p:cNvSpPr>
              <a:spLocks noChangeShapeType="1"/>
            </p:cNvSpPr>
            <p:nvPr/>
          </p:nvSpPr>
          <p:spPr bwMode="auto">
            <a:xfrm rot="-5400000">
              <a:off x="-96" y="2430"/>
              <a:ext cx="1632" cy="0"/>
            </a:xfrm>
            <a:prstGeom prst="line">
              <a:avLst/>
            </a:prstGeom>
            <a:noFill/>
            <a:ln w="285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598" name="Line 158"/>
            <p:cNvSpPr>
              <a:spLocks noChangeShapeType="1"/>
            </p:cNvSpPr>
            <p:nvPr/>
          </p:nvSpPr>
          <p:spPr bwMode="auto">
            <a:xfrm rot="-5400000">
              <a:off x="528" y="2430"/>
              <a:ext cx="1632" cy="0"/>
            </a:xfrm>
            <a:prstGeom prst="line">
              <a:avLst/>
            </a:prstGeom>
            <a:noFill/>
            <a:ln w="285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599" name="Text Box 159"/>
            <p:cNvSpPr txBox="1">
              <a:spLocks noChangeArrowheads="1"/>
            </p:cNvSpPr>
            <p:nvPr/>
          </p:nvSpPr>
          <p:spPr bwMode="auto">
            <a:xfrm rot="-5400000">
              <a:off x="591" y="2655"/>
              <a:ext cx="384" cy="126"/>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200" b="1">
                  <a:latin typeface="Arial Narrow" charset="0"/>
                </a:rPr>
                <a:t>ESB  Infrastructure</a:t>
              </a:r>
            </a:p>
          </p:txBody>
        </p:sp>
        <p:sp>
          <p:nvSpPr>
            <p:cNvPr id="701600" name="Text Box 160"/>
            <p:cNvSpPr txBox="1">
              <a:spLocks noChangeArrowheads="1"/>
            </p:cNvSpPr>
            <p:nvPr/>
          </p:nvSpPr>
          <p:spPr bwMode="auto">
            <a:xfrm rot="-5400000">
              <a:off x="628" y="2481"/>
              <a:ext cx="912" cy="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117475" indent="-1174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lnSpc>
                  <a:spcPts val="900"/>
                </a:lnSpc>
                <a:spcBef>
                  <a:spcPct val="25000"/>
                </a:spcBef>
                <a:spcAft>
                  <a:spcPct val="5000"/>
                </a:spcAft>
                <a:buClr>
                  <a:schemeClr val="accent2"/>
                </a:buClr>
                <a:buSzPct val="70000"/>
                <a:buFont typeface="Wingdings" charset="0"/>
                <a:buChar char="n"/>
              </a:pPr>
              <a:r>
                <a:rPr lang="en-US" sz="900" b="1">
                  <a:latin typeface="Arial" charset="0"/>
                </a:rPr>
                <a:t>Business Process Metadata</a:t>
              </a:r>
            </a:p>
            <a:p>
              <a:pPr eaLnBrk="0" hangingPunct="0">
                <a:lnSpc>
                  <a:spcPts val="900"/>
                </a:lnSpc>
                <a:spcBef>
                  <a:spcPct val="25000"/>
                </a:spcBef>
                <a:spcAft>
                  <a:spcPct val="20000"/>
                </a:spcAft>
                <a:buClr>
                  <a:schemeClr val="accent2"/>
                </a:buClr>
                <a:buSzPct val="70000"/>
                <a:buFont typeface="Wingdings" charset="0"/>
                <a:buChar char="n"/>
              </a:pPr>
              <a:r>
                <a:rPr lang="en-US" sz="900" b="1">
                  <a:latin typeface="Arial" charset="0"/>
                </a:rPr>
                <a:t>Composition</a:t>
              </a:r>
            </a:p>
            <a:p>
              <a:pPr eaLnBrk="0" hangingPunct="0">
                <a:lnSpc>
                  <a:spcPts val="900"/>
                </a:lnSpc>
                <a:spcBef>
                  <a:spcPct val="25000"/>
                </a:spcBef>
                <a:spcAft>
                  <a:spcPct val="20000"/>
                </a:spcAft>
                <a:buClr>
                  <a:schemeClr val="accent2"/>
                </a:buClr>
                <a:buSzPct val="70000"/>
                <a:buFont typeface="Wingdings" charset="0"/>
                <a:buChar char="n"/>
              </a:pPr>
              <a:r>
                <a:rPr lang="en-US" sz="900" b="1">
                  <a:latin typeface="Arial" charset="0"/>
                </a:rPr>
                <a:t>Routing</a:t>
              </a:r>
            </a:p>
            <a:p>
              <a:pPr eaLnBrk="0" hangingPunct="0">
                <a:lnSpc>
                  <a:spcPts val="900"/>
                </a:lnSpc>
                <a:spcBef>
                  <a:spcPct val="25000"/>
                </a:spcBef>
                <a:spcAft>
                  <a:spcPct val="20000"/>
                </a:spcAft>
                <a:buClr>
                  <a:schemeClr val="accent2"/>
                </a:buClr>
                <a:buSzPct val="70000"/>
                <a:buFont typeface="Wingdings" charset="0"/>
                <a:buChar char="n"/>
              </a:pPr>
              <a:r>
                <a:rPr lang="en-US" sz="900" b="1">
                  <a:latin typeface="Arial" charset="0"/>
                </a:rPr>
                <a:t>Caching </a:t>
              </a:r>
            </a:p>
          </p:txBody>
        </p:sp>
        <p:sp>
          <p:nvSpPr>
            <p:cNvPr id="701601" name="Text Box 161"/>
            <p:cNvSpPr txBox="1">
              <a:spLocks noChangeArrowheads="1"/>
            </p:cNvSpPr>
            <p:nvPr/>
          </p:nvSpPr>
          <p:spPr bwMode="auto">
            <a:xfrm rot="-5400000">
              <a:off x="624" y="1742"/>
              <a:ext cx="912" cy="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117475" indent="-1174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lnSpc>
                  <a:spcPts val="900"/>
                </a:lnSpc>
                <a:spcBef>
                  <a:spcPct val="25000"/>
                </a:spcBef>
                <a:spcAft>
                  <a:spcPct val="20000"/>
                </a:spcAft>
                <a:buClr>
                  <a:schemeClr val="accent2"/>
                </a:buClr>
                <a:buSzPct val="70000"/>
                <a:buFont typeface="Wingdings" charset="0"/>
                <a:buChar char="n"/>
              </a:pPr>
              <a:r>
                <a:rPr lang="en-US" sz="900" b="1">
                  <a:latin typeface="Arial" charset="0"/>
                </a:rPr>
                <a:t>Integration</a:t>
              </a:r>
            </a:p>
            <a:p>
              <a:pPr eaLnBrk="0" hangingPunct="0">
                <a:lnSpc>
                  <a:spcPts val="900"/>
                </a:lnSpc>
                <a:spcBef>
                  <a:spcPct val="25000"/>
                </a:spcBef>
                <a:spcAft>
                  <a:spcPct val="20000"/>
                </a:spcAft>
                <a:buClr>
                  <a:schemeClr val="accent2"/>
                </a:buClr>
                <a:buSzPct val="70000"/>
                <a:buFont typeface="Wingdings" charset="0"/>
                <a:buChar char="n"/>
              </a:pPr>
              <a:r>
                <a:rPr lang="en-US" sz="900" b="1">
                  <a:latin typeface="Arial" charset="0"/>
                </a:rPr>
                <a:t>Quality of Service</a:t>
              </a:r>
            </a:p>
            <a:p>
              <a:pPr eaLnBrk="0" hangingPunct="0">
                <a:lnSpc>
                  <a:spcPts val="900"/>
                </a:lnSpc>
                <a:spcBef>
                  <a:spcPct val="25000"/>
                </a:spcBef>
                <a:spcAft>
                  <a:spcPct val="20000"/>
                </a:spcAft>
                <a:buClr>
                  <a:schemeClr val="accent2"/>
                </a:buClr>
                <a:buSzPct val="70000"/>
                <a:buFont typeface="Wingdings" charset="0"/>
                <a:buChar char="n"/>
              </a:pPr>
              <a:r>
                <a:rPr lang="en-US" sz="900" b="1">
                  <a:latin typeface="Arial" charset="0"/>
                </a:rPr>
                <a:t>Transformation</a:t>
              </a:r>
            </a:p>
            <a:p>
              <a:pPr eaLnBrk="0" hangingPunct="0">
                <a:lnSpc>
                  <a:spcPts val="900"/>
                </a:lnSpc>
                <a:spcBef>
                  <a:spcPct val="25000"/>
                </a:spcBef>
                <a:spcAft>
                  <a:spcPct val="20000"/>
                </a:spcAft>
                <a:buClr>
                  <a:schemeClr val="accent2"/>
                </a:buClr>
                <a:buSzPct val="70000"/>
                <a:buFont typeface="Wingdings" charset="0"/>
                <a:buChar char="n"/>
              </a:pPr>
              <a:r>
                <a:rPr lang="en-US" sz="900" b="1">
                  <a:latin typeface="Arial" charset="0"/>
                </a:rPr>
                <a:t>Coordination </a:t>
              </a:r>
            </a:p>
          </p:txBody>
        </p:sp>
      </p:grpSp>
      <p:sp>
        <p:nvSpPr>
          <p:cNvPr id="701602" name="Rectangle 162"/>
          <p:cNvSpPr>
            <a:spLocks noChangeArrowheads="1"/>
          </p:cNvSpPr>
          <p:nvPr/>
        </p:nvSpPr>
        <p:spPr bwMode="auto">
          <a:xfrm rot="21600000">
            <a:off x="3429000" y="4886325"/>
            <a:ext cx="9906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Data Transformation</a:t>
            </a:r>
          </a:p>
        </p:txBody>
      </p:sp>
      <p:sp>
        <p:nvSpPr>
          <p:cNvPr id="701603" name="Line 163"/>
          <p:cNvSpPr>
            <a:spLocks noChangeShapeType="1"/>
          </p:cNvSpPr>
          <p:nvPr/>
        </p:nvSpPr>
        <p:spPr bwMode="auto">
          <a:xfrm>
            <a:off x="4724400" y="4562475"/>
            <a:ext cx="152400" cy="0"/>
          </a:xfrm>
          <a:prstGeom prst="line">
            <a:avLst/>
          </a:prstGeom>
          <a:noFill/>
          <a:ln w="158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04" name="Line 164"/>
          <p:cNvSpPr>
            <a:spLocks noChangeShapeType="1"/>
          </p:cNvSpPr>
          <p:nvPr/>
        </p:nvSpPr>
        <p:spPr bwMode="auto">
          <a:xfrm>
            <a:off x="4724400" y="3943350"/>
            <a:ext cx="152400" cy="0"/>
          </a:xfrm>
          <a:prstGeom prst="line">
            <a:avLst/>
          </a:prstGeom>
          <a:noFill/>
          <a:ln w="158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05" name="Line 165"/>
          <p:cNvSpPr>
            <a:spLocks noChangeShapeType="1"/>
          </p:cNvSpPr>
          <p:nvPr/>
        </p:nvSpPr>
        <p:spPr bwMode="auto">
          <a:xfrm>
            <a:off x="4724400" y="3324225"/>
            <a:ext cx="152400" cy="0"/>
          </a:xfrm>
          <a:prstGeom prst="line">
            <a:avLst/>
          </a:prstGeom>
          <a:noFill/>
          <a:ln w="158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06" name="Line 166"/>
          <p:cNvSpPr>
            <a:spLocks noChangeShapeType="1"/>
          </p:cNvSpPr>
          <p:nvPr/>
        </p:nvSpPr>
        <p:spPr bwMode="auto">
          <a:xfrm>
            <a:off x="4724400" y="2276475"/>
            <a:ext cx="152400" cy="0"/>
          </a:xfrm>
          <a:prstGeom prst="line">
            <a:avLst/>
          </a:prstGeom>
          <a:noFill/>
          <a:ln w="158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07" name="AutoShape 167"/>
          <p:cNvSpPr>
            <a:spLocks noChangeArrowheads="1"/>
          </p:cNvSpPr>
          <p:nvPr/>
        </p:nvSpPr>
        <p:spPr bwMode="auto">
          <a:xfrm>
            <a:off x="4953000" y="3067050"/>
            <a:ext cx="1371600" cy="523875"/>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Controller Service </a:t>
            </a:r>
            <a:br>
              <a:rPr lang="en-US" sz="1000" b="1">
                <a:latin typeface="Arial Narrow" charset="0"/>
              </a:rPr>
            </a:br>
            <a:r>
              <a:rPr lang="en-US" sz="1000" b="1">
                <a:latin typeface="Arial Narrow" charset="0"/>
              </a:rPr>
              <a:t>(Simple Business Process Composition)</a:t>
            </a:r>
          </a:p>
        </p:txBody>
      </p:sp>
      <p:sp>
        <p:nvSpPr>
          <p:cNvPr id="701608" name="AutoShape 168"/>
          <p:cNvSpPr>
            <a:spLocks noChangeArrowheads="1"/>
          </p:cNvSpPr>
          <p:nvPr/>
        </p:nvSpPr>
        <p:spPr bwMode="auto">
          <a:xfrm>
            <a:off x="4953000" y="2762250"/>
            <a:ext cx="1371600" cy="2286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000" b="1">
                <a:latin typeface="Arial Narrow" charset="0"/>
              </a:rPr>
              <a:t>Wrapper Service</a:t>
            </a:r>
          </a:p>
        </p:txBody>
      </p:sp>
      <p:sp>
        <p:nvSpPr>
          <p:cNvPr id="701609" name="AutoShape 169"/>
          <p:cNvSpPr>
            <a:spLocks noChangeArrowheads="1"/>
          </p:cNvSpPr>
          <p:nvPr/>
        </p:nvSpPr>
        <p:spPr bwMode="auto">
          <a:xfrm>
            <a:off x="4953000" y="3676650"/>
            <a:ext cx="1371600" cy="371475"/>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Coordination Service</a:t>
            </a:r>
            <a:br>
              <a:rPr lang="en-US" sz="1000" b="1">
                <a:latin typeface="Arial Narrow" charset="0"/>
              </a:rPr>
            </a:br>
            <a:r>
              <a:rPr lang="en-US" sz="1000" b="1">
                <a:latin typeface="Arial Narrow" charset="0"/>
              </a:rPr>
              <a:t>(ACID Transaction)</a:t>
            </a:r>
          </a:p>
        </p:txBody>
      </p:sp>
      <p:sp>
        <p:nvSpPr>
          <p:cNvPr id="701610" name="AutoShape 170"/>
          <p:cNvSpPr>
            <a:spLocks noChangeArrowheads="1"/>
          </p:cNvSpPr>
          <p:nvPr/>
        </p:nvSpPr>
        <p:spPr bwMode="auto">
          <a:xfrm>
            <a:off x="4953000" y="4124325"/>
            <a:ext cx="1371600" cy="5334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Workflow Service</a:t>
            </a:r>
            <a:br>
              <a:rPr lang="en-US" sz="1000" b="1">
                <a:latin typeface="Arial Narrow" charset="0"/>
              </a:rPr>
            </a:br>
            <a:r>
              <a:rPr lang="en-US" sz="1000" b="1">
                <a:latin typeface="Arial Narrow" charset="0"/>
              </a:rPr>
              <a:t>(Business Process, Business Transaction)</a:t>
            </a:r>
          </a:p>
        </p:txBody>
      </p:sp>
      <p:sp>
        <p:nvSpPr>
          <p:cNvPr id="701611" name="AutoShape 171"/>
          <p:cNvSpPr>
            <a:spLocks noChangeArrowheads="1"/>
          </p:cNvSpPr>
          <p:nvPr/>
        </p:nvSpPr>
        <p:spPr bwMode="auto">
          <a:xfrm>
            <a:off x="4953000" y="2457450"/>
            <a:ext cx="1371600" cy="2286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000" b="1">
                <a:latin typeface="Arial Narrow" charset="0"/>
              </a:rPr>
              <a:t>Proxy Service</a:t>
            </a:r>
          </a:p>
        </p:txBody>
      </p:sp>
      <p:sp>
        <p:nvSpPr>
          <p:cNvPr id="701612" name="AutoShape 172"/>
          <p:cNvSpPr>
            <a:spLocks noChangeArrowheads="1"/>
          </p:cNvSpPr>
          <p:nvPr/>
        </p:nvSpPr>
        <p:spPr bwMode="auto">
          <a:xfrm>
            <a:off x="4953000" y="2152650"/>
            <a:ext cx="1371600" cy="2286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000" b="1">
                <a:latin typeface="Arial Narrow" charset="0"/>
              </a:rPr>
              <a:t>Basic Service</a:t>
            </a:r>
          </a:p>
        </p:txBody>
      </p:sp>
      <p:sp>
        <p:nvSpPr>
          <p:cNvPr id="701613" name="Line 173"/>
          <p:cNvSpPr>
            <a:spLocks noChangeShapeType="1"/>
          </p:cNvSpPr>
          <p:nvPr/>
        </p:nvSpPr>
        <p:spPr bwMode="auto">
          <a:xfrm>
            <a:off x="4724400" y="2562225"/>
            <a:ext cx="152400" cy="0"/>
          </a:xfrm>
          <a:prstGeom prst="line">
            <a:avLst/>
          </a:prstGeom>
          <a:noFill/>
          <a:ln w="158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14" name="Line 174"/>
          <p:cNvSpPr>
            <a:spLocks noChangeShapeType="1"/>
          </p:cNvSpPr>
          <p:nvPr/>
        </p:nvSpPr>
        <p:spPr bwMode="auto">
          <a:xfrm>
            <a:off x="4724400" y="2895600"/>
            <a:ext cx="152400" cy="0"/>
          </a:xfrm>
          <a:prstGeom prst="line">
            <a:avLst/>
          </a:prstGeom>
          <a:noFill/>
          <a:ln w="158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15" name="Line 175"/>
          <p:cNvSpPr>
            <a:spLocks noChangeShapeType="1"/>
          </p:cNvSpPr>
          <p:nvPr/>
        </p:nvSpPr>
        <p:spPr bwMode="auto">
          <a:xfrm>
            <a:off x="0" y="6257925"/>
            <a:ext cx="9144000" cy="0"/>
          </a:xfrm>
          <a:prstGeom prst="line">
            <a:avLst/>
          </a:prstGeom>
          <a:noFill/>
          <a:ln w="285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23" name="AutoShape 183"/>
          <p:cNvSpPr>
            <a:spLocks noChangeArrowheads="1"/>
          </p:cNvSpPr>
          <p:nvPr/>
        </p:nvSpPr>
        <p:spPr bwMode="auto">
          <a:xfrm>
            <a:off x="4876800" y="2000250"/>
            <a:ext cx="1752600" cy="2809875"/>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24" name="Text Box 184"/>
          <p:cNvSpPr txBox="1">
            <a:spLocks noChangeArrowheads="1"/>
          </p:cNvSpPr>
          <p:nvPr/>
        </p:nvSpPr>
        <p:spPr bwMode="auto">
          <a:xfrm>
            <a:off x="4940300" y="1924050"/>
            <a:ext cx="1155700" cy="152400"/>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Functional Services</a:t>
            </a:r>
          </a:p>
        </p:txBody>
      </p:sp>
      <p:sp>
        <p:nvSpPr>
          <p:cNvPr id="701625" name="Freeform 185"/>
          <p:cNvSpPr>
            <a:spLocks/>
          </p:cNvSpPr>
          <p:nvPr/>
        </p:nvSpPr>
        <p:spPr bwMode="auto">
          <a:xfrm>
            <a:off x="6248400" y="2076450"/>
            <a:ext cx="228600" cy="2657475"/>
          </a:xfrm>
          <a:custGeom>
            <a:avLst/>
            <a:gdLst>
              <a:gd name="T0" fmla="*/ 0 w 144"/>
              <a:gd name="T1" fmla="*/ 0 h 1776"/>
              <a:gd name="T2" fmla="*/ 144 w 144"/>
              <a:gd name="T3" fmla="*/ 0 h 1776"/>
              <a:gd name="T4" fmla="*/ 144 w 144"/>
              <a:gd name="T5" fmla="*/ 1776 h 1776"/>
              <a:gd name="T6" fmla="*/ 0 w 144"/>
              <a:gd name="T7" fmla="*/ 1776 h 1776"/>
            </a:gdLst>
            <a:ahLst/>
            <a:cxnLst>
              <a:cxn ang="0">
                <a:pos x="T0" y="T1"/>
              </a:cxn>
              <a:cxn ang="0">
                <a:pos x="T2" y="T3"/>
              </a:cxn>
              <a:cxn ang="0">
                <a:pos x="T4" y="T5"/>
              </a:cxn>
              <a:cxn ang="0">
                <a:pos x="T6" y="T7"/>
              </a:cxn>
            </a:cxnLst>
            <a:rect l="0" t="0" r="r" b="b"/>
            <a:pathLst>
              <a:path w="144" h="1776">
                <a:moveTo>
                  <a:pt x="0" y="0"/>
                </a:moveTo>
                <a:lnTo>
                  <a:pt x="144" y="0"/>
                </a:lnTo>
                <a:lnTo>
                  <a:pt x="144" y="1776"/>
                </a:lnTo>
                <a:lnTo>
                  <a:pt x="0" y="1776"/>
                </a:lnTo>
              </a:path>
            </a:pathLst>
          </a:custGeom>
          <a:noFill/>
          <a:ln w="9525" cap="rnd" cmpd="sng">
            <a:solidFill>
              <a:srgbClr val="FF99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p>
        </p:txBody>
      </p:sp>
      <p:sp>
        <p:nvSpPr>
          <p:cNvPr id="701626" name="Text Box 186"/>
          <p:cNvSpPr txBox="1">
            <a:spLocks noChangeArrowheads="1"/>
          </p:cNvSpPr>
          <p:nvPr/>
        </p:nvSpPr>
        <p:spPr bwMode="auto">
          <a:xfrm rot="-5400000">
            <a:off x="5675313" y="3302000"/>
            <a:ext cx="1606550" cy="206375"/>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eaLnBrk="0" hangingPunct="0">
              <a:lnSpc>
                <a:spcPts val="900"/>
              </a:lnSpc>
              <a:buClr>
                <a:schemeClr val="accent2"/>
              </a:buClr>
              <a:buSzPct val="70000"/>
              <a:buFont typeface="Wingdings" charset="0"/>
              <a:buNone/>
            </a:pPr>
            <a:r>
              <a:rPr lang="en-US" sz="900" i="1">
                <a:latin typeface="Arial" charset="0"/>
              </a:rPr>
              <a:t>Service Architectural  Styles</a:t>
            </a:r>
          </a:p>
        </p:txBody>
      </p:sp>
      <p:sp>
        <p:nvSpPr>
          <p:cNvPr id="701627" name="AutoShape 187"/>
          <p:cNvSpPr>
            <a:spLocks noChangeArrowheads="1"/>
          </p:cNvSpPr>
          <p:nvPr/>
        </p:nvSpPr>
        <p:spPr bwMode="auto">
          <a:xfrm>
            <a:off x="1676400" y="1876425"/>
            <a:ext cx="1219200" cy="2971800"/>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28" name="Text Box 188"/>
          <p:cNvSpPr txBox="1">
            <a:spLocks noChangeArrowheads="1"/>
          </p:cNvSpPr>
          <p:nvPr/>
        </p:nvSpPr>
        <p:spPr bwMode="auto">
          <a:xfrm>
            <a:off x="1905000" y="1800225"/>
            <a:ext cx="749300" cy="142875"/>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Application</a:t>
            </a:r>
          </a:p>
        </p:txBody>
      </p:sp>
      <p:sp>
        <p:nvSpPr>
          <p:cNvPr id="701629" name="AutoShape 189"/>
          <p:cNvSpPr>
            <a:spLocks noChangeArrowheads="1"/>
          </p:cNvSpPr>
          <p:nvPr/>
        </p:nvSpPr>
        <p:spPr bwMode="auto">
          <a:xfrm>
            <a:off x="1752600" y="1981200"/>
            <a:ext cx="990600" cy="3810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Presentation</a:t>
            </a:r>
          </a:p>
        </p:txBody>
      </p:sp>
      <p:sp>
        <p:nvSpPr>
          <p:cNvPr id="701630" name="AutoShape 190"/>
          <p:cNvSpPr>
            <a:spLocks noChangeArrowheads="1"/>
          </p:cNvSpPr>
          <p:nvPr/>
        </p:nvSpPr>
        <p:spPr bwMode="auto">
          <a:xfrm>
            <a:off x="1752600" y="2514600"/>
            <a:ext cx="990600" cy="3810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Application</a:t>
            </a:r>
            <a:br>
              <a:rPr lang="en-US" sz="1000" b="1">
                <a:latin typeface="Arial Narrow" charset="0"/>
              </a:rPr>
            </a:br>
            <a:r>
              <a:rPr lang="en-US" sz="1000" b="1">
                <a:latin typeface="Arial Narrow" charset="0"/>
              </a:rPr>
              <a:t>Components</a:t>
            </a:r>
          </a:p>
        </p:txBody>
      </p:sp>
      <p:sp>
        <p:nvSpPr>
          <p:cNvPr id="701631" name="AutoShape 191"/>
          <p:cNvSpPr>
            <a:spLocks noChangeArrowheads="1"/>
          </p:cNvSpPr>
          <p:nvPr/>
        </p:nvSpPr>
        <p:spPr bwMode="auto">
          <a:xfrm>
            <a:off x="1752600" y="4191000"/>
            <a:ext cx="990600" cy="5334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Application Framework</a:t>
            </a:r>
            <a:br>
              <a:rPr lang="en-US" sz="1000" b="1">
                <a:latin typeface="Arial Narrow" charset="0"/>
              </a:rPr>
            </a:br>
            <a:r>
              <a:rPr lang="en-US" sz="1000" b="1">
                <a:latin typeface="Arial Narrow" charset="0"/>
              </a:rPr>
              <a:t>Components</a:t>
            </a:r>
          </a:p>
        </p:txBody>
      </p:sp>
      <p:sp>
        <p:nvSpPr>
          <p:cNvPr id="701632" name="AutoShape 192"/>
          <p:cNvSpPr>
            <a:spLocks noChangeArrowheads="1"/>
          </p:cNvSpPr>
          <p:nvPr/>
        </p:nvSpPr>
        <p:spPr bwMode="auto">
          <a:xfrm>
            <a:off x="1752600" y="3505200"/>
            <a:ext cx="990600" cy="533400"/>
          </a:xfrm>
          <a:prstGeom prst="roundRect">
            <a:avLst>
              <a:gd name="adj" fmla="val 16667"/>
            </a:avLst>
          </a:prstGeom>
          <a:gradFill rotWithShape="1">
            <a:gsLst>
              <a:gs pos="0">
                <a:schemeClr val="bg1"/>
              </a:gs>
              <a:gs pos="100000">
                <a:srgbClr val="BBD0D3"/>
              </a:gs>
            </a:gsLst>
            <a:path path="shape">
              <a:fillToRect l="50000" t="50000" r="50000" b="50000"/>
            </a:path>
          </a:gradFill>
          <a:ln w="25400">
            <a:solidFill>
              <a:schemeClr val="tx1"/>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Design &amp; Architectural Patterns</a:t>
            </a:r>
          </a:p>
        </p:txBody>
      </p:sp>
      <p:sp>
        <p:nvSpPr>
          <p:cNvPr id="701633" name="AutoShape 193"/>
          <p:cNvSpPr>
            <a:spLocks noChangeArrowheads="1"/>
          </p:cNvSpPr>
          <p:nvPr/>
        </p:nvSpPr>
        <p:spPr bwMode="auto">
          <a:xfrm>
            <a:off x="1752600" y="3048000"/>
            <a:ext cx="990600" cy="381000"/>
          </a:xfrm>
          <a:prstGeom prst="roundRect">
            <a:avLst>
              <a:gd name="adj" fmla="val 16667"/>
            </a:avLst>
          </a:prstGeom>
          <a:gradFill rotWithShape="1">
            <a:gsLst>
              <a:gs pos="0">
                <a:schemeClr val="bg1"/>
              </a:gs>
              <a:gs pos="100000">
                <a:srgbClr val="FF9900"/>
              </a:gs>
            </a:gsLst>
            <a:path path="shape">
              <a:fillToRect l="50000" t="50000" r="50000" b="50000"/>
            </a:path>
          </a:gradFill>
          <a:ln w="25400">
            <a:solidFill>
              <a:schemeClr val="tx1"/>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SOA Design</a:t>
            </a:r>
          </a:p>
        </p:txBody>
      </p:sp>
      <p:sp>
        <p:nvSpPr>
          <p:cNvPr id="701634" name="AutoShape 194"/>
          <p:cNvSpPr>
            <a:spLocks noChangeArrowheads="1"/>
          </p:cNvSpPr>
          <p:nvPr/>
        </p:nvSpPr>
        <p:spPr bwMode="auto">
          <a:xfrm>
            <a:off x="2819400" y="3248025"/>
            <a:ext cx="533400" cy="228600"/>
          </a:xfrm>
          <a:prstGeom prst="homePlate">
            <a:avLst>
              <a:gd name="adj" fmla="val 58333"/>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655" tIns="0" rIns="0" bIns="0" anchor="ctr"/>
          <a:lstStyle/>
          <a:p>
            <a:pPr algn="ctr" defTabSz="933450"/>
            <a:r>
              <a:rPr lang="en-US" sz="800">
                <a:latin typeface="Arial Narrow" charset="0"/>
              </a:rPr>
              <a:t>Messaging</a:t>
            </a:r>
          </a:p>
        </p:txBody>
      </p:sp>
      <p:sp>
        <p:nvSpPr>
          <p:cNvPr id="701635" name="AutoShape 195"/>
          <p:cNvSpPr>
            <a:spLocks noChangeArrowheads="1"/>
          </p:cNvSpPr>
          <p:nvPr/>
        </p:nvSpPr>
        <p:spPr bwMode="auto">
          <a:xfrm rot="-5400000">
            <a:off x="534988" y="4648200"/>
            <a:ext cx="1066800"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Inter-, Intra-, and Extranet Gateways</a:t>
            </a:r>
          </a:p>
        </p:txBody>
      </p:sp>
      <p:sp>
        <p:nvSpPr>
          <p:cNvPr id="701636" name="AutoShape 196"/>
          <p:cNvSpPr>
            <a:spLocks noChangeArrowheads="1"/>
          </p:cNvSpPr>
          <p:nvPr/>
        </p:nvSpPr>
        <p:spPr bwMode="auto">
          <a:xfrm rot="-5400000">
            <a:off x="558800" y="3529013"/>
            <a:ext cx="1019175"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QoS - Clustering/</a:t>
            </a:r>
            <a:br>
              <a:rPr lang="en-US" sz="1000" b="1">
                <a:latin typeface="Arial Narrow" charset="0"/>
              </a:rPr>
            </a:br>
            <a:r>
              <a:rPr lang="en-US" sz="1000" b="1">
                <a:latin typeface="Arial Narrow" charset="0"/>
              </a:rPr>
              <a:t>Load Balancing</a:t>
            </a:r>
          </a:p>
        </p:txBody>
      </p:sp>
      <p:sp>
        <p:nvSpPr>
          <p:cNvPr id="701637" name="AutoShape 197"/>
          <p:cNvSpPr>
            <a:spLocks noChangeArrowheads="1"/>
          </p:cNvSpPr>
          <p:nvPr/>
        </p:nvSpPr>
        <p:spPr bwMode="auto">
          <a:xfrm rot="-5400000">
            <a:off x="-875506" y="3237706"/>
            <a:ext cx="3886200" cy="458788"/>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38" name="Text Box 198"/>
          <p:cNvSpPr txBox="1">
            <a:spLocks noChangeArrowheads="1"/>
          </p:cNvSpPr>
          <p:nvPr/>
        </p:nvSpPr>
        <p:spPr bwMode="auto">
          <a:xfrm rot="-5400000">
            <a:off x="248443" y="4628357"/>
            <a:ext cx="1179513" cy="152400"/>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Core Infrastructure</a:t>
            </a:r>
          </a:p>
        </p:txBody>
      </p:sp>
      <p:sp>
        <p:nvSpPr>
          <p:cNvPr id="701639" name="AutoShape 199"/>
          <p:cNvSpPr>
            <a:spLocks noChangeArrowheads="1"/>
          </p:cNvSpPr>
          <p:nvPr/>
        </p:nvSpPr>
        <p:spPr bwMode="auto">
          <a:xfrm rot="-5400000">
            <a:off x="609600" y="2486025"/>
            <a:ext cx="914400"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Infrastructure</a:t>
            </a:r>
            <a:br>
              <a:rPr lang="en-US" sz="1000" b="1">
                <a:latin typeface="Arial Narrow" charset="0"/>
              </a:rPr>
            </a:br>
            <a:r>
              <a:rPr lang="en-US" sz="1000" b="1">
                <a:latin typeface="Arial Narrow" charset="0"/>
              </a:rPr>
              <a:t>Components</a:t>
            </a:r>
          </a:p>
        </p:txBody>
      </p:sp>
      <p:sp>
        <p:nvSpPr>
          <p:cNvPr id="701640" name="AutoShape 200"/>
          <p:cNvSpPr>
            <a:spLocks noChangeArrowheads="1"/>
          </p:cNvSpPr>
          <p:nvPr/>
        </p:nvSpPr>
        <p:spPr bwMode="auto">
          <a:xfrm>
            <a:off x="4495800" y="5551488"/>
            <a:ext cx="2743200" cy="611187"/>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41" name="Text Box 201"/>
          <p:cNvSpPr txBox="1">
            <a:spLocks noChangeArrowheads="1"/>
          </p:cNvSpPr>
          <p:nvPr/>
        </p:nvSpPr>
        <p:spPr bwMode="auto">
          <a:xfrm>
            <a:off x="4572000" y="5476875"/>
            <a:ext cx="546100" cy="152400"/>
          </a:xfrm>
          <a:prstGeom prst="rect">
            <a:avLst/>
          </a:prstGeom>
          <a:solidFill>
            <a:srgbClr val="FFFF99"/>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Storage</a:t>
            </a:r>
          </a:p>
        </p:txBody>
      </p:sp>
      <p:sp>
        <p:nvSpPr>
          <p:cNvPr id="701642" name="AutoShape 202"/>
          <p:cNvSpPr>
            <a:spLocks noChangeArrowheads="1"/>
          </p:cNvSpPr>
          <p:nvPr/>
        </p:nvSpPr>
        <p:spPr bwMode="auto">
          <a:xfrm>
            <a:off x="5638800" y="5648325"/>
            <a:ext cx="762000" cy="238125"/>
          </a:xfrm>
          <a:prstGeom prst="flowChartMagneticDisk">
            <a:avLst/>
          </a:prstGeom>
          <a:gradFill rotWithShape="1">
            <a:gsLst>
              <a:gs pos="0">
                <a:schemeClr val="bg1"/>
              </a:gs>
              <a:gs pos="100000">
                <a:srgbClr val="C9C9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eaLnBrk="0" hangingPunct="0">
              <a:spcBef>
                <a:spcPct val="20000"/>
              </a:spcBef>
              <a:spcAft>
                <a:spcPct val="20000"/>
              </a:spcAft>
              <a:buClr>
                <a:schemeClr val="accent2"/>
              </a:buClr>
              <a:buSzPct val="70000"/>
              <a:buFont typeface="Wingdings" charset="0"/>
              <a:buNone/>
            </a:pPr>
            <a:r>
              <a:rPr lang="en-US" sz="900" b="1">
                <a:latin typeface="Arial Narrow" charset="0"/>
              </a:rPr>
              <a:t>Warehouse</a:t>
            </a:r>
          </a:p>
        </p:txBody>
      </p:sp>
      <p:sp>
        <p:nvSpPr>
          <p:cNvPr id="701643" name="AutoShape 203"/>
          <p:cNvSpPr>
            <a:spLocks noChangeArrowheads="1"/>
          </p:cNvSpPr>
          <p:nvPr/>
        </p:nvSpPr>
        <p:spPr bwMode="auto">
          <a:xfrm>
            <a:off x="4572000" y="5648325"/>
            <a:ext cx="457200" cy="238125"/>
          </a:xfrm>
          <a:prstGeom prst="flowChartMagneticDisk">
            <a:avLst/>
          </a:prstGeom>
          <a:gradFill rotWithShape="1">
            <a:gsLst>
              <a:gs pos="0">
                <a:schemeClr val="bg1"/>
              </a:gs>
              <a:gs pos="100000">
                <a:srgbClr val="C9C9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eaLnBrk="0" hangingPunct="0">
              <a:spcBef>
                <a:spcPct val="20000"/>
              </a:spcBef>
              <a:spcAft>
                <a:spcPct val="20000"/>
              </a:spcAft>
              <a:buClr>
                <a:schemeClr val="accent2"/>
              </a:buClr>
              <a:buSzPct val="70000"/>
              <a:buFont typeface="Wingdings" charset="0"/>
              <a:buNone/>
            </a:pPr>
            <a:r>
              <a:rPr lang="en-US" sz="900" b="1">
                <a:latin typeface="Arial Narrow" charset="0"/>
              </a:rPr>
              <a:t>ODS</a:t>
            </a:r>
          </a:p>
        </p:txBody>
      </p:sp>
      <p:sp>
        <p:nvSpPr>
          <p:cNvPr id="701644" name="AutoShape 204"/>
          <p:cNvSpPr>
            <a:spLocks noChangeArrowheads="1"/>
          </p:cNvSpPr>
          <p:nvPr/>
        </p:nvSpPr>
        <p:spPr bwMode="auto">
          <a:xfrm>
            <a:off x="5105400" y="5648325"/>
            <a:ext cx="457200" cy="238125"/>
          </a:xfrm>
          <a:prstGeom prst="flowChartMagneticDisk">
            <a:avLst/>
          </a:prstGeom>
          <a:gradFill rotWithShape="1">
            <a:gsLst>
              <a:gs pos="0">
                <a:schemeClr val="bg1"/>
              </a:gs>
              <a:gs pos="100000">
                <a:srgbClr val="C9C9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eaLnBrk="0" hangingPunct="0">
              <a:spcBef>
                <a:spcPct val="20000"/>
              </a:spcBef>
              <a:spcAft>
                <a:spcPct val="20000"/>
              </a:spcAft>
              <a:buClr>
                <a:schemeClr val="accent2"/>
              </a:buClr>
              <a:buSzPct val="70000"/>
              <a:buFont typeface="Wingdings" charset="0"/>
              <a:buNone/>
            </a:pPr>
            <a:r>
              <a:rPr lang="en-US" sz="900" b="1">
                <a:latin typeface="Arial Narrow" charset="0"/>
              </a:rPr>
              <a:t>BOR</a:t>
            </a:r>
          </a:p>
        </p:txBody>
      </p:sp>
      <p:sp>
        <p:nvSpPr>
          <p:cNvPr id="701645" name="AutoShape 205"/>
          <p:cNvSpPr>
            <a:spLocks noChangeArrowheads="1"/>
          </p:cNvSpPr>
          <p:nvPr/>
        </p:nvSpPr>
        <p:spPr bwMode="auto">
          <a:xfrm>
            <a:off x="6477000" y="5648325"/>
            <a:ext cx="685800" cy="238125"/>
          </a:xfrm>
          <a:prstGeom prst="flowChartMagneticDisk">
            <a:avLst/>
          </a:prstGeom>
          <a:gradFill rotWithShape="1">
            <a:gsLst>
              <a:gs pos="0">
                <a:schemeClr val="bg1"/>
              </a:gs>
              <a:gs pos="100000">
                <a:srgbClr val="C9C9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eaLnBrk="0" hangingPunct="0">
              <a:spcBef>
                <a:spcPct val="20000"/>
              </a:spcBef>
              <a:spcAft>
                <a:spcPct val="20000"/>
              </a:spcAft>
              <a:buClr>
                <a:schemeClr val="accent2"/>
              </a:buClr>
              <a:buSzPct val="70000"/>
              <a:buFont typeface="Wingdings" charset="0"/>
              <a:buNone/>
            </a:pPr>
            <a:r>
              <a:rPr lang="en-US" sz="900" b="1">
                <a:latin typeface="Arial Narrow" charset="0"/>
              </a:rPr>
              <a:t>Data Mart</a:t>
            </a:r>
          </a:p>
        </p:txBody>
      </p:sp>
      <p:sp>
        <p:nvSpPr>
          <p:cNvPr id="701646" name="Rectangle 206"/>
          <p:cNvSpPr>
            <a:spLocks noChangeArrowheads="1"/>
          </p:cNvSpPr>
          <p:nvPr/>
        </p:nvSpPr>
        <p:spPr bwMode="auto">
          <a:xfrm rot="21600000">
            <a:off x="4572000" y="5943600"/>
            <a:ext cx="25908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ETL</a:t>
            </a:r>
          </a:p>
        </p:txBody>
      </p:sp>
      <p:sp>
        <p:nvSpPr>
          <p:cNvPr id="701647" name="Line 207"/>
          <p:cNvSpPr>
            <a:spLocks noChangeShapeType="1"/>
          </p:cNvSpPr>
          <p:nvPr/>
        </p:nvSpPr>
        <p:spPr bwMode="auto">
          <a:xfrm>
            <a:off x="3581400" y="2562225"/>
            <a:ext cx="152400" cy="0"/>
          </a:xfrm>
          <a:prstGeom prst="line">
            <a:avLst/>
          </a:prstGeom>
          <a:noFill/>
          <a:ln w="15875" cap="rnd">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48" name="AutoShape 208"/>
          <p:cNvSpPr>
            <a:spLocks noChangeArrowheads="1"/>
          </p:cNvSpPr>
          <p:nvPr/>
        </p:nvSpPr>
        <p:spPr bwMode="auto">
          <a:xfrm>
            <a:off x="1371600" y="5562600"/>
            <a:ext cx="3048000" cy="609600"/>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49" name="AutoShape 209"/>
          <p:cNvSpPr>
            <a:spLocks noChangeArrowheads="1"/>
          </p:cNvSpPr>
          <p:nvPr/>
        </p:nvSpPr>
        <p:spPr bwMode="auto">
          <a:xfrm>
            <a:off x="7315200" y="1809750"/>
            <a:ext cx="1054100" cy="2305050"/>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50" name="Text Box 210"/>
          <p:cNvSpPr txBox="1">
            <a:spLocks noChangeArrowheads="1"/>
          </p:cNvSpPr>
          <p:nvPr/>
        </p:nvSpPr>
        <p:spPr bwMode="auto">
          <a:xfrm>
            <a:off x="7410450" y="1600200"/>
            <a:ext cx="685800" cy="304800"/>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3</a:t>
            </a:r>
            <a:r>
              <a:rPr lang="en-US" sz="1000" b="1" baseline="30000">
                <a:latin typeface="Arial Narrow" charset="0"/>
              </a:rPr>
              <a:t>rd</a:t>
            </a:r>
            <a:r>
              <a:rPr lang="en-US" sz="1000" b="1">
                <a:latin typeface="Arial Narrow" charset="0"/>
              </a:rPr>
              <a:t> Party </a:t>
            </a:r>
            <a:br>
              <a:rPr lang="en-US" sz="1000" b="1">
                <a:latin typeface="Arial Narrow" charset="0"/>
              </a:rPr>
            </a:br>
            <a:r>
              <a:rPr lang="en-US" sz="1000" b="1">
                <a:latin typeface="Arial Narrow" charset="0"/>
              </a:rPr>
              <a:t>Integration</a:t>
            </a:r>
          </a:p>
        </p:txBody>
      </p:sp>
      <p:sp>
        <p:nvSpPr>
          <p:cNvPr id="701651" name="AutoShape 211"/>
          <p:cNvSpPr>
            <a:spLocks noChangeArrowheads="1"/>
          </p:cNvSpPr>
          <p:nvPr/>
        </p:nvSpPr>
        <p:spPr bwMode="auto">
          <a:xfrm>
            <a:off x="7391400" y="2009775"/>
            <a:ext cx="901700" cy="4381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Purchased</a:t>
            </a:r>
            <a:br>
              <a:rPr lang="en-US" sz="1000" b="1">
                <a:latin typeface="Arial Narrow" charset="0"/>
              </a:rPr>
            </a:br>
            <a:r>
              <a:rPr lang="en-US" sz="1000" b="1">
                <a:latin typeface="Arial Narrow" charset="0"/>
              </a:rPr>
              <a:t>Applications</a:t>
            </a:r>
          </a:p>
        </p:txBody>
      </p:sp>
      <p:sp>
        <p:nvSpPr>
          <p:cNvPr id="701652" name="AutoShape 212"/>
          <p:cNvSpPr>
            <a:spLocks noChangeArrowheads="1"/>
          </p:cNvSpPr>
          <p:nvPr/>
        </p:nvSpPr>
        <p:spPr bwMode="auto">
          <a:xfrm>
            <a:off x="7391400" y="3067050"/>
            <a:ext cx="901700" cy="4381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Partner</a:t>
            </a:r>
            <a:br>
              <a:rPr lang="en-US" sz="1000" b="1">
                <a:latin typeface="Arial Narrow" charset="0"/>
              </a:rPr>
            </a:br>
            <a:r>
              <a:rPr lang="en-US" sz="1000" b="1">
                <a:latin typeface="Arial Narrow" charset="0"/>
              </a:rPr>
              <a:t>Applications</a:t>
            </a:r>
          </a:p>
        </p:txBody>
      </p:sp>
      <p:sp>
        <p:nvSpPr>
          <p:cNvPr id="701653" name="Rectangle 213"/>
          <p:cNvSpPr>
            <a:spLocks noChangeArrowheads="1"/>
          </p:cNvSpPr>
          <p:nvPr/>
        </p:nvSpPr>
        <p:spPr bwMode="auto">
          <a:xfrm rot="21600000">
            <a:off x="1447800" y="5248275"/>
            <a:ext cx="57912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Messaging / Transactions / EAI</a:t>
            </a:r>
          </a:p>
        </p:txBody>
      </p:sp>
      <p:sp>
        <p:nvSpPr>
          <p:cNvPr id="701654" name="AutoShape 214"/>
          <p:cNvSpPr>
            <a:spLocks noChangeArrowheads="1"/>
          </p:cNvSpPr>
          <p:nvPr/>
        </p:nvSpPr>
        <p:spPr bwMode="auto">
          <a:xfrm>
            <a:off x="1447800" y="1085850"/>
            <a:ext cx="660400"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WebSphere</a:t>
            </a:r>
            <a:br>
              <a:rPr lang="en-US" sz="1000" b="1">
                <a:latin typeface="Arial Narrow" charset="0"/>
              </a:rPr>
            </a:br>
            <a:r>
              <a:rPr lang="en-US" sz="1000" b="1">
                <a:latin typeface="Arial Narrow" charset="0"/>
              </a:rPr>
              <a:t>J2EE</a:t>
            </a:r>
          </a:p>
        </p:txBody>
      </p:sp>
      <p:sp>
        <p:nvSpPr>
          <p:cNvPr id="701655" name="AutoShape 215"/>
          <p:cNvSpPr>
            <a:spLocks noChangeArrowheads="1"/>
          </p:cNvSpPr>
          <p:nvPr/>
        </p:nvSpPr>
        <p:spPr bwMode="auto">
          <a:xfrm>
            <a:off x="2184400" y="1085850"/>
            <a:ext cx="558800"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Microsoft</a:t>
            </a:r>
            <a:br>
              <a:rPr lang="en-US" sz="1000" b="1">
                <a:latin typeface="Arial Narrow" charset="0"/>
              </a:rPr>
            </a:br>
            <a:r>
              <a:rPr lang="en-US" sz="1000" b="1">
                <a:latin typeface="Arial Narrow" charset="0"/>
              </a:rPr>
              <a:t>.Net</a:t>
            </a:r>
          </a:p>
        </p:txBody>
      </p:sp>
      <p:sp>
        <p:nvSpPr>
          <p:cNvPr id="701656" name="AutoShape 216"/>
          <p:cNvSpPr>
            <a:spLocks noChangeArrowheads="1"/>
          </p:cNvSpPr>
          <p:nvPr/>
        </p:nvSpPr>
        <p:spPr bwMode="auto">
          <a:xfrm>
            <a:off x="2819400" y="1085850"/>
            <a:ext cx="508000"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CICS</a:t>
            </a:r>
          </a:p>
        </p:txBody>
      </p:sp>
      <p:sp>
        <p:nvSpPr>
          <p:cNvPr id="701657" name="AutoShape 217"/>
          <p:cNvSpPr>
            <a:spLocks noChangeArrowheads="1"/>
          </p:cNvSpPr>
          <p:nvPr/>
        </p:nvSpPr>
        <p:spPr bwMode="auto">
          <a:xfrm>
            <a:off x="1371600" y="1008063"/>
            <a:ext cx="2743200" cy="458787"/>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58" name="Text Box 218"/>
          <p:cNvSpPr txBox="1">
            <a:spLocks noChangeArrowheads="1"/>
          </p:cNvSpPr>
          <p:nvPr/>
        </p:nvSpPr>
        <p:spPr bwMode="auto">
          <a:xfrm>
            <a:off x="1524000" y="933450"/>
            <a:ext cx="774700" cy="152400"/>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Containers</a:t>
            </a:r>
          </a:p>
        </p:txBody>
      </p:sp>
      <p:sp>
        <p:nvSpPr>
          <p:cNvPr id="701659" name="AutoShape 219"/>
          <p:cNvSpPr>
            <a:spLocks noChangeArrowheads="1"/>
          </p:cNvSpPr>
          <p:nvPr/>
        </p:nvSpPr>
        <p:spPr bwMode="auto">
          <a:xfrm>
            <a:off x="7315200" y="4419600"/>
            <a:ext cx="1066800" cy="762000"/>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60" name="Text Box 220"/>
          <p:cNvSpPr txBox="1">
            <a:spLocks noChangeArrowheads="1"/>
          </p:cNvSpPr>
          <p:nvPr/>
        </p:nvSpPr>
        <p:spPr bwMode="auto">
          <a:xfrm>
            <a:off x="7391400" y="4267200"/>
            <a:ext cx="533400" cy="304800"/>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Legacy</a:t>
            </a:r>
          </a:p>
        </p:txBody>
      </p:sp>
      <p:sp>
        <p:nvSpPr>
          <p:cNvPr id="701661" name="AutoShape 221"/>
          <p:cNvSpPr>
            <a:spLocks noChangeArrowheads="1"/>
          </p:cNvSpPr>
          <p:nvPr/>
        </p:nvSpPr>
        <p:spPr bwMode="auto">
          <a:xfrm>
            <a:off x="7543800" y="4724400"/>
            <a:ext cx="762000" cy="3619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Legacy</a:t>
            </a:r>
            <a:br>
              <a:rPr lang="en-US" sz="1000" b="1">
                <a:latin typeface="Arial Narrow" charset="0"/>
              </a:rPr>
            </a:br>
            <a:r>
              <a:rPr lang="en-US" sz="1000" b="1">
                <a:latin typeface="Arial Narrow" charset="0"/>
              </a:rPr>
              <a:t>Application</a:t>
            </a:r>
          </a:p>
        </p:txBody>
      </p:sp>
      <p:sp>
        <p:nvSpPr>
          <p:cNvPr id="701662" name="AutoShape 222"/>
          <p:cNvSpPr>
            <a:spLocks noChangeArrowheads="1"/>
          </p:cNvSpPr>
          <p:nvPr/>
        </p:nvSpPr>
        <p:spPr bwMode="auto">
          <a:xfrm>
            <a:off x="7467600" y="4648200"/>
            <a:ext cx="762000" cy="3619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Legacy</a:t>
            </a:r>
            <a:br>
              <a:rPr lang="en-US" sz="1000" b="1">
                <a:latin typeface="Arial Narrow" charset="0"/>
              </a:rPr>
            </a:br>
            <a:r>
              <a:rPr lang="en-US" sz="1000" b="1">
                <a:latin typeface="Arial Narrow" charset="0"/>
              </a:rPr>
              <a:t>Application</a:t>
            </a:r>
          </a:p>
        </p:txBody>
      </p:sp>
      <p:sp>
        <p:nvSpPr>
          <p:cNvPr id="701663" name="AutoShape 223"/>
          <p:cNvSpPr>
            <a:spLocks noChangeArrowheads="1"/>
          </p:cNvSpPr>
          <p:nvPr/>
        </p:nvSpPr>
        <p:spPr bwMode="auto">
          <a:xfrm>
            <a:off x="7391400" y="4572000"/>
            <a:ext cx="762000" cy="3619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Legacy</a:t>
            </a:r>
            <a:br>
              <a:rPr lang="en-US" sz="1000" b="1">
                <a:latin typeface="Arial Narrow" charset="0"/>
              </a:rPr>
            </a:br>
            <a:r>
              <a:rPr lang="en-US" sz="1000" b="1">
                <a:latin typeface="Arial Narrow" charset="0"/>
              </a:rPr>
              <a:t>Application</a:t>
            </a:r>
          </a:p>
        </p:txBody>
      </p:sp>
      <p:sp>
        <p:nvSpPr>
          <p:cNvPr id="701665" name="AutoShape 225"/>
          <p:cNvSpPr>
            <a:spLocks noChangeArrowheads="1"/>
          </p:cNvSpPr>
          <p:nvPr/>
        </p:nvSpPr>
        <p:spPr bwMode="auto">
          <a:xfrm>
            <a:off x="4267200" y="1009650"/>
            <a:ext cx="2971800" cy="457200"/>
          </a:xfrm>
          <a:prstGeom prst="roundRect">
            <a:avLst>
              <a:gd name="adj" fmla="val 7532"/>
            </a:avLst>
          </a:prstGeom>
          <a:noFill/>
          <a:ln w="127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66" name="Text Box 226"/>
          <p:cNvSpPr txBox="1">
            <a:spLocks noChangeArrowheads="1"/>
          </p:cNvSpPr>
          <p:nvPr/>
        </p:nvSpPr>
        <p:spPr bwMode="auto">
          <a:xfrm>
            <a:off x="4343400" y="933450"/>
            <a:ext cx="774700" cy="152400"/>
          </a:xfrm>
          <a:prstGeom prst="rect">
            <a:avLst/>
          </a:prstGeom>
          <a:solidFill>
            <a:schemeClr val="bg1"/>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Process/PM</a:t>
            </a:r>
          </a:p>
        </p:txBody>
      </p:sp>
      <p:sp>
        <p:nvSpPr>
          <p:cNvPr id="701667" name="AutoShape 227"/>
          <p:cNvSpPr>
            <a:spLocks noChangeArrowheads="1"/>
          </p:cNvSpPr>
          <p:nvPr/>
        </p:nvSpPr>
        <p:spPr bwMode="auto">
          <a:xfrm>
            <a:off x="4419600" y="1162050"/>
            <a:ext cx="533400" cy="2286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SDLC</a:t>
            </a:r>
          </a:p>
        </p:txBody>
      </p:sp>
      <p:sp>
        <p:nvSpPr>
          <p:cNvPr id="701668" name="AutoShape 228"/>
          <p:cNvSpPr>
            <a:spLocks noChangeArrowheads="1"/>
          </p:cNvSpPr>
          <p:nvPr/>
        </p:nvSpPr>
        <p:spPr bwMode="auto">
          <a:xfrm>
            <a:off x="5791200" y="1162050"/>
            <a:ext cx="1295400" cy="2286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Methodology</a:t>
            </a:r>
          </a:p>
        </p:txBody>
      </p:sp>
      <p:sp>
        <p:nvSpPr>
          <p:cNvPr id="701670" name="AutoShape 230"/>
          <p:cNvSpPr>
            <a:spLocks noChangeArrowheads="1"/>
          </p:cNvSpPr>
          <p:nvPr/>
        </p:nvSpPr>
        <p:spPr bwMode="auto">
          <a:xfrm>
            <a:off x="5029200" y="1162050"/>
            <a:ext cx="673100" cy="2286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Management </a:t>
            </a:r>
          </a:p>
        </p:txBody>
      </p:sp>
      <p:sp>
        <p:nvSpPr>
          <p:cNvPr id="701671" name="AutoShape 231"/>
          <p:cNvSpPr>
            <a:spLocks noChangeArrowheads="1"/>
          </p:cNvSpPr>
          <p:nvPr/>
        </p:nvSpPr>
        <p:spPr bwMode="auto">
          <a:xfrm>
            <a:off x="7391400" y="3600450"/>
            <a:ext cx="901700" cy="4381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Components </a:t>
            </a:r>
          </a:p>
        </p:txBody>
      </p:sp>
      <p:sp>
        <p:nvSpPr>
          <p:cNvPr id="701672" name="Rectangle 232"/>
          <p:cNvSpPr>
            <a:spLocks noChangeArrowheads="1"/>
          </p:cNvSpPr>
          <p:nvPr/>
        </p:nvSpPr>
        <p:spPr bwMode="auto">
          <a:xfrm rot="16200000">
            <a:off x="5219700" y="3381375"/>
            <a:ext cx="38862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Messaging / Transactions / EAI</a:t>
            </a:r>
          </a:p>
        </p:txBody>
      </p:sp>
      <p:sp>
        <p:nvSpPr>
          <p:cNvPr id="701673" name="Rectangle 233"/>
          <p:cNvSpPr>
            <a:spLocks noChangeArrowheads="1"/>
          </p:cNvSpPr>
          <p:nvPr/>
        </p:nvSpPr>
        <p:spPr bwMode="auto">
          <a:xfrm rot="16200000">
            <a:off x="-495300" y="3381375"/>
            <a:ext cx="38862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Messaging / Transactions / EAI</a:t>
            </a:r>
          </a:p>
        </p:txBody>
      </p:sp>
      <p:sp>
        <p:nvSpPr>
          <p:cNvPr id="701674" name="Rectangle 234"/>
          <p:cNvSpPr>
            <a:spLocks noChangeArrowheads="1"/>
          </p:cNvSpPr>
          <p:nvPr/>
        </p:nvSpPr>
        <p:spPr bwMode="auto">
          <a:xfrm rot="21600000">
            <a:off x="1447800" y="1514475"/>
            <a:ext cx="57912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Messaging / Transactions / EAI</a:t>
            </a:r>
          </a:p>
        </p:txBody>
      </p:sp>
      <p:sp>
        <p:nvSpPr>
          <p:cNvPr id="701675" name="AutoShape 235"/>
          <p:cNvSpPr>
            <a:spLocks noChangeArrowheads="1"/>
          </p:cNvSpPr>
          <p:nvPr/>
        </p:nvSpPr>
        <p:spPr bwMode="auto">
          <a:xfrm>
            <a:off x="3429000" y="1085850"/>
            <a:ext cx="609600"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Database</a:t>
            </a:r>
          </a:p>
        </p:txBody>
      </p:sp>
      <p:sp>
        <p:nvSpPr>
          <p:cNvPr id="701676" name="AutoShape 236"/>
          <p:cNvSpPr>
            <a:spLocks noChangeArrowheads="1"/>
          </p:cNvSpPr>
          <p:nvPr/>
        </p:nvSpPr>
        <p:spPr bwMode="auto">
          <a:xfrm>
            <a:off x="7391400" y="2533650"/>
            <a:ext cx="901700" cy="4381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Internal</a:t>
            </a:r>
            <a:br>
              <a:rPr lang="en-US" sz="1000" b="1">
                <a:latin typeface="Arial Narrow" charset="0"/>
              </a:rPr>
            </a:br>
            <a:r>
              <a:rPr lang="en-US" sz="1000" b="1">
                <a:latin typeface="Arial Narrow" charset="0"/>
              </a:rPr>
              <a:t>Applications</a:t>
            </a:r>
          </a:p>
        </p:txBody>
      </p:sp>
      <p:sp>
        <p:nvSpPr>
          <p:cNvPr id="701677" name="Rectangle 237"/>
          <p:cNvSpPr>
            <a:spLocks noChangeArrowheads="1"/>
          </p:cNvSpPr>
          <p:nvPr/>
        </p:nvSpPr>
        <p:spPr bwMode="auto">
          <a:xfrm rot="21600000">
            <a:off x="4648200" y="4895850"/>
            <a:ext cx="9906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800"/>
              <a:t>Policy Enforcement</a:t>
            </a:r>
          </a:p>
        </p:txBody>
      </p:sp>
      <p:sp>
        <p:nvSpPr>
          <p:cNvPr id="701678" name="Text Box 238"/>
          <p:cNvSpPr txBox="1">
            <a:spLocks noChangeArrowheads="1"/>
          </p:cNvSpPr>
          <p:nvPr/>
        </p:nvSpPr>
        <p:spPr bwMode="auto">
          <a:xfrm>
            <a:off x="1524000" y="5486400"/>
            <a:ext cx="1905000" cy="152400"/>
          </a:xfrm>
          <a:prstGeom prst="rect">
            <a:avLst/>
          </a:prstGeom>
          <a:solidFill>
            <a:srgbClr val="FFFF99"/>
          </a:solidFill>
          <a:ln>
            <a:noFill/>
          </a:ln>
          <a:effectLst/>
          <a:extLs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lnSpc>
                <a:spcPts val="1100"/>
              </a:lnSpc>
              <a:spcBef>
                <a:spcPct val="50000"/>
              </a:spcBef>
              <a:spcAft>
                <a:spcPct val="20000"/>
              </a:spcAft>
              <a:buClr>
                <a:schemeClr val="accent2"/>
              </a:buClr>
              <a:buSzPct val="70000"/>
              <a:buFont typeface="Wingdings" charset="0"/>
              <a:buNone/>
            </a:pPr>
            <a:r>
              <a:rPr lang="en-US" sz="1000" b="1">
                <a:latin typeface="Arial Narrow" charset="0"/>
              </a:rPr>
              <a:t>Reporting / Information Management</a:t>
            </a:r>
          </a:p>
        </p:txBody>
      </p:sp>
      <p:sp>
        <p:nvSpPr>
          <p:cNvPr id="701679" name="AutoShape 239"/>
          <p:cNvSpPr>
            <a:spLocks noChangeArrowheads="1"/>
          </p:cNvSpPr>
          <p:nvPr/>
        </p:nvSpPr>
        <p:spPr bwMode="auto">
          <a:xfrm>
            <a:off x="1447800" y="5657850"/>
            <a:ext cx="838200" cy="4381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Operational</a:t>
            </a:r>
            <a:br>
              <a:rPr lang="en-US" sz="1000" b="1">
                <a:latin typeface="Arial Narrow" charset="0"/>
              </a:rPr>
            </a:br>
            <a:r>
              <a:rPr lang="en-US" sz="1000" b="1">
                <a:latin typeface="Arial Narrow" charset="0"/>
              </a:rPr>
              <a:t>Reporting</a:t>
            </a:r>
          </a:p>
        </p:txBody>
      </p:sp>
      <p:sp>
        <p:nvSpPr>
          <p:cNvPr id="701680" name="AutoShape 240"/>
          <p:cNvSpPr>
            <a:spLocks noChangeArrowheads="1"/>
          </p:cNvSpPr>
          <p:nvPr/>
        </p:nvSpPr>
        <p:spPr bwMode="auto">
          <a:xfrm>
            <a:off x="2438400" y="5657850"/>
            <a:ext cx="914400" cy="4381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Reporting</a:t>
            </a:r>
            <a:br>
              <a:rPr lang="en-US" sz="1000" b="1">
                <a:latin typeface="Arial Narrow" charset="0"/>
              </a:rPr>
            </a:br>
            <a:r>
              <a:rPr lang="en-US" sz="1000" b="1">
                <a:latin typeface="Arial Narrow" charset="0"/>
              </a:rPr>
              <a:t>Applications </a:t>
            </a:r>
          </a:p>
        </p:txBody>
      </p:sp>
      <p:sp>
        <p:nvSpPr>
          <p:cNvPr id="701681" name="AutoShape 241"/>
          <p:cNvSpPr>
            <a:spLocks noChangeArrowheads="1"/>
          </p:cNvSpPr>
          <p:nvPr/>
        </p:nvSpPr>
        <p:spPr bwMode="auto">
          <a:xfrm>
            <a:off x="3505200" y="5657850"/>
            <a:ext cx="838200" cy="43815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buClr>
                <a:schemeClr val="accent2"/>
              </a:buClr>
              <a:buSzPct val="70000"/>
              <a:buFont typeface="Wingdings" charset="0"/>
              <a:buNone/>
            </a:pPr>
            <a:r>
              <a:rPr lang="en-US" sz="1000" b="1">
                <a:latin typeface="Arial Narrow" charset="0"/>
              </a:rPr>
              <a:t>Analytical </a:t>
            </a:r>
            <a:br>
              <a:rPr lang="en-US" sz="1000" b="1">
                <a:latin typeface="Arial Narrow" charset="0"/>
              </a:rPr>
            </a:br>
            <a:r>
              <a:rPr lang="en-US" sz="1000" b="1">
                <a:latin typeface="Arial Narrow" charset="0"/>
              </a:rPr>
              <a:t>Reporting</a:t>
            </a:r>
          </a:p>
        </p:txBody>
      </p:sp>
      <p:sp>
        <p:nvSpPr>
          <p:cNvPr id="701684" name="AutoShape 244"/>
          <p:cNvSpPr>
            <a:spLocks noChangeArrowheads="1"/>
          </p:cNvSpPr>
          <p:nvPr/>
        </p:nvSpPr>
        <p:spPr bwMode="auto">
          <a:xfrm rot="-5400000">
            <a:off x="800100" y="1714500"/>
            <a:ext cx="533400"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Security</a:t>
            </a:r>
          </a:p>
        </p:txBody>
      </p:sp>
      <p:sp>
        <p:nvSpPr>
          <p:cNvPr id="701685" name="AutoShape 245"/>
          <p:cNvSpPr>
            <a:spLocks noChangeArrowheads="1"/>
          </p:cNvSpPr>
          <p:nvPr/>
        </p:nvSpPr>
        <p:spPr bwMode="auto">
          <a:xfrm rot="5400000">
            <a:off x="5072062" y="5176838"/>
            <a:ext cx="523875" cy="304800"/>
          </a:xfrm>
          <a:prstGeom prst="homePlate">
            <a:avLst>
              <a:gd name="adj" fmla="val 42969"/>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655" tIns="0" rIns="0" bIns="0" anchor="ctr"/>
          <a:lstStyle/>
          <a:p>
            <a:pPr algn="ctr" defTabSz="933450"/>
            <a:r>
              <a:rPr lang="en-US" sz="800">
                <a:latin typeface="Arial Narrow" charset="0"/>
              </a:rPr>
              <a:t>Via Data Service</a:t>
            </a:r>
          </a:p>
        </p:txBody>
      </p:sp>
      <p:sp>
        <p:nvSpPr>
          <p:cNvPr id="701686" name="Rectangle 246"/>
          <p:cNvSpPr>
            <a:spLocks noChangeArrowheads="1"/>
          </p:cNvSpPr>
          <p:nvPr/>
        </p:nvSpPr>
        <p:spPr bwMode="auto">
          <a:xfrm>
            <a:off x="0" y="6324600"/>
            <a:ext cx="83820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1616" name="AutoShape 176"/>
          <p:cNvSpPr>
            <a:spLocks noChangeArrowheads="1"/>
          </p:cNvSpPr>
          <p:nvPr/>
        </p:nvSpPr>
        <p:spPr bwMode="auto">
          <a:xfrm>
            <a:off x="1143000" y="6410325"/>
            <a:ext cx="609600" cy="304800"/>
          </a:xfrm>
          <a:prstGeom prst="flowChartMagneticDisk">
            <a:avLst/>
          </a:prstGeom>
          <a:gradFill rotWithShape="1">
            <a:gsLst>
              <a:gs pos="0">
                <a:schemeClr val="bg1"/>
              </a:gs>
              <a:gs pos="100000">
                <a:srgbClr val="C9C9FF"/>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Data</a:t>
            </a:r>
          </a:p>
        </p:txBody>
      </p:sp>
      <p:sp>
        <p:nvSpPr>
          <p:cNvPr id="701617" name="AutoShape 177"/>
          <p:cNvSpPr>
            <a:spLocks noChangeArrowheads="1"/>
          </p:cNvSpPr>
          <p:nvPr/>
        </p:nvSpPr>
        <p:spPr bwMode="auto">
          <a:xfrm>
            <a:off x="1905000" y="6410325"/>
            <a:ext cx="1054100" cy="3048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Application Domain</a:t>
            </a:r>
          </a:p>
        </p:txBody>
      </p:sp>
      <p:sp>
        <p:nvSpPr>
          <p:cNvPr id="701618" name="AutoShape 178"/>
          <p:cNvSpPr>
            <a:spLocks noChangeArrowheads="1"/>
          </p:cNvSpPr>
          <p:nvPr/>
        </p:nvSpPr>
        <p:spPr bwMode="auto">
          <a:xfrm>
            <a:off x="3048000" y="6410325"/>
            <a:ext cx="1371600" cy="3048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Enterprise Architecture  Domain</a:t>
            </a:r>
          </a:p>
        </p:txBody>
      </p:sp>
      <p:sp>
        <p:nvSpPr>
          <p:cNvPr id="701619" name="AutoShape 179"/>
          <p:cNvSpPr>
            <a:spLocks noChangeArrowheads="1"/>
          </p:cNvSpPr>
          <p:nvPr/>
        </p:nvSpPr>
        <p:spPr bwMode="auto">
          <a:xfrm>
            <a:off x="4495800" y="6410325"/>
            <a:ext cx="1066800" cy="304800"/>
          </a:xfrm>
          <a:prstGeom prst="roundRect">
            <a:avLst>
              <a:gd name="adj" fmla="val 16667"/>
            </a:avLst>
          </a:prstGeom>
          <a:gradFill rotWithShape="1">
            <a:gsLst>
              <a:gs pos="0">
                <a:schemeClr val="bg1"/>
              </a:gs>
              <a:gs pos="100000">
                <a:srgbClr val="00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bIns="0" anchor="ctr"/>
          <a:lstStyle/>
          <a:p>
            <a:pPr algn="ctr" eaLnBrk="0" hangingPunct="0">
              <a:spcBef>
                <a:spcPct val="20000"/>
              </a:spcBef>
              <a:spcAft>
                <a:spcPct val="20000"/>
              </a:spcAft>
              <a:buClr>
                <a:schemeClr val="accent2"/>
              </a:buClr>
              <a:buSzPct val="70000"/>
              <a:buFont typeface="Wingdings" charset="0"/>
              <a:buNone/>
            </a:pPr>
            <a:r>
              <a:rPr lang="en-US" sz="1000" b="1">
                <a:latin typeface="Arial Narrow" charset="0"/>
              </a:rPr>
              <a:t>Corporate Domain</a:t>
            </a:r>
          </a:p>
        </p:txBody>
      </p:sp>
      <p:sp>
        <p:nvSpPr>
          <p:cNvPr id="701620" name="Rectangle 180"/>
          <p:cNvSpPr>
            <a:spLocks noChangeArrowheads="1"/>
          </p:cNvSpPr>
          <p:nvPr/>
        </p:nvSpPr>
        <p:spPr bwMode="auto">
          <a:xfrm rot="21600000">
            <a:off x="5715000" y="6486525"/>
            <a:ext cx="1447800" cy="152400"/>
          </a:xfrm>
          <a:prstGeom prst="rect">
            <a:avLst/>
          </a:prstGeom>
          <a:gradFill rotWithShape="1">
            <a:gsLst>
              <a:gs pos="0">
                <a:schemeClr val="bg1"/>
              </a:gs>
              <a:gs pos="100000">
                <a:srgbClr val="AECAC9"/>
              </a:gs>
            </a:gsLst>
            <a:path path="shape">
              <a:fillToRect l="50000" t="50000" r="50000" b="50000"/>
            </a:path>
          </a:gradFill>
          <a:ln>
            <a:noFill/>
          </a:ln>
          <a:effectLst/>
          <a:extLst>
            <a:ext uri="{91240B29-F687-4f45-9708-019B960494DF}">
              <a14:hiddenLine xmlns:a14="http://schemas.microsoft.com/office/drawing/2010/main" xmlns="" w="9525">
                <a:solidFill>
                  <a:srgbClr val="C4C4C4"/>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564" tIns="0" rIns="89564" bIns="44782"/>
          <a:lstStyle/>
          <a:p>
            <a:pPr algn="ctr" defTabSz="895350"/>
            <a:r>
              <a:rPr lang="en-US" sz="1000" b="1">
                <a:latin typeface="Arial Narrow" charset="0"/>
              </a:rPr>
              <a:t>Infrastructure</a:t>
            </a:r>
          </a:p>
        </p:txBody>
      </p:sp>
      <p:sp>
        <p:nvSpPr>
          <p:cNvPr id="701622" name="Text Box 182"/>
          <p:cNvSpPr txBox="1">
            <a:spLocks noChangeArrowheads="1"/>
          </p:cNvSpPr>
          <p:nvPr/>
        </p:nvSpPr>
        <p:spPr bwMode="auto">
          <a:xfrm>
            <a:off x="6350" y="6410325"/>
            <a:ext cx="1136650"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ts val="2200"/>
              </a:lnSpc>
              <a:spcBef>
                <a:spcPct val="20000"/>
              </a:spcBef>
              <a:spcAft>
                <a:spcPct val="20000"/>
              </a:spcAft>
              <a:buClr>
                <a:schemeClr val="accent2"/>
              </a:buClr>
              <a:buSzPct val="70000"/>
              <a:buFont typeface="Wingdings" charset="0"/>
              <a:buNone/>
            </a:pPr>
            <a:r>
              <a:rPr lang="en-US" sz="1800" b="1">
                <a:latin typeface="Arial" charset="0"/>
              </a:rPr>
              <a:t>Legend: </a:t>
            </a:r>
          </a:p>
        </p:txBody>
      </p:sp>
      <p:sp>
        <p:nvSpPr>
          <p:cNvPr id="701621" name="AutoShape 181"/>
          <p:cNvSpPr>
            <a:spLocks noChangeArrowheads="1"/>
          </p:cNvSpPr>
          <p:nvPr/>
        </p:nvSpPr>
        <p:spPr bwMode="auto">
          <a:xfrm flipH="1">
            <a:off x="7239000" y="6400800"/>
            <a:ext cx="914400" cy="304800"/>
          </a:xfrm>
          <a:prstGeom prst="homePlate">
            <a:avLst>
              <a:gd name="adj" fmla="val 45319"/>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655" tIns="0" rIns="0" bIns="0" anchor="ctr"/>
          <a:lstStyle/>
          <a:p>
            <a:pPr algn="ctr" defTabSz="933450">
              <a:lnSpc>
                <a:spcPct val="85000"/>
              </a:lnSpc>
            </a:pPr>
            <a:r>
              <a:rPr lang="en-US" sz="1000" b="1">
                <a:latin typeface="Arial Narrow" charset="0"/>
              </a:rPr>
              <a:t>Messaging</a:t>
            </a:r>
            <a:br>
              <a:rPr lang="en-US" sz="1000" b="1">
                <a:latin typeface="Arial Narrow" charset="0"/>
              </a:rPr>
            </a:br>
            <a:r>
              <a:rPr lang="en-US" sz="1000" b="1">
                <a:latin typeface="Arial Narrow" charset="0"/>
              </a:rPr>
              <a:t>Interface</a:t>
            </a:r>
          </a:p>
        </p:txBody>
      </p:sp>
    </p:spTree>
    <p:extLst>
      <p:ext uri="{BB962C8B-B14F-4D97-AF65-F5344CB8AC3E}">
        <p14:creationId xmlns:p14="http://schemas.microsoft.com/office/powerpoint/2010/main" val="62061591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11"/>
          </p:nvPr>
        </p:nvSpPr>
        <p:spPr/>
        <p:txBody>
          <a:bodyPr/>
          <a:lstStyle/>
          <a:p>
            <a:fld id="{DFEB2599-81B1-8A46-88B9-EC0221CF78B5}" type="slidenum">
              <a:rPr lang="en-US"/>
              <a:pPr/>
              <a:t>71</a:t>
            </a:fld>
            <a:endParaRPr lang="en-US"/>
          </a:p>
        </p:txBody>
      </p:sp>
      <p:sp>
        <p:nvSpPr>
          <p:cNvPr id="702468" name="Rectangle 4"/>
          <p:cNvSpPr>
            <a:spLocks noGrp="1" noChangeArrowheads="1"/>
          </p:cNvSpPr>
          <p:nvPr>
            <p:ph type="title"/>
          </p:nvPr>
        </p:nvSpPr>
        <p:spPr/>
        <p:txBody>
          <a:bodyPr/>
          <a:lstStyle/>
          <a:p>
            <a:r>
              <a:rPr lang="en-US"/>
              <a:t>Messaging Taxonomy </a:t>
            </a:r>
          </a:p>
        </p:txBody>
      </p:sp>
      <p:sp>
        <p:nvSpPr>
          <p:cNvPr id="702469" name="AutoShape 5"/>
          <p:cNvSpPr>
            <a:spLocks noChangeArrowheads="1"/>
          </p:cNvSpPr>
          <p:nvPr/>
        </p:nvSpPr>
        <p:spPr bwMode="auto">
          <a:xfrm>
            <a:off x="304800" y="1668463"/>
            <a:ext cx="8686800" cy="1255712"/>
          </a:xfrm>
          <a:prstGeom prst="homePlate">
            <a:avLst>
              <a:gd name="adj" fmla="val 34045"/>
            </a:avLst>
          </a:prstGeom>
          <a:solidFill>
            <a:srgbClr val="FFCC00"/>
          </a:solidFill>
          <a:ln w="19050">
            <a:solidFill>
              <a:srgbClr val="FF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0" hangingPunct="0"/>
            <a:r>
              <a:rPr lang="en-US" sz="1200" b="1">
                <a:latin typeface="Arial" charset="0"/>
              </a:rPr>
              <a:t>SOA Transport Models for Messages Supported by the Reference Architecture</a:t>
            </a:r>
          </a:p>
        </p:txBody>
      </p:sp>
      <p:sp>
        <p:nvSpPr>
          <p:cNvPr id="702470" name="AutoShape 6"/>
          <p:cNvSpPr>
            <a:spLocks noChangeArrowheads="1"/>
          </p:cNvSpPr>
          <p:nvPr/>
        </p:nvSpPr>
        <p:spPr bwMode="auto">
          <a:xfrm>
            <a:off x="381000" y="2009775"/>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400" b="1">
                <a:solidFill>
                  <a:schemeClr val="bg1"/>
                </a:solidFill>
                <a:latin typeface="Arial" charset="0"/>
              </a:rPr>
              <a:t>Protocol</a:t>
            </a:r>
          </a:p>
        </p:txBody>
      </p:sp>
      <p:sp>
        <p:nvSpPr>
          <p:cNvPr id="702471" name="AutoShape 7"/>
          <p:cNvSpPr>
            <a:spLocks noChangeArrowheads="1"/>
          </p:cNvSpPr>
          <p:nvPr/>
        </p:nvSpPr>
        <p:spPr bwMode="auto">
          <a:xfrm>
            <a:off x="1752600" y="2003425"/>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400" b="1">
                <a:solidFill>
                  <a:schemeClr val="bg1"/>
                </a:solidFill>
                <a:latin typeface="Arial" charset="0"/>
              </a:rPr>
              <a:t>Payload </a:t>
            </a:r>
            <a:br>
              <a:rPr lang="en-GB" sz="1400" b="1">
                <a:solidFill>
                  <a:schemeClr val="bg1"/>
                </a:solidFill>
                <a:latin typeface="Arial" charset="0"/>
              </a:rPr>
            </a:br>
            <a:r>
              <a:rPr lang="en-GB" sz="1400" b="1">
                <a:solidFill>
                  <a:schemeClr val="bg1"/>
                </a:solidFill>
                <a:latin typeface="Arial" charset="0"/>
              </a:rPr>
              <a:t>Format</a:t>
            </a:r>
          </a:p>
        </p:txBody>
      </p:sp>
      <p:sp>
        <p:nvSpPr>
          <p:cNvPr id="702472" name="AutoShape 8"/>
          <p:cNvSpPr>
            <a:spLocks noChangeArrowheads="1"/>
          </p:cNvSpPr>
          <p:nvPr/>
        </p:nvSpPr>
        <p:spPr bwMode="auto">
          <a:xfrm>
            <a:off x="4495800" y="1997075"/>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400" b="1">
                <a:solidFill>
                  <a:schemeClr val="bg1"/>
                </a:solidFill>
                <a:latin typeface="Arial" charset="0"/>
              </a:rPr>
              <a:t>Extensions</a:t>
            </a:r>
          </a:p>
        </p:txBody>
      </p:sp>
      <p:sp>
        <p:nvSpPr>
          <p:cNvPr id="702473" name="AutoShape 9"/>
          <p:cNvSpPr>
            <a:spLocks noChangeArrowheads="1"/>
          </p:cNvSpPr>
          <p:nvPr/>
        </p:nvSpPr>
        <p:spPr bwMode="auto">
          <a:xfrm>
            <a:off x="5867400" y="1990725"/>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400" b="1">
                <a:solidFill>
                  <a:schemeClr val="bg1"/>
                </a:solidFill>
                <a:latin typeface="Arial" charset="0"/>
              </a:rPr>
              <a:t>Delivery</a:t>
            </a:r>
            <a:br>
              <a:rPr lang="en-GB" sz="1400" b="1">
                <a:solidFill>
                  <a:schemeClr val="bg1"/>
                </a:solidFill>
                <a:latin typeface="Arial" charset="0"/>
              </a:rPr>
            </a:br>
            <a:r>
              <a:rPr lang="en-GB" sz="1400" b="1">
                <a:solidFill>
                  <a:schemeClr val="bg1"/>
                </a:solidFill>
                <a:latin typeface="Arial" charset="0"/>
              </a:rPr>
              <a:t>Method</a:t>
            </a:r>
          </a:p>
        </p:txBody>
      </p:sp>
      <p:sp>
        <p:nvSpPr>
          <p:cNvPr id="702474" name="AutoShape 10"/>
          <p:cNvSpPr>
            <a:spLocks noChangeArrowheads="1"/>
          </p:cNvSpPr>
          <p:nvPr/>
        </p:nvSpPr>
        <p:spPr bwMode="auto">
          <a:xfrm>
            <a:off x="7239000" y="1984375"/>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400" b="1">
                <a:solidFill>
                  <a:schemeClr val="bg1"/>
                </a:solidFill>
                <a:latin typeface="Arial" charset="0"/>
              </a:rPr>
              <a:t>Delivery</a:t>
            </a:r>
            <a:br>
              <a:rPr lang="en-GB" sz="1400" b="1">
                <a:solidFill>
                  <a:schemeClr val="bg1"/>
                </a:solidFill>
                <a:latin typeface="Arial" charset="0"/>
              </a:rPr>
            </a:br>
            <a:r>
              <a:rPr lang="en-GB" sz="1400" b="1">
                <a:solidFill>
                  <a:schemeClr val="bg1"/>
                </a:solidFill>
                <a:latin typeface="Arial" charset="0"/>
              </a:rPr>
              <a:t>Pattern</a:t>
            </a:r>
          </a:p>
        </p:txBody>
      </p:sp>
      <p:sp>
        <p:nvSpPr>
          <p:cNvPr id="702475" name="AutoShape 11"/>
          <p:cNvSpPr>
            <a:spLocks/>
          </p:cNvSpPr>
          <p:nvPr/>
        </p:nvSpPr>
        <p:spPr bwMode="auto">
          <a:xfrm rot="5400000" flipH="1">
            <a:off x="948531" y="25217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76" name="AutoShape 12"/>
          <p:cNvSpPr>
            <a:spLocks/>
          </p:cNvSpPr>
          <p:nvPr/>
        </p:nvSpPr>
        <p:spPr bwMode="auto">
          <a:xfrm rot="5400000" flipH="1">
            <a:off x="2396331" y="25217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77" name="AutoShape 13"/>
          <p:cNvSpPr>
            <a:spLocks/>
          </p:cNvSpPr>
          <p:nvPr/>
        </p:nvSpPr>
        <p:spPr bwMode="auto">
          <a:xfrm rot="5400000" flipH="1">
            <a:off x="5139531" y="25217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78" name="AutoShape 14"/>
          <p:cNvSpPr>
            <a:spLocks/>
          </p:cNvSpPr>
          <p:nvPr/>
        </p:nvSpPr>
        <p:spPr bwMode="auto">
          <a:xfrm rot="5400000" flipH="1">
            <a:off x="6511131" y="25217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79" name="AutoShape 15"/>
          <p:cNvSpPr>
            <a:spLocks/>
          </p:cNvSpPr>
          <p:nvPr/>
        </p:nvSpPr>
        <p:spPr bwMode="auto">
          <a:xfrm rot="5400000" flipH="1">
            <a:off x="7882731" y="25217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80" name="AutoShape 16"/>
          <p:cNvSpPr>
            <a:spLocks/>
          </p:cNvSpPr>
          <p:nvPr/>
        </p:nvSpPr>
        <p:spPr bwMode="auto">
          <a:xfrm rot="16200000" flipH="1" flipV="1">
            <a:off x="948531" y="5368132"/>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81" name="AutoShape 17"/>
          <p:cNvSpPr>
            <a:spLocks/>
          </p:cNvSpPr>
          <p:nvPr/>
        </p:nvSpPr>
        <p:spPr bwMode="auto">
          <a:xfrm rot="16200000" flipH="1" flipV="1">
            <a:off x="2396331" y="5368132"/>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82" name="AutoShape 18"/>
          <p:cNvSpPr>
            <a:spLocks/>
          </p:cNvSpPr>
          <p:nvPr/>
        </p:nvSpPr>
        <p:spPr bwMode="auto">
          <a:xfrm rot="16200000" flipH="1" flipV="1">
            <a:off x="5139531" y="5368132"/>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83" name="AutoShape 19"/>
          <p:cNvSpPr>
            <a:spLocks/>
          </p:cNvSpPr>
          <p:nvPr/>
        </p:nvSpPr>
        <p:spPr bwMode="auto">
          <a:xfrm rot="16200000" flipH="1" flipV="1">
            <a:off x="6511131" y="5368132"/>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84" name="AutoShape 20"/>
          <p:cNvSpPr>
            <a:spLocks/>
          </p:cNvSpPr>
          <p:nvPr/>
        </p:nvSpPr>
        <p:spPr bwMode="auto">
          <a:xfrm rot="16200000" flipH="1" flipV="1">
            <a:off x="7882731" y="5368132"/>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85" name="Text Box 21"/>
          <p:cNvSpPr txBox="1">
            <a:spLocks noChangeArrowheads="1"/>
          </p:cNvSpPr>
          <p:nvPr/>
        </p:nvSpPr>
        <p:spPr bwMode="auto">
          <a:xfrm>
            <a:off x="228600" y="3090863"/>
            <a:ext cx="1524000" cy="2635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117475" indent="-117475">
              <a:defRPr sz="2400">
                <a:solidFill>
                  <a:schemeClr val="tx1"/>
                </a:solidFill>
                <a:latin typeface="Times New Roman" charset="0"/>
                <a:ea typeface="ＭＳ Ｐゴシック" charset="0"/>
              </a:defRPr>
            </a:lvl1pPr>
            <a:lvl2pPr marL="2317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spcBef>
                <a:spcPct val="50000"/>
              </a:spcBef>
              <a:spcAft>
                <a:spcPct val="20000"/>
              </a:spcAft>
              <a:buClr>
                <a:schemeClr val="accent2"/>
              </a:buClr>
              <a:buSzPct val="70000"/>
              <a:buFont typeface="Wingdings" charset="0"/>
              <a:buChar char="n"/>
            </a:pPr>
            <a:r>
              <a:rPr lang="en-US" sz="1200" b="1">
                <a:latin typeface="Arial" charset="0"/>
              </a:rPr>
              <a:t>TCP/IP</a:t>
            </a:r>
          </a:p>
          <a:p>
            <a:pPr lvl="1" eaLnBrk="0" hangingPunct="0">
              <a:spcBef>
                <a:spcPct val="50000"/>
              </a:spcBef>
              <a:spcAft>
                <a:spcPct val="20000"/>
              </a:spcAft>
              <a:buClr>
                <a:schemeClr val="accent2"/>
              </a:buClr>
              <a:buSzPct val="70000"/>
              <a:buFont typeface="Wingdings" charset="0"/>
              <a:buChar char="Ø"/>
            </a:pPr>
            <a:r>
              <a:rPr lang="en-US" sz="1200" b="1">
                <a:latin typeface="Arial" charset="0"/>
              </a:rPr>
              <a:t>HTTP/HTTPS</a:t>
            </a:r>
          </a:p>
          <a:p>
            <a:pPr lvl="1" eaLnBrk="0" hangingPunct="0">
              <a:spcBef>
                <a:spcPct val="50000"/>
              </a:spcBef>
              <a:spcAft>
                <a:spcPct val="20000"/>
              </a:spcAft>
              <a:buClr>
                <a:schemeClr val="accent2"/>
              </a:buClr>
              <a:buSzPct val="70000"/>
              <a:buFont typeface="Wingdings" charset="0"/>
              <a:buChar char="Ø"/>
            </a:pPr>
            <a:r>
              <a:rPr lang="en-US" sz="1200" b="1">
                <a:latin typeface="Arial" charset="0"/>
              </a:rPr>
              <a:t>RMI</a:t>
            </a:r>
          </a:p>
          <a:p>
            <a:pPr lvl="1" eaLnBrk="0" hangingPunct="0">
              <a:spcBef>
                <a:spcPct val="50000"/>
              </a:spcBef>
              <a:spcAft>
                <a:spcPct val="20000"/>
              </a:spcAft>
              <a:buClr>
                <a:schemeClr val="accent2"/>
              </a:buClr>
              <a:buSzPct val="70000"/>
              <a:buFont typeface="Wingdings" charset="0"/>
              <a:buChar char="Ø"/>
            </a:pPr>
            <a:r>
              <a:rPr lang="en-US" sz="1200" b="1">
                <a:latin typeface="Arial" charset="0"/>
              </a:rPr>
              <a:t>IIOP</a:t>
            </a:r>
          </a:p>
          <a:p>
            <a:pPr lvl="1" eaLnBrk="0" hangingPunct="0">
              <a:spcBef>
                <a:spcPct val="50000"/>
              </a:spcBef>
              <a:spcAft>
                <a:spcPct val="20000"/>
              </a:spcAft>
              <a:buClr>
                <a:schemeClr val="accent2"/>
              </a:buClr>
              <a:buSzPct val="70000"/>
              <a:buFont typeface="Wingdings" charset="0"/>
              <a:buChar char="Ø"/>
            </a:pPr>
            <a:r>
              <a:rPr lang="en-US" sz="1200" b="1">
                <a:latin typeface="Arial" charset="0"/>
              </a:rPr>
              <a:t>.Net Remote</a:t>
            </a:r>
          </a:p>
          <a:p>
            <a:pPr lvl="1" eaLnBrk="0" hangingPunct="0">
              <a:spcBef>
                <a:spcPct val="50000"/>
              </a:spcBef>
              <a:spcAft>
                <a:spcPct val="20000"/>
              </a:spcAft>
              <a:buClr>
                <a:schemeClr val="accent2"/>
              </a:buClr>
              <a:buSzPct val="70000"/>
              <a:buFont typeface="Wingdings" charset="0"/>
              <a:buChar char="Ø"/>
            </a:pPr>
            <a:r>
              <a:rPr lang="en-US" sz="1200" b="1">
                <a:latin typeface="Arial" charset="0"/>
              </a:rPr>
              <a:t>MQ</a:t>
            </a:r>
          </a:p>
          <a:p>
            <a:pPr lvl="1" eaLnBrk="0" hangingPunct="0">
              <a:spcBef>
                <a:spcPct val="50000"/>
              </a:spcBef>
              <a:spcAft>
                <a:spcPct val="20000"/>
              </a:spcAft>
              <a:buClr>
                <a:schemeClr val="accent2"/>
              </a:buClr>
              <a:buSzPct val="70000"/>
              <a:buFont typeface="Wingdings" charset="0"/>
              <a:buChar char="Ø"/>
            </a:pPr>
            <a:r>
              <a:rPr lang="en-US" sz="1200" b="1">
                <a:latin typeface="Arial" charset="0"/>
              </a:rPr>
              <a:t>WS-Reliable Messaging</a:t>
            </a: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p:txBody>
      </p:sp>
      <p:sp>
        <p:nvSpPr>
          <p:cNvPr id="702486" name="Text Box 22"/>
          <p:cNvSpPr txBox="1">
            <a:spLocks noChangeArrowheads="1"/>
          </p:cNvSpPr>
          <p:nvPr/>
        </p:nvSpPr>
        <p:spPr bwMode="auto">
          <a:xfrm>
            <a:off x="1752600" y="3100388"/>
            <a:ext cx="1219200" cy="2506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117475" indent="-1174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spcBef>
                <a:spcPct val="50000"/>
              </a:spcBef>
              <a:spcAft>
                <a:spcPct val="20000"/>
              </a:spcAft>
              <a:buClr>
                <a:schemeClr val="accent2"/>
              </a:buClr>
              <a:buSzPct val="70000"/>
              <a:buFont typeface="Wingdings" charset="0"/>
              <a:buChar char="n"/>
            </a:pPr>
            <a:r>
              <a:rPr lang="en-US" sz="1200" b="1">
                <a:latin typeface="Arial" charset="0"/>
              </a:rPr>
              <a:t>XML</a:t>
            </a:r>
          </a:p>
          <a:p>
            <a:pPr eaLnBrk="0" hangingPunct="0">
              <a:spcBef>
                <a:spcPct val="50000"/>
              </a:spcBef>
              <a:spcAft>
                <a:spcPct val="20000"/>
              </a:spcAft>
              <a:buClr>
                <a:schemeClr val="accent2"/>
              </a:buClr>
              <a:buSzPct val="70000"/>
              <a:buFont typeface="Wingdings" charset="0"/>
              <a:buChar char="n"/>
            </a:pPr>
            <a:r>
              <a:rPr lang="en-US" sz="1200" b="1">
                <a:latin typeface="Arial" charset="0"/>
              </a:rPr>
              <a:t>Binary</a:t>
            </a:r>
          </a:p>
          <a:p>
            <a:pPr eaLnBrk="0" hangingPunct="0">
              <a:spcBef>
                <a:spcPct val="50000"/>
              </a:spcBef>
              <a:spcAft>
                <a:spcPct val="20000"/>
              </a:spcAft>
              <a:buClr>
                <a:schemeClr val="accent2"/>
              </a:buClr>
              <a:buSzPct val="70000"/>
              <a:buFont typeface="Wingdings" charset="0"/>
              <a:buChar char="n"/>
            </a:pPr>
            <a:r>
              <a:rPr lang="en-US" sz="1200" b="1">
                <a:latin typeface="Arial" charset="0"/>
              </a:rPr>
              <a:t>SOAP</a:t>
            </a:r>
          </a:p>
          <a:p>
            <a:pPr eaLnBrk="0" hangingPunct="0">
              <a:spcBef>
                <a:spcPct val="50000"/>
              </a:spcBef>
              <a:spcAft>
                <a:spcPct val="20000"/>
              </a:spcAft>
              <a:buClr>
                <a:schemeClr val="accent2"/>
              </a:buClr>
              <a:buSzPct val="70000"/>
              <a:buFont typeface="Wingdings" charset="0"/>
              <a:buChar char="n"/>
            </a:pPr>
            <a:r>
              <a:rPr lang="en-US" sz="1200" b="1">
                <a:latin typeface="Arial" charset="0"/>
              </a:rPr>
              <a:t>XML-RPC</a:t>
            </a:r>
          </a:p>
          <a:p>
            <a:pPr eaLnBrk="0" hangingPunct="0">
              <a:spcBef>
                <a:spcPct val="50000"/>
              </a:spcBef>
              <a:spcAft>
                <a:spcPct val="20000"/>
              </a:spcAft>
              <a:buClr>
                <a:schemeClr val="accent2"/>
              </a:buClr>
              <a:buSzPct val="70000"/>
              <a:buFont typeface="Wingdings" charset="0"/>
              <a:buChar char="n"/>
            </a:pPr>
            <a:r>
              <a:rPr lang="en-US" sz="1200" b="1">
                <a:latin typeface="Arial" charset="0"/>
              </a:rPr>
              <a:t>CORBA</a:t>
            </a:r>
          </a:p>
          <a:p>
            <a:pPr eaLnBrk="0" hangingPunct="0">
              <a:spcBef>
                <a:spcPct val="50000"/>
              </a:spcBef>
              <a:spcAft>
                <a:spcPct val="20000"/>
              </a:spcAft>
              <a:buClr>
                <a:schemeClr val="accent2"/>
              </a:buClr>
              <a:buSzPct val="70000"/>
              <a:buFont typeface="Wingdings" charset="0"/>
              <a:buChar char="n"/>
            </a:pPr>
            <a:r>
              <a:rPr lang="en-US" sz="1200" b="1">
                <a:latin typeface="Arial" charset="0"/>
              </a:rPr>
              <a:t>Custom/ Proprietary </a:t>
            </a:r>
          </a:p>
          <a:p>
            <a:pPr eaLnBrk="0" hangingPunct="0">
              <a:spcBef>
                <a:spcPct val="50000"/>
              </a:spcBef>
              <a:spcAft>
                <a:spcPct val="20000"/>
              </a:spcAft>
              <a:buClr>
                <a:schemeClr val="accent2"/>
              </a:buClr>
              <a:buSzPct val="70000"/>
              <a:buFont typeface="Wingdings" charset="0"/>
              <a:buChar char="n"/>
            </a:pPr>
            <a:r>
              <a:rPr lang="en-US" sz="1200" b="1">
                <a:latin typeface="Arial" charset="0"/>
              </a:rPr>
              <a:t>Serialized Object</a:t>
            </a:r>
          </a:p>
        </p:txBody>
      </p:sp>
      <p:sp>
        <p:nvSpPr>
          <p:cNvPr id="702487" name="Text Box 23"/>
          <p:cNvSpPr txBox="1">
            <a:spLocks noChangeArrowheads="1"/>
          </p:cNvSpPr>
          <p:nvPr/>
        </p:nvSpPr>
        <p:spPr bwMode="auto">
          <a:xfrm>
            <a:off x="4495800" y="3109913"/>
            <a:ext cx="1371600" cy="279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117475" indent="-1174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spcBef>
                <a:spcPct val="50000"/>
              </a:spcBef>
              <a:spcAft>
                <a:spcPct val="20000"/>
              </a:spcAft>
              <a:buClr>
                <a:schemeClr val="accent2"/>
              </a:buClr>
              <a:buSzPct val="70000"/>
              <a:buFont typeface="Wingdings" charset="0"/>
              <a:buChar char="n"/>
            </a:pPr>
            <a:r>
              <a:rPr lang="en-US" sz="1200" b="1">
                <a:latin typeface="Arial" charset="0"/>
              </a:rPr>
              <a:t>Attachments</a:t>
            </a:r>
          </a:p>
          <a:p>
            <a:pPr eaLnBrk="0" hangingPunct="0">
              <a:spcBef>
                <a:spcPct val="50000"/>
              </a:spcBef>
              <a:spcAft>
                <a:spcPct val="20000"/>
              </a:spcAft>
              <a:buClr>
                <a:schemeClr val="accent2"/>
              </a:buClr>
              <a:buSzPct val="70000"/>
              <a:buFont typeface="Wingdings" charset="0"/>
              <a:buChar char="n"/>
            </a:pPr>
            <a:r>
              <a:rPr lang="en-US" sz="1200" b="1">
                <a:latin typeface="Arial" charset="0"/>
              </a:rPr>
              <a:t>Message Metadata (Security, Session, Context, etc.)</a:t>
            </a:r>
          </a:p>
          <a:p>
            <a:pPr eaLnBrk="0" hangingPunct="0">
              <a:spcBef>
                <a:spcPct val="50000"/>
              </a:spcBef>
              <a:spcAft>
                <a:spcPct val="20000"/>
              </a:spcAft>
              <a:buClr>
                <a:schemeClr val="accent2"/>
              </a:buClr>
              <a:buSzPct val="70000"/>
              <a:buFont typeface="Wingdings" charset="0"/>
              <a:buChar char="n"/>
            </a:pPr>
            <a:r>
              <a:rPr lang="en-US" sz="1200" b="1">
                <a:latin typeface="Arial" charset="0"/>
              </a:rPr>
              <a:t>Message Schema</a:t>
            </a:r>
          </a:p>
          <a:p>
            <a:pPr eaLnBrk="0" hangingPunct="0">
              <a:spcBef>
                <a:spcPct val="50000"/>
              </a:spcBef>
              <a:spcAft>
                <a:spcPct val="20000"/>
              </a:spcAft>
              <a:buClr>
                <a:schemeClr val="accent2"/>
              </a:buClr>
              <a:buSzPct val="70000"/>
              <a:buFont typeface="Wingdings" charset="0"/>
              <a:buChar char="n"/>
            </a:pPr>
            <a:r>
              <a:rPr lang="en-US" sz="1200" b="1">
                <a:latin typeface="Arial" charset="0"/>
              </a:rPr>
              <a:t>Marshalling and Datatype Specifications</a:t>
            </a: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p:txBody>
      </p:sp>
      <p:sp>
        <p:nvSpPr>
          <p:cNvPr id="702488" name="Text Box 24"/>
          <p:cNvSpPr txBox="1">
            <a:spLocks noChangeArrowheads="1"/>
          </p:cNvSpPr>
          <p:nvPr/>
        </p:nvSpPr>
        <p:spPr bwMode="auto">
          <a:xfrm>
            <a:off x="5867400" y="3119438"/>
            <a:ext cx="1371600" cy="1833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117475" indent="-117475">
              <a:defRPr sz="2400">
                <a:solidFill>
                  <a:schemeClr val="tx1"/>
                </a:solidFill>
                <a:latin typeface="Times New Roman" charset="0"/>
                <a:ea typeface="ＭＳ Ｐゴシック" charset="0"/>
              </a:defRPr>
            </a:lvl1pPr>
            <a:lvl2pPr marL="2317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spcBef>
                <a:spcPct val="50000"/>
              </a:spcBef>
              <a:spcAft>
                <a:spcPct val="20000"/>
              </a:spcAft>
              <a:buClr>
                <a:schemeClr val="accent2"/>
              </a:buClr>
              <a:buSzPct val="70000"/>
              <a:buFont typeface="Wingdings" charset="0"/>
              <a:buChar char="n"/>
            </a:pPr>
            <a:r>
              <a:rPr lang="en-US" sz="1200" b="1">
                <a:latin typeface="Arial" charset="0"/>
              </a:rPr>
              <a:t>Synchronous</a:t>
            </a:r>
          </a:p>
          <a:p>
            <a:pPr eaLnBrk="0" hangingPunct="0">
              <a:spcBef>
                <a:spcPct val="50000"/>
              </a:spcBef>
              <a:spcAft>
                <a:spcPct val="20000"/>
              </a:spcAft>
              <a:buClr>
                <a:schemeClr val="accent2"/>
              </a:buClr>
              <a:buSzPct val="70000"/>
              <a:buFont typeface="Wingdings" charset="0"/>
              <a:buChar char="n"/>
            </a:pPr>
            <a:r>
              <a:rPr lang="en-US" sz="1200" b="1">
                <a:latin typeface="Arial" charset="0"/>
              </a:rPr>
              <a:t>Asynchronous</a:t>
            </a:r>
          </a:p>
          <a:p>
            <a:pPr eaLnBrk="0" hangingPunct="0">
              <a:spcBef>
                <a:spcPct val="50000"/>
              </a:spcBef>
              <a:spcAft>
                <a:spcPct val="20000"/>
              </a:spcAft>
              <a:buClr>
                <a:schemeClr val="accent2"/>
              </a:buClr>
              <a:buSzPct val="70000"/>
              <a:buFont typeface="Wingdings" charset="0"/>
              <a:buChar char="n"/>
            </a:pPr>
            <a:r>
              <a:rPr lang="en-US" sz="1200" b="1">
                <a:latin typeface="Arial" charset="0"/>
              </a:rPr>
              <a:t>Delivery QoS</a:t>
            </a:r>
          </a:p>
          <a:p>
            <a:pPr lvl="1" eaLnBrk="0" hangingPunct="0">
              <a:spcBef>
                <a:spcPct val="50000"/>
              </a:spcBef>
              <a:spcAft>
                <a:spcPct val="20000"/>
              </a:spcAft>
              <a:buClr>
                <a:schemeClr val="accent2"/>
              </a:buClr>
              <a:buSzPct val="70000"/>
              <a:buFont typeface="Wingdings" charset="0"/>
              <a:buChar char="Ø"/>
            </a:pPr>
            <a:r>
              <a:rPr lang="en-US" sz="900" b="1">
                <a:latin typeface="Arial" charset="0"/>
              </a:rPr>
              <a:t>At Least Once</a:t>
            </a:r>
          </a:p>
          <a:p>
            <a:pPr lvl="1" eaLnBrk="0" hangingPunct="0">
              <a:spcBef>
                <a:spcPct val="50000"/>
              </a:spcBef>
              <a:spcAft>
                <a:spcPct val="20000"/>
              </a:spcAft>
              <a:buClr>
                <a:schemeClr val="accent2"/>
              </a:buClr>
              <a:buSzPct val="70000"/>
              <a:buFont typeface="Wingdings" charset="0"/>
              <a:buChar char="Ø"/>
            </a:pPr>
            <a:r>
              <a:rPr lang="en-US" sz="900" b="1">
                <a:latin typeface="Arial" charset="0"/>
              </a:rPr>
              <a:t>At Most Once</a:t>
            </a:r>
          </a:p>
          <a:p>
            <a:pPr lvl="1" eaLnBrk="0" hangingPunct="0">
              <a:spcBef>
                <a:spcPct val="50000"/>
              </a:spcBef>
              <a:spcAft>
                <a:spcPct val="20000"/>
              </a:spcAft>
              <a:buClr>
                <a:schemeClr val="accent2"/>
              </a:buClr>
              <a:buSzPct val="70000"/>
              <a:buFont typeface="Wingdings" charset="0"/>
              <a:buChar char="Ø"/>
            </a:pPr>
            <a:r>
              <a:rPr lang="en-US" sz="900" b="1">
                <a:latin typeface="Arial" charset="0"/>
              </a:rPr>
              <a:t>Exactly Once</a:t>
            </a:r>
          </a:p>
          <a:p>
            <a:pPr eaLnBrk="0" hangingPunct="0">
              <a:spcBef>
                <a:spcPct val="50000"/>
              </a:spcBef>
              <a:spcAft>
                <a:spcPct val="20000"/>
              </a:spcAft>
              <a:buClr>
                <a:schemeClr val="accent2"/>
              </a:buClr>
              <a:buSzPct val="70000"/>
              <a:buFont typeface="Wingdings" charset="0"/>
              <a:buChar char="n"/>
            </a:pPr>
            <a:endParaRPr lang="en-US" sz="900" b="1">
              <a:latin typeface="Arial" charset="0"/>
            </a:endParaRPr>
          </a:p>
        </p:txBody>
      </p:sp>
      <p:sp>
        <p:nvSpPr>
          <p:cNvPr id="702489" name="Text Box 25"/>
          <p:cNvSpPr txBox="1">
            <a:spLocks noChangeArrowheads="1"/>
          </p:cNvSpPr>
          <p:nvPr/>
        </p:nvSpPr>
        <p:spPr bwMode="auto">
          <a:xfrm>
            <a:off x="7315200" y="3128963"/>
            <a:ext cx="1524000" cy="2484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117475" indent="-117475">
              <a:defRPr sz="2400">
                <a:solidFill>
                  <a:schemeClr val="tx1"/>
                </a:solidFill>
                <a:latin typeface="Times New Roman" charset="0"/>
                <a:ea typeface="ＭＳ Ｐゴシック" charset="0"/>
              </a:defRPr>
            </a:lvl1pPr>
            <a:lvl2pPr marL="231775">
              <a:defRPr sz="2400">
                <a:solidFill>
                  <a:schemeClr val="tx1"/>
                </a:solidFill>
                <a:latin typeface="Times New Roman" charset="0"/>
                <a:ea typeface="ＭＳ Ｐゴシック" charset="0"/>
              </a:defRPr>
            </a:lvl2pPr>
            <a:lvl3pPr marL="457200">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spcBef>
                <a:spcPct val="50000"/>
              </a:spcBef>
              <a:spcAft>
                <a:spcPct val="20000"/>
              </a:spcAft>
              <a:buClr>
                <a:schemeClr val="accent2"/>
              </a:buClr>
              <a:buSzPct val="70000"/>
              <a:buFont typeface="Wingdings" charset="0"/>
              <a:buChar char="n"/>
            </a:pPr>
            <a:r>
              <a:rPr lang="en-US" sz="1200" b="1">
                <a:latin typeface="Arial" charset="0"/>
              </a:rPr>
              <a:t>One-Way</a:t>
            </a:r>
          </a:p>
          <a:p>
            <a:pPr lvl="1" eaLnBrk="0" hangingPunct="0">
              <a:spcAft>
                <a:spcPct val="20000"/>
              </a:spcAft>
              <a:buClr>
                <a:schemeClr val="accent2"/>
              </a:buClr>
              <a:buSzPct val="70000"/>
              <a:buFont typeface="Wingdings" charset="0"/>
              <a:buChar char="Ø"/>
            </a:pPr>
            <a:r>
              <a:rPr lang="en-US" sz="900" b="1">
                <a:latin typeface="Arial" charset="0"/>
              </a:rPr>
              <a:t>Command</a:t>
            </a:r>
          </a:p>
          <a:p>
            <a:pPr lvl="1" eaLnBrk="0" hangingPunct="0">
              <a:spcAft>
                <a:spcPct val="20000"/>
              </a:spcAft>
              <a:buClr>
                <a:schemeClr val="accent2"/>
              </a:buClr>
              <a:buSzPct val="70000"/>
              <a:buFont typeface="Wingdings" charset="0"/>
              <a:buChar char="Ø"/>
            </a:pPr>
            <a:r>
              <a:rPr lang="en-US" sz="900" b="1">
                <a:latin typeface="Arial" charset="0"/>
              </a:rPr>
              <a:t>Event</a:t>
            </a:r>
            <a:endParaRPr lang="en-US" sz="1200" b="1">
              <a:latin typeface="Arial" charset="0"/>
            </a:endParaRPr>
          </a:p>
          <a:p>
            <a:pPr eaLnBrk="0" hangingPunct="0">
              <a:spcBef>
                <a:spcPct val="50000"/>
              </a:spcBef>
              <a:spcAft>
                <a:spcPct val="20000"/>
              </a:spcAft>
              <a:buClr>
                <a:schemeClr val="accent2"/>
              </a:buClr>
              <a:buSzPct val="70000"/>
              <a:buFont typeface="Wingdings" charset="0"/>
              <a:buChar char="n"/>
            </a:pPr>
            <a:r>
              <a:rPr lang="en-US" sz="1200" b="1">
                <a:latin typeface="Arial" charset="0"/>
              </a:rPr>
              <a:t>Request/</a:t>
            </a:r>
            <a:br>
              <a:rPr lang="en-US" sz="1200" b="1">
                <a:latin typeface="Arial" charset="0"/>
              </a:rPr>
            </a:br>
            <a:r>
              <a:rPr lang="en-US" sz="1200" b="1">
                <a:latin typeface="Arial" charset="0"/>
              </a:rPr>
              <a:t>Reply</a:t>
            </a:r>
          </a:p>
          <a:p>
            <a:pPr lvl="1" eaLnBrk="0" hangingPunct="0">
              <a:buClr>
                <a:schemeClr val="accent2"/>
              </a:buClr>
              <a:buSzPct val="70000"/>
              <a:buFont typeface="Wingdings" charset="0"/>
              <a:buChar char="Ø"/>
            </a:pPr>
            <a:r>
              <a:rPr lang="en-US" sz="900" b="1">
                <a:latin typeface="Arial" charset="0"/>
              </a:rPr>
              <a:t>Point-to-Point</a:t>
            </a:r>
          </a:p>
          <a:p>
            <a:pPr lvl="1" eaLnBrk="0" hangingPunct="0">
              <a:buClr>
                <a:schemeClr val="accent2"/>
              </a:buClr>
              <a:buSzPct val="70000"/>
              <a:buFont typeface="Wingdings" charset="0"/>
              <a:buChar char="Ø"/>
            </a:pPr>
            <a:r>
              <a:rPr lang="en-US" sz="900" b="1">
                <a:latin typeface="Arial" charset="0"/>
              </a:rPr>
              <a:t>One-to-Many</a:t>
            </a:r>
          </a:p>
          <a:p>
            <a:pPr eaLnBrk="0" hangingPunct="0">
              <a:spcBef>
                <a:spcPct val="50000"/>
              </a:spcBef>
              <a:spcAft>
                <a:spcPct val="20000"/>
              </a:spcAft>
              <a:buClr>
                <a:schemeClr val="accent2"/>
              </a:buClr>
              <a:buSzPct val="70000"/>
              <a:buFont typeface="Wingdings" charset="0"/>
              <a:buChar char="n"/>
            </a:pPr>
            <a:r>
              <a:rPr lang="en-US" sz="1200" b="1">
                <a:latin typeface="Arial" charset="0"/>
              </a:rPr>
              <a:t>Publish/</a:t>
            </a:r>
            <a:br>
              <a:rPr lang="en-US" sz="1200" b="1">
                <a:latin typeface="Arial" charset="0"/>
              </a:rPr>
            </a:br>
            <a:r>
              <a:rPr lang="en-US" sz="1200" b="1">
                <a:latin typeface="Arial" charset="0"/>
              </a:rPr>
              <a:t>Subscribe</a:t>
            </a: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a:p>
            <a:pPr eaLnBrk="0" hangingPunct="0">
              <a:spcBef>
                <a:spcPct val="50000"/>
              </a:spcBef>
              <a:spcAft>
                <a:spcPct val="20000"/>
              </a:spcAft>
              <a:buClr>
                <a:schemeClr val="accent2"/>
              </a:buClr>
              <a:buSzPct val="70000"/>
              <a:buFont typeface="Wingdings" charset="0"/>
              <a:buNone/>
            </a:pPr>
            <a:endParaRPr lang="en-US" sz="1200" b="1">
              <a:latin typeface="Arial" charset="0"/>
            </a:endParaRPr>
          </a:p>
        </p:txBody>
      </p:sp>
      <p:sp>
        <p:nvSpPr>
          <p:cNvPr id="702490" name="AutoShape 26"/>
          <p:cNvSpPr>
            <a:spLocks noChangeArrowheads="1"/>
          </p:cNvSpPr>
          <p:nvPr/>
        </p:nvSpPr>
        <p:spPr bwMode="auto">
          <a:xfrm>
            <a:off x="3124200" y="2001838"/>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400" b="1">
                <a:solidFill>
                  <a:schemeClr val="bg1"/>
                </a:solidFill>
                <a:latin typeface="Arial" charset="0"/>
              </a:rPr>
              <a:t>Encoding</a:t>
            </a:r>
            <a:br>
              <a:rPr lang="en-GB" sz="1400" b="1">
                <a:solidFill>
                  <a:schemeClr val="bg1"/>
                </a:solidFill>
                <a:latin typeface="Arial" charset="0"/>
              </a:rPr>
            </a:br>
            <a:r>
              <a:rPr lang="en-GB" sz="1400" b="1">
                <a:solidFill>
                  <a:schemeClr val="bg1"/>
                </a:solidFill>
                <a:latin typeface="Arial" charset="0"/>
              </a:rPr>
              <a:t>Semantics</a:t>
            </a:r>
          </a:p>
        </p:txBody>
      </p:sp>
      <p:sp>
        <p:nvSpPr>
          <p:cNvPr id="702491" name="AutoShape 27"/>
          <p:cNvSpPr>
            <a:spLocks/>
          </p:cNvSpPr>
          <p:nvPr/>
        </p:nvSpPr>
        <p:spPr bwMode="auto">
          <a:xfrm rot="5400000" flipH="1">
            <a:off x="3767931" y="2520157"/>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92" name="AutoShape 28"/>
          <p:cNvSpPr>
            <a:spLocks/>
          </p:cNvSpPr>
          <p:nvPr/>
        </p:nvSpPr>
        <p:spPr bwMode="auto">
          <a:xfrm rot="16200000" flipH="1" flipV="1">
            <a:off x="3767931" y="53665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2493" name="Text Box 29"/>
          <p:cNvSpPr txBox="1">
            <a:spLocks noChangeArrowheads="1"/>
          </p:cNvSpPr>
          <p:nvPr/>
        </p:nvSpPr>
        <p:spPr bwMode="auto">
          <a:xfrm>
            <a:off x="3124200" y="3098800"/>
            <a:ext cx="1219200" cy="284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117475" indent="-117475">
              <a:defRPr sz="2400">
                <a:solidFill>
                  <a:schemeClr val="tx1"/>
                </a:solidFill>
                <a:latin typeface="Times New Roman" charset="0"/>
                <a:ea typeface="ＭＳ Ｐゴシック" charset="0"/>
              </a:defRPr>
            </a:lvl1pPr>
            <a:lvl2pPr marL="285750" indent="-539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spcBef>
                <a:spcPct val="50000"/>
              </a:spcBef>
              <a:spcAft>
                <a:spcPct val="10000"/>
              </a:spcAft>
              <a:buClr>
                <a:schemeClr val="accent2"/>
              </a:buClr>
              <a:buSzPct val="70000"/>
              <a:buFont typeface="Wingdings" charset="0"/>
              <a:buChar char="n"/>
            </a:pPr>
            <a:r>
              <a:rPr lang="en-US" sz="1200" b="1">
                <a:latin typeface="Arial" charset="0"/>
              </a:rPr>
              <a:t>RPC</a:t>
            </a:r>
          </a:p>
          <a:p>
            <a:pPr lvl="1" eaLnBrk="0" hangingPunct="0">
              <a:spcAft>
                <a:spcPct val="20000"/>
              </a:spcAft>
              <a:buClr>
                <a:schemeClr val="accent2"/>
              </a:buClr>
              <a:buSzPct val="70000"/>
              <a:buFont typeface="Wingdings" charset="0"/>
              <a:buChar char="Ø"/>
            </a:pPr>
            <a:r>
              <a:rPr lang="en-US" sz="900" b="1">
                <a:latin typeface="Arial" charset="0"/>
              </a:rPr>
              <a:t>The payload contains attributes that directly bind to service parameters</a:t>
            </a:r>
          </a:p>
          <a:p>
            <a:pPr eaLnBrk="0" hangingPunct="0">
              <a:spcBef>
                <a:spcPct val="50000"/>
              </a:spcBef>
              <a:spcAft>
                <a:spcPct val="20000"/>
              </a:spcAft>
              <a:buClr>
                <a:schemeClr val="accent2"/>
              </a:buClr>
              <a:buSzPct val="70000"/>
              <a:buFont typeface="Wingdings" charset="0"/>
              <a:buChar char="n"/>
            </a:pPr>
            <a:r>
              <a:rPr lang="en-US" sz="1200" b="1">
                <a:latin typeface="Arial" charset="0"/>
              </a:rPr>
              <a:t>Document-Centric</a:t>
            </a:r>
          </a:p>
          <a:p>
            <a:pPr lvl="1" eaLnBrk="0" hangingPunct="0">
              <a:spcAft>
                <a:spcPct val="20000"/>
              </a:spcAft>
              <a:buClr>
                <a:schemeClr val="accent2"/>
              </a:buClr>
              <a:buSzPct val="70000"/>
              <a:buFont typeface="Wingdings" charset="0"/>
              <a:buChar char="Ø"/>
            </a:pPr>
            <a:r>
              <a:rPr lang="en-US" sz="900" b="1">
                <a:latin typeface="Arial" charset="0"/>
              </a:rPr>
              <a:t>The payload is encoded as a structured document</a:t>
            </a:r>
          </a:p>
          <a:p>
            <a:pPr eaLnBrk="0" hangingPunct="0">
              <a:spcAft>
                <a:spcPct val="20000"/>
              </a:spcAft>
              <a:buClr>
                <a:schemeClr val="accent2"/>
              </a:buClr>
              <a:buSzPct val="70000"/>
              <a:buFont typeface="Wingdings" charset="0"/>
              <a:buChar char="n"/>
            </a:pPr>
            <a:r>
              <a:rPr lang="en-US" sz="1200" b="1">
                <a:latin typeface="Arial" charset="0"/>
              </a:rPr>
              <a:t>Endpoint Addressing</a:t>
            </a:r>
          </a:p>
        </p:txBody>
      </p:sp>
    </p:spTree>
    <p:extLst>
      <p:ext uri="{BB962C8B-B14F-4D97-AF65-F5344CB8AC3E}">
        <p14:creationId xmlns:p14="http://schemas.microsoft.com/office/powerpoint/2010/main" val="275470483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1"/>
          </p:nvPr>
        </p:nvSpPr>
        <p:spPr/>
        <p:txBody>
          <a:bodyPr/>
          <a:lstStyle/>
          <a:p>
            <a:fld id="{95990216-FCB2-BA4F-936D-59D0BF63072E}" type="slidenum">
              <a:rPr lang="en-US"/>
              <a:pPr/>
              <a:t>72</a:t>
            </a:fld>
            <a:endParaRPr lang="en-US"/>
          </a:p>
        </p:txBody>
      </p:sp>
      <p:sp>
        <p:nvSpPr>
          <p:cNvPr id="704516" name="Rectangle 4"/>
          <p:cNvSpPr>
            <a:spLocks noGrp="1" noChangeArrowheads="1"/>
          </p:cNvSpPr>
          <p:nvPr>
            <p:ph type="title"/>
          </p:nvPr>
        </p:nvSpPr>
        <p:spPr/>
        <p:txBody>
          <a:bodyPr/>
          <a:lstStyle/>
          <a:p>
            <a:r>
              <a:rPr lang="en-US"/>
              <a:t>Service Specification</a:t>
            </a:r>
          </a:p>
        </p:txBody>
      </p:sp>
      <p:sp>
        <p:nvSpPr>
          <p:cNvPr id="704517" name="AutoShape 5"/>
          <p:cNvSpPr>
            <a:spLocks noChangeArrowheads="1"/>
          </p:cNvSpPr>
          <p:nvPr/>
        </p:nvSpPr>
        <p:spPr bwMode="auto">
          <a:xfrm>
            <a:off x="381000" y="1836738"/>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000" b="1">
                <a:solidFill>
                  <a:schemeClr val="bg1"/>
                </a:solidFill>
                <a:latin typeface="Arial" charset="0"/>
              </a:rPr>
              <a:t>Step 1:</a:t>
            </a:r>
            <a:br>
              <a:rPr lang="en-GB" sz="1000" b="1">
                <a:solidFill>
                  <a:schemeClr val="bg1"/>
                </a:solidFill>
                <a:latin typeface="Arial" charset="0"/>
              </a:rPr>
            </a:br>
            <a:r>
              <a:rPr lang="en-GB" sz="1000" b="1">
                <a:solidFill>
                  <a:schemeClr val="bg1"/>
                </a:solidFill>
                <a:latin typeface="Arial" charset="0"/>
              </a:rPr>
              <a:t>Select Service</a:t>
            </a:r>
            <a:br>
              <a:rPr lang="en-GB" sz="1000" b="1">
                <a:solidFill>
                  <a:schemeClr val="bg1"/>
                </a:solidFill>
                <a:latin typeface="Arial" charset="0"/>
              </a:rPr>
            </a:br>
            <a:r>
              <a:rPr lang="en-GB" sz="1000" b="1">
                <a:solidFill>
                  <a:schemeClr val="bg1"/>
                </a:solidFill>
                <a:latin typeface="Arial" charset="0"/>
              </a:rPr>
              <a:t>Type</a:t>
            </a:r>
          </a:p>
        </p:txBody>
      </p:sp>
      <p:sp>
        <p:nvSpPr>
          <p:cNvPr id="704518" name="AutoShape 6"/>
          <p:cNvSpPr>
            <a:spLocks noChangeArrowheads="1"/>
          </p:cNvSpPr>
          <p:nvPr/>
        </p:nvSpPr>
        <p:spPr bwMode="auto">
          <a:xfrm>
            <a:off x="2209800" y="1830388"/>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000" b="1">
                <a:solidFill>
                  <a:schemeClr val="bg1"/>
                </a:solidFill>
                <a:latin typeface="Arial" charset="0"/>
              </a:rPr>
              <a:t>Step 2:</a:t>
            </a:r>
            <a:br>
              <a:rPr lang="en-GB" sz="1000" b="1">
                <a:solidFill>
                  <a:schemeClr val="bg1"/>
                </a:solidFill>
                <a:latin typeface="Arial" charset="0"/>
              </a:rPr>
            </a:br>
            <a:r>
              <a:rPr lang="en-GB" sz="1000" b="1">
                <a:solidFill>
                  <a:schemeClr val="bg1"/>
                </a:solidFill>
                <a:latin typeface="Arial" charset="0"/>
              </a:rPr>
              <a:t>Select Service</a:t>
            </a:r>
            <a:br>
              <a:rPr lang="en-GB" sz="1000" b="1">
                <a:solidFill>
                  <a:schemeClr val="bg1"/>
                </a:solidFill>
                <a:latin typeface="Arial" charset="0"/>
              </a:rPr>
            </a:br>
            <a:r>
              <a:rPr lang="en-GB" sz="1000" b="1">
                <a:solidFill>
                  <a:schemeClr val="bg1"/>
                </a:solidFill>
                <a:latin typeface="Arial" charset="0"/>
              </a:rPr>
              <a:t>Style</a:t>
            </a:r>
          </a:p>
        </p:txBody>
      </p:sp>
      <p:sp>
        <p:nvSpPr>
          <p:cNvPr id="704519" name="AutoShape 7"/>
          <p:cNvSpPr>
            <a:spLocks/>
          </p:cNvSpPr>
          <p:nvPr/>
        </p:nvSpPr>
        <p:spPr bwMode="auto">
          <a:xfrm rot="5400000" flipH="1">
            <a:off x="948531" y="2348707"/>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20" name="AutoShape 8"/>
          <p:cNvSpPr>
            <a:spLocks/>
          </p:cNvSpPr>
          <p:nvPr/>
        </p:nvSpPr>
        <p:spPr bwMode="auto">
          <a:xfrm rot="5400000" flipH="1">
            <a:off x="2853531" y="2348707"/>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21" name="AutoShape 9"/>
          <p:cNvSpPr>
            <a:spLocks/>
          </p:cNvSpPr>
          <p:nvPr/>
        </p:nvSpPr>
        <p:spPr bwMode="auto">
          <a:xfrm rot="16200000" flipH="1" flipV="1">
            <a:off x="948531" y="5139532"/>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22" name="AutoShape 10"/>
          <p:cNvSpPr>
            <a:spLocks/>
          </p:cNvSpPr>
          <p:nvPr/>
        </p:nvSpPr>
        <p:spPr bwMode="auto">
          <a:xfrm rot="16200000" flipH="1" flipV="1">
            <a:off x="2853531" y="5139532"/>
            <a:ext cx="84137"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23" name="Text Box 11"/>
          <p:cNvSpPr txBox="1">
            <a:spLocks noChangeArrowheads="1"/>
          </p:cNvSpPr>
          <p:nvPr/>
        </p:nvSpPr>
        <p:spPr bwMode="auto">
          <a:xfrm>
            <a:off x="304800" y="2971800"/>
            <a:ext cx="1447800" cy="1133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New Roman" charset="0"/>
                <a:ea typeface="ＭＳ Ｐゴシック" charset="0"/>
              </a:defRPr>
            </a:lvl1pPr>
            <a:lvl2pPr marL="2317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eaLnBrk="0" hangingPunct="0">
              <a:spcBef>
                <a:spcPct val="50000"/>
              </a:spcBef>
              <a:spcAft>
                <a:spcPct val="20000"/>
              </a:spcAft>
              <a:buClr>
                <a:schemeClr val="accent2"/>
              </a:buClr>
              <a:buSzPct val="70000"/>
              <a:buFont typeface="Wingdings" charset="0"/>
              <a:buNone/>
            </a:pPr>
            <a:r>
              <a:rPr lang="en-US" sz="1200" b="1">
                <a:latin typeface="Arial" charset="0"/>
              </a:rPr>
              <a:t>Each designed service should be classified by its service type</a:t>
            </a:r>
          </a:p>
          <a:p>
            <a:pPr eaLnBrk="0" hangingPunct="0">
              <a:spcBef>
                <a:spcPct val="50000"/>
              </a:spcBef>
              <a:spcAft>
                <a:spcPct val="20000"/>
              </a:spcAft>
              <a:buClr>
                <a:schemeClr val="accent2"/>
              </a:buClr>
              <a:buSzPct val="70000"/>
              <a:buFont typeface="Wingdings" charset="0"/>
              <a:buNone/>
            </a:pPr>
            <a:endParaRPr lang="en-US" sz="1200" b="1">
              <a:latin typeface="Arial" charset="0"/>
            </a:endParaRPr>
          </a:p>
        </p:txBody>
      </p:sp>
      <p:sp>
        <p:nvSpPr>
          <p:cNvPr id="704524" name="Text Box 12"/>
          <p:cNvSpPr txBox="1">
            <a:spLocks noChangeArrowheads="1"/>
          </p:cNvSpPr>
          <p:nvPr/>
        </p:nvSpPr>
        <p:spPr bwMode="auto">
          <a:xfrm>
            <a:off x="2209800" y="2994025"/>
            <a:ext cx="1295400" cy="3087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spcAft>
                <a:spcPct val="20000"/>
              </a:spcAft>
              <a:buClr>
                <a:schemeClr val="accent2"/>
              </a:buClr>
              <a:buSzPct val="70000"/>
              <a:buFont typeface="Wingdings" charset="0"/>
              <a:buNone/>
            </a:pPr>
            <a:r>
              <a:rPr lang="en-US" sz="1200" b="1">
                <a:latin typeface="Arial" charset="0"/>
              </a:rPr>
              <a:t>Once a service type is defined, a service style should be selected based on the desired architectural characteristics of the service, its required resources, and potential consumers </a:t>
            </a: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p:txBody>
      </p:sp>
      <p:sp>
        <p:nvSpPr>
          <p:cNvPr id="704525" name="AutoShape 13"/>
          <p:cNvSpPr>
            <a:spLocks noChangeArrowheads="1"/>
          </p:cNvSpPr>
          <p:nvPr/>
        </p:nvSpPr>
        <p:spPr bwMode="auto">
          <a:xfrm>
            <a:off x="5715000" y="1828800"/>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000" b="1">
                <a:solidFill>
                  <a:schemeClr val="bg1"/>
                </a:solidFill>
                <a:latin typeface="Arial" charset="0"/>
              </a:rPr>
              <a:t>Step 4:</a:t>
            </a:r>
            <a:br>
              <a:rPr lang="en-GB" sz="1000" b="1">
                <a:solidFill>
                  <a:schemeClr val="bg1"/>
                </a:solidFill>
                <a:latin typeface="Arial" charset="0"/>
              </a:rPr>
            </a:br>
            <a:r>
              <a:rPr lang="en-GB" sz="1000" b="1">
                <a:solidFill>
                  <a:schemeClr val="bg1"/>
                </a:solidFill>
                <a:latin typeface="Arial" charset="0"/>
              </a:rPr>
              <a:t>Define Supported</a:t>
            </a:r>
            <a:br>
              <a:rPr lang="en-GB" sz="1000" b="1">
                <a:solidFill>
                  <a:schemeClr val="bg1"/>
                </a:solidFill>
                <a:latin typeface="Arial" charset="0"/>
              </a:rPr>
            </a:br>
            <a:r>
              <a:rPr lang="en-GB" sz="1000" b="1">
                <a:solidFill>
                  <a:schemeClr val="bg1"/>
                </a:solidFill>
                <a:latin typeface="Arial" charset="0"/>
              </a:rPr>
              <a:t>Messaging Models</a:t>
            </a:r>
          </a:p>
        </p:txBody>
      </p:sp>
      <p:sp>
        <p:nvSpPr>
          <p:cNvPr id="704526" name="AutoShape 14"/>
          <p:cNvSpPr>
            <a:spLocks/>
          </p:cNvSpPr>
          <p:nvPr/>
        </p:nvSpPr>
        <p:spPr bwMode="auto">
          <a:xfrm rot="5400000" flipH="1">
            <a:off x="6358731" y="2347119"/>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27" name="AutoShape 15"/>
          <p:cNvSpPr>
            <a:spLocks/>
          </p:cNvSpPr>
          <p:nvPr/>
        </p:nvSpPr>
        <p:spPr bwMode="auto">
          <a:xfrm rot="16200000" flipH="1" flipV="1">
            <a:off x="6358731" y="51379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28" name="Text Box 16"/>
          <p:cNvSpPr txBox="1">
            <a:spLocks noChangeArrowheads="1"/>
          </p:cNvSpPr>
          <p:nvPr/>
        </p:nvSpPr>
        <p:spPr bwMode="auto">
          <a:xfrm>
            <a:off x="5715000" y="2978150"/>
            <a:ext cx="1447800" cy="327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spcAft>
                <a:spcPct val="20000"/>
              </a:spcAft>
              <a:buClr>
                <a:schemeClr val="accent2"/>
              </a:buClr>
              <a:buSzPct val="70000"/>
              <a:buFont typeface="Wingdings" charset="0"/>
              <a:buNone/>
            </a:pPr>
            <a:r>
              <a:rPr lang="en-US" sz="1200" b="1">
                <a:latin typeface="Arial" charset="0"/>
              </a:rPr>
              <a:t>A service may be integrated into multiple applications under different contexts, therefore, the service design should also consider the messaging models that will be supported by the service </a:t>
            </a: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p:txBody>
      </p:sp>
      <p:sp>
        <p:nvSpPr>
          <p:cNvPr id="704529" name="AutoShape 17"/>
          <p:cNvSpPr>
            <a:spLocks noChangeArrowheads="1"/>
          </p:cNvSpPr>
          <p:nvPr/>
        </p:nvSpPr>
        <p:spPr bwMode="auto">
          <a:xfrm>
            <a:off x="3962400" y="1828800"/>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000" b="1">
                <a:solidFill>
                  <a:schemeClr val="bg1"/>
                </a:solidFill>
                <a:latin typeface="Arial" charset="0"/>
              </a:rPr>
              <a:t>Step 3:</a:t>
            </a:r>
            <a:br>
              <a:rPr lang="en-GB" sz="1000" b="1">
                <a:solidFill>
                  <a:schemeClr val="bg1"/>
                </a:solidFill>
                <a:latin typeface="Arial" charset="0"/>
              </a:rPr>
            </a:br>
            <a:r>
              <a:rPr lang="en-GB" sz="1000" b="1">
                <a:solidFill>
                  <a:schemeClr val="bg1"/>
                </a:solidFill>
                <a:latin typeface="Arial" charset="0"/>
              </a:rPr>
              <a:t>Specify Service Interface</a:t>
            </a:r>
          </a:p>
        </p:txBody>
      </p:sp>
      <p:sp>
        <p:nvSpPr>
          <p:cNvPr id="704530" name="AutoShape 18"/>
          <p:cNvSpPr>
            <a:spLocks/>
          </p:cNvSpPr>
          <p:nvPr/>
        </p:nvSpPr>
        <p:spPr bwMode="auto">
          <a:xfrm rot="5400000" flipH="1">
            <a:off x="4606131" y="2347119"/>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31" name="AutoShape 19"/>
          <p:cNvSpPr>
            <a:spLocks/>
          </p:cNvSpPr>
          <p:nvPr/>
        </p:nvSpPr>
        <p:spPr bwMode="auto">
          <a:xfrm rot="16200000" flipH="1" flipV="1">
            <a:off x="4606131" y="51379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32" name="Text Box 20"/>
          <p:cNvSpPr txBox="1">
            <a:spLocks noChangeArrowheads="1"/>
          </p:cNvSpPr>
          <p:nvPr/>
        </p:nvSpPr>
        <p:spPr bwMode="auto">
          <a:xfrm>
            <a:off x="3962400" y="2992438"/>
            <a:ext cx="1295400" cy="2357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spcAft>
                <a:spcPct val="20000"/>
              </a:spcAft>
              <a:buClr>
                <a:schemeClr val="accent2"/>
              </a:buClr>
              <a:buSzPct val="70000"/>
              <a:buFont typeface="Wingdings" charset="0"/>
              <a:buNone/>
            </a:pPr>
            <a:r>
              <a:rPr lang="en-US" sz="1200" b="1">
                <a:latin typeface="Arial" charset="0"/>
              </a:rPr>
              <a:t>Each service should provide a well-designed interface encapsulating the desired service behavior</a:t>
            </a: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p:txBody>
      </p:sp>
      <p:sp>
        <p:nvSpPr>
          <p:cNvPr id="704533" name="AutoShape 21"/>
          <p:cNvSpPr>
            <a:spLocks noChangeArrowheads="1"/>
          </p:cNvSpPr>
          <p:nvPr/>
        </p:nvSpPr>
        <p:spPr bwMode="auto">
          <a:xfrm>
            <a:off x="7391400" y="1828800"/>
            <a:ext cx="1371600" cy="762000"/>
          </a:xfrm>
          <a:prstGeom prst="chevron">
            <a:avLst>
              <a:gd name="adj" fmla="val 19150"/>
            </a:avLst>
          </a:prstGeom>
          <a:solidFill>
            <a:srgbClr val="007FA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82880" anchor="ctr"/>
          <a:lstStyle/>
          <a:p>
            <a:pPr algn="ctr" eaLnBrk="0" hangingPunct="0"/>
            <a:r>
              <a:rPr lang="en-GB" sz="1000" b="1">
                <a:solidFill>
                  <a:schemeClr val="bg1"/>
                </a:solidFill>
                <a:latin typeface="Arial" charset="0"/>
              </a:rPr>
              <a:t>Step 5:</a:t>
            </a:r>
            <a:br>
              <a:rPr lang="en-GB" sz="1000" b="1">
                <a:solidFill>
                  <a:schemeClr val="bg1"/>
                </a:solidFill>
                <a:latin typeface="Arial" charset="0"/>
              </a:rPr>
            </a:br>
            <a:r>
              <a:rPr lang="en-GB" sz="1000" b="1">
                <a:solidFill>
                  <a:schemeClr val="bg1"/>
                </a:solidFill>
                <a:latin typeface="Arial" charset="0"/>
              </a:rPr>
              <a:t>Define Quality of Service (QoS) Characteristics</a:t>
            </a:r>
          </a:p>
        </p:txBody>
      </p:sp>
      <p:sp>
        <p:nvSpPr>
          <p:cNvPr id="704534" name="AutoShape 22"/>
          <p:cNvSpPr>
            <a:spLocks/>
          </p:cNvSpPr>
          <p:nvPr/>
        </p:nvSpPr>
        <p:spPr bwMode="auto">
          <a:xfrm rot="5400000" flipH="1">
            <a:off x="8035131" y="2347119"/>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35" name="AutoShape 23"/>
          <p:cNvSpPr>
            <a:spLocks/>
          </p:cNvSpPr>
          <p:nvPr/>
        </p:nvSpPr>
        <p:spPr bwMode="auto">
          <a:xfrm rot="16200000" flipH="1" flipV="1">
            <a:off x="8035131" y="5137944"/>
            <a:ext cx="84138" cy="1219200"/>
          </a:xfrm>
          <a:prstGeom prst="rightBracket">
            <a:avLst>
              <a:gd name="adj" fmla="val 0"/>
            </a:avLst>
          </a:prstGeom>
          <a:noFill/>
          <a:ln w="38100">
            <a:solidFill>
              <a:srgbClr val="EBB110"/>
            </a:solidFill>
            <a:round/>
            <a:headEnd/>
            <a:tailEnd/>
          </a:ln>
          <a:effectLst/>
          <a:extLst>
            <a:ext uri="{909E8E84-426E-40dd-AFC4-6F175D3DCCD1}">
              <a14:hiddenFill xmlns:a14="http://schemas.microsoft.com/office/drawing/2010/main" xmlns="">
                <a:solidFill>
                  <a:srgbClr val="EBB11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4536" name="Text Box 24"/>
          <p:cNvSpPr txBox="1">
            <a:spLocks noChangeArrowheads="1"/>
          </p:cNvSpPr>
          <p:nvPr/>
        </p:nvSpPr>
        <p:spPr bwMode="auto">
          <a:xfrm>
            <a:off x="7467600" y="2971800"/>
            <a:ext cx="1447800" cy="2357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spcAft>
                <a:spcPct val="20000"/>
              </a:spcAft>
              <a:buClr>
                <a:schemeClr val="accent2"/>
              </a:buClr>
              <a:buSzPct val="70000"/>
              <a:buFont typeface="Wingdings" charset="0"/>
              <a:buNone/>
            </a:pPr>
            <a:r>
              <a:rPr lang="en-US" sz="1200" b="1">
                <a:latin typeface="Arial" charset="0"/>
              </a:rPr>
              <a:t>A service should also specify its required and provided QoS attributes such as security, transactions, performance, etc.</a:t>
            </a: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a:p>
            <a:pPr eaLnBrk="0" hangingPunct="0">
              <a:spcBef>
                <a:spcPct val="50000"/>
              </a:spcBef>
              <a:spcAft>
                <a:spcPct val="20000"/>
              </a:spcAft>
              <a:buClr>
                <a:schemeClr val="accent2"/>
              </a:buClr>
              <a:buSzPct val="70000"/>
              <a:buFont typeface="Wingdings" charset="0"/>
              <a:buChar char="n"/>
            </a:pPr>
            <a:endParaRPr lang="en-US" sz="1200" b="1">
              <a:latin typeface="Arial" charset="0"/>
            </a:endParaRPr>
          </a:p>
        </p:txBody>
      </p:sp>
    </p:spTree>
    <p:extLst>
      <p:ext uri="{BB962C8B-B14F-4D97-AF65-F5344CB8AC3E}">
        <p14:creationId xmlns:p14="http://schemas.microsoft.com/office/powerpoint/2010/main" val="117632720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1"/>
          </p:nvPr>
        </p:nvSpPr>
        <p:spPr/>
        <p:txBody>
          <a:bodyPr/>
          <a:lstStyle/>
          <a:p>
            <a:fld id="{BE3E4347-5324-5446-A238-C45664251ABA}" type="slidenum">
              <a:rPr lang="en-US"/>
              <a:pPr/>
              <a:t>73</a:t>
            </a:fld>
            <a:endParaRPr lang="en-US"/>
          </a:p>
        </p:txBody>
      </p:sp>
      <p:sp>
        <p:nvSpPr>
          <p:cNvPr id="706564" name="Rectangle 4"/>
          <p:cNvSpPr>
            <a:spLocks noGrp="1" noChangeArrowheads="1"/>
          </p:cNvSpPr>
          <p:nvPr>
            <p:ph type="title"/>
          </p:nvPr>
        </p:nvSpPr>
        <p:spPr/>
        <p:txBody>
          <a:bodyPr/>
          <a:lstStyle/>
          <a:p>
            <a:r>
              <a:rPr lang="en-US"/>
              <a:t>The Service Styles are Related</a:t>
            </a:r>
          </a:p>
        </p:txBody>
      </p:sp>
      <p:sp>
        <p:nvSpPr>
          <p:cNvPr id="706565" name="AutoShape 5"/>
          <p:cNvSpPr>
            <a:spLocks noChangeArrowheads="1"/>
          </p:cNvSpPr>
          <p:nvPr/>
        </p:nvSpPr>
        <p:spPr bwMode="auto">
          <a:xfrm>
            <a:off x="762000" y="1752600"/>
            <a:ext cx="2514600" cy="3962400"/>
          </a:xfrm>
          <a:prstGeom prst="roundRect">
            <a:avLst>
              <a:gd name="adj" fmla="val 16667"/>
            </a:avLst>
          </a:prstGeom>
          <a:solidFill>
            <a:srgbClr val="FFFFAF"/>
          </a:solidFill>
          <a:ln w="190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eaLnBrk="0" hangingPunct="0">
              <a:lnSpc>
                <a:spcPts val="2200"/>
              </a:lnSpc>
              <a:spcBef>
                <a:spcPct val="20000"/>
              </a:spcBef>
              <a:spcAft>
                <a:spcPct val="20000"/>
              </a:spcAft>
              <a:buClr>
                <a:schemeClr val="accent2"/>
              </a:buClr>
              <a:buSzPct val="70000"/>
              <a:buFont typeface="Wingdings" charset="0"/>
              <a:buNone/>
            </a:pPr>
            <a:r>
              <a:rPr lang="en-US" sz="1800">
                <a:latin typeface="Arial" charset="0"/>
              </a:rPr>
              <a:t>Basic Services</a:t>
            </a:r>
          </a:p>
        </p:txBody>
      </p:sp>
      <p:sp>
        <p:nvSpPr>
          <p:cNvPr id="706566" name="AutoShape 6"/>
          <p:cNvSpPr>
            <a:spLocks noChangeArrowheads="1"/>
          </p:cNvSpPr>
          <p:nvPr/>
        </p:nvSpPr>
        <p:spPr bwMode="auto">
          <a:xfrm>
            <a:off x="3505200" y="1752600"/>
            <a:ext cx="2514600" cy="4038600"/>
          </a:xfrm>
          <a:prstGeom prst="roundRect">
            <a:avLst>
              <a:gd name="adj" fmla="val 16667"/>
            </a:avLst>
          </a:prstGeom>
          <a:solidFill>
            <a:srgbClr val="D5F0D0"/>
          </a:solidFill>
          <a:ln w="190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eaLnBrk="0" hangingPunct="0">
              <a:lnSpc>
                <a:spcPts val="2200"/>
              </a:lnSpc>
              <a:spcBef>
                <a:spcPct val="20000"/>
              </a:spcBef>
              <a:spcAft>
                <a:spcPct val="20000"/>
              </a:spcAft>
              <a:buClr>
                <a:schemeClr val="accent2"/>
              </a:buClr>
              <a:buSzPct val="70000"/>
              <a:buFont typeface="Wingdings" charset="0"/>
              <a:buNone/>
            </a:pPr>
            <a:r>
              <a:rPr lang="en-US" sz="1800">
                <a:latin typeface="Arial" charset="0"/>
              </a:rPr>
              <a:t>Integration Services</a:t>
            </a:r>
          </a:p>
        </p:txBody>
      </p:sp>
      <p:sp>
        <p:nvSpPr>
          <p:cNvPr id="706567" name="AutoShape 7"/>
          <p:cNvSpPr>
            <a:spLocks noChangeArrowheads="1"/>
          </p:cNvSpPr>
          <p:nvPr/>
        </p:nvSpPr>
        <p:spPr bwMode="auto">
          <a:xfrm>
            <a:off x="6172200" y="1752600"/>
            <a:ext cx="2514600" cy="3962400"/>
          </a:xfrm>
          <a:prstGeom prst="roundRect">
            <a:avLst>
              <a:gd name="adj" fmla="val 16667"/>
            </a:avLst>
          </a:prstGeom>
          <a:solidFill>
            <a:srgbClr val="99CCFF"/>
          </a:solidFill>
          <a:ln w="190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eaLnBrk="0" hangingPunct="0">
              <a:lnSpc>
                <a:spcPts val="2200"/>
              </a:lnSpc>
              <a:spcBef>
                <a:spcPct val="20000"/>
              </a:spcBef>
              <a:spcAft>
                <a:spcPct val="20000"/>
              </a:spcAft>
              <a:buClr>
                <a:schemeClr val="accent2"/>
              </a:buClr>
              <a:buSzPct val="70000"/>
              <a:buFont typeface="Wingdings" charset="0"/>
              <a:buNone/>
            </a:pPr>
            <a:r>
              <a:rPr lang="en-US" sz="1800">
                <a:latin typeface="Arial" charset="0"/>
              </a:rPr>
              <a:t>Composite Services</a:t>
            </a:r>
          </a:p>
        </p:txBody>
      </p:sp>
      <p:sp>
        <p:nvSpPr>
          <p:cNvPr id="706568" name="AutoShape 8"/>
          <p:cNvSpPr>
            <a:spLocks noChangeArrowheads="1"/>
          </p:cNvSpPr>
          <p:nvPr/>
        </p:nvSpPr>
        <p:spPr bwMode="auto">
          <a:xfrm>
            <a:off x="1016000" y="2743200"/>
            <a:ext cx="1295400" cy="4572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400" b="1">
                <a:latin typeface="Arial Narrow" charset="0"/>
              </a:rPr>
              <a:t>Basic</a:t>
            </a:r>
            <a:br>
              <a:rPr lang="en-US" sz="1400" b="1">
                <a:latin typeface="Arial Narrow" charset="0"/>
              </a:rPr>
            </a:br>
            <a:r>
              <a:rPr lang="en-US" sz="1400" b="1">
                <a:latin typeface="Arial Narrow" charset="0"/>
              </a:rPr>
              <a:t> Service</a:t>
            </a:r>
          </a:p>
        </p:txBody>
      </p:sp>
      <p:sp>
        <p:nvSpPr>
          <p:cNvPr id="706569" name="AutoShape 9"/>
          <p:cNvSpPr>
            <a:spLocks noChangeArrowheads="1"/>
          </p:cNvSpPr>
          <p:nvPr/>
        </p:nvSpPr>
        <p:spPr bwMode="auto">
          <a:xfrm>
            <a:off x="1016000" y="3962400"/>
            <a:ext cx="1295400" cy="457200"/>
          </a:xfrm>
          <a:prstGeom prst="roundRect">
            <a:avLst>
              <a:gd name="adj" fmla="val 16667"/>
            </a:avLst>
          </a:prstGeom>
          <a:gradFill rotWithShape="1">
            <a:gsLst>
              <a:gs pos="0">
                <a:schemeClr val="bg1"/>
              </a:gs>
              <a:gs pos="100000">
                <a:srgbClr val="BBD0D3"/>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400" b="1">
                <a:latin typeface="Arial Narrow" charset="0"/>
              </a:rPr>
              <a:t>Utility</a:t>
            </a:r>
            <a:br>
              <a:rPr lang="en-US" sz="1400" b="1">
                <a:latin typeface="Arial Narrow" charset="0"/>
              </a:rPr>
            </a:br>
            <a:r>
              <a:rPr lang="en-US" sz="1400" b="1">
                <a:latin typeface="Arial Narrow" charset="0"/>
              </a:rPr>
              <a:t> Service</a:t>
            </a:r>
          </a:p>
        </p:txBody>
      </p:sp>
      <p:sp>
        <p:nvSpPr>
          <p:cNvPr id="706570" name="Line 10"/>
          <p:cNvSpPr>
            <a:spLocks noChangeShapeType="1"/>
          </p:cNvSpPr>
          <p:nvPr/>
        </p:nvSpPr>
        <p:spPr bwMode="auto">
          <a:xfrm>
            <a:off x="1244600" y="3200400"/>
            <a:ext cx="0" cy="762000"/>
          </a:xfrm>
          <a:prstGeom prst="line">
            <a:avLst/>
          </a:prstGeom>
          <a:noFill/>
          <a:ln w="12700" cap="rnd">
            <a:solidFill>
              <a:schemeClr val="tx1"/>
            </a:solidFill>
            <a:round/>
            <a:headEnd type="arrow" w="lg" len="lg"/>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571" name="Text Box 11"/>
          <p:cNvSpPr txBox="1">
            <a:spLocks noChangeArrowheads="1"/>
          </p:cNvSpPr>
          <p:nvPr/>
        </p:nvSpPr>
        <p:spPr bwMode="auto">
          <a:xfrm>
            <a:off x="1295400" y="3354388"/>
            <a:ext cx="1874838"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lnSpc>
                <a:spcPts val="2200"/>
              </a:lnSpc>
              <a:spcBef>
                <a:spcPct val="20000"/>
              </a:spcBef>
              <a:spcAft>
                <a:spcPct val="20000"/>
              </a:spcAft>
              <a:buClr>
                <a:schemeClr val="accent2"/>
              </a:buClr>
              <a:buSzPct val="70000"/>
              <a:buFont typeface="Wingdings" charset="0"/>
              <a:buNone/>
            </a:pPr>
            <a:r>
              <a:rPr lang="en-US" sz="1400" b="1">
                <a:latin typeface="Arial" charset="0"/>
              </a:rPr>
              <a:t>[is a special </a:t>
            </a:r>
            <a:r>
              <a:rPr lang="en-US" sz="1400" b="1" u="sng">
                <a:latin typeface="Arial" charset="0"/>
              </a:rPr>
              <a:t>type</a:t>
            </a:r>
            <a:r>
              <a:rPr lang="en-US" sz="1400" b="1">
                <a:latin typeface="Arial" charset="0"/>
              </a:rPr>
              <a:t> of]</a:t>
            </a:r>
          </a:p>
        </p:txBody>
      </p:sp>
      <p:sp>
        <p:nvSpPr>
          <p:cNvPr id="706572" name="AutoShape 12"/>
          <p:cNvSpPr>
            <a:spLocks noChangeArrowheads="1"/>
          </p:cNvSpPr>
          <p:nvPr/>
        </p:nvSpPr>
        <p:spPr bwMode="auto">
          <a:xfrm>
            <a:off x="3733800" y="2819400"/>
            <a:ext cx="1295400" cy="4572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400" b="1">
                <a:latin typeface="Arial Narrow" charset="0"/>
              </a:rPr>
              <a:t>Proxy</a:t>
            </a:r>
            <a:br>
              <a:rPr lang="en-US" sz="1400" b="1">
                <a:latin typeface="Arial Narrow" charset="0"/>
              </a:rPr>
            </a:br>
            <a:r>
              <a:rPr lang="en-US" sz="1400" b="1">
                <a:latin typeface="Arial Narrow" charset="0"/>
              </a:rPr>
              <a:t> Service</a:t>
            </a:r>
          </a:p>
        </p:txBody>
      </p:sp>
      <p:sp>
        <p:nvSpPr>
          <p:cNvPr id="706573" name="AutoShape 13"/>
          <p:cNvSpPr>
            <a:spLocks noChangeArrowheads="1"/>
          </p:cNvSpPr>
          <p:nvPr/>
        </p:nvSpPr>
        <p:spPr bwMode="auto">
          <a:xfrm>
            <a:off x="3733800" y="4038600"/>
            <a:ext cx="1295400" cy="4572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400" b="1">
                <a:latin typeface="Arial Narrow" charset="0"/>
              </a:rPr>
              <a:t>Wrapper</a:t>
            </a:r>
            <a:br>
              <a:rPr lang="en-US" sz="1400" b="1">
                <a:latin typeface="Arial Narrow" charset="0"/>
              </a:rPr>
            </a:br>
            <a:r>
              <a:rPr lang="en-US" sz="1400" b="1">
                <a:latin typeface="Arial Narrow" charset="0"/>
              </a:rPr>
              <a:t> Service</a:t>
            </a:r>
          </a:p>
        </p:txBody>
      </p:sp>
      <p:sp>
        <p:nvSpPr>
          <p:cNvPr id="706574" name="Line 14"/>
          <p:cNvSpPr>
            <a:spLocks noChangeShapeType="1"/>
          </p:cNvSpPr>
          <p:nvPr/>
        </p:nvSpPr>
        <p:spPr bwMode="auto">
          <a:xfrm>
            <a:off x="3941763" y="3276600"/>
            <a:ext cx="0" cy="762000"/>
          </a:xfrm>
          <a:prstGeom prst="line">
            <a:avLst/>
          </a:prstGeom>
          <a:noFill/>
          <a:ln w="12700" cap="rnd">
            <a:solidFill>
              <a:schemeClr val="tx1"/>
            </a:solidFill>
            <a:round/>
            <a:headEnd type="triangle"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575" name="Text Box 15"/>
          <p:cNvSpPr txBox="1">
            <a:spLocks noChangeArrowheads="1"/>
          </p:cNvSpPr>
          <p:nvPr/>
        </p:nvSpPr>
        <p:spPr bwMode="auto">
          <a:xfrm>
            <a:off x="3997325" y="3514725"/>
            <a:ext cx="2022475"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lnSpc>
                <a:spcPts val="2200"/>
              </a:lnSpc>
              <a:spcBef>
                <a:spcPct val="20000"/>
              </a:spcBef>
              <a:spcAft>
                <a:spcPct val="20000"/>
              </a:spcAft>
              <a:buClr>
                <a:schemeClr val="accent2"/>
              </a:buClr>
              <a:buSzPct val="70000"/>
              <a:buFont typeface="Wingdings" charset="0"/>
              <a:buNone/>
            </a:pPr>
            <a:r>
              <a:rPr lang="en-US" sz="1400" b="1">
                <a:latin typeface="Arial" charset="0"/>
              </a:rPr>
              <a:t>[is a </a:t>
            </a:r>
            <a:r>
              <a:rPr lang="en-US" sz="1400" b="1" u="sng">
                <a:latin typeface="Arial" charset="0"/>
              </a:rPr>
              <a:t>specialization</a:t>
            </a:r>
            <a:r>
              <a:rPr lang="en-US" sz="1400" b="1">
                <a:latin typeface="Arial" charset="0"/>
              </a:rPr>
              <a:t> of]</a:t>
            </a:r>
          </a:p>
        </p:txBody>
      </p:sp>
      <p:sp>
        <p:nvSpPr>
          <p:cNvPr id="706576" name="AutoShape 16"/>
          <p:cNvSpPr>
            <a:spLocks noChangeArrowheads="1"/>
          </p:cNvSpPr>
          <p:nvPr/>
        </p:nvSpPr>
        <p:spPr bwMode="auto">
          <a:xfrm>
            <a:off x="6477000" y="2590800"/>
            <a:ext cx="1295400" cy="457200"/>
          </a:xfrm>
          <a:prstGeom prst="roundRect">
            <a:avLst>
              <a:gd name="adj" fmla="val 16667"/>
            </a:avLst>
          </a:prstGeom>
          <a:gradFill rotWithShape="1">
            <a:gsLst>
              <a:gs pos="0">
                <a:schemeClr val="bg1"/>
              </a:gs>
              <a:gs pos="100000">
                <a:srgbClr val="FF9900"/>
              </a:gs>
            </a:gsLst>
            <a:path path="shape">
              <a:fillToRect l="50000" t="50000" r="50000" b="50000"/>
            </a:path>
          </a:gradFill>
          <a:ln w="6350" cap="rnd">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400" b="1">
                <a:latin typeface="Arial Narrow" charset="0"/>
              </a:rPr>
              <a:t>Controller</a:t>
            </a:r>
            <a:br>
              <a:rPr lang="en-US" sz="1400" b="1">
                <a:latin typeface="Arial Narrow" charset="0"/>
              </a:rPr>
            </a:br>
            <a:r>
              <a:rPr lang="en-US" sz="1400" b="1">
                <a:latin typeface="Arial Narrow" charset="0"/>
              </a:rPr>
              <a:t> Service</a:t>
            </a:r>
          </a:p>
        </p:txBody>
      </p:sp>
      <p:sp>
        <p:nvSpPr>
          <p:cNvPr id="706577" name="AutoShape 17"/>
          <p:cNvSpPr>
            <a:spLocks noChangeArrowheads="1"/>
          </p:cNvSpPr>
          <p:nvPr/>
        </p:nvSpPr>
        <p:spPr bwMode="auto">
          <a:xfrm>
            <a:off x="6477000" y="3810000"/>
            <a:ext cx="1295400" cy="457200"/>
          </a:xfrm>
          <a:prstGeom prst="roundRect">
            <a:avLst>
              <a:gd name="adj" fmla="val 16667"/>
            </a:avLst>
          </a:prstGeom>
          <a:gradFill rotWithShape="1">
            <a:gsLst>
              <a:gs pos="0">
                <a:schemeClr val="bg1"/>
              </a:gs>
              <a:gs pos="100000">
                <a:srgbClr val="FF9900"/>
              </a:gs>
            </a:gsLst>
            <a:path path="shape">
              <a:fillToRect l="50000" t="50000" r="50000" b="50000"/>
            </a:path>
          </a:gra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400" b="1">
                <a:latin typeface="Arial Narrow" charset="0"/>
              </a:rPr>
              <a:t>Workflow</a:t>
            </a:r>
            <a:br>
              <a:rPr lang="en-US" sz="1400" b="1">
                <a:latin typeface="Arial Narrow" charset="0"/>
              </a:rPr>
            </a:br>
            <a:r>
              <a:rPr lang="en-US" sz="1400" b="1">
                <a:latin typeface="Arial Narrow" charset="0"/>
              </a:rPr>
              <a:t> Service</a:t>
            </a:r>
          </a:p>
        </p:txBody>
      </p:sp>
      <p:sp>
        <p:nvSpPr>
          <p:cNvPr id="706578" name="AutoShape 18"/>
          <p:cNvSpPr>
            <a:spLocks noChangeArrowheads="1"/>
          </p:cNvSpPr>
          <p:nvPr/>
        </p:nvSpPr>
        <p:spPr bwMode="auto">
          <a:xfrm>
            <a:off x="6477000" y="5029200"/>
            <a:ext cx="1295400" cy="457200"/>
          </a:xfrm>
          <a:prstGeom prst="roundRect">
            <a:avLst>
              <a:gd name="adj" fmla="val 16667"/>
            </a:avLst>
          </a:prstGeom>
          <a:gradFill rotWithShape="1">
            <a:gsLst>
              <a:gs pos="0">
                <a:schemeClr val="bg1"/>
              </a:gs>
              <a:gs pos="100000">
                <a:srgbClr val="FF9900"/>
              </a:gs>
            </a:gsLst>
            <a:path path="shape">
              <a:fillToRect l="50000" t="50000" r="50000" b="50000"/>
            </a:path>
          </a:gradFill>
          <a:ln w="254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0" anchor="ctr"/>
          <a:lstStyle/>
          <a:p>
            <a:pPr algn="ctr" eaLnBrk="0" hangingPunct="0">
              <a:buClr>
                <a:schemeClr val="accent2"/>
              </a:buClr>
              <a:buSzPct val="70000"/>
              <a:buFont typeface="Wingdings" charset="0"/>
              <a:buNone/>
            </a:pPr>
            <a:r>
              <a:rPr lang="en-US" sz="1400" b="1">
                <a:latin typeface="Arial Narrow" charset="0"/>
              </a:rPr>
              <a:t>Coordination</a:t>
            </a:r>
            <a:br>
              <a:rPr lang="en-US" sz="1400" b="1">
                <a:latin typeface="Arial Narrow" charset="0"/>
              </a:rPr>
            </a:br>
            <a:r>
              <a:rPr lang="en-US" sz="1400" b="1">
                <a:latin typeface="Arial Narrow" charset="0"/>
              </a:rPr>
              <a:t> Service</a:t>
            </a:r>
          </a:p>
        </p:txBody>
      </p:sp>
      <p:sp>
        <p:nvSpPr>
          <p:cNvPr id="706579" name="Line 19"/>
          <p:cNvSpPr>
            <a:spLocks noChangeShapeType="1"/>
          </p:cNvSpPr>
          <p:nvPr/>
        </p:nvSpPr>
        <p:spPr bwMode="auto">
          <a:xfrm>
            <a:off x="6710363" y="3048000"/>
            <a:ext cx="0" cy="762000"/>
          </a:xfrm>
          <a:prstGeom prst="line">
            <a:avLst/>
          </a:prstGeom>
          <a:noFill/>
          <a:ln w="12700" cap="rnd">
            <a:solidFill>
              <a:schemeClr val="tx1"/>
            </a:solidFill>
            <a:round/>
            <a:headEnd type="triangle"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580" name="Text Box 20"/>
          <p:cNvSpPr txBox="1">
            <a:spLocks noChangeArrowheads="1"/>
          </p:cNvSpPr>
          <p:nvPr/>
        </p:nvSpPr>
        <p:spPr bwMode="auto">
          <a:xfrm>
            <a:off x="6989763" y="3048000"/>
            <a:ext cx="17287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Clr>
                <a:schemeClr val="accent2"/>
              </a:buClr>
              <a:buSzPct val="70000"/>
              <a:buFont typeface="Wingdings" charset="0"/>
              <a:buNone/>
            </a:pPr>
            <a:r>
              <a:rPr lang="en-US" sz="1400" b="1">
                <a:latin typeface="Arial" charset="0"/>
              </a:rPr>
              <a:t>[adds externalized</a:t>
            </a:r>
            <a:br>
              <a:rPr lang="en-US" sz="1400" b="1">
                <a:latin typeface="Arial" charset="0"/>
              </a:rPr>
            </a:br>
            <a:r>
              <a:rPr lang="en-US" sz="1400" b="1">
                <a:latin typeface="Arial" charset="0"/>
              </a:rPr>
              <a:t>workflow </a:t>
            </a:r>
            <a:br>
              <a:rPr lang="en-US" sz="1400" b="1">
                <a:latin typeface="Arial" charset="0"/>
              </a:rPr>
            </a:br>
            <a:r>
              <a:rPr lang="en-US" sz="1400" b="1">
                <a:latin typeface="Arial" charset="0"/>
              </a:rPr>
              <a:t>capabilities to]</a:t>
            </a:r>
          </a:p>
        </p:txBody>
      </p:sp>
      <p:sp>
        <p:nvSpPr>
          <p:cNvPr id="706581" name="Line 21"/>
          <p:cNvSpPr>
            <a:spLocks noChangeShapeType="1"/>
          </p:cNvSpPr>
          <p:nvPr/>
        </p:nvSpPr>
        <p:spPr bwMode="auto">
          <a:xfrm>
            <a:off x="6710363" y="4267200"/>
            <a:ext cx="0" cy="762000"/>
          </a:xfrm>
          <a:prstGeom prst="line">
            <a:avLst/>
          </a:prstGeom>
          <a:noFill/>
          <a:ln w="12700" cap="rnd">
            <a:solidFill>
              <a:schemeClr val="tx1"/>
            </a:solidFill>
            <a:round/>
            <a:headEnd type="triangle"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582" name="Text Box 22"/>
          <p:cNvSpPr txBox="1">
            <a:spLocks noChangeArrowheads="1"/>
          </p:cNvSpPr>
          <p:nvPr/>
        </p:nvSpPr>
        <p:spPr bwMode="auto">
          <a:xfrm>
            <a:off x="7040563" y="4298950"/>
            <a:ext cx="118903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buClr>
                <a:schemeClr val="accent2"/>
              </a:buClr>
              <a:buSzPct val="70000"/>
              <a:buFont typeface="Wingdings" charset="0"/>
              <a:buNone/>
            </a:pPr>
            <a:r>
              <a:rPr lang="en-US" sz="1400" b="1">
                <a:latin typeface="Arial" charset="0"/>
              </a:rPr>
              <a:t>[adds ACID </a:t>
            </a:r>
            <a:br>
              <a:rPr lang="en-US" sz="1400" b="1">
                <a:latin typeface="Arial" charset="0"/>
              </a:rPr>
            </a:br>
            <a:r>
              <a:rPr lang="en-US" sz="1400" b="1">
                <a:latin typeface="Arial" charset="0"/>
              </a:rPr>
              <a:t>transaction</a:t>
            </a:r>
            <a:br>
              <a:rPr lang="en-US" sz="1400" b="1">
                <a:latin typeface="Arial" charset="0"/>
              </a:rPr>
            </a:br>
            <a:r>
              <a:rPr lang="en-US" sz="1400" b="1">
                <a:latin typeface="Arial" charset="0"/>
              </a:rPr>
              <a:t>support to]</a:t>
            </a:r>
          </a:p>
        </p:txBody>
      </p:sp>
    </p:spTree>
    <p:extLst>
      <p:ext uri="{BB962C8B-B14F-4D97-AF65-F5344CB8AC3E}">
        <p14:creationId xmlns:p14="http://schemas.microsoft.com/office/powerpoint/2010/main" val="3903325454"/>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ABF7BDB-1572-3143-AEE1-5FBA80D98317}" type="slidenum">
              <a:rPr lang="en-US"/>
              <a:pPr/>
              <a:t>74</a:t>
            </a:fld>
            <a:endParaRPr lang="en-US"/>
          </a:p>
        </p:txBody>
      </p:sp>
      <p:sp>
        <p:nvSpPr>
          <p:cNvPr id="708610" name="Rectangle 2"/>
          <p:cNvSpPr>
            <a:spLocks noGrp="1" noChangeArrowheads="1"/>
          </p:cNvSpPr>
          <p:nvPr>
            <p:ph type="title"/>
          </p:nvPr>
        </p:nvSpPr>
        <p:spPr/>
        <p:txBody>
          <a:bodyPr/>
          <a:lstStyle/>
          <a:p>
            <a:r>
              <a:rPr lang="en-US"/>
              <a:t>ESB</a:t>
            </a:r>
          </a:p>
        </p:txBody>
      </p:sp>
      <p:sp>
        <p:nvSpPr>
          <p:cNvPr id="70861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Where a container layered over the OS to facilitate the managed code model, an ESB lives within a container to provide function to services in an SOA</a:t>
            </a:r>
          </a:p>
          <a:p>
            <a:pPr>
              <a:lnSpc>
                <a:spcPct val="90000"/>
              </a:lnSpc>
            </a:pPr>
            <a:r>
              <a:rPr lang="en-US"/>
              <a:t>An ESB</a:t>
            </a:r>
          </a:p>
          <a:p>
            <a:pPr lvl="1">
              <a:lnSpc>
                <a:spcPct val="90000"/>
              </a:lnSpc>
            </a:pPr>
            <a:r>
              <a:rPr lang="en-US"/>
              <a:t>Facilitates effective service communication</a:t>
            </a:r>
          </a:p>
          <a:p>
            <a:pPr lvl="1">
              <a:lnSpc>
                <a:spcPct val="90000"/>
              </a:lnSpc>
            </a:pPr>
            <a:r>
              <a:rPr lang="en-US"/>
              <a:t>Facilitates effective service integration</a:t>
            </a:r>
          </a:p>
          <a:p>
            <a:pPr lvl="1">
              <a:lnSpc>
                <a:spcPct val="90000"/>
              </a:lnSpc>
            </a:pPr>
            <a:r>
              <a:rPr lang="en-US"/>
              <a:t>Facilitates effective service interaction</a:t>
            </a:r>
          </a:p>
        </p:txBody>
      </p:sp>
    </p:spTree>
    <p:extLst>
      <p:ext uri="{BB962C8B-B14F-4D97-AF65-F5344CB8AC3E}">
        <p14:creationId xmlns:p14="http://schemas.microsoft.com/office/powerpoint/2010/main" val="200104743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1"/>
          </p:nvPr>
        </p:nvSpPr>
        <p:spPr/>
        <p:txBody>
          <a:bodyPr/>
          <a:lstStyle/>
          <a:p>
            <a:fld id="{368E6757-8812-2E45-9CA3-16BD8B7B4B77}" type="slidenum">
              <a:rPr lang="en-US"/>
              <a:pPr/>
              <a:t>75</a:t>
            </a:fld>
            <a:endParaRPr lang="en-US"/>
          </a:p>
        </p:txBody>
      </p:sp>
      <p:sp>
        <p:nvSpPr>
          <p:cNvPr id="709634" name="Rectangle 2"/>
          <p:cNvSpPr>
            <a:spLocks noGrp="1" noChangeArrowheads="1"/>
          </p:cNvSpPr>
          <p:nvPr>
            <p:ph type="title"/>
          </p:nvPr>
        </p:nvSpPr>
        <p:spPr/>
        <p:txBody>
          <a:bodyPr/>
          <a:lstStyle/>
          <a:p>
            <a:r>
              <a:rPr lang="en-US"/>
              <a:t>ESB Interfaces</a:t>
            </a:r>
          </a:p>
        </p:txBody>
      </p:sp>
      <p:pic>
        <p:nvPicPr>
          <p:cNvPr id="70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143000"/>
            <a:ext cx="4914900" cy="210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09655" name="Group 23"/>
          <p:cNvGraphicFramePr>
            <a:graphicFrameLocks noGrp="1"/>
          </p:cNvGraphicFramePr>
          <p:nvPr/>
        </p:nvGraphicFramePr>
        <p:xfrm>
          <a:off x="304800" y="3505200"/>
          <a:ext cx="8534400" cy="2686050"/>
        </p:xfrm>
        <a:graphic>
          <a:graphicData uri="http://schemas.openxmlformats.org/drawingml/2006/table">
            <a:tbl>
              <a:tblPr/>
              <a:tblGrid>
                <a:gridCol w="1778000"/>
                <a:gridCol w="6756400"/>
              </a:tblGrid>
              <a:tr h="400050">
                <a:tc>
                  <a:txBody>
                    <a:bodyPr/>
                    <a:lstStyle/>
                    <a:p>
                      <a:pPr marL="0" marR="0" lvl="0" indent="0" algn="ctr"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200" b="1" i="0" u="none" strike="noStrike" cap="none" normalizeH="0" baseline="0">
                          <a:ln>
                            <a:noFill/>
                          </a:ln>
                          <a:solidFill>
                            <a:schemeClr val="tx2"/>
                          </a:solidFill>
                          <a:effectLst/>
                          <a:latin typeface="Arial" charset="0"/>
                          <a:ea typeface="ＭＳ Ｐゴシック" charset="0"/>
                        </a:rPr>
                        <a:t>ESB 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C9BA8"/>
                    </a:solid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200" b="1" i="0" u="none" strike="noStrike" cap="none" normalizeH="0" baseline="0">
                          <a:ln>
                            <a:noFill/>
                          </a:ln>
                          <a:solidFill>
                            <a:schemeClr val="tx2"/>
                          </a:solidFill>
                          <a:effectLst/>
                          <a:latin typeface="Arial"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C9BA8"/>
                    </a:solid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200" b="1" i="0" u="none" strike="noStrike" cap="none" normalizeH="0" baseline="0">
                          <a:ln>
                            <a:noFill/>
                          </a:ln>
                          <a:solidFill>
                            <a:schemeClr val="tx1"/>
                          </a:solidFill>
                          <a:effectLst/>
                          <a:latin typeface="Arial" charset="0"/>
                          <a:ea typeface="ＭＳ Ｐゴシック" charset="0"/>
                        </a:rPr>
                        <a:t>Connection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The ESB connection interface should fully support the synchronous and asynchronous web service stacks as well as message-oriented middleware (MQ Series), HTTP/HTTPS, Microsoft .NET Serviced Components, Java Remote Method Invocation (RMI), .NET Remoting, CICS host transactions.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200" b="1" i="0" u="none" strike="noStrike" cap="none" normalizeH="0" baseline="0">
                          <a:ln>
                            <a:noFill/>
                          </a:ln>
                          <a:solidFill>
                            <a:schemeClr val="tx1"/>
                          </a:solidFill>
                          <a:effectLst/>
                          <a:latin typeface="Arial" charset="0"/>
                          <a:ea typeface="ＭＳ Ｐゴシック" charset="0"/>
                        </a:rPr>
                        <a:t>Change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Rather than changing code in a service interface, the ESB is configured with metadata to handle managing the service catalog, interface versioning, routing, quality of service (QoS), orchestration, security, business rules, and other volatile duties.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200" b="1" i="0" u="none" strike="noStrike" cap="none" normalizeH="0" baseline="0">
                          <a:ln>
                            <a:noFill/>
                          </a:ln>
                          <a:solidFill>
                            <a:schemeClr val="tx1"/>
                          </a:solidFill>
                          <a:effectLst/>
                          <a:latin typeface="Arial" charset="0"/>
                          <a:ea typeface="ＭＳ Ｐゴシック" charset="0"/>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The control interface provides enterprise management capabilities that are outside the scope of the individual services managed by the ESB.  The control interface integrates with standard infrastructure management facilities, handles service provisioning to maintain QoS commitments, and provides reports/logs on the health and operation of the ESB infrastructure.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4182092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11"/>
          </p:nvPr>
        </p:nvSpPr>
        <p:spPr/>
        <p:txBody>
          <a:bodyPr/>
          <a:lstStyle/>
          <a:p>
            <a:fld id="{D9FEC135-C75F-5B4B-BA16-72B97008BF52}" type="slidenum">
              <a:rPr lang="en-US"/>
              <a:pPr/>
              <a:t>76</a:t>
            </a:fld>
            <a:endParaRPr lang="en-US"/>
          </a:p>
        </p:txBody>
      </p:sp>
      <p:sp>
        <p:nvSpPr>
          <p:cNvPr id="711684" name="Rectangle 4"/>
          <p:cNvSpPr>
            <a:spLocks noGrp="1" noChangeArrowheads="1"/>
          </p:cNvSpPr>
          <p:nvPr>
            <p:ph type="title"/>
          </p:nvPr>
        </p:nvSpPr>
        <p:spPr/>
        <p:txBody>
          <a:bodyPr/>
          <a:lstStyle/>
          <a:p>
            <a:r>
              <a:rPr lang="en-US" sz="3200"/>
              <a:t>ESB Features</a:t>
            </a:r>
            <a:br>
              <a:rPr lang="en-US" sz="3200"/>
            </a:br>
            <a:endParaRPr lang="en-US" sz="3200"/>
          </a:p>
        </p:txBody>
      </p:sp>
      <p:graphicFrame>
        <p:nvGraphicFramePr>
          <p:cNvPr id="711709" name="Group 29"/>
          <p:cNvGraphicFramePr>
            <a:graphicFrameLocks noGrp="1"/>
          </p:cNvGraphicFramePr>
          <p:nvPr/>
        </p:nvGraphicFramePr>
        <p:xfrm>
          <a:off x="152400" y="2971800"/>
          <a:ext cx="4343400" cy="3402648"/>
        </p:xfrm>
        <a:graphic>
          <a:graphicData uri="http://schemas.openxmlformats.org/drawingml/2006/table">
            <a:tbl>
              <a:tblPr/>
              <a:tblGrid>
                <a:gridCol w="1371600"/>
                <a:gridCol w="2971800"/>
              </a:tblGrid>
              <a:tr h="400050">
                <a:tc>
                  <a:txBody>
                    <a:bodyPr/>
                    <a:lstStyle/>
                    <a:p>
                      <a:pPr marL="0" marR="0" lvl="0" indent="0" algn="ctr"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2"/>
                          </a:solidFill>
                          <a:effectLst/>
                          <a:latin typeface="Arial" charset="0"/>
                          <a:ea typeface="ＭＳ Ｐゴシック" charset="0"/>
                        </a:rPr>
                        <a:t>ESB 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C9BA8"/>
                    </a:solid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2"/>
                          </a:solidFill>
                          <a:effectLst/>
                          <a:latin typeface="Arial"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C9BA8"/>
                    </a:solid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Communication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Arial" charset="0"/>
                          <a:ea typeface="ＭＳ Ｐゴシック" charset="0"/>
                        </a:rPr>
                        <a:t>Supports the ESB messaging requirements (protocol, style, sync, async,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Request Routing and Versioning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Arial" charset="0"/>
                          <a:ea typeface="ＭＳ Ｐゴシック" charset="0"/>
                        </a:rPr>
                        <a:t>Support for subject-, content-, and itinerary-based routing.  The ESB transparently routes requests to the correct version of the service interface, as well as managing the version instances.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Transformation and Mapping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Arial" charset="0"/>
                          <a:ea typeface="ＭＳ Ｐゴシック" charset="0"/>
                        </a:rPr>
                        <a:t>Support for mapping of data formats of message payloads in cases where the service requestor and provider have different interface formats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Service Aggregation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Tahoma" charset="0"/>
                          <a:ea typeface="ＭＳ Ｐゴシック" charset="0"/>
                        </a:rPr>
                        <a:t>The ESB may implement microprocesses that aggregate smaller services into larger services, which may also require transaction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Transaction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Arial" charset="0"/>
                          <a:ea typeface="ＭＳ Ｐゴシック" charset="0"/>
                        </a:rPr>
                        <a:t>The ESB provides support for compensated transactions, working with other TP monitors to handle ACID transactions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1733" name="Group 53"/>
          <p:cNvGraphicFramePr>
            <a:graphicFrameLocks noGrp="1"/>
          </p:cNvGraphicFramePr>
          <p:nvPr/>
        </p:nvGraphicFramePr>
        <p:xfrm>
          <a:off x="4572000" y="1706563"/>
          <a:ext cx="4419600" cy="4469448"/>
        </p:xfrm>
        <a:graphic>
          <a:graphicData uri="http://schemas.openxmlformats.org/drawingml/2006/table">
            <a:tbl>
              <a:tblPr/>
              <a:tblGrid>
                <a:gridCol w="1447800"/>
                <a:gridCol w="2971800"/>
              </a:tblGrid>
              <a:tr h="400050">
                <a:tc>
                  <a:txBody>
                    <a:bodyPr/>
                    <a:lstStyle/>
                    <a:p>
                      <a:pPr marL="0" marR="0" lvl="0" indent="0" algn="ctr"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2"/>
                          </a:solidFill>
                          <a:effectLst/>
                          <a:latin typeface="Arial" charset="0"/>
                          <a:ea typeface="ＭＳ Ｐゴシック" charset="0"/>
                        </a:rPr>
                        <a:t>ESB 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C9BA8"/>
                    </a:solid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2"/>
                          </a:solidFill>
                          <a:effectLst/>
                          <a:latin typeface="Arial" charset="0"/>
                          <a:ea typeface="ＭＳ Ｐゴシック"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C9BA8"/>
                    </a:solid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Arial" charset="0"/>
                          <a:ea typeface="ＭＳ Ｐゴシック" charset="0"/>
                        </a:rPr>
                        <a:t>The ESB supports security policies regarding service usage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Quality of Service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Tahoma" charset="0"/>
                          <a:ea typeface="ＭＳ Ｐゴシック" charset="0"/>
                        </a:rPr>
                        <a:t>The ESB can persist requests to message queues and retry service operations when failures occur, implement failover to alternate servers, and other steps to ensure that otherwise unreliable networks and services can be made to provide the quality of service required by the requester.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Service Registry and Metadata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Tahoma" charset="0"/>
                          <a:ea typeface="ＭＳ Ｐゴシック" charset="0"/>
                        </a:rPr>
                        <a:t>When maintaining a name space (service discovery), the ESB may extend the service metadata this requires (such as WSDL), to enable services to be classified to ease searching for reuse.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Extensibility for Message Enrichment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Tahoma" charset="0"/>
                          <a:ea typeface="ＭＳ Ｐゴシック" charset="0"/>
                        </a:rPr>
                        <a:t>A special case of semantic mapping, enrichment enables database or table lookups to be merged into a message stream so that messages emerge from the bus richer with data than when they arrived.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1082675" rtl="0" eaLnBrk="1" fontAlgn="base" latinLnBrk="0" hangingPunct="1">
                        <a:lnSpc>
                          <a:spcPct val="100000"/>
                        </a:lnSpc>
                        <a:spcBef>
                          <a:spcPct val="20000"/>
                        </a:spcBef>
                        <a:spcAft>
                          <a:spcPct val="0"/>
                        </a:spcAft>
                        <a:buClr>
                          <a:schemeClr val="hlink"/>
                        </a:buClr>
                        <a:buSzPct val="110000"/>
                        <a:buFont typeface="Wingdings" charset="0"/>
                        <a:buNone/>
                        <a:tabLst/>
                      </a:pPr>
                      <a:r>
                        <a:rPr kumimoji="0" lang="en-US" sz="1000" b="1" i="0" u="none" strike="noStrike" cap="none" normalizeH="0" baseline="0">
                          <a:ln>
                            <a:noFill/>
                          </a:ln>
                          <a:solidFill>
                            <a:schemeClr val="tx1"/>
                          </a:solidFill>
                          <a:effectLst/>
                          <a:latin typeface="Arial" charset="0"/>
                          <a:ea typeface="ＭＳ Ｐゴシック" charset="0"/>
                        </a:rPr>
                        <a:t>Monitoring and Management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82675" rtl="0" eaLnBrk="1" fontAlgn="base" latinLnBrk="0" hangingPunct="1">
                        <a:lnSpc>
                          <a:spcPct val="100000"/>
                        </a:lnSpc>
                        <a:spcBef>
                          <a:spcPct val="0"/>
                        </a:spcBef>
                        <a:spcAft>
                          <a:spcPct val="0"/>
                        </a:spcAft>
                        <a:buClr>
                          <a:schemeClr val="hlink"/>
                        </a:buClr>
                        <a:buSzPct val="110000"/>
                        <a:buFont typeface="Wingdings" charset="0"/>
                        <a:buNone/>
                        <a:tabLst/>
                      </a:pPr>
                      <a:r>
                        <a:rPr kumimoji="0" lang="en-US" sz="1000" b="0" i="0" u="none" strike="noStrike" cap="none" normalizeH="0" baseline="0">
                          <a:ln>
                            <a:noFill/>
                          </a:ln>
                          <a:solidFill>
                            <a:schemeClr val="tx1"/>
                          </a:solidFill>
                          <a:effectLst/>
                          <a:latin typeface="Tahoma" charset="0"/>
                          <a:ea typeface="ＭＳ Ｐゴシック" charset="0"/>
                        </a:rPr>
                        <a:t>The ESB automate management as much as possible, it will also be necessary to enable humans to investigate problems, find root causes, and take action to correct the issues that are discovered.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11735"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3581400" cy="153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88923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67CAE76A-DFB8-1842-B0B8-2E7B5B3C2871}" type="slidenum">
              <a:rPr lang="en-US"/>
              <a:pPr/>
              <a:t>77</a:t>
            </a:fld>
            <a:endParaRPr lang="en-US"/>
          </a:p>
        </p:txBody>
      </p:sp>
      <p:sp>
        <p:nvSpPr>
          <p:cNvPr id="713732" name="Rectangle 4"/>
          <p:cNvSpPr>
            <a:spLocks noGrp="1" noChangeArrowheads="1"/>
          </p:cNvSpPr>
          <p:nvPr>
            <p:ph type="title"/>
          </p:nvPr>
        </p:nvSpPr>
        <p:spPr/>
        <p:txBody>
          <a:bodyPr/>
          <a:lstStyle/>
          <a:p>
            <a:r>
              <a:rPr lang="en-US"/>
              <a:t>Utility Service</a:t>
            </a:r>
          </a:p>
        </p:txBody>
      </p:sp>
      <p:sp>
        <p:nvSpPr>
          <p:cNvPr id="713733" name="AutoShape 5"/>
          <p:cNvSpPr>
            <a:spLocks noChangeArrowheads="1"/>
          </p:cNvSpPr>
          <p:nvPr/>
        </p:nvSpPr>
        <p:spPr bwMode="auto">
          <a:xfrm>
            <a:off x="152400" y="1676400"/>
            <a:ext cx="8866188" cy="2362200"/>
          </a:xfrm>
          <a:prstGeom prst="roundRect">
            <a:avLst>
              <a:gd name="adj" fmla="val 4958"/>
            </a:avLst>
          </a:prstGeom>
          <a:solidFill>
            <a:srgbClr val="FF9999"/>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pic>
        <p:nvPicPr>
          <p:cNvPr id="7137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63713"/>
            <a:ext cx="2946400" cy="2198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13736" name="AutoShape 8"/>
          <p:cNvSpPr>
            <a:spLocks noChangeArrowheads="1"/>
          </p:cNvSpPr>
          <p:nvPr/>
        </p:nvSpPr>
        <p:spPr bwMode="auto">
          <a:xfrm>
            <a:off x="152400" y="5257800"/>
            <a:ext cx="8839200" cy="876300"/>
          </a:xfrm>
          <a:prstGeom prst="roundRect">
            <a:avLst>
              <a:gd name="adj" fmla="val 4958"/>
            </a:avLst>
          </a:prstGeom>
          <a:solidFill>
            <a:srgbClr val="D5F0D0"/>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3737" name="AutoShape 9"/>
          <p:cNvSpPr>
            <a:spLocks noChangeArrowheads="1"/>
          </p:cNvSpPr>
          <p:nvPr/>
        </p:nvSpPr>
        <p:spPr bwMode="auto">
          <a:xfrm>
            <a:off x="125413" y="4191000"/>
            <a:ext cx="8866187" cy="990600"/>
          </a:xfrm>
          <a:prstGeom prst="roundRect">
            <a:avLst>
              <a:gd name="adj" fmla="val 4958"/>
            </a:avLst>
          </a:prstGeom>
          <a:solidFill>
            <a:srgbClr val="FFFFAF"/>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3738" name="Text Box 10"/>
          <p:cNvSpPr txBox="1">
            <a:spLocks noChangeArrowheads="1"/>
          </p:cNvSpPr>
          <p:nvPr/>
        </p:nvSpPr>
        <p:spPr bwMode="auto">
          <a:xfrm rot="-5400000">
            <a:off x="-215899" y="4516437"/>
            <a:ext cx="1022350"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ts val="2200"/>
              </a:lnSpc>
              <a:spcBef>
                <a:spcPct val="20000"/>
              </a:spcBef>
              <a:spcAft>
                <a:spcPct val="20000"/>
              </a:spcAft>
              <a:buClr>
                <a:schemeClr val="accent2"/>
              </a:buClr>
              <a:buSzPct val="70000"/>
              <a:buFont typeface="Wingdings" charset="0"/>
              <a:buNone/>
            </a:pPr>
            <a:r>
              <a:rPr lang="en-US" sz="1200" b="1">
                <a:latin typeface="Arial" charset="0"/>
              </a:rPr>
              <a:t>Description</a:t>
            </a:r>
          </a:p>
        </p:txBody>
      </p:sp>
      <p:sp>
        <p:nvSpPr>
          <p:cNvPr id="713739" name="Text Box 11"/>
          <p:cNvSpPr txBox="1">
            <a:spLocks noChangeArrowheads="1"/>
          </p:cNvSpPr>
          <p:nvPr/>
        </p:nvSpPr>
        <p:spPr bwMode="auto">
          <a:xfrm rot="-5400000">
            <a:off x="-58738" y="5503863"/>
            <a:ext cx="8794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buClr>
                <a:schemeClr val="accent2"/>
              </a:buClr>
              <a:buSzPct val="70000"/>
              <a:buFont typeface="Wingdings" charset="0"/>
              <a:buNone/>
            </a:pPr>
            <a:r>
              <a:rPr lang="en-US" sz="1200" b="1">
                <a:latin typeface="Arial" charset="0"/>
              </a:rPr>
              <a:t>Design </a:t>
            </a:r>
          </a:p>
          <a:p>
            <a:pPr algn="ctr" eaLnBrk="0" hangingPunct="0">
              <a:buClr>
                <a:schemeClr val="accent2"/>
              </a:buClr>
              <a:buSzPct val="70000"/>
              <a:buFont typeface="Wingdings" charset="0"/>
              <a:buNone/>
            </a:pPr>
            <a:r>
              <a:rPr lang="en-US" sz="1200" b="1">
                <a:latin typeface="Arial" charset="0"/>
              </a:rPr>
              <a:t>Guidance</a:t>
            </a:r>
          </a:p>
        </p:txBody>
      </p:sp>
      <p:sp>
        <p:nvSpPr>
          <p:cNvPr id="713741" name="Text Box 13"/>
          <p:cNvSpPr txBox="1">
            <a:spLocks noChangeArrowheads="1"/>
          </p:cNvSpPr>
          <p:nvPr/>
        </p:nvSpPr>
        <p:spPr bwMode="auto">
          <a:xfrm rot="-5400000">
            <a:off x="123032" y="2745581"/>
            <a:ext cx="5143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buClr>
                <a:schemeClr val="accent2"/>
              </a:buClr>
              <a:buSzPct val="70000"/>
              <a:buFont typeface="Wingdings" charset="0"/>
              <a:buNone/>
            </a:pPr>
            <a:r>
              <a:rPr lang="en-US" sz="1200" b="1">
                <a:latin typeface="Arial" charset="0"/>
              </a:rPr>
              <a:t>UML</a:t>
            </a:r>
          </a:p>
        </p:txBody>
      </p:sp>
      <p:sp>
        <p:nvSpPr>
          <p:cNvPr id="713742" name="Text Box 14"/>
          <p:cNvSpPr txBox="1">
            <a:spLocks noChangeArrowheads="1"/>
          </p:cNvSpPr>
          <p:nvPr/>
        </p:nvSpPr>
        <p:spPr bwMode="auto">
          <a:xfrm>
            <a:off x="762000" y="4267200"/>
            <a:ext cx="815340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A utility service encapsulates generic functionality intended to be reused within and across different SOA applications.  In SOA, most services are conceptual single-instance components that provide capabilities to one or more applications based on a published service contract (i.e., the service interface).  A utility service is a special case of a service in an SOA as it is intended to be reused across (and not integrated into) multiple applications.  Utility services are physically created by aggregating the desired public interfaces of one or more application components into the utility service interface.</a:t>
            </a:r>
          </a:p>
        </p:txBody>
      </p:sp>
      <p:sp>
        <p:nvSpPr>
          <p:cNvPr id="713743" name="Text Box 15"/>
          <p:cNvSpPr txBox="1">
            <a:spLocks noChangeArrowheads="1"/>
          </p:cNvSpPr>
          <p:nvPr/>
        </p:nvSpPr>
        <p:spPr bwMode="auto">
          <a:xfrm>
            <a:off x="762000" y="5394325"/>
            <a:ext cx="81534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Utility services are conceptually similar to library or framework components in traditional application architectures.  </a:t>
            </a:r>
          </a:p>
        </p:txBody>
      </p:sp>
    </p:spTree>
    <p:extLst>
      <p:ext uri="{BB962C8B-B14F-4D97-AF65-F5344CB8AC3E}">
        <p14:creationId xmlns:p14="http://schemas.microsoft.com/office/powerpoint/2010/main" val="4172445221"/>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51C55353-1827-3641-B58A-BE8B0E8FEDBF}" type="slidenum">
              <a:rPr lang="en-US"/>
              <a:pPr/>
              <a:t>78</a:t>
            </a:fld>
            <a:endParaRPr lang="en-US"/>
          </a:p>
        </p:txBody>
      </p:sp>
      <p:sp>
        <p:nvSpPr>
          <p:cNvPr id="715780" name="Rectangle 4"/>
          <p:cNvSpPr>
            <a:spLocks noGrp="1" noChangeArrowheads="1"/>
          </p:cNvSpPr>
          <p:nvPr>
            <p:ph type="title"/>
          </p:nvPr>
        </p:nvSpPr>
        <p:spPr/>
        <p:txBody>
          <a:bodyPr/>
          <a:lstStyle/>
          <a:p>
            <a:r>
              <a:rPr lang="en-US"/>
              <a:t>Basic Service</a:t>
            </a:r>
          </a:p>
        </p:txBody>
      </p:sp>
      <p:sp>
        <p:nvSpPr>
          <p:cNvPr id="715781" name="AutoShape 5"/>
          <p:cNvSpPr>
            <a:spLocks noChangeArrowheads="1"/>
          </p:cNvSpPr>
          <p:nvPr/>
        </p:nvSpPr>
        <p:spPr bwMode="auto">
          <a:xfrm>
            <a:off x="152400" y="1524000"/>
            <a:ext cx="8866188" cy="2362200"/>
          </a:xfrm>
          <a:prstGeom prst="roundRect">
            <a:avLst>
              <a:gd name="adj" fmla="val 4958"/>
            </a:avLst>
          </a:prstGeom>
          <a:solidFill>
            <a:srgbClr val="FF9999"/>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5782" name="AutoShape 6"/>
          <p:cNvSpPr>
            <a:spLocks noChangeArrowheads="1"/>
          </p:cNvSpPr>
          <p:nvPr/>
        </p:nvSpPr>
        <p:spPr bwMode="auto">
          <a:xfrm>
            <a:off x="152400" y="5105400"/>
            <a:ext cx="8839200" cy="1219200"/>
          </a:xfrm>
          <a:prstGeom prst="roundRect">
            <a:avLst>
              <a:gd name="adj" fmla="val 4958"/>
            </a:avLst>
          </a:prstGeom>
          <a:solidFill>
            <a:srgbClr val="D5F0D0"/>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5783" name="AutoShape 7"/>
          <p:cNvSpPr>
            <a:spLocks noChangeArrowheads="1"/>
          </p:cNvSpPr>
          <p:nvPr/>
        </p:nvSpPr>
        <p:spPr bwMode="auto">
          <a:xfrm>
            <a:off x="125413" y="4038600"/>
            <a:ext cx="8866187" cy="990600"/>
          </a:xfrm>
          <a:prstGeom prst="roundRect">
            <a:avLst>
              <a:gd name="adj" fmla="val 4958"/>
            </a:avLst>
          </a:prstGeom>
          <a:solidFill>
            <a:srgbClr val="FFFFAF"/>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5784" name="Text Box 8"/>
          <p:cNvSpPr txBox="1">
            <a:spLocks noChangeArrowheads="1"/>
          </p:cNvSpPr>
          <p:nvPr/>
        </p:nvSpPr>
        <p:spPr bwMode="auto">
          <a:xfrm rot="-5400000">
            <a:off x="-215899" y="4364037"/>
            <a:ext cx="1022350"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ts val="2200"/>
              </a:lnSpc>
              <a:spcBef>
                <a:spcPct val="20000"/>
              </a:spcBef>
              <a:spcAft>
                <a:spcPct val="20000"/>
              </a:spcAft>
              <a:buClr>
                <a:schemeClr val="accent2"/>
              </a:buClr>
              <a:buSzPct val="70000"/>
              <a:buFont typeface="Wingdings" charset="0"/>
              <a:buNone/>
            </a:pPr>
            <a:r>
              <a:rPr lang="en-US" sz="1200" b="1">
                <a:latin typeface="Arial" charset="0"/>
              </a:rPr>
              <a:t>Description</a:t>
            </a:r>
          </a:p>
        </p:txBody>
      </p:sp>
      <p:sp>
        <p:nvSpPr>
          <p:cNvPr id="715785" name="Text Box 9"/>
          <p:cNvSpPr txBox="1">
            <a:spLocks noChangeArrowheads="1"/>
          </p:cNvSpPr>
          <p:nvPr/>
        </p:nvSpPr>
        <p:spPr bwMode="auto">
          <a:xfrm rot="-5400000">
            <a:off x="-211138" y="5503863"/>
            <a:ext cx="118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buClr>
                <a:schemeClr val="accent2"/>
              </a:buClr>
              <a:buSzPct val="70000"/>
              <a:buFont typeface="Wingdings" charset="0"/>
              <a:buNone/>
            </a:pPr>
            <a:r>
              <a:rPr lang="en-US" sz="1200" b="1">
                <a:latin typeface="Arial" charset="0"/>
              </a:rPr>
              <a:t>Design </a:t>
            </a:r>
          </a:p>
          <a:p>
            <a:pPr algn="ctr" eaLnBrk="0" hangingPunct="0">
              <a:buClr>
                <a:schemeClr val="accent2"/>
              </a:buClr>
              <a:buSzPct val="70000"/>
              <a:buFont typeface="Wingdings" charset="0"/>
              <a:buNone/>
            </a:pPr>
            <a:r>
              <a:rPr lang="en-US" sz="1200" b="1">
                <a:latin typeface="Arial" charset="0"/>
              </a:rPr>
              <a:t>Guidance</a:t>
            </a:r>
          </a:p>
        </p:txBody>
      </p:sp>
      <p:sp>
        <p:nvSpPr>
          <p:cNvPr id="715786" name="Text Box 10"/>
          <p:cNvSpPr txBox="1">
            <a:spLocks noChangeArrowheads="1"/>
          </p:cNvSpPr>
          <p:nvPr/>
        </p:nvSpPr>
        <p:spPr bwMode="auto">
          <a:xfrm rot="-5400000">
            <a:off x="123032" y="2593181"/>
            <a:ext cx="5143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buClr>
                <a:schemeClr val="accent2"/>
              </a:buClr>
              <a:buSzPct val="70000"/>
              <a:buFont typeface="Wingdings" charset="0"/>
              <a:buNone/>
            </a:pPr>
            <a:r>
              <a:rPr lang="en-US" sz="1200" b="1">
                <a:latin typeface="Arial" charset="0"/>
              </a:rPr>
              <a:t>UML</a:t>
            </a:r>
          </a:p>
        </p:txBody>
      </p:sp>
      <p:sp>
        <p:nvSpPr>
          <p:cNvPr id="715787" name="Text Box 11"/>
          <p:cNvSpPr txBox="1">
            <a:spLocks noChangeArrowheads="1"/>
          </p:cNvSpPr>
          <p:nvPr/>
        </p:nvSpPr>
        <p:spPr bwMode="auto">
          <a:xfrm>
            <a:off x="762000" y="4038600"/>
            <a:ext cx="815340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A basic service encapsulates the functionality implemented in one or more business components by specifying a well-defined service interface that exposes a desired business capability.  Each interface point in a basic service should be defined with a granularity in terms of performing a useful business unit-of-work (BUOW).  A basic service must perform a discrete BUOW.  Basic services can be orchestrated with other service styles to perform business processes.   Basic services are usually defined top-down by performing analysis on a business domain, specification of business use cases, or business process walkthroughs.</a:t>
            </a:r>
          </a:p>
        </p:txBody>
      </p:sp>
      <p:sp>
        <p:nvSpPr>
          <p:cNvPr id="715788" name="Text Box 12"/>
          <p:cNvSpPr txBox="1">
            <a:spLocks noChangeArrowheads="1"/>
          </p:cNvSpPr>
          <p:nvPr/>
        </p:nvSpPr>
        <p:spPr bwMode="auto">
          <a:xfrm>
            <a:off x="762000" y="5060950"/>
            <a:ext cx="81534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Basic services are best designed by properly establishing the service interface.  Some best practices for creating the service interface include:  (1) Interfaces that are easy to consume are as simple as possible, but no simpler (2) Be able to accomplish a business unit of work in a single call  (3) Be used across many different contexts (not just the first app that it was built for)  (4)</a:t>
            </a:r>
          </a:p>
          <a:p>
            <a:pPr eaLnBrk="0" hangingPunct="0">
              <a:buClr>
                <a:schemeClr val="accent2"/>
              </a:buClr>
              <a:buSzPct val="70000"/>
              <a:buFont typeface="Wingdings" charset="0"/>
              <a:buNone/>
            </a:pPr>
            <a:r>
              <a:rPr lang="en-US" sz="1000" b="1">
                <a:latin typeface="Arial" charset="0"/>
              </a:rPr>
              <a:t>Models business processes rather than lower level functionality (5) The service interface should be easy to version such that they can be easily extended with the addition of new parameters  and doesn</a:t>
            </a:r>
            <a:r>
              <a:rPr lang="ja-JP" altLang="en-US" sz="1000" b="1">
                <a:latin typeface="Arial"/>
              </a:rPr>
              <a:t>’</a:t>
            </a:r>
            <a:r>
              <a:rPr lang="en-US" sz="1000" b="1">
                <a:latin typeface="Arial" charset="0"/>
              </a:rPr>
              <a:t>t  break service consumers when a new interface is defined (6) The service interface should promote the concept of loose coupling by insulating the service consumer from changes in the service implementation, not requiring anything other than the schema and contract to know how to invoke them, and no leaking internal abstractions outside the service boundary.  </a:t>
            </a:r>
          </a:p>
        </p:txBody>
      </p:sp>
      <p:pic>
        <p:nvPicPr>
          <p:cNvPr id="71578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1600200"/>
            <a:ext cx="2946400" cy="219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2735682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395C2274-7F33-A24E-87EE-2B80797B5394}" type="slidenum">
              <a:rPr lang="en-US"/>
              <a:pPr/>
              <a:t>79</a:t>
            </a:fld>
            <a:endParaRPr lang="en-US"/>
          </a:p>
        </p:txBody>
      </p:sp>
      <p:sp>
        <p:nvSpPr>
          <p:cNvPr id="717826" name="Rectangle 2"/>
          <p:cNvSpPr>
            <a:spLocks noGrp="1" noChangeArrowheads="1"/>
          </p:cNvSpPr>
          <p:nvPr>
            <p:ph type="title"/>
          </p:nvPr>
        </p:nvSpPr>
        <p:spPr/>
        <p:txBody>
          <a:bodyPr/>
          <a:lstStyle/>
          <a:p>
            <a:r>
              <a:rPr lang="en-US"/>
              <a:t>Proxy Service</a:t>
            </a:r>
          </a:p>
        </p:txBody>
      </p:sp>
      <p:sp>
        <p:nvSpPr>
          <p:cNvPr id="717827" name="AutoShape 3"/>
          <p:cNvSpPr>
            <a:spLocks noChangeArrowheads="1"/>
          </p:cNvSpPr>
          <p:nvPr/>
        </p:nvSpPr>
        <p:spPr bwMode="auto">
          <a:xfrm>
            <a:off x="152400" y="1447800"/>
            <a:ext cx="8866188" cy="2362200"/>
          </a:xfrm>
          <a:prstGeom prst="roundRect">
            <a:avLst>
              <a:gd name="adj" fmla="val 4958"/>
            </a:avLst>
          </a:prstGeom>
          <a:solidFill>
            <a:srgbClr val="FF9999"/>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pic>
        <p:nvPicPr>
          <p:cNvPr id="71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350" y="1524000"/>
            <a:ext cx="2203450" cy="219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17829" name="AutoShape 5"/>
          <p:cNvSpPr>
            <a:spLocks noChangeArrowheads="1"/>
          </p:cNvSpPr>
          <p:nvPr/>
        </p:nvSpPr>
        <p:spPr bwMode="auto">
          <a:xfrm>
            <a:off x="152400" y="5029200"/>
            <a:ext cx="8839200" cy="1219200"/>
          </a:xfrm>
          <a:prstGeom prst="roundRect">
            <a:avLst>
              <a:gd name="adj" fmla="val 4958"/>
            </a:avLst>
          </a:prstGeom>
          <a:solidFill>
            <a:srgbClr val="D5F0D0"/>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7830" name="AutoShape 6"/>
          <p:cNvSpPr>
            <a:spLocks noChangeArrowheads="1"/>
          </p:cNvSpPr>
          <p:nvPr/>
        </p:nvSpPr>
        <p:spPr bwMode="auto">
          <a:xfrm>
            <a:off x="125413" y="3962400"/>
            <a:ext cx="8866187" cy="990600"/>
          </a:xfrm>
          <a:prstGeom prst="roundRect">
            <a:avLst>
              <a:gd name="adj" fmla="val 4958"/>
            </a:avLst>
          </a:prstGeom>
          <a:solidFill>
            <a:srgbClr val="FFFFAF"/>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7831" name="Text Box 7"/>
          <p:cNvSpPr txBox="1">
            <a:spLocks noChangeArrowheads="1"/>
          </p:cNvSpPr>
          <p:nvPr/>
        </p:nvSpPr>
        <p:spPr bwMode="auto">
          <a:xfrm rot="-5400000">
            <a:off x="-215899" y="4287837"/>
            <a:ext cx="1022350"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ts val="2200"/>
              </a:lnSpc>
              <a:spcBef>
                <a:spcPct val="20000"/>
              </a:spcBef>
              <a:spcAft>
                <a:spcPct val="20000"/>
              </a:spcAft>
              <a:buClr>
                <a:schemeClr val="accent2"/>
              </a:buClr>
              <a:buSzPct val="70000"/>
              <a:buFont typeface="Wingdings" charset="0"/>
              <a:buNone/>
            </a:pPr>
            <a:r>
              <a:rPr lang="en-US" sz="1200" b="1">
                <a:latin typeface="Arial" charset="0"/>
              </a:rPr>
              <a:t>Description</a:t>
            </a:r>
          </a:p>
        </p:txBody>
      </p:sp>
      <p:sp>
        <p:nvSpPr>
          <p:cNvPr id="717832" name="Text Box 8"/>
          <p:cNvSpPr txBox="1">
            <a:spLocks noChangeArrowheads="1"/>
          </p:cNvSpPr>
          <p:nvPr/>
        </p:nvSpPr>
        <p:spPr bwMode="auto">
          <a:xfrm rot="-5400000">
            <a:off x="-211138" y="5427663"/>
            <a:ext cx="118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buClr>
                <a:schemeClr val="accent2"/>
              </a:buClr>
              <a:buSzPct val="70000"/>
              <a:buFont typeface="Wingdings" charset="0"/>
              <a:buNone/>
            </a:pPr>
            <a:r>
              <a:rPr lang="en-US" sz="1200" b="1">
                <a:latin typeface="Arial" charset="0"/>
              </a:rPr>
              <a:t>Design </a:t>
            </a:r>
          </a:p>
          <a:p>
            <a:pPr algn="ctr" eaLnBrk="0" hangingPunct="0">
              <a:buClr>
                <a:schemeClr val="accent2"/>
              </a:buClr>
              <a:buSzPct val="70000"/>
              <a:buFont typeface="Wingdings" charset="0"/>
              <a:buNone/>
            </a:pPr>
            <a:r>
              <a:rPr lang="en-US" sz="1200" b="1">
                <a:latin typeface="Arial" charset="0"/>
              </a:rPr>
              <a:t>Guidance</a:t>
            </a:r>
          </a:p>
        </p:txBody>
      </p:sp>
      <p:sp>
        <p:nvSpPr>
          <p:cNvPr id="717833" name="Text Box 9"/>
          <p:cNvSpPr txBox="1">
            <a:spLocks noChangeArrowheads="1"/>
          </p:cNvSpPr>
          <p:nvPr/>
        </p:nvSpPr>
        <p:spPr bwMode="auto">
          <a:xfrm rot="-5400000">
            <a:off x="123032" y="2516981"/>
            <a:ext cx="5143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buClr>
                <a:schemeClr val="accent2"/>
              </a:buClr>
              <a:buSzPct val="70000"/>
              <a:buFont typeface="Wingdings" charset="0"/>
              <a:buNone/>
            </a:pPr>
            <a:r>
              <a:rPr lang="en-US" sz="1200" b="1">
                <a:latin typeface="Arial" charset="0"/>
              </a:rPr>
              <a:t>UML</a:t>
            </a:r>
          </a:p>
        </p:txBody>
      </p:sp>
      <p:sp>
        <p:nvSpPr>
          <p:cNvPr id="717834" name="Text Box 10"/>
          <p:cNvSpPr txBox="1">
            <a:spLocks noChangeArrowheads="1"/>
          </p:cNvSpPr>
          <p:nvPr/>
        </p:nvSpPr>
        <p:spPr bwMode="auto">
          <a:xfrm>
            <a:off x="762000" y="3962400"/>
            <a:ext cx="815340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A proxy service </a:t>
            </a:r>
            <a:r>
              <a:rPr lang="ja-JP" altLang="en-US" sz="1000" b="1">
                <a:latin typeface="Arial"/>
              </a:rPr>
              <a:t>“</a:t>
            </a:r>
            <a:r>
              <a:rPr lang="en-US" sz="1000" b="1">
                <a:latin typeface="Arial" charset="0"/>
              </a:rPr>
              <a:t>service-enables</a:t>
            </a:r>
            <a:r>
              <a:rPr lang="ja-JP" altLang="en-US" sz="1000" b="1">
                <a:latin typeface="Arial"/>
              </a:rPr>
              <a:t>”</a:t>
            </a:r>
            <a:r>
              <a:rPr lang="en-US" sz="1000" b="1">
                <a:latin typeface="Arial" charset="0"/>
              </a:rPr>
              <a:t> an existing application component by creating a service proxy component that </a:t>
            </a:r>
            <a:r>
              <a:rPr lang="ja-JP" altLang="en-US" sz="1000" b="1">
                <a:latin typeface="Arial"/>
              </a:rPr>
              <a:t>“</a:t>
            </a:r>
            <a:r>
              <a:rPr lang="en-US" sz="1000" b="1">
                <a:latin typeface="Arial" charset="0"/>
              </a:rPr>
              <a:t>facades</a:t>
            </a:r>
            <a:r>
              <a:rPr lang="ja-JP" altLang="en-US" sz="1000" b="1">
                <a:latin typeface="Arial"/>
              </a:rPr>
              <a:t>”</a:t>
            </a:r>
            <a:r>
              <a:rPr lang="en-US" sz="1000" b="1">
                <a:latin typeface="Arial" charset="0"/>
              </a:rPr>
              <a:t> the existing component.  Proxy services can generally be automatically generated by an IDE, exposing the public interface (or a subset of the public interface) of the existing application component as a service.  A proxy service is often used to integrate with an application that provides some desired functionality to an SOA application, but this functionality is implemented as a collection of API</a:t>
            </a:r>
            <a:r>
              <a:rPr lang="ja-JP" altLang="en-US" sz="1000" b="1">
                <a:latin typeface="Arial"/>
              </a:rPr>
              <a:t>’</a:t>
            </a:r>
            <a:r>
              <a:rPr lang="en-US" sz="1000" b="1">
                <a:latin typeface="Arial" charset="0"/>
              </a:rPr>
              <a:t>s and not as a service.</a:t>
            </a:r>
          </a:p>
        </p:txBody>
      </p:sp>
      <p:sp>
        <p:nvSpPr>
          <p:cNvPr id="717835" name="Text Box 11"/>
          <p:cNvSpPr txBox="1">
            <a:spLocks noChangeArrowheads="1"/>
          </p:cNvSpPr>
          <p:nvPr/>
        </p:nvSpPr>
        <p:spPr bwMode="auto">
          <a:xfrm>
            <a:off x="762000" y="5165725"/>
            <a:ext cx="8153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One must be careful when creating proxy services, as they are easy to create, but yet are often inefficient from a design perspective when compared to other service types.  Problems generally occur with proxy service designs because the underlying component </a:t>
            </a:r>
            <a:r>
              <a:rPr lang="ja-JP" altLang="en-US" sz="1000" b="1">
                <a:latin typeface="Arial"/>
              </a:rPr>
              <a:t>‘</a:t>
            </a:r>
            <a:r>
              <a:rPr lang="en-US" sz="1000" b="1">
                <a:latin typeface="Arial" charset="0"/>
              </a:rPr>
              <a:t>s public interface is not optimized for an SOA.  Designers should generally consider using a wrapper service when the goal is to integrate with an existing application that offers an API or an integration component.</a:t>
            </a:r>
          </a:p>
        </p:txBody>
      </p:sp>
    </p:spTree>
    <p:extLst>
      <p:ext uri="{BB962C8B-B14F-4D97-AF65-F5344CB8AC3E}">
        <p14:creationId xmlns:p14="http://schemas.microsoft.com/office/powerpoint/2010/main" val="21206385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AB605DF-53FE-574F-B1F6-DE6FE7F7961A}" type="slidenum">
              <a:rPr lang="en-US"/>
              <a:pPr/>
              <a:t>8</a:t>
            </a:fld>
            <a:endParaRPr lang="en-US"/>
          </a:p>
        </p:txBody>
      </p:sp>
      <p:sp>
        <p:nvSpPr>
          <p:cNvPr id="685058" name="Rectangle 2"/>
          <p:cNvSpPr>
            <a:spLocks noGrp="1" noChangeArrowheads="1"/>
          </p:cNvSpPr>
          <p:nvPr>
            <p:ph type="title"/>
          </p:nvPr>
        </p:nvSpPr>
        <p:spPr/>
        <p:txBody>
          <a:bodyPr/>
          <a:lstStyle/>
          <a:p>
            <a:r>
              <a:rPr lang="en-US"/>
              <a:t>Problems with OO</a:t>
            </a:r>
          </a:p>
        </p:txBody>
      </p:sp>
      <p:sp>
        <p:nvSpPr>
          <p:cNvPr id="685059" name="Rectangle 3" descr="Rectangle: Click to edit Master text styles&#10;Second level&#10;Third level&#10;Fourth level&#10;Fifth level"/>
          <p:cNvSpPr>
            <a:spLocks noGrp="1" noChangeArrowheads="1"/>
          </p:cNvSpPr>
          <p:nvPr>
            <p:ph type="body" idx="1"/>
          </p:nvPr>
        </p:nvSpPr>
        <p:spPr>
          <a:xfrm>
            <a:off x="838200" y="1676400"/>
            <a:ext cx="7772400" cy="4648200"/>
          </a:xfrm>
        </p:spPr>
        <p:txBody>
          <a:bodyPr/>
          <a:lstStyle/>
          <a:p>
            <a:pPr>
              <a:lnSpc>
                <a:spcPct val="90000"/>
              </a:lnSpc>
            </a:pPr>
            <a:r>
              <a:rPr lang="en-US" sz="2400"/>
              <a:t>The design principles of OO scale to design principles for services in an SOA</a:t>
            </a:r>
          </a:p>
          <a:p>
            <a:pPr>
              <a:lnSpc>
                <a:spcPct val="90000"/>
              </a:lnSpc>
            </a:pPr>
            <a:r>
              <a:rPr lang="en-US" sz="2400"/>
              <a:t>OO has scalability and complexity limitations</a:t>
            </a:r>
          </a:p>
          <a:p>
            <a:pPr lvl="1">
              <a:lnSpc>
                <a:spcPct val="90000"/>
              </a:lnSpc>
            </a:pPr>
            <a:r>
              <a:rPr lang="en-US" sz="2000"/>
              <a:t>Classes have to have compile or link time visibility to all other classes – this implies repackaging/deploying an entire application unit when a class changes</a:t>
            </a:r>
          </a:p>
          <a:p>
            <a:pPr lvl="1">
              <a:lnSpc>
                <a:spcPct val="90000"/>
              </a:lnSpc>
            </a:pPr>
            <a:r>
              <a:rPr lang="en-US" sz="2000"/>
              <a:t>Distribution was handled manually using low level network protocols</a:t>
            </a:r>
          </a:p>
          <a:p>
            <a:pPr lvl="1">
              <a:lnSpc>
                <a:spcPct val="90000"/>
              </a:lnSpc>
            </a:pPr>
            <a:r>
              <a:rPr lang="en-US" sz="2000"/>
              <a:t>Interface design had to be </a:t>
            </a:r>
            <a:r>
              <a:rPr lang="ja-JP" altLang="en-US" sz="2000">
                <a:latin typeface="Arial"/>
              </a:rPr>
              <a:t>“</a:t>
            </a:r>
            <a:r>
              <a:rPr lang="en-US" sz="2000"/>
              <a:t>perfect</a:t>
            </a:r>
            <a:r>
              <a:rPr lang="ja-JP" altLang="en-US" sz="2000">
                <a:latin typeface="Arial"/>
              </a:rPr>
              <a:t>”</a:t>
            </a:r>
            <a:r>
              <a:rPr lang="en-US" sz="2000"/>
              <a:t>, but this was difficult to do in practice</a:t>
            </a:r>
          </a:p>
          <a:p>
            <a:pPr lvl="1">
              <a:lnSpc>
                <a:spcPct val="90000"/>
              </a:lnSpc>
            </a:pPr>
            <a:r>
              <a:rPr lang="en-US" sz="2000"/>
              <a:t>All types must be binary compatible</a:t>
            </a:r>
          </a:p>
          <a:p>
            <a:pPr lvl="1">
              <a:lnSpc>
                <a:spcPct val="90000"/>
              </a:lnSpc>
            </a:pPr>
            <a:r>
              <a:rPr lang="en-US" sz="2000"/>
              <a:t>Type conversion and object serialization/deserialization was a manual process</a:t>
            </a:r>
          </a:p>
        </p:txBody>
      </p:sp>
    </p:spTree>
    <p:extLst>
      <p:ext uri="{BB962C8B-B14F-4D97-AF65-F5344CB8AC3E}">
        <p14:creationId xmlns:p14="http://schemas.microsoft.com/office/powerpoint/2010/main" val="1740653498"/>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85A1C188-2162-EB40-9985-28FC1996AD85}" type="slidenum">
              <a:rPr lang="en-US"/>
              <a:pPr/>
              <a:t>80</a:t>
            </a:fld>
            <a:endParaRPr lang="en-US"/>
          </a:p>
        </p:txBody>
      </p:sp>
      <p:sp>
        <p:nvSpPr>
          <p:cNvPr id="718850" name="Rectangle 2"/>
          <p:cNvSpPr>
            <a:spLocks noGrp="1" noChangeArrowheads="1"/>
          </p:cNvSpPr>
          <p:nvPr>
            <p:ph type="title"/>
          </p:nvPr>
        </p:nvSpPr>
        <p:spPr/>
        <p:txBody>
          <a:bodyPr/>
          <a:lstStyle/>
          <a:p>
            <a:r>
              <a:rPr lang="en-US"/>
              <a:t>Wrapper Service</a:t>
            </a:r>
          </a:p>
        </p:txBody>
      </p:sp>
      <p:sp>
        <p:nvSpPr>
          <p:cNvPr id="718851" name="AutoShape 3"/>
          <p:cNvSpPr>
            <a:spLocks noChangeArrowheads="1"/>
          </p:cNvSpPr>
          <p:nvPr/>
        </p:nvSpPr>
        <p:spPr bwMode="auto">
          <a:xfrm>
            <a:off x="152400" y="1524000"/>
            <a:ext cx="8866188" cy="2362200"/>
          </a:xfrm>
          <a:prstGeom prst="roundRect">
            <a:avLst>
              <a:gd name="adj" fmla="val 4958"/>
            </a:avLst>
          </a:prstGeom>
          <a:solidFill>
            <a:srgbClr val="FF9999"/>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pic>
        <p:nvPicPr>
          <p:cNvPr id="71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1611313"/>
            <a:ext cx="2203450" cy="2198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18853" name="AutoShape 5"/>
          <p:cNvSpPr>
            <a:spLocks noChangeArrowheads="1"/>
          </p:cNvSpPr>
          <p:nvPr/>
        </p:nvSpPr>
        <p:spPr bwMode="auto">
          <a:xfrm>
            <a:off x="152400" y="5105400"/>
            <a:ext cx="8839200" cy="1219200"/>
          </a:xfrm>
          <a:prstGeom prst="roundRect">
            <a:avLst>
              <a:gd name="adj" fmla="val 4958"/>
            </a:avLst>
          </a:prstGeom>
          <a:solidFill>
            <a:srgbClr val="D5F0D0"/>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8854" name="AutoShape 6"/>
          <p:cNvSpPr>
            <a:spLocks noChangeArrowheads="1"/>
          </p:cNvSpPr>
          <p:nvPr/>
        </p:nvSpPr>
        <p:spPr bwMode="auto">
          <a:xfrm>
            <a:off x="125413" y="4038600"/>
            <a:ext cx="8866187" cy="990600"/>
          </a:xfrm>
          <a:prstGeom prst="roundRect">
            <a:avLst>
              <a:gd name="adj" fmla="val 4958"/>
            </a:avLst>
          </a:prstGeom>
          <a:solidFill>
            <a:srgbClr val="FFFFAF"/>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8855" name="Text Box 7"/>
          <p:cNvSpPr txBox="1">
            <a:spLocks noChangeArrowheads="1"/>
          </p:cNvSpPr>
          <p:nvPr/>
        </p:nvSpPr>
        <p:spPr bwMode="auto">
          <a:xfrm rot="-5400000">
            <a:off x="-215899" y="4364037"/>
            <a:ext cx="1022350"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ts val="2200"/>
              </a:lnSpc>
              <a:spcBef>
                <a:spcPct val="20000"/>
              </a:spcBef>
              <a:spcAft>
                <a:spcPct val="20000"/>
              </a:spcAft>
              <a:buClr>
                <a:schemeClr val="accent2"/>
              </a:buClr>
              <a:buSzPct val="70000"/>
              <a:buFont typeface="Wingdings" charset="0"/>
              <a:buNone/>
            </a:pPr>
            <a:r>
              <a:rPr lang="en-US" sz="1200" b="1">
                <a:latin typeface="Arial" charset="0"/>
              </a:rPr>
              <a:t>Description</a:t>
            </a:r>
          </a:p>
        </p:txBody>
      </p:sp>
      <p:sp>
        <p:nvSpPr>
          <p:cNvPr id="718856" name="Text Box 8"/>
          <p:cNvSpPr txBox="1">
            <a:spLocks noChangeArrowheads="1"/>
          </p:cNvSpPr>
          <p:nvPr/>
        </p:nvSpPr>
        <p:spPr bwMode="auto">
          <a:xfrm rot="-5400000">
            <a:off x="-211138" y="5503863"/>
            <a:ext cx="118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buClr>
                <a:schemeClr val="accent2"/>
              </a:buClr>
              <a:buSzPct val="70000"/>
              <a:buFont typeface="Wingdings" charset="0"/>
              <a:buNone/>
            </a:pPr>
            <a:r>
              <a:rPr lang="en-US" sz="1200" b="1">
                <a:latin typeface="Arial" charset="0"/>
              </a:rPr>
              <a:t>Design </a:t>
            </a:r>
          </a:p>
          <a:p>
            <a:pPr algn="ctr" eaLnBrk="0" hangingPunct="0">
              <a:buClr>
                <a:schemeClr val="accent2"/>
              </a:buClr>
              <a:buSzPct val="70000"/>
              <a:buFont typeface="Wingdings" charset="0"/>
              <a:buNone/>
            </a:pPr>
            <a:r>
              <a:rPr lang="en-US" sz="1200" b="1">
                <a:latin typeface="Arial" charset="0"/>
              </a:rPr>
              <a:t>Guidance</a:t>
            </a:r>
          </a:p>
        </p:txBody>
      </p:sp>
      <p:sp>
        <p:nvSpPr>
          <p:cNvPr id="718857" name="Text Box 9"/>
          <p:cNvSpPr txBox="1">
            <a:spLocks noChangeArrowheads="1"/>
          </p:cNvSpPr>
          <p:nvPr/>
        </p:nvSpPr>
        <p:spPr bwMode="auto">
          <a:xfrm rot="-5400000">
            <a:off x="123032" y="2593181"/>
            <a:ext cx="5143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buClr>
                <a:schemeClr val="accent2"/>
              </a:buClr>
              <a:buSzPct val="70000"/>
              <a:buFont typeface="Wingdings" charset="0"/>
              <a:buNone/>
            </a:pPr>
            <a:r>
              <a:rPr lang="en-US" sz="1200" b="1">
                <a:latin typeface="Arial" charset="0"/>
              </a:rPr>
              <a:t>UML</a:t>
            </a:r>
          </a:p>
        </p:txBody>
      </p:sp>
      <p:sp>
        <p:nvSpPr>
          <p:cNvPr id="718858" name="Text Box 10"/>
          <p:cNvSpPr txBox="1">
            <a:spLocks noChangeArrowheads="1"/>
          </p:cNvSpPr>
          <p:nvPr/>
        </p:nvSpPr>
        <p:spPr bwMode="auto">
          <a:xfrm>
            <a:off x="762000" y="4038600"/>
            <a:ext cx="815340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A wrapper service exposes specific parts of legacy applications through a service interface.  This service style essentially creates a new interface component, called an adapter, that adheres to good design principles of a business service.  The adaptor component uses EAI to interact with a legacy application.  The legacy application itself might require modification to support this style as the desired business logic that is exposed by the adapter component may not be accessible via direct EAI mechanisms.  This service style is a good choice for application integration. </a:t>
            </a:r>
          </a:p>
        </p:txBody>
      </p:sp>
      <p:sp>
        <p:nvSpPr>
          <p:cNvPr id="718859" name="Text Box 11"/>
          <p:cNvSpPr txBox="1">
            <a:spLocks noChangeArrowheads="1"/>
          </p:cNvSpPr>
          <p:nvPr/>
        </p:nvSpPr>
        <p:spPr bwMode="auto">
          <a:xfrm>
            <a:off x="762000" y="5241925"/>
            <a:ext cx="8153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Design the adapter component in a wrapper service style using the same principles that were described in the design guidance for a  Business Service.   Map the service interface in the adapter to functionality and business rules that exist in the legacy application.  When possible interact with the legacy capability via EAI.  In some cases the legacy system itself might require modification to support the adapter service interface (e.g., the business logic is embedded and not externally accessible)</a:t>
            </a:r>
          </a:p>
        </p:txBody>
      </p:sp>
    </p:spTree>
    <p:extLst>
      <p:ext uri="{BB962C8B-B14F-4D97-AF65-F5344CB8AC3E}">
        <p14:creationId xmlns:p14="http://schemas.microsoft.com/office/powerpoint/2010/main" val="488292708"/>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7973C5FB-4E5C-9346-A42A-BD0A814C0949}" type="slidenum">
              <a:rPr lang="en-US"/>
              <a:pPr/>
              <a:t>81</a:t>
            </a:fld>
            <a:endParaRPr lang="en-US"/>
          </a:p>
        </p:txBody>
      </p:sp>
      <p:sp>
        <p:nvSpPr>
          <p:cNvPr id="719874" name="Rectangle 2"/>
          <p:cNvSpPr>
            <a:spLocks noGrp="1" noChangeArrowheads="1"/>
          </p:cNvSpPr>
          <p:nvPr>
            <p:ph type="title"/>
          </p:nvPr>
        </p:nvSpPr>
        <p:spPr/>
        <p:txBody>
          <a:bodyPr/>
          <a:lstStyle/>
          <a:p>
            <a:r>
              <a:rPr lang="en-US"/>
              <a:t>Controller Service</a:t>
            </a:r>
          </a:p>
        </p:txBody>
      </p:sp>
      <p:sp>
        <p:nvSpPr>
          <p:cNvPr id="719875" name="AutoShape 3"/>
          <p:cNvSpPr>
            <a:spLocks noChangeArrowheads="1"/>
          </p:cNvSpPr>
          <p:nvPr/>
        </p:nvSpPr>
        <p:spPr bwMode="auto">
          <a:xfrm>
            <a:off x="152400" y="1447800"/>
            <a:ext cx="8866188" cy="2438400"/>
          </a:xfrm>
          <a:prstGeom prst="roundRect">
            <a:avLst>
              <a:gd name="adj" fmla="val 4958"/>
            </a:avLst>
          </a:prstGeom>
          <a:solidFill>
            <a:srgbClr val="FF9999"/>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9876" name="AutoShape 4"/>
          <p:cNvSpPr>
            <a:spLocks noChangeArrowheads="1"/>
          </p:cNvSpPr>
          <p:nvPr/>
        </p:nvSpPr>
        <p:spPr bwMode="auto">
          <a:xfrm>
            <a:off x="152400" y="5029200"/>
            <a:ext cx="8839200" cy="1219200"/>
          </a:xfrm>
          <a:prstGeom prst="roundRect">
            <a:avLst>
              <a:gd name="adj" fmla="val 4958"/>
            </a:avLst>
          </a:prstGeom>
          <a:solidFill>
            <a:srgbClr val="D5F0D0"/>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9877" name="AutoShape 5"/>
          <p:cNvSpPr>
            <a:spLocks noChangeArrowheads="1"/>
          </p:cNvSpPr>
          <p:nvPr/>
        </p:nvSpPr>
        <p:spPr bwMode="auto">
          <a:xfrm>
            <a:off x="125413" y="3962400"/>
            <a:ext cx="8866187" cy="990600"/>
          </a:xfrm>
          <a:prstGeom prst="roundRect">
            <a:avLst>
              <a:gd name="adj" fmla="val 4958"/>
            </a:avLst>
          </a:prstGeom>
          <a:solidFill>
            <a:srgbClr val="FFFFAF"/>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19878" name="Text Box 6"/>
          <p:cNvSpPr txBox="1">
            <a:spLocks noChangeArrowheads="1"/>
          </p:cNvSpPr>
          <p:nvPr/>
        </p:nvSpPr>
        <p:spPr bwMode="auto">
          <a:xfrm rot="-5400000">
            <a:off x="-215899" y="4287837"/>
            <a:ext cx="1022350"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ts val="2200"/>
              </a:lnSpc>
              <a:spcBef>
                <a:spcPct val="20000"/>
              </a:spcBef>
              <a:spcAft>
                <a:spcPct val="20000"/>
              </a:spcAft>
              <a:buClr>
                <a:schemeClr val="accent2"/>
              </a:buClr>
              <a:buSzPct val="70000"/>
              <a:buFont typeface="Wingdings" charset="0"/>
              <a:buNone/>
            </a:pPr>
            <a:r>
              <a:rPr lang="en-US" sz="1200" b="1">
                <a:latin typeface="Arial" charset="0"/>
              </a:rPr>
              <a:t>Description</a:t>
            </a:r>
          </a:p>
        </p:txBody>
      </p:sp>
      <p:sp>
        <p:nvSpPr>
          <p:cNvPr id="719879" name="Text Box 7"/>
          <p:cNvSpPr txBox="1">
            <a:spLocks noChangeArrowheads="1"/>
          </p:cNvSpPr>
          <p:nvPr/>
        </p:nvSpPr>
        <p:spPr bwMode="auto">
          <a:xfrm rot="-5400000">
            <a:off x="-211138" y="5427663"/>
            <a:ext cx="118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buClr>
                <a:schemeClr val="accent2"/>
              </a:buClr>
              <a:buSzPct val="70000"/>
              <a:buFont typeface="Wingdings" charset="0"/>
              <a:buNone/>
            </a:pPr>
            <a:r>
              <a:rPr lang="en-US" sz="1200" b="1">
                <a:latin typeface="Arial" charset="0"/>
              </a:rPr>
              <a:t>Design </a:t>
            </a:r>
          </a:p>
          <a:p>
            <a:pPr algn="ctr" eaLnBrk="0" hangingPunct="0">
              <a:buClr>
                <a:schemeClr val="accent2"/>
              </a:buClr>
              <a:buSzPct val="70000"/>
              <a:buFont typeface="Wingdings" charset="0"/>
              <a:buNone/>
            </a:pPr>
            <a:r>
              <a:rPr lang="en-US" sz="1200" b="1">
                <a:latin typeface="Arial" charset="0"/>
              </a:rPr>
              <a:t>Guidance</a:t>
            </a:r>
          </a:p>
        </p:txBody>
      </p:sp>
      <p:sp>
        <p:nvSpPr>
          <p:cNvPr id="719880" name="Text Box 8"/>
          <p:cNvSpPr txBox="1">
            <a:spLocks noChangeArrowheads="1"/>
          </p:cNvSpPr>
          <p:nvPr/>
        </p:nvSpPr>
        <p:spPr bwMode="auto">
          <a:xfrm rot="-5400000">
            <a:off x="123032" y="2516981"/>
            <a:ext cx="5143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buClr>
                <a:schemeClr val="accent2"/>
              </a:buClr>
              <a:buSzPct val="70000"/>
              <a:buFont typeface="Wingdings" charset="0"/>
              <a:buNone/>
            </a:pPr>
            <a:r>
              <a:rPr lang="en-US" sz="1200" b="1">
                <a:latin typeface="Arial" charset="0"/>
              </a:rPr>
              <a:t>UML</a:t>
            </a:r>
          </a:p>
        </p:txBody>
      </p:sp>
      <p:sp>
        <p:nvSpPr>
          <p:cNvPr id="719881" name="Text Box 9"/>
          <p:cNvSpPr txBox="1">
            <a:spLocks noChangeArrowheads="1"/>
          </p:cNvSpPr>
          <p:nvPr/>
        </p:nvSpPr>
        <p:spPr bwMode="auto">
          <a:xfrm>
            <a:off x="762000" y="3962400"/>
            <a:ext cx="8153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A controller service represents the execution of a high-level business task (or simple business workflow).  Services designed using the controller style create control logic to implement the business task.  This control logic is called a service assembly.  From an SOA perspective its important to manage the granularity of the service designs.  Services that are too abstract are prone to high maintenance problems as their interfaces and behaviors are subject to a high degree of change.  Aggregate services, such as a controller service provide additional flexibility to SOA-designs by creating a service that supports a business task, while at the same time, allowing the underlying services to be used and evolve independently.</a:t>
            </a:r>
          </a:p>
        </p:txBody>
      </p:sp>
      <p:sp>
        <p:nvSpPr>
          <p:cNvPr id="719882" name="Text Box 10"/>
          <p:cNvSpPr txBox="1">
            <a:spLocks noChangeArrowheads="1"/>
          </p:cNvSpPr>
          <p:nvPr/>
        </p:nvSpPr>
        <p:spPr bwMode="auto">
          <a:xfrm>
            <a:off x="762000" y="5165725"/>
            <a:ext cx="8153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Whenever possible deploy the service assembly in the same container as the subordinate services.  This enables the service assembly to interact with the other (subordinate) services via a local interface rather than a network interface such as SOAP.  Also, since web service support is still very limited with respect to supporting context and transactions this guidance also allows the controller to work with the underlying services in a stateful way (i.e., supports ACID transactions).</a:t>
            </a:r>
          </a:p>
        </p:txBody>
      </p:sp>
      <p:pic>
        <p:nvPicPr>
          <p:cNvPr id="71988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550" y="1485900"/>
            <a:ext cx="3117850" cy="2343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6348337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E8EEDDA3-9CDB-2D40-BA2F-74D788680A19}" type="slidenum">
              <a:rPr lang="en-US"/>
              <a:pPr/>
              <a:t>82</a:t>
            </a:fld>
            <a:endParaRPr lang="en-US"/>
          </a:p>
        </p:txBody>
      </p:sp>
      <p:sp>
        <p:nvSpPr>
          <p:cNvPr id="720898" name="Rectangle 2"/>
          <p:cNvSpPr>
            <a:spLocks noGrp="1" noChangeArrowheads="1"/>
          </p:cNvSpPr>
          <p:nvPr>
            <p:ph type="title"/>
          </p:nvPr>
        </p:nvSpPr>
        <p:spPr/>
        <p:txBody>
          <a:bodyPr/>
          <a:lstStyle/>
          <a:p>
            <a:r>
              <a:rPr lang="en-US"/>
              <a:t>Coordination Service</a:t>
            </a:r>
          </a:p>
        </p:txBody>
      </p:sp>
      <p:sp>
        <p:nvSpPr>
          <p:cNvPr id="720899" name="AutoShape 3"/>
          <p:cNvSpPr>
            <a:spLocks noChangeArrowheads="1"/>
          </p:cNvSpPr>
          <p:nvPr/>
        </p:nvSpPr>
        <p:spPr bwMode="auto">
          <a:xfrm>
            <a:off x="152400" y="1447800"/>
            <a:ext cx="8866188" cy="2667000"/>
          </a:xfrm>
          <a:prstGeom prst="roundRect">
            <a:avLst>
              <a:gd name="adj" fmla="val 4958"/>
            </a:avLst>
          </a:prstGeom>
          <a:solidFill>
            <a:srgbClr val="FF9999"/>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pic>
        <p:nvPicPr>
          <p:cNvPr id="72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24000"/>
            <a:ext cx="4089400" cy="2484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20901" name="AutoShape 5"/>
          <p:cNvSpPr>
            <a:spLocks noChangeArrowheads="1"/>
          </p:cNvSpPr>
          <p:nvPr/>
        </p:nvSpPr>
        <p:spPr bwMode="auto">
          <a:xfrm>
            <a:off x="152400" y="5257800"/>
            <a:ext cx="8839200" cy="990600"/>
          </a:xfrm>
          <a:prstGeom prst="roundRect">
            <a:avLst>
              <a:gd name="adj" fmla="val 4958"/>
            </a:avLst>
          </a:prstGeom>
          <a:solidFill>
            <a:srgbClr val="D5F0D0"/>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20902" name="AutoShape 6"/>
          <p:cNvSpPr>
            <a:spLocks noChangeArrowheads="1"/>
          </p:cNvSpPr>
          <p:nvPr/>
        </p:nvSpPr>
        <p:spPr bwMode="auto">
          <a:xfrm>
            <a:off x="125413" y="4191000"/>
            <a:ext cx="8866187" cy="990600"/>
          </a:xfrm>
          <a:prstGeom prst="roundRect">
            <a:avLst>
              <a:gd name="adj" fmla="val 4958"/>
            </a:avLst>
          </a:prstGeom>
          <a:solidFill>
            <a:srgbClr val="FFFFAF"/>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20903" name="Text Box 7"/>
          <p:cNvSpPr txBox="1">
            <a:spLocks noChangeArrowheads="1"/>
          </p:cNvSpPr>
          <p:nvPr/>
        </p:nvSpPr>
        <p:spPr bwMode="auto">
          <a:xfrm rot="-5400000">
            <a:off x="-215899" y="4516437"/>
            <a:ext cx="1022350"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ts val="2200"/>
              </a:lnSpc>
              <a:spcBef>
                <a:spcPct val="20000"/>
              </a:spcBef>
              <a:spcAft>
                <a:spcPct val="20000"/>
              </a:spcAft>
              <a:buClr>
                <a:schemeClr val="accent2"/>
              </a:buClr>
              <a:buSzPct val="70000"/>
              <a:buFont typeface="Wingdings" charset="0"/>
              <a:buNone/>
            </a:pPr>
            <a:r>
              <a:rPr lang="en-US" sz="1200" b="1">
                <a:latin typeface="Arial" charset="0"/>
              </a:rPr>
              <a:t>Description</a:t>
            </a:r>
          </a:p>
        </p:txBody>
      </p:sp>
      <p:sp>
        <p:nvSpPr>
          <p:cNvPr id="720904" name="Text Box 8"/>
          <p:cNvSpPr txBox="1">
            <a:spLocks noChangeArrowheads="1"/>
          </p:cNvSpPr>
          <p:nvPr/>
        </p:nvSpPr>
        <p:spPr bwMode="auto">
          <a:xfrm rot="-5400000">
            <a:off x="-211138" y="5580063"/>
            <a:ext cx="118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buClr>
                <a:schemeClr val="accent2"/>
              </a:buClr>
              <a:buSzPct val="70000"/>
              <a:buFont typeface="Wingdings" charset="0"/>
              <a:buNone/>
            </a:pPr>
            <a:r>
              <a:rPr lang="en-US" sz="1200" b="1">
                <a:latin typeface="Arial" charset="0"/>
              </a:rPr>
              <a:t>Design </a:t>
            </a:r>
          </a:p>
          <a:p>
            <a:pPr algn="ctr" eaLnBrk="0" hangingPunct="0">
              <a:buClr>
                <a:schemeClr val="accent2"/>
              </a:buClr>
              <a:buSzPct val="70000"/>
              <a:buFont typeface="Wingdings" charset="0"/>
              <a:buNone/>
            </a:pPr>
            <a:r>
              <a:rPr lang="en-US" sz="1200" b="1">
                <a:latin typeface="Arial" charset="0"/>
              </a:rPr>
              <a:t>Guidance</a:t>
            </a:r>
          </a:p>
        </p:txBody>
      </p:sp>
      <p:sp>
        <p:nvSpPr>
          <p:cNvPr id="720905" name="Text Box 9"/>
          <p:cNvSpPr txBox="1">
            <a:spLocks noChangeArrowheads="1"/>
          </p:cNvSpPr>
          <p:nvPr/>
        </p:nvSpPr>
        <p:spPr bwMode="auto">
          <a:xfrm rot="-5400000">
            <a:off x="123032" y="2516981"/>
            <a:ext cx="5143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buClr>
                <a:schemeClr val="accent2"/>
              </a:buClr>
              <a:buSzPct val="70000"/>
              <a:buFont typeface="Wingdings" charset="0"/>
              <a:buNone/>
            </a:pPr>
            <a:r>
              <a:rPr lang="en-US" sz="1200" b="1">
                <a:latin typeface="Arial" charset="0"/>
              </a:rPr>
              <a:t>UML</a:t>
            </a:r>
          </a:p>
        </p:txBody>
      </p:sp>
      <p:sp>
        <p:nvSpPr>
          <p:cNvPr id="720906" name="Text Box 10"/>
          <p:cNvSpPr txBox="1">
            <a:spLocks noChangeArrowheads="1"/>
          </p:cNvSpPr>
          <p:nvPr/>
        </p:nvSpPr>
        <p:spPr bwMode="auto">
          <a:xfrm>
            <a:off x="762000" y="4251325"/>
            <a:ext cx="8153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A coordination service supports executing a workflow to implement a business unit-of-work (BUOW).  The BUOW in a coordination service should be short-running as this service style supports ACID transactions.   Unlike a controller service, the workflow in a coordination service is externalized, defined using a standard markup (i.e., BEPL), and executed by an infrastructure component that manages the actual workflow process.</a:t>
            </a:r>
          </a:p>
        </p:txBody>
      </p:sp>
      <p:sp>
        <p:nvSpPr>
          <p:cNvPr id="720907" name="Text Box 11"/>
          <p:cNvSpPr txBox="1">
            <a:spLocks noChangeArrowheads="1"/>
          </p:cNvSpPr>
          <p:nvPr/>
        </p:nvSpPr>
        <p:spPr bwMode="auto">
          <a:xfrm>
            <a:off x="762000" y="5410200"/>
            <a:ext cx="8153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The transaction-oriented workflow outlined above is the topic of the WS-Transaction specification.  With this specification workflows are defined using the BEPL markup.  Given lack of BEPL support in the tools that we are using in class, applications requiring the characteristics of a coordination service should use a controller service instead an code the business process into the service assembly.</a:t>
            </a:r>
          </a:p>
        </p:txBody>
      </p:sp>
    </p:spTree>
    <p:extLst>
      <p:ext uri="{BB962C8B-B14F-4D97-AF65-F5344CB8AC3E}">
        <p14:creationId xmlns:p14="http://schemas.microsoft.com/office/powerpoint/2010/main" val="3596059718"/>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39CDC5D7-6E0D-B045-8C56-1374D691AAC9}" type="slidenum">
              <a:rPr lang="en-US"/>
              <a:pPr/>
              <a:t>83</a:t>
            </a:fld>
            <a:endParaRPr lang="en-US"/>
          </a:p>
        </p:txBody>
      </p:sp>
      <p:sp>
        <p:nvSpPr>
          <p:cNvPr id="721924" name="AutoShape 4"/>
          <p:cNvSpPr>
            <a:spLocks noChangeArrowheads="1"/>
          </p:cNvSpPr>
          <p:nvPr/>
        </p:nvSpPr>
        <p:spPr bwMode="auto">
          <a:xfrm>
            <a:off x="152400" y="5241925"/>
            <a:ext cx="8839200" cy="990600"/>
          </a:xfrm>
          <a:prstGeom prst="roundRect">
            <a:avLst>
              <a:gd name="adj" fmla="val 4958"/>
            </a:avLst>
          </a:prstGeom>
          <a:solidFill>
            <a:srgbClr val="D5F0D0"/>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21929" name="Text Box 9"/>
          <p:cNvSpPr txBox="1">
            <a:spLocks noChangeArrowheads="1"/>
          </p:cNvSpPr>
          <p:nvPr/>
        </p:nvSpPr>
        <p:spPr bwMode="auto">
          <a:xfrm>
            <a:off x="762000" y="5394325"/>
            <a:ext cx="8153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The workflow outlined above is the topic of the WS-Transaction and WS-Coordination specifications.  With these specifications, workflows are defined using the BEPL markup. Given lack of BEPL support in the tools that we are using in class, applications requiring the characteristics of a workflow service should use a controller service instead an code the business process into the service assembly.</a:t>
            </a:r>
          </a:p>
        </p:txBody>
      </p:sp>
      <p:sp>
        <p:nvSpPr>
          <p:cNvPr id="721922" name="Rectangle 2"/>
          <p:cNvSpPr>
            <a:spLocks noGrp="1" noChangeArrowheads="1"/>
          </p:cNvSpPr>
          <p:nvPr>
            <p:ph type="title"/>
          </p:nvPr>
        </p:nvSpPr>
        <p:spPr/>
        <p:txBody>
          <a:bodyPr/>
          <a:lstStyle/>
          <a:p>
            <a:r>
              <a:rPr lang="en-US"/>
              <a:t>Workflow Service</a:t>
            </a:r>
          </a:p>
        </p:txBody>
      </p:sp>
      <p:sp>
        <p:nvSpPr>
          <p:cNvPr id="721923" name="AutoShape 3"/>
          <p:cNvSpPr>
            <a:spLocks noChangeArrowheads="1"/>
          </p:cNvSpPr>
          <p:nvPr/>
        </p:nvSpPr>
        <p:spPr bwMode="auto">
          <a:xfrm>
            <a:off x="152400" y="1431925"/>
            <a:ext cx="8866188" cy="2667000"/>
          </a:xfrm>
          <a:prstGeom prst="roundRect">
            <a:avLst>
              <a:gd name="adj" fmla="val 4958"/>
            </a:avLst>
          </a:prstGeom>
          <a:solidFill>
            <a:srgbClr val="FF9999"/>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21925" name="AutoShape 5"/>
          <p:cNvSpPr>
            <a:spLocks noChangeArrowheads="1"/>
          </p:cNvSpPr>
          <p:nvPr/>
        </p:nvSpPr>
        <p:spPr bwMode="auto">
          <a:xfrm>
            <a:off x="125413" y="4175125"/>
            <a:ext cx="8866187" cy="990600"/>
          </a:xfrm>
          <a:prstGeom prst="roundRect">
            <a:avLst>
              <a:gd name="adj" fmla="val 4958"/>
            </a:avLst>
          </a:prstGeom>
          <a:solidFill>
            <a:srgbClr val="FFFFAF"/>
          </a:solidFill>
          <a:ln>
            <a:noFill/>
          </a:ln>
          <a:effectLst/>
          <a:extLst>
            <a:ext uri="{91240B29-F687-4f45-9708-019B960494DF}">
              <a14:hiddenLine xmlns:a14="http://schemas.microsoft.com/office/drawing/2010/main" xmlns="" w="6350" cap="rnd">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lnSpc>
                <a:spcPts val="2200"/>
              </a:lnSpc>
              <a:spcBef>
                <a:spcPct val="20000"/>
              </a:spcBef>
              <a:spcAft>
                <a:spcPct val="20000"/>
              </a:spcAft>
              <a:buClr>
                <a:schemeClr val="accent2"/>
              </a:buClr>
              <a:buSzPct val="70000"/>
              <a:buFont typeface="Wingdings" charset="0"/>
              <a:buNone/>
            </a:pPr>
            <a:endParaRPr lang="en-US" sz="900" b="1">
              <a:latin typeface="Arial" charset="0"/>
            </a:endParaRPr>
          </a:p>
        </p:txBody>
      </p:sp>
      <p:sp>
        <p:nvSpPr>
          <p:cNvPr id="721926" name="Text Box 6"/>
          <p:cNvSpPr txBox="1">
            <a:spLocks noChangeArrowheads="1"/>
          </p:cNvSpPr>
          <p:nvPr/>
        </p:nvSpPr>
        <p:spPr bwMode="auto">
          <a:xfrm rot="-5400000">
            <a:off x="-215899" y="4500562"/>
            <a:ext cx="1022350" cy="37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ts val="2200"/>
              </a:lnSpc>
              <a:spcBef>
                <a:spcPct val="20000"/>
              </a:spcBef>
              <a:spcAft>
                <a:spcPct val="20000"/>
              </a:spcAft>
              <a:buClr>
                <a:schemeClr val="accent2"/>
              </a:buClr>
              <a:buSzPct val="70000"/>
              <a:buFont typeface="Wingdings" charset="0"/>
              <a:buNone/>
            </a:pPr>
            <a:r>
              <a:rPr lang="en-US" sz="1200" b="1">
                <a:latin typeface="Arial" charset="0"/>
              </a:rPr>
              <a:t>Description</a:t>
            </a:r>
          </a:p>
        </p:txBody>
      </p:sp>
      <p:sp>
        <p:nvSpPr>
          <p:cNvPr id="721927" name="Text Box 7"/>
          <p:cNvSpPr txBox="1">
            <a:spLocks noChangeArrowheads="1"/>
          </p:cNvSpPr>
          <p:nvPr/>
        </p:nvSpPr>
        <p:spPr bwMode="auto">
          <a:xfrm rot="-5400000">
            <a:off x="123032" y="2501106"/>
            <a:ext cx="5143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buClr>
                <a:schemeClr val="accent2"/>
              </a:buClr>
              <a:buSzPct val="70000"/>
              <a:buFont typeface="Wingdings" charset="0"/>
              <a:buNone/>
            </a:pPr>
            <a:r>
              <a:rPr lang="en-US" sz="1200" b="1">
                <a:latin typeface="Arial" charset="0"/>
              </a:rPr>
              <a:t>UML</a:t>
            </a:r>
          </a:p>
        </p:txBody>
      </p:sp>
      <p:sp>
        <p:nvSpPr>
          <p:cNvPr id="721928" name="Text Box 8"/>
          <p:cNvSpPr txBox="1">
            <a:spLocks noChangeArrowheads="1"/>
          </p:cNvSpPr>
          <p:nvPr/>
        </p:nvSpPr>
        <p:spPr bwMode="auto">
          <a:xfrm>
            <a:off x="762000" y="4235450"/>
            <a:ext cx="8153400" cy="85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Clr>
                <a:schemeClr val="accent2"/>
              </a:buClr>
              <a:buSzPct val="70000"/>
              <a:buFont typeface="Wingdings" charset="0"/>
              <a:buNone/>
            </a:pPr>
            <a:r>
              <a:rPr lang="en-US" sz="1000" b="1">
                <a:latin typeface="Arial" charset="0"/>
              </a:rPr>
              <a:t>A workflow service implements a business process.  The workflow service does not support ACID transactions because the business process might be long-running (i.e., several days, require human intervention, etc.).   Unlike a controller service, the workflow in a coordination service is externalized, defined using a standard markup (i.e., BEPL), and executed by an infrastructure component that manages the actual workflow process.  Due to the nature of the workflow service style ACID types of transactions are not supported, instead, a compensation service is provided in this model to gracefully recover from unexpected problems.</a:t>
            </a:r>
          </a:p>
        </p:txBody>
      </p:sp>
      <p:pic>
        <p:nvPicPr>
          <p:cNvPr id="7219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08125"/>
            <a:ext cx="4918075" cy="2484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21931" name="Text Box 11"/>
          <p:cNvSpPr txBox="1">
            <a:spLocks noChangeArrowheads="1"/>
          </p:cNvSpPr>
          <p:nvPr/>
        </p:nvSpPr>
        <p:spPr bwMode="auto">
          <a:xfrm rot="-5400000">
            <a:off x="-211138" y="5580063"/>
            <a:ext cx="11842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cap="rnd">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buClr>
                <a:schemeClr val="accent2"/>
              </a:buClr>
              <a:buSzPct val="70000"/>
              <a:buFont typeface="Wingdings" charset="0"/>
              <a:buNone/>
            </a:pPr>
            <a:r>
              <a:rPr lang="en-US" sz="1200" b="1">
                <a:latin typeface="Arial" charset="0"/>
              </a:rPr>
              <a:t>Design </a:t>
            </a:r>
          </a:p>
          <a:p>
            <a:pPr algn="ctr" eaLnBrk="0" hangingPunct="0">
              <a:buClr>
                <a:schemeClr val="accent2"/>
              </a:buClr>
              <a:buSzPct val="70000"/>
              <a:buFont typeface="Wingdings" charset="0"/>
              <a:buNone/>
            </a:pPr>
            <a:r>
              <a:rPr lang="en-US" sz="1200" b="1">
                <a:latin typeface="Arial" charset="0"/>
              </a:rPr>
              <a:t>Guidance</a:t>
            </a:r>
          </a:p>
        </p:txBody>
      </p:sp>
    </p:spTree>
    <p:extLst>
      <p:ext uri="{BB962C8B-B14F-4D97-AF65-F5344CB8AC3E}">
        <p14:creationId xmlns:p14="http://schemas.microsoft.com/office/powerpoint/2010/main" val="214513029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D086BDA-CBB3-154F-B56C-705A23C0BC67}" type="slidenum">
              <a:rPr lang="en-US"/>
              <a:pPr/>
              <a:t>84</a:t>
            </a:fld>
            <a:endParaRPr lang="en-US"/>
          </a:p>
        </p:txBody>
      </p:sp>
      <p:sp>
        <p:nvSpPr>
          <p:cNvPr id="722946" name="Rectangle 2"/>
          <p:cNvSpPr>
            <a:spLocks noGrp="1" noChangeArrowheads="1"/>
          </p:cNvSpPr>
          <p:nvPr>
            <p:ph type="title"/>
          </p:nvPr>
        </p:nvSpPr>
        <p:spPr/>
        <p:txBody>
          <a:bodyPr/>
          <a:lstStyle/>
          <a:p>
            <a:r>
              <a:rPr lang="en-US"/>
              <a:t>Blueprints for SOA Designs</a:t>
            </a:r>
          </a:p>
        </p:txBody>
      </p:sp>
      <p:sp>
        <p:nvSpPr>
          <p:cNvPr id="722947" name="Rectangle 3" descr="Rectangle: Click to edit Master text styles&#10;Second level&#10;Third level&#10;Fourth level&#10;Fifth level"/>
          <p:cNvSpPr>
            <a:spLocks noGrp="1" noChangeArrowheads="1"/>
          </p:cNvSpPr>
          <p:nvPr>
            <p:ph type="body" idx="1"/>
          </p:nvPr>
        </p:nvSpPr>
        <p:spPr/>
        <p:txBody>
          <a:bodyPr/>
          <a:lstStyle/>
          <a:p>
            <a:r>
              <a:rPr lang="en-US" sz="2800"/>
              <a:t>Application/Service integration views</a:t>
            </a:r>
          </a:p>
          <a:p>
            <a:pPr lvl="1"/>
            <a:r>
              <a:rPr lang="en-US" sz="2400"/>
              <a:t>Shows the application functionally decomposed (MVC Pattern for thin client)</a:t>
            </a:r>
          </a:p>
          <a:p>
            <a:pPr lvl="1"/>
            <a:r>
              <a:rPr lang="en-US" sz="2400"/>
              <a:t>Shows the application in context of services that are consumed</a:t>
            </a:r>
          </a:p>
          <a:p>
            <a:pPr lvl="1"/>
            <a:r>
              <a:rPr lang="en-US" sz="2400"/>
              <a:t>Defines all application/service integration points</a:t>
            </a:r>
          </a:p>
          <a:p>
            <a:r>
              <a:rPr lang="en-US" sz="2800"/>
              <a:t>Service Views</a:t>
            </a:r>
          </a:p>
          <a:p>
            <a:pPr lvl="1"/>
            <a:r>
              <a:rPr lang="en-US" sz="2400"/>
              <a:t>Defines services in terms of the reference architecture</a:t>
            </a:r>
          </a:p>
        </p:txBody>
      </p:sp>
    </p:spTree>
    <p:extLst>
      <p:ext uri="{BB962C8B-B14F-4D97-AF65-F5344CB8AC3E}">
        <p14:creationId xmlns:p14="http://schemas.microsoft.com/office/powerpoint/2010/main" val="2028770502"/>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9B7CFB4-9971-4849-8B07-08D5E6C940D3}" type="slidenum">
              <a:rPr lang="en-US"/>
              <a:pPr/>
              <a:t>85</a:t>
            </a:fld>
            <a:endParaRPr lang="en-US"/>
          </a:p>
        </p:txBody>
      </p:sp>
      <p:sp>
        <p:nvSpPr>
          <p:cNvPr id="680962" name="Rectangle 2"/>
          <p:cNvSpPr>
            <a:spLocks noGrp="1" noChangeArrowheads="1"/>
          </p:cNvSpPr>
          <p:nvPr>
            <p:ph type="title"/>
          </p:nvPr>
        </p:nvSpPr>
        <p:spPr/>
        <p:txBody>
          <a:bodyPr/>
          <a:lstStyle/>
          <a:p>
            <a:r>
              <a:rPr lang="en-US"/>
              <a:t>References</a:t>
            </a:r>
          </a:p>
        </p:txBody>
      </p:sp>
      <p:sp>
        <p:nvSpPr>
          <p:cNvPr id="680963" name="Rectangle 3" descr="Rectangle: Click to edit Master text styles&#10;Second level&#10;Third level&#10;Fourth level&#10;Fifth level"/>
          <p:cNvSpPr>
            <a:spLocks noGrp="1" noChangeArrowheads="1"/>
          </p:cNvSpPr>
          <p:nvPr>
            <p:ph type="body" idx="1"/>
          </p:nvPr>
        </p:nvSpPr>
        <p:spPr/>
        <p:txBody>
          <a:bodyPr/>
          <a:lstStyle/>
          <a:p>
            <a:r>
              <a:rPr lang="ja-JP" altLang="en-US" sz="1400" dirty="0">
                <a:latin typeface="Arial"/>
              </a:rPr>
              <a:t>“</a:t>
            </a:r>
            <a:r>
              <a:rPr lang="en-US" sz="1400" dirty="0"/>
              <a:t>From Objects to Services: A Journey in Search of Component Reuse Nirvana</a:t>
            </a:r>
            <a:r>
              <a:rPr lang="ja-JP" altLang="en-US" sz="1400" dirty="0">
                <a:latin typeface="Arial"/>
              </a:rPr>
              <a:t>”</a:t>
            </a:r>
            <a:r>
              <a:rPr lang="en-US" sz="1400" dirty="0"/>
              <a:t> by M. </a:t>
            </a:r>
            <a:r>
              <a:rPr lang="en-US" sz="1400" dirty="0" err="1"/>
              <a:t>Dodani</a:t>
            </a:r>
            <a:r>
              <a:rPr lang="en-US" sz="1400" dirty="0"/>
              <a:t>, Journal of Object Technology vol3, no. 8, </a:t>
            </a:r>
            <a:r>
              <a:rPr lang="en-US" sz="1400" dirty="0">
                <a:hlinkClick r:id="rId2"/>
              </a:rPr>
              <a:t>http://www.jot.fm/issues/issue_2004_09/column5</a:t>
            </a:r>
            <a:r>
              <a:rPr lang="en-US" sz="1400" dirty="0"/>
              <a:t>. </a:t>
            </a:r>
          </a:p>
          <a:p>
            <a:r>
              <a:rPr lang="ja-JP" altLang="en-US" sz="1400" dirty="0">
                <a:latin typeface="Arial"/>
              </a:rPr>
              <a:t>“</a:t>
            </a:r>
            <a:r>
              <a:rPr lang="en-US" sz="1400" dirty="0"/>
              <a:t>Service-Oriented Architecture : A Field Guide to Integrating XML and Web Services</a:t>
            </a:r>
            <a:r>
              <a:rPr lang="ja-JP" altLang="en-US" sz="1400" dirty="0">
                <a:latin typeface="Arial"/>
              </a:rPr>
              <a:t>”</a:t>
            </a:r>
            <a:r>
              <a:rPr lang="en-US" sz="1400" dirty="0"/>
              <a:t> by T. </a:t>
            </a:r>
            <a:r>
              <a:rPr lang="en-US" sz="1400" dirty="0" err="1"/>
              <a:t>Erl</a:t>
            </a:r>
            <a:r>
              <a:rPr lang="en-US" sz="1400" dirty="0"/>
              <a:t>, Prentice Hall , ISBN: 0131428985</a:t>
            </a:r>
          </a:p>
          <a:p>
            <a:r>
              <a:rPr lang="ja-JP" altLang="en-US" sz="1400" dirty="0">
                <a:latin typeface="Arial"/>
              </a:rPr>
              <a:t>“</a:t>
            </a:r>
            <a:r>
              <a:rPr lang="en-US" sz="1400" dirty="0"/>
              <a:t>What Is An Enterprise Service Bus?</a:t>
            </a:r>
            <a:r>
              <a:rPr lang="ja-JP" altLang="en-US" sz="1400" dirty="0">
                <a:latin typeface="Arial"/>
              </a:rPr>
              <a:t>”</a:t>
            </a:r>
            <a:r>
              <a:rPr lang="en-US" sz="1400" dirty="0"/>
              <a:t>, by M. Gilpin, Forrester Research, </a:t>
            </a:r>
            <a:r>
              <a:rPr lang="en-US" sz="1400" dirty="0">
                <a:hlinkClick r:id="rId3"/>
              </a:rPr>
              <a:t>http://www.forrester.com/go?docid=35193</a:t>
            </a:r>
            <a:r>
              <a:rPr lang="en-US" sz="1400" dirty="0"/>
              <a:t>.  </a:t>
            </a:r>
            <a:endParaRPr lang="en-US" sz="1400" dirty="0" smtClean="0"/>
          </a:p>
          <a:p>
            <a:r>
              <a:rPr lang="en-US" sz="1400" dirty="0" smtClean="0"/>
              <a:t>“Ten Ways to </a:t>
            </a:r>
            <a:r>
              <a:rPr lang="en-US" sz="1400" dirty="0"/>
              <a:t>Identify Services”, </a:t>
            </a:r>
            <a:r>
              <a:rPr lang="en-US" sz="1400" dirty="0" smtClean="0"/>
              <a:t/>
            </a:r>
            <a:br>
              <a:rPr lang="en-US" sz="1400" dirty="0" smtClean="0"/>
            </a:br>
            <a:r>
              <a:rPr lang="en-US" sz="1400" dirty="0" smtClean="0">
                <a:hlinkClick r:id="rId4"/>
              </a:rPr>
              <a:t>http</a:t>
            </a:r>
            <a:r>
              <a:rPr lang="en-US" sz="1400" dirty="0">
                <a:hlinkClick r:id="rId4"/>
              </a:rPr>
              <a:t>://searchsoa.techtarget.com/tip/Ten-ways-to-identify-</a:t>
            </a:r>
            <a:r>
              <a:rPr lang="en-US" sz="1400" dirty="0" smtClean="0">
                <a:hlinkClick r:id="rId4"/>
              </a:rPr>
              <a:t>services</a:t>
            </a:r>
            <a:r>
              <a:rPr lang="en-US" sz="1400" dirty="0" smtClean="0"/>
              <a:t>  </a:t>
            </a:r>
            <a:endParaRPr lang="en-US" sz="14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65984E0-D120-0E42-B230-D3EC3A7DD553}" type="slidenum">
              <a:rPr lang="en-US"/>
              <a:pPr/>
              <a:t>9</a:t>
            </a:fld>
            <a:endParaRPr lang="en-US"/>
          </a:p>
        </p:txBody>
      </p:sp>
      <p:sp>
        <p:nvSpPr>
          <p:cNvPr id="686082" name="Rectangle 2"/>
          <p:cNvSpPr>
            <a:spLocks noGrp="1" noChangeArrowheads="1"/>
          </p:cNvSpPr>
          <p:nvPr>
            <p:ph type="title"/>
          </p:nvPr>
        </p:nvSpPr>
        <p:spPr/>
        <p:txBody>
          <a:bodyPr/>
          <a:lstStyle/>
          <a:p>
            <a:r>
              <a:rPr lang="en-US"/>
              <a:t>Components</a:t>
            </a:r>
          </a:p>
        </p:txBody>
      </p:sp>
      <p:sp>
        <p:nvSpPr>
          <p:cNvPr id="686083" name="Rectangle 3" descr="Rectangle: Click to edit Master text styles&#10;Second level&#10;Third level&#10;Fourth level&#10;Fifth level"/>
          <p:cNvSpPr>
            <a:spLocks noGrp="1" noChangeArrowheads="1"/>
          </p:cNvSpPr>
          <p:nvPr>
            <p:ph type="body" idx="1"/>
          </p:nvPr>
        </p:nvSpPr>
        <p:spPr>
          <a:xfrm>
            <a:off x="838200" y="1828800"/>
            <a:ext cx="7772400" cy="4419600"/>
          </a:xfrm>
        </p:spPr>
        <p:txBody>
          <a:bodyPr/>
          <a:lstStyle/>
          <a:p>
            <a:pPr>
              <a:lnSpc>
                <a:spcPct val="80000"/>
              </a:lnSpc>
            </a:pPr>
            <a:r>
              <a:rPr lang="en-US" sz="2400" dirty="0"/>
              <a:t>Components aggregate classes and focus on packaging and distribution</a:t>
            </a:r>
          </a:p>
          <a:p>
            <a:pPr lvl="1">
              <a:lnSpc>
                <a:spcPct val="80000"/>
              </a:lnSpc>
            </a:pPr>
            <a:r>
              <a:rPr lang="en-US" sz="2000" dirty="0"/>
              <a:t>OO design principles directly map to component design principles</a:t>
            </a:r>
          </a:p>
          <a:p>
            <a:pPr>
              <a:lnSpc>
                <a:spcPct val="80000"/>
              </a:lnSpc>
            </a:pPr>
            <a:r>
              <a:rPr lang="en-US" sz="2400" dirty="0"/>
              <a:t>Yet component approaches to software design have their problems:</a:t>
            </a:r>
          </a:p>
          <a:p>
            <a:pPr lvl="1">
              <a:lnSpc>
                <a:spcPct val="80000"/>
              </a:lnSpc>
            </a:pPr>
            <a:r>
              <a:rPr lang="en-US" sz="2000" dirty="0"/>
              <a:t>Components must still provide a stable interface</a:t>
            </a:r>
          </a:p>
          <a:p>
            <a:pPr lvl="1">
              <a:lnSpc>
                <a:spcPct val="80000"/>
              </a:lnSpc>
            </a:pPr>
            <a:r>
              <a:rPr lang="en-US" sz="2000" dirty="0"/>
              <a:t>Components are only able to provide a single interface to their clients</a:t>
            </a:r>
          </a:p>
          <a:p>
            <a:pPr lvl="1">
              <a:lnSpc>
                <a:spcPct val="80000"/>
              </a:lnSpc>
            </a:pPr>
            <a:r>
              <a:rPr lang="en-US" sz="2000" dirty="0"/>
              <a:t>Designs using components are </a:t>
            </a:r>
            <a:r>
              <a:rPr lang="ja-JP" altLang="en-US" sz="2000" dirty="0">
                <a:latin typeface="Arial"/>
              </a:rPr>
              <a:t>“</a:t>
            </a:r>
            <a:r>
              <a:rPr lang="en-US" sz="2000" dirty="0"/>
              <a:t>chatty</a:t>
            </a:r>
            <a:r>
              <a:rPr lang="ja-JP" altLang="en-US" sz="2000" dirty="0">
                <a:latin typeface="Arial"/>
              </a:rPr>
              <a:t>”</a:t>
            </a:r>
            <a:r>
              <a:rPr lang="en-US" sz="2000" dirty="0"/>
              <a:t>, often requiring many components to perform a </a:t>
            </a:r>
            <a:r>
              <a:rPr lang="ja-JP" altLang="en-US" sz="2000" dirty="0">
                <a:latin typeface="Arial"/>
              </a:rPr>
              <a:t>“</a:t>
            </a:r>
            <a:r>
              <a:rPr lang="en-US" sz="2000" dirty="0"/>
              <a:t>useful</a:t>
            </a:r>
            <a:r>
              <a:rPr lang="ja-JP" altLang="en-US" sz="2000" dirty="0">
                <a:latin typeface="Arial"/>
              </a:rPr>
              <a:t>”</a:t>
            </a:r>
            <a:r>
              <a:rPr lang="en-US" sz="2000" dirty="0"/>
              <a:t> operation – this makes scalability difficult</a:t>
            </a:r>
          </a:p>
          <a:p>
            <a:pPr>
              <a:lnSpc>
                <a:spcPct val="80000"/>
              </a:lnSpc>
            </a:pPr>
            <a:r>
              <a:rPr lang="en-US" sz="2400" dirty="0"/>
              <a:t>Component frameworks are proprietary</a:t>
            </a:r>
          </a:p>
          <a:p>
            <a:pPr lvl="1">
              <a:lnSpc>
                <a:spcPct val="80000"/>
              </a:lnSpc>
            </a:pPr>
            <a:r>
              <a:rPr lang="en-US" sz="2000" dirty="0"/>
              <a:t>COM, </a:t>
            </a:r>
            <a:r>
              <a:rPr lang="en-US" sz="2000" dirty="0" err="1" smtClean="0"/>
              <a:t>.Net</a:t>
            </a:r>
            <a:r>
              <a:rPr lang="en-US" sz="2000" dirty="0" smtClean="0"/>
              <a:t>, </a:t>
            </a:r>
            <a:r>
              <a:rPr lang="en-US" sz="2000" dirty="0"/>
              <a:t>J2EE/EJB</a:t>
            </a:r>
          </a:p>
        </p:txBody>
      </p:sp>
    </p:spTree>
    <p:extLst>
      <p:ext uri="{BB962C8B-B14F-4D97-AF65-F5344CB8AC3E}">
        <p14:creationId xmlns:p14="http://schemas.microsoft.com/office/powerpoint/2010/main" val="4189867065"/>
      </p:ext>
    </p:extLst>
  </p:cSld>
  <p:clrMapOvr>
    <a:masterClrMapping/>
  </p:clrMapOvr>
  <p:transition/>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56970</TotalTime>
  <Words>6664</Words>
  <Application>Microsoft Macintosh PowerPoint</Application>
  <PresentationFormat>On-screen Show (4:3)</PresentationFormat>
  <Paragraphs>1032</Paragraphs>
  <Slides>85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Arial Narrow</vt:lpstr>
      <vt:lpstr>BlairMdITC TT-Medium</vt:lpstr>
      <vt:lpstr>Courier New</vt:lpstr>
      <vt:lpstr>ＭＳ Ｐゴシック</vt:lpstr>
      <vt:lpstr>Tahoma</vt:lpstr>
      <vt:lpstr>Times New Roman</vt:lpstr>
      <vt:lpstr>Wingdings</vt:lpstr>
      <vt:lpstr>Arial</vt:lpstr>
      <vt:lpstr>Blueprint</vt:lpstr>
      <vt:lpstr>SOA Design Considerations REST and SOAP</vt:lpstr>
      <vt:lpstr>Designing for SOA – build upon previous knowledge in OOD and COD</vt:lpstr>
      <vt:lpstr>From Objects and Components to Services</vt:lpstr>
      <vt:lpstr>Principles of OO</vt:lpstr>
      <vt:lpstr>Principles of OO</vt:lpstr>
      <vt:lpstr>Design Principles for OO</vt:lpstr>
      <vt:lpstr>Design Principles for OO</vt:lpstr>
      <vt:lpstr>Problems with OO</vt:lpstr>
      <vt:lpstr>Components</vt:lpstr>
      <vt:lpstr>Step 1: Containers to the rescue…</vt:lpstr>
      <vt:lpstr>Step 2: Messaging infrastructure to the rescue…</vt:lpstr>
      <vt:lpstr>Step 2: Messaging infrastructure to the rescue…</vt:lpstr>
      <vt:lpstr>Step 2: Messaging infrastructure to the rescue…</vt:lpstr>
      <vt:lpstr>Step 3: Standards to the rescue – finally enablement of SOA is possible</vt:lpstr>
      <vt:lpstr>Sidebar:  Functional Programming Principles can also help guide SOA Designs</vt:lpstr>
      <vt:lpstr>When do we use a SOA Style?</vt:lpstr>
      <vt:lpstr>Service Oriented Architecture is an Example of an Architectural Style</vt:lpstr>
      <vt:lpstr>The Architectural Components - Services</vt:lpstr>
      <vt:lpstr>The Architectural Connectors - Messages</vt:lpstr>
      <vt:lpstr>Service Types – Stateful and Stateless</vt:lpstr>
      <vt:lpstr>The Architectural Components – Messages - Request</vt:lpstr>
      <vt:lpstr>The Architectural Components – Messages - Response</vt:lpstr>
      <vt:lpstr>The Architectural Components – Messages – Request/Response REST</vt:lpstr>
      <vt:lpstr>Specialization of SOA Models</vt:lpstr>
      <vt:lpstr>Web Services Architecture</vt:lpstr>
      <vt:lpstr>Web Services Architecture</vt:lpstr>
      <vt:lpstr>Web Services Architecture (Java/SOAP Scenario)</vt:lpstr>
      <vt:lpstr>Web Services Architecture (Java/REST Scenario)</vt:lpstr>
      <vt:lpstr>Web Services Architecture (JavaScript/REST Scenario)</vt:lpstr>
      <vt:lpstr>Web Services Architecture (Microservice)</vt:lpstr>
      <vt:lpstr>What is SOAP?</vt:lpstr>
      <vt:lpstr>PowerPoint Presentation</vt:lpstr>
      <vt:lpstr>WSDL – The Contract for Invoking a Service</vt:lpstr>
      <vt:lpstr>WSDL – The Web Service Contract</vt:lpstr>
      <vt:lpstr>WSDL Structure </vt:lpstr>
      <vt:lpstr>What is WSDL?</vt:lpstr>
      <vt:lpstr>WSDL Types</vt:lpstr>
      <vt:lpstr>WSDL Message</vt:lpstr>
      <vt:lpstr>WSDL PortType / Interface</vt:lpstr>
      <vt:lpstr>WSDL Bindings</vt:lpstr>
      <vt:lpstr>WSDL Services</vt:lpstr>
      <vt:lpstr>WSDL defines a service contract</vt:lpstr>
      <vt:lpstr>WSDL is your Service Contract</vt:lpstr>
      <vt:lpstr>Contract First</vt:lpstr>
      <vt:lpstr>Contract Last</vt:lpstr>
      <vt:lpstr>Meet-In-The Middle</vt:lpstr>
      <vt:lpstr>SOAP</vt:lpstr>
      <vt:lpstr>SOAP Structure</vt:lpstr>
      <vt:lpstr>Benefits of the SOA Architectural Style</vt:lpstr>
      <vt:lpstr>Best Practices for Service Design in an SOA</vt:lpstr>
      <vt:lpstr>Best Practices for Interface and Message Design in SOA – Contract-based</vt:lpstr>
      <vt:lpstr>What is REST?</vt:lpstr>
      <vt:lpstr>What is REST</vt:lpstr>
      <vt:lpstr>Design Motivation for REST</vt:lpstr>
      <vt:lpstr>REST Architecture</vt:lpstr>
      <vt:lpstr>RESTful Service Best Practices</vt:lpstr>
      <vt:lpstr>RESTful Service Best Practices</vt:lpstr>
      <vt:lpstr>RESTful Service Best Practices</vt:lpstr>
      <vt:lpstr>RESTful Service Best Practices</vt:lpstr>
      <vt:lpstr>RESTful Service Best Practices</vt:lpstr>
      <vt:lpstr>RESTful Service Best Practices</vt:lpstr>
      <vt:lpstr>RESTful Service Best Practices</vt:lpstr>
      <vt:lpstr>RESTful Service Best Practices</vt:lpstr>
      <vt:lpstr>RESTful Service Best Practices</vt:lpstr>
      <vt:lpstr>RESTful Service Best Practices</vt:lpstr>
      <vt:lpstr>RESTful Service Best Practices</vt:lpstr>
      <vt:lpstr>RESTful Service Best Practices</vt:lpstr>
      <vt:lpstr>APPENDIX</vt:lpstr>
      <vt:lpstr>Establishing the Functional Aspect of the Service in an SOA</vt:lpstr>
      <vt:lpstr>The Enterprise Architecture Reference Model for SOA</vt:lpstr>
      <vt:lpstr>Messaging Taxonomy </vt:lpstr>
      <vt:lpstr>Service Specification</vt:lpstr>
      <vt:lpstr>The Service Styles are Related</vt:lpstr>
      <vt:lpstr>ESB</vt:lpstr>
      <vt:lpstr>ESB Interfaces</vt:lpstr>
      <vt:lpstr>ESB Features </vt:lpstr>
      <vt:lpstr>Utility Service</vt:lpstr>
      <vt:lpstr>Basic Service</vt:lpstr>
      <vt:lpstr>Proxy Service</vt:lpstr>
      <vt:lpstr>Wrapper Service</vt:lpstr>
      <vt:lpstr>Controller Service</vt:lpstr>
      <vt:lpstr>Coordination Service</vt:lpstr>
      <vt:lpstr>Workflow Service</vt:lpstr>
      <vt:lpstr>Blueprints for SOA Designs</vt:lpstr>
      <vt:lpstr>References</vt:lpstr>
    </vt:vector>
  </TitlesOfParts>
  <Company>Systems</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532</cp:revision>
  <dcterms:created xsi:type="dcterms:W3CDTF">2001-08-17T22:25:52Z</dcterms:created>
  <dcterms:modified xsi:type="dcterms:W3CDTF">2017-11-06T19:59:50Z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1460382806</vt:i4>
  </property>
  <property fmtid="{D5CDD505-2E9C-101B-9397-08002B2CF9AE}" pid="3" name="_EmailSubject">
    <vt:lpwstr>Updated Lecture Notes</vt:lpwstr>
  </property>
  <property fmtid="{D5CDD505-2E9C-101B-9397-08002B2CF9AE}" pid="4" name="_AuthorEmail">
    <vt:lpwstr>Brian.Mitchell@CIGNA.COM</vt:lpwstr>
  </property>
  <property fmtid="{D5CDD505-2E9C-101B-9397-08002B2CF9AE}" pid="5" name="_AuthorEmailDisplayName">
    <vt:lpwstr>Mitchell, Brian S      TL29J</vt:lpwstr>
  </property>
</Properties>
</file>