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528" r:id="rId2"/>
    <p:sldId id="739" r:id="rId3"/>
    <p:sldId id="777" r:id="rId4"/>
    <p:sldId id="778" r:id="rId5"/>
    <p:sldId id="779" r:id="rId6"/>
    <p:sldId id="780" r:id="rId7"/>
    <p:sldId id="782" r:id="rId8"/>
    <p:sldId id="781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790" r:id="rId17"/>
    <p:sldId id="624" r:id="rId18"/>
    <p:sldId id="770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71" r:id="rId28"/>
    <p:sldId id="762" r:id="rId29"/>
    <p:sldId id="765" r:id="rId30"/>
    <p:sldId id="764" r:id="rId31"/>
    <p:sldId id="763" r:id="rId32"/>
    <p:sldId id="772" r:id="rId33"/>
    <p:sldId id="766" r:id="rId34"/>
    <p:sldId id="767" r:id="rId35"/>
    <p:sldId id="775" r:id="rId36"/>
    <p:sldId id="776" r:id="rId37"/>
    <p:sldId id="768" r:id="rId38"/>
    <p:sldId id="769" r:id="rId39"/>
    <p:sldId id="773" r:id="rId40"/>
    <p:sldId id="774" r:id="rId41"/>
    <p:sldId id="532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 autoAdjust="0"/>
    <p:restoredTop sz="95317" autoAdjust="0"/>
  </p:normalViewPr>
  <p:slideViewPr>
    <p:cSldViewPr>
      <p:cViewPr>
        <p:scale>
          <a:sx n="125" d="100"/>
          <a:sy n="125" d="100"/>
        </p:scale>
        <p:origin x="728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4" Type="http://schemas.openxmlformats.org/officeDocument/2006/relationships/hyperlink" Target="http://www.nodejs.org/" TargetMode="External"/><Relationship Id="rId5" Type="http://schemas.openxmlformats.org/officeDocument/2006/relationships/hyperlink" Target="http://www.playframewor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velfatin.com/design-patterns-in-scal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 smtClean="0"/>
              <a:t>Modern Web Architectures</a:t>
            </a:r>
            <a:endParaRPr kumimoji="1"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warning(message: String)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error(message: String)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final class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log(level: Level, message: String) { /* ... */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implicit class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(logger: Logger)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warning(message: String)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(WARNING, message)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error(message: String)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(ERROR, message)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val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log: Log = new Logger() </a:t>
            </a:r>
          </a:p>
        </p:txBody>
      </p:sp>
    </p:spTree>
    <p:extLst>
      <p:ext uri="{BB962C8B-B14F-4D97-AF65-F5344CB8AC3E}">
        <p14:creationId xmlns:p14="http://schemas.microsoft.com/office/powerpoint/2010/main" val="154214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507154"/>
            <a:ext cx="8001000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write(byte b);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write(byte[] b);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 /* ... */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200" b="1" dirty="0" smtClean="0">
              <a:solidFill>
                <a:srgbClr val="40458C"/>
              </a:solidFill>
              <a:latin typeface="Courier"/>
              <a:cs typeface="Courier"/>
            </a:endParaRPr>
          </a:p>
          <a:p>
            <a:r>
              <a:rPr lang="en-US" sz="1200" b="1" dirty="0" smtClean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abstract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 final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.delegate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delegate;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b) {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(b);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[] b) {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(b);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OutputStreamDecorator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delegate)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(delegate);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write(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byte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b)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delegate.write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(buffer)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BufferedOutputStream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foo.txt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51831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781413"/>
            <a:ext cx="8077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Byte)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Array[Byte])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(path: String)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 /* ... */ 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Buffering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abstract override </a:t>
            </a:r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write(b: Byte)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40458C"/>
                </a:solidFill>
                <a:latin typeface="Courier"/>
                <a:cs typeface="Courier"/>
              </a:rPr>
              <a:t>super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(buffer)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foo.txt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")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Buffering // with Filtering, ...</a:t>
            </a:r>
          </a:p>
        </p:txBody>
      </p:sp>
    </p:spTree>
    <p:extLst>
      <p:ext uri="{BB962C8B-B14F-4D97-AF65-F5344CB8AC3E}">
        <p14:creationId xmlns:p14="http://schemas.microsoft.com/office/powerpoint/2010/main" val="152909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1507154"/>
            <a:ext cx="80010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class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private final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x, y;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Point(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x,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y) {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x;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= y;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x;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y;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equals(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o)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x ==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that.x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&amp;&amp; y ==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that.y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   public </a:t>
            </a:r>
            <a:r>
              <a:rPr lang="en-US" sz="1200" b="1" dirty="0" err="1">
                <a:solidFill>
                  <a:srgbClr val="40458C"/>
                </a:solidFill>
                <a:latin typeface="Courier"/>
                <a:cs typeface="Courier"/>
              </a:rPr>
              <a:t>int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hashCode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31 * x + y;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String.format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("Point(%d, %d)", x, 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Point point =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Point(1, 2)</a:t>
            </a:r>
          </a:p>
        </p:txBody>
      </p:sp>
    </p:spTree>
    <p:extLst>
      <p:ext uri="{BB962C8B-B14F-4D97-AF65-F5344CB8AC3E}">
        <p14:creationId xmlns:p14="http://schemas.microsoft.com/office/powerpoint/2010/main" val="1232234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3592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v</a:t>
            </a:r>
            <a:r>
              <a:rPr lang="en-US" sz="1400" b="1" dirty="0" err="1" smtClean="0">
                <a:latin typeface="Courier"/>
                <a:cs typeface="Courier"/>
              </a:rPr>
              <a:t>al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= (1,2)  //new Tuple2(1,2)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1024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c</a:t>
            </a:r>
            <a:r>
              <a:rPr lang="en-US" sz="1400" b="1" dirty="0" smtClean="0">
                <a:latin typeface="Courier"/>
                <a:cs typeface="Courier"/>
              </a:rPr>
              <a:t>ase class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x:Int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y:Int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872" y="4572000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case classes are like Java beans or value objects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814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Tuple classes can be used to group objects.  </a:t>
            </a:r>
            <a:r>
              <a:rPr lang="en-US" dirty="0" err="1" smtClean="0"/>
              <a:t>Scala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built in Tuple classes for Tuple2 to Tuple22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 =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b="1" dirty="0" err="1">
                <a:solidFill>
                  <a:srgbClr val="40458C"/>
                </a:solidFill>
                <a:latin typeface="Courier"/>
                <a:cs typeface="Courier"/>
              </a:rPr>
              <a:t>val</a:t>
            </a:r>
            <a:r>
              <a:rPr lang="en-US" sz="1400" b="1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point: Point(1,2)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048000"/>
            <a:ext cx="655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also has the ability to make Type aliases: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4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Object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001000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public interface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void play();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Music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 /* ... */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NullSound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public </a:t>
            </a:r>
            <a:r>
              <a:rPr lang="en-US" sz="1200" b="1" dirty="0">
                <a:latin typeface="Courier"/>
                <a:cs typeface="Courier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latin typeface="Courier"/>
                <a:cs typeface="Courier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b="1" dirty="0">
                <a:latin typeface="Courier"/>
                <a:cs typeface="Courier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	</a:t>
            </a:r>
            <a:r>
              <a:rPr lang="en-US" sz="1200" b="1" dirty="0">
                <a:latin typeface="Courier"/>
                <a:cs typeface="Courier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available ? music : </a:t>
            </a:r>
            <a:r>
              <a:rPr lang="en-US" sz="1200" b="1" dirty="0">
                <a:latin typeface="Courier"/>
                <a:cs typeface="Courier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NullSound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SoundSource.getSound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().play();</a:t>
            </a:r>
          </a:p>
        </p:txBody>
      </p:sp>
    </p:spTree>
    <p:extLst>
      <p:ext uri="{BB962C8B-B14F-4D97-AF65-F5344CB8AC3E}">
        <p14:creationId xmlns:p14="http://schemas.microsoft.com/office/powerpoint/2010/main" val="3671058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Object –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001000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trait</a:t>
            </a:r>
            <a:r>
              <a:rPr lang="en-US" sz="12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Music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Sound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play() { /* ... */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: Option[Sound] =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(available) Some(music) </a:t>
            </a:r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None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b="1" dirty="0">
                <a:solidFill>
                  <a:srgbClr val="40458C"/>
                </a:solidFill>
                <a:latin typeface="Courier"/>
                <a:cs typeface="Courier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(sound &lt;-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SoundSource.getSound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"/>
                <a:cs typeface="Courier"/>
              </a:rPr>
              <a:t>sound.play</a:t>
            </a:r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36403"/>
            <a:ext cx="842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has a predefined Option type that can take an optional</a:t>
            </a:r>
            <a:br>
              <a:rPr lang="en-US" dirty="0" smtClean="0"/>
            </a:br>
            <a:r>
              <a:rPr lang="en-US" dirty="0" smtClean="0"/>
              <a:t>value – it has a Some() part and a None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1.0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Simple</a:t>
            </a:r>
          </a:p>
          <a:p>
            <a:pPr lvl="1"/>
            <a:r>
              <a:rPr lang="en-US" sz="2000" dirty="0" err="1" smtClean="0"/>
              <a:t>Cachable</a:t>
            </a:r>
            <a:endParaRPr lang="en-US" sz="2000" dirty="0" smtClean="0"/>
          </a:p>
          <a:p>
            <a:pPr lvl="1"/>
            <a:r>
              <a:rPr lang="en-US" sz="2000" dirty="0" err="1" smtClean="0"/>
              <a:t>Indexable</a:t>
            </a:r>
            <a:endParaRPr lang="en-US" sz="2000" dirty="0" smtClean="0"/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No dynamic content</a:t>
            </a:r>
          </a:p>
          <a:p>
            <a:pPr lvl="1"/>
            <a:r>
              <a:rPr lang="en-US" sz="2000" dirty="0" smtClean="0"/>
              <a:t>No interaction with user – every request must go back to web server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Netscape 1.0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1.1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</a:t>
            </a:r>
            <a:r>
              <a:rPr lang="en-US" sz="1800" b="1" dirty="0" err="1" smtClean="0">
                <a:latin typeface="Courier New"/>
                <a:cs typeface="Courier New"/>
              </a:rPr>
              <a:t>tdin</a:t>
            </a:r>
            <a:r>
              <a:rPr lang="en-US" sz="1800" b="1" dirty="0" smtClean="0">
                <a:latin typeface="Courier New"/>
                <a:cs typeface="Courier New"/>
              </a:rPr>
              <a:t> / </a:t>
            </a:r>
            <a:r>
              <a:rPr lang="en-US" sz="1800" b="1" dirty="0" err="1" smtClean="0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Web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Focus on finding and sharing static content</a:t>
            </a:r>
          </a:p>
          <a:p>
            <a:r>
              <a:rPr lang="en-US" sz="2800" dirty="0" smtClean="0"/>
              <a:t>Mainstream application architecture was client/server – not much thought was given to moving applications to the browser</a:t>
            </a:r>
          </a:p>
          <a:p>
            <a:r>
              <a:rPr lang="en-US" sz="2800" dirty="0" smtClean="0"/>
              <a:t>Early attempts at dynamic content were provided for limited use cases</a:t>
            </a:r>
          </a:p>
          <a:p>
            <a:r>
              <a:rPr lang="en-US" sz="2800" dirty="0" smtClean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1.1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Somewhat </a:t>
            </a:r>
            <a:r>
              <a:rPr lang="en-US" sz="2000" dirty="0" err="1" smtClean="0"/>
              <a:t>Cachable</a:t>
            </a:r>
            <a:endParaRPr lang="en-US" sz="2000" dirty="0" smtClean="0"/>
          </a:p>
          <a:p>
            <a:pPr lvl="1"/>
            <a:r>
              <a:rPr lang="en-US" sz="2000" dirty="0" smtClean="0"/>
              <a:t>Some ability for Dynamic Content / Personalization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High compute overhead – need to run a separate process for each request</a:t>
            </a:r>
          </a:p>
          <a:p>
            <a:pPr lvl="1"/>
            <a:r>
              <a:rPr lang="en-US" sz="2000" dirty="0" smtClean="0"/>
              <a:t>All I/O via anonymous pipes – must parse HTML in, and generate HTML out</a:t>
            </a:r>
          </a:p>
          <a:p>
            <a:pPr lvl="1"/>
            <a:r>
              <a:rPr lang="en-US" sz="2000" dirty="0" smtClean="0"/>
              <a:t>Although introduces dynamic content, all updates require a round-trip to the server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Perl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1.2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</a:t>
            </a:r>
            <a:r>
              <a:rPr lang="en-US" sz="1800" b="1" dirty="0" err="1" smtClean="0">
                <a:latin typeface="Courier New"/>
                <a:cs typeface="Courier New"/>
              </a:rPr>
              <a:t>tdin</a:t>
            </a:r>
            <a:r>
              <a:rPr lang="en-US" sz="1800" b="1" dirty="0" smtClean="0">
                <a:latin typeface="Courier New"/>
                <a:cs typeface="Courier New"/>
              </a:rPr>
              <a:t> / </a:t>
            </a:r>
            <a:r>
              <a:rPr lang="en-US" sz="1800" b="1" dirty="0" err="1" smtClean="0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1.2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Improved user experience – user input can be validated client side</a:t>
            </a:r>
          </a:p>
          <a:p>
            <a:pPr lvl="1"/>
            <a:r>
              <a:rPr lang="en-US" sz="2000" dirty="0" smtClean="0"/>
              <a:t>Some dynamic DOM manipulation to avoid round-trips to the server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Same issues as architecture 1.1</a:t>
            </a:r>
          </a:p>
          <a:p>
            <a:pPr lvl="1"/>
            <a:r>
              <a:rPr lang="en-US" sz="2000" dirty="0" smtClean="0"/>
              <a:t>Code redundancy – same code needed on client and server side</a:t>
            </a:r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engines not very compatible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Netscape, IE3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1.5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1.5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 smtClean="0"/>
              <a:t>Move to per-threads versus per-process for requests</a:t>
            </a:r>
          </a:p>
          <a:p>
            <a:pPr lvl="1"/>
            <a:r>
              <a:rPr lang="en-US" sz="2000" dirty="0" smtClean="0"/>
              <a:t>Wrappers for request and response objects, simplifying the need to parse and generate HTML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Still need to work on a HTTP request an HTTP response level</a:t>
            </a:r>
          </a:p>
          <a:p>
            <a:pPr lvl="1"/>
            <a:r>
              <a:rPr lang="en-US" sz="2000" dirty="0" smtClean="0"/>
              <a:t>Common to generate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Tomcat 1.0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1.5+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1.5+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Introduces the MVC framework to modularize server code</a:t>
            </a:r>
          </a:p>
          <a:p>
            <a:pPr lvl="1"/>
            <a:r>
              <a:rPr lang="en-US" sz="2000" dirty="0" smtClean="0"/>
              <a:t>Views can be pre-compiled to improve speed</a:t>
            </a:r>
          </a:p>
          <a:p>
            <a:pPr lvl="1"/>
            <a:r>
              <a:rPr lang="en-US" sz="2000" dirty="0" smtClean="0"/>
              <a:t>Views can be created in markup instead of code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Same as web 1.5</a:t>
            </a:r>
          </a:p>
          <a:p>
            <a:pPr lvl="1"/>
            <a:r>
              <a:rPr lang="en-US" sz="2000" dirty="0" smtClean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 smtClean="0"/>
              <a:t>Introduces non-standard markup to bind the view and controller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 smtClean="0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2.0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Demand for robust user experience delivered to the browser starts to emerge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becomes a platform by accident – drives explosion of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frameworks.</a:t>
            </a:r>
          </a:p>
          <a:p>
            <a:r>
              <a:rPr lang="en-US" sz="2800" dirty="0" err="1" smtClean="0"/>
              <a:t>XmlHttpRequest</a:t>
            </a:r>
            <a:r>
              <a:rPr lang="en-US" sz="2800" dirty="0" smtClean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2.0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AJAX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XHR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 smtClean="0"/>
              <a:t>Can alter the UI without having to refresh the entire page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Significant programming complexity</a:t>
            </a:r>
          </a:p>
          <a:p>
            <a:pPr lvl="1"/>
            <a:r>
              <a:rPr lang="en-US" sz="2000" dirty="0" smtClean="0"/>
              <a:t>Significant testing required due to browser differences in handling Ajax/XHTR</a:t>
            </a:r>
          </a:p>
          <a:p>
            <a:pPr lvl="1"/>
            <a:r>
              <a:rPr lang="en-US" sz="2000" dirty="0" smtClean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libraries are required to deal with complexity - </a:t>
            </a:r>
            <a:r>
              <a:rPr lang="en-US" sz="2000" dirty="0" err="1" smtClean="0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Google Maps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-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29348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public interface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Dog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implements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b="1" dirty="0">
              <a:solidFill>
                <a:srgbClr val="2D44A4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Cat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implements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{}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AnimalFactory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public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static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Animal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createAnimal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(String kind)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cat"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.equals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(kind))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return new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Cat();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solidFill>
                  <a:srgbClr val="2D44A4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dog"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.equals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(kind))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return new 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Dog();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2D44A4"/>
                </a:solidFill>
                <a:latin typeface="Courier"/>
                <a:cs typeface="Courier"/>
              </a:rPr>
              <a:t>throw new </a:t>
            </a:r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IllegalArgumentException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51515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515151"/>
                </a:solidFill>
                <a:latin typeface="Courier"/>
                <a:cs typeface="Courier"/>
              </a:rPr>
              <a:t>AnimalFactory.createAnimal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</a:t>
            </a:r>
            <a:r>
              <a:rPr lang="en-US" sz="1600" dirty="0">
                <a:solidFill>
                  <a:srgbClr val="515151"/>
                </a:solidFill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659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2.0+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AJAX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XHR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2.0+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Robust frameworks are developed to address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complexity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compatibility</a:t>
            </a:r>
          </a:p>
          <a:p>
            <a:pPr lvl="1"/>
            <a:r>
              <a:rPr lang="en-US" sz="2000" dirty="0" smtClean="0"/>
              <a:t>Application functionality and richness continues to grow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 smtClean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 smtClean="0"/>
              <a:t>New frameworks come and go almost on a weekly basis making it difficult to gain stability in the web 2.0 space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Gmail, mustache, handlebars, underscore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32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3.0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 smtClean="0"/>
              <a:t>Application moves to the browser</a:t>
            </a:r>
          </a:p>
          <a:p>
            <a:pPr lvl="1"/>
            <a:r>
              <a:rPr lang="en-US" sz="2400" dirty="0" smtClean="0"/>
              <a:t>Leverages frameworks typically found on the server to simplify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1"/>
            <a:r>
              <a:rPr lang="en-US" sz="2400" dirty="0" smtClean="0"/>
              <a:t>Enables application to be delivered from a CDN</a:t>
            </a:r>
          </a:p>
          <a:p>
            <a:pPr lvl="1"/>
            <a:r>
              <a:rPr lang="en-US" sz="2400" dirty="0" smtClean="0"/>
              <a:t>Allows for the application to run disconnected using local storage</a:t>
            </a:r>
          </a:p>
          <a:p>
            <a:r>
              <a:rPr lang="en-US" sz="2800" dirty="0" smtClean="0"/>
              <a:t>Server primarily used to deliver data to the client</a:t>
            </a:r>
          </a:p>
          <a:p>
            <a:r>
              <a:rPr lang="en-US" sz="2800" dirty="0" smtClean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3.0 (rev 1)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rest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(rev 1)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 smtClean="0"/>
              <a:t>Advantages</a:t>
            </a:r>
          </a:p>
          <a:p>
            <a:pPr lvl="1"/>
            <a:r>
              <a:rPr lang="en-US" sz="1600" dirty="0" smtClean="0"/>
              <a:t>Extremely robust applications are possible</a:t>
            </a:r>
          </a:p>
          <a:p>
            <a:pPr lvl="1"/>
            <a:r>
              <a:rPr lang="en-US" sz="1600" dirty="0" smtClean="0"/>
              <a:t>Frameworks finally enable </a:t>
            </a:r>
            <a:r>
              <a:rPr lang="en-US" sz="1600" dirty="0" err="1"/>
              <a:t>J</a:t>
            </a:r>
            <a:r>
              <a:rPr lang="en-US" sz="1600" dirty="0" err="1" smtClean="0"/>
              <a:t>avascript</a:t>
            </a:r>
            <a:r>
              <a:rPr lang="en-US" sz="1600" dirty="0" smtClean="0"/>
              <a:t> as a platform– modularization, scope management, dependency injection, promise/futures,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Frameworks enable full lifecycle debugging, and robust build/configuration management</a:t>
            </a:r>
          </a:p>
          <a:p>
            <a:pPr lvl="1"/>
            <a:r>
              <a:rPr lang="en-US" sz="1600" dirty="0" smtClean="0"/>
              <a:t>Cacheable and CDN friendly – only data needs to flow back to browser app</a:t>
            </a:r>
          </a:p>
          <a:p>
            <a:pPr lvl="1"/>
            <a:r>
              <a:rPr lang="en-US" sz="1600" dirty="0" smtClean="0"/>
              <a:t>Enables “reactive” programming model and </a:t>
            </a:r>
            <a:r>
              <a:rPr lang="en-US" sz="1600" dirty="0" err="1" smtClean="0"/>
              <a:t>async</a:t>
            </a:r>
            <a:r>
              <a:rPr lang="en-US" sz="1600" dirty="0" smtClean="0"/>
              <a:t>-IO to improve scalability</a:t>
            </a:r>
          </a:p>
          <a:p>
            <a:r>
              <a:rPr lang="en-US" sz="2000" dirty="0" smtClean="0"/>
              <a:t>Disadvantages</a:t>
            </a:r>
            <a:endParaRPr lang="en-US" sz="2000" dirty="0"/>
          </a:p>
          <a:p>
            <a:pPr lvl="1"/>
            <a:r>
              <a:rPr lang="en-US" sz="1600" dirty="0" smtClean="0"/>
              <a:t>Still need to master </a:t>
            </a:r>
            <a:r>
              <a:rPr lang="en-US" sz="1600" dirty="0" err="1" smtClean="0"/>
              <a:t>Javascript</a:t>
            </a:r>
            <a:endParaRPr lang="en-US" sz="1600" dirty="0" smtClean="0"/>
          </a:p>
          <a:p>
            <a:pPr lvl="1"/>
            <a:r>
              <a:rPr lang="en-US" sz="1600" dirty="0" smtClean="0"/>
              <a:t>Polyglot (is advantage and disadvantage)</a:t>
            </a:r>
          </a:p>
          <a:p>
            <a:pPr lvl="1"/>
            <a:r>
              <a:rPr lang="en-US" sz="1600" dirty="0" smtClean="0"/>
              <a:t>Security might be </a:t>
            </a:r>
            <a:r>
              <a:rPr lang="en-US" sz="1600" dirty="0" err="1" smtClean="0"/>
              <a:t>challening</a:t>
            </a:r>
            <a:r>
              <a:rPr lang="en-US" sz="1600" dirty="0" smtClean="0"/>
              <a:t> – cant maintain secrets in client app</a:t>
            </a:r>
            <a:br>
              <a:rPr lang="en-US" sz="1600" dirty="0" smtClean="0"/>
            </a:br>
            <a:r>
              <a:rPr lang="en-US" sz="1600" dirty="0" smtClean="0"/>
              <a:t>(e.g., “View Code”)</a:t>
            </a:r>
          </a:p>
          <a:p>
            <a:pPr lvl="1"/>
            <a:r>
              <a:rPr lang="en-US" sz="1600" dirty="0" smtClean="0"/>
              <a:t>Traditional application servers still request/reply based, limits scalability in some cases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AngularJS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BackboneJS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Web 3.0 (rev 2)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http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rest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(rev 2) Architecture</a:t>
            </a:r>
            <a:endParaRPr lang="en-US" dirty="0"/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 smtClean="0"/>
              <a:t>Advantages</a:t>
            </a:r>
          </a:p>
          <a:p>
            <a:pPr lvl="1"/>
            <a:r>
              <a:rPr lang="en-US" sz="2000" dirty="0" smtClean="0"/>
              <a:t>Able to support for the first time real time architectures for applications like trading, chat, gaming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Eliminate overhead of using the HTTP protocol</a:t>
            </a:r>
          </a:p>
          <a:p>
            <a:pPr lvl="1"/>
            <a:r>
              <a:rPr lang="en-US" sz="2000" dirty="0" smtClean="0"/>
              <a:t>Messages can be initiated from either the client (browser) or server </a:t>
            </a:r>
          </a:p>
          <a:p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sz="2000" dirty="0" smtClean="0"/>
              <a:t>Only modern browsers support, although web sockets can be simulated with XHR long polling</a:t>
            </a:r>
          </a:p>
          <a:p>
            <a:pPr lvl="1"/>
            <a:r>
              <a:rPr lang="en-US" sz="2000" dirty="0" smtClean="0"/>
              <a:t>Some proxies and HTTP infrastructure don</a:t>
            </a:r>
            <a:r>
              <a:rPr lang="fr-FR" sz="2000" dirty="0" smtClean="0"/>
              <a:t>’</a:t>
            </a:r>
            <a:r>
              <a:rPr lang="en-US" sz="2000" dirty="0" smtClean="0"/>
              <a:t>t know how to deal with web sockets (this will change)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</a:t>
            </a:r>
            <a:r>
              <a:rPr lang="en-US" b="1" dirty="0" err="1" smtClean="0">
                <a:solidFill>
                  <a:srgbClr val="FF0000"/>
                </a:solidFill>
              </a:rPr>
              <a:t>SockJS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socket.io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Node.js</a:t>
            </a:r>
            <a:r>
              <a:rPr lang="en-US" b="1" dirty="0" smtClean="0">
                <a:solidFill>
                  <a:srgbClr val="FF0000"/>
                </a:solidFill>
              </a:rPr>
              <a:t>, Play!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Modern Web Architectures: Front End MVC - </a:t>
            </a:r>
            <a:r>
              <a:rPr lang="en-US" dirty="0" err="1" smtClean="0"/>
              <a:t>AngularJS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smtClean="0"/>
              <a:t>Example: </a:t>
            </a:r>
            <a:r>
              <a:rPr lang="en-US" dirty="0" err="1" smtClean="0"/>
              <a:t>AngularJS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How it works: XHR Long Poll</a:t>
            </a:r>
            <a:endParaRPr lang="en-US" dirty="0"/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-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9200" y="2286000"/>
            <a:ext cx="617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trait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Dog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private class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Cat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Animal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apply(kind: String) = kind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match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=&gt;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Dog()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case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"cat"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=&gt;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Cat()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Animal(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"dog"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123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 smtClean="0"/>
              <a:t>How it works: Web Sockets</a:t>
            </a:r>
            <a:endParaRPr lang="en-US" dirty="0"/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41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smtClean="0">
                <a:latin typeface="Arial"/>
              </a:rPr>
              <a:t>Design Patterns in </a:t>
            </a:r>
            <a:r>
              <a:rPr lang="en-US" altLang="ja-JP" sz="1400" dirty="0" err="1" smtClean="0">
                <a:latin typeface="Arial"/>
              </a:rPr>
              <a:t>Scala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http://pavelfatin.com/design-patterns-in-scala</a:t>
            </a:r>
            <a:r>
              <a:rPr lang="en-US" altLang="ja-JP" sz="1400" dirty="0" smtClean="0">
                <a:latin typeface="Arial"/>
                <a:hlinkClick r:id="rId2"/>
              </a:rPr>
              <a:t>/</a:t>
            </a:r>
            <a:endParaRPr lang="en-US" altLang="ja-JP" sz="1400" dirty="0" smtClean="0">
              <a:latin typeface="Arial"/>
            </a:endParaRPr>
          </a:p>
          <a:p>
            <a:r>
              <a:rPr lang="en-US" altLang="ja-JP" sz="1400" dirty="0" smtClean="0">
                <a:latin typeface="Arial"/>
              </a:rPr>
              <a:t>The </a:t>
            </a:r>
            <a:r>
              <a:rPr lang="en-US" altLang="ja-JP" sz="1400" dirty="0" err="1" smtClean="0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</a:t>
            </a:r>
            <a:r>
              <a:rPr lang="en-US" altLang="ja-JP" sz="1400" dirty="0" smtClean="0">
                <a:latin typeface="Arial"/>
                <a:hlinkClick r:id="rId3"/>
              </a:rPr>
              <a:t>rfc6455</a:t>
            </a:r>
            <a:r>
              <a:rPr lang="en-US" altLang="ja-JP" sz="1400" dirty="0" smtClean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 smtClean="0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</a:t>
            </a:r>
            <a:r>
              <a:rPr lang="en-US" sz="1400" dirty="0" smtClean="0">
                <a:latin typeface="Arial"/>
                <a:hlinkClick r:id="rId4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</a:p>
          <a:p>
            <a:r>
              <a:rPr lang="en-US" sz="1400" dirty="0" smtClean="0">
                <a:latin typeface="Arial"/>
              </a:rPr>
              <a:t>Play! </a:t>
            </a:r>
            <a:r>
              <a:rPr lang="en-US" sz="1400" dirty="0">
                <a:latin typeface="Arial"/>
              </a:rPr>
              <a:t>Framework: </a:t>
            </a:r>
            <a:r>
              <a:rPr lang="en-US" sz="1400" dirty="0">
                <a:latin typeface="Arial"/>
                <a:hlinkClick r:id="rId5"/>
              </a:rPr>
              <a:t>http://www.playframework.com</a:t>
            </a:r>
            <a:r>
              <a:rPr lang="en-US" sz="1400" dirty="0" smtClean="0">
                <a:latin typeface="Arial"/>
                <a:hlinkClick r:id="rId5"/>
              </a:rPr>
              <a:t>/</a:t>
            </a:r>
            <a:r>
              <a:rPr lang="en-US" sz="1400" dirty="0" smtClean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-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13360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private volatile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Component component;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Component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getComponent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Component result = component;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if</a:t>
            </a:r>
            <a:r>
              <a:rPr lang="en-US" sz="16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(result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result = component;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if (result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 component = result 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Component();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291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 -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1336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err="1">
                <a:latin typeface="Courier"/>
                <a:cs typeface="Courier"/>
              </a:rPr>
              <a:t>lazy</a:t>
            </a:r>
            <a:r>
              <a:rPr lang="pl-PL" sz="1600" b="1" dirty="0">
                <a:latin typeface="Courier"/>
                <a:cs typeface="Courier"/>
              </a:rPr>
              <a:t> </a:t>
            </a:r>
            <a:r>
              <a:rPr lang="pl-PL" sz="1600" b="1" dirty="0" err="1">
                <a:latin typeface="Courier"/>
                <a:cs typeface="Courier"/>
              </a:rPr>
              <a:t>val</a:t>
            </a:r>
            <a:r>
              <a:rPr lang="pl-PL" sz="1600" b="1" dirty="0"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x = {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"(</a:t>
            </a:r>
            <a:r>
              <a:rPr lang="pl-PL" sz="1600" dirty="0" err="1">
                <a:solidFill>
                  <a:srgbClr val="008000"/>
                </a:solidFill>
                <a:latin typeface="Courier"/>
                <a:cs typeface="Courier"/>
              </a:rPr>
              <a:t>computing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 x) "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pl-PL" sz="1600" dirty="0">
                <a:solidFill>
                  <a:srgbClr val="000090"/>
                </a:solidFill>
                <a:latin typeface="Courier"/>
                <a:cs typeface="Courier"/>
              </a:rPr>
              <a:t>42</a:t>
            </a: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pl-PL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pl-PL" sz="1600" dirty="0">
                <a:solidFill>
                  <a:srgbClr val="008000"/>
                </a:solidFill>
                <a:latin typeface="Courier"/>
                <a:cs typeface="Courier"/>
              </a:rPr>
              <a:t>"x = "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println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(x) </a:t>
            </a:r>
          </a:p>
          <a:p>
            <a:endParaRPr lang="pl-PL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// </a:t>
            </a:r>
            <a:r>
              <a:rPr lang="pl-PL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pl-PL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is</a:t>
            </a:r>
            <a:r>
              <a:rPr lang="pl-PL" sz="1600" dirty="0" smtClean="0">
                <a:solidFill>
                  <a:srgbClr val="000000"/>
                </a:solidFill>
                <a:latin typeface="Courier"/>
                <a:cs typeface="Courier"/>
              </a:rPr>
              <a:t>: x 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= (</a:t>
            </a:r>
            <a:r>
              <a:rPr lang="pl-PL" sz="1600" dirty="0" err="1">
                <a:solidFill>
                  <a:srgbClr val="000000"/>
                </a:solidFill>
                <a:latin typeface="Courier"/>
                <a:cs typeface="Courier"/>
              </a:rPr>
              <a:t>computing</a:t>
            </a:r>
            <a:r>
              <a:rPr lang="pl-PL" sz="1600" dirty="0">
                <a:solidFill>
                  <a:srgbClr val="000000"/>
                </a:solidFill>
                <a:latin typeface="Courier"/>
                <a:cs typeface="Courier"/>
              </a:rPr>
              <a:t> x) 42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43396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Java (Thread Safe)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private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static volatile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instance 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private</a:t>
            </a:r>
            <a:r>
              <a:rPr lang="en-US" sz="1600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static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getInstance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if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(instance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synchronized</a:t>
            </a:r>
            <a:r>
              <a:rPr lang="en-US" sz="1600" dirty="0" smtClean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.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if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(instance ==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instance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600" b="1" dirty="0">
                <a:solidFill>
                  <a:srgbClr val="40458C"/>
                </a:solidFill>
                <a:latin typeface="Courier"/>
                <a:cs typeface="Courier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instance;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b="1" dirty="0" smtClean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//do something useful here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SingletonDemo.getInstance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();  //run it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979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</a:t>
            </a:r>
            <a:r>
              <a:rPr lang="en-US" dirty="0" err="1" smtClean="0"/>
              <a:t>Scala</a:t>
            </a:r>
            <a:r>
              <a:rPr lang="en-US" dirty="0" smtClean="0"/>
              <a:t> (Thread Safe)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752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object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solidFill>
                  <a:srgbClr val="40458C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//do something useful here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SingletonDemo.doSomething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()  //run it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81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9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–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public interface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warning(String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error(String message);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final class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log(Level level, String message) { /* ... */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Log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private final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Logger logger;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</a:t>
            </a:r>
            <a:r>
              <a:rPr lang="en-US" sz="1400" dirty="0">
                <a:solidFill>
                  <a:srgbClr val="40458C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(Logger logger)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this.logger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logger; 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warning(String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(WARNING,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40458C"/>
                </a:solidFill>
                <a:latin typeface="Courier"/>
                <a:cs typeface="Courier"/>
              </a:rPr>
              <a:t>public void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error(String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logger.log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(ERROR, 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Log log = new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LoggerToLogAdapter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(new Logger());</a:t>
            </a:r>
          </a:p>
        </p:txBody>
      </p:sp>
    </p:spTree>
    <p:extLst>
      <p:ext uri="{BB962C8B-B14F-4D97-AF65-F5344CB8AC3E}">
        <p14:creationId xmlns:p14="http://schemas.microsoft.com/office/powerpoint/2010/main" val="110766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69194</TotalTime>
  <Words>2067</Words>
  <Application>Microsoft Macintosh PowerPoint</Application>
  <PresentationFormat>On-screen Show (4:3)</PresentationFormat>
  <Paragraphs>501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Courier</vt:lpstr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Modern Web Architectures</vt:lpstr>
      <vt:lpstr>The Early Web</vt:lpstr>
      <vt:lpstr>Factory Method - Java</vt:lpstr>
      <vt:lpstr>Factory Method - Scala</vt:lpstr>
      <vt:lpstr>Lazy Initialization - Java</vt:lpstr>
      <vt:lpstr>Lazy Initialization - Scala</vt:lpstr>
      <vt:lpstr>Singleton – Java (Thread Safe)</vt:lpstr>
      <vt:lpstr>Singleton – Scala (Thread Safe)</vt:lpstr>
      <vt:lpstr>Adapter – Java</vt:lpstr>
      <vt:lpstr>Adapter – Scala</vt:lpstr>
      <vt:lpstr>Decorator – Java</vt:lpstr>
      <vt:lpstr>Decorator – Scala</vt:lpstr>
      <vt:lpstr>Value Classes – Java</vt:lpstr>
      <vt:lpstr>Value Classes– Scala</vt:lpstr>
      <vt:lpstr>Null Object – Java</vt:lpstr>
      <vt:lpstr>Null Object – Scala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Modern Web Architectures: Front End MVC - AngularJS Example</vt:lpstr>
      <vt:lpstr>Example: AngularJS Architecture</vt:lpstr>
      <vt:lpstr>How it works: XHR Long Poll</vt:lpstr>
      <vt:lpstr>How it works: Web Sockets</vt:lpstr>
      <vt:lpstr>References</vt:lpstr>
    </vt:vector>
  </TitlesOfParts>
  <Company>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564</cp:revision>
  <dcterms:created xsi:type="dcterms:W3CDTF">2001-08-17T22:25:52Z</dcterms:created>
  <dcterms:modified xsi:type="dcterms:W3CDTF">2017-11-06T20:01:05Z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