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528" r:id="rId2"/>
    <p:sldId id="739" r:id="rId3"/>
    <p:sldId id="624" r:id="rId4"/>
    <p:sldId id="770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71" r:id="rId14"/>
    <p:sldId id="762" r:id="rId15"/>
    <p:sldId id="765" r:id="rId16"/>
    <p:sldId id="764" r:id="rId17"/>
    <p:sldId id="763" r:id="rId18"/>
    <p:sldId id="772" r:id="rId19"/>
    <p:sldId id="766" r:id="rId20"/>
    <p:sldId id="767" r:id="rId21"/>
    <p:sldId id="775" r:id="rId22"/>
    <p:sldId id="776" r:id="rId23"/>
    <p:sldId id="801" r:id="rId24"/>
    <p:sldId id="799" r:id="rId25"/>
    <p:sldId id="768" r:id="rId26"/>
    <p:sldId id="769" r:id="rId27"/>
    <p:sldId id="779" r:id="rId28"/>
    <p:sldId id="780" r:id="rId29"/>
    <p:sldId id="80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1" r:id="rId41"/>
    <p:sldId id="793" r:id="rId42"/>
    <p:sldId id="795" r:id="rId43"/>
    <p:sldId id="794" r:id="rId44"/>
    <p:sldId id="797" r:id="rId45"/>
    <p:sldId id="798" r:id="rId46"/>
    <p:sldId id="796" r:id="rId47"/>
    <p:sldId id="792" r:id="rId48"/>
    <p:sldId id="773" r:id="rId49"/>
    <p:sldId id="774" r:id="rId50"/>
    <p:sldId id="777" r:id="rId51"/>
    <p:sldId id="778" r:id="rId52"/>
    <p:sldId id="532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78" autoAdjust="0"/>
    <p:restoredTop sz="94398" autoAdjust="0"/>
  </p:normalViewPr>
  <p:slideViewPr>
    <p:cSldViewPr>
      <p:cViewPr varScale="1">
        <p:scale>
          <a:sx n="106" d="100"/>
          <a:sy n="106" d="100"/>
        </p:scale>
        <p:origin x="1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455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layframework.com/" TargetMode="External"/><Relationship Id="rId4" Type="http://schemas.openxmlformats.org/officeDocument/2006/relationships/hyperlink" Target="http://www.node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Modern Web Architectures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Introduction of an application server component to provide lifecycle management for web applications</a:t>
            </a:r>
          </a:p>
          <a:p>
            <a:pPr lvl="1"/>
            <a:r>
              <a:rPr lang="en-US" sz="2000" dirty="0"/>
              <a:t>Move to per-threads versus per-process for requests</a:t>
            </a:r>
          </a:p>
          <a:p>
            <a:pPr lvl="1"/>
            <a:r>
              <a:rPr lang="en-US" sz="2000" dirty="0"/>
              <a:t>Wrappers for request and response objects, simplifying the need to parse and generate HTML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Still need to work on a HTTP request an HTTP response level</a:t>
            </a:r>
          </a:p>
          <a:p>
            <a:pPr lvl="1"/>
            <a:r>
              <a:rPr lang="en-US" sz="2000" dirty="0"/>
              <a:t>Common to generate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52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Tomcat 1.0</a:t>
            </a:r>
          </a:p>
        </p:txBody>
      </p:sp>
    </p:spTree>
    <p:extLst>
      <p:ext uri="{BB962C8B-B14F-4D97-AF65-F5344CB8AC3E}">
        <p14:creationId xmlns:p14="http://schemas.microsoft.com/office/powerpoint/2010/main" val="10162130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Introduces the MVC framework to modularize server code</a:t>
            </a:r>
          </a:p>
          <a:p>
            <a:pPr lvl="1"/>
            <a:r>
              <a:rPr lang="en-US" sz="2000" dirty="0"/>
              <a:t>Views can be pre-compiled to improve speed</a:t>
            </a:r>
          </a:p>
          <a:p>
            <a:pPr lvl="1"/>
            <a:r>
              <a:rPr lang="en-US" sz="2000" dirty="0"/>
              <a:t>Views can be created in markup instead of code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as web 1.5</a:t>
            </a:r>
          </a:p>
          <a:p>
            <a:pPr lvl="1"/>
            <a:r>
              <a:rPr lang="en-US" sz="2000" dirty="0"/>
              <a:t>Introduces additional complexity due to the discipline needed to work with, and configure a MVC framework</a:t>
            </a:r>
          </a:p>
          <a:p>
            <a:pPr lvl="1"/>
            <a:r>
              <a:rPr lang="en-US" sz="2000" dirty="0"/>
              <a:t>Introduces non-standard markup to bind the view and controller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Spring MVC, Struts, </a:t>
            </a:r>
            <a:r>
              <a:rPr lang="en-US" b="1" dirty="0" err="1">
                <a:solidFill>
                  <a:srgbClr val="FF0000"/>
                </a:solidFill>
              </a:rPr>
              <a:t>ASP.Net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887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Demand for robust user experience delivered to the browser starts to emerge</a:t>
            </a:r>
          </a:p>
          <a:p>
            <a:r>
              <a:rPr lang="en-US" sz="2800" dirty="0" err="1"/>
              <a:t>Javascript</a:t>
            </a:r>
            <a:r>
              <a:rPr lang="en-US" sz="2800" dirty="0"/>
              <a:t> becomes a platform by accident – drives explosion of </a:t>
            </a:r>
            <a:r>
              <a:rPr lang="en-US" sz="2800" dirty="0" err="1"/>
              <a:t>Javascript</a:t>
            </a:r>
            <a:r>
              <a:rPr lang="en-US" sz="2800" dirty="0"/>
              <a:t> frameworks.</a:t>
            </a:r>
          </a:p>
          <a:p>
            <a:r>
              <a:rPr lang="en-US" sz="2800" dirty="0" err="1"/>
              <a:t>XmlHttpRequest</a:t>
            </a:r>
            <a:r>
              <a:rPr lang="en-US" sz="2800" dirty="0"/>
              <a:t> (XHR), which found its way into early browsers for limited use cases, is exploited by Google to create some amazing applications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730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143031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First time ever having desktop like experience on browser-based application – amazing experience</a:t>
            </a:r>
          </a:p>
          <a:p>
            <a:pPr lvl="1"/>
            <a:r>
              <a:rPr lang="en-US" sz="2000" dirty="0"/>
              <a:t>Can alter the UI without having to refresh the entire page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Significant programming complexity</a:t>
            </a:r>
          </a:p>
          <a:p>
            <a:pPr lvl="1"/>
            <a:r>
              <a:rPr lang="en-US" sz="2000" dirty="0"/>
              <a:t>Significant testing required due to browser differences in handling Ajax/XHTR</a:t>
            </a:r>
          </a:p>
          <a:p>
            <a:pPr lvl="1"/>
            <a:r>
              <a:rPr lang="en-US" sz="2000" dirty="0"/>
              <a:t>Server-side resources must be returned from the same domain as the place that loaded the code (no cross-domain is allowed)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libraries are required to deal with complexity - </a:t>
            </a:r>
            <a:r>
              <a:rPr lang="en-US" sz="2000" dirty="0" err="1"/>
              <a:t>jQuery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62935"/>
            <a:ext cx="377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Google Maps</a:t>
            </a:r>
          </a:p>
        </p:txBody>
      </p:sp>
    </p:spTree>
    <p:extLst>
      <p:ext uri="{BB962C8B-B14F-4D97-AF65-F5344CB8AC3E}">
        <p14:creationId xmlns:p14="http://schemas.microsoft.com/office/powerpoint/2010/main" val="962548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2098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1242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39329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Robust frameworks are developed to address </a:t>
            </a:r>
            <a:r>
              <a:rPr lang="en-US" sz="2000" dirty="0" err="1"/>
              <a:t>Javascript</a:t>
            </a:r>
            <a:r>
              <a:rPr lang="en-US" sz="2000" dirty="0"/>
              <a:t> complexity and </a:t>
            </a:r>
            <a:r>
              <a:rPr lang="en-US" sz="2000" dirty="0" err="1"/>
              <a:t>Javascript</a:t>
            </a:r>
            <a:r>
              <a:rPr lang="en-US" sz="2000" dirty="0"/>
              <a:t> compatibility</a:t>
            </a:r>
          </a:p>
          <a:p>
            <a:pPr lvl="1"/>
            <a:r>
              <a:rPr lang="en-US" sz="2000" dirty="0"/>
              <a:t>Application functionality and richness continues to grow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codebases explode in size, programming model is based on pattern-matching and callbacks gets difficult to support</a:t>
            </a:r>
          </a:p>
          <a:p>
            <a:pPr lvl="1"/>
            <a:r>
              <a:rPr lang="en-US" sz="2000" dirty="0"/>
              <a:t>New frameworks come and go almost on a weekly basis making it difficult to gain stability in the web 2.0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9763" y="5634335"/>
            <a:ext cx="820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Gmail, mustache, handlebars, underscore</a:t>
            </a:r>
          </a:p>
        </p:txBody>
      </p:sp>
    </p:spTree>
    <p:extLst>
      <p:ext uri="{BB962C8B-B14F-4D97-AF65-F5344CB8AC3E}">
        <p14:creationId xmlns:p14="http://schemas.microsoft.com/office/powerpoint/2010/main" val="1905954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3.0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114800"/>
          </a:xfrm>
        </p:spPr>
        <p:txBody>
          <a:bodyPr/>
          <a:lstStyle/>
          <a:p>
            <a:r>
              <a:rPr lang="en-US" sz="2800" dirty="0"/>
              <a:t>Application moves to the browser</a:t>
            </a:r>
          </a:p>
          <a:p>
            <a:pPr lvl="1"/>
            <a:r>
              <a:rPr lang="en-US" sz="2400" dirty="0"/>
              <a:t>Leverages frameworks typically found on the server to simplify </a:t>
            </a:r>
            <a:r>
              <a:rPr lang="en-US" sz="2400" dirty="0" err="1"/>
              <a:t>Javascript</a:t>
            </a:r>
            <a:endParaRPr lang="en-US" sz="2400" dirty="0"/>
          </a:p>
          <a:p>
            <a:pPr lvl="1"/>
            <a:r>
              <a:rPr lang="en-US" sz="2400" dirty="0"/>
              <a:t>Enables application to be delivered from a CDN</a:t>
            </a:r>
          </a:p>
          <a:p>
            <a:pPr lvl="1"/>
            <a:r>
              <a:rPr lang="en-US" sz="2400" dirty="0"/>
              <a:t>Allows for the application to run disconnected using local storage</a:t>
            </a:r>
          </a:p>
          <a:p>
            <a:r>
              <a:rPr lang="en-US" sz="2800" dirty="0"/>
              <a:t>Server primarily used to deliver data to the client</a:t>
            </a:r>
          </a:p>
          <a:p>
            <a:r>
              <a:rPr lang="en-US" sz="2800" dirty="0"/>
              <a:t>Server used to protect secrets such as API keys and manage security given that the code on the client can be viewed from any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023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1)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49753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81757"/>
            <a:ext cx="2590800" cy="457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657600"/>
            <a:ext cx="22860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6858000" y="4873653"/>
            <a:ext cx="533400" cy="31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2811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>
            <a:off x="2743200" y="3962400"/>
            <a:ext cx="1676400" cy="5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209800"/>
            <a:ext cx="2286000" cy="129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2895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4196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3573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335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0911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Early Web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Focus on finding and sharing static content</a:t>
            </a:r>
          </a:p>
          <a:p>
            <a:r>
              <a:rPr lang="en-US" sz="2800" dirty="0"/>
              <a:t>Mainstream application architecture was client/server – not much thought was given to moving applications to the browser</a:t>
            </a:r>
          </a:p>
          <a:p>
            <a:r>
              <a:rPr lang="en-US" sz="2800" dirty="0"/>
              <a:t>Early attempts at dynamic content were provided for limited use cases</a:t>
            </a:r>
          </a:p>
          <a:p>
            <a:r>
              <a:rPr lang="en-US" sz="2800" dirty="0"/>
              <a:t>Some browsers supported “plugging in” applications into the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1)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114800"/>
          </a:xfrm>
        </p:spPr>
        <p:txBody>
          <a:bodyPr/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1600" dirty="0"/>
              <a:t>Extremely robust applications are possible</a:t>
            </a:r>
          </a:p>
          <a:p>
            <a:pPr lvl="1"/>
            <a:r>
              <a:rPr lang="en-US" sz="1600" dirty="0"/>
              <a:t>Frameworks finally enable </a:t>
            </a:r>
            <a:r>
              <a:rPr lang="en-US" sz="1600" dirty="0" err="1"/>
              <a:t>Javascript</a:t>
            </a:r>
            <a:r>
              <a:rPr lang="en-US" sz="1600" dirty="0"/>
              <a:t> as a platform– modularization, scope management, dependency injection, promise/futures, </a:t>
            </a:r>
            <a:r>
              <a:rPr lang="en-US" sz="1600" dirty="0" err="1"/>
              <a:t>etc</a:t>
            </a:r>
            <a:endParaRPr lang="en-US" sz="1600" dirty="0"/>
          </a:p>
          <a:p>
            <a:pPr lvl="1"/>
            <a:r>
              <a:rPr lang="en-US" sz="1600" dirty="0"/>
              <a:t>Frameworks enable full lifecycle debugging, and robust build/configuration management</a:t>
            </a:r>
          </a:p>
          <a:p>
            <a:pPr lvl="1"/>
            <a:r>
              <a:rPr lang="en-US" sz="1600" dirty="0"/>
              <a:t>Cacheable and CDN friendly – only data needs to flow back to browser app</a:t>
            </a:r>
          </a:p>
          <a:p>
            <a:pPr lvl="1"/>
            <a:r>
              <a:rPr lang="en-US" sz="1600" dirty="0"/>
              <a:t>Enables “reactive” programming model and </a:t>
            </a:r>
            <a:r>
              <a:rPr lang="en-US" sz="1600" dirty="0" err="1"/>
              <a:t>async</a:t>
            </a:r>
            <a:r>
              <a:rPr lang="en-US" sz="1600" dirty="0"/>
              <a:t>-IO to improve scalability</a:t>
            </a:r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1600" dirty="0"/>
              <a:t>Still need to master </a:t>
            </a:r>
            <a:r>
              <a:rPr lang="en-US" sz="1600" dirty="0" err="1"/>
              <a:t>Javascript</a:t>
            </a:r>
            <a:endParaRPr lang="en-US" sz="1600" dirty="0"/>
          </a:p>
          <a:p>
            <a:pPr lvl="1"/>
            <a:r>
              <a:rPr lang="en-US" sz="1600" dirty="0"/>
              <a:t>Polyglot (is advantage and disadvantage)</a:t>
            </a:r>
          </a:p>
          <a:p>
            <a:pPr lvl="1"/>
            <a:r>
              <a:rPr lang="en-US" sz="1600" dirty="0"/>
              <a:t>Security might be </a:t>
            </a:r>
            <a:r>
              <a:rPr lang="en-US" sz="1600" dirty="0" err="1"/>
              <a:t>challening</a:t>
            </a:r>
            <a:r>
              <a:rPr lang="en-US" sz="1600" dirty="0"/>
              <a:t> – cant maintain secrets in client app</a:t>
            </a:r>
            <a:br>
              <a:rPr lang="en-US" sz="1600" dirty="0"/>
            </a:br>
            <a:r>
              <a:rPr lang="en-US" sz="1600" dirty="0"/>
              <a:t>(e.g., “View Code”)</a:t>
            </a:r>
          </a:p>
          <a:p>
            <a:pPr lvl="1"/>
            <a:r>
              <a:rPr lang="en-US" sz="1600" dirty="0"/>
              <a:t>Traditional application servers still request/reply based, limits scalability in some cases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939135"/>
            <a:ext cx="675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AngularJS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BackboneJS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166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2)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9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2)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Able to support for the first time real time architectures for applications like trading, chat, gaming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Eliminate overhead of using the HTTP protocol</a:t>
            </a:r>
          </a:p>
          <a:p>
            <a:pPr lvl="1"/>
            <a:r>
              <a:rPr lang="en-US" sz="2000" dirty="0"/>
              <a:t>Messages can be initiated from either the client (browser) or server 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Only modern browsers support, although web sockets can be simulated with XHR long polling</a:t>
            </a:r>
          </a:p>
          <a:p>
            <a:pPr lvl="1"/>
            <a:r>
              <a:rPr lang="en-US" sz="2000" dirty="0"/>
              <a:t>Some proxies and HTTP infrastructure don</a:t>
            </a:r>
            <a:r>
              <a:rPr lang="fr-FR" sz="2000" dirty="0"/>
              <a:t>’</a:t>
            </a:r>
            <a:r>
              <a:rPr lang="en-US" sz="2000" dirty="0"/>
              <a:t>t know how to deal with web sockets (this will change)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91200"/>
            <a:ext cx="675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SockJS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socket.io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r>
              <a:rPr lang="en-US" b="1" dirty="0">
                <a:solidFill>
                  <a:srgbClr val="FF0000"/>
                </a:solidFill>
              </a:rPr>
              <a:t>, Play!</a:t>
            </a:r>
          </a:p>
        </p:txBody>
      </p:sp>
    </p:spTree>
    <p:extLst>
      <p:ext uri="{BB962C8B-B14F-4D97-AF65-F5344CB8AC3E}">
        <p14:creationId xmlns:p14="http://schemas.microsoft.com/office/powerpoint/2010/main" val="7470490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6F2222-E88C-884D-BD8B-696511CB6016}"/>
              </a:ext>
            </a:extLst>
          </p:cNvPr>
          <p:cNvSpPr/>
          <p:nvPr/>
        </p:nvSpPr>
        <p:spPr bwMode="auto">
          <a:xfrm>
            <a:off x="4243954" y="995958"/>
            <a:ext cx="2918846" cy="547568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0"/>
              </a:rPr>
              <a:t>Docker/Kubernetes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3)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68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Are Modern Web Architectures Useful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1261"/>
            <a:ext cx="18288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40" y="4012461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 Apps via</a:t>
            </a:r>
            <a:br>
              <a:rPr lang="en-US" dirty="0"/>
            </a:br>
            <a:r>
              <a:rPr lang="en-US" dirty="0"/>
              <a:t>Electron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0" y="2028825"/>
            <a:ext cx="2114550" cy="211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4143375"/>
            <a:ext cx="289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Engaging Web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73" y="2212975"/>
            <a:ext cx="1763934" cy="174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8390" y="4143374"/>
            <a:ext cx="276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 Mobile Apps</a:t>
            </a:r>
          </a:p>
        </p:txBody>
      </p:sp>
    </p:spTree>
    <p:extLst>
      <p:ext uri="{BB962C8B-B14F-4D97-AF65-F5344CB8AC3E}">
        <p14:creationId xmlns:p14="http://schemas.microsoft.com/office/powerpoint/2010/main" val="17163499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Modern Web Architectures: Front End MVC - </a:t>
            </a:r>
            <a:r>
              <a:rPr lang="en-US" dirty="0" err="1"/>
              <a:t>AngularJS</a:t>
            </a:r>
            <a:r>
              <a:rPr lang="en-US" dirty="0"/>
              <a:t>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47772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</a:t>
            </a:r>
            <a:r>
              <a:rPr lang="en-US" dirty="0" err="1"/>
              <a:t>AngularJS</a:t>
            </a:r>
            <a:r>
              <a:rPr lang="en-US" dirty="0"/>
              <a:t>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Lets Look at Angular via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563504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curran.github.io</a:t>
            </a:r>
            <a:r>
              <a:rPr lang="en-US" sz="1800" dirty="0"/>
              <a:t>/screencasts/</a:t>
            </a:r>
            <a:r>
              <a:rPr lang="en-US" sz="1800" dirty="0" err="1"/>
              <a:t>introToAngular</a:t>
            </a:r>
            <a:r>
              <a:rPr lang="en-US" sz="1800" dirty="0"/>
              <a:t>/</a:t>
            </a:r>
            <a:r>
              <a:rPr lang="en-US" sz="1800" dirty="0" err="1"/>
              <a:t>exampleViewer</a:t>
            </a:r>
            <a:r>
              <a:rPr lang="en-US" sz="1800" dirty="0"/>
              <a:t>/#/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look at </a:t>
            </a:r>
            <a:r>
              <a:rPr lang="en-US"/>
              <a:t>some examples from here:</a:t>
            </a:r>
          </a:p>
        </p:txBody>
      </p:sp>
    </p:spTree>
    <p:extLst>
      <p:ext uri="{BB962C8B-B14F-4D97-AF65-F5344CB8AC3E}">
        <p14:creationId xmlns:p14="http://schemas.microsoft.com/office/powerpoint/2010/main" val="3212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Angular 1.x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4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good and the bad discussion,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91933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Javascript</a:t>
            </a:r>
            <a:r>
              <a:rPr lang="en-US" dirty="0"/>
              <a:t> vs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756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has grown up a good bit, but we will actually</a:t>
            </a:r>
            <a:br>
              <a:rPr lang="en-US" dirty="0"/>
            </a:br>
            <a:r>
              <a:rPr lang="en-US" dirty="0"/>
              <a:t>be using </a:t>
            </a:r>
            <a:r>
              <a:rPr lang="en-US" dirty="0" err="1"/>
              <a:t>TypeScript</a:t>
            </a:r>
            <a:r>
              <a:rPr lang="en-US" dirty="0"/>
              <a:t> instead because it has many</a:t>
            </a:r>
            <a:br>
              <a:rPr lang="en-US" dirty="0"/>
            </a:br>
            <a:r>
              <a:rPr lang="en-US" dirty="0"/>
              <a:t>advantages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Lets take a look at the Typescript Playground:</a:t>
            </a:r>
          </a:p>
          <a:p>
            <a:r>
              <a:rPr lang="en-US" dirty="0"/>
              <a:t>https://</a:t>
            </a:r>
            <a:r>
              <a:rPr lang="en-US" dirty="0" err="1"/>
              <a:t>www.typescriptlang.org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54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672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29718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</p:txBody>
      </p:sp>
      <p:cxnSp>
        <p:nvCxnSpPr>
          <p:cNvPr id="9" name="Straight Connector 8"/>
          <p:cNvCxnSpPr>
            <a:stCxn id="3" idx="3"/>
            <a:endCxn id="21" idx="1"/>
          </p:cNvCxnSpPr>
          <p:nvPr/>
        </p:nvCxnSpPr>
        <p:spPr bwMode="auto">
          <a:xfrm>
            <a:off x="2971800" y="373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21" idx="3"/>
            <a:endCxn id="5" idx="2"/>
          </p:cNvCxnSpPr>
          <p:nvPr/>
        </p:nvCxnSpPr>
        <p:spPr bwMode="auto">
          <a:xfrm>
            <a:off x="6477000" y="3733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34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2784"/>
            <a:ext cx="7772400" cy="39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1" y="2340147"/>
            <a:ext cx="3943021" cy="300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40147"/>
            <a:ext cx="3986590" cy="30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479961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3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6706"/>
            <a:ext cx="2362200" cy="4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" y="2815671"/>
            <a:ext cx="27940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9000"/>
            <a:ext cx="5329989" cy="170691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4953000" y="4267200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90928" y="4499027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9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00010"/>
            <a:ext cx="4102100" cy="2509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124200"/>
            <a:ext cx="4102100" cy="19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76550"/>
            <a:ext cx="19050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933700"/>
            <a:ext cx="5740400" cy="15621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3962400" y="35814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0600" y="38862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85212"/>
            <a:ext cx="20447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95550"/>
            <a:ext cx="45720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607050"/>
            <a:ext cx="7287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service is just a class, recommend decorating with</a:t>
            </a:r>
          </a:p>
          <a:p>
            <a:r>
              <a:rPr lang="en-US" dirty="0"/>
              <a:t>@Injectable()</a:t>
            </a:r>
          </a:p>
        </p:txBody>
      </p:sp>
    </p:spTree>
    <p:extLst>
      <p:ext uri="{BB962C8B-B14F-4D97-AF65-F5344CB8AC3E}">
        <p14:creationId xmlns:p14="http://schemas.microsoft.com/office/powerpoint/2010/main" val="25692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7" y="2103521"/>
            <a:ext cx="2540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95700"/>
            <a:ext cx="608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Simple</a:t>
            </a:r>
          </a:p>
          <a:p>
            <a:pPr lvl="1"/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 err="1"/>
              <a:t>Indexable</a:t>
            </a:r>
            <a:endParaRPr lang="en-US" sz="2000" dirty="0"/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No dynamic content</a:t>
            </a:r>
          </a:p>
          <a:p>
            <a:pPr lvl="1"/>
            <a:r>
              <a:rPr lang="en-US" sz="2000" dirty="0"/>
              <a:t>No interaction with user – every request must go back to web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80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 1.0</a:t>
            </a:r>
          </a:p>
        </p:txBody>
      </p:sp>
    </p:spTree>
    <p:extLst>
      <p:ext uri="{BB962C8B-B14F-4D97-AF65-F5344CB8AC3E}">
        <p14:creationId xmlns:p14="http://schemas.microsoft.com/office/powerpoint/2010/main" val="3884247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39" y="2434192"/>
            <a:ext cx="4667250" cy="4271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2743200"/>
            <a:ext cx="1524000" cy="1447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58138" y="4997116"/>
            <a:ext cx="3528261" cy="1632284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6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One of the main problems with web component frameworks like angular is related to managing application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Commonly views cache copies of the same data, how do things stay </a:t>
            </a:r>
            <a:r>
              <a:rPr lang="en-US" dirty="0" err="1"/>
              <a:t>consistant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3505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49053" y="349034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50306" y="347548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65095" y="5029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61084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4264" y="4310133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/>
          <p:cNvCxnSpPr>
            <a:stCxn id="10" idx="2"/>
            <a:endCxn id="9" idx="1"/>
          </p:cNvCxnSpPr>
          <p:nvPr/>
        </p:nvCxnSpPr>
        <p:spPr bwMode="auto">
          <a:xfrm rot="16200000" flipH="1">
            <a:off x="2422769" y="4405974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12" idx="2"/>
            <a:endCxn id="9" idx="3"/>
          </p:cNvCxnSpPr>
          <p:nvPr/>
        </p:nvCxnSpPr>
        <p:spPr bwMode="auto">
          <a:xfrm rot="5400000">
            <a:off x="5085169" y="4413404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11" idx="2"/>
            <a:endCxn id="9" idx="0"/>
          </p:cNvCxnSpPr>
          <p:nvPr/>
        </p:nvCxnSpPr>
        <p:spPr bwMode="auto">
          <a:xfrm rot="16200000" flipH="1">
            <a:off x="3981861" y="4860166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902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To keep state manageable, a common best practice is to push state down via properties, and use events to pass state changes 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904" y="321436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State Down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1"/>
            <a:ext cx="398194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41" y="3733800"/>
            <a:ext cx="4241839" cy="2367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12473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Events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Pushing State Changes Down, and Reacting to Events Up works well if the components fall into hierarchies</a:t>
            </a:r>
          </a:p>
        </p:txBody>
      </p:sp>
    </p:spTree>
    <p:extLst>
      <p:ext uri="{BB962C8B-B14F-4D97-AF65-F5344CB8AC3E}">
        <p14:creationId xmlns:p14="http://schemas.microsoft.com/office/powerpoint/2010/main" val="1724626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With more global event management, Angular supports propagating state via, services (singletons), event emitters and observables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912" y="3581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Lets take a look at this, but it gets complex fast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9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http://</a:t>
            </a:r>
            <a:r>
              <a:rPr lang="en-US" sz="1200" dirty="0" err="1"/>
              <a:t>blog.ng-book.com</a:t>
            </a:r>
            <a:r>
              <a:rPr lang="en-US" sz="1200" dirty="0"/>
              <a:t>/introduction-to-redux-with-typescript-and-angular-2//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9" y="2992801"/>
            <a:ext cx="6400800" cy="3356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Embrace immutability </a:t>
            </a:r>
            <a:r>
              <a:rPr lang="mr-IN" dirty="0"/>
              <a:t>–</a:t>
            </a:r>
            <a:r>
              <a:rPr lang="en-US" dirty="0"/>
              <a:t> functional programming techniques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Old_State</a:t>
            </a:r>
            <a:r>
              <a:rPr lang="en-US" dirty="0"/>
              <a:t>, Action) =&gt; </a:t>
            </a:r>
            <a:r>
              <a:rPr lang="en-US" dirty="0" err="1"/>
              <a:t>New_State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41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https://</a:t>
            </a:r>
            <a:r>
              <a:rPr lang="en-US" sz="1200" dirty="0" err="1"/>
              <a:t>angularfirebase.com</a:t>
            </a:r>
            <a:r>
              <a:rPr lang="en-US" sz="1200" dirty="0"/>
              <a:t>/lessons/angular-</a:t>
            </a:r>
            <a:r>
              <a:rPr lang="en-US" sz="1200" dirty="0" err="1"/>
              <a:t>ngrx</a:t>
            </a:r>
            <a:r>
              <a:rPr lang="en-US" sz="1200" dirty="0"/>
              <a:t>-redux-starter-guide/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6242"/>
            <a:ext cx="5791200" cy="3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72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XHR Long Poll</a:t>
            </a:r>
          </a:p>
        </p:txBody>
      </p:sp>
      <p:pic>
        <p:nvPicPr>
          <p:cNvPr id="3" name="Picture 2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894209" cy="5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9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Web Sockets</a:t>
            </a:r>
          </a:p>
        </p:txBody>
      </p:sp>
      <p:pic>
        <p:nvPicPr>
          <p:cNvPr id="2" name="Picture 1" descr="WebSoc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26111" cy="54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1.1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9050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2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React Architecture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5836" y="24092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Manipultates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18584" y="1671577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Virtual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50769" y="1652286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Physical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71800" y="3810000"/>
            <a:ext cx="84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5446756" y="1671577"/>
            <a:ext cx="1820215" cy="1929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React</a:t>
            </a:r>
            <a:b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90571" y="2500132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Diff</a:t>
            </a:r>
            <a:br>
              <a:rPr lang="en-US" sz="2000" b="1" dirty="0">
                <a:solidFill>
                  <a:srgbClr val="CCCC00"/>
                </a:solidFill>
              </a:rPr>
            </a:br>
            <a:r>
              <a:rPr lang="en-US" sz="2000" b="1" dirty="0">
                <a:solidFill>
                  <a:srgbClr val="CCCC00"/>
                </a:solidFill>
              </a:rPr>
              <a:t>Algorithm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953000" y="3802284"/>
            <a:ext cx="2697769" cy="7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8530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Flux Architecture – </a:t>
            </a:r>
            <a:r>
              <a:rPr lang="en-US"/>
              <a:t>Data Travels One 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41844"/>
            <a:ext cx="6094828" cy="46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3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52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err="1">
                <a:latin typeface="Arial"/>
              </a:rPr>
              <a:t>AngularJS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>
                <a:latin typeface="Arial"/>
                <a:hlinkClick r:id="rId2"/>
              </a:rPr>
              <a:t>http://angularjs.org/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altLang="ja-JP" sz="1400" dirty="0">
                <a:latin typeface="Arial"/>
              </a:rPr>
              <a:t>The </a:t>
            </a:r>
            <a:r>
              <a:rPr lang="en-US" altLang="ja-JP" sz="1400" dirty="0" err="1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3"/>
              </a:rPr>
              <a:t>http://tools.ietf.org/html/rfc6455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4"/>
              </a:rPr>
              <a:t>http://www.nodejs.org/</a:t>
            </a:r>
            <a:r>
              <a:rPr lang="en-US" sz="1400" dirty="0">
                <a:latin typeface="Arial"/>
              </a:rPr>
              <a:t> </a:t>
            </a:r>
          </a:p>
          <a:p>
            <a:r>
              <a:rPr lang="en-US" sz="1400" dirty="0">
                <a:latin typeface="Arial"/>
              </a:rPr>
              <a:t>Play! Framework: </a:t>
            </a:r>
            <a:r>
              <a:rPr lang="en-US" sz="1400" dirty="0">
                <a:latin typeface="Arial"/>
                <a:hlinkClick r:id="rId5"/>
              </a:rPr>
              <a:t>http://www.playframework.com/</a:t>
            </a:r>
            <a:r>
              <a:rPr lang="en-US" sz="1400" dirty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1.1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Somewhat </a:t>
            </a:r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/>
              <a:t>Some ability for Dynamic Content / Personalization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High compute overhead – need to run a separate process for each request</a:t>
            </a:r>
          </a:p>
          <a:p>
            <a:pPr lvl="1"/>
            <a:r>
              <a:rPr lang="en-US" sz="2000" dirty="0"/>
              <a:t>All I/O via anonymous pipes – must parse HTML in, and generate HTML out</a:t>
            </a:r>
          </a:p>
          <a:p>
            <a:pPr lvl="1"/>
            <a:r>
              <a:rPr lang="en-US" sz="2000" dirty="0"/>
              <a:t>Although introduces dynamic content, all updates require a round-trip to the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715000"/>
            <a:ext cx="24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Perl</a:t>
            </a:r>
          </a:p>
        </p:txBody>
      </p:sp>
    </p:spTree>
    <p:extLst>
      <p:ext uri="{BB962C8B-B14F-4D97-AF65-F5344CB8AC3E}">
        <p14:creationId xmlns:p14="http://schemas.microsoft.com/office/powerpoint/2010/main" val="35290285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1.2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156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1.2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Improved user experience – user input can be validated client side</a:t>
            </a:r>
          </a:p>
          <a:p>
            <a:pPr lvl="1"/>
            <a:r>
              <a:rPr lang="en-US" sz="2000" dirty="0"/>
              <a:t>Some dynamic DOM manipulation to avoid round-trips to the server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issues as architecture 1.1</a:t>
            </a:r>
          </a:p>
          <a:p>
            <a:pPr lvl="1"/>
            <a:r>
              <a:rPr lang="en-US" sz="2000" dirty="0"/>
              <a:t>Code redundancy – same code needed on client and server side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engines not very compatible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94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Netscape, IE3</a:t>
            </a:r>
          </a:p>
        </p:txBody>
      </p:sp>
    </p:spTree>
    <p:extLst>
      <p:ext uri="{BB962C8B-B14F-4D97-AF65-F5344CB8AC3E}">
        <p14:creationId xmlns:p14="http://schemas.microsoft.com/office/powerpoint/2010/main" val="14054806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41910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38600" y="5105400"/>
            <a:ext cx="16764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715000" y="4953000"/>
            <a:ext cx="16764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9708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70903</TotalTime>
  <Words>1645</Words>
  <Application>Microsoft Macintosh PowerPoint</Application>
  <PresentationFormat>On-screen Show (4:3)</PresentationFormat>
  <Paragraphs>369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Courier New</vt:lpstr>
      <vt:lpstr>Tahoma</vt:lpstr>
      <vt:lpstr>Times New Roman</vt:lpstr>
      <vt:lpstr>Wingdings</vt:lpstr>
      <vt:lpstr>Blueprint</vt:lpstr>
      <vt:lpstr>Modern Web Architectures</vt:lpstr>
      <vt:lpstr>The Early Web</vt:lpstr>
      <vt:lpstr>Web 1.0 Architecture</vt:lpstr>
      <vt:lpstr>Web 1.0 Architecture</vt:lpstr>
      <vt:lpstr>Web 1.1 Architecture</vt:lpstr>
      <vt:lpstr>Web 1.1 Architecture</vt:lpstr>
      <vt:lpstr>Web 1.2 Architecture</vt:lpstr>
      <vt:lpstr>Web 1.2 Architecture</vt:lpstr>
      <vt:lpstr>Web 1.5 Architecture</vt:lpstr>
      <vt:lpstr>Web 1.5 Architecture</vt:lpstr>
      <vt:lpstr>Web 1.5+ Architecture</vt:lpstr>
      <vt:lpstr>Web 1.5+ Architecture</vt:lpstr>
      <vt:lpstr>The Web 2.0 Architecture</vt:lpstr>
      <vt:lpstr>Web 2.0 Architecture</vt:lpstr>
      <vt:lpstr>Web 2.0 Architecture</vt:lpstr>
      <vt:lpstr>Web 2.0+ Architecture</vt:lpstr>
      <vt:lpstr>Web 2.0+ Architecture</vt:lpstr>
      <vt:lpstr>The Web 3.0 Architecture</vt:lpstr>
      <vt:lpstr>Web 3.0 (rev 1) Architecture</vt:lpstr>
      <vt:lpstr>Web 3.0 (rev 1) Architecture</vt:lpstr>
      <vt:lpstr>Web 3.0 (rev 2) Architecture</vt:lpstr>
      <vt:lpstr>Web 3.0 (rev 2) Architecture</vt:lpstr>
      <vt:lpstr>Web 3.0 (rev 3) Architecture</vt:lpstr>
      <vt:lpstr>So Why Are Modern Web Architectures Useful</vt:lpstr>
      <vt:lpstr>Modern Web Architectures: Front End MVC - AngularJS Example</vt:lpstr>
      <vt:lpstr>Example: AngularJS Architecture</vt:lpstr>
      <vt:lpstr>Example: Lets Look at Angular via Example</vt:lpstr>
      <vt:lpstr>Angular 1.x</vt:lpstr>
      <vt:lpstr>Javascript vs Typescript</vt:lpstr>
      <vt:lpstr>Angular.io (Angular 7 currently)</vt:lpstr>
      <vt:lpstr>Angular.io (Angular 7 currently)</vt:lpstr>
      <vt:lpstr>Angular.io (Angular 7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State Management</vt:lpstr>
      <vt:lpstr>State Management</vt:lpstr>
      <vt:lpstr>State Management</vt:lpstr>
      <vt:lpstr>State Management</vt:lpstr>
      <vt:lpstr>State Management</vt:lpstr>
      <vt:lpstr>State Management – Flux / Redux</vt:lpstr>
      <vt:lpstr>State Management – Flux / Redux</vt:lpstr>
      <vt:lpstr>How it works: XHR Long Poll</vt:lpstr>
      <vt:lpstr>How it works: Web Sockets</vt:lpstr>
      <vt:lpstr>React Architecture </vt:lpstr>
      <vt:lpstr>Flux Architecture – Data Travels One Way</vt:lpstr>
      <vt:lpstr>References</vt:lpstr>
    </vt:vector>
  </TitlesOfParts>
  <Company>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Mitchell,Brian</cp:lastModifiedBy>
  <cp:revision>569</cp:revision>
  <cp:lastPrinted>2018-11-05T21:55:07Z</cp:lastPrinted>
  <dcterms:created xsi:type="dcterms:W3CDTF">2001-08-17T22:25:52Z</dcterms:created>
  <dcterms:modified xsi:type="dcterms:W3CDTF">2018-11-06T01:18:16Z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