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528" r:id="rId2"/>
    <p:sldId id="535" r:id="rId3"/>
    <p:sldId id="536" r:id="rId4"/>
    <p:sldId id="543" r:id="rId5"/>
    <p:sldId id="544" r:id="rId6"/>
    <p:sldId id="545" r:id="rId7"/>
    <p:sldId id="546" r:id="rId8"/>
    <p:sldId id="573" r:id="rId9"/>
    <p:sldId id="574" r:id="rId10"/>
    <p:sldId id="575" r:id="rId11"/>
    <p:sldId id="576" r:id="rId12"/>
    <p:sldId id="579" r:id="rId13"/>
    <p:sldId id="577" r:id="rId14"/>
    <p:sldId id="578" r:id="rId15"/>
    <p:sldId id="580" r:id="rId16"/>
    <p:sldId id="537" r:id="rId17"/>
    <p:sldId id="538" r:id="rId18"/>
    <p:sldId id="540" r:id="rId19"/>
    <p:sldId id="539" r:id="rId20"/>
    <p:sldId id="541" r:id="rId21"/>
    <p:sldId id="542" r:id="rId22"/>
    <p:sldId id="547" r:id="rId23"/>
    <p:sldId id="532" r:id="rId24"/>
    <p:sldId id="533" r:id="rId25"/>
    <p:sldId id="548" r:id="rId26"/>
    <p:sldId id="530" r:id="rId27"/>
    <p:sldId id="529" r:id="rId28"/>
    <p:sldId id="531" r:id="rId29"/>
    <p:sldId id="549" r:id="rId30"/>
    <p:sldId id="550" r:id="rId31"/>
    <p:sldId id="551" r:id="rId32"/>
    <p:sldId id="552" r:id="rId33"/>
    <p:sldId id="553" r:id="rId34"/>
    <p:sldId id="558" r:id="rId35"/>
    <p:sldId id="554" r:id="rId36"/>
    <p:sldId id="555" r:id="rId37"/>
    <p:sldId id="560" r:id="rId38"/>
    <p:sldId id="559" r:id="rId39"/>
    <p:sldId id="556" r:id="rId40"/>
    <p:sldId id="557" r:id="rId41"/>
    <p:sldId id="561" r:id="rId42"/>
    <p:sldId id="581" r:id="rId43"/>
    <p:sldId id="583" r:id="rId44"/>
    <p:sldId id="582" r:id="rId45"/>
    <p:sldId id="584" r:id="rId46"/>
    <p:sldId id="562" r:id="rId47"/>
    <p:sldId id="563" r:id="rId48"/>
    <p:sldId id="564" r:id="rId49"/>
    <p:sldId id="572" r:id="rId50"/>
    <p:sldId id="565" r:id="rId51"/>
    <p:sldId id="571" r:id="rId52"/>
    <p:sldId id="566" r:id="rId53"/>
    <p:sldId id="570" r:id="rId54"/>
    <p:sldId id="569" r:id="rId55"/>
    <p:sldId id="567" r:id="rId56"/>
    <p:sldId id="534" r:id="rId57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345" autoAdjust="0"/>
  </p:normalViewPr>
  <p:slideViewPr>
    <p:cSldViewPr>
      <p:cViewPr>
        <p:scale>
          <a:sx n="103" d="100"/>
          <a:sy n="103" d="100"/>
        </p:scale>
        <p:origin x="188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36C396CA-950D-344D-B4C5-3A1E53406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AEF58264-7278-BB44-BE84-A33A05F1F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372937-73E8-4C48-9F37-65ED8F168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3C0F1C-9F71-9440-917D-26A727F39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12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F1C166-2FC6-F44B-B8FB-15E392AE9F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41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2AC6FA-BBEF-3944-90B4-B54292E6E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42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B445DF-6FB0-A148-8769-4CF6F7BE3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30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EF855E-FBE0-234B-B9C4-4C6A15AB4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62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012D0-4611-9B4E-A698-CE28E8455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58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0158E3-0B0E-8F4B-9138-09671F813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050FA-74BC-0E41-A3AD-895455B92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87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A8200B-3C5B-7847-9C6D-54116F9F0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05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4D792-FA7B-B842-9B6B-1B3377D75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01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387D03-BBFB-164E-881A-3BCB8BF37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96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6671E-7A86-FE42-AEF5-D17040980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77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90A5FB-7CC4-9E4C-9852-9865FA6EE3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lcenter.visual-paradigm.com/umlresources/obje_11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i.uib.no/~rolfwr/thesisdoc/main1.html" TargetMode="External"/><Relationship Id="rId3" Type="http://schemas.openxmlformats.org/officeDocument/2006/relationships/hyperlink" Target="http://sunset.usc.edu/classes/cs578_2004/April6b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F502C0A-2FDC-9940-B112-6D5742E1B680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Modeling Software Architectures - </a:t>
            </a:r>
            <a:br>
              <a:rPr kumimoji="1" lang="en-US" sz="3200" dirty="0"/>
            </a:br>
            <a:r>
              <a:rPr kumimoji="1" lang="en-US" sz="3200" dirty="0" smtClean="0"/>
              <a:t>ADLs, UML and </a:t>
            </a:r>
            <a:r>
              <a:rPr kumimoji="1" lang="en-US" sz="3200" smtClean="0"/>
              <a:t>Other Notations</a:t>
            </a:r>
            <a:endParaRPr kumimoji="1" lang="en-US" sz="3200" dirty="0"/>
          </a:p>
        </p:txBody>
      </p:sp>
      <p:sp>
        <p:nvSpPr>
          <p:cNvPr id="51815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Brian Mitchell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10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document in a model?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2590800" cy="2895600"/>
          </a:xfrm>
        </p:spPr>
        <p:txBody>
          <a:bodyPr/>
          <a:lstStyle/>
          <a:p>
            <a:r>
              <a:rPr lang="en-US" sz="2400" dirty="0" smtClean="0"/>
              <a:t>Components</a:t>
            </a:r>
          </a:p>
          <a:p>
            <a:r>
              <a:rPr lang="en-US" sz="2400" dirty="0" smtClean="0"/>
              <a:t>Connectors</a:t>
            </a:r>
            <a:endParaRPr lang="en-US" sz="2000" dirty="0"/>
          </a:p>
          <a:p>
            <a:r>
              <a:rPr lang="en-US" sz="2400" dirty="0" smtClean="0"/>
              <a:t>Interfaces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(including constraints)</a:t>
            </a:r>
          </a:p>
          <a:p>
            <a:r>
              <a:rPr lang="en-US" sz="2400" dirty="0" smtClean="0"/>
              <a:t>Decisions and Rational</a:t>
            </a:r>
          </a:p>
          <a:p>
            <a:r>
              <a:rPr lang="en-US" sz="2400" dirty="0" smtClean="0"/>
              <a:t>Structural, Runtime and Behavioral Constraints</a:t>
            </a:r>
            <a:endParaRPr lang="en-US" sz="2000" dirty="0" smtClean="0"/>
          </a:p>
        </p:txBody>
      </p:sp>
      <p:pic>
        <p:nvPicPr>
          <p:cNvPr id="2" name="Picture 1" descr="MVCwithPattern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81354"/>
            <a:ext cx="4953000" cy="3140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105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Remind you of the definition of software architecture?</a:t>
            </a:r>
            <a:endParaRPr lang="en-US" b="1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3352800" y="5334000"/>
            <a:ext cx="685800" cy="457200"/>
          </a:xfrm>
          <a:prstGeom prst="leftArrow">
            <a:avLst>
              <a:gd name="adj1" fmla="val 50000"/>
              <a:gd name="adj2" fmla="val 1091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3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11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What are some of the key aspects of this model?</a:t>
            </a:r>
            <a:endParaRPr lang="en-US" dirty="0"/>
          </a:p>
        </p:txBody>
      </p:sp>
      <p:pic>
        <p:nvPicPr>
          <p:cNvPr id="8" name="Picture 7" descr="CS575 SOA 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077200" cy="46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6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different views – Static and Dynamic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Static models describe the structure of the system</a:t>
            </a:r>
          </a:p>
          <a:p>
            <a:pPr lvl="1"/>
            <a:r>
              <a:rPr lang="en-US" sz="2000" dirty="0" smtClean="0"/>
              <a:t>These structures generally do not change over time</a:t>
            </a:r>
          </a:p>
          <a:p>
            <a:pPr lvl="1"/>
            <a:r>
              <a:rPr lang="en-US" sz="2000" dirty="0" smtClean="0"/>
              <a:t>Capture the topology of the system components:</a:t>
            </a:r>
          </a:p>
          <a:p>
            <a:pPr lvl="2"/>
            <a:r>
              <a:rPr lang="en-US" sz="1600" dirty="0" smtClean="0"/>
              <a:t>can be software component relations – uses/inherits</a:t>
            </a:r>
          </a:p>
          <a:p>
            <a:pPr lvl="2"/>
            <a:r>
              <a:rPr lang="en-US" sz="1600" dirty="0" smtClean="0"/>
              <a:t>Can be runtime component relations – sends message to over HTTP</a:t>
            </a:r>
          </a:p>
          <a:p>
            <a:pPr lvl="2"/>
            <a:r>
              <a:rPr lang="en-US" sz="1600" dirty="0" smtClean="0"/>
              <a:t>Can be deployment component relation – this software is deployed to this server…</a:t>
            </a:r>
          </a:p>
          <a:p>
            <a:r>
              <a:rPr lang="en-US" sz="2400" dirty="0" smtClean="0"/>
              <a:t>Dynamic models capture the behavior of the system during runtime</a:t>
            </a:r>
          </a:p>
          <a:p>
            <a:pPr lvl="1"/>
            <a:r>
              <a:rPr lang="en-US" sz="2000" dirty="0" smtClean="0"/>
              <a:t>The important thing to capture is change is being managed over time</a:t>
            </a:r>
          </a:p>
          <a:p>
            <a:pPr lvl="1"/>
            <a:r>
              <a:rPr lang="en-US" sz="2000" dirty="0" smtClean="0"/>
              <a:t>State of the components</a:t>
            </a:r>
          </a:p>
          <a:p>
            <a:pPr lvl="1"/>
            <a:r>
              <a:rPr lang="en-US" sz="2000" dirty="0" smtClean="0"/>
              <a:t>Data flow over the connectors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56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 View (Example: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 descr="oAuthStur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689100"/>
            <a:ext cx="7353300" cy="347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5341203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this view useful to discuss the components associated with managing the </a:t>
            </a:r>
            <a:r>
              <a:rPr lang="en-US" sz="2000" b="1" dirty="0" err="1" smtClean="0"/>
              <a:t>oAuth</a:t>
            </a:r>
            <a:r>
              <a:rPr lang="en-US" sz="2000" b="1" dirty="0" smtClean="0"/>
              <a:t> protocol (functional and non-functional)?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595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086600" cy="44958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Dynamic Model View (Example: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4643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this view useful to discuss how the components implementing the </a:t>
            </a:r>
            <a:r>
              <a:rPr lang="en-US" sz="2000" b="1" dirty="0" err="1" smtClean="0"/>
              <a:t>oAuth</a:t>
            </a:r>
            <a:r>
              <a:rPr lang="en-US" sz="2000" b="1" dirty="0" smtClean="0"/>
              <a:t> protocol work together</a:t>
            </a:r>
            <a:r>
              <a:rPr lang="en-US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8356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15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Possible problems using multiple views to model software architectures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114800"/>
          </a:xfrm>
        </p:spPr>
        <p:txBody>
          <a:bodyPr/>
          <a:lstStyle/>
          <a:p>
            <a:r>
              <a:rPr lang="en-US" sz="2000" dirty="0" smtClean="0"/>
              <a:t>Modeling a realistic software architecture using a single view is not practical</a:t>
            </a:r>
          </a:p>
          <a:p>
            <a:pPr lvl="1"/>
            <a:r>
              <a:rPr lang="en-US" sz="1800" dirty="0" smtClean="0"/>
              <a:t>Too complex</a:t>
            </a:r>
          </a:p>
          <a:p>
            <a:pPr lvl="1"/>
            <a:r>
              <a:rPr lang="en-US" sz="1800" dirty="0" smtClean="0"/>
              <a:t>Different concerns that don</a:t>
            </a:r>
            <a:r>
              <a:rPr lang="fr-FR" sz="1800" dirty="0" smtClean="0"/>
              <a:t>’</a:t>
            </a:r>
            <a:r>
              <a:rPr lang="en-US" sz="1800" dirty="0" smtClean="0"/>
              <a:t>t belong together – static, dynamic, deployment </a:t>
            </a:r>
          </a:p>
          <a:p>
            <a:r>
              <a:rPr lang="en-US" sz="2000" dirty="0" smtClean="0"/>
              <a:t>Key challenge is to ensure that all of the different views are consistent</a:t>
            </a:r>
          </a:p>
          <a:p>
            <a:pPr lvl="1"/>
            <a:r>
              <a:rPr lang="en-US" sz="1800" dirty="0" smtClean="0"/>
              <a:t>Might be hard to find these issues</a:t>
            </a:r>
          </a:p>
          <a:p>
            <a:pPr lvl="2"/>
            <a:r>
              <a:rPr lang="en-US" sz="1400" b="1" dirty="0" smtClean="0"/>
              <a:t>Direct</a:t>
            </a:r>
            <a:r>
              <a:rPr lang="en-US" sz="1400" dirty="0" smtClean="0"/>
              <a:t> – one diagram states two servers, another states three servers</a:t>
            </a:r>
          </a:p>
          <a:p>
            <a:pPr lvl="2"/>
            <a:r>
              <a:rPr lang="en-US" sz="1400" b="1" dirty="0" smtClean="0"/>
              <a:t>Indirect</a:t>
            </a:r>
            <a:r>
              <a:rPr lang="en-US" sz="1400" dirty="0" smtClean="0"/>
              <a:t> – one view is at a higher level than another and the refinement introduced inconsistencies </a:t>
            </a:r>
          </a:p>
          <a:p>
            <a:pPr lvl="2"/>
            <a:r>
              <a:rPr lang="en-US" sz="1400" b="1" dirty="0" smtClean="0"/>
              <a:t>Structure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Dynamic </a:t>
            </a:r>
            <a:r>
              <a:rPr lang="en-US" sz="1400" dirty="0" smtClean="0"/>
              <a:t>– structures don</a:t>
            </a:r>
            <a:r>
              <a:rPr lang="fr-FR" sz="1400" dirty="0" smtClean="0"/>
              <a:t>’</a:t>
            </a:r>
            <a:r>
              <a:rPr lang="en-US" sz="1400" dirty="0" smtClean="0"/>
              <a:t>t support dynamic requirements</a:t>
            </a:r>
          </a:p>
          <a:p>
            <a:pPr lvl="2"/>
            <a:r>
              <a:rPr lang="en-US" sz="1400" b="1" dirty="0" smtClean="0"/>
              <a:t>Functional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Non-Functional </a:t>
            </a:r>
            <a:r>
              <a:rPr lang="en-US" sz="1400" dirty="0" smtClean="0"/>
              <a:t>– The structure does not support the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533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16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Architectures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 Approaches</a:t>
            </a:r>
          </a:p>
          <a:p>
            <a:pPr lvl="1"/>
            <a:r>
              <a:rPr lang="en-US" dirty="0"/>
              <a:t>Architectural Description Languages</a:t>
            </a:r>
          </a:p>
          <a:p>
            <a:pPr lvl="1"/>
            <a:r>
              <a:rPr lang="en-US" dirty="0"/>
              <a:t>Many to date</a:t>
            </a:r>
          </a:p>
          <a:p>
            <a:r>
              <a:rPr lang="en-US" dirty="0"/>
              <a:t>Informal Approaches</a:t>
            </a:r>
          </a:p>
          <a:p>
            <a:pPr lvl="1"/>
            <a:r>
              <a:rPr lang="en-US" dirty="0"/>
              <a:t>UML Notation – Simple and known by a broader community</a:t>
            </a:r>
          </a:p>
          <a:p>
            <a:pPr lvl="2"/>
            <a:r>
              <a:rPr lang="en-US" dirty="0"/>
              <a:t>UML is missing architecture semantics </a:t>
            </a:r>
            <a:endParaRPr lang="en-US" dirty="0" smtClean="0"/>
          </a:p>
          <a:p>
            <a:pPr lvl="1"/>
            <a:r>
              <a:rPr lang="en-US" dirty="0" smtClean="0"/>
              <a:t>Lines and Boxes with natural English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873C9-AE33-924B-857A-5CF74453E85B}" type="slidenum">
              <a:rPr lang="en-US"/>
              <a:pPr/>
              <a:t>17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Description Languages</a:t>
            </a:r>
          </a:p>
        </p:txBody>
      </p:sp>
      <p:sp>
        <p:nvSpPr>
          <p:cNvPr id="6819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Formal languages to describe architectural components, their associated runtime views and semantics</a:t>
            </a:r>
          </a:p>
          <a:p>
            <a:r>
              <a:rPr lang="en-US"/>
              <a:t>Some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have associated tooling</a:t>
            </a:r>
          </a:p>
          <a:p>
            <a:r>
              <a:rPr lang="en-US"/>
              <a:t>See David Garlan, Shang-Wen Cheng, and Andrew J. Kompanek paper for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06D84-D068-824D-AD35-DAFFFA37765B}" type="slidenum">
              <a:rPr lang="en-US"/>
              <a:pPr/>
              <a:t>18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ADL – Example Pipe and Filter – Line and Box Drawing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2819400" y="1752600"/>
            <a:ext cx="3505200" cy="2057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2819400" y="1752600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Style PipeFilter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3886200" y="22860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3810000" y="25146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5105400" y="2514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1" name="Rectangle 9"/>
          <p:cNvSpPr>
            <a:spLocks noChangeArrowheads="1"/>
          </p:cNvSpPr>
          <p:nvPr/>
        </p:nvSpPr>
        <p:spPr bwMode="auto">
          <a:xfrm>
            <a:off x="2971800" y="3124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2971800" y="34290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3136900" y="3367088"/>
            <a:ext cx="1358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Output Port</a:t>
            </a:r>
          </a:p>
        </p:txBody>
      </p:sp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3124200" y="30480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Input Port</a:t>
            </a:r>
          </a:p>
        </p:txBody>
      </p:sp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5240338" y="3062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Pipe</a:t>
            </a:r>
          </a:p>
        </p:txBody>
      </p:sp>
      <p:sp>
        <p:nvSpPr>
          <p:cNvPr id="684046" name="Text Box 14"/>
          <p:cNvSpPr txBox="1">
            <a:spLocks noChangeArrowheads="1"/>
          </p:cNvSpPr>
          <p:nvPr/>
        </p:nvSpPr>
        <p:spPr bwMode="auto">
          <a:xfrm>
            <a:off x="5240338" y="3367088"/>
            <a:ext cx="931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Binding</a:t>
            </a:r>
          </a:p>
        </p:txBody>
      </p:sp>
      <p:sp>
        <p:nvSpPr>
          <p:cNvPr id="684047" name="Line 15"/>
          <p:cNvSpPr>
            <a:spLocks noChangeShapeType="1"/>
          </p:cNvSpPr>
          <p:nvPr/>
        </p:nvSpPr>
        <p:spPr bwMode="auto">
          <a:xfrm>
            <a:off x="4630738" y="3276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8" name="Line 16"/>
          <p:cNvSpPr>
            <a:spLocks noChangeShapeType="1"/>
          </p:cNvSpPr>
          <p:nvPr/>
        </p:nvSpPr>
        <p:spPr bwMode="auto">
          <a:xfrm>
            <a:off x="4630738" y="3581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9" name="Rectangle 17"/>
          <p:cNvSpPr>
            <a:spLocks noChangeArrowheads="1"/>
          </p:cNvSpPr>
          <p:nvPr/>
        </p:nvSpPr>
        <p:spPr bwMode="auto">
          <a:xfrm>
            <a:off x="838200" y="3962400"/>
            <a:ext cx="8001000" cy="22098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0" name="Text Box 18"/>
          <p:cNvSpPr txBox="1">
            <a:spLocks noChangeArrowheads="1"/>
          </p:cNvSpPr>
          <p:nvPr/>
        </p:nvSpPr>
        <p:spPr bwMode="auto">
          <a:xfrm>
            <a:off x="838200" y="3962400"/>
            <a:ext cx="348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Simple PipeFilter System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1219200" y="47244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Splitter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52" name="Rectangle 20"/>
          <p:cNvSpPr>
            <a:spLocks noChangeArrowheads="1"/>
          </p:cNvSpPr>
          <p:nvPr/>
        </p:nvSpPr>
        <p:spPr bwMode="auto">
          <a:xfrm>
            <a:off x="1143000" y="49530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3" name="Rectangle 21"/>
          <p:cNvSpPr>
            <a:spLocks noChangeArrowheads="1"/>
          </p:cNvSpPr>
          <p:nvPr/>
        </p:nvSpPr>
        <p:spPr bwMode="auto">
          <a:xfrm>
            <a:off x="2438400" y="4800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3" name="Rectangle 31"/>
          <p:cNvSpPr>
            <a:spLocks noChangeArrowheads="1"/>
          </p:cNvSpPr>
          <p:nvPr/>
        </p:nvSpPr>
        <p:spPr bwMode="auto">
          <a:xfrm>
            <a:off x="2438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3352800" y="4419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Grep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65" name="Rectangle 33"/>
          <p:cNvSpPr>
            <a:spLocks noChangeArrowheads="1"/>
          </p:cNvSpPr>
          <p:nvPr/>
        </p:nvSpPr>
        <p:spPr bwMode="auto">
          <a:xfrm>
            <a:off x="3276600" y="4648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6" name="Rectangle 34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8" name="Rectangle 36"/>
          <p:cNvSpPr>
            <a:spLocks noChangeArrowheads="1"/>
          </p:cNvSpPr>
          <p:nvPr/>
        </p:nvSpPr>
        <p:spPr bwMode="auto">
          <a:xfrm>
            <a:off x="5410200" y="4572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/>
              <a:t>Merge and Sort</a:t>
            </a:r>
          </a:p>
        </p:txBody>
      </p:sp>
      <p:sp>
        <p:nvSpPr>
          <p:cNvPr id="684069" name="Rectangle 37"/>
          <p:cNvSpPr>
            <a:spLocks noChangeArrowheads="1"/>
          </p:cNvSpPr>
          <p:nvPr/>
        </p:nvSpPr>
        <p:spPr bwMode="auto">
          <a:xfrm>
            <a:off x="5334000" y="5029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1" name="Rectangle 39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2" name="Rectangle 40"/>
          <p:cNvSpPr>
            <a:spLocks noChangeArrowheads="1"/>
          </p:cNvSpPr>
          <p:nvPr/>
        </p:nvSpPr>
        <p:spPr bwMode="auto">
          <a:xfrm>
            <a:off x="53340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3" name="Rectangle 41"/>
          <p:cNvSpPr>
            <a:spLocks noChangeArrowheads="1"/>
          </p:cNvSpPr>
          <p:nvPr/>
        </p:nvSpPr>
        <p:spPr bwMode="auto">
          <a:xfrm>
            <a:off x="5943600" y="5029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Merge</a:t>
            </a:r>
          </a:p>
        </p:txBody>
      </p:sp>
      <p:sp>
        <p:nvSpPr>
          <p:cNvPr id="684074" name="Rectangle 42"/>
          <p:cNvSpPr>
            <a:spLocks noChangeArrowheads="1"/>
          </p:cNvSpPr>
          <p:nvPr/>
        </p:nvSpPr>
        <p:spPr bwMode="auto">
          <a:xfrm>
            <a:off x="5867400" y="51054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5" name="Rectangle 43"/>
          <p:cNvSpPr>
            <a:spLocks noChangeArrowheads="1"/>
          </p:cNvSpPr>
          <p:nvPr/>
        </p:nvSpPr>
        <p:spPr bwMode="auto">
          <a:xfrm>
            <a:off x="67818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7" name="Rectangle 45"/>
          <p:cNvSpPr>
            <a:spLocks noChangeArrowheads="1"/>
          </p:cNvSpPr>
          <p:nvPr/>
        </p:nvSpPr>
        <p:spPr bwMode="auto">
          <a:xfrm>
            <a:off x="58674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8" name="Rectangle 46"/>
          <p:cNvSpPr>
            <a:spLocks noChangeArrowheads="1"/>
          </p:cNvSpPr>
          <p:nvPr/>
        </p:nvSpPr>
        <p:spPr bwMode="auto">
          <a:xfrm>
            <a:off x="7391400" y="50292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Sort</a:t>
            </a:r>
          </a:p>
        </p:txBody>
      </p:sp>
      <p:sp>
        <p:nvSpPr>
          <p:cNvPr id="684079" name="Rectangle 47"/>
          <p:cNvSpPr>
            <a:spLocks noChangeArrowheads="1"/>
          </p:cNvSpPr>
          <p:nvPr/>
        </p:nvSpPr>
        <p:spPr bwMode="auto">
          <a:xfrm>
            <a:off x="7315200" y="52578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0" name="Rectangle 48"/>
          <p:cNvSpPr>
            <a:spLocks noChangeArrowheads="1"/>
          </p:cNvSpPr>
          <p:nvPr/>
        </p:nvSpPr>
        <p:spPr bwMode="auto">
          <a:xfrm>
            <a:off x="80772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2" name="Line 50"/>
          <p:cNvSpPr>
            <a:spLocks noChangeShapeType="1"/>
          </p:cNvSpPr>
          <p:nvPr/>
        </p:nvSpPr>
        <p:spPr bwMode="auto">
          <a:xfrm>
            <a:off x="5486400" y="51054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3" name="Line 51"/>
          <p:cNvSpPr>
            <a:spLocks noChangeShapeType="1"/>
          </p:cNvSpPr>
          <p:nvPr/>
        </p:nvSpPr>
        <p:spPr bwMode="auto">
          <a:xfrm flipV="1">
            <a:off x="5486400" y="5486400"/>
            <a:ext cx="381000" cy="76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4" name="Line 52"/>
          <p:cNvSpPr>
            <a:spLocks noChangeShapeType="1"/>
          </p:cNvSpPr>
          <p:nvPr/>
        </p:nvSpPr>
        <p:spPr bwMode="auto">
          <a:xfrm flipV="1">
            <a:off x="69342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5" name="Line 53"/>
          <p:cNvSpPr>
            <a:spLocks noChangeShapeType="1"/>
          </p:cNvSpPr>
          <p:nvPr/>
        </p:nvSpPr>
        <p:spPr bwMode="auto">
          <a:xfrm flipV="1">
            <a:off x="8229600" y="52578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6" name="Line 54"/>
          <p:cNvSpPr>
            <a:spLocks noChangeShapeType="1"/>
          </p:cNvSpPr>
          <p:nvPr/>
        </p:nvSpPr>
        <p:spPr bwMode="auto">
          <a:xfrm flipV="1">
            <a:off x="2590800" y="47244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7" name="Line 55"/>
          <p:cNvSpPr>
            <a:spLocks noChangeShapeType="1"/>
          </p:cNvSpPr>
          <p:nvPr/>
        </p:nvSpPr>
        <p:spPr bwMode="auto">
          <a:xfrm>
            <a:off x="2590800" y="5181600"/>
            <a:ext cx="2667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8" name="Line 56"/>
          <p:cNvSpPr>
            <a:spLocks noChangeShapeType="1"/>
          </p:cNvSpPr>
          <p:nvPr/>
        </p:nvSpPr>
        <p:spPr bwMode="auto">
          <a:xfrm>
            <a:off x="4724400" y="4724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DCE2F-4DE3-CF4D-B77B-9CCDA6EAB22E}" type="slidenum">
              <a:rPr lang="en-US"/>
              <a:pPr/>
              <a:t>19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533400"/>
            <a:ext cx="7772400" cy="1143000"/>
          </a:xfrm>
        </p:spPr>
        <p:txBody>
          <a:bodyPr/>
          <a:lstStyle/>
          <a:p>
            <a:r>
              <a:rPr lang="en-US"/>
              <a:t>ADL Example – Pipe and Filter 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746125" y="17033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>
              <a:latin typeface="Courier New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152400" y="609600"/>
            <a:ext cx="8839200" cy="56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152400" y="685800"/>
            <a:ext cx="457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Family PipeFilter = {</a:t>
            </a:r>
          </a:p>
          <a:p>
            <a:r>
              <a:rPr lang="en-US" sz="1200">
                <a:latin typeface="Courier New" charset="0"/>
              </a:rPr>
              <a:t>  Port Type OutputPort;</a:t>
            </a:r>
          </a:p>
          <a:p>
            <a:r>
              <a:rPr lang="en-US" sz="1200">
                <a:latin typeface="Courier New" charset="0"/>
              </a:rPr>
              <a:t>  Port Type InputPort;</a:t>
            </a:r>
          </a:p>
          <a:p>
            <a:r>
              <a:rPr lang="en-US" sz="1200">
                <a:latin typeface="Courier New" charset="0"/>
              </a:rPr>
              <a:t>  Role Type Source;</a:t>
            </a:r>
          </a:p>
          <a:p>
            <a:r>
              <a:rPr lang="en-US" sz="1200">
                <a:latin typeface="Courier New" charset="0"/>
              </a:rPr>
              <a:t>  Role Type Sink;</a:t>
            </a:r>
          </a:p>
          <a:p>
            <a:r>
              <a:rPr lang="en-US" sz="1200">
                <a:latin typeface="Courier New" charset="0"/>
              </a:rPr>
              <a:t>  Component Type Filter;</a:t>
            </a:r>
          </a:p>
          <a:p>
            <a:r>
              <a:rPr lang="en-US" sz="1200">
                <a:latin typeface="Courier New" charset="0"/>
              </a:rPr>
              <a:t>  Connector Type Pipe = {</a:t>
            </a:r>
          </a:p>
          <a:p>
            <a:r>
              <a:rPr lang="en-US" sz="1200">
                <a:latin typeface="Courier New" charset="0"/>
              </a:rPr>
              <a:t>    Role src : Source;</a:t>
            </a:r>
          </a:p>
          <a:p>
            <a:r>
              <a:rPr lang="en-US" sz="1200">
                <a:latin typeface="Courier New" charset="0"/>
              </a:rPr>
              <a:t>    Role snk : Sink;</a:t>
            </a:r>
          </a:p>
          <a:p>
            <a:r>
              <a:rPr lang="en-US" sz="1200">
                <a:latin typeface="Courier New" charset="0"/>
              </a:rPr>
              <a:t>    Properties {</a:t>
            </a:r>
          </a:p>
          <a:p>
            <a:r>
              <a:rPr lang="en-US" sz="1200">
                <a:latin typeface="Courier New" charset="0"/>
              </a:rPr>
              <a:t>      latency : int;</a:t>
            </a:r>
          </a:p>
          <a:p>
            <a:r>
              <a:rPr lang="en-US" sz="1200">
                <a:latin typeface="Courier New" charset="0"/>
              </a:rPr>
              <a:t>      pipeProtocol: String = …;</a:t>
            </a:r>
          </a:p>
          <a:p>
            <a:r>
              <a:rPr lang="en-US" sz="1200">
                <a:latin typeface="Courier New" charset="0"/>
              </a:rPr>
              <a:t>   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</a:t>
            </a:r>
          </a:p>
          <a:p>
            <a:r>
              <a:rPr lang="en-US" sz="1200">
                <a:latin typeface="Courier New" charset="0"/>
              </a:rPr>
              <a:t/>
            </a:r>
            <a:br>
              <a:rPr lang="en-US" sz="1200">
                <a:latin typeface="Courier New" charset="0"/>
              </a:rPr>
            </a:br>
            <a:r>
              <a:rPr lang="en-US" sz="1200">
                <a:latin typeface="Courier New" charset="0"/>
              </a:rPr>
              <a:t>System simple : PipeFilter = {</a:t>
            </a:r>
          </a:p>
          <a:p>
            <a:r>
              <a:rPr lang="en-US" sz="1200">
                <a:latin typeface="Courier New" charset="0"/>
              </a:rPr>
              <a:t>  Component Splitter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pOut1 : OutputPort = new OutputPort;</a:t>
            </a:r>
          </a:p>
          <a:p>
            <a:r>
              <a:rPr lang="en-US" sz="1200">
                <a:latin typeface="Courier New" charset="0"/>
              </a:rPr>
              <a:t>    Port pOut2 : OutputPort = new OutputPort;</a:t>
            </a:r>
          </a:p>
          <a:p>
            <a:r>
              <a:rPr lang="en-US" sz="1200">
                <a:latin typeface="Courier New" charset="0"/>
              </a:rPr>
              <a:t>    Properties { …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Component Grep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4343400" y="609600"/>
            <a:ext cx="4800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  Component MergeAndSort : Filter = {</a:t>
            </a:r>
          </a:p>
          <a:p>
            <a:r>
              <a:rPr lang="en-US" sz="1200">
                <a:latin typeface="Courier New" charset="0"/>
              </a:rPr>
              <a:t>    Port pIn1 : InputPort = new InputPort;</a:t>
            </a:r>
          </a:p>
          <a:p>
            <a:r>
              <a:rPr lang="en-US" sz="1200">
                <a:latin typeface="Courier New" charset="0"/>
              </a:rPr>
              <a:t>    Port pIn2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  Representation {</a:t>
            </a:r>
          </a:p>
          <a:p>
            <a:r>
              <a:rPr lang="en-US" sz="1200">
                <a:latin typeface="Courier New" charset="0"/>
              </a:rPr>
              <a:t>      System MergeAndSortRep : PipeFilter = {</a:t>
            </a:r>
          </a:p>
          <a:p>
            <a:r>
              <a:rPr lang="en-US" sz="1200">
                <a:latin typeface="Courier New" charset="0"/>
              </a:rPr>
              <a:t>        Component Merge : Filter = { … };</a:t>
            </a:r>
          </a:p>
          <a:p>
            <a:r>
              <a:rPr lang="en-US" sz="1200">
                <a:latin typeface="Courier New" charset="0"/>
              </a:rPr>
              <a:t>        Component Sort : Filter = { … };</a:t>
            </a:r>
          </a:p>
          <a:p>
            <a:r>
              <a:rPr lang="en-US" sz="1200">
                <a:latin typeface="Courier New" charset="0"/>
              </a:rPr>
              <a:t>        Connector MergeStream : Pipe = new Pipe;</a:t>
            </a:r>
          </a:p>
          <a:p>
            <a:r>
              <a:rPr lang="en-US" sz="1200">
                <a:latin typeface="Courier New" charset="0"/>
              </a:rPr>
              <a:t>        Attachments { … };</a:t>
            </a:r>
          </a:p>
          <a:p>
            <a:r>
              <a:rPr lang="en-US" sz="1200">
                <a:latin typeface="Courier New" charset="0"/>
              </a:rPr>
              <a:t>      }; /* end sub-system */</a:t>
            </a:r>
          </a:p>
          <a:p>
            <a:r>
              <a:rPr lang="en-US" sz="1200">
                <a:latin typeface="Courier New" charset="0"/>
              </a:rPr>
              <a:t>      Bindings {</a:t>
            </a:r>
          </a:p>
          <a:p>
            <a:r>
              <a:rPr lang="en-US" sz="1200">
                <a:latin typeface="Courier New" charset="0"/>
              </a:rPr>
              <a:t>        pIn1 to Merge.pIn1;</a:t>
            </a:r>
          </a:p>
          <a:p>
            <a:r>
              <a:rPr lang="en-US" sz="1200">
                <a:latin typeface="Courier New" charset="0"/>
              </a:rPr>
              <a:t>        pIn2 to Merge.pIn2;</a:t>
            </a:r>
          </a:p>
          <a:p>
            <a:r>
              <a:rPr lang="en-US" sz="1200">
                <a:latin typeface="Courier New" charset="0"/>
              </a:rPr>
              <a:t>        pOut to Sort.pOut;</a:t>
            </a:r>
          </a:p>
          <a:p>
            <a:r>
              <a:rPr lang="en-US" sz="1200">
                <a:latin typeface="Courier New" charset="0"/>
              </a:rPr>
              <a:t>      };</a:t>
            </a:r>
          </a:p>
          <a:p>
            <a:r>
              <a:rPr lang="en-US" sz="1200">
                <a:latin typeface="Courier New" charset="0"/>
              </a:rPr>
              <a:t>    };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Connector SplitStream1 : Pipe = new Pipe;</a:t>
            </a:r>
          </a:p>
          <a:p>
            <a:r>
              <a:rPr lang="en-US" sz="1200">
                <a:latin typeface="Courier New" charset="0"/>
              </a:rPr>
              <a:t>  Connector SplitStream2 : Pipe = new Pipe;</a:t>
            </a:r>
          </a:p>
          <a:p>
            <a:r>
              <a:rPr lang="en-US" sz="1200">
                <a:latin typeface="Courier New" charset="0"/>
              </a:rPr>
              <a:t>  Connector GrepStream : Pipe = new Pipe;</a:t>
            </a:r>
          </a:p>
          <a:p>
            <a:r>
              <a:rPr lang="en-US" sz="1200">
                <a:latin typeface="Courier New" charset="0"/>
              </a:rPr>
              <a:t>  Attachments {</a:t>
            </a:r>
          </a:p>
          <a:p>
            <a:r>
              <a:rPr lang="en-US" sz="1200">
                <a:latin typeface="Courier New" charset="0"/>
              </a:rPr>
              <a:t>    Splitter.pOut1 to SplitStream1.src;</a:t>
            </a:r>
          </a:p>
          <a:p>
            <a:r>
              <a:rPr lang="en-US" sz="1200">
                <a:latin typeface="Courier New" charset="0"/>
              </a:rPr>
              <a:t>    Grep.pIn to SplitStream1.snk;</a:t>
            </a:r>
          </a:p>
          <a:p>
            <a:r>
              <a:rPr lang="en-US" sz="1200">
                <a:latin typeface="Courier New" charset="0"/>
              </a:rPr>
              <a:t>    Grep.pOut to GrepStream.src;</a:t>
            </a:r>
          </a:p>
          <a:p>
            <a:r>
              <a:rPr lang="en-US" sz="1200">
                <a:latin typeface="Courier New" charset="0"/>
              </a:rPr>
              <a:t>    MergeAndSort.pIn1 to GrepStream.snk;</a:t>
            </a:r>
          </a:p>
          <a:p>
            <a:r>
              <a:rPr lang="en-US" sz="1200">
                <a:latin typeface="Courier New" charset="0"/>
              </a:rPr>
              <a:t>    Splitter.pOut2 to SplitStream2.src;</a:t>
            </a:r>
          </a:p>
          <a:p>
            <a:r>
              <a:rPr lang="en-US" sz="1200">
                <a:latin typeface="Courier New" charset="0"/>
              </a:rPr>
              <a:t>    MergeAndSort.pIn2 to SplitStream2.snk;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 /* end system */</a:t>
            </a:r>
          </a:p>
        </p:txBody>
      </p:sp>
      <p:sp>
        <p:nvSpPr>
          <p:cNvPr id="683016" name="Line 8"/>
          <p:cNvSpPr>
            <a:spLocks noChangeShapeType="1"/>
          </p:cNvSpPr>
          <p:nvPr/>
        </p:nvSpPr>
        <p:spPr bwMode="auto">
          <a:xfrm flipV="1">
            <a:off x="4419600" y="609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BAAA4-86AA-094F-8392-53A9DE78F34B}" type="slidenum">
              <a:rPr lang="en-US"/>
              <a:pPr/>
              <a:t>2</a:t>
            </a:fld>
            <a:endParaRPr lang="en-US"/>
          </a:p>
        </p:txBody>
      </p:sp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Architecture to Design</a:t>
            </a:r>
          </a:p>
        </p:txBody>
      </p:sp>
      <p:pic>
        <p:nvPicPr>
          <p:cNvPr id="6758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7010400" cy="46164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59083-C845-0A42-A1C5-233F99227444}" type="slidenum">
              <a:rPr lang="en-US"/>
              <a:pPr/>
              <a:t>20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68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are many of them that have been developed by the research community</a:t>
            </a:r>
          </a:p>
          <a:p>
            <a:pPr>
              <a:lnSpc>
                <a:spcPct val="90000"/>
              </a:lnSpc>
            </a:pPr>
            <a:r>
              <a:rPr lang="en-US" sz="2800"/>
              <a:t>The desire for practitioners to learn another language is not there</a:t>
            </a:r>
          </a:p>
          <a:p>
            <a:pPr>
              <a:lnSpc>
                <a:spcPct val="90000"/>
              </a:lnSpc>
            </a:pPr>
            <a:r>
              <a:rPr lang="en-US" sz="2800"/>
              <a:t>The process of modeling the architecture prior to modeling the design is new, and not widely applied</a:t>
            </a:r>
          </a:p>
          <a:p>
            <a:pPr>
              <a:lnSpc>
                <a:spcPct val="90000"/>
              </a:lnSpc>
            </a:pPr>
            <a:r>
              <a:rPr lang="en-US" sz="2800"/>
              <a:t>ADL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are formal models, practitioners are not skilled in working with formal models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1DB0E-EFD9-8249-96C4-F707BF2771BE}" type="slidenum">
              <a:rPr lang="en-US"/>
              <a:pPr/>
              <a:t>21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Case for UML to Model Architecture</a:t>
            </a:r>
          </a:p>
        </p:txBody>
      </p:sp>
      <p:sp>
        <p:nvSpPr>
          <p:cNvPr id="68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UML is widely known</a:t>
            </a:r>
          </a:p>
          <a:p>
            <a:pPr>
              <a:lnSpc>
                <a:spcPct val="80000"/>
              </a:lnSpc>
            </a:pPr>
            <a:r>
              <a:rPr lang="en-US" sz="2800"/>
              <a:t>There is wide commercial tool support for UML</a:t>
            </a:r>
          </a:p>
          <a:p>
            <a:pPr>
              <a:lnSpc>
                <a:spcPct val="80000"/>
              </a:lnSpc>
            </a:pPr>
            <a:r>
              <a:rPr lang="en-US" sz="2800"/>
              <a:t>Research has shown that ADL formality can be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mapped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to UML</a:t>
            </a:r>
          </a:p>
          <a:p>
            <a:pPr>
              <a:lnSpc>
                <a:spcPct val="80000"/>
              </a:lnSpc>
            </a:pPr>
            <a:r>
              <a:rPr lang="en-US" sz="2800"/>
              <a:t>UML is extensible via the UML meta-meta model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Changing UML to support modeling architecture components invalidates the desirability of using UML itself – if one needed to learn new UML features might as well just learn an ADL.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43492-F12A-114F-B5CA-CDE636F8CCF0}" type="slidenum">
              <a:rPr lang="en-US"/>
              <a:pPr/>
              <a:t>22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UML can do (Out-of-the-Box)</a:t>
            </a:r>
          </a:p>
        </p:txBody>
      </p:sp>
      <p:sp>
        <p:nvSpPr>
          <p:cNvPr id="69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UML can model: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Classes and their declared attributes, operations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possible states and behavior of the individual classes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Packages of classes and their dependencies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 scenarios of system usage and the behavior of the overall system in the context of a usage scenario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Examples of object instances with actual attributes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deployment and communication of software components on distributed hosts</a:t>
            </a:r>
          </a:p>
          <a:p>
            <a:pPr>
              <a:lnSpc>
                <a:spcPct val="80000"/>
              </a:lnSpc>
            </a:pPr>
            <a:r>
              <a:rPr lang="en-US" sz="2400"/>
              <a:t>The goal of a UML model is to have HIGH FIDELITY where </a:t>
            </a:r>
            <a:r>
              <a:rPr lang="en-US" sz="2400" b="1" i="1"/>
              <a:t>fidelity</a:t>
            </a:r>
            <a:r>
              <a:rPr lang="en-US" sz="2400"/>
              <a:t> is the measure of how close the model corresponds to the eventual implementation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1488B-1CBA-6346-8767-8E3E22ADCFE0}" type="slidenum">
              <a:rPr lang="en-US"/>
              <a:pPr/>
              <a:t>23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UML</a:t>
            </a:r>
          </a:p>
        </p:txBody>
      </p:sp>
      <p:sp>
        <p:nvSpPr>
          <p:cNvPr id="67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designers of UML realized that they couldn't create a language that effectively described the semantics of all possible situations.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UML has extensibility mechanisms that allow users to define custom extensions of the language, in order to accurately describe the semantics of specific information domains</a:t>
            </a:r>
          </a:p>
          <a:p>
            <a:pPr>
              <a:lnSpc>
                <a:spcPct val="80000"/>
              </a:lnSpc>
            </a:pPr>
            <a:r>
              <a:rPr lang="en-US" sz="2800"/>
              <a:t>These extensions were intended to be applied to the design problems and not architectural concerns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F517E-94E9-EA47-9C51-5A18E592A182}" type="slidenum">
              <a:rPr lang="en-US"/>
              <a:pPr/>
              <a:t>24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Built-In Mechanisms to Extend UML</a:t>
            </a:r>
          </a:p>
        </p:txBody>
      </p:sp>
      <p:sp>
        <p:nvSpPr>
          <p:cNvPr id="67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/>
              <a:t>Tagged values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arbitrary information to be attached to model elements using keyword-value pairs called tags.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Stereotypes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sub-classification of model elements. Stereotypes can be used to introduce additional distinctions between model elements, that are not explicitly supported by the UML meta model. </a:t>
            </a:r>
          </a:p>
          <a:p>
            <a:pPr>
              <a:lnSpc>
                <a:spcPct val="80000"/>
              </a:lnSpc>
            </a:pPr>
            <a:r>
              <a:rPr lang="en-US" sz="2400" i="1"/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new semantic restrictions to be applied to elements. This makes it possible to linguistically specify additional constraints that should be obeyed by elements.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Profiles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Profiles are pre-defined stereotypes, tagged values, constraints and icons to support modeling in a specific domain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5AA8F-8A60-ED40-9874-E8A9D0E7C0B2}" type="slidenum">
              <a:rPr lang="en-US"/>
              <a:pPr/>
              <a:t>25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of UML</a:t>
            </a:r>
          </a:p>
        </p:txBody>
      </p:sp>
      <p:sp>
        <p:nvSpPr>
          <p:cNvPr id="69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UML is a semiformal graphical language</a:t>
            </a:r>
          </a:p>
          <a:p>
            <a:r>
              <a:rPr lang="en-US" sz="2800"/>
              <a:t>UML is specified using:</a:t>
            </a:r>
          </a:p>
          <a:p>
            <a:pPr lvl="1"/>
            <a:r>
              <a:rPr lang="en-US" sz="2400"/>
              <a:t>A meta-model</a:t>
            </a:r>
          </a:p>
          <a:p>
            <a:pPr lvl="1"/>
            <a:r>
              <a:rPr lang="en-US" sz="2400"/>
              <a:t>Informal descriptive text</a:t>
            </a:r>
          </a:p>
          <a:p>
            <a:pPr lvl="1"/>
            <a:r>
              <a:rPr lang="en-US" sz="2400"/>
              <a:t>Constraints</a:t>
            </a:r>
          </a:p>
          <a:p>
            <a:r>
              <a:rPr lang="en-US" sz="2800"/>
              <a:t>The UML metamodel is a UML model that specifies the abstract syntax of UML models</a:t>
            </a:r>
          </a:p>
          <a:p>
            <a:pPr lvl="1"/>
            <a:r>
              <a:rPr lang="en-US" sz="2400"/>
              <a:t>For example the UML metamodel specifies the </a:t>
            </a:r>
            <a:r>
              <a:rPr lang="en-US" sz="2400" b="1" i="1"/>
              <a:t>class</a:t>
            </a:r>
            <a:r>
              <a:rPr lang="en-US" sz="2400"/>
              <a:t> modeling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E42B5-3168-4645-9595-CCDA3B83A04B}" type="slidenum">
              <a:rPr lang="en-US"/>
              <a:pPr/>
              <a:t>26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UML: Models and Meta-Models</a:t>
            </a:r>
          </a:p>
        </p:txBody>
      </p:sp>
      <p:sp>
        <p:nvSpPr>
          <p:cNvPr id="66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772400" cy="2057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meta-modeling architecture for UML has a conceptual framework based on four meta-layers…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822325" y="1709738"/>
            <a:ext cx="7375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In meta-modeling terminology, both the model of a </a:t>
            </a:r>
            <a:br>
              <a:rPr lang="en-US" i="1"/>
            </a:br>
            <a:r>
              <a:rPr lang="en-US" i="1"/>
              <a:t>software system and the meta model, are layers in a </a:t>
            </a:r>
            <a:br>
              <a:rPr lang="en-US" i="1"/>
            </a:br>
            <a:r>
              <a:rPr lang="en-US" i="1"/>
              <a:t>meta-modeling architecture. A model of a system </a:t>
            </a:r>
            <a:br>
              <a:rPr lang="en-US" i="1"/>
            </a:br>
            <a:r>
              <a:rPr lang="en-US" i="1"/>
              <a:t>is considered an instance of the meta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48ABA-0B66-3F4B-B4D2-330C0D46CDD8}" type="slidenum">
              <a:rPr lang="en-US"/>
              <a:pPr/>
              <a:t>27</a:t>
            </a:fld>
            <a:endParaRPr lang="en-US"/>
          </a:p>
        </p:txBody>
      </p:sp>
      <p:sp>
        <p:nvSpPr>
          <p:cNvPr id="664678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UML Meta-Model Architectural Layers</a:t>
            </a:r>
          </a:p>
        </p:txBody>
      </p:sp>
      <p:graphicFrame>
        <p:nvGraphicFramePr>
          <p:cNvPr id="664739" name="Group 163"/>
          <p:cNvGraphicFramePr>
            <a:graphicFrameLocks noGrp="1"/>
          </p:cNvGraphicFramePr>
          <p:nvPr>
            <p:ph type="tbl" idx="1"/>
          </p:nvPr>
        </p:nvGraphicFramePr>
        <p:xfrm>
          <a:off x="838200" y="1676400"/>
          <a:ext cx="7772400" cy="4662170"/>
        </p:xfrm>
        <a:graphic>
          <a:graphicData uri="http://schemas.openxmlformats.org/drawingml/2006/table">
            <a:tbl>
              <a:tblPr/>
              <a:tblGrid>
                <a:gridCol w="1828800"/>
                <a:gridCol w="2209800"/>
                <a:gridCol w="1790700"/>
                <a:gridCol w="19431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Defines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Meta-Meta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metamodeling infrastructure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MetaClass, MetaOperation, MetaAttribute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UML Specification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Class, Component, Attribute,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Project Using UML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Domain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List, Queue,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User Object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Runtime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Specific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Customer [name=smith]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B6066D-1484-F248-AF7C-5FD45BF4C2A3}" type="slidenum">
              <a:rPr lang="en-US"/>
              <a:pPr/>
              <a:t>28</a:t>
            </a:fld>
            <a:endParaRPr lang="en-US"/>
          </a:p>
        </p:txBody>
      </p:sp>
      <p:sp>
        <p:nvSpPr>
          <p:cNvPr id="669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of the UML Meta-Model</a:t>
            </a:r>
          </a:p>
        </p:txBody>
      </p:sp>
      <p:pic>
        <p:nvPicPr>
          <p:cNvPr id="669702" name="Picture 6" descr="umlmeta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239000" cy="42259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822325" y="1524000"/>
            <a:ext cx="7448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UML Meta-Model Describes the Semantics of UML</a:t>
            </a:r>
          </a:p>
          <a:p>
            <a:r>
              <a:rPr lang="en-US"/>
              <a:t>Models…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77D01-CFF6-534F-B8F8-AC7312430414}" type="slidenum">
              <a:rPr lang="en-US"/>
              <a:pPr/>
              <a:t>29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Constraining the UML meta-model</a:t>
            </a:r>
          </a:p>
        </p:txBody>
      </p:sp>
      <p:sp>
        <p:nvSpPr>
          <p:cNvPr id="69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powerful UML extension mechanism to support architectural modeling can be achieved by constraining the way the meta model is used to construct system models </a:t>
            </a:r>
          </a:p>
          <a:p>
            <a:pPr>
              <a:lnSpc>
                <a:spcPct val="90000"/>
              </a:lnSpc>
            </a:pPr>
            <a:r>
              <a:rPr lang="en-US" sz="2800"/>
              <a:t>For example, consider the built-in stereotype &lt;&lt;abstract&gt;&gt;, this introduces a constraint on how a class is instantiated, consider defining other custom stereotypes to constrain containment or interaction between components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A3CCA-F41F-0048-9EF3-BB9A2178CB3A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State-Of-Practice is NOT Improving for Modeling Software Design and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838200"/>
          </a:xfrm>
        </p:spPr>
        <p:txBody>
          <a:bodyPr/>
          <a:lstStyle/>
          <a:p>
            <a:r>
              <a:rPr lang="en-US" sz="2400"/>
              <a:t>Researchers and practitioners have different objectives…</a:t>
            </a:r>
          </a:p>
        </p:txBody>
      </p:sp>
      <p:graphicFrame>
        <p:nvGraphicFramePr>
          <p:cNvPr id="678949" name="Group 37"/>
          <p:cNvGraphicFramePr>
            <a:graphicFrameLocks noGrp="1"/>
          </p:cNvGraphicFramePr>
          <p:nvPr>
            <p:ph sz="half" idx="2"/>
          </p:nvPr>
        </p:nvGraphicFramePr>
        <p:xfrm>
          <a:off x="838200" y="2438400"/>
          <a:ext cx="7772400" cy="378364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Academic 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Practitioner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analytic evolution of architecture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 wide range of development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Individual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Families of models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Rigorous modeling notations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Practicality over rigor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Powerful analysis techniques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Architecture as the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Big Picture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 over breadth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Breadth over 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Special-Purpose solutions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9299FD-A7DB-8548-ADA0-FFC76C42035D}" type="slidenum">
              <a:rPr lang="en-US"/>
              <a:pPr/>
              <a:t>30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for using UML as an ADL</a:t>
            </a:r>
          </a:p>
        </p:txBody>
      </p:sp>
      <p:sp>
        <p:nvSpPr>
          <p:cNvPr id="69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Constrain the UML meta-model using built in extension mechanisms</a:t>
            </a:r>
          </a:p>
          <a:p>
            <a:r>
              <a:rPr lang="en-US"/>
              <a:t>Extend the UML meta-model (using the meta-meta model) to directly support needed software architecture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CA260-2491-004F-BAF0-4D36D65F2F7E}" type="slidenum">
              <a:rPr lang="en-US"/>
              <a:pPr/>
              <a:t>31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Simple Approach: Based on existing UML notation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are understandable by users who already know UML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can be manipulated by any UML-compliant tool</a:t>
            </a:r>
          </a:p>
          <a:p>
            <a:pPr>
              <a:lnSpc>
                <a:spcPct val="90000"/>
              </a:lnSpc>
            </a:pPr>
            <a:r>
              <a:rPr lang="en-US" sz="2800"/>
              <a:t>The architectural concepts need to be simulated (overloaded) using existing UML 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641EE-D30B-6847-9E14-00671F3A2987}" type="slidenum">
              <a:rPr lang="en-US"/>
              <a:pPr/>
              <a:t>32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pic>
        <p:nvPicPr>
          <p:cNvPr id="6963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33575"/>
            <a:ext cx="6934200" cy="4165600"/>
          </a:xfrm>
          <a:noFill/>
          <a:ln/>
        </p:spPr>
      </p:pic>
      <p:sp>
        <p:nvSpPr>
          <p:cNvPr id="69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001000" cy="4114800"/>
          </a:xfrm>
        </p:spPr>
        <p:txBody>
          <a:bodyPr/>
          <a:lstStyle/>
          <a:p>
            <a:r>
              <a:rPr lang="en-US" sz="2800"/>
              <a:t>Need to agree on notational conventions</a:t>
            </a:r>
          </a:p>
          <a:p>
            <a:pPr>
              <a:buFont typeface="Wingdings" charset="0"/>
              <a:buNone/>
            </a:pPr>
            <a:endParaRPr lang="en-US" sz="2800"/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1524000" y="2133600"/>
            <a:ext cx="185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generic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(line-and-box)</a:t>
            </a:r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3429000" y="1981200"/>
            <a:ext cx="2538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annotations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5843588" y="2224088"/>
            <a:ext cx="231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interfaces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1143000" y="5881688"/>
            <a:ext cx="2928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 attributes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4038600" y="5867400"/>
            <a:ext cx="198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</a:p>
        </p:txBody>
      </p:sp>
      <p:sp>
        <p:nvSpPr>
          <p:cNvPr id="696331" name="Text Box 11"/>
          <p:cNvSpPr txBox="1">
            <a:spLocks noChangeArrowheads="1"/>
          </p:cNvSpPr>
          <p:nvPr/>
        </p:nvSpPr>
        <p:spPr bwMode="auto">
          <a:xfrm>
            <a:off x="6323013" y="5791200"/>
            <a:ext cx="265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(shown on boundary)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02274-867E-FE4E-A790-FF7A4E8B5865}" type="slidenum">
              <a:rPr lang="en-US"/>
              <a:pPr/>
              <a:t>33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83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Simultaneous consideration of architecture rules and UML notational constructs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 UML domain model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an (informal) architectural diagram</a:t>
            </a:r>
          </a:p>
          <a:p>
            <a:pPr>
              <a:lnSpc>
                <a:spcPct val="80000"/>
              </a:lnSpc>
            </a:pPr>
            <a:r>
              <a:rPr lang="en-US" sz="2400"/>
              <a:t>Map domain classes to architectural components</a:t>
            </a:r>
          </a:p>
          <a:p>
            <a:pPr>
              <a:lnSpc>
                <a:spcPct val="80000"/>
              </a:lnSpc>
            </a:pPr>
            <a:r>
              <a:rPr lang="en-US" sz="2400"/>
              <a:t>Design class (component) interfaces</a:t>
            </a:r>
          </a:p>
          <a:p>
            <a:pPr>
              <a:lnSpc>
                <a:spcPct val="80000"/>
              </a:lnSpc>
            </a:pPr>
            <a:r>
              <a:rPr lang="en-US" sz="2400"/>
              <a:t>Provide constructs for modeling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Connectors add no functionality at the domain model level</a:t>
            </a:r>
          </a:p>
          <a:p>
            <a:pPr>
              <a:lnSpc>
                <a:spcPct val="80000"/>
              </a:lnSpc>
            </a:pPr>
            <a:r>
              <a:rPr lang="en-US" sz="2400"/>
              <a:t>Model architectural structure in class, object, and collaboration diagrams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See Garlan 2001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C5B16-DA23-8143-A671-6BCAAD2369BB}" type="slidenum">
              <a:rPr lang="en-US"/>
              <a:pPr/>
              <a:t>34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703507" name="Text Box 19"/>
          <p:cNvSpPr txBox="1">
            <a:spLocks noChangeArrowheads="1"/>
          </p:cNvSpPr>
          <p:nvPr/>
        </p:nvSpPr>
        <p:spPr bwMode="auto">
          <a:xfrm>
            <a:off x="822325" y="1557338"/>
            <a:ext cx="520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Service Locator, Business Delegate,…</a:t>
            </a:r>
          </a:p>
        </p:txBody>
      </p:sp>
      <p:pic>
        <p:nvPicPr>
          <p:cNvPr id="703509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95500"/>
            <a:ext cx="8001000" cy="40767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DF4AB4-F8ED-4841-A772-F2E203E85ACE}" type="slidenum">
              <a:rPr lang="en-US"/>
              <a:pPr/>
              <a:t>35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69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built-in extension mechanisms on meta-classes</a:t>
            </a:r>
          </a:p>
          <a:p>
            <a:pPr>
              <a:lnSpc>
                <a:spcPct val="90000"/>
              </a:lnSpc>
            </a:pPr>
            <a:r>
              <a:rPr lang="en-US" sz="2800"/>
              <a:t>Allows automated conformance checking</a:t>
            </a:r>
          </a:p>
          <a:p>
            <a:pPr>
              <a:lnSpc>
                <a:spcPct val="90000"/>
              </a:lnSpc>
            </a:pPr>
            <a:r>
              <a:rPr lang="en-US" sz="2800"/>
              <a:t>Select a meta-class semantically close to an ADL construct</a:t>
            </a:r>
          </a:p>
          <a:p>
            <a:pPr>
              <a:lnSpc>
                <a:spcPct val="90000"/>
              </a:lnSpc>
            </a:pPr>
            <a:r>
              <a:rPr lang="en-US" sz="2800"/>
              <a:t>Define a stereotype and apply it to meta-class instances</a:t>
            </a:r>
          </a:p>
          <a:p>
            <a:pPr>
              <a:lnSpc>
                <a:spcPct val="90000"/>
              </a:lnSpc>
            </a:pPr>
            <a:r>
              <a:rPr lang="en-US" sz="2800"/>
              <a:t>Class semantics are constrained to that of the ADL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053E2-975E-3E4A-8709-02957529BB02}" type="slidenum">
              <a:rPr lang="en-US"/>
              <a:pPr/>
              <a:t>36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70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suggested process:</a:t>
            </a:r>
          </a:p>
          <a:p>
            <a:pPr lvl="1">
              <a:lnSpc>
                <a:spcPct val="90000"/>
              </a:lnSpc>
            </a:pPr>
            <a:r>
              <a:rPr lang="en-US"/>
              <a:t>Identify UML constructs that map closest to an architectural construct: </a:t>
            </a:r>
          </a:p>
          <a:p>
            <a:pPr lvl="2">
              <a:lnSpc>
                <a:spcPct val="90000"/>
              </a:lnSpc>
            </a:pPr>
            <a:r>
              <a:rPr lang="en-US"/>
              <a:t>Components, Connectors, Systems, Properties and Styles</a:t>
            </a:r>
          </a:p>
          <a:p>
            <a:pPr lvl="1">
              <a:lnSpc>
                <a:spcPct val="90000"/>
              </a:lnSpc>
            </a:pPr>
            <a:r>
              <a:rPr lang="en-US"/>
              <a:t>Use stereotypes to constrain the UML entities</a:t>
            </a:r>
          </a:p>
          <a:p>
            <a:pPr lvl="1">
              <a:lnSpc>
                <a:spcPct val="90000"/>
              </a:lnSpc>
            </a:pPr>
            <a:r>
              <a:rPr lang="en-US"/>
              <a:t>Describe semantics using UML statecharts and Object Constraint Language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9D7D7C-0766-F941-9399-B3A4F6158144}" type="slidenum">
              <a:rPr lang="en-US"/>
              <a:pPr/>
              <a:t>37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OCL – What is it, Why do we need it…</a:t>
            </a:r>
          </a:p>
        </p:txBody>
      </p:sp>
      <p:sp>
        <p:nvSpPr>
          <p:cNvPr id="70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Full Reference: </a:t>
            </a:r>
            <a:r>
              <a:rPr lang="en-US" sz="2400">
                <a:hlinkClick r:id="rId2"/>
              </a:rPr>
              <a:t>http://umlcenter.visual-paradigm.com/umlresources/obje_11.pdf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OCL is a formal language to specify side-effect free constraints</a:t>
            </a:r>
          </a:p>
          <a:p>
            <a:pPr>
              <a:lnSpc>
                <a:spcPct val="80000"/>
              </a:lnSpc>
            </a:pPr>
            <a:r>
              <a:rPr lang="en-US" sz="2400"/>
              <a:t>OCL used to specify well-formedness rules of the UML metamodel</a:t>
            </a:r>
          </a:p>
          <a:p>
            <a:pPr>
              <a:lnSpc>
                <a:spcPct val="80000"/>
              </a:lnSpc>
            </a:pPr>
            <a:r>
              <a:rPr lang="en-US" sz="2400"/>
              <a:t>Why OCL:  Graphical languages like UML cannot produce an unambiguous specification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Need to describe additional constraints about objects in the model</a:t>
            </a:r>
          </a:p>
          <a:p>
            <a:pPr>
              <a:lnSpc>
                <a:spcPct val="80000"/>
              </a:lnSpc>
            </a:pPr>
            <a:r>
              <a:rPr lang="en-US" sz="2400"/>
              <a:t>OCL can be used to develop architecture-appropriate constraints that can used by OCL-compliant tooling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38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pic>
        <p:nvPicPr>
          <p:cNvPr id="7055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303463"/>
            <a:ext cx="8915400" cy="3563937"/>
          </a:xfrm>
          <a:noFill/>
          <a:ln/>
        </p:spPr>
      </p:pic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Define Custom Stereotypes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013A4-8B99-054B-923B-80FD0E578F8B}" type="slidenum">
              <a:rPr lang="en-US"/>
              <a:pPr/>
              <a:t>39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3: Extend UML</a:t>
            </a:r>
          </a:p>
        </p:txBody>
      </p:sp>
      <p:sp>
        <p:nvSpPr>
          <p:cNvPr id="70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meta metamodel to extend UML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Introduce </a:t>
            </a:r>
            <a:r>
              <a:rPr lang="en-US" sz="2400" i="1"/>
              <a:t>explicit </a:t>
            </a:r>
            <a:r>
              <a:rPr lang="en-US" sz="2400"/>
              <a:t>architectural constructs and in UML</a:t>
            </a:r>
          </a:p>
          <a:p>
            <a:pPr>
              <a:lnSpc>
                <a:spcPct val="90000"/>
              </a:lnSpc>
            </a:pPr>
            <a:r>
              <a:rPr lang="en-US" sz="2800"/>
              <a:t>Introduce additional notations for modeling architectural semantics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#1 to model specific architectures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#2 to model specific architectural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2699D-9542-6343-AD49-D59072ED5443}" type="slidenum">
              <a:rPr lang="en-US"/>
              <a:pPr/>
              <a:t>4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Software Architecture</a:t>
            </a:r>
          </a:p>
        </p:txBody>
      </p:sp>
      <p:sp>
        <p:nvSpPr>
          <p:cNvPr id="68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software architecture of a system defines its high-level structure, exposing its gross organization as a collection of interacting components.</a:t>
            </a:r>
          </a:p>
          <a:p>
            <a:r>
              <a:rPr lang="en-US"/>
              <a:t>Components needed to model a software architecture include:</a:t>
            </a:r>
          </a:p>
          <a:p>
            <a:pPr lvl="1"/>
            <a:r>
              <a:rPr lang="en-US"/>
              <a:t>Components, Connectors, Systems, Properties and Styles.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39D9-5ED1-6945-8F26-6F650CD69BE9}" type="slidenum">
              <a:rPr lang="en-US"/>
              <a:pPr/>
              <a:t>40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Approaches</a:t>
            </a:r>
          </a:p>
        </p:txBody>
      </p:sp>
      <p:sp>
        <p:nvSpPr>
          <p:cNvPr id="70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Straight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understandable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manipulable by standard tools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architectural constraint violations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Constrained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ensures architectural constraints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complete style specifications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OCL-compliant tools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Extended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provides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native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support for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backward tool compatibility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result in incompatible UML 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be careful not to create another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box and line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notation, invalidating the motivation to use UML in the first place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41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Revisiting ADL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s for Architectural Modeling</a:t>
            </a:r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strategy 2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involved constraining UML to model architectural artifacts </a:t>
            </a:r>
          </a:p>
          <a:p>
            <a:r>
              <a:rPr lang="en-US"/>
              <a:t>Although useful for design, we have also demonstrated that certain types of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can be used for architectural maintenance.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42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Using informal lines and boxes to model architecture</a:t>
            </a:r>
            <a:endParaRPr lang="en-US" sz="3200" dirty="0"/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sz="2000" dirty="0" smtClean="0"/>
              <a:t>In this approach a diagraming tool such as Microsoft Visio or </a:t>
            </a:r>
            <a:r>
              <a:rPr lang="en-US" sz="2000" dirty="0" err="1" smtClean="0"/>
              <a:t>Omnigraffle</a:t>
            </a:r>
            <a:r>
              <a:rPr lang="en-US" sz="2000" dirty="0" smtClean="0"/>
              <a:t> is used to document the architecture views</a:t>
            </a:r>
          </a:p>
          <a:p>
            <a:r>
              <a:rPr lang="en-US" sz="2000" dirty="0" smtClean="0"/>
              <a:t>Tends to create the “best looking” views given that there is no limitation to the artwork that can be applied to the components and connectors.</a:t>
            </a:r>
          </a:p>
          <a:p>
            <a:r>
              <a:rPr lang="en-US" sz="2000" dirty="0" smtClean="0"/>
              <a:t>Probably the most popular approach to document architectures</a:t>
            </a:r>
          </a:p>
          <a:p>
            <a:r>
              <a:rPr lang="en-US" sz="2000" dirty="0" smtClean="0"/>
              <a:t>But there are challenges:</a:t>
            </a:r>
          </a:p>
          <a:p>
            <a:pPr lvl="1"/>
            <a:r>
              <a:rPr lang="en-US" sz="1800" dirty="0" smtClean="0"/>
              <a:t>There is a lack of rigor over the component and connector vocabulary</a:t>
            </a:r>
          </a:p>
          <a:p>
            <a:pPr lvl="1"/>
            <a:r>
              <a:rPr lang="en-US" sz="1800" dirty="0" smtClean="0"/>
              <a:t>They tend to be pictures, and difficult to get value over managing the views in a model repository – for example – there is limited opportunity to share metadata between diagrams </a:t>
            </a:r>
          </a:p>
          <a:p>
            <a:pPr lvl="1"/>
            <a:r>
              <a:rPr lang="en-US" sz="1800" dirty="0" smtClean="0"/>
              <a:t>Hard to deal with versioning and change – “Is this the latest view?”</a:t>
            </a:r>
          </a:p>
          <a:p>
            <a:pPr lvl="1"/>
            <a:r>
              <a:rPr lang="en-US" sz="1800" dirty="0" smtClean="0"/>
              <a:t>Impossible to detect inconsistencies between models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490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43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Line and Box Drawing for SOA Architecture</a:t>
            </a:r>
            <a:endParaRPr 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5257800"/>
            <a:ext cx="15573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286000" y="5372100"/>
            <a:ext cx="762000" cy="762000"/>
          </a:xfrm>
          <a:prstGeom prst="ellipse">
            <a:avLst/>
          </a:prstGeom>
          <a:solidFill>
            <a:srgbClr val="28A8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2400300" y="5510213"/>
            <a:ext cx="533400" cy="485775"/>
          </a:xfrm>
          <a:prstGeom prst="leftRightArrow">
            <a:avLst>
              <a:gd name="adj1" fmla="val 20769"/>
              <a:gd name="adj2" fmla="val 3937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37860" r="19914"/>
          <a:stretch>
            <a:fillRect/>
          </a:stretch>
        </p:blipFill>
        <p:spPr bwMode="auto">
          <a:xfrm>
            <a:off x="3506788" y="5106988"/>
            <a:ext cx="133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4094163" y="5900738"/>
            <a:ext cx="344487" cy="250825"/>
          </a:xfrm>
          <a:custGeom>
            <a:avLst/>
            <a:gdLst>
              <a:gd name="connsiteX0" fmla="*/ 0 w 343457"/>
              <a:gd name="connsiteY0" fmla="*/ 84750 h 249788"/>
              <a:gd name="connsiteX1" fmla="*/ 343457 w 343457"/>
              <a:gd name="connsiteY1" fmla="*/ 0 h 249788"/>
              <a:gd name="connsiteX2" fmla="*/ 334536 w 343457"/>
              <a:gd name="connsiteY2" fmla="*/ 156117 h 249788"/>
              <a:gd name="connsiteX3" fmla="*/ 4460 w 343457"/>
              <a:gd name="connsiteY3" fmla="*/ 249788 h 249788"/>
              <a:gd name="connsiteX4" fmla="*/ 0 w 343457"/>
              <a:gd name="connsiteY4" fmla="*/ 84750 h 24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57" h="249788">
                <a:moveTo>
                  <a:pt x="0" y="84750"/>
                </a:moveTo>
                <a:lnTo>
                  <a:pt x="343457" y="0"/>
                </a:lnTo>
                <a:lnTo>
                  <a:pt x="334536" y="156117"/>
                </a:lnTo>
                <a:lnTo>
                  <a:pt x="4460" y="249788"/>
                </a:lnTo>
                <a:lnTo>
                  <a:pt x="0" y="847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00227" y="5888748"/>
            <a:ext cx="539749" cy="276999"/>
          </a:xfrm>
          <a:prstGeom prst="rect">
            <a:avLst/>
          </a:prstGeom>
        </p:spPr>
        <p:txBody>
          <a:bodyPr>
            <a:spAutoFit/>
            <a:scene3d>
              <a:camera prst="isometricRightUp">
                <a:rot lat="900000" lon="18899998" rev="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2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API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334000"/>
            <a:ext cx="1309687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n 12"/>
          <p:cNvSpPr/>
          <p:nvPr/>
        </p:nvSpPr>
        <p:spPr>
          <a:xfrm>
            <a:off x="7924800" y="5257800"/>
            <a:ext cx="990600" cy="831850"/>
          </a:xfrm>
          <a:prstGeom prst="can">
            <a:avLst/>
          </a:prstGeom>
          <a:solidFill>
            <a:srgbClr val="F9A6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" y="1219200"/>
            <a:ext cx="8898411" cy="383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182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44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Comparing the approaches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72274"/>
              </p:ext>
            </p:extLst>
          </p:nvPr>
        </p:nvGraphicFramePr>
        <p:xfrm>
          <a:off x="914400" y="1752600"/>
          <a:ext cx="7848600" cy="446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67"/>
                <a:gridCol w="2821733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Most formal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all of the approaches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precisely define architecture components, connectors and constraints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Not visual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Too complex for use outside of the academic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community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wide standard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Almost no activity in the research community these days, and not used in industry to the best of my knowledge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Supports the basic constructs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support architecture concerns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Can be integrated into a model repository promoting reuse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Good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UML is really designed for OOP where design can be mapped to code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Quasi-formalism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may lead to inconsistency between different designers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Attempts to add architecture semantics to UML are challenging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471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Lines and Boxes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Just drawings – can represent any architecture concern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Easiest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create models that can be digested by the widest number of stakeholders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Produces the nicest looking views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Just artwork, can be interpreted differently by different people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Typically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just managed as files (not versioned in a repository) which can lead to version management problems. 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No direct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9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F855E-FBE0-234B-B9C4-4C6A15AB49F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2057400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And now a shameless plug into some interesting research on architecture recovery and architecture style repair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60683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EE521-AFF6-2246-A8AD-B06AA1039141}" type="slidenum">
              <a:rPr lang="en-US"/>
              <a:pPr/>
              <a:t>46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ISF: Interconnection Style Formalism</a:t>
            </a:r>
          </a:p>
        </p:txBody>
      </p:sp>
      <p:sp>
        <p:nvSpPr>
          <p:cNvPr id="70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ISF is a visual language used to define </a:t>
            </a:r>
            <a:r>
              <a:rPr lang="en-US" i="1"/>
              <a:t>Interconnection Styles</a:t>
            </a:r>
          </a:p>
          <a:p>
            <a:r>
              <a:rPr lang="en-US"/>
              <a:t>Interconnection Styles are specified in ISF using a series of rules that define structural and semantic properties of architectural relations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85764-3895-7B43-9649-D0F71D24F0F6}" type="slidenum">
              <a:rPr lang="en-US"/>
              <a:pPr/>
              <a:t>47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 Rules</a:t>
            </a:r>
          </a:p>
        </p:txBody>
      </p:sp>
      <p:sp>
        <p:nvSpPr>
          <p:cNvPr id="71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ISF allows for the definition of 2 types of rules…</a:t>
            </a:r>
          </a:p>
          <a:p>
            <a:pPr lvl="1">
              <a:lnSpc>
                <a:spcPct val="90000"/>
              </a:lnSpc>
            </a:pPr>
            <a:r>
              <a:rPr lang="en-US" i="1"/>
              <a:t>Permission rules</a:t>
            </a:r>
            <a:r>
              <a:rPr lang="en-US"/>
              <a:t>, which define the set of well-formed configurations of sub-systems, modules, usage and architectural relations that adhere to a specific style.</a:t>
            </a:r>
          </a:p>
          <a:p>
            <a:pPr lvl="1">
              <a:lnSpc>
                <a:spcPct val="90000"/>
              </a:lnSpc>
            </a:pPr>
            <a:r>
              <a:rPr lang="en-US" i="1"/>
              <a:t>Definition rules,</a:t>
            </a:r>
            <a:r>
              <a:rPr lang="en-US"/>
              <a:t> which are used to define new relations based on patterns of components and relations.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20B18E-652E-0843-B4D8-2F476CBD4B8E}" type="slidenum">
              <a:rPr lang="en-US"/>
              <a:pPr/>
              <a:t>48</a:t>
            </a:fld>
            <a:endParaRPr lang="en-US"/>
          </a:p>
        </p:txBody>
      </p:sp>
      <p:sp>
        <p:nvSpPr>
          <p:cNvPr id="71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ISF Style Examples – Export and Broad Export</a:t>
            </a:r>
          </a:p>
        </p:txBody>
      </p:sp>
      <p:pic>
        <p:nvPicPr>
          <p:cNvPr id="7116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294188"/>
            <a:ext cx="7086600" cy="1954212"/>
          </a:xfrm>
          <a:noFill/>
          <a:ln/>
        </p:spPr>
      </p:pic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3352800" y="3810000"/>
            <a:ext cx="267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Broad Export Style</a:t>
            </a:r>
          </a:p>
        </p:txBody>
      </p:sp>
      <p:sp>
        <p:nvSpPr>
          <p:cNvPr id="711688" name="Text Box 8"/>
          <p:cNvSpPr txBox="1">
            <a:spLocks noChangeArrowheads="1"/>
          </p:cNvSpPr>
          <p:nvPr/>
        </p:nvSpPr>
        <p:spPr bwMode="auto">
          <a:xfrm>
            <a:off x="3609975" y="12954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Export Style</a:t>
            </a:r>
          </a:p>
        </p:txBody>
      </p:sp>
      <p:sp>
        <p:nvSpPr>
          <p:cNvPr id="711693" name="Line 13"/>
          <p:cNvSpPr>
            <a:spLocks noChangeShapeType="1"/>
          </p:cNvSpPr>
          <p:nvPr/>
        </p:nvSpPr>
        <p:spPr bwMode="auto">
          <a:xfrm>
            <a:off x="381000" y="3810000"/>
            <a:ext cx="8458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11695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89100"/>
            <a:ext cx="5257800" cy="203993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CFD964-1974-8142-9B9D-1FA39277666E}" type="slidenum">
              <a:rPr lang="en-US"/>
              <a:pPr/>
              <a:t>49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Example</a:t>
            </a:r>
          </a:p>
        </p:txBody>
      </p:sp>
      <p:pic>
        <p:nvPicPr>
          <p:cNvPr id="727044" name="Picture 4" descr="jun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>
            <a:fillRect/>
          </a:stretch>
        </p:blipFill>
        <p:spPr>
          <a:xfrm>
            <a:off x="76200" y="1600200"/>
            <a:ext cx="8991600" cy="23256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2743200" y="4572000"/>
            <a:ext cx="244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Relation Types</a:t>
            </a: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>
            <a:off x="1189038" y="5180013"/>
            <a:ext cx="11430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1189038" y="5561013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1189038" y="5942013"/>
            <a:ext cx="11430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2468563" y="4984750"/>
            <a:ext cx="120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</a:t>
            </a:r>
          </a:p>
          <a:p>
            <a:r>
              <a:rPr lang="en-US"/>
              <a:t>Contain</a:t>
            </a:r>
          </a:p>
          <a:p>
            <a:r>
              <a:rPr lang="en-US"/>
              <a:t>Export</a:t>
            </a:r>
          </a:p>
        </p:txBody>
      </p: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3795713" y="4983163"/>
            <a:ext cx="405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[from source code]</a:t>
            </a:r>
          </a:p>
          <a:p>
            <a:r>
              <a:rPr lang="en-US"/>
              <a:t>[from clustering process]</a:t>
            </a:r>
          </a:p>
          <a:p>
            <a:r>
              <a:rPr lang="en-US"/>
              <a:t>[from architectural recovery]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C41E19-9212-7046-B234-EC9312CF1C4E}" type="slidenum">
              <a:rPr lang="en-US"/>
              <a:pPr/>
              <a:t>5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computational elements and data stores of the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multiple interfaces, called </a:t>
            </a:r>
            <a:r>
              <a:rPr lang="en-US" sz="2000" b="1" i="1"/>
              <a:t>ports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Ports </a:t>
            </a:r>
            <a:r>
              <a:rPr lang="en-US" sz="2000"/>
              <a:t>define a point of interaction between a component and its environment</a:t>
            </a:r>
          </a:p>
          <a:p>
            <a:pPr>
              <a:lnSpc>
                <a:spcPct val="90000"/>
              </a:lnSpc>
            </a:pPr>
            <a:r>
              <a:rPr lang="en-US" sz="2400"/>
              <a:t>Connectors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Model interactions among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Runtime perspective: connectors mediate the communication and coordination activities between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Connectors may have interfaces that define the </a:t>
            </a:r>
            <a:r>
              <a:rPr lang="en-US" sz="2000" b="1" i="1"/>
              <a:t>roles</a:t>
            </a:r>
            <a:r>
              <a:rPr lang="en-US" sz="2000"/>
              <a:t> played by the participants in the interaction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531F34-00C9-EB42-936A-141BACDC7275}" type="slidenum">
              <a:rPr lang="en-US"/>
              <a:pPr/>
              <a:t>50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sz="3200"/>
              <a:t>Example: Using ISF for Architectural Maintenance [from Mitchell,Mancoridis 2004]</a:t>
            </a:r>
          </a:p>
        </p:txBody>
      </p:sp>
      <p:pic>
        <p:nvPicPr>
          <p:cNvPr id="71578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546975" cy="38242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CEA9B-B84E-1C44-B827-F09E998F685E}" type="slidenum">
              <a:rPr lang="en-US"/>
              <a:pPr/>
              <a:t>51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pic>
        <p:nvPicPr>
          <p:cNvPr id="726019" name="Picture 3" descr="bun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66875"/>
            <a:ext cx="8839200" cy="45910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822325" y="1481138"/>
            <a:ext cx="442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dependency view of</a:t>
            </a:r>
            <a:br>
              <a:rPr lang="en-US"/>
            </a:br>
            <a:r>
              <a:rPr lang="en-US"/>
              <a:t>the Bunch system…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56A33-964C-1E43-B27C-3EEFE22D12B0}" type="slidenum">
              <a:rPr lang="en-US"/>
              <a:pPr/>
              <a:t>52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385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automatically produced decomposition of Bunch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  <a:br>
              <a:rPr lang="en-US"/>
            </a:br>
            <a:r>
              <a:rPr lang="en-US"/>
              <a:t>structure showing 6 abstract subsystems.  Each of these</a:t>
            </a:r>
          </a:p>
          <a:p>
            <a:r>
              <a:rPr lang="en-US"/>
              <a:t>Subsystems are comprised of one or more additional</a:t>
            </a:r>
            <a:br>
              <a:rPr lang="en-US"/>
            </a:br>
            <a:r>
              <a:rPr lang="en-US"/>
              <a:t>subsystems, resulting in a hierarchy of subsystems</a:t>
            </a:r>
          </a:p>
        </p:txBody>
      </p:sp>
      <p:pic>
        <p:nvPicPr>
          <p:cNvPr id="717830" name="Picture 6" descr="bunchcl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971800"/>
            <a:ext cx="8686800" cy="33147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AA3D8-2259-4743-9A49-9D37E14FB41F}" type="slidenum">
              <a:rPr lang="en-US"/>
              <a:pPr/>
              <a:t>53</a:t>
            </a:fld>
            <a:endParaRPr lang="en-US"/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 Example Showing A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/>
              <a:t>Reengineering</a:t>
            </a:r>
            <a:r>
              <a:rPr lang="ja-JP" altLang="en-US" sz="3200">
                <a:latin typeface="Arial"/>
              </a:rPr>
              <a:t>”</a:t>
            </a:r>
            <a:r>
              <a:rPr lang="en-US" sz="3200"/>
              <a:t> opportunity</a:t>
            </a:r>
          </a:p>
        </p:txBody>
      </p:sp>
      <p:pic>
        <p:nvPicPr>
          <p:cNvPr id="72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429000"/>
            <a:ext cx="8763000" cy="2019300"/>
          </a:xfrm>
          <a:noFill/>
          <a:ln/>
        </p:spPr>
      </p:pic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1139825" y="2209800"/>
            <a:ext cx="198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BAD</a:t>
            </a:r>
          </a:p>
          <a:p>
            <a:pPr algn="ctr"/>
            <a:r>
              <a:rPr lang="en-US"/>
              <a:t>High Visibility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5557838" y="2209800"/>
            <a:ext cx="2747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GOOD</a:t>
            </a:r>
          </a:p>
          <a:p>
            <a:pPr algn="ctr"/>
            <a:r>
              <a:rPr lang="en-US"/>
              <a:t>High Encapsulation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FD6EC-2D47-C54C-892A-FFC48AA3D038}" type="slidenum">
              <a:rPr lang="en-US"/>
              <a:pPr/>
              <a:t>54</a:t>
            </a:fld>
            <a:endParaRPr lang="en-US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What we can learn about the Export Style</a:t>
            </a:r>
          </a:p>
        </p:txBody>
      </p:sp>
      <p:pic>
        <p:nvPicPr>
          <p:cNvPr id="72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3638"/>
            <a:ext cx="8001000" cy="36798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0DD58-FD68-5F40-BCED-7A6650F04D35}" type="slidenum">
              <a:rPr lang="en-US"/>
              <a:pPr/>
              <a:t>55</a:t>
            </a:fld>
            <a:endParaRPr lang="en-US"/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Export versus Modified Export Style</a:t>
            </a:r>
          </a:p>
        </p:txBody>
      </p:sp>
      <p:pic>
        <p:nvPicPr>
          <p:cNvPr id="718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220913"/>
            <a:ext cx="8991600" cy="21986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226F41-C0CD-D648-AEA7-F1B28F8828D7}" type="slidenum">
              <a:rPr lang="en-US"/>
              <a:pPr/>
              <a:t>56</a:t>
            </a:fld>
            <a:endParaRPr 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 framework for the UML meta model – online at: </a:t>
            </a:r>
            <a:r>
              <a:rPr lang="en-US" sz="1600" dirty="0">
                <a:hlinkClick r:id="rId2"/>
              </a:rPr>
              <a:t>http://www.ii.uib.no/~rolfwr/thesisdoc/main1.html</a:t>
            </a:r>
            <a:endParaRPr lang="en-US" sz="1600" dirty="0"/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Class Notes: </a:t>
            </a:r>
            <a:r>
              <a:rPr lang="en-US" sz="1600" dirty="0">
                <a:hlinkClick r:id="rId3"/>
              </a:rPr>
              <a:t>http://sunset.usc.edu/classes/cs578_2004/April6b.pdf</a:t>
            </a:r>
            <a:endParaRPr lang="en-US" sz="1600" dirty="0"/>
          </a:p>
          <a:p>
            <a:r>
              <a:rPr lang="en-US" sz="1600" dirty="0"/>
              <a:t>David </a:t>
            </a:r>
            <a:r>
              <a:rPr lang="en-US" sz="1600" dirty="0" err="1"/>
              <a:t>Garlan</a:t>
            </a:r>
            <a:r>
              <a:rPr lang="en-US" sz="1600" dirty="0"/>
              <a:t>, Shang-Wen Cheng, and Andrew J. </a:t>
            </a:r>
            <a:r>
              <a:rPr lang="en-US" sz="1600" dirty="0" err="1"/>
              <a:t>Kompanek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Reconciling the Needs of Architectural Description with Object-Modeling Notations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Science of Computer Programming Journal, 2001.</a:t>
            </a:r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David </a:t>
            </a:r>
            <a:r>
              <a:rPr lang="en-US" sz="1600" dirty="0" err="1"/>
              <a:t>Rosenblum</a:t>
            </a:r>
            <a:r>
              <a:rPr lang="en-US" sz="1600" dirty="0"/>
              <a:t>, David </a:t>
            </a:r>
            <a:r>
              <a:rPr lang="en-US" sz="1600" dirty="0" err="1"/>
              <a:t>Redmiles</a:t>
            </a:r>
            <a:r>
              <a:rPr lang="en-US" sz="1600" dirty="0"/>
              <a:t>, Jason </a:t>
            </a:r>
            <a:r>
              <a:rPr lang="en-US" sz="1600" dirty="0" err="1"/>
              <a:t>Robberts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Modeling Software Architectures in the Unified Modeling Language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ACM Transactions on Software Engineering and Methodology, Vol. 11, No. 1, Jan 2002.</a:t>
            </a:r>
          </a:p>
          <a:p>
            <a:r>
              <a:rPr lang="en-US" sz="1600" dirty="0"/>
              <a:t>Brian S. Mitchell, </a:t>
            </a:r>
            <a:r>
              <a:rPr lang="en-US" sz="1600" dirty="0" err="1"/>
              <a:t>Spiros</a:t>
            </a:r>
            <a:r>
              <a:rPr lang="en-US" sz="1600" dirty="0"/>
              <a:t> </a:t>
            </a:r>
            <a:r>
              <a:rPr lang="en-US" sz="1600" dirty="0" err="1"/>
              <a:t>Mancoridis</a:t>
            </a:r>
            <a:r>
              <a:rPr lang="en-US" sz="1600" dirty="0"/>
              <a:t>, and Martin </a:t>
            </a:r>
            <a:r>
              <a:rPr lang="en-US" sz="1600" dirty="0" err="1"/>
              <a:t>Traverso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Using Interconnection Style Rules to Infer Software Architecture Relations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Proceedings of the 2004 Genetic and Evolutionary Computational Conference (GECCO), June 2004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R. Taylor, N</a:t>
            </a:r>
            <a:r>
              <a:rPr lang="en-US" sz="1600" dirty="0"/>
              <a:t>. </a:t>
            </a:r>
            <a:r>
              <a:rPr lang="en-US" sz="1600" dirty="0" err="1"/>
              <a:t>Medvidovic</a:t>
            </a:r>
            <a:r>
              <a:rPr lang="en-US" sz="1600" dirty="0"/>
              <a:t> and E. M. </a:t>
            </a:r>
            <a:r>
              <a:rPr lang="en-US" sz="1600" dirty="0" err="1" smtClean="0"/>
              <a:t>Dashofy</a:t>
            </a:r>
            <a:r>
              <a:rPr lang="en-US" sz="1600" dirty="0" smtClean="0"/>
              <a:t>, “Software Architecture: Foundations, Theory and Practice”, Wiley, January 2009.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F1738-441B-D049-BF8F-04702D68C12B}" type="slidenum">
              <a:rPr lang="en-US"/>
              <a:pPr/>
              <a:t>6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Systems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Graphs of components and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Tend to be hierarchical – components and connectors may represent </a:t>
            </a:r>
            <a:r>
              <a:rPr lang="en-US" sz="2000" b="1" i="1"/>
              <a:t>subsystems</a:t>
            </a:r>
            <a:r>
              <a:rPr lang="en-US" sz="2000"/>
              <a:t> that have their own internal architectures</a:t>
            </a:r>
          </a:p>
          <a:p>
            <a:pPr lvl="1">
              <a:lnSpc>
                <a:spcPct val="80000"/>
              </a:lnSpc>
            </a:pPr>
            <a:r>
              <a:rPr lang="en-US" sz="2000" b="1" i="1"/>
              <a:t>Bindings</a:t>
            </a:r>
            <a:r>
              <a:rPr lang="en-US" sz="2000"/>
              <a:t> map the interfaces of one level of a system to another</a:t>
            </a:r>
          </a:p>
          <a:p>
            <a:pPr>
              <a:lnSpc>
                <a:spcPct val="80000"/>
              </a:lnSpc>
            </a:pPr>
            <a:r>
              <a:rPr lang="en-US" sz="2400"/>
              <a:t>Properties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Represent the non-structural information about the parts of an architecture description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Example: a connector can be a function call, or a network interaction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Properties can be attached to any architectural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01CCC-586F-554C-AB21-76653EBC79E9}" type="slidenum">
              <a:rPr lang="en-US"/>
              <a:pPr/>
              <a:t>7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9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Style</a:t>
            </a:r>
          </a:p>
          <a:p>
            <a:pPr lvl="1"/>
            <a:r>
              <a:rPr lang="en-US"/>
              <a:t>An architectural style represents a family of related systems</a:t>
            </a:r>
          </a:p>
          <a:p>
            <a:pPr lvl="1"/>
            <a:r>
              <a:rPr lang="en-US"/>
              <a:t>Defines the design vocabulary (and constraints) for the components, connectors, ports, roles, bindings and properties.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software architecture models?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models capture the foundational design decisions about a system. </a:t>
            </a:r>
          </a:p>
          <a:p>
            <a:pPr lvl="1"/>
            <a:r>
              <a:rPr lang="en-US" dirty="0" smtClean="0"/>
              <a:t>An architecture model is an </a:t>
            </a:r>
            <a:r>
              <a:rPr lang="en-US" b="1" dirty="0" smtClean="0"/>
              <a:t>artifact</a:t>
            </a:r>
            <a:r>
              <a:rPr lang="en-US" dirty="0" smtClean="0"/>
              <a:t> that captures these decisions</a:t>
            </a:r>
          </a:p>
          <a:p>
            <a:pPr lvl="1"/>
            <a:r>
              <a:rPr lang="en-US" dirty="0" smtClean="0"/>
              <a:t>These models serve as documentation that can be consumed by various stakeholders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9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choices are important!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The choice of what to model is important! </a:t>
            </a:r>
          </a:p>
          <a:p>
            <a:pPr lvl="1"/>
            <a:r>
              <a:rPr lang="en-US" sz="2000" dirty="0" smtClean="0"/>
              <a:t>This activity takes time and costs money so picking what to model becomes a critical activity</a:t>
            </a:r>
          </a:p>
          <a:p>
            <a:r>
              <a:rPr lang="en-US" sz="2400" dirty="0" smtClean="0"/>
              <a:t>The choice of how detailed your models are are important!</a:t>
            </a:r>
          </a:p>
          <a:p>
            <a:pPr lvl="1"/>
            <a:r>
              <a:rPr lang="en-US" sz="2000" dirty="0" smtClean="0"/>
              <a:t>What stakeholders are you trying to influence?</a:t>
            </a:r>
          </a:p>
          <a:p>
            <a:pPr lvl="1"/>
            <a:r>
              <a:rPr lang="en-US" sz="2000" dirty="0" smtClean="0"/>
              <a:t>How much detail is needed to describe the architecture to the stakeholders?</a:t>
            </a:r>
          </a:p>
          <a:p>
            <a:pPr lvl="1"/>
            <a:r>
              <a:rPr lang="en-US" sz="2000" dirty="0" smtClean="0"/>
              <a:t>Does the model describe the design, or is the model intended </a:t>
            </a:r>
            <a:r>
              <a:rPr lang="en-US" sz="2000" smtClean="0"/>
              <a:t>to influence </a:t>
            </a:r>
            <a:r>
              <a:rPr lang="en-US" sz="2000" dirty="0" smtClean="0"/>
              <a:t>a decision?</a:t>
            </a:r>
          </a:p>
          <a:p>
            <a:r>
              <a:rPr lang="en-US" sz="2400" dirty="0" smtClean="0"/>
              <a:t>The choice of what notation is used to document your architecture is important!</a:t>
            </a:r>
          </a:p>
          <a:p>
            <a:pPr lvl="1"/>
            <a:r>
              <a:rPr lang="en-US" sz="2000" dirty="0" smtClean="0"/>
              <a:t>Should you use formal, or semi-formal notations 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46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36749</TotalTime>
  <Words>3004</Words>
  <Application>Microsoft Macintosh PowerPoint</Application>
  <PresentationFormat>On-screen Show (4:3)</PresentationFormat>
  <Paragraphs>449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 Black</vt:lpstr>
      <vt:lpstr>Courier New</vt:lpstr>
      <vt:lpstr>ＭＳ Ｐゴシック</vt:lpstr>
      <vt:lpstr>Tahoma</vt:lpstr>
      <vt:lpstr>Times New Roman</vt:lpstr>
      <vt:lpstr>Wingdings</vt:lpstr>
      <vt:lpstr>Arial</vt:lpstr>
      <vt:lpstr>Blueprint</vt:lpstr>
      <vt:lpstr>Modeling Software Architectures -  ADLs, UML and Other Notations</vt:lpstr>
      <vt:lpstr>From Architecture to Design</vt:lpstr>
      <vt:lpstr>The State-Of-Practice is NOT Improving for Modeling Software Design and Architecture</vt:lpstr>
      <vt:lpstr>Revisiting Software Architecture</vt:lpstr>
      <vt:lpstr>Software Architecture Concepts</vt:lpstr>
      <vt:lpstr>Software Architecture Concepts</vt:lpstr>
      <vt:lpstr>Software Architecture Concepts</vt:lpstr>
      <vt:lpstr>So what are software architecture models?</vt:lpstr>
      <vt:lpstr>Modeling choices are important!</vt:lpstr>
      <vt:lpstr>What do we document in a model?</vt:lpstr>
      <vt:lpstr>Example:  What are some of the key aspects of this model?</vt:lpstr>
      <vt:lpstr>Modeling the different views – Static and Dynamic</vt:lpstr>
      <vt:lpstr>Static Model View (Example: oAuth)</vt:lpstr>
      <vt:lpstr>PowerPoint Presentation</vt:lpstr>
      <vt:lpstr>Possible problems using multiple views to model software architectures</vt:lpstr>
      <vt:lpstr>Describing Architectures</vt:lpstr>
      <vt:lpstr>Architecture Description Languages</vt:lpstr>
      <vt:lpstr>ADL – Example Pipe and Filter – Line and Box Drawing</vt:lpstr>
      <vt:lpstr>ADL Example – Pipe and Filter </vt:lpstr>
      <vt:lpstr>The Problem with ADL’s</vt:lpstr>
      <vt:lpstr>The Case for UML to Model Architecture</vt:lpstr>
      <vt:lpstr>What UML can do (Out-of-the-Box)</vt:lpstr>
      <vt:lpstr>Extending UML</vt:lpstr>
      <vt:lpstr> Built-In Mechanisms to Extend UML</vt:lpstr>
      <vt:lpstr>The Design of UML</vt:lpstr>
      <vt:lpstr>UML: Models and Meta-Models</vt:lpstr>
      <vt:lpstr>The UML Meta-Model Architectural Layers</vt:lpstr>
      <vt:lpstr>Part of the UML Meta-Model</vt:lpstr>
      <vt:lpstr>Constraining the UML meta-model</vt:lpstr>
      <vt:lpstr>Options for using UML as an ADL</vt:lpstr>
      <vt:lpstr>Strategy 1: Use UML “As Is”</vt:lpstr>
      <vt:lpstr>Strategy 1: Use UML “As Is”</vt:lpstr>
      <vt:lpstr>Strategy 1: Use UML “As Is”</vt:lpstr>
      <vt:lpstr>Strategy 1: Use UML “As Is”</vt:lpstr>
      <vt:lpstr>Strategy 2: Constrain UML to Model Architectural Artifacts</vt:lpstr>
      <vt:lpstr>Strategy 2: Constrain UML to Model Architectural Artifacts</vt:lpstr>
      <vt:lpstr>OCL – What is it, Why do we need it…</vt:lpstr>
      <vt:lpstr>Strategy 2: Constrain UML to Model Architectural Artifacts</vt:lpstr>
      <vt:lpstr>Strategy 3: Extend UML</vt:lpstr>
      <vt:lpstr>Comparing the Approaches</vt:lpstr>
      <vt:lpstr>Example: Revisiting ADL’s for Architectural Modeling</vt:lpstr>
      <vt:lpstr>Using informal lines and boxes to model architecture</vt:lpstr>
      <vt:lpstr>Example: Line and Box Drawing for SOA Architecture</vt:lpstr>
      <vt:lpstr>Comparing the approaches</vt:lpstr>
      <vt:lpstr>PowerPoint Presentation</vt:lpstr>
      <vt:lpstr>ISF: Interconnection Style Formalism</vt:lpstr>
      <vt:lpstr>ISF Rules</vt:lpstr>
      <vt:lpstr>ISF Style Examples – Export and Broad Export</vt:lpstr>
      <vt:lpstr>A Small Example</vt:lpstr>
      <vt:lpstr>Example: Using ISF for Architectural Maintenance [from Mitchell,Mancoridis 2004]</vt:lpstr>
      <vt:lpstr>Example: Using ISF for Architectural Maintenance </vt:lpstr>
      <vt:lpstr>Example: Using ISF for Architectural Maintenance </vt:lpstr>
      <vt:lpstr>An Example Showing A “Reengineering” opportunity</vt:lpstr>
      <vt:lpstr>What we can learn about the Export Style</vt:lpstr>
      <vt:lpstr>Example: Export versus Modified Export Style</vt:lpstr>
      <vt:lpstr>References</vt:lpstr>
    </vt:vector>
  </TitlesOfParts>
  <Company>Systems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dr.brian.mitchell@gmail.com</cp:lastModifiedBy>
  <cp:revision>517</cp:revision>
  <dcterms:created xsi:type="dcterms:W3CDTF">2001-08-17T22:25:52Z</dcterms:created>
  <dcterms:modified xsi:type="dcterms:W3CDTF">2017-09-25T19:49:15Z</dcterms:modified>
</cp:coreProperties>
</file>