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481" r:id="rId2"/>
    <p:sldId id="483" r:id="rId3"/>
    <p:sldId id="561" r:id="rId4"/>
    <p:sldId id="558" r:id="rId5"/>
    <p:sldId id="559" r:id="rId6"/>
    <p:sldId id="560" r:id="rId7"/>
    <p:sldId id="490" r:id="rId8"/>
    <p:sldId id="569" r:id="rId9"/>
    <p:sldId id="562" r:id="rId10"/>
    <p:sldId id="564" r:id="rId11"/>
    <p:sldId id="563" r:id="rId12"/>
    <p:sldId id="568" r:id="rId13"/>
    <p:sldId id="566" r:id="rId14"/>
    <p:sldId id="565" r:id="rId15"/>
    <p:sldId id="567" r:id="rId16"/>
    <p:sldId id="570" r:id="rId17"/>
    <p:sldId id="572" r:id="rId18"/>
    <p:sldId id="571" r:id="rId19"/>
    <p:sldId id="574" r:id="rId20"/>
    <p:sldId id="573" r:id="rId21"/>
    <p:sldId id="575" r:id="rId22"/>
  </p:sldIdLst>
  <p:sldSz cx="9144000" cy="6858000" type="screen4x3"/>
  <p:notesSz cx="6858000" cy="9180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33CC33"/>
    <a:srgbClr val="BEBA00"/>
    <a:srgbClr val="B0AC00"/>
    <a:srgbClr val="CCCC00"/>
    <a:srgbClr val="99CC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345" autoAdjust="0"/>
  </p:normalViewPr>
  <p:slideViewPr>
    <p:cSldViewPr>
      <p:cViewPr>
        <p:scale>
          <a:sx n="103" d="100"/>
          <a:sy n="103" d="100"/>
        </p:scale>
        <p:origin x="1880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4B3BE12F-AD8B-3447-B0BD-71A0D7EBD4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6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 b="1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013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 b="1"/>
            </a:lvl1pPr>
          </a:lstStyle>
          <a:p>
            <a:fld id="{5520E431-4027-2C43-97FE-F27E89CDF8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DE62D-78E3-1641-95B0-E17D77400C30}" type="slidenum">
              <a:rPr lang="en-US"/>
              <a:pPr/>
              <a:t>1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TODO</a:t>
            </a:r>
          </a:p>
          <a:p>
            <a:endParaRPr lang="en-US"/>
          </a:p>
          <a:p>
            <a:r>
              <a:rPr lang="en-US"/>
              <a:t>Why search versus other techniques?  Reread Bill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ACDC and Koche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ICSM01 papers.</a:t>
            </a:r>
          </a:p>
          <a:p>
            <a:endParaRPr lang="en-US"/>
          </a:p>
          <a:p>
            <a:r>
              <a:rPr lang="en-US"/>
              <a:t>Thinking Point 1:  Goal is to propose an abstract representation of source code.  There is no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correct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answer.  Use multiple views – each view provides additional insight into the overall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43941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01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3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53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4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4155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59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4160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1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62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6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4166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16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81DA18-5B82-2640-A9A3-78686722FF0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171" name="Picture 75" descr="dragonHead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58775"/>
            <a:ext cx="3017838" cy="9366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18711D-4B6D-8541-9F65-7938472AC3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96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94FE42-7603-1F49-BC4F-DD22FDF0AA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64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2D1306-8F06-4E4B-A624-820652773D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03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4154202-9794-E244-BE3F-E1E2AB1962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919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458479-3CAA-0642-93EA-6396E52B47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85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657BF6-F070-264A-9BB9-9B4637A74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512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E51478-B226-9A4A-B679-994286E4D6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0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8949EC-639B-EB45-B933-87F3C2F265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89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8FEB24-C2ED-394C-A4BA-DDDAFEFFA0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340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CBEA14-E49B-FD49-B8ED-07F0CB4C2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2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7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76" name="Group 1028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3077" name="Line 1029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8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99" name="Group 1051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310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0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1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2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129" name="Rectangle 1081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1082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31" name="Group 1083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3132" name="Line 1084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3" name="Line 1085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4" name="Arc 1086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-1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35" name="Rectangle 108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136" name="Rectangle 108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38" name="Rectangle 109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3139" name="Rectangle 109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348C6A-23C9-1C4C-B509-812AABCC93D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charset="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D3AF27B-6A28-D74C-9BB7-452C900EC721}" type="slidenum">
              <a:rPr lang="en-US"/>
              <a:pPr/>
              <a:t>1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/>
          <a:p>
            <a:pPr algn="ctr"/>
            <a:r>
              <a:rPr lang="en-US" sz="2800" b="1">
                <a:latin typeface="Verdana" charset="0"/>
              </a:rPr>
              <a:t>CS 575:  Software Design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52800"/>
            <a:ext cx="7696200" cy="1143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 i="1" dirty="0" smtClean="0">
                <a:latin typeface="Verdana" charset="0"/>
              </a:rPr>
              <a:t>More on Modeling</a:t>
            </a:r>
            <a:endParaRPr lang="en-US" sz="2400" dirty="0">
              <a:latin typeface="Verdana" charset="0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10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What is impacted?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64189" cy="451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663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11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Who needs to weigh in?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28832"/>
            <a:ext cx="5719763" cy="45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490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How does it work?</a:t>
            </a:r>
            <a:endParaRPr lang="en-US" dirty="0"/>
          </a:p>
        </p:txBody>
      </p:sp>
      <p:pic>
        <p:nvPicPr>
          <p:cNvPr id="6" name="Picture 5" descr="LongPo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4" y="1743586"/>
            <a:ext cx="4029700" cy="2667000"/>
          </a:xfrm>
          <a:prstGeom prst="rect">
            <a:avLst/>
          </a:prstGeom>
        </p:spPr>
      </p:pic>
      <p:pic>
        <p:nvPicPr>
          <p:cNvPr id="7" name="Picture 6" descr="WebSocke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415" y="3419986"/>
            <a:ext cx="4190785" cy="29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29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13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How do we explain what we want to change?</a:t>
            </a:r>
            <a:endParaRPr lang="en-US" dirty="0"/>
          </a:p>
        </p:txBody>
      </p:sp>
      <p:pic>
        <p:nvPicPr>
          <p:cNvPr id="2" name="Picture 1" descr="IMG_087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1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14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lang="en-US" dirty="0" smtClean="0"/>
              <a:t>Example – Is this a feasible idea? – </a:t>
            </a:r>
            <a:br>
              <a:rPr lang="en-US" dirty="0" smtClean="0"/>
            </a:br>
            <a:r>
              <a:rPr lang="en-US" sz="1800" dirty="0" smtClean="0"/>
              <a:t>(</a:t>
            </a:r>
            <a:r>
              <a:rPr lang="en-US" sz="1800" dirty="0"/>
              <a:t>Inspiration during a camping </a:t>
            </a:r>
            <a:r>
              <a:rPr lang="en-US" sz="1800" dirty="0" smtClean="0"/>
              <a:t>trip….  sorry, blurred on purpose)</a:t>
            </a:r>
            <a:endParaRPr lang="en-US" sz="1800" dirty="0"/>
          </a:p>
        </p:txBody>
      </p:sp>
      <p:pic>
        <p:nvPicPr>
          <p:cNvPr id="2" name="Picture 1" descr="IMG_1056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1000"/>
                    </a14:imgEffect>
                    <a14:imgEffect>
                      <a14:saturation sat="57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76400"/>
            <a:ext cx="5943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64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15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</a:t>
            </a:r>
            <a:r>
              <a:rPr lang="fr-FR" dirty="0" smtClean="0"/>
              <a:t>’</a:t>
            </a:r>
            <a:r>
              <a:rPr lang="en-US" dirty="0" smtClean="0"/>
              <a:t>t worry about the notation to get started</a:t>
            </a:r>
            <a:endParaRPr lang="en-US" dirty="0"/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Architecture and design models can be expressed using</a:t>
            </a:r>
          </a:p>
          <a:p>
            <a:pPr lvl="1"/>
            <a:r>
              <a:rPr lang="en-US" sz="2200" dirty="0" smtClean="0">
                <a:solidFill>
                  <a:srgbClr val="000090"/>
                </a:solidFill>
              </a:rPr>
              <a:t>Formal architecture description languages </a:t>
            </a:r>
          </a:p>
          <a:p>
            <a:pPr lvl="1"/>
            <a:r>
              <a:rPr lang="en-US" sz="2200" dirty="0" smtClean="0">
                <a:solidFill>
                  <a:srgbClr val="000090"/>
                </a:solidFill>
              </a:rPr>
              <a:t>UML or a variant of UML (</a:t>
            </a:r>
            <a:r>
              <a:rPr lang="en-US" sz="2200" dirty="0" err="1" smtClean="0">
                <a:solidFill>
                  <a:srgbClr val="000090"/>
                </a:solidFill>
              </a:rPr>
              <a:t>Archimate</a:t>
            </a:r>
            <a:r>
              <a:rPr lang="en-US" sz="2200" dirty="0" smtClean="0">
                <a:solidFill>
                  <a:srgbClr val="000090"/>
                </a:solidFill>
              </a:rPr>
              <a:t>, </a:t>
            </a:r>
            <a:r>
              <a:rPr lang="en-US" sz="2200" dirty="0" err="1" smtClean="0">
                <a:solidFill>
                  <a:srgbClr val="000090"/>
                </a:solidFill>
              </a:rPr>
              <a:t>SysML</a:t>
            </a:r>
            <a:r>
              <a:rPr lang="en-US" sz="2200" dirty="0" smtClean="0">
                <a:solidFill>
                  <a:srgbClr val="000090"/>
                </a:solidFill>
              </a:rPr>
              <a:t>, </a:t>
            </a:r>
            <a:r>
              <a:rPr lang="en-US" sz="2200" dirty="0" err="1" smtClean="0">
                <a:solidFill>
                  <a:srgbClr val="000090"/>
                </a:solidFill>
              </a:rPr>
              <a:t>SoaML</a:t>
            </a:r>
            <a:r>
              <a:rPr lang="en-US" sz="2200" dirty="0" smtClean="0">
                <a:solidFill>
                  <a:srgbClr val="000090"/>
                </a:solidFill>
              </a:rPr>
              <a:t>, </a:t>
            </a:r>
            <a:r>
              <a:rPr lang="en-US" sz="2200" dirty="0" err="1" smtClean="0">
                <a:solidFill>
                  <a:srgbClr val="000090"/>
                </a:solidFill>
              </a:rPr>
              <a:t>etc</a:t>
            </a:r>
            <a:r>
              <a:rPr lang="en-US" sz="2200" dirty="0" smtClean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en-US" sz="2200" dirty="0" smtClean="0">
                <a:solidFill>
                  <a:srgbClr val="000090"/>
                </a:solidFill>
              </a:rPr>
              <a:t>Simple lines and boxes</a:t>
            </a:r>
          </a:p>
        </p:txBody>
      </p:sp>
    </p:spTree>
    <p:extLst>
      <p:ext uri="{BB962C8B-B14F-4D97-AF65-F5344CB8AC3E}">
        <p14:creationId xmlns:p14="http://schemas.microsoft.com/office/powerpoint/2010/main" val="820551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16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Conceptual Process to Get Started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EXPLORE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UNDERSTAND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EVALUATE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3434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MAKE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</p:spTree>
    <p:extLst>
      <p:ext uri="{BB962C8B-B14F-4D97-AF65-F5344CB8AC3E}">
        <p14:creationId xmlns:p14="http://schemas.microsoft.com/office/powerpoint/2010/main" val="1133443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17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Conceptual Process </a:t>
            </a:r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3434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UNDERSTAND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09800" y="3657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Actively seek information from stakeholders and work to (re)frame the problem.</a:t>
            </a:r>
          </a:p>
        </p:txBody>
      </p:sp>
    </p:spTree>
    <p:extLst>
      <p:ext uri="{BB962C8B-B14F-4D97-AF65-F5344CB8AC3E}">
        <p14:creationId xmlns:p14="http://schemas.microsoft.com/office/powerpoint/2010/main" val="14682451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18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Conceptual Process </a:t>
            </a:r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20574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EXPLORE</a:t>
            </a: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36002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Use generative thinking to identify design concepts and engineering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632413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19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Conceptual Process </a:t>
            </a:r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3434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MAKE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288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Realize design concepts by creating them in the real world as a model, prototype, program, or other artifact.</a:t>
            </a:r>
          </a:p>
        </p:txBody>
      </p:sp>
    </p:spTree>
    <p:extLst>
      <p:ext uri="{BB962C8B-B14F-4D97-AF65-F5344CB8AC3E}">
        <p14:creationId xmlns:p14="http://schemas.microsoft.com/office/powerpoint/2010/main" val="1339547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2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the ability to reconstruct an architecture important?</a:t>
            </a:r>
            <a:endParaRPr lang="en-US" dirty="0"/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8956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b="1" dirty="0" smtClean="0"/>
              <a:t>Program Understanding </a:t>
            </a:r>
            <a:r>
              <a:rPr lang="en-US" sz="1800" dirty="0" smtClean="0"/>
              <a:t>– we need to make modifications to the system, where would the modifications go, how long would they take,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how much would they cost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Explaining the operation of the system to stakeholders </a:t>
            </a:r>
            <a:r>
              <a:rPr lang="en-US" sz="1800" dirty="0" smtClean="0"/>
              <a:t>– how does the system work, what are its major features, why should you use</a:t>
            </a:r>
            <a:br>
              <a:rPr lang="en-US" sz="1800" dirty="0" smtClean="0"/>
            </a:br>
            <a:r>
              <a:rPr lang="en-US" sz="1800" dirty="0" smtClean="0"/>
              <a:t>this system versus a competitors solution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Providing a common document </a:t>
            </a:r>
            <a:r>
              <a:rPr lang="en-US" sz="1800" dirty="0" smtClean="0"/>
              <a:t>to capture the high-level design of the system that can be used to make important management and </a:t>
            </a:r>
            <a:br>
              <a:rPr lang="en-US" sz="1800" dirty="0" smtClean="0"/>
            </a:br>
            <a:r>
              <a:rPr lang="en-US" sz="1800" dirty="0" smtClean="0"/>
              <a:t>technical decisions</a:t>
            </a:r>
          </a:p>
          <a:p>
            <a:pPr>
              <a:lnSpc>
                <a:spcPct val="90000"/>
              </a:lnSpc>
            </a:pPr>
            <a:r>
              <a:rPr lang="en-US" sz="1800" b="1" dirty="0" smtClean="0"/>
              <a:t>Measuring technical health and technical debt </a:t>
            </a:r>
            <a:r>
              <a:rPr lang="en-US" sz="1800" dirty="0" smtClean="0"/>
              <a:t>– how far does the “as built” system deviate from the “as designed” architecture?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8268309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Its important to be able to reconstruct an</a:t>
            </a:r>
            <a:br>
              <a:rPr lang="en-US" b="1" dirty="0" smtClean="0"/>
            </a:br>
            <a:r>
              <a:rPr lang="en-US" b="1" dirty="0" smtClean="0"/>
              <a:t>architecture to reason about its design for a number</a:t>
            </a:r>
            <a:br>
              <a:rPr lang="en-US" b="1" dirty="0" smtClean="0"/>
            </a:br>
            <a:r>
              <a:rPr lang="en-US" b="1" dirty="0" smtClean="0"/>
              <a:t>of reasons…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20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Conceptual Process </a:t>
            </a:r>
            <a:r>
              <a:rPr lang="en-US" dirty="0" smtClean="0"/>
              <a:t>to Get Started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28800" y="3657600"/>
            <a:ext cx="2133600" cy="1295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rPr>
              <a:t>EVALUATE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0316" y="5562600"/>
            <a:ext cx="5410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http://</a:t>
            </a:r>
            <a:r>
              <a:rPr lang="en-US" sz="1200" dirty="0" err="1"/>
              <a:t>resources.sei.cmu.edu</a:t>
            </a:r>
            <a:r>
              <a:rPr lang="en-US" sz="1200" dirty="0"/>
              <a:t>/library/</a:t>
            </a:r>
            <a:r>
              <a:rPr lang="en-US" sz="1200" dirty="0" err="1"/>
              <a:t>asset-view.cfm?assetid</a:t>
            </a:r>
            <a:r>
              <a:rPr lang="en-US" sz="1200" dirty="0"/>
              <a:t>=436496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Determine the fitness of design decisions and decide whether to revisit other modes.</a:t>
            </a:r>
          </a:p>
        </p:txBody>
      </p:sp>
    </p:spTree>
    <p:extLst>
      <p:ext uri="{BB962C8B-B14F-4D97-AF65-F5344CB8AC3E}">
        <p14:creationId xmlns:p14="http://schemas.microsoft.com/office/powerpoint/2010/main" val="1174205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21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architecture models / views</a:t>
            </a:r>
            <a:endParaRPr lang="en-US" dirty="0"/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Reference Architecture </a:t>
            </a:r>
            <a:r>
              <a:rPr lang="en-US" sz="2400" dirty="0" smtClean="0"/>
              <a:t>– Provides a view across a particular domain or problem space</a:t>
            </a:r>
          </a:p>
          <a:p>
            <a:r>
              <a:rPr lang="en-US" sz="2400" b="1" dirty="0" smtClean="0">
                <a:solidFill>
                  <a:srgbClr val="008000"/>
                </a:solidFill>
              </a:rPr>
              <a:t>Conceptual Architecture </a:t>
            </a:r>
            <a:r>
              <a:rPr lang="en-US" sz="2400" dirty="0" smtClean="0">
                <a:solidFill>
                  <a:srgbClr val="000090"/>
                </a:solidFill>
              </a:rPr>
              <a:t>– </a:t>
            </a:r>
            <a:r>
              <a:rPr lang="en-US" sz="2400" dirty="0"/>
              <a:t>P</a:t>
            </a:r>
            <a:r>
              <a:rPr lang="en-US" sz="2400" dirty="0" smtClean="0"/>
              <a:t>rovide </a:t>
            </a:r>
            <a:r>
              <a:rPr lang="en-US" sz="2400" dirty="0"/>
              <a:t>an understandable picture of the overall purpose of the proposed solution. 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b="1" dirty="0" smtClean="0">
                <a:solidFill>
                  <a:srgbClr val="008000"/>
                </a:solidFill>
              </a:rPr>
              <a:t>Logical Architecture </a:t>
            </a:r>
            <a:r>
              <a:rPr lang="en-US" sz="2400" dirty="0" smtClean="0">
                <a:solidFill>
                  <a:srgbClr val="000090"/>
                </a:solidFill>
              </a:rPr>
              <a:t>- </a:t>
            </a:r>
            <a:r>
              <a:rPr lang="en-US" sz="2400" dirty="0"/>
              <a:t>detailed design which includes all major components and entities plus their relationships. </a:t>
            </a:r>
            <a:endParaRPr lang="en-US" sz="2400" dirty="0" smtClean="0">
              <a:solidFill>
                <a:srgbClr val="000090"/>
              </a:solidFill>
            </a:endParaRPr>
          </a:p>
          <a:p>
            <a:r>
              <a:rPr lang="en-US" sz="2400" b="1" dirty="0" smtClean="0">
                <a:solidFill>
                  <a:srgbClr val="008000"/>
                </a:solidFill>
              </a:rPr>
              <a:t>Physical Architecture </a:t>
            </a:r>
            <a:r>
              <a:rPr lang="en-US" sz="2400" dirty="0" smtClean="0">
                <a:solidFill>
                  <a:srgbClr val="000090"/>
                </a:solidFill>
              </a:rPr>
              <a:t>– Shows physical components such as servers, firewalls, network equipment, storage engines, etc.  Generally captures location and function – </a:t>
            </a:r>
            <a:r>
              <a:rPr lang="en-US" sz="2400" dirty="0" err="1" smtClean="0">
                <a:solidFill>
                  <a:srgbClr val="000090"/>
                </a:solidFill>
              </a:rPr>
              <a:t>ie</a:t>
            </a:r>
            <a:r>
              <a:rPr lang="en-US" sz="2400" dirty="0" smtClean="0">
                <a:solidFill>
                  <a:srgbClr val="000090"/>
                </a:solidFill>
              </a:rPr>
              <a:t> “A Web Server”</a:t>
            </a:r>
            <a:endParaRPr lang="en-US" sz="2000" dirty="0" smtClean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21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3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 Consider what needs to be modeled!</a:t>
            </a:r>
            <a:endParaRPr lang="en-US" dirty="0"/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Components</a:t>
            </a:r>
            <a:r>
              <a:rPr lang="en-US" sz="2000" dirty="0" smtClean="0"/>
              <a:t> – hierarchical description of the major subsystems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Connectors</a:t>
            </a:r>
            <a:r>
              <a:rPr lang="en-US" sz="2000" dirty="0" smtClean="0"/>
              <a:t> – connections between the components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Interfaces </a:t>
            </a:r>
            <a:r>
              <a:rPr lang="en-US" sz="2000" dirty="0" smtClean="0"/>
              <a:t>– the protocols governing the connectors, or the properties managed by the clients 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Patterns and Styles </a:t>
            </a:r>
            <a:r>
              <a:rPr lang="en-US" sz="2000" dirty="0" smtClean="0"/>
              <a:t>– are there any interesting patterns or styles used in the architecture that should be documented?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Rationale</a:t>
            </a:r>
            <a:r>
              <a:rPr lang="en-US" sz="2000" dirty="0" smtClean="0"/>
              <a:t> – reasoning behind decisions of the aspects we chose to model – are they important to stakeholders?  are they critical to the understanding of the system?</a:t>
            </a:r>
          </a:p>
          <a:p>
            <a:pPr>
              <a:lnSpc>
                <a:spcPct val="90000"/>
              </a:lnSpc>
            </a:pPr>
            <a:r>
              <a:rPr lang="en-US" sz="2000" b="1" dirty="0" smtClean="0"/>
              <a:t>Constraints </a:t>
            </a:r>
            <a:r>
              <a:rPr lang="en-US" sz="2000" dirty="0" smtClean="0"/>
              <a:t>– what dependencies don</a:t>
            </a:r>
            <a:r>
              <a:rPr lang="fr-FR" sz="2000" dirty="0" smtClean="0"/>
              <a:t>’</a:t>
            </a:r>
            <a:r>
              <a:rPr lang="en-US" sz="2000" dirty="0" smtClean="0"/>
              <a:t>t we want to have in the solution</a:t>
            </a:r>
            <a:endParaRPr lang="en-US" sz="2000" dirty="0"/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85800" y="1524000"/>
            <a:ext cx="79394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The hardest part of reconstructing an architecture</a:t>
            </a:r>
            <a:br>
              <a:rPr lang="en-US" b="1" dirty="0" smtClean="0"/>
            </a:br>
            <a:r>
              <a:rPr lang="en-US" b="1" dirty="0" smtClean="0"/>
              <a:t>is selecting what needs to be modeled 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9678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4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 Consider what needs to be modeled!</a:t>
            </a:r>
            <a:endParaRPr lang="en-US" dirty="0"/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Static aspects are things that do not change</a:t>
            </a:r>
            <a:br>
              <a:rPr lang="en-US" sz="2800" dirty="0" smtClean="0"/>
            </a:br>
            <a:r>
              <a:rPr lang="en-US" sz="2800" dirty="0" smtClean="0"/>
              <a:t>as the system runs, and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Dynamic aspects are things that do change, manage important state, or are sequence dependent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Platform aspects are things where the runtime or deployment decisions play an important part of the architecture – load balancers, proxy servers, etc. </a:t>
            </a:r>
            <a:endParaRPr lang="en-US" sz="2800" dirty="0"/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762000" y="1607403"/>
            <a:ext cx="75837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Think about what is important to show to </a:t>
            </a:r>
            <a:br>
              <a:rPr lang="en-US" b="1" dirty="0" smtClean="0"/>
            </a:br>
            <a:r>
              <a:rPr lang="en-US" b="1" dirty="0" smtClean="0"/>
              <a:t>promote an understanding of the architecture…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4343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5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 Consider what needs to be modeled!</a:t>
            </a:r>
            <a:endParaRPr lang="en-US" dirty="0"/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Look at the code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Source code analysis tools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Class/package structure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Naming conventions</a:t>
            </a:r>
            <a:endParaRPr lang="en-US" sz="2400" dirty="0"/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914400" y="1752600"/>
            <a:ext cx="755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How do we find things that we want to model…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180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6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 Consider what needs to be modeled!</a:t>
            </a:r>
            <a:endParaRPr lang="en-US" dirty="0"/>
          </a:p>
        </p:txBody>
      </p:sp>
      <p:sp>
        <p:nvSpPr>
          <p:cNvPr id="470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3200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What do we know about the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are the main features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How are they exposed to the users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Build / configuration management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Test cases – what is being tested – that must be important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Directory structures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Naming conventions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Non-functional aspects</a:t>
            </a:r>
            <a:endParaRPr lang="en-US" sz="2400" dirty="0"/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55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How do we find things that we want to model…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4547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7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about what story that you want to tell</a:t>
            </a:r>
            <a:endParaRPr lang="en-US" dirty="0"/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Think about how you were taught to write stories in elementary school: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Who?  </a:t>
            </a:r>
            <a:r>
              <a:rPr lang="en-US" sz="2200" dirty="0" smtClean="0"/>
              <a:t>Who is your stakeholder or target audience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What?  </a:t>
            </a:r>
            <a:r>
              <a:rPr lang="en-US" sz="2200" dirty="0" smtClean="0"/>
              <a:t>What is the key message you are trying to get across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Why? </a:t>
            </a:r>
            <a:r>
              <a:rPr lang="en-US" sz="2200" dirty="0" smtClean="0"/>
              <a:t>Why is it important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Where? </a:t>
            </a:r>
            <a:r>
              <a:rPr lang="en-US" sz="2200" dirty="0" smtClean="0"/>
              <a:t>Where are the most important parts – think scale, security, </a:t>
            </a:r>
            <a:r>
              <a:rPr lang="en-US" sz="2200" dirty="0" err="1" smtClean="0"/>
              <a:t>etc</a:t>
            </a:r>
            <a:endParaRPr lang="en-US" sz="2200" dirty="0" smtClean="0"/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When?  </a:t>
            </a:r>
            <a:r>
              <a:rPr lang="en-US" sz="2200" dirty="0" smtClean="0"/>
              <a:t>When do key events happen?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How? </a:t>
            </a:r>
            <a:r>
              <a:rPr lang="en-US" sz="2200" dirty="0" smtClean="0"/>
              <a:t>How does it work?</a:t>
            </a:r>
          </a:p>
          <a:p>
            <a:pPr lvl="1"/>
            <a:r>
              <a:rPr lang="en-US" sz="2200" b="1" dirty="0" smtClean="0">
                <a:solidFill>
                  <a:srgbClr val="008000"/>
                </a:solidFill>
              </a:rPr>
              <a:t>How Much?  </a:t>
            </a:r>
            <a:r>
              <a:rPr lang="en-US" sz="2200" dirty="0" smtClean="0"/>
              <a:t>How much impact does the system have on an existing landscape?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E99BFD-8863-B045-8AED-C026A27B630D}" type="slidenum">
              <a:rPr lang="en-US"/>
              <a:pPr/>
              <a:t>8</a:t>
            </a:fld>
            <a:endParaRPr lang="en-US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outcome you want to achieve</a:t>
            </a:r>
            <a:endParaRPr lang="en-US" dirty="0"/>
          </a:p>
        </p:txBody>
      </p:sp>
      <p:sp>
        <p:nvSpPr>
          <p:cNvPr id="477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800" dirty="0" smtClean="0"/>
              <a:t>Why do I create a Model / View:</a:t>
            </a:r>
          </a:p>
          <a:p>
            <a:pPr lvl="1"/>
            <a:r>
              <a:rPr lang="en-US" sz="2200" dirty="0" smtClean="0"/>
              <a:t>Drive stakeholder clarity</a:t>
            </a:r>
          </a:p>
          <a:p>
            <a:pPr lvl="1"/>
            <a:r>
              <a:rPr lang="en-US" sz="2200" dirty="0" smtClean="0"/>
              <a:t>Making quality / informed decisions</a:t>
            </a:r>
          </a:p>
          <a:p>
            <a:pPr lvl="1"/>
            <a:r>
              <a:rPr lang="en-US" sz="2200" dirty="0" smtClean="0"/>
              <a:t>Forcing others to make decisions</a:t>
            </a:r>
          </a:p>
          <a:p>
            <a:pPr lvl="1"/>
            <a:r>
              <a:rPr lang="en-US" sz="2200" dirty="0" smtClean="0"/>
              <a:t>Being transparent around the solution – what it is and what it is not</a:t>
            </a:r>
          </a:p>
          <a:p>
            <a:pPr lvl="1"/>
            <a:r>
              <a:rPr lang="en-US" sz="2200" dirty="0" smtClean="0"/>
              <a:t>Being opinionated around constraints</a:t>
            </a:r>
          </a:p>
          <a:p>
            <a:pPr lvl="1"/>
            <a:r>
              <a:rPr lang="en-US" sz="2200" dirty="0" smtClean="0"/>
              <a:t>Show alignment, and possible misalignment with enterprise or industry standards </a:t>
            </a:r>
          </a:p>
        </p:txBody>
      </p:sp>
    </p:spTree>
    <p:extLst>
      <p:ext uri="{BB962C8B-B14F-4D97-AF65-F5344CB8AC3E}">
        <p14:creationId xmlns:p14="http://schemas.microsoft.com/office/powerpoint/2010/main" val="770170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DFED00-AB40-F848-A41A-BF582FBEF6A9}" type="slidenum">
              <a:rPr lang="en-US"/>
              <a:pPr/>
              <a:t>9</a:t>
            </a:fld>
            <a:endParaRPr lang="en-US"/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What are the major pieces?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9" y="1600200"/>
            <a:ext cx="7345071" cy="461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4359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49267</TotalTime>
  <Words>784</Words>
  <Application>Microsoft Macintosh PowerPoint</Application>
  <PresentationFormat>On-screen Show (4:3)</PresentationFormat>
  <Paragraphs>122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Times New Roman</vt:lpstr>
      <vt:lpstr>Arial</vt:lpstr>
      <vt:lpstr>Tahoma</vt:lpstr>
      <vt:lpstr>Verdana</vt:lpstr>
      <vt:lpstr>Wingdings</vt:lpstr>
      <vt:lpstr>Blueprint</vt:lpstr>
      <vt:lpstr>CS 575:  Software Design</vt:lpstr>
      <vt:lpstr>Why is the ability to reconstruct an architecture important?</vt:lpstr>
      <vt:lpstr>Where to Start? Consider what needs to be modeled!</vt:lpstr>
      <vt:lpstr>Where to Start? Consider what needs to be modeled!</vt:lpstr>
      <vt:lpstr>Where to Start? Consider what needs to be modeled!</vt:lpstr>
      <vt:lpstr>Where to Start? Consider what needs to be modeled!</vt:lpstr>
      <vt:lpstr>Think about what story that you want to tell</vt:lpstr>
      <vt:lpstr>And the outcome you want to achieve</vt:lpstr>
      <vt:lpstr>Example – What are the major pieces?</vt:lpstr>
      <vt:lpstr>Example – What is impacted?</vt:lpstr>
      <vt:lpstr>Example - Who needs to weigh in?</vt:lpstr>
      <vt:lpstr>Example – How does it work?</vt:lpstr>
      <vt:lpstr>Example – How do we explain what we want to change?</vt:lpstr>
      <vt:lpstr>Example – Is this a feasible idea? –  (Inspiration during a camping trip….  sorry, blurred on purpose)</vt:lpstr>
      <vt:lpstr>Don’t worry about the notation to get started</vt:lpstr>
      <vt:lpstr>A Conceptual Process to Get Started</vt:lpstr>
      <vt:lpstr>A Conceptual Process to Get Started</vt:lpstr>
      <vt:lpstr>A Conceptual Process to Get Started</vt:lpstr>
      <vt:lpstr>A Conceptual Process to Get Started</vt:lpstr>
      <vt:lpstr>A Conceptual Process to Get Started</vt:lpstr>
      <vt:lpstr>Types of architecture models / views</vt:lpstr>
    </vt:vector>
  </TitlesOfParts>
  <Company>Systems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Architecture for Distributing  the Computation of  Software Clustering Algorithms</dc:title>
  <dc:creator>Brian Mitchell</dc:creator>
  <cp:lastModifiedBy>dr.brian.mitchell@gmail.com</cp:lastModifiedBy>
  <cp:revision>418</cp:revision>
  <cp:lastPrinted>2015-10-19T20:50:10Z</cp:lastPrinted>
  <dcterms:created xsi:type="dcterms:W3CDTF">2001-08-17T22:25:52Z</dcterms:created>
  <dcterms:modified xsi:type="dcterms:W3CDTF">2017-10-16T17:26:27Z</dcterms:modified>
</cp:coreProperties>
</file>