
<file path=[Content_Types].xml><?xml version="1.0" encoding="utf-8"?>
<Types xmlns="http://schemas.openxmlformats.org/package/2006/content-types">
  <Default Extension="xml" ContentType="application/xml"/>
  <Default Extension="jpeg" ContentType="image/jpeg"/>
  <Default Extension="jpg" ContentType="image/jpeg"/>
  <Default Extension="rels" ContentType="application/vnd.openxmlformats-package.relationships+xml"/>
  <Default Extension="gif" ContentType="image/gif"/>
  <Default Extension="png" ContentType="image/png"/>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9" r:id="rId1"/>
  </p:sldMasterIdLst>
  <p:notesMasterIdLst>
    <p:notesMasterId r:id="rId48"/>
  </p:notesMasterIdLst>
  <p:handoutMasterIdLst>
    <p:handoutMasterId r:id="rId49"/>
  </p:handoutMasterIdLst>
  <p:sldIdLst>
    <p:sldId id="481" r:id="rId2"/>
    <p:sldId id="482" r:id="rId3"/>
    <p:sldId id="483" r:id="rId4"/>
    <p:sldId id="568" r:id="rId5"/>
    <p:sldId id="532" r:id="rId6"/>
    <p:sldId id="539" r:id="rId7"/>
    <p:sldId id="540" r:id="rId8"/>
    <p:sldId id="534" r:id="rId9"/>
    <p:sldId id="535" r:id="rId10"/>
    <p:sldId id="573" r:id="rId11"/>
    <p:sldId id="490" r:id="rId12"/>
    <p:sldId id="563" r:id="rId13"/>
    <p:sldId id="574" r:id="rId14"/>
    <p:sldId id="536" r:id="rId15"/>
    <p:sldId id="544" r:id="rId16"/>
    <p:sldId id="545" r:id="rId17"/>
    <p:sldId id="548" r:id="rId18"/>
    <p:sldId id="546" r:id="rId19"/>
    <p:sldId id="549" r:id="rId20"/>
    <p:sldId id="559" r:id="rId21"/>
    <p:sldId id="560" r:id="rId22"/>
    <p:sldId id="561" r:id="rId23"/>
    <p:sldId id="562" r:id="rId24"/>
    <p:sldId id="569" r:id="rId25"/>
    <p:sldId id="537" r:id="rId26"/>
    <p:sldId id="547" r:id="rId27"/>
    <p:sldId id="571" r:id="rId28"/>
    <p:sldId id="543" r:id="rId29"/>
    <p:sldId id="552" r:id="rId30"/>
    <p:sldId id="550" r:id="rId31"/>
    <p:sldId id="565" r:id="rId32"/>
    <p:sldId id="566" r:id="rId33"/>
    <p:sldId id="567" r:id="rId34"/>
    <p:sldId id="564" r:id="rId35"/>
    <p:sldId id="572" r:id="rId36"/>
    <p:sldId id="541" r:id="rId37"/>
    <p:sldId id="542" r:id="rId38"/>
    <p:sldId id="538" r:id="rId39"/>
    <p:sldId id="551" r:id="rId40"/>
    <p:sldId id="570" r:id="rId41"/>
    <p:sldId id="553" r:id="rId42"/>
    <p:sldId id="556" r:id="rId43"/>
    <p:sldId id="555" r:id="rId44"/>
    <p:sldId id="557" r:id="rId45"/>
    <p:sldId id="558" r:id="rId46"/>
    <p:sldId id="554" r:id="rId47"/>
  </p:sldIdLst>
  <p:sldSz cx="9144000" cy="6858000" type="screen4x3"/>
  <p:notesSz cx="6858000" cy="9180513"/>
  <p:defaultTextStyle>
    <a:defPPr>
      <a:defRPr lang="en-US"/>
    </a:defPPr>
    <a:lvl1pPr algn="l" rtl="0" fontAlgn="base">
      <a:spcBef>
        <a:spcPct val="0"/>
      </a:spcBef>
      <a:spcAft>
        <a:spcPct val="0"/>
      </a:spcAft>
      <a:defRPr sz="2400" kern="1200">
        <a:solidFill>
          <a:schemeClr val="tx1"/>
        </a:solidFill>
        <a:latin typeface="Tahoma" charset="0"/>
        <a:ea typeface="ＭＳ Ｐゴシック" charset="0"/>
        <a:cs typeface="+mn-cs"/>
      </a:defRPr>
    </a:lvl1pPr>
    <a:lvl2pPr marL="457200" algn="l" rtl="0" fontAlgn="base">
      <a:spcBef>
        <a:spcPct val="0"/>
      </a:spcBef>
      <a:spcAft>
        <a:spcPct val="0"/>
      </a:spcAft>
      <a:defRPr sz="2400" kern="1200">
        <a:solidFill>
          <a:schemeClr val="tx1"/>
        </a:solidFill>
        <a:latin typeface="Tahoma" charset="0"/>
        <a:ea typeface="ＭＳ Ｐゴシック" charset="0"/>
        <a:cs typeface="+mn-cs"/>
      </a:defRPr>
    </a:lvl2pPr>
    <a:lvl3pPr marL="914400" algn="l" rtl="0" fontAlgn="base">
      <a:spcBef>
        <a:spcPct val="0"/>
      </a:spcBef>
      <a:spcAft>
        <a:spcPct val="0"/>
      </a:spcAft>
      <a:defRPr sz="2400" kern="1200">
        <a:solidFill>
          <a:schemeClr val="tx1"/>
        </a:solidFill>
        <a:latin typeface="Tahoma" charset="0"/>
        <a:ea typeface="ＭＳ Ｐゴシック" charset="0"/>
        <a:cs typeface="+mn-cs"/>
      </a:defRPr>
    </a:lvl3pPr>
    <a:lvl4pPr marL="1371600" algn="l" rtl="0" fontAlgn="base">
      <a:spcBef>
        <a:spcPct val="0"/>
      </a:spcBef>
      <a:spcAft>
        <a:spcPct val="0"/>
      </a:spcAft>
      <a:defRPr sz="2400" kern="1200">
        <a:solidFill>
          <a:schemeClr val="tx1"/>
        </a:solidFill>
        <a:latin typeface="Tahoma" charset="0"/>
        <a:ea typeface="ＭＳ Ｐゴシック" charset="0"/>
        <a:cs typeface="+mn-cs"/>
      </a:defRPr>
    </a:lvl4pPr>
    <a:lvl5pPr marL="1828800" algn="l" rtl="0" fontAlgn="base">
      <a:spcBef>
        <a:spcPct val="0"/>
      </a:spcBef>
      <a:spcAft>
        <a:spcPct val="0"/>
      </a:spcAft>
      <a:defRPr sz="2400" kern="1200">
        <a:solidFill>
          <a:schemeClr val="tx1"/>
        </a:solidFill>
        <a:latin typeface="Tahoma" charset="0"/>
        <a:ea typeface="ＭＳ Ｐゴシック" charset="0"/>
        <a:cs typeface="+mn-cs"/>
      </a:defRPr>
    </a:lvl5pPr>
    <a:lvl6pPr marL="2286000" algn="l" defTabSz="457200" rtl="0" eaLnBrk="1" latinLnBrk="0" hangingPunct="1">
      <a:defRPr sz="2400" kern="1200">
        <a:solidFill>
          <a:schemeClr val="tx1"/>
        </a:solidFill>
        <a:latin typeface="Tahoma" charset="0"/>
        <a:ea typeface="ＭＳ Ｐゴシック" charset="0"/>
        <a:cs typeface="+mn-cs"/>
      </a:defRPr>
    </a:lvl6pPr>
    <a:lvl7pPr marL="2743200" algn="l" defTabSz="457200" rtl="0" eaLnBrk="1" latinLnBrk="0" hangingPunct="1">
      <a:defRPr sz="2400" kern="1200">
        <a:solidFill>
          <a:schemeClr val="tx1"/>
        </a:solidFill>
        <a:latin typeface="Tahoma" charset="0"/>
        <a:ea typeface="ＭＳ Ｐゴシック" charset="0"/>
        <a:cs typeface="+mn-cs"/>
      </a:defRPr>
    </a:lvl7pPr>
    <a:lvl8pPr marL="3200400" algn="l" defTabSz="457200" rtl="0" eaLnBrk="1" latinLnBrk="0" hangingPunct="1">
      <a:defRPr sz="2400" kern="1200">
        <a:solidFill>
          <a:schemeClr val="tx1"/>
        </a:solidFill>
        <a:latin typeface="Tahoma" charset="0"/>
        <a:ea typeface="ＭＳ Ｐゴシック" charset="0"/>
        <a:cs typeface="+mn-cs"/>
      </a:defRPr>
    </a:lvl8pPr>
    <a:lvl9pPr marL="3657600" algn="l" defTabSz="457200" rtl="0" eaLnBrk="1" latinLnBrk="0" hangingPunct="1">
      <a:defRPr sz="2400" kern="1200">
        <a:solidFill>
          <a:schemeClr val="tx1"/>
        </a:solidFill>
        <a:latin typeface="Tahoma" charset="0"/>
        <a:ea typeface="ＭＳ Ｐゴシック" charset="0"/>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a:srgbClr val="FF0000"/>
    <a:srgbClr val="33CC33"/>
    <a:srgbClr val="BEBA00"/>
    <a:srgbClr val="B0AC00"/>
    <a:srgbClr val="CCCC00"/>
    <a:srgbClr val="99CC00"/>
    <a:srgbClr val="CCFF3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autoAdjust="0"/>
    <p:restoredTop sz="95345" autoAdjust="0"/>
  </p:normalViewPr>
  <p:slideViewPr>
    <p:cSldViewPr>
      <p:cViewPr>
        <p:scale>
          <a:sx n="100" d="100"/>
          <a:sy n="100" d="100"/>
        </p:scale>
        <p:origin x="1960" y="37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presProps" Target="presProps.xml"/><Relationship Id="rId51" Type="http://schemas.openxmlformats.org/officeDocument/2006/relationships/viewProps" Target="viewProps.xml"/><Relationship Id="rId52" Type="http://schemas.openxmlformats.org/officeDocument/2006/relationships/theme" Target="theme/theme1.xml"/><Relationship Id="rId53"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notesMaster" Target="notesMasters/notesMaster1.xml"/><Relationship Id="rId49" Type="http://schemas.openxmlformats.org/officeDocument/2006/relationships/handoutMaster" Target="handoutMasters/handout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hdr" sz="quarter"/>
          </p:nvPr>
        </p:nvSpPr>
        <p:spPr bwMode="auto">
          <a:xfrm>
            <a:off x="0" y="0"/>
            <a:ext cx="2971800" cy="460375"/>
          </a:xfrm>
          <a:prstGeom prst="rect">
            <a:avLst/>
          </a:prstGeom>
          <a:noFill/>
          <a:ln>
            <a:noFill/>
          </a:ln>
          <a:effectLst/>
          <a:extLst>
            <a:ext uri="{FAA26D3D-D897-4be2-8F04-BA451C77F1D7}">
              <ma14:placeholderFlag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650" tIns="45825" rIns="91650" bIns="45825" numCol="1" anchor="t" anchorCtr="0" compatLnSpc="1">
            <a:prstTxWarp prst="textNoShape">
              <a:avLst/>
            </a:prstTxWarp>
          </a:bodyPr>
          <a:lstStyle>
            <a:lvl1pPr defTabSz="915988">
              <a:defRPr sz="1200" b="1"/>
            </a:lvl1pPr>
          </a:lstStyle>
          <a:p>
            <a:endParaRPr lang="en-US"/>
          </a:p>
        </p:txBody>
      </p:sp>
      <p:sp>
        <p:nvSpPr>
          <p:cNvPr id="19459" name="Rectangle 3"/>
          <p:cNvSpPr>
            <a:spLocks noGrp="1" noChangeArrowheads="1"/>
          </p:cNvSpPr>
          <p:nvPr>
            <p:ph type="dt" sz="quarter" idx="1"/>
          </p:nvPr>
        </p:nvSpPr>
        <p:spPr bwMode="auto">
          <a:xfrm>
            <a:off x="3886200" y="0"/>
            <a:ext cx="2971800" cy="460375"/>
          </a:xfrm>
          <a:prstGeom prst="rect">
            <a:avLst/>
          </a:prstGeom>
          <a:noFill/>
          <a:ln>
            <a:noFill/>
          </a:ln>
          <a:effectLst/>
          <a:extLst>
            <a:ext uri="{FAA26D3D-D897-4be2-8F04-BA451C77F1D7}">
              <ma14:placeholderFlag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650" tIns="45825" rIns="91650" bIns="45825" numCol="1" anchor="t" anchorCtr="0" compatLnSpc="1">
            <a:prstTxWarp prst="textNoShape">
              <a:avLst/>
            </a:prstTxWarp>
          </a:bodyPr>
          <a:lstStyle>
            <a:lvl1pPr algn="r" defTabSz="915988">
              <a:defRPr sz="1200" b="1"/>
            </a:lvl1pPr>
          </a:lstStyle>
          <a:p>
            <a:endParaRPr lang="en-US"/>
          </a:p>
        </p:txBody>
      </p:sp>
      <p:sp>
        <p:nvSpPr>
          <p:cNvPr id="19460" name="Rectangle 4"/>
          <p:cNvSpPr>
            <a:spLocks noGrp="1" noChangeArrowheads="1"/>
          </p:cNvSpPr>
          <p:nvPr>
            <p:ph type="ftr" sz="quarter" idx="2"/>
          </p:nvPr>
        </p:nvSpPr>
        <p:spPr bwMode="auto">
          <a:xfrm>
            <a:off x="0" y="8720138"/>
            <a:ext cx="2971800" cy="460375"/>
          </a:xfrm>
          <a:prstGeom prst="rect">
            <a:avLst/>
          </a:prstGeom>
          <a:noFill/>
          <a:ln>
            <a:noFill/>
          </a:ln>
          <a:effectLst/>
          <a:extLst>
            <a:ext uri="{FAA26D3D-D897-4be2-8F04-BA451C77F1D7}">
              <ma14:placeholderFlag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650" tIns="45825" rIns="91650" bIns="45825" numCol="1" anchor="b" anchorCtr="0" compatLnSpc="1">
            <a:prstTxWarp prst="textNoShape">
              <a:avLst/>
            </a:prstTxWarp>
          </a:bodyPr>
          <a:lstStyle>
            <a:lvl1pPr defTabSz="915988">
              <a:defRPr sz="1200" b="1"/>
            </a:lvl1pPr>
          </a:lstStyle>
          <a:p>
            <a:endParaRPr lang="en-US"/>
          </a:p>
        </p:txBody>
      </p:sp>
      <p:sp>
        <p:nvSpPr>
          <p:cNvPr id="19461" name="Rectangle 5"/>
          <p:cNvSpPr>
            <a:spLocks noGrp="1" noChangeArrowheads="1"/>
          </p:cNvSpPr>
          <p:nvPr>
            <p:ph type="sldNum" sz="quarter" idx="3"/>
          </p:nvPr>
        </p:nvSpPr>
        <p:spPr bwMode="auto">
          <a:xfrm>
            <a:off x="3886200" y="8720138"/>
            <a:ext cx="2971800" cy="460375"/>
          </a:xfrm>
          <a:prstGeom prst="rect">
            <a:avLst/>
          </a:prstGeom>
          <a:noFill/>
          <a:ln>
            <a:noFill/>
          </a:ln>
          <a:effectLst/>
          <a:extLst>
            <a:ext uri="{FAA26D3D-D897-4be2-8F04-BA451C77F1D7}">
              <ma14:placeholderFlag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650" tIns="45825" rIns="91650" bIns="45825" numCol="1" anchor="b" anchorCtr="0" compatLnSpc="1">
            <a:prstTxWarp prst="textNoShape">
              <a:avLst/>
            </a:prstTxWarp>
          </a:bodyPr>
          <a:lstStyle>
            <a:lvl1pPr algn="r" defTabSz="915988">
              <a:defRPr sz="1200" b="1"/>
            </a:lvl1pPr>
          </a:lstStyle>
          <a:p>
            <a:fld id="{4B3BE12F-AD8B-3447-B0BD-71A0D7EBD43F}" type="slidenum">
              <a:rPr lang="en-US"/>
              <a:pPr/>
              <a:t>‹#›</a:t>
            </a:fld>
            <a:endParaRPr lang="en-US"/>
          </a:p>
        </p:txBody>
      </p:sp>
    </p:spTree>
    <p:extLst>
      <p:ext uri="{BB962C8B-B14F-4D97-AF65-F5344CB8AC3E}">
        <p14:creationId xmlns:p14="http://schemas.microsoft.com/office/powerpoint/2010/main" val="269301605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bwMode="auto">
          <a:xfrm>
            <a:off x="0" y="0"/>
            <a:ext cx="2971800" cy="460375"/>
          </a:xfrm>
          <a:prstGeom prst="rect">
            <a:avLst/>
          </a:prstGeom>
          <a:noFill/>
          <a:ln>
            <a:noFill/>
          </a:ln>
          <a:effectLst/>
          <a:extLst>
            <a:ext uri="{FAA26D3D-D897-4be2-8F04-BA451C77F1D7}">
              <ma14:placeholderFlag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650" tIns="45825" rIns="91650" bIns="45825" numCol="1" anchor="t" anchorCtr="0" compatLnSpc="1">
            <a:prstTxWarp prst="textNoShape">
              <a:avLst/>
            </a:prstTxWarp>
          </a:bodyPr>
          <a:lstStyle>
            <a:lvl1pPr defTabSz="915988">
              <a:defRPr sz="1200" b="1"/>
            </a:lvl1pPr>
          </a:lstStyle>
          <a:p>
            <a:endParaRPr lang="en-US"/>
          </a:p>
        </p:txBody>
      </p:sp>
      <p:sp>
        <p:nvSpPr>
          <p:cNvPr id="17411" name="Rectangle 3"/>
          <p:cNvSpPr>
            <a:spLocks noGrp="1" noChangeArrowheads="1"/>
          </p:cNvSpPr>
          <p:nvPr>
            <p:ph type="dt" idx="1"/>
          </p:nvPr>
        </p:nvSpPr>
        <p:spPr bwMode="auto">
          <a:xfrm>
            <a:off x="3886200" y="0"/>
            <a:ext cx="2971800" cy="460375"/>
          </a:xfrm>
          <a:prstGeom prst="rect">
            <a:avLst/>
          </a:prstGeom>
          <a:noFill/>
          <a:ln>
            <a:noFill/>
          </a:ln>
          <a:effectLst/>
          <a:extLst>
            <a:ext uri="{FAA26D3D-D897-4be2-8F04-BA451C77F1D7}">
              <ma14:placeholderFlag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650" tIns="45825" rIns="91650" bIns="45825" numCol="1" anchor="t" anchorCtr="0" compatLnSpc="1">
            <a:prstTxWarp prst="textNoShape">
              <a:avLst/>
            </a:prstTxWarp>
          </a:bodyPr>
          <a:lstStyle>
            <a:lvl1pPr algn="r" defTabSz="915988">
              <a:defRPr sz="1200" b="1"/>
            </a:lvl1pPr>
          </a:lstStyle>
          <a:p>
            <a:endParaRPr lang="en-US"/>
          </a:p>
        </p:txBody>
      </p:sp>
      <p:sp>
        <p:nvSpPr>
          <p:cNvPr id="17412" name="Rectangle 4"/>
          <p:cNvSpPr>
            <a:spLocks noGrp="1" noRot="1" noChangeAspect="1" noChangeArrowheads="1" noTextEdit="1"/>
          </p:cNvSpPr>
          <p:nvPr>
            <p:ph type="sldImg" idx="2"/>
          </p:nvPr>
        </p:nvSpPr>
        <p:spPr bwMode="auto">
          <a:xfrm>
            <a:off x="1135063" y="688975"/>
            <a:ext cx="4589462" cy="3441700"/>
          </a:xfrm>
          <a:prstGeom prst="rect">
            <a:avLst/>
          </a:prstGeom>
          <a:no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 xmlns:a14="http://schemas.microsoft.com/office/drawing/2010/main" val="1"/>
            </a:ext>
          </a:extLst>
        </p:spPr>
      </p:sp>
      <p:sp>
        <p:nvSpPr>
          <p:cNvPr id="17413" name="Rectangle 5"/>
          <p:cNvSpPr>
            <a:spLocks noGrp="1" noChangeArrowheads="1"/>
          </p:cNvSpPr>
          <p:nvPr>
            <p:ph type="body" sz="quarter" idx="3"/>
          </p:nvPr>
        </p:nvSpPr>
        <p:spPr bwMode="auto">
          <a:xfrm>
            <a:off x="914400" y="4360863"/>
            <a:ext cx="5029200" cy="4130675"/>
          </a:xfrm>
          <a:prstGeom prst="rect">
            <a:avLst/>
          </a:prstGeom>
          <a:noFill/>
          <a:ln>
            <a:noFill/>
          </a:ln>
          <a:effectLst/>
          <a:extLst>
            <a:ext uri="{FAA26D3D-D897-4be2-8F04-BA451C77F1D7}">
              <ma14:placeholderFlag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650" tIns="45825" rIns="91650" bIns="4582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414" name="Rectangle 6"/>
          <p:cNvSpPr>
            <a:spLocks noGrp="1" noChangeArrowheads="1"/>
          </p:cNvSpPr>
          <p:nvPr>
            <p:ph type="ftr" sz="quarter" idx="4"/>
          </p:nvPr>
        </p:nvSpPr>
        <p:spPr bwMode="auto">
          <a:xfrm>
            <a:off x="0" y="8720138"/>
            <a:ext cx="2971800" cy="460375"/>
          </a:xfrm>
          <a:prstGeom prst="rect">
            <a:avLst/>
          </a:prstGeom>
          <a:noFill/>
          <a:ln>
            <a:noFill/>
          </a:ln>
          <a:effectLst/>
          <a:extLst>
            <a:ext uri="{FAA26D3D-D897-4be2-8F04-BA451C77F1D7}">
              <ma14:placeholderFlag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650" tIns="45825" rIns="91650" bIns="45825" numCol="1" anchor="b" anchorCtr="0" compatLnSpc="1">
            <a:prstTxWarp prst="textNoShape">
              <a:avLst/>
            </a:prstTxWarp>
          </a:bodyPr>
          <a:lstStyle>
            <a:lvl1pPr defTabSz="915988">
              <a:defRPr sz="1200" b="1"/>
            </a:lvl1pPr>
          </a:lstStyle>
          <a:p>
            <a:endParaRPr lang="en-US"/>
          </a:p>
        </p:txBody>
      </p:sp>
      <p:sp>
        <p:nvSpPr>
          <p:cNvPr id="17415" name="Rectangle 7"/>
          <p:cNvSpPr>
            <a:spLocks noGrp="1" noChangeArrowheads="1"/>
          </p:cNvSpPr>
          <p:nvPr>
            <p:ph type="sldNum" sz="quarter" idx="5"/>
          </p:nvPr>
        </p:nvSpPr>
        <p:spPr bwMode="auto">
          <a:xfrm>
            <a:off x="3886200" y="8720138"/>
            <a:ext cx="2971800" cy="460375"/>
          </a:xfrm>
          <a:prstGeom prst="rect">
            <a:avLst/>
          </a:prstGeom>
          <a:noFill/>
          <a:ln>
            <a:noFill/>
          </a:ln>
          <a:effectLst/>
          <a:extLst>
            <a:ext uri="{FAA26D3D-D897-4be2-8F04-BA451C77F1D7}">
              <ma14:placeholderFlag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650" tIns="45825" rIns="91650" bIns="45825" numCol="1" anchor="b" anchorCtr="0" compatLnSpc="1">
            <a:prstTxWarp prst="textNoShape">
              <a:avLst/>
            </a:prstTxWarp>
          </a:bodyPr>
          <a:lstStyle>
            <a:lvl1pPr algn="r" defTabSz="915988">
              <a:defRPr sz="1200" b="1"/>
            </a:lvl1pPr>
          </a:lstStyle>
          <a:p>
            <a:fld id="{5520E431-4027-2C43-97FE-F27E89CDF80E}" type="slidenum">
              <a:rPr lang="en-US"/>
              <a:pPr/>
              <a:t>‹#›</a:t>
            </a:fld>
            <a:endParaRPr lang="en-US"/>
          </a:p>
        </p:txBody>
      </p:sp>
    </p:spTree>
    <p:extLst>
      <p:ext uri="{BB962C8B-B14F-4D97-AF65-F5344CB8AC3E}">
        <p14:creationId xmlns:p14="http://schemas.microsoft.com/office/powerpoint/2010/main" val="191892553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charset="0"/>
        <a:ea typeface="ＭＳ Ｐゴシック" charset="0"/>
        <a:cs typeface="+mn-cs"/>
      </a:defRPr>
    </a:lvl1pPr>
    <a:lvl2pPr marL="457200" algn="l" rtl="0" fontAlgn="base">
      <a:spcBef>
        <a:spcPct val="30000"/>
      </a:spcBef>
      <a:spcAft>
        <a:spcPct val="0"/>
      </a:spcAft>
      <a:defRPr sz="1200" kern="1200">
        <a:solidFill>
          <a:schemeClr val="tx1"/>
        </a:solidFill>
        <a:latin typeface="Times New Roman" charset="0"/>
        <a:ea typeface="ＭＳ Ｐゴシック" charset="0"/>
        <a:cs typeface="+mn-cs"/>
      </a:defRPr>
    </a:lvl2pPr>
    <a:lvl3pPr marL="914400" algn="l" rtl="0" fontAlgn="base">
      <a:spcBef>
        <a:spcPct val="30000"/>
      </a:spcBef>
      <a:spcAft>
        <a:spcPct val="0"/>
      </a:spcAft>
      <a:defRPr sz="1200" kern="1200">
        <a:solidFill>
          <a:schemeClr val="tx1"/>
        </a:solidFill>
        <a:latin typeface="Times New Roman" charset="0"/>
        <a:ea typeface="ＭＳ Ｐゴシック" charset="0"/>
        <a:cs typeface="+mn-cs"/>
      </a:defRPr>
    </a:lvl3pPr>
    <a:lvl4pPr marL="1371600" algn="l" rtl="0" fontAlgn="base">
      <a:spcBef>
        <a:spcPct val="30000"/>
      </a:spcBef>
      <a:spcAft>
        <a:spcPct val="0"/>
      </a:spcAft>
      <a:defRPr sz="1200" kern="1200">
        <a:solidFill>
          <a:schemeClr val="tx1"/>
        </a:solidFill>
        <a:latin typeface="Times New Roman" charset="0"/>
        <a:ea typeface="ＭＳ Ｐゴシック" charset="0"/>
        <a:cs typeface="+mn-cs"/>
      </a:defRPr>
    </a:lvl4pPr>
    <a:lvl5pPr marL="1828800" algn="l" rtl="0" fontAlgn="base">
      <a:spcBef>
        <a:spcPct val="30000"/>
      </a:spcBef>
      <a:spcAft>
        <a:spcPct val="0"/>
      </a:spcAft>
      <a:defRPr sz="1200" kern="1200">
        <a:solidFill>
          <a:schemeClr val="tx1"/>
        </a:solidFill>
        <a:latin typeface="Times New Roman"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9BDE62D-78E3-1641-95B0-E17D77400C30}" type="slidenum">
              <a:rPr lang="en-US"/>
              <a:pPr/>
              <a:t>1</a:t>
            </a:fld>
            <a:endParaRPr lang="en-US"/>
          </a:p>
        </p:txBody>
      </p:sp>
      <p:sp>
        <p:nvSpPr>
          <p:cNvPr id="36966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369667" name="Rectangle 3"/>
          <p:cNvSpPr>
            <a:spLocks noGrp="1" noChangeArrowheads="1"/>
          </p:cNvSpPr>
          <p:nvPr>
            <p:ph type="body" idx="1"/>
          </p:nvPr>
        </p:nvSpPr>
        <p:spPr/>
        <p:txBody>
          <a:bodyPr/>
          <a:lstStyle/>
          <a:p>
            <a:r>
              <a:rPr lang="en-US"/>
              <a:t>TODO</a:t>
            </a:r>
          </a:p>
          <a:p>
            <a:endParaRPr lang="en-US"/>
          </a:p>
          <a:p>
            <a:r>
              <a:rPr lang="en-US"/>
              <a:t>Why search versus other techniques?  Reread Bill</a:t>
            </a:r>
            <a:r>
              <a:rPr lang="ja-JP" altLang="en-US">
                <a:latin typeface="Arial"/>
              </a:rPr>
              <a:t>’</a:t>
            </a:r>
            <a:r>
              <a:rPr lang="en-US"/>
              <a:t>s ACDC and Koche</a:t>
            </a:r>
            <a:r>
              <a:rPr lang="ja-JP" altLang="en-US">
                <a:latin typeface="Arial"/>
              </a:rPr>
              <a:t>’</a:t>
            </a:r>
            <a:r>
              <a:rPr lang="en-US"/>
              <a:t>s ICSM01 papers.</a:t>
            </a:r>
          </a:p>
          <a:p>
            <a:endParaRPr lang="en-US"/>
          </a:p>
          <a:p>
            <a:r>
              <a:rPr lang="en-US"/>
              <a:t>Thinking Point 1:  Goal is to propose an abstract representation of source code.  There is no </a:t>
            </a:r>
            <a:r>
              <a:rPr lang="ja-JP" altLang="en-US">
                <a:latin typeface="Arial"/>
              </a:rPr>
              <a:t>“</a:t>
            </a:r>
            <a:r>
              <a:rPr lang="en-US"/>
              <a:t>correct</a:t>
            </a:r>
            <a:r>
              <a:rPr lang="ja-JP" altLang="en-US">
                <a:latin typeface="Arial"/>
              </a:rPr>
              <a:t>”</a:t>
            </a:r>
            <a:r>
              <a:rPr lang="en-US"/>
              <a:t> answer.  Use multiple views – each view provides additional insight into the overall architecture.</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098" name="Group 2"/>
          <p:cNvGrpSpPr>
            <a:grpSpLocks/>
          </p:cNvGrpSpPr>
          <p:nvPr/>
        </p:nvGrpSpPr>
        <p:grpSpPr bwMode="auto">
          <a:xfrm>
            <a:off x="0" y="0"/>
            <a:ext cx="9144000" cy="6858000"/>
            <a:chOff x="0" y="0"/>
            <a:chExt cx="5760" cy="4320"/>
          </a:xfrm>
        </p:grpSpPr>
        <p:grpSp>
          <p:nvGrpSpPr>
            <p:cNvPr id="4099" name="Group 3"/>
            <p:cNvGrpSpPr>
              <a:grpSpLocks/>
            </p:cNvGrpSpPr>
            <p:nvPr/>
          </p:nvGrpSpPr>
          <p:grpSpPr bwMode="auto">
            <a:xfrm>
              <a:off x="0" y="0"/>
              <a:ext cx="5760" cy="4320"/>
              <a:chOff x="0" y="0"/>
              <a:chExt cx="5760" cy="4320"/>
            </a:xfrm>
          </p:grpSpPr>
          <p:sp>
            <p:nvSpPr>
              <p:cNvPr id="4100" name="Rectangle 4"/>
              <p:cNvSpPr>
                <a:spLocks noChangeArrowheads="1"/>
              </p:cNvSpPr>
              <p:nvPr/>
            </p:nvSpPr>
            <p:spPr bwMode="ltGray">
              <a:xfrm>
                <a:off x="2112" y="0"/>
                <a:ext cx="3648" cy="96"/>
              </a:xfrm>
              <a:prstGeom prst="rect">
                <a:avLst/>
              </a:prstGeom>
              <a:solidFill>
                <a:schemeClr val="folHlink"/>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nvGrpSpPr>
              <p:cNvPr id="4101" name="Group 5"/>
              <p:cNvGrpSpPr>
                <a:grpSpLocks/>
              </p:cNvGrpSpPr>
              <p:nvPr userDrawn="1"/>
            </p:nvGrpSpPr>
            <p:grpSpPr bwMode="auto">
              <a:xfrm>
                <a:off x="0" y="0"/>
                <a:ext cx="5760" cy="4320"/>
                <a:chOff x="0" y="0"/>
                <a:chExt cx="5760" cy="4320"/>
              </a:xfrm>
            </p:grpSpPr>
            <p:sp>
              <p:nvSpPr>
                <p:cNvPr id="4102" name="Line 6"/>
                <p:cNvSpPr>
                  <a:spLocks noChangeShapeType="1"/>
                </p:cNvSpPr>
                <p:nvPr/>
              </p:nvSpPr>
              <p:spPr bwMode="white">
                <a:xfrm>
                  <a:off x="0" y="19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03" name="Line 7"/>
                <p:cNvSpPr>
                  <a:spLocks noChangeShapeType="1"/>
                </p:cNvSpPr>
                <p:nvPr/>
              </p:nvSpPr>
              <p:spPr bwMode="white">
                <a:xfrm>
                  <a:off x="0" y="38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04" name="Line 8"/>
                <p:cNvSpPr>
                  <a:spLocks noChangeShapeType="1"/>
                </p:cNvSpPr>
                <p:nvPr/>
              </p:nvSpPr>
              <p:spPr bwMode="white">
                <a:xfrm>
                  <a:off x="0" y="57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05" name="Line 9"/>
                <p:cNvSpPr>
                  <a:spLocks noChangeShapeType="1"/>
                </p:cNvSpPr>
                <p:nvPr/>
              </p:nvSpPr>
              <p:spPr bwMode="white">
                <a:xfrm>
                  <a:off x="0" y="76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06" name="Line 10"/>
                <p:cNvSpPr>
                  <a:spLocks noChangeShapeType="1"/>
                </p:cNvSpPr>
                <p:nvPr/>
              </p:nvSpPr>
              <p:spPr bwMode="white">
                <a:xfrm>
                  <a:off x="0" y="96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07" name="Line 11"/>
                <p:cNvSpPr>
                  <a:spLocks noChangeShapeType="1"/>
                </p:cNvSpPr>
                <p:nvPr/>
              </p:nvSpPr>
              <p:spPr bwMode="white">
                <a:xfrm>
                  <a:off x="0" y="115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08" name="Line 12"/>
                <p:cNvSpPr>
                  <a:spLocks noChangeShapeType="1"/>
                </p:cNvSpPr>
                <p:nvPr/>
              </p:nvSpPr>
              <p:spPr bwMode="white">
                <a:xfrm>
                  <a:off x="0" y="134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09" name="Line 13"/>
                <p:cNvSpPr>
                  <a:spLocks noChangeShapeType="1"/>
                </p:cNvSpPr>
                <p:nvPr/>
              </p:nvSpPr>
              <p:spPr bwMode="white">
                <a:xfrm>
                  <a:off x="0" y="153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10" name="Line 14"/>
                <p:cNvSpPr>
                  <a:spLocks noChangeShapeType="1"/>
                </p:cNvSpPr>
                <p:nvPr/>
              </p:nvSpPr>
              <p:spPr bwMode="white">
                <a:xfrm>
                  <a:off x="0" y="172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11" name="Line 15"/>
                <p:cNvSpPr>
                  <a:spLocks noChangeShapeType="1"/>
                </p:cNvSpPr>
                <p:nvPr/>
              </p:nvSpPr>
              <p:spPr bwMode="white">
                <a:xfrm>
                  <a:off x="0" y="192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12" name="Line 16"/>
                <p:cNvSpPr>
                  <a:spLocks noChangeShapeType="1"/>
                </p:cNvSpPr>
                <p:nvPr/>
              </p:nvSpPr>
              <p:spPr bwMode="white">
                <a:xfrm>
                  <a:off x="0" y="211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13" name="Line 17"/>
                <p:cNvSpPr>
                  <a:spLocks noChangeShapeType="1"/>
                </p:cNvSpPr>
                <p:nvPr/>
              </p:nvSpPr>
              <p:spPr bwMode="white">
                <a:xfrm>
                  <a:off x="0" y="230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14" name="Line 18"/>
                <p:cNvSpPr>
                  <a:spLocks noChangeShapeType="1"/>
                </p:cNvSpPr>
                <p:nvPr/>
              </p:nvSpPr>
              <p:spPr bwMode="white">
                <a:xfrm>
                  <a:off x="0" y="249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15" name="Line 19"/>
                <p:cNvSpPr>
                  <a:spLocks noChangeShapeType="1"/>
                </p:cNvSpPr>
                <p:nvPr/>
              </p:nvSpPr>
              <p:spPr bwMode="white">
                <a:xfrm>
                  <a:off x="0" y="268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16" name="Line 20"/>
                <p:cNvSpPr>
                  <a:spLocks noChangeShapeType="1"/>
                </p:cNvSpPr>
                <p:nvPr/>
              </p:nvSpPr>
              <p:spPr bwMode="white">
                <a:xfrm>
                  <a:off x="0" y="288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17" name="Line 21"/>
                <p:cNvSpPr>
                  <a:spLocks noChangeShapeType="1"/>
                </p:cNvSpPr>
                <p:nvPr/>
              </p:nvSpPr>
              <p:spPr bwMode="white">
                <a:xfrm>
                  <a:off x="0" y="307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18" name="Line 22"/>
                <p:cNvSpPr>
                  <a:spLocks noChangeShapeType="1"/>
                </p:cNvSpPr>
                <p:nvPr/>
              </p:nvSpPr>
              <p:spPr bwMode="white">
                <a:xfrm>
                  <a:off x="0" y="326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19" name="Line 23"/>
                <p:cNvSpPr>
                  <a:spLocks noChangeShapeType="1"/>
                </p:cNvSpPr>
                <p:nvPr/>
              </p:nvSpPr>
              <p:spPr bwMode="white">
                <a:xfrm>
                  <a:off x="0" y="345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20" name="Line 24"/>
                <p:cNvSpPr>
                  <a:spLocks noChangeShapeType="1"/>
                </p:cNvSpPr>
                <p:nvPr/>
              </p:nvSpPr>
              <p:spPr bwMode="white">
                <a:xfrm>
                  <a:off x="0" y="364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21" name="Line 25"/>
                <p:cNvSpPr>
                  <a:spLocks noChangeShapeType="1"/>
                </p:cNvSpPr>
                <p:nvPr/>
              </p:nvSpPr>
              <p:spPr bwMode="white">
                <a:xfrm>
                  <a:off x="0" y="384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22" name="Line 26"/>
                <p:cNvSpPr>
                  <a:spLocks noChangeShapeType="1"/>
                </p:cNvSpPr>
                <p:nvPr/>
              </p:nvSpPr>
              <p:spPr bwMode="white">
                <a:xfrm>
                  <a:off x="0" y="403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23" name="Line 27"/>
                <p:cNvSpPr>
                  <a:spLocks noChangeShapeType="1"/>
                </p:cNvSpPr>
                <p:nvPr/>
              </p:nvSpPr>
              <p:spPr bwMode="white">
                <a:xfrm>
                  <a:off x="0" y="422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24" name="Line 28"/>
                <p:cNvSpPr>
                  <a:spLocks noChangeShapeType="1"/>
                </p:cNvSpPr>
                <p:nvPr/>
              </p:nvSpPr>
              <p:spPr bwMode="white">
                <a:xfrm>
                  <a:off x="19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25" name="Line 29"/>
                <p:cNvSpPr>
                  <a:spLocks noChangeShapeType="1"/>
                </p:cNvSpPr>
                <p:nvPr/>
              </p:nvSpPr>
              <p:spPr bwMode="white">
                <a:xfrm>
                  <a:off x="38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26" name="Line 30"/>
                <p:cNvSpPr>
                  <a:spLocks noChangeShapeType="1"/>
                </p:cNvSpPr>
                <p:nvPr/>
              </p:nvSpPr>
              <p:spPr bwMode="white">
                <a:xfrm>
                  <a:off x="57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27" name="Line 31"/>
                <p:cNvSpPr>
                  <a:spLocks noChangeShapeType="1"/>
                </p:cNvSpPr>
                <p:nvPr/>
              </p:nvSpPr>
              <p:spPr bwMode="white">
                <a:xfrm>
                  <a:off x="76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28" name="Line 32"/>
                <p:cNvSpPr>
                  <a:spLocks noChangeShapeType="1"/>
                </p:cNvSpPr>
                <p:nvPr/>
              </p:nvSpPr>
              <p:spPr bwMode="white">
                <a:xfrm>
                  <a:off x="96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29" name="Line 33"/>
                <p:cNvSpPr>
                  <a:spLocks noChangeShapeType="1"/>
                </p:cNvSpPr>
                <p:nvPr/>
              </p:nvSpPr>
              <p:spPr bwMode="white">
                <a:xfrm>
                  <a:off x="115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30" name="Line 34"/>
                <p:cNvSpPr>
                  <a:spLocks noChangeShapeType="1"/>
                </p:cNvSpPr>
                <p:nvPr/>
              </p:nvSpPr>
              <p:spPr bwMode="white">
                <a:xfrm>
                  <a:off x="134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31" name="Line 35"/>
                <p:cNvSpPr>
                  <a:spLocks noChangeShapeType="1"/>
                </p:cNvSpPr>
                <p:nvPr/>
              </p:nvSpPr>
              <p:spPr bwMode="white">
                <a:xfrm>
                  <a:off x="153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32" name="Line 36"/>
                <p:cNvSpPr>
                  <a:spLocks noChangeShapeType="1"/>
                </p:cNvSpPr>
                <p:nvPr/>
              </p:nvSpPr>
              <p:spPr bwMode="white">
                <a:xfrm>
                  <a:off x="172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33" name="Line 37"/>
                <p:cNvSpPr>
                  <a:spLocks noChangeShapeType="1"/>
                </p:cNvSpPr>
                <p:nvPr/>
              </p:nvSpPr>
              <p:spPr bwMode="white">
                <a:xfrm>
                  <a:off x="192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34" name="Line 38"/>
                <p:cNvSpPr>
                  <a:spLocks noChangeShapeType="1"/>
                </p:cNvSpPr>
                <p:nvPr/>
              </p:nvSpPr>
              <p:spPr bwMode="white">
                <a:xfrm>
                  <a:off x="211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35" name="Line 39"/>
                <p:cNvSpPr>
                  <a:spLocks noChangeShapeType="1"/>
                </p:cNvSpPr>
                <p:nvPr/>
              </p:nvSpPr>
              <p:spPr bwMode="white">
                <a:xfrm>
                  <a:off x="230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36" name="Line 40"/>
                <p:cNvSpPr>
                  <a:spLocks noChangeShapeType="1"/>
                </p:cNvSpPr>
                <p:nvPr/>
              </p:nvSpPr>
              <p:spPr bwMode="white">
                <a:xfrm>
                  <a:off x="249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37" name="Line 41"/>
                <p:cNvSpPr>
                  <a:spLocks noChangeShapeType="1"/>
                </p:cNvSpPr>
                <p:nvPr/>
              </p:nvSpPr>
              <p:spPr bwMode="white">
                <a:xfrm>
                  <a:off x="268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38" name="Line 42"/>
                <p:cNvSpPr>
                  <a:spLocks noChangeShapeType="1"/>
                </p:cNvSpPr>
                <p:nvPr/>
              </p:nvSpPr>
              <p:spPr bwMode="white">
                <a:xfrm>
                  <a:off x="288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39" name="Line 43"/>
                <p:cNvSpPr>
                  <a:spLocks noChangeShapeType="1"/>
                </p:cNvSpPr>
                <p:nvPr/>
              </p:nvSpPr>
              <p:spPr bwMode="white">
                <a:xfrm>
                  <a:off x="307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40" name="Line 44"/>
                <p:cNvSpPr>
                  <a:spLocks noChangeShapeType="1"/>
                </p:cNvSpPr>
                <p:nvPr/>
              </p:nvSpPr>
              <p:spPr bwMode="white">
                <a:xfrm>
                  <a:off x="326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41" name="Line 45"/>
                <p:cNvSpPr>
                  <a:spLocks noChangeShapeType="1"/>
                </p:cNvSpPr>
                <p:nvPr/>
              </p:nvSpPr>
              <p:spPr bwMode="white">
                <a:xfrm>
                  <a:off x="345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42" name="Line 46"/>
                <p:cNvSpPr>
                  <a:spLocks noChangeShapeType="1"/>
                </p:cNvSpPr>
                <p:nvPr/>
              </p:nvSpPr>
              <p:spPr bwMode="white">
                <a:xfrm>
                  <a:off x="364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43" name="Line 47"/>
                <p:cNvSpPr>
                  <a:spLocks noChangeShapeType="1"/>
                </p:cNvSpPr>
                <p:nvPr/>
              </p:nvSpPr>
              <p:spPr bwMode="white">
                <a:xfrm>
                  <a:off x="384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44" name="Line 48"/>
                <p:cNvSpPr>
                  <a:spLocks noChangeShapeType="1"/>
                </p:cNvSpPr>
                <p:nvPr/>
              </p:nvSpPr>
              <p:spPr bwMode="white">
                <a:xfrm>
                  <a:off x="403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45" name="Line 49"/>
                <p:cNvSpPr>
                  <a:spLocks noChangeShapeType="1"/>
                </p:cNvSpPr>
                <p:nvPr/>
              </p:nvSpPr>
              <p:spPr bwMode="white">
                <a:xfrm>
                  <a:off x="422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46" name="Line 50"/>
                <p:cNvSpPr>
                  <a:spLocks noChangeShapeType="1"/>
                </p:cNvSpPr>
                <p:nvPr/>
              </p:nvSpPr>
              <p:spPr bwMode="white">
                <a:xfrm>
                  <a:off x="441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47" name="Line 51"/>
                <p:cNvSpPr>
                  <a:spLocks noChangeShapeType="1"/>
                </p:cNvSpPr>
                <p:nvPr/>
              </p:nvSpPr>
              <p:spPr bwMode="white">
                <a:xfrm>
                  <a:off x="460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48" name="Line 52"/>
                <p:cNvSpPr>
                  <a:spLocks noChangeShapeType="1"/>
                </p:cNvSpPr>
                <p:nvPr/>
              </p:nvSpPr>
              <p:spPr bwMode="white">
                <a:xfrm>
                  <a:off x="480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49" name="Line 53"/>
                <p:cNvSpPr>
                  <a:spLocks noChangeShapeType="1"/>
                </p:cNvSpPr>
                <p:nvPr/>
              </p:nvSpPr>
              <p:spPr bwMode="white">
                <a:xfrm>
                  <a:off x="499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50" name="Line 54"/>
                <p:cNvSpPr>
                  <a:spLocks noChangeShapeType="1"/>
                </p:cNvSpPr>
                <p:nvPr/>
              </p:nvSpPr>
              <p:spPr bwMode="white">
                <a:xfrm>
                  <a:off x="518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51" name="Line 55"/>
                <p:cNvSpPr>
                  <a:spLocks noChangeShapeType="1"/>
                </p:cNvSpPr>
                <p:nvPr/>
              </p:nvSpPr>
              <p:spPr bwMode="white">
                <a:xfrm>
                  <a:off x="537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52" name="Line 56"/>
                <p:cNvSpPr>
                  <a:spLocks noChangeShapeType="1"/>
                </p:cNvSpPr>
                <p:nvPr/>
              </p:nvSpPr>
              <p:spPr bwMode="white">
                <a:xfrm>
                  <a:off x="556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sp>
            <p:nvSpPr>
              <p:cNvPr id="4153" name="Line 57"/>
              <p:cNvSpPr>
                <a:spLocks noChangeShapeType="1"/>
              </p:cNvSpPr>
              <p:nvPr/>
            </p:nvSpPr>
            <p:spPr bwMode="ltGray">
              <a:xfrm>
                <a:off x="5568" y="0"/>
                <a:ext cx="0" cy="1488"/>
              </a:xfrm>
              <a:prstGeom prst="line">
                <a:avLst/>
              </a:prstGeom>
              <a:noFill/>
              <a:ln w="9525">
                <a:solidFill>
                  <a:schemeClr val="hlink"/>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grpSp>
          <p:nvGrpSpPr>
            <p:cNvPr id="4154" name="Group 58"/>
            <p:cNvGrpSpPr>
              <a:grpSpLocks/>
            </p:cNvGrpSpPr>
            <p:nvPr userDrawn="1"/>
          </p:nvGrpSpPr>
          <p:grpSpPr bwMode="auto">
            <a:xfrm>
              <a:off x="3" y="559"/>
              <a:ext cx="4192" cy="1796"/>
              <a:chOff x="3" y="559"/>
              <a:chExt cx="4192" cy="1796"/>
            </a:xfrm>
          </p:grpSpPr>
          <p:sp>
            <p:nvSpPr>
              <p:cNvPr id="4155" name="Line 59"/>
              <p:cNvSpPr>
                <a:spLocks noChangeShapeType="1"/>
              </p:cNvSpPr>
              <p:nvPr/>
            </p:nvSpPr>
            <p:spPr bwMode="ltGray">
              <a:xfrm>
                <a:off x="506" y="559"/>
                <a:ext cx="0" cy="1796"/>
              </a:xfrm>
              <a:prstGeom prst="line">
                <a:avLst/>
              </a:prstGeom>
              <a:noFill/>
              <a:ln w="9525">
                <a:solidFill>
                  <a:schemeClr val="hlink"/>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56" name="Line 60"/>
              <p:cNvSpPr>
                <a:spLocks noChangeShapeType="1"/>
              </p:cNvSpPr>
              <p:nvPr/>
            </p:nvSpPr>
            <p:spPr bwMode="ltGray">
              <a:xfrm flipH="1" flipV="1">
                <a:off x="3" y="1924"/>
                <a:ext cx="3211" cy="1"/>
              </a:xfrm>
              <a:prstGeom prst="line">
                <a:avLst/>
              </a:prstGeom>
              <a:noFill/>
              <a:ln w="9525">
                <a:solidFill>
                  <a:schemeClr val="hlink"/>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57" name="Line 61"/>
              <p:cNvSpPr>
                <a:spLocks noChangeShapeType="1"/>
              </p:cNvSpPr>
              <p:nvPr/>
            </p:nvSpPr>
            <p:spPr bwMode="ltGray">
              <a:xfrm flipH="1" flipV="1">
                <a:off x="384" y="938"/>
                <a:ext cx="3811" cy="1"/>
              </a:xfrm>
              <a:prstGeom prst="line">
                <a:avLst/>
              </a:prstGeom>
              <a:noFill/>
              <a:ln w="9525">
                <a:solidFill>
                  <a:schemeClr val="hlink"/>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58" name="Arc 62"/>
              <p:cNvSpPr>
                <a:spLocks/>
              </p:cNvSpPr>
              <p:nvPr/>
            </p:nvSpPr>
            <p:spPr bwMode="ltGray">
              <a:xfrm rot="16200000" flipH="1">
                <a:off x="426" y="860"/>
                <a:ext cx="156" cy="157"/>
              </a:xfrm>
              <a:custGeom>
                <a:avLst/>
                <a:gdLst>
                  <a:gd name="G0" fmla="+- 21595 0 0"/>
                  <a:gd name="G1" fmla="+- 21600 0 0"/>
                  <a:gd name="G2" fmla="+- 21600 0 0"/>
                  <a:gd name="T0" fmla="*/ 21114 w 43195"/>
                  <a:gd name="T1" fmla="*/ 5 h 43200"/>
                  <a:gd name="T2" fmla="*/ 0 w 43195"/>
                  <a:gd name="T3" fmla="*/ 22056 h 43200"/>
                  <a:gd name="T4" fmla="*/ 21595 w 43195"/>
                  <a:gd name="T5" fmla="*/ 21600 h 43200"/>
                </a:gdLst>
                <a:ahLst/>
                <a:cxnLst>
                  <a:cxn ang="0">
                    <a:pos x="T0" y="T1"/>
                  </a:cxn>
                  <a:cxn ang="0">
                    <a:pos x="T2" y="T3"/>
                  </a:cxn>
                  <a:cxn ang="0">
                    <a:pos x="T4" y="T5"/>
                  </a:cxn>
                </a:cxnLst>
                <a:rect l="0" t="0" r="r" b="b"/>
                <a:pathLst>
                  <a:path w="43195" h="43200" fill="none" extrusionOk="0">
                    <a:moveTo>
                      <a:pt x="21114" y="5"/>
                    </a:moveTo>
                    <a:cubicBezTo>
                      <a:pt x="21274" y="1"/>
                      <a:pt x="21434" y="-1"/>
                      <a:pt x="21595" y="-1"/>
                    </a:cubicBezTo>
                    <a:cubicBezTo>
                      <a:pt x="33524" y="0"/>
                      <a:pt x="43195" y="9670"/>
                      <a:pt x="43195" y="21600"/>
                    </a:cubicBezTo>
                    <a:cubicBezTo>
                      <a:pt x="43195" y="33529"/>
                      <a:pt x="33524" y="43200"/>
                      <a:pt x="21595" y="43200"/>
                    </a:cubicBezTo>
                    <a:cubicBezTo>
                      <a:pt x="9843" y="43199"/>
                      <a:pt x="247" y="33805"/>
                      <a:pt x="-1" y="22056"/>
                    </a:cubicBezTo>
                  </a:path>
                  <a:path w="43195" h="43200" stroke="0" extrusionOk="0">
                    <a:moveTo>
                      <a:pt x="21114" y="5"/>
                    </a:moveTo>
                    <a:cubicBezTo>
                      <a:pt x="21274" y="1"/>
                      <a:pt x="21434" y="-1"/>
                      <a:pt x="21595" y="-1"/>
                    </a:cubicBezTo>
                    <a:cubicBezTo>
                      <a:pt x="33524" y="0"/>
                      <a:pt x="43195" y="9670"/>
                      <a:pt x="43195" y="21600"/>
                    </a:cubicBezTo>
                    <a:cubicBezTo>
                      <a:pt x="43195" y="33529"/>
                      <a:pt x="33524" y="43200"/>
                      <a:pt x="21595" y="43200"/>
                    </a:cubicBezTo>
                    <a:cubicBezTo>
                      <a:pt x="9843" y="43199"/>
                      <a:pt x="247" y="33805"/>
                      <a:pt x="-1" y="22056"/>
                    </a:cubicBezTo>
                    <a:lnTo>
                      <a:pt x="21595" y="21600"/>
                    </a:lnTo>
                    <a:close/>
                  </a:path>
                </a:pathLst>
              </a:custGeom>
              <a:noFill/>
              <a:ln w="9525">
                <a:solidFill>
                  <a:schemeClr val="hlink"/>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grpSp>
          <p:nvGrpSpPr>
            <p:cNvPr id="4159" name="Group 63"/>
            <p:cNvGrpSpPr>
              <a:grpSpLocks/>
            </p:cNvGrpSpPr>
            <p:nvPr userDrawn="1"/>
          </p:nvGrpSpPr>
          <p:grpSpPr bwMode="auto">
            <a:xfrm>
              <a:off x="1480" y="1952"/>
              <a:ext cx="3808" cy="1812"/>
              <a:chOff x="1480" y="1952"/>
              <a:chExt cx="3808" cy="1812"/>
            </a:xfrm>
          </p:grpSpPr>
          <p:sp>
            <p:nvSpPr>
              <p:cNvPr id="4160" name="Line 64"/>
              <p:cNvSpPr>
                <a:spLocks noChangeShapeType="1"/>
              </p:cNvSpPr>
              <p:nvPr/>
            </p:nvSpPr>
            <p:spPr bwMode="ltGray">
              <a:xfrm flipV="1">
                <a:off x="1480" y="3442"/>
                <a:ext cx="3808" cy="0"/>
              </a:xfrm>
              <a:prstGeom prst="line">
                <a:avLst/>
              </a:prstGeom>
              <a:noFill/>
              <a:ln w="9525">
                <a:solidFill>
                  <a:schemeClr val="hlink"/>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61" name="Line 65"/>
              <p:cNvSpPr>
                <a:spLocks noChangeShapeType="1"/>
              </p:cNvSpPr>
              <p:nvPr/>
            </p:nvSpPr>
            <p:spPr bwMode="ltGray">
              <a:xfrm flipH="1">
                <a:off x="5172" y="1952"/>
                <a:ext cx="0" cy="1812"/>
              </a:xfrm>
              <a:prstGeom prst="line">
                <a:avLst/>
              </a:prstGeom>
              <a:noFill/>
              <a:ln w="9525">
                <a:solidFill>
                  <a:schemeClr val="hlink"/>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62" name="Arc 66"/>
              <p:cNvSpPr>
                <a:spLocks/>
              </p:cNvSpPr>
              <p:nvPr/>
            </p:nvSpPr>
            <p:spPr bwMode="ltGray">
              <a:xfrm rot="5400000">
                <a:off x="5097" y="3346"/>
                <a:ext cx="156" cy="157"/>
              </a:xfrm>
              <a:custGeom>
                <a:avLst/>
                <a:gdLst>
                  <a:gd name="G0" fmla="+- 21595 0 0"/>
                  <a:gd name="G1" fmla="+- 21600 0 0"/>
                  <a:gd name="G2" fmla="+- 21600 0 0"/>
                  <a:gd name="T0" fmla="*/ 21114 w 43195"/>
                  <a:gd name="T1" fmla="*/ 5 h 43200"/>
                  <a:gd name="T2" fmla="*/ 0 w 43195"/>
                  <a:gd name="T3" fmla="*/ 22056 h 43200"/>
                  <a:gd name="T4" fmla="*/ 21595 w 43195"/>
                  <a:gd name="T5" fmla="*/ 21600 h 43200"/>
                </a:gdLst>
                <a:ahLst/>
                <a:cxnLst>
                  <a:cxn ang="0">
                    <a:pos x="T0" y="T1"/>
                  </a:cxn>
                  <a:cxn ang="0">
                    <a:pos x="T2" y="T3"/>
                  </a:cxn>
                  <a:cxn ang="0">
                    <a:pos x="T4" y="T5"/>
                  </a:cxn>
                </a:cxnLst>
                <a:rect l="0" t="0" r="r" b="b"/>
                <a:pathLst>
                  <a:path w="43195" h="43200" fill="none" extrusionOk="0">
                    <a:moveTo>
                      <a:pt x="21114" y="5"/>
                    </a:moveTo>
                    <a:cubicBezTo>
                      <a:pt x="21274" y="1"/>
                      <a:pt x="21434" y="-1"/>
                      <a:pt x="21595" y="-1"/>
                    </a:cubicBezTo>
                    <a:cubicBezTo>
                      <a:pt x="33524" y="0"/>
                      <a:pt x="43195" y="9670"/>
                      <a:pt x="43195" y="21600"/>
                    </a:cubicBezTo>
                    <a:cubicBezTo>
                      <a:pt x="43195" y="33529"/>
                      <a:pt x="33524" y="43200"/>
                      <a:pt x="21595" y="43200"/>
                    </a:cubicBezTo>
                    <a:cubicBezTo>
                      <a:pt x="9843" y="43199"/>
                      <a:pt x="247" y="33805"/>
                      <a:pt x="-1" y="22056"/>
                    </a:cubicBezTo>
                  </a:path>
                  <a:path w="43195" h="43200" stroke="0" extrusionOk="0">
                    <a:moveTo>
                      <a:pt x="21114" y="5"/>
                    </a:moveTo>
                    <a:cubicBezTo>
                      <a:pt x="21274" y="1"/>
                      <a:pt x="21434" y="-1"/>
                      <a:pt x="21595" y="-1"/>
                    </a:cubicBezTo>
                    <a:cubicBezTo>
                      <a:pt x="33524" y="0"/>
                      <a:pt x="43195" y="9670"/>
                      <a:pt x="43195" y="21600"/>
                    </a:cubicBezTo>
                    <a:cubicBezTo>
                      <a:pt x="43195" y="33529"/>
                      <a:pt x="33524" y="43200"/>
                      <a:pt x="21595" y="43200"/>
                    </a:cubicBezTo>
                    <a:cubicBezTo>
                      <a:pt x="9843" y="43199"/>
                      <a:pt x="247" y="33805"/>
                      <a:pt x="-1" y="22056"/>
                    </a:cubicBezTo>
                    <a:lnTo>
                      <a:pt x="21595" y="21600"/>
                    </a:lnTo>
                    <a:close/>
                  </a:path>
                </a:pathLst>
              </a:custGeom>
              <a:noFill/>
              <a:ln w="9525">
                <a:solidFill>
                  <a:schemeClr val="hlink"/>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grpSp>
      <p:sp>
        <p:nvSpPr>
          <p:cNvPr id="4163" name="Rectangle 67"/>
          <p:cNvSpPr>
            <a:spLocks noGrp="1" noChangeArrowheads="1"/>
          </p:cNvSpPr>
          <p:nvPr>
            <p:ph type="ctrTitle"/>
          </p:nvPr>
        </p:nvSpPr>
        <p:spPr>
          <a:xfrm>
            <a:off x="990600" y="1752600"/>
            <a:ext cx="7772400" cy="1143000"/>
          </a:xfrm>
        </p:spPr>
        <p:txBody>
          <a:bodyPr/>
          <a:lstStyle>
            <a:lvl1pPr>
              <a:defRPr/>
            </a:lvl1pPr>
          </a:lstStyle>
          <a:p>
            <a:pPr lvl="0"/>
            <a:r>
              <a:rPr lang="en-US" noProof="0" smtClean="0"/>
              <a:t>Click to edit Master title style</a:t>
            </a:r>
          </a:p>
        </p:txBody>
      </p:sp>
      <p:sp>
        <p:nvSpPr>
          <p:cNvPr id="4164" name="Rectangle 68" descr="Rectangle: Click to edit Master text styles&#10;Second level&#10;Third level&#10;Fourth level&#10;Fifth level"/>
          <p:cNvSpPr>
            <a:spLocks noGrp="1" noChangeArrowheads="1"/>
          </p:cNvSpPr>
          <p:nvPr>
            <p:ph type="subTitle" idx="1"/>
          </p:nvPr>
        </p:nvSpPr>
        <p:spPr>
          <a:xfrm>
            <a:off x="990600" y="3309938"/>
            <a:ext cx="6400800" cy="1752600"/>
          </a:xfrm>
        </p:spPr>
        <p:txBody>
          <a:bodyPr/>
          <a:lstStyle>
            <a:lvl1pPr marL="0" indent="0">
              <a:buFont typeface="Wingdings" charset="0"/>
              <a:buNone/>
              <a:defRPr/>
            </a:lvl1pPr>
          </a:lstStyle>
          <a:p>
            <a:pPr lvl="0"/>
            <a:r>
              <a:rPr lang="en-US" noProof="0" smtClean="0"/>
              <a:t>Click to edit Master subtitle style</a:t>
            </a:r>
          </a:p>
        </p:txBody>
      </p:sp>
      <p:sp>
        <p:nvSpPr>
          <p:cNvPr id="4165" name="Rectangle 69"/>
          <p:cNvSpPr>
            <a:spLocks noGrp="1" noChangeArrowheads="1"/>
          </p:cNvSpPr>
          <p:nvPr>
            <p:ph type="dt" sz="quarter" idx="2"/>
          </p:nvPr>
        </p:nvSpPr>
        <p:spPr bwMode="auto">
          <a:xfrm>
            <a:off x="685800" y="6248400"/>
            <a:ext cx="1905000" cy="457200"/>
          </a:xfrm>
          <a:prstGeom prst="rect">
            <a:avLst/>
          </a:prstGeom>
          <a:noFill/>
          <a:extLst>
            <a:ext uri="{FAA26D3D-D897-4be2-8F04-BA451C77F1D7}">
              <ma14:placeholderFlag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b" anchorCtr="0" compatLnSpc="1">
            <a:prstTxWarp prst="textNoShape">
              <a:avLst/>
            </a:prstTxWarp>
          </a:bodyPr>
          <a:lstStyle>
            <a:lvl1pPr>
              <a:defRPr sz="1400"/>
            </a:lvl1pPr>
          </a:lstStyle>
          <a:p>
            <a:endParaRPr lang="en-US"/>
          </a:p>
        </p:txBody>
      </p:sp>
      <p:sp>
        <p:nvSpPr>
          <p:cNvPr id="4166" name="Rectangle 70"/>
          <p:cNvSpPr>
            <a:spLocks noGrp="1" noChangeArrowheads="1"/>
          </p:cNvSpPr>
          <p:nvPr>
            <p:ph type="ftr" sz="quarter" idx="3"/>
          </p:nvPr>
        </p:nvSpPr>
        <p:spPr/>
        <p:txBody>
          <a:bodyPr/>
          <a:lstStyle>
            <a:lvl1pPr>
              <a:defRPr/>
            </a:lvl1pPr>
          </a:lstStyle>
          <a:p>
            <a:endParaRPr lang="en-US"/>
          </a:p>
        </p:txBody>
      </p:sp>
      <p:sp>
        <p:nvSpPr>
          <p:cNvPr id="4167" name="Rectangle 71"/>
          <p:cNvSpPr>
            <a:spLocks noGrp="1" noChangeArrowheads="1"/>
          </p:cNvSpPr>
          <p:nvPr>
            <p:ph type="sldNum" sz="quarter" idx="4"/>
          </p:nvPr>
        </p:nvSpPr>
        <p:spPr/>
        <p:txBody>
          <a:bodyPr/>
          <a:lstStyle>
            <a:lvl1pPr>
              <a:defRPr/>
            </a:lvl1pPr>
          </a:lstStyle>
          <a:p>
            <a:fld id="{F881DA18-5B82-2640-A9A3-78686722FF08}" type="slidenum">
              <a:rPr lang="en-US"/>
              <a:pPr/>
              <a:t>‹#›</a:t>
            </a:fld>
            <a:endParaRPr lang="en-US"/>
          </a:p>
        </p:txBody>
      </p:sp>
      <p:pic>
        <p:nvPicPr>
          <p:cNvPr id="4168" name="Picture 72" descr="sergLogo"/>
          <p:cNvPicPr>
            <a:picLocks noChangeAspect="1" noChangeArrowheads="1"/>
          </p:cNvPicPr>
          <p:nvPr userDrawn="1"/>
        </p:nvPicPr>
        <p:blipFill>
          <a:blip r:embed="rId2">
            <a:extLst>
              <a:ext uri="{28A0092B-C50C-407E-A947-70E740481C1C}">
                <a14:useLocalDpi xmlns:a14="http://schemas.microsoft.com/office/drawing/2010/main"/>
              </a:ext>
            </a:extLst>
          </a:blip>
          <a:srcRect/>
          <a:stretch>
            <a:fillRect/>
          </a:stretch>
        </p:blipFill>
        <p:spPr bwMode="auto">
          <a:xfrm>
            <a:off x="76200" y="6324600"/>
            <a:ext cx="1143000" cy="476250"/>
          </a:xfrm>
          <a:prstGeom prst="rect">
            <a:avLst/>
          </a:prstGeom>
          <a:noFill/>
          <a:extLst>
            <a:ext uri="{909E8E84-426E-40dd-AFC4-6F175D3DCCD1}">
              <a14:hiddenFill xmlns="" xmlns:a14="http://schemas.microsoft.com/office/drawing/2010/main">
                <a:solidFill>
                  <a:srgbClr val="FFFFFF"/>
                </a:solidFill>
              </a14:hiddenFill>
            </a:ext>
          </a:extLst>
        </p:spPr>
      </p:pic>
      <p:sp>
        <p:nvSpPr>
          <p:cNvPr id="4170" name="Text Box 74"/>
          <p:cNvSpPr txBox="1">
            <a:spLocks noChangeArrowheads="1"/>
          </p:cNvSpPr>
          <p:nvPr userDrawn="1"/>
        </p:nvSpPr>
        <p:spPr bwMode="auto">
          <a:xfrm>
            <a:off x="1219200" y="6324600"/>
            <a:ext cx="59436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1200" b="1"/>
              <a:t>© Drexel University Software Engineering Research Group (SERG)</a:t>
            </a:r>
            <a:br>
              <a:rPr lang="en-US" sz="1200" b="1"/>
            </a:br>
            <a:r>
              <a:rPr lang="en-US" sz="1200" b="1"/>
              <a:t>http://serg.cs.drexel.edu</a:t>
            </a:r>
          </a:p>
        </p:txBody>
      </p:sp>
      <p:pic>
        <p:nvPicPr>
          <p:cNvPr id="4171" name="Picture 75" descr="dragonHead"/>
          <p:cNvPicPr>
            <a:picLocks noChangeAspect="1" noChangeArrowheads="1"/>
          </p:cNvPicPr>
          <p:nvPr userDrawn="1"/>
        </p:nvPicPr>
        <p:blipFill>
          <a:blip r:embed="rId3">
            <a:clrChange>
              <a:clrFrom>
                <a:srgbClr val="FFFFFF"/>
              </a:clrFrom>
              <a:clrTo>
                <a:srgbClr val="FFFFFF">
                  <a:alpha val="0"/>
                </a:srgbClr>
              </a:clrTo>
            </a:clrChange>
            <a:extLst>
              <a:ext uri="{28A0092B-C50C-407E-A947-70E740481C1C}">
                <a14:useLocalDpi xmlns:a14="http://schemas.microsoft.com/office/drawing/2010/main"/>
              </a:ext>
            </a:extLst>
          </a:blip>
          <a:srcRect/>
          <a:stretch>
            <a:fillRect/>
          </a:stretch>
        </p:blipFill>
        <p:spPr bwMode="auto">
          <a:xfrm>
            <a:off x="2895600" y="358775"/>
            <a:ext cx="3017838" cy="936625"/>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9118711D-4B6D-8541-9F65-7938472AC38B}" type="slidenum">
              <a:rPr lang="en-US"/>
              <a:pPr/>
              <a:t>‹#›</a:t>
            </a:fld>
            <a:endParaRPr lang="en-US"/>
          </a:p>
        </p:txBody>
      </p:sp>
    </p:spTree>
    <p:extLst>
      <p:ext uri="{BB962C8B-B14F-4D97-AF65-F5344CB8AC3E}">
        <p14:creationId xmlns:p14="http://schemas.microsoft.com/office/powerpoint/2010/main" val="3378809660"/>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10350" y="304800"/>
            <a:ext cx="2000250" cy="5715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304800"/>
            <a:ext cx="5848350" cy="5715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6194FE42-7603-1F49-BC4F-DD22FDF0AAD1}" type="slidenum">
              <a:rPr lang="en-US"/>
              <a:pPr/>
              <a:t>‹#›</a:t>
            </a:fld>
            <a:endParaRPr lang="en-US"/>
          </a:p>
        </p:txBody>
      </p:sp>
    </p:spTree>
    <p:extLst>
      <p:ext uri="{BB962C8B-B14F-4D97-AF65-F5344CB8AC3E}">
        <p14:creationId xmlns:p14="http://schemas.microsoft.com/office/powerpoint/2010/main" val="44256465"/>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942D1306-8F06-4E4B-A624-820652773D32}" type="slidenum">
              <a:rPr lang="en-US"/>
              <a:pPr/>
              <a:t>‹#›</a:t>
            </a:fld>
            <a:endParaRPr lang="en-US"/>
          </a:p>
        </p:txBody>
      </p:sp>
    </p:spTree>
    <p:extLst>
      <p:ext uri="{BB962C8B-B14F-4D97-AF65-F5344CB8AC3E}">
        <p14:creationId xmlns:p14="http://schemas.microsoft.com/office/powerpoint/2010/main" val="3759970380"/>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oter Placeholder 3"/>
          <p:cNvSpPr>
            <a:spLocks noGrp="1"/>
          </p:cNvSpPr>
          <p:nvPr>
            <p:ph type="ftr" sz="quarter" idx="10"/>
          </p:nvPr>
        </p:nvSpPr>
        <p:spPr/>
        <p:txBody>
          <a:bodyPr/>
          <a:lstStyle>
            <a:lvl1pPr>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84154202-9794-E244-BE3F-E1E2AB196255}" type="slidenum">
              <a:rPr lang="en-US"/>
              <a:pPr/>
              <a:t>‹#›</a:t>
            </a:fld>
            <a:endParaRPr lang="en-US"/>
          </a:p>
        </p:txBody>
      </p:sp>
    </p:spTree>
    <p:extLst>
      <p:ext uri="{BB962C8B-B14F-4D97-AF65-F5344CB8AC3E}">
        <p14:creationId xmlns:p14="http://schemas.microsoft.com/office/powerpoint/2010/main" val="433591910"/>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9050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00600" y="19050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p:txBody>
          <a:bodyPr/>
          <a:lstStyle>
            <a:lvl1pPr>
              <a:defRPr/>
            </a:lvl1pPr>
          </a:lstStyle>
          <a:p>
            <a:endParaRPr lang="en-US"/>
          </a:p>
        </p:txBody>
      </p:sp>
      <p:sp>
        <p:nvSpPr>
          <p:cNvPr id="6" name="Slide Number Placeholder 5"/>
          <p:cNvSpPr>
            <a:spLocks noGrp="1"/>
          </p:cNvSpPr>
          <p:nvPr>
            <p:ph type="sldNum" sz="quarter" idx="11"/>
          </p:nvPr>
        </p:nvSpPr>
        <p:spPr/>
        <p:txBody>
          <a:bodyPr/>
          <a:lstStyle>
            <a:lvl1pPr>
              <a:defRPr/>
            </a:lvl1pPr>
          </a:lstStyle>
          <a:p>
            <a:fld id="{4D458479-3CAA-0642-93EA-6396E52B47F3}" type="slidenum">
              <a:rPr lang="en-US"/>
              <a:pPr/>
              <a:t>‹#›</a:t>
            </a:fld>
            <a:endParaRPr lang="en-US"/>
          </a:p>
        </p:txBody>
      </p:sp>
    </p:spTree>
    <p:extLst>
      <p:ext uri="{BB962C8B-B14F-4D97-AF65-F5344CB8AC3E}">
        <p14:creationId xmlns:p14="http://schemas.microsoft.com/office/powerpoint/2010/main" val="3708998502"/>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6"/>
          <p:cNvSpPr>
            <a:spLocks noGrp="1"/>
          </p:cNvSpPr>
          <p:nvPr>
            <p:ph type="ftr" sz="quarter" idx="10"/>
          </p:nvPr>
        </p:nvSpPr>
        <p:spPr/>
        <p:txBody>
          <a:bodyPr/>
          <a:lstStyle>
            <a:lvl1pPr>
              <a:defRPr/>
            </a:lvl1pPr>
          </a:lstStyle>
          <a:p>
            <a:endParaRPr lang="en-US"/>
          </a:p>
        </p:txBody>
      </p:sp>
      <p:sp>
        <p:nvSpPr>
          <p:cNvPr id="8" name="Slide Number Placeholder 7"/>
          <p:cNvSpPr>
            <a:spLocks noGrp="1"/>
          </p:cNvSpPr>
          <p:nvPr>
            <p:ph type="sldNum" sz="quarter" idx="11"/>
          </p:nvPr>
        </p:nvSpPr>
        <p:spPr/>
        <p:txBody>
          <a:bodyPr/>
          <a:lstStyle>
            <a:lvl1pPr>
              <a:defRPr/>
            </a:lvl1pPr>
          </a:lstStyle>
          <a:p>
            <a:fld id="{A9657BF6-F070-264A-9BB9-9B4637A74022}" type="slidenum">
              <a:rPr lang="en-US"/>
              <a:pPr/>
              <a:t>‹#›</a:t>
            </a:fld>
            <a:endParaRPr lang="en-US"/>
          </a:p>
        </p:txBody>
      </p:sp>
    </p:spTree>
    <p:extLst>
      <p:ext uri="{BB962C8B-B14F-4D97-AF65-F5344CB8AC3E}">
        <p14:creationId xmlns:p14="http://schemas.microsoft.com/office/powerpoint/2010/main" val="1502255124"/>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lvl1pPr>
              <a:defRPr/>
            </a:lvl1pPr>
          </a:lstStyle>
          <a:p>
            <a:endParaRPr lang="en-US"/>
          </a:p>
        </p:txBody>
      </p:sp>
      <p:sp>
        <p:nvSpPr>
          <p:cNvPr id="4" name="Slide Number Placeholder 3"/>
          <p:cNvSpPr>
            <a:spLocks noGrp="1"/>
          </p:cNvSpPr>
          <p:nvPr>
            <p:ph type="sldNum" sz="quarter" idx="11"/>
          </p:nvPr>
        </p:nvSpPr>
        <p:spPr/>
        <p:txBody>
          <a:bodyPr/>
          <a:lstStyle>
            <a:lvl1pPr>
              <a:defRPr/>
            </a:lvl1pPr>
          </a:lstStyle>
          <a:p>
            <a:fld id="{F7E51478-B226-9A4A-B679-994286E4D618}" type="slidenum">
              <a:rPr lang="en-US"/>
              <a:pPr/>
              <a:t>‹#›</a:t>
            </a:fld>
            <a:endParaRPr lang="en-US"/>
          </a:p>
        </p:txBody>
      </p:sp>
    </p:spTree>
    <p:extLst>
      <p:ext uri="{BB962C8B-B14F-4D97-AF65-F5344CB8AC3E}">
        <p14:creationId xmlns:p14="http://schemas.microsoft.com/office/powerpoint/2010/main" val="2097130843"/>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endParaRPr lang="en-US"/>
          </a:p>
        </p:txBody>
      </p:sp>
      <p:sp>
        <p:nvSpPr>
          <p:cNvPr id="3" name="Slide Number Placeholder 2"/>
          <p:cNvSpPr>
            <a:spLocks noGrp="1"/>
          </p:cNvSpPr>
          <p:nvPr>
            <p:ph type="sldNum" sz="quarter" idx="11"/>
          </p:nvPr>
        </p:nvSpPr>
        <p:spPr/>
        <p:txBody>
          <a:bodyPr/>
          <a:lstStyle>
            <a:lvl1pPr>
              <a:defRPr/>
            </a:lvl1pPr>
          </a:lstStyle>
          <a:p>
            <a:fld id="{138949EC-639B-EB45-B933-87F3C2F265C4}" type="slidenum">
              <a:rPr lang="en-US"/>
              <a:pPr/>
              <a:t>‹#›</a:t>
            </a:fld>
            <a:endParaRPr lang="en-US"/>
          </a:p>
        </p:txBody>
      </p:sp>
    </p:spTree>
    <p:extLst>
      <p:ext uri="{BB962C8B-B14F-4D97-AF65-F5344CB8AC3E}">
        <p14:creationId xmlns:p14="http://schemas.microsoft.com/office/powerpoint/2010/main" val="3748458904"/>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endParaRPr lang="en-US"/>
          </a:p>
        </p:txBody>
      </p:sp>
      <p:sp>
        <p:nvSpPr>
          <p:cNvPr id="6" name="Slide Number Placeholder 5"/>
          <p:cNvSpPr>
            <a:spLocks noGrp="1"/>
          </p:cNvSpPr>
          <p:nvPr>
            <p:ph type="sldNum" sz="quarter" idx="11"/>
          </p:nvPr>
        </p:nvSpPr>
        <p:spPr/>
        <p:txBody>
          <a:bodyPr/>
          <a:lstStyle>
            <a:lvl1pPr>
              <a:defRPr/>
            </a:lvl1pPr>
          </a:lstStyle>
          <a:p>
            <a:fld id="{DA8FEB24-C2ED-394C-A4BA-DDDAFEFFA0B3}" type="slidenum">
              <a:rPr lang="en-US"/>
              <a:pPr/>
              <a:t>‹#›</a:t>
            </a:fld>
            <a:endParaRPr lang="en-US"/>
          </a:p>
        </p:txBody>
      </p:sp>
    </p:spTree>
    <p:extLst>
      <p:ext uri="{BB962C8B-B14F-4D97-AF65-F5344CB8AC3E}">
        <p14:creationId xmlns:p14="http://schemas.microsoft.com/office/powerpoint/2010/main" val="1515603406"/>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endParaRPr lang="en-US"/>
          </a:p>
        </p:txBody>
      </p:sp>
      <p:sp>
        <p:nvSpPr>
          <p:cNvPr id="6" name="Slide Number Placeholder 5"/>
          <p:cNvSpPr>
            <a:spLocks noGrp="1"/>
          </p:cNvSpPr>
          <p:nvPr>
            <p:ph type="sldNum" sz="quarter" idx="11"/>
          </p:nvPr>
        </p:nvSpPr>
        <p:spPr/>
        <p:txBody>
          <a:bodyPr/>
          <a:lstStyle>
            <a:lvl1pPr>
              <a:defRPr/>
            </a:lvl1pPr>
          </a:lstStyle>
          <a:p>
            <a:fld id="{1ACBEA14-E49B-FD49-B8ED-07F0CB4C2537}" type="slidenum">
              <a:rPr lang="en-US"/>
              <a:pPr/>
              <a:t>‹#›</a:t>
            </a:fld>
            <a:endParaRPr lang="en-US"/>
          </a:p>
        </p:txBody>
      </p:sp>
    </p:spTree>
    <p:extLst>
      <p:ext uri="{BB962C8B-B14F-4D97-AF65-F5344CB8AC3E}">
        <p14:creationId xmlns:p14="http://schemas.microsoft.com/office/powerpoint/2010/main" val="226258267"/>
      </p:ext>
    </p:extLst>
  </p:cSld>
  <p:clrMapOvr>
    <a:masterClrMapping/>
  </p:clrMapOvr>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074" name="Group 1026"/>
          <p:cNvGrpSpPr>
            <a:grpSpLocks/>
          </p:cNvGrpSpPr>
          <p:nvPr/>
        </p:nvGrpSpPr>
        <p:grpSpPr bwMode="auto">
          <a:xfrm>
            <a:off x="0" y="0"/>
            <a:ext cx="9144000" cy="6858000"/>
            <a:chOff x="0" y="0"/>
            <a:chExt cx="5760" cy="4320"/>
          </a:xfrm>
        </p:grpSpPr>
        <p:grpSp>
          <p:nvGrpSpPr>
            <p:cNvPr id="3075" name="Group 1027"/>
            <p:cNvGrpSpPr>
              <a:grpSpLocks/>
            </p:cNvGrpSpPr>
            <p:nvPr/>
          </p:nvGrpSpPr>
          <p:grpSpPr bwMode="auto">
            <a:xfrm>
              <a:off x="0" y="0"/>
              <a:ext cx="5760" cy="4320"/>
              <a:chOff x="0" y="0"/>
              <a:chExt cx="5760" cy="4320"/>
            </a:xfrm>
          </p:grpSpPr>
          <p:grpSp>
            <p:nvGrpSpPr>
              <p:cNvPr id="3076" name="Group 1028"/>
              <p:cNvGrpSpPr>
                <a:grpSpLocks/>
              </p:cNvGrpSpPr>
              <p:nvPr/>
            </p:nvGrpSpPr>
            <p:grpSpPr bwMode="auto">
              <a:xfrm>
                <a:off x="0" y="192"/>
                <a:ext cx="5760" cy="4032"/>
                <a:chOff x="0" y="192"/>
                <a:chExt cx="5760" cy="4032"/>
              </a:xfrm>
            </p:grpSpPr>
            <p:sp>
              <p:nvSpPr>
                <p:cNvPr id="3077" name="Line 1029"/>
                <p:cNvSpPr>
                  <a:spLocks noChangeShapeType="1"/>
                </p:cNvSpPr>
                <p:nvPr/>
              </p:nvSpPr>
              <p:spPr bwMode="white">
                <a:xfrm>
                  <a:off x="0" y="19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78" name="Line 1030"/>
                <p:cNvSpPr>
                  <a:spLocks noChangeShapeType="1"/>
                </p:cNvSpPr>
                <p:nvPr/>
              </p:nvSpPr>
              <p:spPr bwMode="white">
                <a:xfrm>
                  <a:off x="0" y="38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79" name="Line 1031"/>
                <p:cNvSpPr>
                  <a:spLocks noChangeShapeType="1"/>
                </p:cNvSpPr>
                <p:nvPr/>
              </p:nvSpPr>
              <p:spPr bwMode="white">
                <a:xfrm>
                  <a:off x="0" y="57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80" name="Line 1032"/>
                <p:cNvSpPr>
                  <a:spLocks noChangeShapeType="1"/>
                </p:cNvSpPr>
                <p:nvPr/>
              </p:nvSpPr>
              <p:spPr bwMode="white">
                <a:xfrm>
                  <a:off x="0" y="76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81" name="Line 1033"/>
                <p:cNvSpPr>
                  <a:spLocks noChangeShapeType="1"/>
                </p:cNvSpPr>
                <p:nvPr/>
              </p:nvSpPr>
              <p:spPr bwMode="white">
                <a:xfrm>
                  <a:off x="0" y="96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82" name="Line 1034"/>
                <p:cNvSpPr>
                  <a:spLocks noChangeShapeType="1"/>
                </p:cNvSpPr>
                <p:nvPr/>
              </p:nvSpPr>
              <p:spPr bwMode="white">
                <a:xfrm>
                  <a:off x="0" y="115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83" name="Line 1035"/>
                <p:cNvSpPr>
                  <a:spLocks noChangeShapeType="1"/>
                </p:cNvSpPr>
                <p:nvPr/>
              </p:nvSpPr>
              <p:spPr bwMode="white">
                <a:xfrm>
                  <a:off x="0" y="134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84" name="Line 1036"/>
                <p:cNvSpPr>
                  <a:spLocks noChangeShapeType="1"/>
                </p:cNvSpPr>
                <p:nvPr/>
              </p:nvSpPr>
              <p:spPr bwMode="white">
                <a:xfrm>
                  <a:off x="0" y="153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85" name="Line 1037"/>
                <p:cNvSpPr>
                  <a:spLocks noChangeShapeType="1"/>
                </p:cNvSpPr>
                <p:nvPr/>
              </p:nvSpPr>
              <p:spPr bwMode="white">
                <a:xfrm>
                  <a:off x="0" y="172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86" name="Line 1038"/>
                <p:cNvSpPr>
                  <a:spLocks noChangeShapeType="1"/>
                </p:cNvSpPr>
                <p:nvPr/>
              </p:nvSpPr>
              <p:spPr bwMode="white">
                <a:xfrm>
                  <a:off x="0" y="192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87" name="Line 1039"/>
                <p:cNvSpPr>
                  <a:spLocks noChangeShapeType="1"/>
                </p:cNvSpPr>
                <p:nvPr/>
              </p:nvSpPr>
              <p:spPr bwMode="white">
                <a:xfrm>
                  <a:off x="0" y="211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88" name="Line 1040"/>
                <p:cNvSpPr>
                  <a:spLocks noChangeShapeType="1"/>
                </p:cNvSpPr>
                <p:nvPr/>
              </p:nvSpPr>
              <p:spPr bwMode="white">
                <a:xfrm>
                  <a:off x="0" y="230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89" name="Line 1041"/>
                <p:cNvSpPr>
                  <a:spLocks noChangeShapeType="1"/>
                </p:cNvSpPr>
                <p:nvPr/>
              </p:nvSpPr>
              <p:spPr bwMode="white">
                <a:xfrm>
                  <a:off x="0" y="249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90" name="Line 1042"/>
                <p:cNvSpPr>
                  <a:spLocks noChangeShapeType="1"/>
                </p:cNvSpPr>
                <p:nvPr/>
              </p:nvSpPr>
              <p:spPr bwMode="white">
                <a:xfrm>
                  <a:off x="0" y="268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91" name="Line 1043"/>
                <p:cNvSpPr>
                  <a:spLocks noChangeShapeType="1"/>
                </p:cNvSpPr>
                <p:nvPr/>
              </p:nvSpPr>
              <p:spPr bwMode="white">
                <a:xfrm>
                  <a:off x="0" y="288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92" name="Line 1044"/>
                <p:cNvSpPr>
                  <a:spLocks noChangeShapeType="1"/>
                </p:cNvSpPr>
                <p:nvPr/>
              </p:nvSpPr>
              <p:spPr bwMode="white">
                <a:xfrm>
                  <a:off x="0" y="307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93" name="Line 1045"/>
                <p:cNvSpPr>
                  <a:spLocks noChangeShapeType="1"/>
                </p:cNvSpPr>
                <p:nvPr/>
              </p:nvSpPr>
              <p:spPr bwMode="white">
                <a:xfrm>
                  <a:off x="0" y="326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94" name="Line 1046"/>
                <p:cNvSpPr>
                  <a:spLocks noChangeShapeType="1"/>
                </p:cNvSpPr>
                <p:nvPr/>
              </p:nvSpPr>
              <p:spPr bwMode="white">
                <a:xfrm>
                  <a:off x="0" y="345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95" name="Line 1047"/>
                <p:cNvSpPr>
                  <a:spLocks noChangeShapeType="1"/>
                </p:cNvSpPr>
                <p:nvPr/>
              </p:nvSpPr>
              <p:spPr bwMode="white">
                <a:xfrm>
                  <a:off x="0" y="364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96" name="Line 1048"/>
                <p:cNvSpPr>
                  <a:spLocks noChangeShapeType="1"/>
                </p:cNvSpPr>
                <p:nvPr/>
              </p:nvSpPr>
              <p:spPr bwMode="white">
                <a:xfrm>
                  <a:off x="0" y="384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97" name="Line 1049"/>
                <p:cNvSpPr>
                  <a:spLocks noChangeShapeType="1"/>
                </p:cNvSpPr>
                <p:nvPr/>
              </p:nvSpPr>
              <p:spPr bwMode="white">
                <a:xfrm>
                  <a:off x="0" y="403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98" name="Line 1050"/>
                <p:cNvSpPr>
                  <a:spLocks noChangeShapeType="1"/>
                </p:cNvSpPr>
                <p:nvPr/>
              </p:nvSpPr>
              <p:spPr bwMode="white">
                <a:xfrm>
                  <a:off x="0" y="422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grpSp>
            <p:nvGrpSpPr>
              <p:cNvPr id="3099" name="Group 1051"/>
              <p:cNvGrpSpPr>
                <a:grpSpLocks/>
              </p:cNvGrpSpPr>
              <p:nvPr/>
            </p:nvGrpSpPr>
            <p:grpSpPr bwMode="auto">
              <a:xfrm>
                <a:off x="192" y="0"/>
                <a:ext cx="5376" cy="4320"/>
                <a:chOff x="192" y="0"/>
                <a:chExt cx="5376" cy="4320"/>
              </a:xfrm>
            </p:grpSpPr>
            <p:sp>
              <p:nvSpPr>
                <p:cNvPr id="3100" name="Line 1052"/>
                <p:cNvSpPr>
                  <a:spLocks noChangeShapeType="1"/>
                </p:cNvSpPr>
                <p:nvPr/>
              </p:nvSpPr>
              <p:spPr bwMode="white">
                <a:xfrm>
                  <a:off x="19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01" name="Line 1053"/>
                <p:cNvSpPr>
                  <a:spLocks noChangeShapeType="1"/>
                </p:cNvSpPr>
                <p:nvPr/>
              </p:nvSpPr>
              <p:spPr bwMode="white">
                <a:xfrm>
                  <a:off x="38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02" name="Line 1054"/>
                <p:cNvSpPr>
                  <a:spLocks noChangeShapeType="1"/>
                </p:cNvSpPr>
                <p:nvPr/>
              </p:nvSpPr>
              <p:spPr bwMode="white">
                <a:xfrm>
                  <a:off x="57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03" name="Line 1055"/>
                <p:cNvSpPr>
                  <a:spLocks noChangeShapeType="1"/>
                </p:cNvSpPr>
                <p:nvPr/>
              </p:nvSpPr>
              <p:spPr bwMode="white">
                <a:xfrm>
                  <a:off x="76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04" name="Line 1056"/>
                <p:cNvSpPr>
                  <a:spLocks noChangeShapeType="1"/>
                </p:cNvSpPr>
                <p:nvPr/>
              </p:nvSpPr>
              <p:spPr bwMode="white">
                <a:xfrm>
                  <a:off x="96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05" name="Line 1057"/>
                <p:cNvSpPr>
                  <a:spLocks noChangeShapeType="1"/>
                </p:cNvSpPr>
                <p:nvPr/>
              </p:nvSpPr>
              <p:spPr bwMode="white">
                <a:xfrm>
                  <a:off x="115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06" name="Line 1058"/>
                <p:cNvSpPr>
                  <a:spLocks noChangeShapeType="1"/>
                </p:cNvSpPr>
                <p:nvPr/>
              </p:nvSpPr>
              <p:spPr bwMode="white">
                <a:xfrm>
                  <a:off x="134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07" name="Line 1059"/>
                <p:cNvSpPr>
                  <a:spLocks noChangeShapeType="1"/>
                </p:cNvSpPr>
                <p:nvPr/>
              </p:nvSpPr>
              <p:spPr bwMode="white">
                <a:xfrm>
                  <a:off x="153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08" name="Line 1060"/>
                <p:cNvSpPr>
                  <a:spLocks noChangeShapeType="1"/>
                </p:cNvSpPr>
                <p:nvPr/>
              </p:nvSpPr>
              <p:spPr bwMode="white">
                <a:xfrm>
                  <a:off x="172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09" name="Line 1061"/>
                <p:cNvSpPr>
                  <a:spLocks noChangeShapeType="1"/>
                </p:cNvSpPr>
                <p:nvPr/>
              </p:nvSpPr>
              <p:spPr bwMode="white">
                <a:xfrm>
                  <a:off x="192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10" name="Line 1062"/>
                <p:cNvSpPr>
                  <a:spLocks noChangeShapeType="1"/>
                </p:cNvSpPr>
                <p:nvPr/>
              </p:nvSpPr>
              <p:spPr bwMode="white">
                <a:xfrm>
                  <a:off x="211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11" name="Line 1063"/>
                <p:cNvSpPr>
                  <a:spLocks noChangeShapeType="1"/>
                </p:cNvSpPr>
                <p:nvPr/>
              </p:nvSpPr>
              <p:spPr bwMode="white">
                <a:xfrm>
                  <a:off x="230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12" name="Line 1064"/>
                <p:cNvSpPr>
                  <a:spLocks noChangeShapeType="1"/>
                </p:cNvSpPr>
                <p:nvPr/>
              </p:nvSpPr>
              <p:spPr bwMode="white">
                <a:xfrm>
                  <a:off x="249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13" name="Line 1065"/>
                <p:cNvSpPr>
                  <a:spLocks noChangeShapeType="1"/>
                </p:cNvSpPr>
                <p:nvPr/>
              </p:nvSpPr>
              <p:spPr bwMode="white">
                <a:xfrm>
                  <a:off x="268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14" name="Line 1066"/>
                <p:cNvSpPr>
                  <a:spLocks noChangeShapeType="1"/>
                </p:cNvSpPr>
                <p:nvPr/>
              </p:nvSpPr>
              <p:spPr bwMode="white">
                <a:xfrm>
                  <a:off x="288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15" name="Line 1067"/>
                <p:cNvSpPr>
                  <a:spLocks noChangeShapeType="1"/>
                </p:cNvSpPr>
                <p:nvPr/>
              </p:nvSpPr>
              <p:spPr bwMode="white">
                <a:xfrm>
                  <a:off x="307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16" name="Line 1068"/>
                <p:cNvSpPr>
                  <a:spLocks noChangeShapeType="1"/>
                </p:cNvSpPr>
                <p:nvPr/>
              </p:nvSpPr>
              <p:spPr bwMode="white">
                <a:xfrm>
                  <a:off x="326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17" name="Line 1069"/>
                <p:cNvSpPr>
                  <a:spLocks noChangeShapeType="1"/>
                </p:cNvSpPr>
                <p:nvPr/>
              </p:nvSpPr>
              <p:spPr bwMode="white">
                <a:xfrm>
                  <a:off x="345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18" name="Line 1070"/>
                <p:cNvSpPr>
                  <a:spLocks noChangeShapeType="1"/>
                </p:cNvSpPr>
                <p:nvPr/>
              </p:nvSpPr>
              <p:spPr bwMode="white">
                <a:xfrm>
                  <a:off x="364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19" name="Line 1071"/>
                <p:cNvSpPr>
                  <a:spLocks noChangeShapeType="1"/>
                </p:cNvSpPr>
                <p:nvPr/>
              </p:nvSpPr>
              <p:spPr bwMode="white">
                <a:xfrm>
                  <a:off x="384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20" name="Line 1072"/>
                <p:cNvSpPr>
                  <a:spLocks noChangeShapeType="1"/>
                </p:cNvSpPr>
                <p:nvPr/>
              </p:nvSpPr>
              <p:spPr bwMode="white">
                <a:xfrm>
                  <a:off x="403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21" name="Line 1073"/>
                <p:cNvSpPr>
                  <a:spLocks noChangeShapeType="1"/>
                </p:cNvSpPr>
                <p:nvPr/>
              </p:nvSpPr>
              <p:spPr bwMode="white">
                <a:xfrm>
                  <a:off x="422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22" name="Line 1074"/>
                <p:cNvSpPr>
                  <a:spLocks noChangeShapeType="1"/>
                </p:cNvSpPr>
                <p:nvPr/>
              </p:nvSpPr>
              <p:spPr bwMode="white">
                <a:xfrm>
                  <a:off x="441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23" name="Line 1075"/>
                <p:cNvSpPr>
                  <a:spLocks noChangeShapeType="1"/>
                </p:cNvSpPr>
                <p:nvPr/>
              </p:nvSpPr>
              <p:spPr bwMode="white">
                <a:xfrm>
                  <a:off x="460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24" name="Line 1076"/>
                <p:cNvSpPr>
                  <a:spLocks noChangeShapeType="1"/>
                </p:cNvSpPr>
                <p:nvPr/>
              </p:nvSpPr>
              <p:spPr bwMode="white">
                <a:xfrm>
                  <a:off x="480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25" name="Line 1077"/>
                <p:cNvSpPr>
                  <a:spLocks noChangeShapeType="1"/>
                </p:cNvSpPr>
                <p:nvPr/>
              </p:nvSpPr>
              <p:spPr bwMode="white">
                <a:xfrm>
                  <a:off x="499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26" name="Line 1078"/>
                <p:cNvSpPr>
                  <a:spLocks noChangeShapeType="1"/>
                </p:cNvSpPr>
                <p:nvPr/>
              </p:nvSpPr>
              <p:spPr bwMode="white">
                <a:xfrm>
                  <a:off x="518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27" name="Line 1079"/>
                <p:cNvSpPr>
                  <a:spLocks noChangeShapeType="1"/>
                </p:cNvSpPr>
                <p:nvPr/>
              </p:nvSpPr>
              <p:spPr bwMode="white">
                <a:xfrm>
                  <a:off x="537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28" name="Line 1080"/>
                <p:cNvSpPr>
                  <a:spLocks noChangeShapeType="1"/>
                </p:cNvSpPr>
                <p:nvPr/>
              </p:nvSpPr>
              <p:spPr bwMode="white">
                <a:xfrm>
                  <a:off x="556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grpSp>
        <p:sp>
          <p:nvSpPr>
            <p:cNvPr id="3129" name="Rectangle 1081" descr="60%"/>
            <p:cNvSpPr>
              <a:spLocks noChangeArrowheads="1"/>
            </p:cNvSpPr>
            <p:nvPr/>
          </p:nvSpPr>
          <p:spPr bwMode="ltGray">
            <a:xfrm>
              <a:off x="2112" y="0"/>
              <a:ext cx="3648" cy="96"/>
            </a:xfrm>
            <a:prstGeom prst="rect">
              <a:avLst/>
            </a:prstGeom>
            <a:pattFill prst="pct60">
              <a:fgClr>
                <a:schemeClr val="folHlink"/>
              </a:fgClr>
              <a:bgClr>
                <a:schemeClr val="bg1"/>
              </a:bgClr>
            </a:patt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30" name="Line 1082"/>
            <p:cNvSpPr>
              <a:spLocks noChangeShapeType="1"/>
            </p:cNvSpPr>
            <p:nvPr/>
          </p:nvSpPr>
          <p:spPr bwMode="ltGray">
            <a:xfrm>
              <a:off x="5568" y="0"/>
              <a:ext cx="0" cy="1488"/>
            </a:xfrm>
            <a:prstGeom prst="line">
              <a:avLst/>
            </a:prstGeom>
            <a:noFill/>
            <a:ln w="9525">
              <a:solidFill>
                <a:schemeClr val="hlink"/>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nvGrpSpPr>
            <p:cNvPr id="3131" name="Group 1083"/>
            <p:cNvGrpSpPr>
              <a:grpSpLocks/>
            </p:cNvGrpSpPr>
            <p:nvPr/>
          </p:nvGrpSpPr>
          <p:grpSpPr bwMode="auto">
            <a:xfrm>
              <a:off x="261" y="892"/>
              <a:ext cx="1124" cy="1464"/>
              <a:chOff x="96" y="916"/>
              <a:chExt cx="2208" cy="2876"/>
            </a:xfrm>
          </p:grpSpPr>
          <p:sp>
            <p:nvSpPr>
              <p:cNvPr id="3132" name="Line 1084"/>
              <p:cNvSpPr>
                <a:spLocks noChangeShapeType="1"/>
              </p:cNvSpPr>
              <p:nvPr/>
            </p:nvSpPr>
            <p:spPr bwMode="ltGray">
              <a:xfrm flipH="1">
                <a:off x="96" y="1037"/>
                <a:ext cx="2208" cy="0"/>
              </a:xfrm>
              <a:prstGeom prst="line">
                <a:avLst/>
              </a:prstGeom>
              <a:noFill/>
              <a:ln w="9525">
                <a:solidFill>
                  <a:schemeClr val="hlink"/>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33" name="Line 1085"/>
              <p:cNvSpPr>
                <a:spLocks noChangeShapeType="1"/>
              </p:cNvSpPr>
              <p:nvPr/>
            </p:nvSpPr>
            <p:spPr bwMode="ltGray">
              <a:xfrm>
                <a:off x="336" y="920"/>
                <a:ext cx="0" cy="2872"/>
              </a:xfrm>
              <a:prstGeom prst="line">
                <a:avLst/>
              </a:prstGeom>
              <a:noFill/>
              <a:ln w="9525">
                <a:solidFill>
                  <a:schemeClr val="hlink"/>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34" name="Arc 1086"/>
              <p:cNvSpPr>
                <a:spLocks/>
              </p:cNvSpPr>
              <p:nvPr/>
            </p:nvSpPr>
            <p:spPr bwMode="ltGray">
              <a:xfrm flipH="1">
                <a:off x="217" y="916"/>
                <a:ext cx="239" cy="239"/>
              </a:xfrm>
              <a:custGeom>
                <a:avLst/>
                <a:gdLst>
                  <a:gd name="G0" fmla="+- 21595 0 0"/>
                  <a:gd name="G1" fmla="+- 21600 0 0"/>
                  <a:gd name="G2" fmla="+- 21600 0 0"/>
                  <a:gd name="T0" fmla="*/ 21114 w 43195"/>
                  <a:gd name="T1" fmla="*/ 5 h 43200"/>
                  <a:gd name="T2" fmla="*/ 0 w 43195"/>
                  <a:gd name="T3" fmla="*/ 22056 h 43200"/>
                  <a:gd name="T4" fmla="*/ 21595 w 43195"/>
                  <a:gd name="T5" fmla="*/ 21600 h 43200"/>
                </a:gdLst>
                <a:ahLst/>
                <a:cxnLst>
                  <a:cxn ang="0">
                    <a:pos x="T0" y="T1"/>
                  </a:cxn>
                  <a:cxn ang="0">
                    <a:pos x="T2" y="T3"/>
                  </a:cxn>
                  <a:cxn ang="0">
                    <a:pos x="T4" y="T5"/>
                  </a:cxn>
                </a:cxnLst>
                <a:rect l="0" t="0" r="r" b="b"/>
                <a:pathLst>
                  <a:path w="43195" h="43200" fill="none" extrusionOk="0">
                    <a:moveTo>
                      <a:pt x="21114" y="5"/>
                    </a:moveTo>
                    <a:cubicBezTo>
                      <a:pt x="21274" y="1"/>
                      <a:pt x="21434" y="-1"/>
                      <a:pt x="21595" y="-1"/>
                    </a:cubicBezTo>
                    <a:cubicBezTo>
                      <a:pt x="33524" y="0"/>
                      <a:pt x="43195" y="9670"/>
                      <a:pt x="43195" y="21600"/>
                    </a:cubicBezTo>
                    <a:cubicBezTo>
                      <a:pt x="43195" y="33529"/>
                      <a:pt x="33524" y="43200"/>
                      <a:pt x="21595" y="43200"/>
                    </a:cubicBezTo>
                    <a:cubicBezTo>
                      <a:pt x="9843" y="43199"/>
                      <a:pt x="247" y="33805"/>
                      <a:pt x="-1" y="22056"/>
                    </a:cubicBezTo>
                  </a:path>
                  <a:path w="43195" h="43200" stroke="0" extrusionOk="0">
                    <a:moveTo>
                      <a:pt x="21114" y="5"/>
                    </a:moveTo>
                    <a:cubicBezTo>
                      <a:pt x="21274" y="1"/>
                      <a:pt x="21434" y="-1"/>
                      <a:pt x="21595" y="-1"/>
                    </a:cubicBezTo>
                    <a:cubicBezTo>
                      <a:pt x="33524" y="0"/>
                      <a:pt x="43195" y="9670"/>
                      <a:pt x="43195" y="21600"/>
                    </a:cubicBezTo>
                    <a:cubicBezTo>
                      <a:pt x="43195" y="33529"/>
                      <a:pt x="33524" y="43200"/>
                      <a:pt x="21595" y="43200"/>
                    </a:cubicBezTo>
                    <a:cubicBezTo>
                      <a:pt x="9843" y="43199"/>
                      <a:pt x="247" y="33805"/>
                      <a:pt x="-1" y="22056"/>
                    </a:cubicBezTo>
                    <a:lnTo>
                      <a:pt x="21595" y="21600"/>
                    </a:lnTo>
                    <a:close/>
                  </a:path>
                </a:pathLst>
              </a:custGeom>
              <a:noFill/>
              <a:ln w="9525">
                <a:solidFill>
                  <a:schemeClr val="hlink"/>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grpSp>
      <p:sp>
        <p:nvSpPr>
          <p:cNvPr id="3135" name="Rectangle 1087"/>
          <p:cNvSpPr>
            <a:spLocks noGrp="1" noChangeArrowheads="1"/>
          </p:cNvSpPr>
          <p:nvPr>
            <p:ph type="title"/>
          </p:nvPr>
        </p:nvSpPr>
        <p:spPr bwMode="auto">
          <a:xfrm>
            <a:off x="609600" y="304800"/>
            <a:ext cx="7772400" cy="1143000"/>
          </a:xfrm>
          <a:prstGeom prst="rect">
            <a:avLst/>
          </a:prstGeom>
          <a:noFill/>
          <a:ln>
            <a:noFill/>
          </a:ln>
          <a:effectLst/>
          <a:extLst>
            <a:ext uri="{FAA26D3D-D897-4be2-8F04-BA451C77F1D7}">
              <ma14:placeholderFlag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3136" name="Rectangle 1088" descr="Rectangle: Click to edit Master text styles&#10;Second level&#10;Third level&#10;Fourth level&#10;Fifth level"/>
          <p:cNvSpPr>
            <a:spLocks noGrp="1" noChangeArrowheads="1"/>
          </p:cNvSpPr>
          <p:nvPr>
            <p:ph type="body" idx="1"/>
          </p:nvPr>
        </p:nvSpPr>
        <p:spPr bwMode="auto">
          <a:xfrm>
            <a:off x="838200" y="1905000"/>
            <a:ext cx="7772400" cy="4114800"/>
          </a:xfrm>
          <a:prstGeom prst="rect">
            <a:avLst/>
          </a:prstGeom>
          <a:noFill/>
          <a:ln>
            <a:noFill/>
          </a:ln>
          <a:effectLst/>
          <a:extLst>
            <a:ext uri="{FAA26D3D-D897-4be2-8F04-BA451C77F1D7}">
              <ma14:placeholderFlag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138" name="Rectangle 1090"/>
          <p:cNvSpPr>
            <a:spLocks noGrp="1" noChangeArrowheads="1"/>
          </p:cNvSpPr>
          <p:nvPr>
            <p:ph type="ftr" sz="quarter" idx="3"/>
          </p:nvPr>
        </p:nvSpPr>
        <p:spPr bwMode="auto">
          <a:xfrm>
            <a:off x="3124200" y="6248400"/>
            <a:ext cx="2895600" cy="457200"/>
          </a:xfrm>
          <a:prstGeom prst="rect">
            <a:avLst/>
          </a:prstGeom>
          <a:noFill/>
          <a:ln>
            <a:noFill/>
          </a:ln>
          <a:effectLst/>
          <a:extLst>
            <a:ext uri="{FAA26D3D-D897-4be2-8F04-BA451C77F1D7}">
              <ma14:placeholderFlag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b" anchorCtr="0" compatLnSpc="1">
            <a:prstTxWarp prst="textNoShape">
              <a:avLst/>
            </a:prstTxWarp>
          </a:bodyPr>
          <a:lstStyle>
            <a:lvl1pPr algn="ctr">
              <a:defRPr sz="1400"/>
            </a:lvl1pPr>
          </a:lstStyle>
          <a:p>
            <a:endParaRPr lang="en-US"/>
          </a:p>
        </p:txBody>
      </p:sp>
      <p:sp>
        <p:nvSpPr>
          <p:cNvPr id="3139" name="Rectangle 1091"/>
          <p:cNvSpPr>
            <a:spLocks noGrp="1" noChangeArrowheads="1"/>
          </p:cNvSpPr>
          <p:nvPr>
            <p:ph type="sldNum" sz="quarter" idx="4"/>
          </p:nvPr>
        </p:nvSpPr>
        <p:spPr bwMode="auto">
          <a:xfrm>
            <a:off x="6553200" y="6248400"/>
            <a:ext cx="1905000" cy="457200"/>
          </a:xfrm>
          <a:prstGeom prst="rect">
            <a:avLst/>
          </a:prstGeom>
          <a:noFill/>
          <a:ln>
            <a:noFill/>
          </a:ln>
          <a:effectLst/>
          <a:extLst>
            <a:ext uri="{FAA26D3D-D897-4be2-8F04-BA451C77F1D7}">
              <ma14:placeholderFlag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b" anchorCtr="0" compatLnSpc="1">
            <a:prstTxWarp prst="textNoShape">
              <a:avLst/>
            </a:prstTxWarp>
          </a:bodyPr>
          <a:lstStyle>
            <a:lvl1pPr algn="r">
              <a:defRPr sz="1400"/>
            </a:lvl1pPr>
          </a:lstStyle>
          <a:p>
            <a:fld id="{EC348C6A-23C9-1C4C-B509-812AABCC93D1}" type="slidenum">
              <a:rPr lang="en-US"/>
              <a:pPr/>
              <a:t>‹#›</a:t>
            </a:fld>
            <a:endParaRPr lang="en-US"/>
          </a:p>
        </p:txBody>
      </p:sp>
      <p:sp>
        <p:nvSpPr>
          <p:cNvPr id="3145" name="Text Box 1097"/>
          <p:cNvSpPr txBox="1">
            <a:spLocks noChangeArrowheads="1"/>
          </p:cNvSpPr>
          <p:nvPr userDrawn="1"/>
        </p:nvSpPr>
        <p:spPr bwMode="auto">
          <a:xfrm>
            <a:off x="1219200" y="6324600"/>
            <a:ext cx="59436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1200" b="1"/>
              <a:t>© Drexel University Software Engineering Research Group (SERG)</a:t>
            </a:r>
            <a:br>
              <a:rPr lang="en-US" sz="1200" b="1"/>
            </a:br>
            <a:r>
              <a:rPr lang="en-US" sz="1200" b="1"/>
              <a:t>http://serg.cs.drexel.edu</a:t>
            </a:r>
          </a:p>
        </p:txBody>
      </p:sp>
      <p:pic>
        <p:nvPicPr>
          <p:cNvPr id="3148" name="Picture 1100" descr="sergLogo"/>
          <p:cNvPicPr>
            <a:picLocks noChangeAspect="1" noChangeArrowheads="1"/>
          </p:cNvPicPr>
          <p:nvPr userDrawn="1"/>
        </p:nvPicPr>
        <p:blipFill>
          <a:blip r:embed="rId13">
            <a:extLst>
              <a:ext uri="{28A0092B-C50C-407E-A947-70E740481C1C}">
                <a14:useLocalDpi xmlns:a14="http://schemas.microsoft.com/office/drawing/2010/main"/>
              </a:ext>
            </a:extLst>
          </a:blip>
          <a:srcRect/>
          <a:stretch>
            <a:fillRect/>
          </a:stretch>
        </p:blipFill>
        <p:spPr bwMode="auto">
          <a:xfrm>
            <a:off x="76200" y="6324600"/>
            <a:ext cx="1143000" cy="476250"/>
          </a:xfrm>
          <a:prstGeom prst="rect">
            <a:avLst/>
          </a:prstGeom>
          <a:noFill/>
          <a:extLst>
            <a:ext uri="{909E8E84-426E-40dd-AFC4-6F175D3DCCD1}">
              <a14:hiddenFill xmlns=""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ransition/>
  <p:hf hdr="0" ftr="0" dt="0"/>
  <p:txStyles>
    <p:titleStyle>
      <a:lvl1pPr algn="l" rtl="0" fontAlgn="base">
        <a:spcBef>
          <a:spcPct val="0"/>
        </a:spcBef>
        <a:spcAft>
          <a:spcPct val="0"/>
        </a:spcAft>
        <a:defRPr sz="3600">
          <a:solidFill>
            <a:schemeClr val="tx2"/>
          </a:solidFill>
          <a:latin typeface="+mj-lt"/>
          <a:ea typeface="+mj-ea"/>
          <a:cs typeface="+mj-cs"/>
        </a:defRPr>
      </a:lvl1pPr>
      <a:lvl2pPr algn="l" rtl="0" fontAlgn="base">
        <a:spcBef>
          <a:spcPct val="0"/>
        </a:spcBef>
        <a:spcAft>
          <a:spcPct val="0"/>
        </a:spcAft>
        <a:defRPr sz="3600">
          <a:solidFill>
            <a:schemeClr val="tx2"/>
          </a:solidFill>
          <a:latin typeface="Tahoma" charset="0"/>
          <a:ea typeface="ＭＳ Ｐゴシック" charset="0"/>
        </a:defRPr>
      </a:lvl2pPr>
      <a:lvl3pPr algn="l" rtl="0" fontAlgn="base">
        <a:spcBef>
          <a:spcPct val="0"/>
        </a:spcBef>
        <a:spcAft>
          <a:spcPct val="0"/>
        </a:spcAft>
        <a:defRPr sz="3600">
          <a:solidFill>
            <a:schemeClr val="tx2"/>
          </a:solidFill>
          <a:latin typeface="Tahoma" charset="0"/>
          <a:ea typeface="ＭＳ Ｐゴシック" charset="0"/>
        </a:defRPr>
      </a:lvl3pPr>
      <a:lvl4pPr algn="l" rtl="0" fontAlgn="base">
        <a:spcBef>
          <a:spcPct val="0"/>
        </a:spcBef>
        <a:spcAft>
          <a:spcPct val="0"/>
        </a:spcAft>
        <a:defRPr sz="3600">
          <a:solidFill>
            <a:schemeClr val="tx2"/>
          </a:solidFill>
          <a:latin typeface="Tahoma" charset="0"/>
          <a:ea typeface="ＭＳ Ｐゴシック" charset="0"/>
        </a:defRPr>
      </a:lvl4pPr>
      <a:lvl5pPr algn="l" rtl="0" fontAlgn="base">
        <a:spcBef>
          <a:spcPct val="0"/>
        </a:spcBef>
        <a:spcAft>
          <a:spcPct val="0"/>
        </a:spcAft>
        <a:defRPr sz="3600">
          <a:solidFill>
            <a:schemeClr val="tx2"/>
          </a:solidFill>
          <a:latin typeface="Tahoma" charset="0"/>
          <a:ea typeface="ＭＳ Ｐゴシック" charset="0"/>
        </a:defRPr>
      </a:lvl5pPr>
      <a:lvl6pPr marL="457200" algn="l" rtl="0" fontAlgn="base">
        <a:spcBef>
          <a:spcPct val="0"/>
        </a:spcBef>
        <a:spcAft>
          <a:spcPct val="0"/>
        </a:spcAft>
        <a:defRPr sz="3600">
          <a:solidFill>
            <a:schemeClr val="tx2"/>
          </a:solidFill>
          <a:latin typeface="Tahoma" charset="0"/>
          <a:ea typeface="ＭＳ Ｐゴシック" charset="0"/>
        </a:defRPr>
      </a:lvl6pPr>
      <a:lvl7pPr marL="914400" algn="l" rtl="0" fontAlgn="base">
        <a:spcBef>
          <a:spcPct val="0"/>
        </a:spcBef>
        <a:spcAft>
          <a:spcPct val="0"/>
        </a:spcAft>
        <a:defRPr sz="3600">
          <a:solidFill>
            <a:schemeClr val="tx2"/>
          </a:solidFill>
          <a:latin typeface="Tahoma" charset="0"/>
          <a:ea typeface="ＭＳ Ｐゴシック" charset="0"/>
        </a:defRPr>
      </a:lvl7pPr>
      <a:lvl8pPr marL="1371600" algn="l" rtl="0" fontAlgn="base">
        <a:spcBef>
          <a:spcPct val="0"/>
        </a:spcBef>
        <a:spcAft>
          <a:spcPct val="0"/>
        </a:spcAft>
        <a:defRPr sz="3600">
          <a:solidFill>
            <a:schemeClr val="tx2"/>
          </a:solidFill>
          <a:latin typeface="Tahoma" charset="0"/>
          <a:ea typeface="ＭＳ Ｐゴシック" charset="0"/>
        </a:defRPr>
      </a:lvl8pPr>
      <a:lvl9pPr marL="1828800" algn="l" rtl="0" fontAlgn="base">
        <a:spcBef>
          <a:spcPct val="0"/>
        </a:spcBef>
        <a:spcAft>
          <a:spcPct val="0"/>
        </a:spcAft>
        <a:defRPr sz="3600">
          <a:solidFill>
            <a:schemeClr val="tx2"/>
          </a:solidFill>
          <a:latin typeface="Tahoma" charset="0"/>
          <a:ea typeface="ＭＳ Ｐゴシック" charset="0"/>
        </a:defRPr>
      </a:lvl9pPr>
    </p:titleStyle>
    <p:bodyStyle>
      <a:lvl1pPr marL="342900" indent="-342900" algn="l" rtl="0" fontAlgn="base">
        <a:spcBef>
          <a:spcPct val="20000"/>
        </a:spcBef>
        <a:spcAft>
          <a:spcPct val="0"/>
        </a:spcAft>
        <a:buClr>
          <a:schemeClr val="hlink"/>
        </a:buClr>
        <a:buSzPct val="110000"/>
        <a:buFont typeface="Wingdings" charset="0"/>
        <a:buBlip>
          <a:blip r:embed="rId14"/>
        </a:buBlip>
        <a:defRPr sz="3200">
          <a:solidFill>
            <a:schemeClr val="tx1"/>
          </a:solidFill>
          <a:latin typeface="+mn-lt"/>
          <a:ea typeface="+mn-ea"/>
          <a:cs typeface="+mn-cs"/>
        </a:defRPr>
      </a:lvl1pPr>
      <a:lvl2pPr marL="742950" indent="-285750" algn="l" rtl="0" fontAlgn="base">
        <a:spcBef>
          <a:spcPct val="20000"/>
        </a:spcBef>
        <a:spcAft>
          <a:spcPct val="0"/>
        </a:spcAft>
        <a:buClr>
          <a:schemeClr val="tx1"/>
        </a:buClr>
        <a:buSzPct val="60000"/>
        <a:buFont typeface="Wingdings" charset="0"/>
        <a:buChar char="n"/>
        <a:defRPr sz="2800">
          <a:solidFill>
            <a:schemeClr val="tx1"/>
          </a:solidFill>
          <a:latin typeface="+mn-lt"/>
          <a:ea typeface="+mn-ea"/>
        </a:defRPr>
      </a:lvl2pPr>
      <a:lvl3pPr marL="1143000" indent="-228600" algn="l" rtl="0" fontAlgn="base">
        <a:spcBef>
          <a:spcPct val="20000"/>
        </a:spcBef>
        <a:spcAft>
          <a:spcPct val="0"/>
        </a:spcAft>
        <a:buClr>
          <a:schemeClr val="hlink"/>
        </a:buClr>
        <a:buSzPct val="95000"/>
        <a:buFont typeface="Wingdings" charset="0"/>
        <a:buChar char="w"/>
        <a:defRPr sz="2400">
          <a:solidFill>
            <a:schemeClr val="tx1"/>
          </a:solidFill>
          <a:latin typeface="+mn-lt"/>
          <a:ea typeface="+mn-ea"/>
        </a:defRPr>
      </a:lvl3pPr>
      <a:lvl4pPr marL="1600200" indent="-228600" algn="l" rtl="0" fontAlgn="base">
        <a:spcBef>
          <a:spcPct val="20000"/>
        </a:spcBef>
        <a:spcAft>
          <a:spcPct val="0"/>
        </a:spcAft>
        <a:buClr>
          <a:schemeClr val="tx1"/>
        </a:buClr>
        <a:buSzPct val="65000"/>
        <a:buFont typeface="Wingdings" charset="0"/>
        <a:buChar char="n"/>
        <a:defRPr sz="2000">
          <a:solidFill>
            <a:schemeClr val="tx1"/>
          </a:solidFill>
          <a:latin typeface="+mn-lt"/>
          <a:ea typeface="+mn-ea"/>
        </a:defRPr>
      </a:lvl4pPr>
      <a:lvl5pPr marL="2057400" indent="-228600" algn="l" rtl="0" fontAlgn="base">
        <a:spcBef>
          <a:spcPct val="20000"/>
        </a:spcBef>
        <a:spcAft>
          <a:spcPct val="0"/>
        </a:spcAft>
        <a:buClr>
          <a:schemeClr val="hlink"/>
        </a:buClr>
        <a:buSzPct val="60000"/>
        <a:buFont typeface="Wingdings" charset="0"/>
        <a:buChar char="n"/>
        <a:defRPr sz="2000">
          <a:solidFill>
            <a:schemeClr val="tx1"/>
          </a:solidFill>
          <a:latin typeface="+mn-lt"/>
          <a:ea typeface="+mn-ea"/>
        </a:defRPr>
      </a:lvl5pPr>
      <a:lvl6pPr marL="2514600" indent="-228600" algn="l" rtl="0" fontAlgn="base">
        <a:spcBef>
          <a:spcPct val="20000"/>
        </a:spcBef>
        <a:spcAft>
          <a:spcPct val="0"/>
        </a:spcAft>
        <a:buClr>
          <a:schemeClr val="hlink"/>
        </a:buClr>
        <a:buSzPct val="60000"/>
        <a:buFont typeface="Wingdings" charset="0"/>
        <a:buChar char="n"/>
        <a:defRPr sz="2000">
          <a:solidFill>
            <a:schemeClr val="tx1"/>
          </a:solidFill>
          <a:latin typeface="+mn-lt"/>
          <a:ea typeface="+mn-ea"/>
        </a:defRPr>
      </a:lvl6pPr>
      <a:lvl7pPr marL="2971800" indent="-228600" algn="l" rtl="0" fontAlgn="base">
        <a:spcBef>
          <a:spcPct val="20000"/>
        </a:spcBef>
        <a:spcAft>
          <a:spcPct val="0"/>
        </a:spcAft>
        <a:buClr>
          <a:schemeClr val="hlink"/>
        </a:buClr>
        <a:buSzPct val="60000"/>
        <a:buFont typeface="Wingdings" charset="0"/>
        <a:buChar char="n"/>
        <a:defRPr sz="2000">
          <a:solidFill>
            <a:schemeClr val="tx1"/>
          </a:solidFill>
          <a:latin typeface="+mn-lt"/>
          <a:ea typeface="+mn-ea"/>
        </a:defRPr>
      </a:lvl7pPr>
      <a:lvl8pPr marL="3429000" indent="-228600" algn="l" rtl="0" fontAlgn="base">
        <a:spcBef>
          <a:spcPct val="20000"/>
        </a:spcBef>
        <a:spcAft>
          <a:spcPct val="0"/>
        </a:spcAft>
        <a:buClr>
          <a:schemeClr val="hlink"/>
        </a:buClr>
        <a:buSzPct val="60000"/>
        <a:buFont typeface="Wingdings" charset="0"/>
        <a:buChar char="n"/>
        <a:defRPr sz="2000">
          <a:solidFill>
            <a:schemeClr val="tx1"/>
          </a:solidFill>
          <a:latin typeface="+mn-lt"/>
          <a:ea typeface="+mn-ea"/>
        </a:defRPr>
      </a:lvl8pPr>
      <a:lvl9pPr marL="3886200" indent="-228600" algn="l" rtl="0" fontAlgn="base">
        <a:spcBef>
          <a:spcPct val="20000"/>
        </a:spcBef>
        <a:spcAft>
          <a:spcPct val="0"/>
        </a:spcAft>
        <a:buClr>
          <a:schemeClr val="hlink"/>
        </a:buClr>
        <a:buSzPct val="60000"/>
        <a:buFont typeface="Wingdings" charset="0"/>
        <a:buChar char="n"/>
        <a:defRPr sz="20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w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docs.scala-lang.org/overviews/core/futures.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g"/><Relationship Id="rId3" Type="http://schemas.openxmlformats.org/officeDocument/2006/relationships/hyperlink" Target="mailto:bmitchell@cs.drexel.edu"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reactivemanifesto.org/" TargetMode="External"/><Relationship Id="rId3" Type="http://schemas.openxmlformats.org/officeDocument/2006/relationships/image" Target="../media/image1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 Id="rId3" Type="http://schemas.openxmlformats.org/officeDocument/2006/relationships/image" Target="../media/image1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 Id="rId3" Type="http://schemas.openxmlformats.org/officeDocument/2006/relationships/image" Target="../media/image21.w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2.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3.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6.gif"/><Relationship Id="rId3" Type="http://schemas.openxmlformats.org/officeDocument/2006/relationships/image" Target="../media/image27.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8.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9.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0.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2.png"/><Relationship Id="rId4" Type="http://schemas.openxmlformats.org/officeDocument/2006/relationships/image" Target="../media/image33.png"/><Relationship Id="rId1" Type="http://schemas.openxmlformats.org/officeDocument/2006/relationships/slideLayout" Target="../slideLayouts/slideLayout2.xml"/><Relationship Id="rId2" Type="http://schemas.openxmlformats.org/officeDocument/2006/relationships/hyperlink" Target="http://aws.amazon.com/architecture/"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1"/>
          <p:cNvSpPr>
            <a:spLocks noGrp="1" noChangeArrowheads="1"/>
          </p:cNvSpPr>
          <p:nvPr>
            <p:ph type="sldNum" sz="quarter" idx="4"/>
          </p:nvPr>
        </p:nvSpPr>
        <p:spPr/>
        <p:txBody>
          <a:bodyPr/>
          <a:lstStyle/>
          <a:p>
            <a:fld id="{CD3AF27B-6A28-D74C-9BB7-452C900EC721}" type="slidenum">
              <a:rPr lang="en-US"/>
              <a:pPr/>
              <a:t>1</a:t>
            </a:fld>
            <a:endParaRPr lang="en-US"/>
          </a:p>
        </p:txBody>
      </p:sp>
      <p:sp>
        <p:nvSpPr>
          <p:cNvPr id="267266" name="Rectangle 2"/>
          <p:cNvSpPr>
            <a:spLocks noGrp="1" noChangeArrowheads="1"/>
          </p:cNvSpPr>
          <p:nvPr>
            <p:ph type="ctrTitle"/>
          </p:nvPr>
        </p:nvSpPr>
        <p:spPr>
          <a:xfrm>
            <a:off x="990600" y="1905000"/>
            <a:ext cx="7772400" cy="1143000"/>
          </a:xfrm>
        </p:spPr>
        <p:txBody>
          <a:bodyPr/>
          <a:lstStyle/>
          <a:p>
            <a:pPr algn="ctr"/>
            <a:r>
              <a:rPr lang="en-US" sz="2800" b="1" dirty="0">
                <a:latin typeface="Verdana" charset="0"/>
              </a:rPr>
              <a:t>CS 575:  Software </a:t>
            </a:r>
            <a:r>
              <a:rPr lang="en-US" sz="2800" b="1" dirty="0" smtClean="0">
                <a:latin typeface="Verdana" charset="0"/>
              </a:rPr>
              <a:t>Architecture &amp; Design</a:t>
            </a:r>
            <a:endParaRPr lang="en-US" sz="2800" b="1" dirty="0">
              <a:latin typeface="Verdana" charset="0"/>
            </a:endParaRPr>
          </a:p>
        </p:txBody>
      </p:sp>
      <p:sp>
        <p:nvSpPr>
          <p:cNvPr id="267267" name="Rectangle 3" descr="Rectangle: Click to edit Master text styles&#10;Second level&#10;Third level&#10;Fourth level&#10;Fifth level"/>
          <p:cNvSpPr>
            <a:spLocks noGrp="1" noChangeArrowheads="1"/>
          </p:cNvSpPr>
          <p:nvPr>
            <p:ph type="subTitle" idx="1"/>
          </p:nvPr>
        </p:nvSpPr>
        <p:spPr>
          <a:xfrm>
            <a:off x="914400" y="3352800"/>
            <a:ext cx="7696200" cy="1143000"/>
          </a:xfrm>
        </p:spPr>
        <p:txBody>
          <a:bodyPr/>
          <a:lstStyle/>
          <a:p>
            <a:pPr algn="ctr">
              <a:lnSpc>
                <a:spcPct val="90000"/>
              </a:lnSpc>
            </a:pPr>
            <a:r>
              <a:rPr lang="en-US" sz="2400" i="1" dirty="0" smtClean="0">
                <a:latin typeface="Verdana" charset="0"/>
              </a:rPr>
              <a:t>Course Overview</a:t>
            </a:r>
            <a:endParaRPr lang="en-US" sz="2400" dirty="0">
              <a:latin typeface="Verdana" charset="0"/>
            </a:endParaRPr>
          </a:p>
          <a:p>
            <a:pPr>
              <a:lnSpc>
                <a:spcPct val="90000"/>
              </a:lnSpc>
            </a:pPr>
            <a:endParaRPr lang="en-US" sz="1400"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9ADFED00-AB40-F848-A41A-BF582FBEF6A9}" type="slidenum">
              <a:rPr lang="en-US"/>
              <a:pPr/>
              <a:t>10</a:t>
            </a:fld>
            <a:endParaRPr lang="en-US"/>
          </a:p>
        </p:txBody>
      </p:sp>
      <p:sp>
        <p:nvSpPr>
          <p:cNvPr id="470018" name="Rectangle 2"/>
          <p:cNvSpPr>
            <a:spLocks noGrp="1" noChangeArrowheads="1"/>
          </p:cNvSpPr>
          <p:nvPr>
            <p:ph type="title"/>
          </p:nvPr>
        </p:nvSpPr>
        <p:spPr>
          <a:xfrm>
            <a:off x="609600" y="304800"/>
            <a:ext cx="8382000" cy="1143000"/>
          </a:xfrm>
        </p:spPr>
        <p:txBody>
          <a:bodyPr/>
          <a:lstStyle/>
          <a:p>
            <a:r>
              <a:rPr lang="en-US" dirty="0" smtClean="0"/>
              <a:t>Course Deliverables - 2</a:t>
            </a:r>
            <a:endParaRPr lang="en-US" dirty="0"/>
          </a:p>
        </p:txBody>
      </p:sp>
      <p:sp>
        <p:nvSpPr>
          <p:cNvPr id="6" name="Text Box 11"/>
          <p:cNvSpPr txBox="1">
            <a:spLocks noChangeArrowheads="1"/>
          </p:cNvSpPr>
          <p:nvPr/>
        </p:nvSpPr>
        <p:spPr bwMode="auto">
          <a:xfrm>
            <a:off x="876300" y="1447800"/>
            <a:ext cx="7734300" cy="89255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r>
              <a:rPr lang="en-US" sz="1800" b="1" dirty="0" smtClean="0"/>
              <a:t>You can do any project that you want, if you cant think of an idea then the project will be to create a </a:t>
            </a:r>
            <a:r>
              <a:rPr lang="en-US" sz="1800" b="1" dirty="0" err="1" smtClean="0"/>
              <a:t>blockchain</a:t>
            </a:r>
            <a:r>
              <a:rPr lang="en-US" sz="1800" b="1" dirty="0" smtClean="0"/>
              <a:t> simulator</a:t>
            </a:r>
          </a:p>
          <a:p>
            <a:pPr marL="800100" lvl="1" indent="-342900">
              <a:buFont typeface="Arial"/>
              <a:buChar char="•"/>
            </a:pPr>
            <a:endParaRPr lang="en-US" sz="1600"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8800" y="2019300"/>
            <a:ext cx="5257800" cy="4381500"/>
          </a:xfrm>
          <a:prstGeom prst="rect">
            <a:avLst/>
          </a:prstGeom>
        </p:spPr>
      </p:pic>
    </p:spTree>
    <p:extLst>
      <p:ext uri="{BB962C8B-B14F-4D97-AF65-F5344CB8AC3E}">
        <p14:creationId xmlns:p14="http://schemas.microsoft.com/office/powerpoint/2010/main" val="669264432"/>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8BE99BFD-8863-B045-8AED-C026A27B630D}" type="slidenum">
              <a:rPr lang="en-US"/>
              <a:pPr/>
              <a:t>11</a:t>
            </a:fld>
            <a:endParaRPr lang="en-US"/>
          </a:p>
        </p:txBody>
      </p:sp>
      <p:sp>
        <p:nvSpPr>
          <p:cNvPr id="477186" name="Rectangle 2"/>
          <p:cNvSpPr>
            <a:spLocks noGrp="1" noChangeArrowheads="1"/>
          </p:cNvSpPr>
          <p:nvPr>
            <p:ph type="title"/>
          </p:nvPr>
        </p:nvSpPr>
        <p:spPr/>
        <p:txBody>
          <a:bodyPr/>
          <a:lstStyle/>
          <a:p>
            <a:r>
              <a:rPr lang="en-US" dirty="0" smtClean="0"/>
              <a:t>Course Topics</a:t>
            </a:r>
            <a:endParaRPr lang="en-US" dirty="0"/>
          </a:p>
        </p:txBody>
      </p:sp>
      <p:sp>
        <p:nvSpPr>
          <p:cNvPr id="2" name="TextBox 1"/>
          <p:cNvSpPr txBox="1"/>
          <p:nvPr/>
        </p:nvSpPr>
        <p:spPr>
          <a:xfrm>
            <a:off x="990600" y="1524000"/>
            <a:ext cx="3285425" cy="461665"/>
          </a:xfrm>
          <a:prstGeom prst="rect">
            <a:avLst/>
          </a:prstGeom>
          <a:noFill/>
        </p:spPr>
        <p:txBody>
          <a:bodyPr wrap="none" rtlCol="0">
            <a:spAutoFit/>
          </a:bodyPr>
          <a:lstStyle/>
          <a:p>
            <a:r>
              <a:rPr lang="en-US" dirty="0" smtClean="0"/>
              <a:t>Reviewing the basics…</a:t>
            </a:r>
            <a:endParaRPr lang="en-US" dirty="0"/>
          </a:p>
        </p:txBody>
      </p:sp>
      <p:sp>
        <p:nvSpPr>
          <p:cNvPr id="7" name="Text Box 11"/>
          <p:cNvSpPr txBox="1">
            <a:spLocks noChangeArrowheads="1"/>
          </p:cNvSpPr>
          <p:nvPr/>
        </p:nvSpPr>
        <p:spPr bwMode="auto">
          <a:xfrm>
            <a:off x="1066800" y="1905000"/>
            <a:ext cx="7505700" cy="258532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marL="342900" indent="-342900">
              <a:buFont typeface="Arial"/>
              <a:buChar char="•"/>
            </a:pPr>
            <a:r>
              <a:rPr lang="en-US" sz="1800" dirty="0" smtClean="0"/>
              <a:t>What is software architecture</a:t>
            </a:r>
          </a:p>
          <a:p>
            <a:pPr marL="342900" indent="-342900">
              <a:buFont typeface="Arial"/>
              <a:buChar char="•"/>
            </a:pPr>
            <a:r>
              <a:rPr lang="en-US" sz="1800" dirty="0" smtClean="0"/>
              <a:t>How does it relate to design</a:t>
            </a:r>
          </a:p>
          <a:p>
            <a:pPr marL="342900" indent="-342900">
              <a:buFont typeface="Arial"/>
              <a:buChar char="•"/>
            </a:pPr>
            <a:r>
              <a:rPr lang="en-US" sz="1800" dirty="0" smtClean="0"/>
              <a:t>What is the difference between an architecture style, an architecture pattern and a design pattern</a:t>
            </a:r>
          </a:p>
          <a:p>
            <a:pPr marL="342900" indent="-342900">
              <a:buFont typeface="Arial"/>
              <a:buChar char="•"/>
            </a:pPr>
            <a:r>
              <a:rPr lang="en-US" sz="1800" dirty="0" smtClean="0"/>
              <a:t>What are views</a:t>
            </a:r>
          </a:p>
          <a:p>
            <a:pPr marL="342900" indent="-342900">
              <a:buFont typeface="Arial"/>
              <a:buChar char="•"/>
            </a:pPr>
            <a:r>
              <a:rPr lang="en-US" sz="1800" dirty="0" smtClean="0"/>
              <a:t>What are important views when documenting or describing the architecture of a software system</a:t>
            </a:r>
          </a:p>
          <a:p>
            <a:pPr marL="342900" indent="-342900">
              <a:buFont typeface="Arial"/>
              <a:buChar char="•"/>
            </a:pPr>
            <a:r>
              <a:rPr lang="en-US" sz="1800" dirty="0" smtClean="0"/>
              <a:t>Why do we need to do architecture</a:t>
            </a:r>
          </a:p>
          <a:p>
            <a:pPr marL="342900" indent="-342900">
              <a:buFont typeface="Arial"/>
              <a:buChar char="•"/>
            </a:pPr>
            <a:r>
              <a:rPr lang="en-US" sz="1800" dirty="0" smtClean="0"/>
              <a:t>Architecture and agile – can this be done, and if so, how?</a:t>
            </a:r>
            <a:endParaRPr lang="en-US" sz="1800" dirty="0"/>
          </a:p>
        </p:txBody>
      </p:sp>
      <p:pic>
        <p:nvPicPr>
          <p:cNvPr id="6" name="Picture 4"/>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2057400" y="4419600"/>
            <a:ext cx="4681670" cy="1793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8BE99BFD-8863-B045-8AED-C026A27B630D}" type="slidenum">
              <a:rPr lang="en-US"/>
              <a:pPr/>
              <a:t>12</a:t>
            </a:fld>
            <a:endParaRPr lang="en-US"/>
          </a:p>
        </p:txBody>
      </p:sp>
      <p:sp>
        <p:nvSpPr>
          <p:cNvPr id="477186" name="Rectangle 2"/>
          <p:cNvSpPr>
            <a:spLocks noGrp="1" noChangeArrowheads="1"/>
          </p:cNvSpPr>
          <p:nvPr>
            <p:ph type="title"/>
          </p:nvPr>
        </p:nvSpPr>
        <p:spPr/>
        <p:txBody>
          <a:bodyPr/>
          <a:lstStyle/>
          <a:p>
            <a:r>
              <a:rPr lang="en-US" dirty="0" smtClean="0"/>
              <a:t>Course Topics</a:t>
            </a:r>
            <a:endParaRPr lang="en-US" dirty="0"/>
          </a:p>
        </p:txBody>
      </p:sp>
      <p:sp>
        <p:nvSpPr>
          <p:cNvPr id="2" name="TextBox 1"/>
          <p:cNvSpPr txBox="1"/>
          <p:nvPr/>
        </p:nvSpPr>
        <p:spPr>
          <a:xfrm>
            <a:off x="990600" y="1524000"/>
            <a:ext cx="7430560" cy="461665"/>
          </a:xfrm>
          <a:prstGeom prst="rect">
            <a:avLst/>
          </a:prstGeom>
          <a:noFill/>
        </p:spPr>
        <p:txBody>
          <a:bodyPr wrap="none" rtlCol="0">
            <a:spAutoFit/>
          </a:bodyPr>
          <a:lstStyle/>
          <a:p>
            <a:r>
              <a:rPr lang="en-US" dirty="0" smtClean="0"/>
              <a:t>Breaking bad habits &amp; being exposed to new things…</a:t>
            </a:r>
            <a:endParaRPr lang="en-US" dirty="0"/>
          </a:p>
        </p:txBody>
      </p:sp>
      <p:sp>
        <p:nvSpPr>
          <p:cNvPr id="7" name="Text Box 11"/>
          <p:cNvSpPr txBox="1">
            <a:spLocks noChangeArrowheads="1"/>
          </p:cNvSpPr>
          <p:nvPr/>
        </p:nvSpPr>
        <p:spPr bwMode="auto">
          <a:xfrm>
            <a:off x="1066800" y="1905000"/>
            <a:ext cx="7505700" cy="147732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marL="342900" indent="-342900">
              <a:buFont typeface="Arial"/>
              <a:buChar char="•"/>
            </a:pPr>
            <a:r>
              <a:rPr lang="en-US" sz="1800" dirty="0" smtClean="0"/>
              <a:t>Compare different programing and design models</a:t>
            </a:r>
          </a:p>
          <a:p>
            <a:pPr marL="800100" lvl="1" indent="-342900">
              <a:buFont typeface="Arial"/>
              <a:buChar char="•"/>
            </a:pPr>
            <a:r>
              <a:rPr lang="en-US" sz="1800" dirty="0" smtClean="0"/>
              <a:t>OO, FP</a:t>
            </a:r>
          </a:p>
          <a:p>
            <a:pPr marL="342900" indent="-342900">
              <a:buFont typeface="Arial"/>
              <a:buChar char="•"/>
            </a:pPr>
            <a:r>
              <a:rPr lang="en-US" sz="1800" dirty="0" smtClean="0"/>
              <a:t>Why do we have different models?</a:t>
            </a:r>
          </a:p>
          <a:p>
            <a:pPr marL="342900" indent="-342900">
              <a:buFont typeface="Arial"/>
              <a:buChar char="•"/>
            </a:pPr>
            <a:r>
              <a:rPr lang="en-US" sz="1800" dirty="0" smtClean="0"/>
              <a:t>What's wrong with OO (specifically Java), and why the current reemergence of FP?</a:t>
            </a:r>
            <a:endParaRPr lang="en-US" sz="1800" dirty="0"/>
          </a:p>
        </p:txBody>
      </p:sp>
      <p:sp>
        <p:nvSpPr>
          <p:cNvPr id="3" name="TextBox 2"/>
          <p:cNvSpPr txBox="1"/>
          <p:nvPr/>
        </p:nvSpPr>
        <p:spPr>
          <a:xfrm>
            <a:off x="849332" y="4114800"/>
            <a:ext cx="7979941" cy="1200329"/>
          </a:xfrm>
          <a:prstGeom prst="rect">
            <a:avLst/>
          </a:prstGeom>
          <a:noFill/>
        </p:spPr>
        <p:txBody>
          <a:bodyPr wrap="none" rtlCol="0">
            <a:spAutoFit/>
          </a:bodyPr>
          <a:lstStyle/>
          <a:p>
            <a:r>
              <a:rPr lang="en-US" dirty="0" smtClean="0"/>
              <a:t>Throughout this course many examples will be provided</a:t>
            </a:r>
            <a:br>
              <a:rPr lang="en-US" dirty="0" smtClean="0"/>
            </a:br>
            <a:r>
              <a:rPr lang="en-US" dirty="0" smtClean="0"/>
              <a:t>using Scala, </a:t>
            </a:r>
            <a:r>
              <a:rPr lang="en-US" dirty="0" err="1" smtClean="0"/>
              <a:t>GoLang</a:t>
            </a:r>
            <a:r>
              <a:rPr lang="en-US" dirty="0" smtClean="0"/>
              <a:t> and modern JavaScript/Typescript to</a:t>
            </a:r>
            <a:br>
              <a:rPr lang="en-US" dirty="0" smtClean="0"/>
            </a:br>
            <a:r>
              <a:rPr lang="en-US" dirty="0" smtClean="0"/>
              <a:t>highlight polyglot software development</a:t>
            </a:r>
          </a:p>
        </p:txBody>
      </p:sp>
    </p:spTree>
    <p:extLst>
      <p:ext uri="{BB962C8B-B14F-4D97-AF65-F5344CB8AC3E}">
        <p14:creationId xmlns:p14="http://schemas.microsoft.com/office/powerpoint/2010/main" val="1951569138"/>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8BE99BFD-8863-B045-8AED-C026A27B630D}" type="slidenum">
              <a:rPr lang="en-US"/>
              <a:pPr/>
              <a:t>13</a:t>
            </a:fld>
            <a:endParaRPr lang="en-US"/>
          </a:p>
        </p:txBody>
      </p:sp>
      <p:sp>
        <p:nvSpPr>
          <p:cNvPr id="477186" name="Rectangle 2"/>
          <p:cNvSpPr>
            <a:spLocks noGrp="1" noChangeArrowheads="1"/>
          </p:cNvSpPr>
          <p:nvPr>
            <p:ph type="title"/>
          </p:nvPr>
        </p:nvSpPr>
        <p:spPr/>
        <p:txBody>
          <a:bodyPr/>
          <a:lstStyle/>
          <a:p>
            <a:r>
              <a:rPr lang="en-US" dirty="0" smtClean="0"/>
              <a:t>Course Topics</a:t>
            </a:r>
            <a:endParaRPr lang="en-US" dirty="0"/>
          </a:p>
        </p:txBody>
      </p:sp>
      <p:sp>
        <p:nvSpPr>
          <p:cNvPr id="2" name="TextBox 1"/>
          <p:cNvSpPr txBox="1"/>
          <p:nvPr/>
        </p:nvSpPr>
        <p:spPr>
          <a:xfrm>
            <a:off x="990600" y="1524000"/>
            <a:ext cx="1954381" cy="461665"/>
          </a:xfrm>
          <a:prstGeom prst="rect">
            <a:avLst/>
          </a:prstGeom>
          <a:noFill/>
        </p:spPr>
        <p:txBody>
          <a:bodyPr wrap="none" rtlCol="0">
            <a:spAutoFit/>
          </a:bodyPr>
          <a:lstStyle/>
          <a:p>
            <a:r>
              <a:rPr lang="en-US" dirty="0" smtClean="0"/>
              <a:t>SOLID Model</a:t>
            </a:r>
            <a:endParaRPr lang="en-US" dirty="0"/>
          </a:p>
        </p:txBody>
      </p:sp>
      <p:sp>
        <p:nvSpPr>
          <p:cNvPr id="8" name="Text Box 11"/>
          <p:cNvSpPr txBox="1">
            <a:spLocks noChangeArrowheads="1"/>
          </p:cNvSpPr>
          <p:nvPr/>
        </p:nvSpPr>
        <p:spPr bwMode="auto">
          <a:xfrm>
            <a:off x="1143000" y="2061865"/>
            <a:ext cx="7505700" cy="286232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marL="342900" indent="-342900">
              <a:buFont typeface="Arial"/>
              <a:buChar char="•"/>
            </a:pPr>
            <a:r>
              <a:rPr lang="en-US" sz="1800" dirty="0"/>
              <a:t>Single responsibility principle: a class should have one, and only one, reason to change</a:t>
            </a:r>
            <a:r>
              <a:rPr lang="en-US" sz="1800" dirty="0" smtClean="0"/>
              <a:t>;</a:t>
            </a:r>
          </a:p>
          <a:p>
            <a:pPr marL="342900" indent="-342900">
              <a:buFont typeface="Arial"/>
              <a:buChar char="•"/>
            </a:pPr>
            <a:r>
              <a:rPr lang="en-US" sz="1800" dirty="0" smtClean="0"/>
              <a:t>Open-closed </a:t>
            </a:r>
            <a:r>
              <a:rPr lang="en-US" sz="1800" dirty="0"/>
              <a:t>principle: it should be possible to extend the </a:t>
            </a:r>
            <a:r>
              <a:rPr lang="en-US" sz="1800" dirty="0" smtClean="0"/>
              <a:t>behavior </a:t>
            </a:r>
            <a:r>
              <a:rPr lang="en-US" sz="1800" dirty="0"/>
              <a:t>of a class without  modifying it</a:t>
            </a:r>
            <a:r>
              <a:rPr lang="en-US" sz="1800" dirty="0" smtClean="0"/>
              <a:t>;</a:t>
            </a:r>
          </a:p>
          <a:p>
            <a:pPr marL="342900" indent="-342900">
              <a:buFont typeface="Arial"/>
              <a:buChar char="•"/>
            </a:pPr>
            <a:r>
              <a:rPr lang="en-US" sz="1800" dirty="0" err="1" smtClean="0"/>
              <a:t>Liskov</a:t>
            </a:r>
            <a:r>
              <a:rPr lang="en-US" sz="1800" dirty="0" smtClean="0"/>
              <a:t> </a:t>
            </a:r>
            <a:r>
              <a:rPr lang="en-US" sz="1800" dirty="0"/>
              <a:t>Substitution principle: subclasses should be substitutable for their </a:t>
            </a:r>
            <a:r>
              <a:rPr lang="en-US" sz="1800" dirty="0" err="1"/>
              <a:t>superclasses</a:t>
            </a:r>
            <a:r>
              <a:rPr lang="en-US" sz="1800" dirty="0" smtClean="0"/>
              <a:t>;</a:t>
            </a:r>
          </a:p>
          <a:p>
            <a:pPr marL="342900" indent="-342900">
              <a:buFont typeface="Arial"/>
              <a:buChar char="•"/>
            </a:pPr>
            <a:r>
              <a:rPr lang="en-US" sz="1800" dirty="0" smtClean="0"/>
              <a:t>Interface </a:t>
            </a:r>
            <a:r>
              <a:rPr lang="en-US" sz="1800" dirty="0"/>
              <a:t>segregation principle: many small, client-specific interfaces are better than one general purpose interface</a:t>
            </a:r>
            <a:r>
              <a:rPr lang="en-US" sz="1800" dirty="0" smtClean="0"/>
              <a:t>;</a:t>
            </a:r>
          </a:p>
          <a:p>
            <a:pPr marL="342900" indent="-342900">
              <a:buFont typeface="Arial"/>
              <a:buChar char="•"/>
            </a:pPr>
            <a:r>
              <a:rPr lang="en-US" sz="1800" dirty="0" smtClean="0"/>
              <a:t>Dependency </a:t>
            </a:r>
            <a:r>
              <a:rPr lang="en-US" sz="1800" dirty="0"/>
              <a:t>inversion principle: depends on abstractions not concretions;</a:t>
            </a:r>
            <a:endParaRPr lang="en-US" sz="1800" dirty="0"/>
          </a:p>
        </p:txBody>
      </p:sp>
    </p:spTree>
    <p:extLst>
      <p:ext uri="{BB962C8B-B14F-4D97-AF65-F5344CB8AC3E}">
        <p14:creationId xmlns:p14="http://schemas.microsoft.com/office/powerpoint/2010/main" val="1517717677"/>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8BE99BFD-8863-B045-8AED-C026A27B630D}" type="slidenum">
              <a:rPr lang="en-US"/>
              <a:pPr/>
              <a:t>14</a:t>
            </a:fld>
            <a:endParaRPr lang="en-US"/>
          </a:p>
        </p:txBody>
      </p:sp>
      <p:sp>
        <p:nvSpPr>
          <p:cNvPr id="477186" name="Rectangle 2"/>
          <p:cNvSpPr>
            <a:spLocks noGrp="1" noChangeArrowheads="1"/>
          </p:cNvSpPr>
          <p:nvPr>
            <p:ph type="title"/>
          </p:nvPr>
        </p:nvSpPr>
        <p:spPr/>
        <p:txBody>
          <a:bodyPr/>
          <a:lstStyle/>
          <a:p>
            <a:r>
              <a:rPr lang="en-US" dirty="0" smtClean="0"/>
              <a:t>Course Topics </a:t>
            </a:r>
            <a:endParaRPr lang="en-US" dirty="0"/>
          </a:p>
        </p:txBody>
      </p:sp>
      <p:sp>
        <p:nvSpPr>
          <p:cNvPr id="2" name="TextBox 1"/>
          <p:cNvSpPr txBox="1"/>
          <p:nvPr/>
        </p:nvSpPr>
        <p:spPr>
          <a:xfrm>
            <a:off x="990600" y="1531203"/>
            <a:ext cx="7063201" cy="830997"/>
          </a:xfrm>
          <a:prstGeom prst="rect">
            <a:avLst/>
          </a:prstGeom>
          <a:noFill/>
        </p:spPr>
        <p:txBody>
          <a:bodyPr wrap="none" rtlCol="0">
            <a:spAutoFit/>
          </a:bodyPr>
          <a:lstStyle/>
          <a:p>
            <a:r>
              <a:rPr lang="en-US" dirty="0" smtClean="0"/>
              <a:t>DSL – Domain Specific Languages and the modern</a:t>
            </a:r>
            <a:br>
              <a:rPr lang="en-US" dirty="0" smtClean="0"/>
            </a:br>
            <a:r>
              <a:rPr lang="en-US" dirty="0" smtClean="0"/>
              <a:t>software design stack…</a:t>
            </a:r>
            <a:endParaRPr lang="en-US" dirty="0"/>
          </a:p>
        </p:txBody>
      </p:sp>
      <p:sp>
        <p:nvSpPr>
          <p:cNvPr id="7" name="Text Box 11"/>
          <p:cNvSpPr txBox="1">
            <a:spLocks noChangeArrowheads="1"/>
          </p:cNvSpPr>
          <p:nvPr/>
        </p:nvSpPr>
        <p:spPr bwMode="auto">
          <a:xfrm>
            <a:off x="1028700" y="2367677"/>
            <a:ext cx="7505700" cy="313932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marL="342900" indent="-342900">
              <a:buFont typeface="Arial"/>
              <a:buChar char="•"/>
            </a:pPr>
            <a:r>
              <a:rPr lang="en-US" sz="1800" dirty="0" smtClean="0"/>
              <a:t>What are DSLs and why are they helpful</a:t>
            </a:r>
          </a:p>
          <a:p>
            <a:pPr marL="342900" indent="-342900">
              <a:buFont typeface="Arial"/>
              <a:buChar char="•"/>
            </a:pPr>
            <a:r>
              <a:rPr lang="en-US" sz="1800" dirty="0" smtClean="0"/>
              <a:t>Why are they used</a:t>
            </a:r>
          </a:p>
          <a:p>
            <a:pPr marL="342900" indent="-342900">
              <a:buFont typeface="Arial"/>
              <a:buChar char="•"/>
            </a:pPr>
            <a:r>
              <a:rPr lang="en-US" sz="1800" dirty="0" smtClean="0"/>
              <a:t>How to they aid in testability</a:t>
            </a:r>
          </a:p>
          <a:p>
            <a:pPr marL="342900" indent="-342900">
              <a:buFont typeface="Arial"/>
              <a:buChar char="•"/>
            </a:pPr>
            <a:r>
              <a:rPr lang="en-US" sz="1800" dirty="0" smtClean="0"/>
              <a:t>How do they layer into an overall architecture</a:t>
            </a:r>
          </a:p>
          <a:p>
            <a:pPr marL="342900" indent="-342900">
              <a:buFont typeface="Arial"/>
              <a:buChar char="•"/>
            </a:pPr>
            <a:r>
              <a:rPr lang="en-US" sz="1800" dirty="0" smtClean="0"/>
              <a:t>Internal versus External DSL</a:t>
            </a:r>
          </a:p>
          <a:p>
            <a:pPr marL="800100" lvl="1" indent="-342900">
              <a:buFont typeface="Arial"/>
              <a:buChar char="•"/>
            </a:pPr>
            <a:r>
              <a:rPr lang="en-US" sz="1800" dirty="0" smtClean="0"/>
              <a:t>External: XML, </a:t>
            </a:r>
            <a:r>
              <a:rPr lang="en-US" sz="1800" dirty="0" err="1" smtClean="0"/>
              <a:t>Lex</a:t>
            </a:r>
            <a:r>
              <a:rPr lang="en-US" sz="1800" dirty="0" smtClean="0"/>
              <a:t>, Regular Expressions, YACC, SQL, …</a:t>
            </a:r>
          </a:p>
          <a:p>
            <a:pPr marL="800100" lvl="1" indent="-342900">
              <a:buFont typeface="Arial"/>
              <a:buChar char="•"/>
            </a:pPr>
            <a:r>
              <a:rPr lang="en-US" sz="1800" dirty="0" smtClean="0"/>
              <a:t>Internal: </a:t>
            </a:r>
            <a:r>
              <a:rPr lang="en-US" sz="1800" dirty="0" err="1" smtClean="0"/>
              <a:t>Scala</a:t>
            </a:r>
            <a:r>
              <a:rPr lang="en-US" sz="1800" dirty="0" smtClean="0"/>
              <a:t>, Groovy, Ruby…</a:t>
            </a:r>
          </a:p>
          <a:p>
            <a:pPr marL="342900" indent="-342900">
              <a:buFont typeface="Arial"/>
              <a:buChar char="•"/>
            </a:pPr>
            <a:r>
              <a:rPr lang="en-US" sz="1800" dirty="0" smtClean="0"/>
              <a:t>Internal DSLs are like libraries but they favor “natural” language of the domain versus the host syntax</a:t>
            </a:r>
          </a:p>
          <a:p>
            <a:pPr marL="800100" lvl="1" indent="-342900">
              <a:buFont typeface="Arial"/>
              <a:buChar char="•"/>
            </a:pPr>
            <a:r>
              <a:rPr lang="en-US" sz="1800" dirty="0" err="1" smtClean="0"/>
              <a:t>Metaprogramming</a:t>
            </a:r>
            <a:r>
              <a:rPr lang="en-US" sz="1800" dirty="0" smtClean="0"/>
              <a:t> in Groovy</a:t>
            </a:r>
          </a:p>
          <a:p>
            <a:pPr marL="800100" lvl="1" indent="-342900">
              <a:buFont typeface="Arial"/>
              <a:buChar char="•"/>
            </a:pPr>
            <a:r>
              <a:rPr lang="en-US" sz="1800" dirty="0" err="1" smtClean="0"/>
              <a:t>Implicits</a:t>
            </a:r>
            <a:r>
              <a:rPr lang="en-US" sz="1800" dirty="0" smtClean="0"/>
              <a:t> and other “sugar” in </a:t>
            </a:r>
            <a:r>
              <a:rPr lang="en-US" sz="1800" dirty="0" err="1" smtClean="0"/>
              <a:t>Scala</a:t>
            </a:r>
            <a:r>
              <a:rPr lang="en-US" sz="1800" dirty="0" smtClean="0"/>
              <a:t> </a:t>
            </a:r>
            <a:endParaRPr lang="en-US" sz="1800" dirty="0"/>
          </a:p>
        </p:txBody>
      </p:sp>
    </p:spTree>
    <p:extLst>
      <p:ext uri="{BB962C8B-B14F-4D97-AF65-F5344CB8AC3E}">
        <p14:creationId xmlns:p14="http://schemas.microsoft.com/office/powerpoint/2010/main" val="494702687"/>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8BE99BFD-8863-B045-8AED-C026A27B630D}" type="slidenum">
              <a:rPr lang="en-US"/>
              <a:pPr/>
              <a:t>15</a:t>
            </a:fld>
            <a:endParaRPr lang="en-US"/>
          </a:p>
        </p:txBody>
      </p:sp>
      <p:sp>
        <p:nvSpPr>
          <p:cNvPr id="477186" name="Rectangle 2"/>
          <p:cNvSpPr>
            <a:spLocks noGrp="1" noChangeArrowheads="1"/>
          </p:cNvSpPr>
          <p:nvPr>
            <p:ph type="title"/>
          </p:nvPr>
        </p:nvSpPr>
        <p:spPr/>
        <p:txBody>
          <a:bodyPr/>
          <a:lstStyle/>
          <a:p>
            <a:r>
              <a:rPr lang="en-US" dirty="0" smtClean="0"/>
              <a:t>Course Topics </a:t>
            </a:r>
            <a:endParaRPr lang="en-US" dirty="0"/>
          </a:p>
        </p:txBody>
      </p:sp>
      <p:sp>
        <p:nvSpPr>
          <p:cNvPr id="6" name="TextBox 5"/>
          <p:cNvSpPr txBox="1"/>
          <p:nvPr/>
        </p:nvSpPr>
        <p:spPr>
          <a:xfrm>
            <a:off x="990600" y="1676400"/>
            <a:ext cx="5028690" cy="461665"/>
          </a:xfrm>
          <a:prstGeom prst="rect">
            <a:avLst/>
          </a:prstGeom>
          <a:noFill/>
        </p:spPr>
        <p:txBody>
          <a:bodyPr wrap="none" rtlCol="0">
            <a:spAutoFit/>
          </a:bodyPr>
          <a:lstStyle/>
          <a:p>
            <a:r>
              <a:rPr lang="en-US" dirty="0" smtClean="0"/>
              <a:t>Designing and architecting for scale</a:t>
            </a:r>
            <a:endParaRPr lang="en-US" dirty="0"/>
          </a:p>
        </p:txBody>
      </p:sp>
      <p:sp>
        <p:nvSpPr>
          <p:cNvPr id="8" name="Text Box 11"/>
          <p:cNvSpPr txBox="1">
            <a:spLocks noChangeArrowheads="1"/>
          </p:cNvSpPr>
          <p:nvPr/>
        </p:nvSpPr>
        <p:spPr bwMode="auto">
          <a:xfrm>
            <a:off x="1028700" y="2139077"/>
            <a:ext cx="7505700" cy="258532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marL="342900" indent="-342900">
              <a:buFont typeface="Arial"/>
              <a:buChar char="•"/>
            </a:pPr>
            <a:r>
              <a:rPr lang="en-US" sz="1800" dirty="0" smtClean="0"/>
              <a:t>Investigation into web architectures</a:t>
            </a:r>
          </a:p>
          <a:p>
            <a:pPr marL="342900" indent="-342900">
              <a:buFont typeface="Arial"/>
              <a:buChar char="•"/>
            </a:pPr>
            <a:r>
              <a:rPr lang="en-US" sz="1800" dirty="0" smtClean="0"/>
              <a:t>What’s the problem with traditional web architectures that impact scalability? </a:t>
            </a:r>
          </a:p>
          <a:p>
            <a:pPr marL="342900" indent="-342900">
              <a:buFont typeface="Arial"/>
              <a:buChar char="•"/>
            </a:pPr>
            <a:r>
              <a:rPr lang="en-US" sz="1800" dirty="0" smtClean="0"/>
              <a:t>Promoting stateless and distributing computing to the client</a:t>
            </a:r>
          </a:p>
          <a:p>
            <a:pPr marL="342900" indent="-342900">
              <a:buFont typeface="Arial"/>
              <a:buChar char="•"/>
            </a:pPr>
            <a:r>
              <a:rPr lang="en-US" sz="1800" dirty="0" smtClean="0"/>
              <a:t>Functional programming</a:t>
            </a:r>
          </a:p>
          <a:p>
            <a:pPr marL="342900" indent="-342900">
              <a:buFont typeface="Arial"/>
              <a:buChar char="•"/>
            </a:pPr>
            <a:r>
              <a:rPr lang="en-US" sz="1800" dirty="0" smtClean="0"/>
              <a:t>The “Reactor” pattern and how it is implemented – </a:t>
            </a:r>
            <a:r>
              <a:rPr lang="en-US" sz="1800" dirty="0" err="1" smtClean="0"/>
              <a:t>Node.js</a:t>
            </a:r>
            <a:r>
              <a:rPr lang="en-US" sz="1800" dirty="0" smtClean="0"/>
              <a:t>, </a:t>
            </a:r>
            <a:r>
              <a:rPr lang="en-US" sz="1800" dirty="0" err="1" smtClean="0"/>
              <a:t>Netty</a:t>
            </a:r>
            <a:endParaRPr lang="en-US" sz="1800" dirty="0" smtClean="0"/>
          </a:p>
          <a:p>
            <a:pPr marL="342900" indent="-342900">
              <a:buFont typeface="Arial"/>
              <a:buChar char="•"/>
            </a:pPr>
            <a:r>
              <a:rPr lang="en-US" sz="1800" dirty="0" smtClean="0"/>
              <a:t>Making distributed computing easier – Actors, Future/Promise models, etc.</a:t>
            </a:r>
          </a:p>
          <a:p>
            <a:pPr marL="342900" indent="-342900">
              <a:buFont typeface="Arial"/>
              <a:buChar char="•"/>
            </a:pPr>
            <a:r>
              <a:rPr lang="en-US" sz="1800" dirty="0" smtClean="0"/>
              <a:t>Reactive Programming Model and Frameworks</a:t>
            </a:r>
            <a:endParaRPr lang="en-US" sz="1800" dirty="0"/>
          </a:p>
        </p:txBody>
      </p:sp>
    </p:spTree>
    <p:extLst>
      <p:ext uri="{BB962C8B-B14F-4D97-AF65-F5344CB8AC3E}">
        <p14:creationId xmlns:p14="http://schemas.microsoft.com/office/powerpoint/2010/main" val="3387564679"/>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8BE99BFD-8863-B045-8AED-C026A27B630D}" type="slidenum">
              <a:rPr lang="en-US"/>
              <a:pPr/>
              <a:t>16</a:t>
            </a:fld>
            <a:endParaRPr lang="en-US"/>
          </a:p>
        </p:txBody>
      </p:sp>
      <p:sp>
        <p:nvSpPr>
          <p:cNvPr id="477186" name="Rectangle 2"/>
          <p:cNvSpPr>
            <a:spLocks noGrp="1" noChangeArrowheads="1"/>
          </p:cNvSpPr>
          <p:nvPr>
            <p:ph type="title"/>
          </p:nvPr>
        </p:nvSpPr>
        <p:spPr/>
        <p:txBody>
          <a:bodyPr/>
          <a:lstStyle/>
          <a:p>
            <a:r>
              <a:rPr lang="en-US" dirty="0" smtClean="0"/>
              <a:t>Designing/ Architecting for Scale</a:t>
            </a:r>
            <a:endParaRPr lang="en-US" dirty="0"/>
          </a:p>
        </p:txBody>
      </p:sp>
      <p:sp>
        <p:nvSpPr>
          <p:cNvPr id="6" name="TextBox 5"/>
          <p:cNvSpPr txBox="1"/>
          <p:nvPr/>
        </p:nvSpPr>
        <p:spPr>
          <a:xfrm>
            <a:off x="990600" y="1524000"/>
            <a:ext cx="4010082" cy="461665"/>
          </a:xfrm>
          <a:prstGeom prst="rect">
            <a:avLst/>
          </a:prstGeom>
          <a:noFill/>
        </p:spPr>
        <p:txBody>
          <a:bodyPr wrap="none" rtlCol="0">
            <a:spAutoFit/>
          </a:bodyPr>
          <a:lstStyle/>
          <a:p>
            <a:r>
              <a:rPr lang="en-US" dirty="0" smtClean="0"/>
              <a:t>Traditional Web Architecture</a:t>
            </a:r>
            <a:endParaRPr lang="en-US" dirty="0"/>
          </a:p>
        </p:txBody>
      </p:sp>
      <p:sp>
        <p:nvSpPr>
          <p:cNvPr id="45" name="Rectangle 44"/>
          <p:cNvSpPr/>
          <p:nvPr/>
        </p:nvSpPr>
        <p:spPr bwMode="auto">
          <a:xfrm>
            <a:off x="4114800" y="2971800"/>
            <a:ext cx="1219200" cy="236220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a typeface="ＭＳ Ｐゴシック" charset="0"/>
            </a:endParaRPr>
          </a:p>
        </p:txBody>
      </p:sp>
      <p:sp>
        <p:nvSpPr>
          <p:cNvPr id="46" name="Rectangle 45"/>
          <p:cNvSpPr/>
          <p:nvPr/>
        </p:nvSpPr>
        <p:spPr bwMode="auto">
          <a:xfrm>
            <a:off x="4191000" y="3124200"/>
            <a:ext cx="1066800" cy="228600"/>
          </a:xfrm>
          <a:prstGeom prst="rect">
            <a:avLst/>
          </a:prstGeom>
          <a:solidFill>
            <a:schemeClr val="accent4">
              <a:lumMod val="75000"/>
            </a:schemeClr>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dirty="0" smtClean="0">
                <a:solidFill>
                  <a:schemeClr val="accent1"/>
                </a:solidFill>
              </a:rPr>
              <a:t>Thread</a:t>
            </a:r>
            <a:endParaRPr kumimoji="0" lang="en-US" sz="1200" b="0" i="0" u="none" strike="noStrike" cap="none" normalizeH="0" baseline="0" dirty="0">
              <a:ln>
                <a:noFill/>
              </a:ln>
              <a:solidFill>
                <a:schemeClr val="accent1"/>
              </a:solidFill>
              <a:effectLst/>
              <a:latin typeface="Tahoma" charset="0"/>
              <a:ea typeface="ＭＳ Ｐゴシック" charset="0"/>
            </a:endParaRPr>
          </a:p>
        </p:txBody>
      </p:sp>
      <p:sp>
        <p:nvSpPr>
          <p:cNvPr id="65" name="Rectangle 64"/>
          <p:cNvSpPr/>
          <p:nvPr/>
        </p:nvSpPr>
        <p:spPr bwMode="auto">
          <a:xfrm>
            <a:off x="3733800" y="2209800"/>
            <a:ext cx="3886200" cy="3200400"/>
          </a:xfrm>
          <a:prstGeom prst="rect">
            <a:avLst/>
          </a:prstGeom>
          <a:noFill/>
          <a:ln w="25400" cap="flat" cmpd="sng" algn="ctr">
            <a:solidFill>
              <a:schemeClr val="tx1"/>
            </a:solidFill>
            <a:prstDash val="sysDash"/>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smtClean="0"/>
              <a:t>Container (“Servlet”)</a:t>
            </a:r>
            <a:endParaRPr kumimoji="0" lang="en-US" sz="2400" b="0" i="0" u="none" strike="noStrike" cap="none" normalizeH="0" baseline="0" dirty="0">
              <a:ln>
                <a:noFill/>
              </a:ln>
              <a:solidFill>
                <a:schemeClr val="tx1"/>
              </a:solidFill>
              <a:effectLst/>
              <a:latin typeface="Tahoma" charset="0"/>
              <a:ea typeface="ＭＳ Ｐゴシック" charset="0"/>
            </a:endParaRPr>
          </a:p>
        </p:txBody>
      </p:sp>
      <p:sp>
        <p:nvSpPr>
          <p:cNvPr id="68" name="Rectangle 67"/>
          <p:cNvSpPr/>
          <p:nvPr/>
        </p:nvSpPr>
        <p:spPr bwMode="auto">
          <a:xfrm>
            <a:off x="4191000" y="3429000"/>
            <a:ext cx="1066800" cy="228600"/>
          </a:xfrm>
          <a:prstGeom prst="rect">
            <a:avLst/>
          </a:prstGeom>
          <a:solidFill>
            <a:schemeClr val="accent4">
              <a:lumMod val="75000"/>
            </a:schemeClr>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dirty="0" smtClean="0">
                <a:solidFill>
                  <a:schemeClr val="accent1"/>
                </a:solidFill>
              </a:rPr>
              <a:t>Thread</a:t>
            </a:r>
            <a:endParaRPr kumimoji="0" lang="en-US" sz="1200" b="0" i="0" u="none" strike="noStrike" cap="none" normalizeH="0" baseline="0" dirty="0">
              <a:ln>
                <a:noFill/>
              </a:ln>
              <a:solidFill>
                <a:schemeClr val="accent1"/>
              </a:solidFill>
              <a:effectLst/>
              <a:latin typeface="Tahoma" charset="0"/>
              <a:ea typeface="ＭＳ Ｐゴシック" charset="0"/>
            </a:endParaRPr>
          </a:p>
        </p:txBody>
      </p:sp>
      <p:sp>
        <p:nvSpPr>
          <p:cNvPr id="69" name="Rectangle 68"/>
          <p:cNvSpPr/>
          <p:nvPr/>
        </p:nvSpPr>
        <p:spPr bwMode="auto">
          <a:xfrm>
            <a:off x="4191000" y="3733800"/>
            <a:ext cx="1066800" cy="228600"/>
          </a:xfrm>
          <a:prstGeom prst="rect">
            <a:avLst/>
          </a:prstGeom>
          <a:solidFill>
            <a:schemeClr val="accent4">
              <a:lumMod val="75000"/>
            </a:schemeClr>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dirty="0" smtClean="0">
                <a:solidFill>
                  <a:schemeClr val="accent1"/>
                </a:solidFill>
              </a:rPr>
              <a:t>Thread</a:t>
            </a:r>
            <a:endParaRPr kumimoji="0" lang="en-US" sz="1200" b="0" i="0" u="none" strike="noStrike" cap="none" normalizeH="0" baseline="0" dirty="0">
              <a:ln>
                <a:noFill/>
              </a:ln>
              <a:solidFill>
                <a:schemeClr val="accent1"/>
              </a:solidFill>
              <a:effectLst/>
              <a:latin typeface="Tahoma" charset="0"/>
              <a:ea typeface="ＭＳ Ｐゴシック" charset="0"/>
            </a:endParaRPr>
          </a:p>
        </p:txBody>
      </p:sp>
      <p:sp>
        <p:nvSpPr>
          <p:cNvPr id="70" name="Rectangle 69"/>
          <p:cNvSpPr/>
          <p:nvPr/>
        </p:nvSpPr>
        <p:spPr bwMode="auto">
          <a:xfrm>
            <a:off x="4191000" y="4038600"/>
            <a:ext cx="1066800" cy="228600"/>
          </a:xfrm>
          <a:prstGeom prst="rect">
            <a:avLst/>
          </a:prstGeom>
          <a:solidFill>
            <a:schemeClr val="accent4">
              <a:lumMod val="75000"/>
            </a:schemeClr>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dirty="0" smtClean="0">
                <a:solidFill>
                  <a:schemeClr val="accent1"/>
                </a:solidFill>
              </a:rPr>
              <a:t>Thread</a:t>
            </a:r>
            <a:endParaRPr kumimoji="0" lang="en-US" sz="1200" b="0" i="0" u="none" strike="noStrike" cap="none" normalizeH="0" baseline="0" dirty="0">
              <a:ln>
                <a:noFill/>
              </a:ln>
              <a:solidFill>
                <a:schemeClr val="accent1"/>
              </a:solidFill>
              <a:effectLst/>
              <a:latin typeface="Tahoma" charset="0"/>
              <a:ea typeface="ＭＳ Ｐゴシック" charset="0"/>
            </a:endParaRPr>
          </a:p>
        </p:txBody>
      </p:sp>
      <p:sp>
        <p:nvSpPr>
          <p:cNvPr id="71" name="Rectangle 70"/>
          <p:cNvSpPr/>
          <p:nvPr/>
        </p:nvSpPr>
        <p:spPr bwMode="auto">
          <a:xfrm>
            <a:off x="4191000" y="4343400"/>
            <a:ext cx="1066800" cy="228600"/>
          </a:xfrm>
          <a:prstGeom prst="rect">
            <a:avLst/>
          </a:prstGeom>
          <a:solidFill>
            <a:schemeClr val="accent4">
              <a:lumMod val="75000"/>
            </a:schemeClr>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dirty="0" smtClean="0">
                <a:solidFill>
                  <a:schemeClr val="accent1"/>
                </a:solidFill>
              </a:rPr>
              <a:t>Thread</a:t>
            </a:r>
            <a:endParaRPr kumimoji="0" lang="en-US" sz="1200" b="0" i="0" u="none" strike="noStrike" cap="none" normalizeH="0" baseline="0" dirty="0">
              <a:ln>
                <a:noFill/>
              </a:ln>
              <a:solidFill>
                <a:schemeClr val="accent1"/>
              </a:solidFill>
              <a:effectLst/>
              <a:latin typeface="Tahoma" charset="0"/>
              <a:ea typeface="ＭＳ Ｐゴシック" charset="0"/>
            </a:endParaRPr>
          </a:p>
        </p:txBody>
      </p:sp>
      <p:sp>
        <p:nvSpPr>
          <p:cNvPr id="72" name="Rectangle 71"/>
          <p:cNvSpPr/>
          <p:nvPr/>
        </p:nvSpPr>
        <p:spPr bwMode="auto">
          <a:xfrm>
            <a:off x="4191000" y="4648200"/>
            <a:ext cx="1066800" cy="228600"/>
          </a:xfrm>
          <a:prstGeom prst="rect">
            <a:avLst/>
          </a:prstGeom>
          <a:solidFill>
            <a:schemeClr val="accent4">
              <a:lumMod val="75000"/>
            </a:schemeClr>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dirty="0" smtClean="0">
                <a:solidFill>
                  <a:schemeClr val="accent1"/>
                </a:solidFill>
              </a:rPr>
              <a:t>Thread</a:t>
            </a:r>
            <a:endParaRPr kumimoji="0" lang="en-US" sz="1200" b="0" i="0" u="none" strike="noStrike" cap="none" normalizeH="0" baseline="0" dirty="0">
              <a:ln>
                <a:noFill/>
              </a:ln>
              <a:solidFill>
                <a:schemeClr val="accent1"/>
              </a:solidFill>
              <a:effectLst/>
              <a:latin typeface="Tahoma" charset="0"/>
              <a:ea typeface="ＭＳ Ｐゴシック" charset="0"/>
            </a:endParaRPr>
          </a:p>
        </p:txBody>
      </p:sp>
      <p:sp>
        <p:nvSpPr>
          <p:cNvPr id="73" name="Rectangle 72"/>
          <p:cNvSpPr/>
          <p:nvPr/>
        </p:nvSpPr>
        <p:spPr bwMode="auto">
          <a:xfrm>
            <a:off x="6324600" y="2971800"/>
            <a:ext cx="1219200" cy="228600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a typeface="ＭＳ Ｐゴシック" charset="0"/>
            </a:endParaRPr>
          </a:p>
        </p:txBody>
      </p:sp>
      <p:sp>
        <p:nvSpPr>
          <p:cNvPr id="74" name="Rectangle 73"/>
          <p:cNvSpPr/>
          <p:nvPr/>
        </p:nvSpPr>
        <p:spPr bwMode="auto">
          <a:xfrm>
            <a:off x="6400800" y="3124200"/>
            <a:ext cx="1066800" cy="228600"/>
          </a:xfrm>
          <a:prstGeom prst="rect">
            <a:avLst/>
          </a:prstGeom>
          <a:solidFill>
            <a:schemeClr val="accent4">
              <a:lumMod val="75000"/>
            </a:schemeClr>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dirty="0" smtClean="0">
                <a:solidFill>
                  <a:schemeClr val="accent1"/>
                </a:solidFill>
              </a:rPr>
              <a:t>Resource</a:t>
            </a:r>
            <a:endParaRPr kumimoji="0" lang="en-US" sz="1200" b="0" i="0" u="none" strike="noStrike" cap="none" normalizeH="0" baseline="0" dirty="0">
              <a:ln>
                <a:noFill/>
              </a:ln>
              <a:solidFill>
                <a:schemeClr val="accent1"/>
              </a:solidFill>
              <a:effectLst/>
              <a:latin typeface="Tahoma" charset="0"/>
              <a:ea typeface="ＭＳ Ｐゴシック" charset="0"/>
            </a:endParaRPr>
          </a:p>
        </p:txBody>
      </p:sp>
      <p:sp>
        <p:nvSpPr>
          <p:cNvPr id="80" name="Rectangle 79"/>
          <p:cNvSpPr/>
          <p:nvPr/>
        </p:nvSpPr>
        <p:spPr bwMode="auto">
          <a:xfrm>
            <a:off x="6400800" y="3429000"/>
            <a:ext cx="1066800" cy="228600"/>
          </a:xfrm>
          <a:prstGeom prst="rect">
            <a:avLst/>
          </a:prstGeom>
          <a:solidFill>
            <a:schemeClr val="accent4">
              <a:lumMod val="75000"/>
            </a:schemeClr>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dirty="0" smtClean="0">
                <a:solidFill>
                  <a:schemeClr val="accent1"/>
                </a:solidFill>
              </a:rPr>
              <a:t>Resource</a:t>
            </a:r>
            <a:endParaRPr kumimoji="0" lang="en-US" sz="1200" b="0" i="0" u="none" strike="noStrike" cap="none" normalizeH="0" baseline="0" dirty="0">
              <a:ln>
                <a:noFill/>
              </a:ln>
              <a:solidFill>
                <a:schemeClr val="accent1"/>
              </a:solidFill>
              <a:effectLst/>
              <a:latin typeface="Tahoma" charset="0"/>
              <a:ea typeface="ＭＳ Ｐゴシック" charset="0"/>
            </a:endParaRPr>
          </a:p>
        </p:txBody>
      </p:sp>
      <p:sp>
        <p:nvSpPr>
          <p:cNvPr id="81" name="Rectangle 80"/>
          <p:cNvSpPr/>
          <p:nvPr/>
        </p:nvSpPr>
        <p:spPr bwMode="auto">
          <a:xfrm>
            <a:off x="6400800" y="3733800"/>
            <a:ext cx="1066800" cy="228600"/>
          </a:xfrm>
          <a:prstGeom prst="rect">
            <a:avLst/>
          </a:prstGeom>
          <a:solidFill>
            <a:schemeClr val="accent4">
              <a:lumMod val="75000"/>
            </a:schemeClr>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dirty="0" smtClean="0">
                <a:solidFill>
                  <a:schemeClr val="accent1"/>
                </a:solidFill>
              </a:rPr>
              <a:t>Resource</a:t>
            </a:r>
            <a:endParaRPr kumimoji="0" lang="en-US" sz="1200" b="0" i="0" u="none" strike="noStrike" cap="none" normalizeH="0" baseline="0" dirty="0">
              <a:ln>
                <a:noFill/>
              </a:ln>
              <a:solidFill>
                <a:schemeClr val="accent1"/>
              </a:solidFill>
              <a:effectLst/>
              <a:latin typeface="Tahoma" charset="0"/>
              <a:ea typeface="ＭＳ Ｐゴシック" charset="0"/>
            </a:endParaRPr>
          </a:p>
        </p:txBody>
      </p:sp>
      <p:sp>
        <p:nvSpPr>
          <p:cNvPr id="82" name="Rectangle 81"/>
          <p:cNvSpPr/>
          <p:nvPr/>
        </p:nvSpPr>
        <p:spPr bwMode="auto">
          <a:xfrm>
            <a:off x="6400800" y="4038600"/>
            <a:ext cx="1066800" cy="228600"/>
          </a:xfrm>
          <a:prstGeom prst="rect">
            <a:avLst/>
          </a:prstGeom>
          <a:solidFill>
            <a:schemeClr val="accent4">
              <a:lumMod val="75000"/>
            </a:schemeClr>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dirty="0" smtClean="0">
                <a:solidFill>
                  <a:schemeClr val="accent1"/>
                </a:solidFill>
              </a:rPr>
              <a:t>Resource</a:t>
            </a:r>
            <a:endParaRPr kumimoji="0" lang="en-US" sz="1200" b="0" i="0" u="none" strike="noStrike" cap="none" normalizeH="0" baseline="0" dirty="0">
              <a:ln>
                <a:noFill/>
              </a:ln>
              <a:solidFill>
                <a:schemeClr val="accent1"/>
              </a:solidFill>
              <a:effectLst/>
              <a:latin typeface="Tahoma" charset="0"/>
              <a:ea typeface="ＭＳ Ｐゴシック" charset="0"/>
            </a:endParaRPr>
          </a:p>
        </p:txBody>
      </p:sp>
      <p:sp>
        <p:nvSpPr>
          <p:cNvPr id="83" name="Rectangle 82"/>
          <p:cNvSpPr/>
          <p:nvPr/>
        </p:nvSpPr>
        <p:spPr bwMode="auto">
          <a:xfrm>
            <a:off x="6400800" y="4343400"/>
            <a:ext cx="1066800" cy="228600"/>
          </a:xfrm>
          <a:prstGeom prst="rect">
            <a:avLst/>
          </a:prstGeom>
          <a:solidFill>
            <a:schemeClr val="accent4">
              <a:lumMod val="75000"/>
            </a:schemeClr>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dirty="0" smtClean="0">
                <a:solidFill>
                  <a:schemeClr val="accent1"/>
                </a:solidFill>
              </a:rPr>
              <a:t>Resource</a:t>
            </a:r>
            <a:endParaRPr kumimoji="0" lang="en-US" sz="1200" b="0" i="0" u="none" strike="noStrike" cap="none" normalizeH="0" baseline="0" dirty="0">
              <a:ln>
                <a:noFill/>
              </a:ln>
              <a:solidFill>
                <a:schemeClr val="accent1"/>
              </a:solidFill>
              <a:effectLst/>
              <a:latin typeface="Tahoma" charset="0"/>
              <a:ea typeface="ＭＳ Ｐゴシック" charset="0"/>
            </a:endParaRPr>
          </a:p>
        </p:txBody>
      </p:sp>
      <p:sp>
        <p:nvSpPr>
          <p:cNvPr id="84" name="Rectangle 83"/>
          <p:cNvSpPr/>
          <p:nvPr/>
        </p:nvSpPr>
        <p:spPr bwMode="auto">
          <a:xfrm>
            <a:off x="6400800" y="4648200"/>
            <a:ext cx="1066800" cy="228600"/>
          </a:xfrm>
          <a:prstGeom prst="rect">
            <a:avLst/>
          </a:prstGeom>
          <a:solidFill>
            <a:schemeClr val="accent4">
              <a:lumMod val="75000"/>
            </a:schemeClr>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dirty="0" smtClean="0">
                <a:solidFill>
                  <a:schemeClr val="accent1"/>
                </a:solidFill>
              </a:rPr>
              <a:t>Resource</a:t>
            </a:r>
            <a:endParaRPr kumimoji="0" lang="en-US" sz="1200" b="0" i="0" u="none" strike="noStrike" cap="none" normalizeH="0" baseline="0" dirty="0">
              <a:ln>
                <a:noFill/>
              </a:ln>
              <a:solidFill>
                <a:schemeClr val="accent1"/>
              </a:solidFill>
              <a:effectLst/>
              <a:latin typeface="Tahoma" charset="0"/>
              <a:ea typeface="ＭＳ Ｐゴシック" charset="0"/>
            </a:endParaRPr>
          </a:p>
        </p:txBody>
      </p:sp>
      <p:sp>
        <p:nvSpPr>
          <p:cNvPr id="5" name="Isosceles Triangle 4"/>
          <p:cNvSpPr/>
          <p:nvPr/>
        </p:nvSpPr>
        <p:spPr bwMode="auto">
          <a:xfrm rot="5400000">
            <a:off x="4705350" y="3905250"/>
            <a:ext cx="2400300" cy="381000"/>
          </a:xfrm>
          <a:prstGeom prst="triangl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0" rIns="91440" bIns="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b="1" dirty="0" smtClean="0"/>
              <a:t>Blocking Calls</a:t>
            </a:r>
          </a:p>
        </p:txBody>
      </p:sp>
      <p:sp>
        <p:nvSpPr>
          <p:cNvPr id="85" name="Rectangle 84"/>
          <p:cNvSpPr/>
          <p:nvPr/>
        </p:nvSpPr>
        <p:spPr bwMode="auto">
          <a:xfrm>
            <a:off x="4191000" y="4953000"/>
            <a:ext cx="1066800" cy="228600"/>
          </a:xfrm>
          <a:prstGeom prst="rect">
            <a:avLst/>
          </a:prstGeom>
          <a:solidFill>
            <a:schemeClr val="accent4">
              <a:lumMod val="75000"/>
            </a:schemeClr>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dirty="0" smtClean="0">
                <a:solidFill>
                  <a:schemeClr val="accent1"/>
                </a:solidFill>
              </a:rPr>
              <a:t>Thread</a:t>
            </a:r>
            <a:endParaRPr kumimoji="0" lang="en-US" sz="1200" b="0" i="0" u="none" strike="noStrike" cap="none" normalizeH="0" baseline="0" dirty="0">
              <a:ln>
                <a:noFill/>
              </a:ln>
              <a:solidFill>
                <a:schemeClr val="accent1"/>
              </a:solidFill>
              <a:effectLst/>
              <a:latin typeface="Tahoma" charset="0"/>
              <a:ea typeface="ＭＳ Ｐゴシック" charset="0"/>
            </a:endParaRPr>
          </a:p>
        </p:txBody>
      </p:sp>
      <p:sp>
        <p:nvSpPr>
          <p:cNvPr id="86" name="Rectangle 85"/>
          <p:cNvSpPr/>
          <p:nvPr/>
        </p:nvSpPr>
        <p:spPr bwMode="auto">
          <a:xfrm>
            <a:off x="6400800" y="4953000"/>
            <a:ext cx="1066800" cy="228600"/>
          </a:xfrm>
          <a:prstGeom prst="rect">
            <a:avLst/>
          </a:prstGeom>
          <a:solidFill>
            <a:schemeClr val="accent4">
              <a:lumMod val="75000"/>
            </a:schemeClr>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dirty="0" smtClean="0">
                <a:solidFill>
                  <a:schemeClr val="accent1"/>
                </a:solidFill>
              </a:rPr>
              <a:t>Resource</a:t>
            </a:r>
            <a:endParaRPr kumimoji="0" lang="en-US" sz="1200" b="0" i="0" u="none" strike="noStrike" cap="none" normalizeH="0" baseline="0" dirty="0">
              <a:ln>
                <a:noFill/>
              </a:ln>
              <a:solidFill>
                <a:schemeClr val="accent1"/>
              </a:solidFill>
              <a:effectLst/>
              <a:latin typeface="Tahoma" charset="0"/>
              <a:ea typeface="ＭＳ Ｐゴシック" charset="0"/>
            </a:endParaRPr>
          </a:p>
        </p:txBody>
      </p:sp>
      <p:sp>
        <p:nvSpPr>
          <p:cNvPr id="7" name="TextBox 6"/>
          <p:cNvSpPr txBox="1"/>
          <p:nvPr/>
        </p:nvSpPr>
        <p:spPr>
          <a:xfrm>
            <a:off x="914400" y="2438400"/>
            <a:ext cx="2209800" cy="3293209"/>
          </a:xfrm>
          <a:prstGeom prst="rect">
            <a:avLst/>
          </a:prstGeom>
          <a:noFill/>
        </p:spPr>
        <p:txBody>
          <a:bodyPr wrap="square" rtlCol="0">
            <a:spAutoFit/>
          </a:bodyPr>
          <a:lstStyle/>
          <a:p>
            <a:r>
              <a:rPr lang="en-US" sz="1600" dirty="0" smtClean="0"/>
              <a:t>Requests are routed by a container to a thread.  The request lives on the thread (uses it) until all of its I/O requests are satisfied and a result is sent back to the caller.  Throughput is governed by the number of threads that are allocated to the container</a:t>
            </a:r>
            <a:endParaRPr lang="en-US" sz="1600" dirty="0"/>
          </a:p>
        </p:txBody>
      </p:sp>
    </p:spTree>
    <p:extLst>
      <p:ext uri="{BB962C8B-B14F-4D97-AF65-F5344CB8AC3E}">
        <p14:creationId xmlns:p14="http://schemas.microsoft.com/office/powerpoint/2010/main" val="1318703527"/>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8BE99BFD-8863-B045-8AED-C026A27B630D}" type="slidenum">
              <a:rPr lang="en-US"/>
              <a:pPr/>
              <a:t>17</a:t>
            </a:fld>
            <a:endParaRPr lang="en-US"/>
          </a:p>
        </p:txBody>
      </p:sp>
      <p:sp>
        <p:nvSpPr>
          <p:cNvPr id="477186" name="Rectangle 2"/>
          <p:cNvSpPr>
            <a:spLocks noGrp="1" noChangeArrowheads="1"/>
          </p:cNvSpPr>
          <p:nvPr>
            <p:ph type="title"/>
          </p:nvPr>
        </p:nvSpPr>
        <p:spPr/>
        <p:txBody>
          <a:bodyPr/>
          <a:lstStyle/>
          <a:p>
            <a:r>
              <a:rPr lang="en-US" dirty="0" smtClean="0"/>
              <a:t>Designing/ Architecting for Scale</a:t>
            </a:r>
            <a:endParaRPr lang="en-US" dirty="0"/>
          </a:p>
        </p:txBody>
      </p:sp>
      <p:sp>
        <p:nvSpPr>
          <p:cNvPr id="6" name="TextBox 5"/>
          <p:cNvSpPr txBox="1"/>
          <p:nvPr/>
        </p:nvSpPr>
        <p:spPr>
          <a:xfrm>
            <a:off x="990600" y="1524000"/>
            <a:ext cx="3285425" cy="461665"/>
          </a:xfrm>
          <a:prstGeom prst="rect">
            <a:avLst/>
          </a:prstGeom>
          <a:noFill/>
        </p:spPr>
        <p:txBody>
          <a:bodyPr wrap="none" rtlCol="0">
            <a:spAutoFit/>
          </a:bodyPr>
          <a:lstStyle/>
          <a:p>
            <a:r>
              <a:rPr lang="en-US" dirty="0" smtClean="0"/>
              <a:t>(Multi-)Reactor Pattern</a:t>
            </a:r>
            <a:endParaRPr lang="en-US" dirty="0"/>
          </a:p>
        </p:txBody>
      </p:sp>
      <p:sp>
        <p:nvSpPr>
          <p:cNvPr id="2" name="Rectangle 1"/>
          <p:cNvSpPr/>
          <p:nvPr/>
        </p:nvSpPr>
        <p:spPr bwMode="auto">
          <a:xfrm>
            <a:off x="1219200" y="2438400"/>
            <a:ext cx="1219200" cy="198120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a typeface="ＭＳ Ｐゴシック" charset="0"/>
            </a:endParaRPr>
          </a:p>
        </p:txBody>
      </p:sp>
      <p:sp>
        <p:nvSpPr>
          <p:cNvPr id="3" name="Rectangle 2"/>
          <p:cNvSpPr/>
          <p:nvPr/>
        </p:nvSpPr>
        <p:spPr bwMode="auto">
          <a:xfrm>
            <a:off x="1295400" y="3124200"/>
            <a:ext cx="1066800" cy="228600"/>
          </a:xfrm>
          <a:prstGeom prst="rect">
            <a:avLst/>
          </a:prstGeom>
          <a:solidFill>
            <a:schemeClr val="accent4">
              <a:lumMod val="75000"/>
            </a:schemeClr>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accent1"/>
                </a:solidFill>
                <a:effectLst/>
                <a:latin typeface="Tahoma" charset="0"/>
                <a:ea typeface="ＭＳ Ｐゴシック" charset="0"/>
              </a:rPr>
              <a:t>Event Handler</a:t>
            </a:r>
            <a:endParaRPr kumimoji="0" lang="en-US" sz="1200" b="0" i="0" u="none" strike="noStrike" cap="none" normalizeH="0" baseline="0" dirty="0">
              <a:ln>
                <a:noFill/>
              </a:ln>
              <a:solidFill>
                <a:schemeClr val="accent1"/>
              </a:solidFill>
              <a:effectLst/>
              <a:latin typeface="Tahoma" charset="0"/>
              <a:ea typeface="ＭＳ Ｐゴシック" charset="0"/>
            </a:endParaRPr>
          </a:p>
        </p:txBody>
      </p:sp>
      <p:sp>
        <p:nvSpPr>
          <p:cNvPr id="17" name="Donut 16"/>
          <p:cNvSpPr/>
          <p:nvPr/>
        </p:nvSpPr>
        <p:spPr bwMode="auto">
          <a:xfrm>
            <a:off x="1295400" y="2514600"/>
            <a:ext cx="1066800" cy="457200"/>
          </a:xfrm>
          <a:prstGeom prst="donut">
            <a:avLst/>
          </a:prstGeom>
          <a:solidFill>
            <a:schemeClr val="accent4">
              <a:lumMod val="75000"/>
            </a:schemeClr>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a typeface="ＭＳ Ｐゴシック" charset="0"/>
            </a:endParaRPr>
          </a:p>
        </p:txBody>
      </p:sp>
      <p:sp>
        <p:nvSpPr>
          <p:cNvPr id="18" name="Right Arrow 17"/>
          <p:cNvSpPr/>
          <p:nvPr/>
        </p:nvSpPr>
        <p:spPr bwMode="auto">
          <a:xfrm>
            <a:off x="1752600" y="2795585"/>
            <a:ext cx="152400" cy="240507"/>
          </a:xfrm>
          <a:prstGeom prst="rightArrow">
            <a:avLst>
              <a:gd name="adj1" fmla="val 43056"/>
              <a:gd name="adj2" fmla="val 50000"/>
            </a:avLst>
          </a:prstGeom>
          <a:solidFill>
            <a:schemeClr val="accent4">
              <a:lumMod val="75000"/>
            </a:schemeClr>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a typeface="ＭＳ Ｐゴシック" charset="0"/>
            </a:endParaRPr>
          </a:p>
        </p:txBody>
      </p:sp>
      <p:sp>
        <p:nvSpPr>
          <p:cNvPr id="19" name="TextBox 18"/>
          <p:cNvSpPr txBox="1"/>
          <p:nvPr/>
        </p:nvSpPr>
        <p:spPr>
          <a:xfrm>
            <a:off x="1399383" y="2610645"/>
            <a:ext cx="899255" cy="246221"/>
          </a:xfrm>
          <a:prstGeom prst="rect">
            <a:avLst/>
          </a:prstGeom>
          <a:noFill/>
        </p:spPr>
        <p:txBody>
          <a:bodyPr wrap="none" rtlCol="0">
            <a:spAutoFit/>
          </a:bodyPr>
          <a:lstStyle/>
          <a:p>
            <a:r>
              <a:rPr lang="en-US" sz="1000" b="1" dirty="0" smtClean="0"/>
              <a:t>Event Loop</a:t>
            </a:r>
            <a:endParaRPr lang="en-US" sz="1000" b="1" dirty="0"/>
          </a:p>
        </p:txBody>
      </p:sp>
      <p:sp>
        <p:nvSpPr>
          <p:cNvPr id="21" name="Rectangle 20"/>
          <p:cNvSpPr/>
          <p:nvPr/>
        </p:nvSpPr>
        <p:spPr bwMode="auto">
          <a:xfrm>
            <a:off x="1295400" y="3429000"/>
            <a:ext cx="1066800" cy="228600"/>
          </a:xfrm>
          <a:prstGeom prst="rect">
            <a:avLst/>
          </a:prstGeom>
          <a:solidFill>
            <a:schemeClr val="accent4">
              <a:lumMod val="75000"/>
            </a:schemeClr>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accent1"/>
                </a:solidFill>
                <a:effectLst/>
                <a:latin typeface="Tahoma" charset="0"/>
                <a:ea typeface="ＭＳ Ｐゴシック" charset="0"/>
              </a:rPr>
              <a:t>Event Handler</a:t>
            </a:r>
            <a:endParaRPr kumimoji="0" lang="en-US" sz="1200" b="0" i="0" u="none" strike="noStrike" cap="none" normalizeH="0" baseline="0" dirty="0">
              <a:ln>
                <a:noFill/>
              </a:ln>
              <a:solidFill>
                <a:schemeClr val="accent1"/>
              </a:solidFill>
              <a:effectLst/>
              <a:latin typeface="Tahoma" charset="0"/>
              <a:ea typeface="ＭＳ Ｐゴシック" charset="0"/>
            </a:endParaRPr>
          </a:p>
        </p:txBody>
      </p:sp>
      <p:sp>
        <p:nvSpPr>
          <p:cNvPr id="22" name="Rectangle 21"/>
          <p:cNvSpPr/>
          <p:nvPr/>
        </p:nvSpPr>
        <p:spPr bwMode="auto">
          <a:xfrm>
            <a:off x="1295400" y="3733800"/>
            <a:ext cx="1066800" cy="228600"/>
          </a:xfrm>
          <a:prstGeom prst="rect">
            <a:avLst/>
          </a:prstGeom>
          <a:solidFill>
            <a:schemeClr val="accent4">
              <a:lumMod val="75000"/>
            </a:schemeClr>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accent1"/>
                </a:solidFill>
                <a:effectLst/>
                <a:latin typeface="Tahoma" charset="0"/>
                <a:ea typeface="ＭＳ Ｐゴシック" charset="0"/>
              </a:rPr>
              <a:t>Event Handler</a:t>
            </a:r>
            <a:endParaRPr kumimoji="0" lang="en-US" sz="1200" b="0" i="0" u="none" strike="noStrike" cap="none" normalizeH="0" baseline="0" dirty="0">
              <a:ln>
                <a:noFill/>
              </a:ln>
              <a:solidFill>
                <a:schemeClr val="accent1"/>
              </a:solidFill>
              <a:effectLst/>
              <a:latin typeface="Tahoma" charset="0"/>
              <a:ea typeface="ＭＳ Ｐゴシック" charset="0"/>
            </a:endParaRPr>
          </a:p>
        </p:txBody>
      </p:sp>
      <p:sp>
        <p:nvSpPr>
          <p:cNvPr id="23" name="Rectangle 22"/>
          <p:cNvSpPr/>
          <p:nvPr/>
        </p:nvSpPr>
        <p:spPr bwMode="auto">
          <a:xfrm>
            <a:off x="1295400" y="4038600"/>
            <a:ext cx="1066800" cy="228600"/>
          </a:xfrm>
          <a:prstGeom prst="rect">
            <a:avLst/>
          </a:prstGeom>
          <a:solidFill>
            <a:schemeClr val="accent4">
              <a:lumMod val="75000"/>
            </a:schemeClr>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accent1"/>
                </a:solidFill>
                <a:effectLst/>
                <a:latin typeface="Tahoma" charset="0"/>
                <a:ea typeface="ＭＳ Ｐゴシック" charset="0"/>
              </a:rPr>
              <a:t>Event Handler</a:t>
            </a:r>
            <a:endParaRPr kumimoji="0" lang="en-US" sz="1200" b="0" i="0" u="none" strike="noStrike" cap="none" normalizeH="0" baseline="0" dirty="0">
              <a:ln>
                <a:noFill/>
              </a:ln>
              <a:solidFill>
                <a:schemeClr val="accent1"/>
              </a:solidFill>
              <a:effectLst/>
              <a:latin typeface="Tahoma" charset="0"/>
              <a:ea typeface="ＭＳ Ｐゴシック" charset="0"/>
            </a:endParaRPr>
          </a:p>
        </p:txBody>
      </p:sp>
      <p:sp>
        <p:nvSpPr>
          <p:cNvPr id="30" name="Rectangle 29"/>
          <p:cNvSpPr/>
          <p:nvPr/>
        </p:nvSpPr>
        <p:spPr bwMode="auto">
          <a:xfrm>
            <a:off x="2743200" y="2438400"/>
            <a:ext cx="1219200" cy="198120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a typeface="ＭＳ Ｐゴシック" charset="0"/>
            </a:endParaRPr>
          </a:p>
        </p:txBody>
      </p:sp>
      <p:sp>
        <p:nvSpPr>
          <p:cNvPr id="31" name="Rectangle 30"/>
          <p:cNvSpPr/>
          <p:nvPr/>
        </p:nvSpPr>
        <p:spPr bwMode="auto">
          <a:xfrm>
            <a:off x="2819400" y="3124200"/>
            <a:ext cx="1066800" cy="228600"/>
          </a:xfrm>
          <a:prstGeom prst="rect">
            <a:avLst/>
          </a:prstGeom>
          <a:solidFill>
            <a:schemeClr val="accent4">
              <a:lumMod val="75000"/>
            </a:schemeClr>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accent1"/>
                </a:solidFill>
                <a:effectLst/>
                <a:latin typeface="Tahoma" charset="0"/>
                <a:ea typeface="ＭＳ Ｐゴシック" charset="0"/>
              </a:rPr>
              <a:t>Event Handler</a:t>
            </a:r>
            <a:endParaRPr kumimoji="0" lang="en-US" sz="1200" b="0" i="0" u="none" strike="noStrike" cap="none" normalizeH="0" baseline="0" dirty="0">
              <a:ln>
                <a:noFill/>
              </a:ln>
              <a:solidFill>
                <a:schemeClr val="accent1"/>
              </a:solidFill>
              <a:effectLst/>
              <a:latin typeface="Tahoma" charset="0"/>
              <a:ea typeface="ＭＳ Ｐゴシック" charset="0"/>
            </a:endParaRPr>
          </a:p>
        </p:txBody>
      </p:sp>
      <p:sp>
        <p:nvSpPr>
          <p:cNvPr id="32" name="Donut 31"/>
          <p:cNvSpPr/>
          <p:nvPr/>
        </p:nvSpPr>
        <p:spPr bwMode="auto">
          <a:xfrm>
            <a:off x="2819400" y="2514600"/>
            <a:ext cx="1066800" cy="457200"/>
          </a:xfrm>
          <a:prstGeom prst="donut">
            <a:avLst/>
          </a:prstGeom>
          <a:solidFill>
            <a:schemeClr val="accent4">
              <a:lumMod val="75000"/>
            </a:schemeClr>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a typeface="ＭＳ Ｐゴシック" charset="0"/>
            </a:endParaRPr>
          </a:p>
        </p:txBody>
      </p:sp>
      <p:sp>
        <p:nvSpPr>
          <p:cNvPr id="33" name="Right Arrow 32"/>
          <p:cNvSpPr/>
          <p:nvPr/>
        </p:nvSpPr>
        <p:spPr bwMode="auto">
          <a:xfrm>
            <a:off x="3276600" y="2795585"/>
            <a:ext cx="152400" cy="240507"/>
          </a:xfrm>
          <a:prstGeom prst="rightArrow">
            <a:avLst>
              <a:gd name="adj1" fmla="val 43056"/>
              <a:gd name="adj2" fmla="val 50000"/>
            </a:avLst>
          </a:prstGeom>
          <a:solidFill>
            <a:schemeClr val="accent4">
              <a:lumMod val="75000"/>
            </a:schemeClr>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a typeface="ＭＳ Ｐゴシック" charset="0"/>
            </a:endParaRPr>
          </a:p>
        </p:txBody>
      </p:sp>
      <p:sp>
        <p:nvSpPr>
          <p:cNvPr id="34" name="TextBox 33"/>
          <p:cNvSpPr txBox="1"/>
          <p:nvPr/>
        </p:nvSpPr>
        <p:spPr>
          <a:xfrm>
            <a:off x="2923383" y="2610645"/>
            <a:ext cx="899255" cy="246221"/>
          </a:xfrm>
          <a:prstGeom prst="rect">
            <a:avLst/>
          </a:prstGeom>
          <a:noFill/>
        </p:spPr>
        <p:txBody>
          <a:bodyPr wrap="none" rtlCol="0">
            <a:spAutoFit/>
          </a:bodyPr>
          <a:lstStyle/>
          <a:p>
            <a:r>
              <a:rPr lang="en-US" sz="1000" b="1" dirty="0" smtClean="0"/>
              <a:t>Event Loop</a:t>
            </a:r>
            <a:endParaRPr lang="en-US" sz="1000" b="1" dirty="0"/>
          </a:p>
        </p:txBody>
      </p:sp>
      <p:sp>
        <p:nvSpPr>
          <p:cNvPr id="35" name="Rectangle 34"/>
          <p:cNvSpPr/>
          <p:nvPr/>
        </p:nvSpPr>
        <p:spPr bwMode="auto">
          <a:xfrm>
            <a:off x="2819400" y="3429000"/>
            <a:ext cx="1066800" cy="228600"/>
          </a:xfrm>
          <a:prstGeom prst="rect">
            <a:avLst/>
          </a:prstGeom>
          <a:solidFill>
            <a:schemeClr val="accent4">
              <a:lumMod val="75000"/>
            </a:schemeClr>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accent1"/>
                </a:solidFill>
                <a:effectLst/>
                <a:latin typeface="Tahoma" charset="0"/>
                <a:ea typeface="ＭＳ Ｐゴシック" charset="0"/>
              </a:rPr>
              <a:t>Event Handler</a:t>
            </a:r>
            <a:endParaRPr kumimoji="0" lang="en-US" sz="1200" b="0" i="0" u="none" strike="noStrike" cap="none" normalizeH="0" baseline="0" dirty="0">
              <a:ln>
                <a:noFill/>
              </a:ln>
              <a:solidFill>
                <a:schemeClr val="accent1"/>
              </a:solidFill>
              <a:effectLst/>
              <a:latin typeface="Tahoma" charset="0"/>
              <a:ea typeface="ＭＳ Ｐゴシック" charset="0"/>
            </a:endParaRPr>
          </a:p>
        </p:txBody>
      </p:sp>
      <p:sp>
        <p:nvSpPr>
          <p:cNvPr id="36" name="Rectangle 35"/>
          <p:cNvSpPr/>
          <p:nvPr/>
        </p:nvSpPr>
        <p:spPr bwMode="auto">
          <a:xfrm>
            <a:off x="2819400" y="3733800"/>
            <a:ext cx="1066800" cy="228600"/>
          </a:xfrm>
          <a:prstGeom prst="rect">
            <a:avLst/>
          </a:prstGeom>
          <a:solidFill>
            <a:schemeClr val="accent4">
              <a:lumMod val="75000"/>
            </a:schemeClr>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accent1"/>
                </a:solidFill>
                <a:effectLst/>
                <a:latin typeface="Tahoma" charset="0"/>
                <a:ea typeface="ＭＳ Ｐゴシック" charset="0"/>
              </a:rPr>
              <a:t>Event Handler</a:t>
            </a:r>
            <a:endParaRPr kumimoji="0" lang="en-US" sz="1200" b="0" i="0" u="none" strike="noStrike" cap="none" normalizeH="0" baseline="0" dirty="0">
              <a:ln>
                <a:noFill/>
              </a:ln>
              <a:solidFill>
                <a:schemeClr val="accent1"/>
              </a:solidFill>
              <a:effectLst/>
              <a:latin typeface="Tahoma" charset="0"/>
              <a:ea typeface="ＭＳ Ｐゴシック" charset="0"/>
            </a:endParaRPr>
          </a:p>
        </p:txBody>
      </p:sp>
      <p:sp>
        <p:nvSpPr>
          <p:cNvPr id="37" name="Rectangle 36"/>
          <p:cNvSpPr/>
          <p:nvPr/>
        </p:nvSpPr>
        <p:spPr bwMode="auto">
          <a:xfrm>
            <a:off x="2819400" y="4038600"/>
            <a:ext cx="1066800" cy="228600"/>
          </a:xfrm>
          <a:prstGeom prst="rect">
            <a:avLst/>
          </a:prstGeom>
          <a:solidFill>
            <a:schemeClr val="accent4">
              <a:lumMod val="75000"/>
            </a:schemeClr>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accent1"/>
                </a:solidFill>
                <a:effectLst/>
                <a:latin typeface="Tahoma" charset="0"/>
                <a:ea typeface="ＭＳ Ｐゴシック" charset="0"/>
              </a:rPr>
              <a:t>Event Handler</a:t>
            </a:r>
            <a:endParaRPr kumimoji="0" lang="en-US" sz="1200" b="0" i="0" u="none" strike="noStrike" cap="none" normalizeH="0" baseline="0" dirty="0">
              <a:ln>
                <a:noFill/>
              </a:ln>
              <a:solidFill>
                <a:schemeClr val="accent1"/>
              </a:solidFill>
              <a:effectLst/>
              <a:latin typeface="Tahoma" charset="0"/>
              <a:ea typeface="ＭＳ Ｐゴシック" charset="0"/>
            </a:endParaRPr>
          </a:p>
        </p:txBody>
      </p:sp>
      <p:sp>
        <p:nvSpPr>
          <p:cNvPr id="41" name="Rectangle 40"/>
          <p:cNvSpPr/>
          <p:nvPr/>
        </p:nvSpPr>
        <p:spPr bwMode="auto">
          <a:xfrm>
            <a:off x="1066800" y="2209800"/>
            <a:ext cx="3124200" cy="2743200"/>
          </a:xfrm>
          <a:prstGeom prst="rect">
            <a:avLst/>
          </a:prstGeom>
          <a:noFill/>
          <a:ln w="25400" cap="flat" cmpd="sng" algn="ctr">
            <a:solidFill>
              <a:schemeClr val="tx1"/>
            </a:solidFill>
            <a:prstDash val="sysDash"/>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a typeface="ＭＳ Ｐゴシック" charset="0"/>
            </a:endParaRPr>
          </a:p>
        </p:txBody>
      </p:sp>
      <p:sp>
        <p:nvSpPr>
          <p:cNvPr id="44" name="Rectangle 43"/>
          <p:cNvSpPr/>
          <p:nvPr/>
        </p:nvSpPr>
        <p:spPr bwMode="auto">
          <a:xfrm>
            <a:off x="1219200" y="4495800"/>
            <a:ext cx="2743200" cy="304800"/>
          </a:xfrm>
          <a:prstGeom prst="rect">
            <a:avLst/>
          </a:prstGeom>
          <a:solidFill>
            <a:schemeClr val="accent1"/>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90"/>
                </a:solidFill>
                <a:effectLst/>
                <a:latin typeface="Tahoma" charset="0"/>
                <a:ea typeface="ＭＳ Ｐゴシック" charset="0"/>
              </a:rPr>
              <a:t>Message Bus</a:t>
            </a:r>
            <a:endParaRPr kumimoji="0" lang="en-US" sz="1200" b="0" i="0" u="none" strike="noStrike" cap="none" normalizeH="0" baseline="0" dirty="0">
              <a:ln>
                <a:noFill/>
              </a:ln>
              <a:solidFill>
                <a:srgbClr val="000090"/>
              </a:solidFill>
              <a:effectLst/>
              <a:latin typeface="Tahoma" charset="0"/>
              <a:ea typeface="ＭＳ Ｐゴシック" charset="0"/>
            </a:endParaRPr>
          </a:p>
        </p:txBody>
      </p:sp>
      <p:sp>
        <p:nvSpPr>
          <p:cNvPr id="45" name="Rectangle 44"/>
          <p:cNvSpPr/>
          <p:nvPr/>
        </p:nvSpPr>
        <p:spPr bwMode="auto">
          <a:xfrm>
            <a:off x="4648200" y="2438400"/>
            <a:ext cx="1219200" cy="198120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a typeface="ＭＳ Ｐゴシック" charset="0"/>
            </a:endParaRPr>
          </a:p>
        </p:txBody>
      </p:sp>
      <p:sp>
        <p:nvSpPr>
          <p:cNvPr id="46" name="Rectangle 45"/>
          <p:cNvSpPr/>
          <p:nvPr/>
        </p:nvSpPr>
        <p:spPr bwMode="auto">
          <a:xfrm>
            <a:off x="4724400" y="3124200"/>
            <a:ext cx="1066800" cy="228600"/>
          </a:xfrm>
          <a:prstGeom prst="rect">
            <a:avLst/>
          </a:prstGeom>
          <a:solidFill>
            <a:schemeClr val="accent4">
              <a:lumMod val="75000"/>
            </a:schemeClr>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accent1"/>
                </a:solidFill>
                <a:effectLst/>
                <a:latin typeface="Tahoma" charset="0"/>
                <a:ea typeface="ＭＳ Ｐゴシック" charset="0"/>
              </a:rPr>
              <a:t>Event Handler</a:t>
            </a:r>
            <a:endParaRPr kumimoji="0" lang="en-US" sz="1200" b="0" i="0" u="none" strike="noStrike" cap="none" normalizeH="0" baseline="0" dirty="0">
              <a:ln>
                <a:noFill/>
              </a:ln>
              <a:solidFill>
                <a:schemeClr val="accent1"/>
              </a:solidFill>
              <a:effectLst/>
              <a:latin typeface="Tahoma" charset="0"/>
              <a:ea typeface="ＭＳ Ｐゴシック" charset="0"/>
            </a:endParaRPr>
          </a:p>
        </p:txBody>
      </p:sp>
      <p:sp>
        <p:nvSpPr>
          <p:cNvPr id="47" name="Donut 46"/>
          <p:cNvSpPr/>
          <p:nvPr/>
        </p:nvSpPr>
        <p:spPr bwMode="auto">
          <a:xfrm>
            <a:off x="4724400" y="2514600"/>
            <a:ext cx="1066800" cy="457200"/>
          </a:xfrm>
          <a:prstGeom prst="donut">
            <a:avLst/>
          </a:prstGeom>
          <a:solidFill>
            <a:schemeClr val="accent4">
              <a:lumMod val="75000"/>
            </a:schemeClr>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a typeface="ＭＳ Ｐゴシック" charset="0"/>
            </a:endParaRPr>
          </a:p>
        </p:txBody>
      </p:sp>
      <p:sp>
        <p:nvSpPr>
          <p:cNvPr id="48" name="Right Arrow 47"/>
          <p:cNvSpPr/>
          <p:nvPr/>
        </p:nvSpPr>
        <p:spPr bwMode="auto">
          <a:xfrm>
            <a:off x="5181600" y="2795585"/>
            <a:ext cx="152400" cy="240507"/>
          </a:xfrm>
          <a:prstGeom prst="rightArrow">
            <a:avLst>
              <a:gd name="adj1" fmla="val 43056"/>
              <a:gd name="adj2" fmla="val 50000"/>
            </a:avLst>
          </a:prstGeom>
          <a:solidFill>
            <a:schemeClr val="accent4">
              <a:lumMod val="75000"/>
            </a:schemeClr>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a typeface="ＭＳ Ｐゴシック" charset="0"/>
            </a:endParaRPr>
          </a:p>
        </p:txBody>
      </p:sp>
      <p:sp>
        <p:nvSpPr>
          <p:cNvPr id="49" name="TextBox 48"/>
          <p:cNvSpPr txBox="1"/>
          <p:nvPr/>
        </p:nvSpPr>
        <p:spPr>
          <a:xfrm>
            <a:off x="4828383" y="2610645"/>
            <a:ext cx="899255" cy="246221"/>
          </a:xfrm>
          <a:prstGeom prst="rect">
            <a:avLst/>
          </a:prstGeom>
          <a:noFill/>
        </p:spPr>
        <p:txBody>
          <a:bodyPr wrap="none" rtlCol="0">
            <a:spAutoFit/>
          </a:bodyPr>
          <a:lstStyle/>
          <a:p>
            <a:r>
              <a:rPr lang="en-US" sz="1000" b="1" dirty="0" smtClean="0"/>
              <a:t>Event Loop</a:t>
            </a:r>
            <a:endParaRPr lang="en-US" sz="1000" b="1" dirty="0"/>
          </a:p>
        </p:txBody>
      </p:sp>
      <p:sp>
        <p:nvSpPr>
          <p:cNvPr id="50" name="Rectangle 49"/>
          <p:cNvSpPr/>
          <p:nvPr/>
        </p:nvSpPr>
        <p:spPr bwMode="auto">
          <a:xfrm>
            <a:off x="4724400" y="3429000"/>
            <a:ext cx="1066800" cy="228600"/>
          </a:xfrm>
          <a:prstGeom prst="rect">
            <a:avLst/>
          </a:prstGeom>
          <a:solidFill>
            <a:schemeClr val="accent4">
              <a:lumMod val="75000"/>
            </a:schemeClr>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accent1"/>
                </a:solidFill>
                <a:effectLst/>
                <a:latin typeface="Tahoma" charset="0"/>
                <a:ea typeface="ＭＳ Ｐゴシック" charset="0"/>
              </a:rPr>
              <a:t>Event Handler</a:t>
            </a:r>
            <a:endParaRPr kumimoji="0" lang="en-US" sz="1200" b="0" i="0" u="none" strike="noStrike" cap="none" normalizeH="0" baseline="0" dirty="0">
              <a:ln>
                <a:noFill/>
              </a:ln>
              <a:solidFill>
                <a:schemeClr val="accent1"/>
              </a:solidFill>
              <a:effectLst/>
              <a:latin typeface="Tahoma" charset="0"/>
              <a:ea typeface="ＭＳ Ｐゴシック" charset="0"/>
            </a:endParaRPr>
          </a:p>
        </p:txBody>
      </p:sp>
      <p:sp>
        <p:nvSpPr>
          <p:cNvPr id="51" name="Rectangle 50"/>
          <p:cNvSpPr/>
          <p:nvPr/>
        </p:nvSpPr>
        <p:spPr bwMode="auto">
          <a:xfrm>
            <a:off x="4724400" y="3733800"/>
            <a:ext cx="1066800" cy="228600"/>
          </a:xfrm>
          <a:prstGeom prst="rect">
            <a:avLst/>
          </a:prstGeom>
          <a:solidFill>
            <a:schemeClr val="accent4">
              <a:lumMod val="75000"/>
            </a:schemeClr>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accent1"/>
                </a:solidFill>
                <a:effectLst/>
                <a:latin typeface="Tahoma" charset="0"/>
                <a:ea typeface="ＭＳ Ｐゴシック" charset="0"/>
              </a:rPr>
              <a:t>Event Handler</a:t>
            </a:r>
            <a:endParaRPr kumimoji="0" lang="en-US" sz="1200" b="0" i="0" u="none" strike="noStrike" cap="none" normalizeH="0" baseline="0" dirty="0">
              <a:ln>
                <a:noFill/>
              </a:ln>
              <a:solidFill>
                <a:schemeClr val="accent1"/>
              </a:solidFill>
              <a:effectLst/>
              <a:latin typeface="Tahoma" charset="0"/>
              <a:ea typeface="ＭＳ Ｐゴシック" charset="0"/>
            </a:endParaRPr>
          </a:p>
        </p:txBody>
      </p:sp>
      <p:sp>
        <p:nvSpPr>
          <p:cNvPr id="52" name="Rectangle 51"/>
          <p:cNvSpPr/>
          <p:nvPr/>
        </p:nvSpPr>
        <p:spPr bwMode="auto">
          <a:xfrm>
            <a:off x="4724400" y="4038600"/>
            <a:ext cx="1066800" cy="228600"/>
          </a:xfrm>
          <a:prstGeom prst="rect">
            <a:avLst/>
          </a:prstGeom>
          <a:solidFill>
            <a:schemeClr val="accent4">
              <a:lumMod val="75000"/>
            </a:schemeClr>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accent1"/>
                </a:solidFill>
                <a:effectLst/>
                <a:latin typeface="Tahoma" charset="0"/>
                <a:ea typeface="ＭＳ Ｐゴシック" charset="0"/>
              </a:rPr>
              <a:t>Event Handler</a:t>
            </a:r>
            <a:endParaRPr kumimoji="0" lang="en-US" sz="1200" b="0" i="0" u="none" strike="noStrike" cap="none" normalizeH="0" baseline="0" dirty="0">
              <a:ln>
                <a:noFill/>
              </a:ln>
              <a:solidFill>
                <a:schemeClr val="accent1"/>
              </a:solidFill>
              <a:effectLst/>
              <a:latin typeface="Tahoma" charset="0"/>
              <a:ea typeface="ＭＳ Ｐゴシック" charset="0"/>
            </a:endParaRPr>
          </a:p>
        </p:txBody>
      </p:sp>
      <p:sp>
        <p:nvSpPr>
          <p:cNvPr id="55" name="Rectangle 54"/>
          <p:cNvSpPr/>
          <p:nvPr/>
        </p:nvSpPr>
        <p:spPr bwMode="auto">
          <a:xfrm>
            <a:off x="6172200" y="2438400"/>
            <a:ext cx="1219200" cy="198120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a typeface="ＭＳ Ｐゴシック" charset="0"/>
            </a:endParaRPr>
          </a:p>
        </p:txBody>
      </p:sp>
      <p:sp>
        <p:nvSpPr>
          <p:cNvPr id="56" name="Rectangle 55"/>
          <p:cNvSpPr/>
          <p:nvPr/>
        </p:nvSpPr>
        <p:spPr bwMode="auto">
          <a:xfrm>
            <a:off x="6248400" y="3124200"/>
            <a:ext cx="1066800" cy="228600"/>
          </a:xfrm>
          <a:prstGeom prst="rect">
            <a:avLst/>
          </a:prstGeom>
          <a:solidFill>
            <a:schemeClr val="accent4">
              <a:lumMod val="75000"/>
            </a:schemeClr>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accent1"/>
                </a:solidFill>
                <a:effectLst/>
                <a:latin typeface="Tahoma" charset="0"/>
                <a:ea typeface="ＭＳ Ｐゴシック" charset="0"/>
              </a:rPr>
              <a:t>Event Handler</a:t>
            </a:r>
            <a:endParaRPr kumimoji="0" lang="en-US" sz="1200" b="0" i="0" u="none" strike="noStrike" cap="none" normalizeH="0" baseline="0" dirty="0">
              <a:ln>
                <a:noFill/>
              </a:ln>
              <a:solidFill>
                <a:schemeClr val="accent1"/>
              </a:solidFill>
              <a:effectLst/>
              <a:latin typeface="Tahoma" charset="0"/>
              <a:ea typeface="ＭＳ Ｐゴシック" charset="0"/>
            </a:endParaRPr>
          </a:p>
        </p:txBody>
      </p:sp>
      <p:sp>
        <p:nvSpPr>
          <p:cNvPr id="57" name="Donut 56"/>
          <p:cNvSpPr/>
          <p:nvPr/>
        </p:nvSpPr>
        <p:spPr bwMode="auto">
          <a:xfrm>
            <a:off x="6248400" y="2514600"/>
            <a:ext cx="1066800" cy="457200"/>
          </a:xfrm>
          <a:prstGeom prst="donut">
            <a:avLst/>
          </a:prstGeom>
          <a:solidFill>
            <a:schemeClr val="accent4">
              <a:lumMod val="75000"/>
            </a:schemeClr>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a typeface="ＭＳ Ｐゴシック" charset="0"/>
            </a:endParaRPr>
          </a:p>
        </p:txBody>
      </p:sp>
      <p:sp>
        <p:nvSpPr>
          <p:cNvPr id="58" name="Right Arrow 57"/>
          <p:cNvSpPr/>
          <p:nvPr/>
        </p:nvSpPr>
        <p:spPr bwMode="auto">
          <a:xfrm>
            <a:off x="6705600" y="2795585"/>
            <a:ext cx="152400" cy="240507"/>
          </a:xfrm>
          <a:prstGeom prst="rightArrow">
            <a:avLst>
              <a:gd name="adj1" fmla="val 43056"/>
              <a:gd name="adj2" fmla="val 50000"/>
            </a:avLst>
          </a:prstGeom>
          <a:solidFill>
            <a:schemeClr val="accent4">
              <a:lumMod val="75000"/>
            </a:schemeClr>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a typeface="ＭＳ Ｐゴシック" charset="0"/>
            </a:endParaRPr>
          </a:p>
        </p:txBody>
      </p:sp>
      <p:sp>
        <p:nvSpPr>
          <p:cNvPr id="59" name="TextBox 58"/>
          <p:cNvSpPr txBox="1"/>
          <p:nvPr/>
        </p:nvSpPr>
        <p:spPr>
          <a:xfrm>
            <a:off x="6352383" y="2610645"/>
            <a:ext cx="899255" cy="246221"/>
          </a:xfrm>
          <a:prstGeom prst="rect">
            <a:avLst/>
          </a:prstGeom>
          <a:noFill/>
        </p:spPr>
        <p:txBody>
          <a:bodyPr wrap="none" rtlCol="0">
            <a:spAutoFit/>
          </a:bodyPr>
          <a:lstStyle/>
          <a:p>
            <a:r>
              <a:rPr lang="en-US" sz="1000" b="1" dirty="0" smtClean="0"/>
              <a:t>Event Loop</a:t>
            </a:r>
            <a:endParaRPr lang="en-US" sz="1000" b="1" dirty="0"/>
          </a:p>
        </p:txBody>
      </p:sp>
      <p:sp>
        <p:nvSpPr>
          <p:cNvPr id="60" name="Rectangle 59"/>
          <p:cNvSpPr/>
          <p:nvPr/>
        </p:nvSpPr>
        <p:spPr bwMode="auto">
          <a:xfrm>
            <a:off x="6248400" y="3429000"/>
            <a:ext cx="1066800" cy="228600"/>
          </a:xfrm>
          <a:prstGeom prst="rect">
            <a:avLst/>
          </a:prstGeom>
          <a:solidFill>
            <a:schemeClr val="accent4">
              <a:lumMod val="75000"/>
            </a:schemeClr>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accent1"/>
                </a:solidFill>
                <a:effectLst/>
                <a:latin typeface="Tahoma" charset="0"/>
                <a:ea typeface="ＭＳ Ｐゴシック" charset="0"/>
              </a:rPr>
              <a:t>Event Handler</a:t>
            </a:r>
            <a:endParaRPr kumimoji="0" lang="en-US" sz="1200" b="0" i="0" u="none" strike="noStrike" cap="none" normalizeH="0" baseline="0" dirty="0">
              <a:ln>
                <a:noFill/>
              </a:ln>
              <a:solidFill>
                <a:schemeClr val="accent1"/>
              </a:solidFill>
              <a:effectLst/>
              <a:latin typeface="Tahoma" charset="0"/>
              <a:ea typeface="ＭＳ Ｐゴシック" charset="0"/>
            </a:endParaRPr>
          </a:p>
        </p:txBody>
      </p:sp>
      <p:sp>
        <p:nvSpPr>
          <p:cNvPr id="61" name="Rectangle 60"/>
          <p:cNvSpPr/>
          <p:nvPr/>
        </p:nvSpPr>
        <p:spPr bwMode="auto">
          <a:xfrm>
            <a:off x="6248400" y="3733800"/>
            <a:ext cx="1066800" cy="228600"/>
          </a:xfrm>
          <a:prstGeom prst="rect">
            <a:avLst/>
          </a:prstGeom>
          <a:solidFill>
            <a:schemeClr val="accent4">
              <a:lumMod val="75000"/>
            </a:schemeClr>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accent1"/>
                </a:solidFill>
                <a:effectLst/>
                <a:latin typeface="Tahoma" charset="0"/>
                <a:ea typeface="ＭＳ Ｐゴシック" charset="0"/>
              </a:rPr>
              <a:t>Event Handler</a:t>
            </a:r>
            <a:endParaRPr kumimoji="0" lang="en-US" sz="1200" b="0" i="0" u="none" strike="noStrike" cap="none" normalizeH="0" baseline="0" dirty="0">
              <a:ln>
                <a:noFill/>
              </a:ln>
              <a:solidFill>
                <a:schemeClr val="accent1"/>
              </a:solidFill>
              <a:effectLst/>
              <a:latin typeface="Tahoma" charset="0"/>
              <a:ea typeface="ＭＳ Ｐゴシック" charset="0"/>
            </a:endParaRPr>
          </a:p>
        </p:txBody>
      </p:sp>
      <p:sp>
        <p:nvSpPr>
          <p:cNvPr id="62" name="Rectangle 61"/>
          <p:cNvSpPr/>
          <p:nvPr/>
        </p:nvSpPr>
        <p:spPr bwMode="auto">
          <a:xfrm>
            <a:off x="6248400" y="4038600"/>
            <a:ext cx="1066800" cy="228600"/>
          </a:xfrm>
          <a:prstGeom prst="rect">
            <a:avLst/>
          </a:prstGeom>
          <a:solidFill>
            <a:schemeClr val="accent4">
              <a:lumMod val="75000"/>
            </a:schemeClr>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accent1"/>
                </a:solidFill>
                <a:effectLst/>
                <a:latin typeface="Tahoma" charset="0"/>
                <a:ea typeface="ＭＳ Ｐゴシック" charset="0"/>
              </a:rPr>
              <a:t>Event Handler</a:t>
            </a:r>
            <a:endParaRPr kumimoji="0" lang="en-US" sz="1200" b="0" i="0" u="none" strike="noStrike" cap="none" normalizeH="0" baseline="0" dirty="0">
              <a:ln>
                <a:noFill/>
              </a:ln>
              <a:solidFill>
                <a:schemeClr val="accent1"/>
              </a:solidFill>
              <a:effectLst/>
              <a:latin typeface="Tahoma" charset="0"/>
              <a:ea typeface="ＭＳ Ｐゴシック" charset="0"/>
            </a:endParaRPr>
          </a:p>
        </p:txBody>
      </p:sp>
      <p:sp>
        <p:nvSpPr>
          <p:cNvPr id="65" name="Rectangle 64"/>
          <p:cNvSpPr/>
          <p:nvPr/>
        </p:nvSpPr>
        <p:spPr bwMode="auto">
          <a:xfrm>
            <a:off x="4495800" y="2209800"/>
            <a:ext cx="3124200" cy="2743200"/>
          </a:xfrm>
          <a:prstGeom prst="rect">
            <a:avLst/>
          </a:prstGeom>
          <a:noFill/>
          <a:ln w="25400" cap="flat" cmpd="sng" algn="ctr">
            <a:solidFill>
              <a:schemeClr val="tx1"/>
            </a:solidFill>
            <a:prstDash val="sysDash"/>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a typeface="ＭＳ Ｐゴシック" charset="0"/>
            </a:endParaRPr>
          </a:p>
        </p:txBody>
      </p:sp>
      <p:sp>
        <p:nvSpPr>
          <p:cNvPr id="66" name="Rectangle 65"/>
          <p:cNvSpPr/>
          <p:nvPr/>
        </p:nvSpPr>
        <p:spPr bwMode="auto">
          <a:xfrm>
            <a:off x="4648200" y="4495800"/>
            <a:ext cx="2743200" cy="304800"/>
          </a:xfrm>
          <a:prstGeom prst="rect">
            <a:avLst/>
          </a:prstGeom>
          <a:solidFill>
            <a:schemeClr val="accent1"/>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90"/>
                </a:solidFill>
                <a:effectLst/>
                <a:latin typeface="Tahoma" charset="0"/>
                <a:ea typeface="ＭＳ Ｐゴシック" charset="0"/>
              </a:rPr>
              <a:t>Message Bus</a:t>
            </a:r>
            <a:endParaRPr kumimoji="0" lang="en-US" sz="1200" b="0" i="0" u="none" strike="noStrike" cap="none" normalizeH="0" baseline="0" dirty="0">
              <a:ln>
                <a:noFill/>
              </a:ln>
              <a:solidFill>
                <a:srgbClr val="000090"/>
              </a:solidFill>
              <a:effectLst/>
              <a:latin typeface="Tahoma" charset="0"/>
              <a:ea typeface="ＭＳ Ｐゴシック" charset="0"/>
            </a:endParaRPr>
          </a:p>
        </p:txBody>
      </p:sp>
      <p:sp>
        <p:nvSpPr>
          <p:cNvPr id="67" name="Rectangle 66"/>
          <p:cNvSpPr/>
          <p:nvPr/>
        </p:nvSpPr>
        <p:spPr bwMode="auto">
          <a:xfrm>
            <a:off x="1219200" y="5029200"/>
            <a:ext cx="6248400" cy="304800"/>
          </a:xfrm>
          <a:prstGeom prst="rect">
            <a:avLst/>
          </a:prstGeom>
          <a:solidFill>
            <a:schemeClr val="accent1"/>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90"/>
                </a:solidFill>
                <a:effectLst/>
                <a:latin typeface="Tahoma" charset="0"/>
                <a:ea typeface="ＭＳ Ｐゴシック" charset="0"/>
              </a:rPr>
              <a:t>Distributed Message Bus</a:t>
            </a:r>
            <a:endParaRPr kumimoji="0" lang="en-US" sz="1200" b="0" i="0" u="none" strike="noStrike" cap="none" normalizeH="0" baseline="0" dirty="0">
              <a:ln>
                <a:noFill/>
              </a:ln>
              <a:solidFill>
                <a:srgbClr val="000090"/>
              </a:solidFill>
              <a:effectLst/>
              <a:latin typeface="Tahoma" charset="0"/>
              <a:ea typeface="ＭＳ Ｐゴシック" charset="0"/>
            </a:endParaRPr>
          </a:p>
        </p:txBody>
      </p:sp>
      <p:pic>
        <p:nvPicPr>
          <p:cNvPr id="43" name="Picture 42"/>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4648200" y="1600200"/>
            <a:ext cx="1384300" cy="414879"/>
          </a:xfrm>
          <a:prstGeom prst="rect">
            <a:avLst/>
          </a:prstGeom>
        </p:spPr>
      </p:pic>
      <p:pic>
        <p:nvPicPr>
          <p:cNvPr id="477184" name="Picture 477183"/>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6324600" y="1447800"/>
            <a:ext cx="1238447" cy="635000"/>
          </a:xfrm>
          <a:prstGeom prst="rect">
            <a:avLst/>
          </a:prstGeom>
        </p:spPr>
      </p:pic>
      <p:pic>
        <p:nvPicPr>
          <p:cNvPr id="477185" name="Picture 477184"/>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7696200" y="1524000"/>
            <a:ext cx="1099113" cy="546100"/>
          </a:xfrm>
          <a:prstGeom prst="rect">
            <a:avLst/>
          </a:prstGeom>
        </p:spPr>
      </p:pic>
      <p:sp>
        <p:nvSpPr>
          <p:cNvPr id="68" name="TextBox 67"/>
          <p:cNvSpPr txBox="1"/>
          <p:nvPr/>
        </p:nvSpPr>
        <p:spPr>
          <a:xfrm>
            <a:off x="381000" y="5357336"/>
            <a:ext cx="8001000" cy="738664"/>
          </a:xfrm>
          <a:prstGeom prst="rect">
            <a:avLst/>
          </a:prstGeom>
          <a:noFill/>
        </p:spPr>
        <p:txBody>
          <a:bodyPr wrap="square" rtlCol="0">
            <a:spAutoFit/>
          </a:bodyPr>
          <a:lstStyle/>
          <a:p>
            <a:r>
              <a:rPr lang="en-US" sz="1400" dirty="0" smtClean="0"/>
              <a:t>In this model each server runs a small number of threads, each thread executes an event loop.  As requests come in they are assigned to an event handler.  The event handler provides a “callback” and gives up control while it is waiting for I/O from a resource</a:t>
            </a:r>
            <a:endParaRPr lang="en-US" sz="1400" dirty="0"/>
          </a:p>
        </p:txBody>
      </p:sp>
    </p:spTree>
    <p:extLst>
      <p:ext uri="{BB962C8B-B14F-4D97-AF65-F5344CB8AC3E}">
        <p14:creationId xmlns:p14="http://schemas.microsoft.com/office/powerpoint/2010/main" val="2253020407"/>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8BE99BFD-8863-B045-8AED-C026A27B630D}" type="slidenum">
              <a:rPr lang="en-US"/>
              <a:pPr/>
              <a:t>18</a:t>
            </a:fld>
            <a:endParaRPr lang="en-US"/>
          </a:p>
        </p:txBody>
      </p:sp>
      <p:sp>
        <p:nvSpPr>
          <p:cNvPr id="477186" name="Rectangle 2"/>
          <p:cNvSpPr>
            <a:spLocks noGrp="1" noChangeArrowheads="1"/>
          </p:cNvSpPr>
          <p:nvPr>
            <p:ph type="title"/>
          </p:nvPr>
        </p:nvSpPr>
        <p:spPr/>
        <p:txBody>
          <a:bodyPr/>
          <a:lstStyle/>
          <a:p>
            <a:r>
              <a:rPr lang="en-US" dirty="0" smtClean="0"/>
              <a:t>Designing/ Architecting for Scale</a:t>
            </a:r>
            <a:endParaRPr lang="en-US" dirty="0"/>
          </a:p>
        </p:txBody>
      </p:sp>
      <p:sp>
        <p:nvSpPr>
          <p:cNvPr id="6" name="TextBox 5"/>
          <p:cNvSpPr txBox="1"/>
          <p:nvPr/>
        </p:nvSpPr>
        <p:spPr>
          <a:xfrm>
            <a:off x="990600" y="1524000"/>
            <a:ext cx="8078203" cy="1200328"/>
          </a:xfrm>
          <a:prstGeom prst="rect">
            <a:avLst/>
          </a:prstGeom>
          <a:noFill/>
        </p:spPr>
        <p:txBody>
          <a:bodyPr wrap="none" rtlCol="0">
            <a:spAutoFit/>
          </a:bodyPr>
          <a:lstStyle/>
          <a:p>
            <a:r>
              <a:rPr lang="en-US" dirty="0" smtClean="0"/>
              <a:t>Reactive applications and frameworks that support them</a:t>
            </a:r>
            <a:br>
              <a:rPr lang="en-US" dirty="0" smtClean="0"/>
            </a:br>
            <a:r>
              <a:rPr lang="en-US" dirty="0" smtClean="0"/>
              <a:t>are becoming popular for architecting high performance</a:t>
            </a:r>
            <a:br>
              <a:rPr lang="en-US" dirty="0" smtClean="0"/>
            </a:br>
            <a:r>
              <a:rPr lang="en-US" dirty="0" smtClean="0"/>
              <a:t>applications.</a:t>
            </a:r>
            <a:endParaRPr lang="en-US" dirty="0"/>
          </a:p>
        </p:txBody>
      </p:sp>
      <p:sp>
        <p:nvSpPr>
          <p:cNvPr id="8" name="Text Box 11"/>
          <p:cNvSpPr txBox="1">
            <a:spLocks noChangeArrowheads="1"/>
          </p:cNvSpPr>
          <p:nvPr/>
        </p:nvSpPr>
        <p:spPr bwMode="auto">
          <a:xfrm>
            <a:off x="1028700" y="2804279"/>
            <a:ext cx="7505700" cy="253915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marL="342900" indent="-342900">
              <a:spcAft>
                <a:spcPts val="600"/>
              </a:spcAft>
              <a:buFont typeface="Arial"/>
              <a:buChar char="•"/>
            </a:pPr>
            <a:r>
              <a:rPr lang="en-US" sz="1800" dirty="0"/>
              <a:t>Resilient: The ability to recover and repair itself automatically in order to provide seamless business continuity</a:t>
            </a:r>
            <a:r>
              <a:rPr lang="en-US" sz="1800" dirty="0" smtClean="0"/>
              <a:t>.</a:t>
            </a:r>
            <a:endParaRPr lang="en-US" sz="1800" dirty="0"/>
          </a:p>
          <a:p>
            <a:pPr marL="342900" indent="-342900">
              <a:spcAft>
                <a:spcPts val="600"/>
              </a:spcAft>
              <a:buFont typeface="Arial"/>
              <a:buChar char="•"/>
            </a:pPr>
            <a:r>
              <a:rPr lang="en-US" sz="1800" dirty="0"/>
              <a:t>Interactive: Rich, engaging, single page user interfaces that provide instant feedback based on user interactions and other stimuli</a:t>
            </a:r>
            <a:r>
              <a:rPr lang="en-US" sz="1800" dirty="0" smtClean="0"/>
              <a:t>.</a:t>
            </a:r>
            <a:endParaRPr lang="en-US" sz="1800" dirty="0"/>
          </a:p>
          <a:p>
            <a:pPr marL="342900" indent="-342900">
              <a:spcAft>
                <a:spcPts val="600"/>
              </a:spcAft>
              <a:buFont typeface="Arial"/>
              <a:buChar char="•"/>
            </a:pPr>
            <a:r>
              <a:rPr lang="en-US" sz="1800" dirty="0"/>
              <a:t>Scalable: Can scale within and across nodes elastically to provide compute power on-demand when it’s needed</a:t>
            </a:r>
            <a:r>
              <a:rPr lang="en-US" sz="1800" dirty="0" smtClean="0"/>
              <a:t>.</a:t>
            </a:r>
            <a:endParaRPr lang="en-US" sz="1800" dirty="0"/>
          </a:p>
          <a:p>
            <a:pPr marL="342900" indent="-342900">
              <a:spcAft>
                <a:spcPts val="600"/>
              </a:spcAft>
              <a:buFont typeface="Arial"/>
              <a:buChar char="•"/>
            </a:pPr>
            <a:r>
              <a:rPr lang="en-US" sz="1800" dirty="0"/>
              <a:t>Event-Driven: Enables parallel, asynchronous processing of messages or events with ease.</a:t>
            </a:r>
          </a:p>
        </p:txBody>
      </p:sp>
      <p:sp>
        <p:nvSpPr>
          <p:cNvPr id="7" name="TextBox 6"/>
          <p:cNvSpPr txBox="1"/>
          <p:nvPr/>
        </p:nvSpPr>
        <p:spPr>
          <a:xfrm>
            <a:off x="990601" y="5486400"/>
            <a:ext cx="7924800" cy="830997"/>
          </a:xfrm>
          <a:prstGeom prst="rect">
            <a:avLst/>
          </a:prstGeom>
          <a:noFill/>
        </p:spPr>
        <p:txBody>
          <a:bodyPr wrap="square" rtlCol="0">
            <a:spAutoFit/>
          </a:bodyPr>
          <a:lstStyle/>
          <a:p>
            <a:r>
              <a:rPr lang="en-US" dirty="0" smtClean="0"/>
              <a:t>Used in the </a:t>
            </a:r>
            <a:r>
              <a:rPr lang="en-US" dirty="0" err="1" smtClean="0"/>
              <a:t>Typesafe</a:t>
            </a:r>
            <a:r>
              <a:rPr lang="en-US" dirty="0" smtClean="0"/>
              <a:t> Stack, </a:t>
            </a:r>
            <a:r>
              <a:rPr lang="en-US" dirty="0" err="1" smtClean="0"/>
              <a:t>Neflix</a:t>
            </a:r>
            <a:r>
              <a:rPr lang="en-US" dirty="0" smtClean="0"/>
              <a:t> Architecture, Microsoft Extensions</a:t>
            </a:r>
            <a:endParaRPr lang="en-US" dirty="0"/>
          </a:p>
        </p:txBody>
      </p:sp>
    </p:spTree>
    <p:extLst>
      <p:ext uri="{BB962C8B-B14F-4D97-AF65-F5344CB8AC3E}">
        <p14:creationId xmlns:p14="http://schemas.microsoft.com/office/powerpoint/2010/main" val="97919387"/>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8BE99BFD-8863-B045-8AED-C026A27B630D}" type="slidenum">
              <a:rPr lang="en-US"/>
              <a:pPr/>
              <a:t>19</a:t>
            </a:fld>
            <a:endParaRPr lang="en-US"/>
          </a:p>
        </p:txBody>
      </p:sp>
      <p:sp>
        <p:nvSpPr>
          <p:cNvPr id="477186" name="Rectangle 2"/>
          <p:cNvSpPr>
            <a:spLocks noGrp="1" noChangeArrowheads="1"/>
          </p:cNvSpPr>
          <p:nvPr>
            <p:ph type="title"/>
          </p:nvPr>
        </p:nvSpPr>
        <p:spPr/>
        <p:txBody>
          <a:bodyPr/>
          <a:lstStyle/>
          <a:p>
            <a:r>
              <a:rPr lang="en-US" dirty="0" smtClean="0"/>
              <a:t>Designing/ Architecting for Scale</a:t>
            </a:r>
            <a:endParaRPr lang="en-US" dirty="0"/>
          </a:p>
        </p:txBody>
      </p:sp>
      <p:sp>
        <p:nvSpPr>
          <p:cNvPr id="2" name="Rectangle 1"/>
          <p:cNvSpPr/>
          <p:nvPr/>
        </p:nvSpPr>
        <p:spPr>
          <a:xfrm>
            <a:off x="1219200" y="2286000"/>
            <a:ext cx="7239000" cy="1277273"/>
          </a:xfrm>
          <a:prstGeom prst="rect">
            <a:avLst/>
          </a:prstGeom>
        </p:spPr>
        <p:txBody>
          <a:bodyPr wrap="square">
            <a:spAutoFit/>
          </a:bodyPr>
          <a:lstStyle/>
          <a:p>
            <a:r>
              <a:rPr lang="en-US" sz="1100" dirty="0" err="1">
                <a:solidFill>
                  <a:schemeClr val="accent4"/>
                </a:solidFill>
              </a:rPr>
              <a:t>val</a:t>
            </a:r>
            <a:r>
              <a:rPr lang="en-US" sz="1100" dirty="0">
                <a:solidFill>
                  <a:schemeClr val="accent4"/>
                </a:solidFill>
              </a:rPr>
              <a:t> f: Future[List[String]] = future {</a:t>
            </a:r>
          </a:p>
          <a:p>
            <a:r>
              <a:rPr lang="en-US" sz="1100" dirty="0">
                <a:solidFill>
                  <a:schemeClr val="accent4"/>
                </a:solidFill>
              </a:rPr>
              <a:t>  </a:t>
            </a:r>
            <a:r>
              <a:rPr lang="en-US" sz="1100" dirty="0" err="1">
                <a:solidFill>
                  <a:schemeClr val="accent4"/>
                </a:solidFill>
              </a:rPr>
              <a:t>session.getRecentPosts</a:t>
            </a:r>
            <a:endParaRPr lang="en-US" sz="1100" dirty="0">
              <a:solidFill>
                <a:schemeClr val="accent4"/>
              </a:solidFill>
            </a:endParaRPr>
          </a:p>
          <a:p>
            <a:r>
              <a:rPr lang="en-US" sz="1100" dirty="0">
                <a:solidFill>
                  <a:schemeClr val="accent4"/>
                </a:solidFill>
              </a:rPr>
              <a:t>}</a:t>
            </a:r>
          </a:p>
          <a:p>
            <a:r>
              <a:rPr lang="en-US" sz="1100" dirty="0">
                <a:solidFill>
                  <a:schemeClr val="accent4"/>
                </a:solidFill>
              </a:rPr>
              <a:t>f </a:t>
            </a:r>
            <a:r>
              <a:rPr lang="en-US" sz="1100" dirty="0" err="1">
                <a:solidFill>
                  <a:schemeClr val="accent4"/>
                </a:solidFill>
              </a:rPr>
              <a:t>onComplete</a:t>
            </a:r>
            <a:r>
              <a:rPr lang="en-US" sz="1100" dirty="0">
                <a:solidFill>
                  <a:schemeClr val="accent4"/>
                </a:solidFill>
              </a:rPr>
              <a:t> {</a:t>
            </a:r>
          </a:p>
          <a:p>
            <a:r>
              <a:rPr lang="en-US" sz="1100" dirty="0">
                <a:solidFill>
                  <a:schemeClr val="accent4"/>
                </a:solidFill>
              </a:rPr>
              <a:t>  case Success(posts) =&gt; for (post &lt;- posts) </a:t>
            </a:r>
            <a:r>
              <a:rPr lang="en-US" sz="1100" dirty="0" err="1">
                <a:solidFill>
                  <a:schemeClr val="accent4"/>
                </a:solidFill>
              </a:rPr>
              <a:t>println</a:t>
            </a:r>
            <a:r>
              <a:rPr lang="en-US" sz="1100" dirty="0">
                <a:solidFill>
                  <a:schemeClr val="accent4"/>
                </a:solidFill>
              </a:rPr>
              <a:t>(post)</a:t>
            </a:r>
          </a:p>
          <a:p>
            <a:r>
              <a:rPr lang="en-US" sz="1100" dirty="0">
                <a:solidFill>
                  <a:schemeClr val="accent4"/>
                </a:solidFill>
              </a:rPr>
              <a:t>  case Failure(t) =&gt; </a:t>
            </a:r>
            <a:r>
              <a:rPr lang="en-US" sz="1100" dirty="0" err="1">
                <a:solidFill>
                  <a:schemeClr val="accent4"/>
                </a:solidFill>
              </a:rPr>
              <a:t>println</a:t>
            </a:r>
            <a:r>
              <a:rPr lang="en-US" sz="1100" dirty="0">
                <a:solidFill>
                  <a:schemeClr val="accent4"/>
                </a:solidFill>
              </a:rPr>
              <a:t>("An error has </a:t>
            </a:r>
            <a:r>
              <a:rPr lang="en-US" sz="1100" dirty="0" err="1">
                <a:solidFill>
                  <a:schemeClr val="accent4"/>
                </a:solidFill>
              </a:rPr>
              <a:t>occured</a:t>
            </a:r>
            <a:r>
              <a:rPr lang="en-US" sz="1100" dirty="0">
                <a:solidFill>
                  <a:schemeClr val="accent4"/>
                </a:solidFill>
              </a:rPr>
              <a:t>: " + </a:t>
            </a:r>
            <a:r>
              <a:rPr lang="en-US" sz="1100" dirty="0" err="1">
                <a:solidFill>
                  <a:schemeClr val="accent4"/>
                </a:solidFill>
              </a:rPr>
              <a:t>t.getMessage</a:t>
            </a:r>
            <a:r>
              <a:rPr lang="en-US" sz="1100" dirty="0">
                <a:solidFill>
                  <a:schemeClr val="accent4"/>
                </a:solidFill>
              </a:rPr>
              <a:t>)</a:t>
            </a:r>
          </a:p>
          <a:p>
            <a:r>
              <a:rPr lang="en-US" sz="1100" dirty="0">
                <a:solidFill>
                  <a:schemeClr val="accent4"/>
                </a:solidFill>
              </a:rPr>
              <a:t>}</a:t>
            </a:r>
          </a:p>
        </p:txBody>
      </p:sp>
      <p:sp>
        <p:nvSpPr>
          <p:cNvPr id="3" name="Rectangle 2"/>
          <p:cNvSpPr/>
          <p:nvPr/>
        </p:nvSpPr>
        <p:spPr>
          <a:xfrm>
            <a:off x="1219200" y="3639473"/>
            <a:ext cx="6629400" cy="1615827"/>
          </a:xfrm>
          <a:prstGeom prst="rect">
            <a:avLst/>
          </a:prstGeom>
        </p:spPr>
        <p:txBody>
          <a:bodyPr wrap="square">
            <a:spAutoFit/>
          </a:bodyPr>
          <a:lstStyle/>
          <a:p>
            <a:r>
              <a:rPr lang="en-US" sz="1100" dirty="0" err="1">
                <a:solidFill>
                  <a:schemeClr val="accent4"/>
                </a:solidFill>
              </a:rPr>
              <a:t>val</a:t>
            </a:r>
            <a:r>
              <a:rPr lang="en-US" sz="1100" dirty="0">
                <a:solidFill>
                  <a:schemeClr val="accent4"/>
                </a:solidFill>
              </a:rPr>
              <a:t> f: Future[List[String]] = future {</a:t>
            </a:r>
          </a:p>
          <a:p>
            <a:r>
              <a:rPr lang="en-US" sz="1100" dirty="0">
                <a:solidFill>
                  <a:schemeClr val="accent4"/>
                </a:solidFill>
              </a:rPr>
              <a:t>  </a:t>
            </a:r>
            <a:r>
              <a:rPr lang="en-US" sz="1100" dirty="0" err="1">
                <a:solidFill>
                  <a:schemeClr val="accent4"/>
                </a:solidFill>
              </a:rPr>
              <a:t>session.getRecentPosts</a:t>
            </a:r>
            <a:endParaRPr lang="en-US" sz="1100" dirty="0">
              <a:solidFill>
                <a:schemeClr val="accent4"/>
              </a:solidFill>
            </a:endParaRPr>
          </a:p>
          <a:p>
            <a:r>
              <a:rPr lang="en-US" sz="1100" dirty="0">
                <a:solidFill>
                  <a:schemeClr val="accent4"/>
                </a:solidFill>
              </a:rPr>
              <a:t>}</a:t>
            </a:r>
          </a:p>
          <a:p>
            <a:r>
              <a:rPr lang="en-US" sz="1100" dirty="0">
                <a:solidFill>
                  <a:schemeClr val="accent4"/>
                </a:solidFill>
              </a:rPr>
              <a:t>f </a:t>
            </a:r>
            <a:r>
              <a:rPr lang="en-US" sz="1100" dirty="0" err="1">
                <a:solidFill>
                  <a:schemeClr val="accent4"/>
                </a:solidFill>
              </a:rPr>
              <a:t>onFailure</a:t>
            </a:r>
            <a:r>
              <a:rPr lang="en-US" sz="1100" dirty="0">
                <a:solidFill>
                  <a:schemeClr val="accent4"/>
                </a:solidFill>
              </a:rPr>
              <a:t> {</a:t>
            </a:r>
          </a:p>
          <a:p>
            <a:r>
              <a:rPr lang="en-US" sz="1100" dirty="0">
                <a:solidFill>
                  <a:schemeClr val="accent4"/>
                </a:solidFill>
              </a:rPr>
              <a:t>  case t =&gt; </a:t>
            </a:r>
            <a:r>
              <a:rPr lang="en-US" sz="1100" dirty="0" err="1">
                <a:solidFill>
                  <a:schemeClr val="accent4"/>
                </a:solidFill>
              </a:rPr>
              <a:t>println</a:t>
            </a:r>
            <a:r>
              <a:rPr lang="en-US" sz="1100" dirty="0">
                <a:solidFill>
                  <a:schemeClr val="accent4"/>
                </a:solidFill>
              </a:rPr>
              <a:t>("An error has </a:t>
            </a:r>
            <a:r>
              <a:rPr lang="en-US" sz="1100" dirty="0" err="1">
                <a:solidFill>
                  <a:schemeClr val="accent4"/>
                </a:solidFill>
              </a:rPr>
              <a:t>occured</a:t>
            </a:r>
            <a:r>
              <a:rPr lang="en-US" sz="1100" dirty="0">
                <a:solidFill>
                  <a:schemeClr val="accent4"/>
                </a:solidFill>
              </a:rPr>
              <a:t>: " + </a:t>
            </a:r>
            <a:r>
              <a:rPr lang="en-US" sz="1100" dirty="0" err="1">
                <a:solidFill>
                  <a:schemeClr val="accent4"/>
                </a:solidFill>
              </a:rPr>
              <a:t>t.getMessage</a:t>
            </a:r>
            <a:r>
              <a:rPr lang="en-US" sz="1100" dirty="0">
                <a:solidFill>
                  <a:schemeClr val="accent4"/>
                </a:solidFill>
              </a:rPr>
              <a:t>)</a:t>
            </a:r>
          </a:p>
          <a:p>
            <a:r>
              <a:rPr lang="en-US" sz="1100" dirty="0">
                <a:solidFill>
                  <a:schemeClr val="accent4"/>
                </a:solidFill>
              </a:rPr>
              <a:t>}</a:t>
            </a:r>
          </a:p>
          <a:p>
            <a:r>
              <a:rPr lang="en-US" sz="1100" dirty="0">
                <a:solidFill>
                  <a:schemeClr val="accent4"/>
                </a:solidFill>
              </a:rPr>
              <a:t>f </a:t>
            </a:r>
            <a:r>
              <a:rPr lang="en-US" sz="1100" dirty="0" err="1">
                <a:solidFill>
                  <a:schemeClr val="accent4"/>
                </a:solidFill>
              </a:rPr>
              <a:t>onSuccess</a:t>
            </a:r>
            <a:r>
              <a:rPr lang="en-US" sz="1100" dirty="0">
                <a:solidFill>
                  <a:schemeClr val="accent4"/>
                </a:solidFill>
              </a:rPr>
              <a:t> {</a:t>
            </a:r>
          </a:p>
          <a:p>
            <a:r>
              <a:rPr lang="en-US" sz="1100" dirty="0">
                <a:solidFill>
                  <a:schemeClr val="accent4"/>
                </a:solidFill>
              </a:rPr>
              <a:t>  case posts =&gt; for (post &lt;- posts) </a:t>
            </a:r>
            <a:r>
              <a:rPr lang="en-US" sz="1100" dirty="0" err="1">
                <a:solidFill>
                  <a:schemeClr val="accent4"/>
                </a:solidFill>
              </a:rPr>
              <a:t>println</a:t>
            </a:r>
            <a:r>
              <a:rPr lang="en-US" sz="1100" dirty="0">
                <a:solidFill>
                  <a:schemeClr val="accent4"/>
                </a:solidFill>
              </a:rPr>
              <a:t>(post)</a:t>
            </a:r>
          </a:p>
          <a:p>
            <a:r>
              <a:rPr lang="en-US" sz="1100" dirty="0">
                <a:solidFill>
                  <a:schemeClr val="accent4"/>
                </a:solidFill>
              </a:rPr>
              <a:t>}</a:t>
            </a:r>
          </a:p>
        </p:txBody>
      </p:sp>
      <p:sp>
        <p:nvSpPr>
          <p:cNvPr id="9" name="TextBox 8"/>
          <p:cNvSpPr txBox="1"/>
          <p:nvPr/>
        </p:nvSpPr>
        <p:spPr>
          <a:xfrm>
            <a:off x="1143000" y="5468273"/>
            <a:ext cx="6107637" cy="276999"/>
          </a:xfrm>
          <a:prstGeom prst="rect">
            <a:avLst/>
          </a:prstGeom>
          <a:noFill/>
        </p:spPr>
        <p:txBody>
          <a:bodyPr wrap="none" rtlCol="0">
            <a:spAutoFit/>
          </a:bodyPr>
          <a:lstStyle/>
          <a:p>
            <a:r>
              <a:rPr lang="en-US" sz="1200" b="1" dirty="0"/>
              <a:t>Lets take a look at: </a:t>
            </a:r>
            <a:r>
              <a:rPr lang="en-US" sz="1200" b="1" dirty="0">
                <a:hlinkClick r:id="rId2"/>
              </a:rPr>
              <a:t>http://docs.scala-lang.org/overviews/core/</a:t>
            </a:r>
            <a:r>
              <a:rPr lang="en-US" sz="1200" b="1" dirty="0" smtClean="0">
                <a:hlinkClick r:id="rId2"/>
              </a:rPr>
              <a:t>futures.html</a:t>
            </a:r>
            <a:r>
              <a:rPr lang="en-US" sz="1200" b="1" dirty="0" smtClean="0"/>
              <a:t> </a:t>
            </a:r>
            <a:endParaRPr lang="en-US" sz="1200" b="1" dirty="0"/>
          </a:p>
        </p:txBody>
      </p:sp>
      <p:sp>
        <p:nvSpPr>
          <p:cNvPr id="11" name="TextBox 10"/>
          <p:cNvSpPr txBox="1"/>
          <p:nvPr/>
        </p:nvSpPr>
        <p:spPr>
          <a:xfrm>
            <a:off x="914400" y="1524000"/>
            <a:ext cx="7920157" cy="1077218"/>
          </a:xfrm>
          <a:prstGeom prst="rect">
            <a:avLst/>
          </a:prstGeom>
          <a:noFill/>
        </p:spPr>
        <p:txBody>
          <a:bodyPr wrap="none" rtlCol="0">
            <a:spAutoFit/>
          </a:bodyPr>
          <a:lstStyle/>
          <a:p>
            <a:r>
              <a:rPr lang="en-US" sz="1600" b="1" dirty="0" smtClean="0"/>
              <a:t>Modern languages such as </a:t>
            </a:r>
            <a:r>
              <a:rPr lang="en-US" sz="1600" b="1" dirty="0" err="1" smtClean="0"/>
              <a:t>scala</a:t>
            </a:r>
            <a:r>
              <a:rPr lang="en-US" sz="1600" b="1" dirty="0" smtClean="0"/>
              <a:t> make implementing the asynchronous </a:t>
            </a:r>
            <a:br>
              <a:rPr lang="en-US" sz="1600" b="1" dirty="0" smtClean="0"/>
            </a:br>
            <a:r>
              <a:rPr lang="en-US" sz="1600" b="1" dirty="0" smtClean="0"/>
              <a:t>model easier by abstracting threads using an actor model and higher-order </a:t>
            </a:r>
            <a:br>
              <a:rPr lang="en-US" sz="1600" b="1" dirty="0" smtClean="0"/>
            </a:br>
            <a:r>
              <a:rPr lang="en-US" sz="1600" b="1" dirty="0" smtClean="0"/>
              <a:t>concepts such as futures.</a:t>
            </a:r>
          </a:p>
          <a:p>
            <a:endParaRPr lang="en-US" sz="1600" b="1" dirty="0"/>
          </a:p>
        </p:txBody>
      </p:sp>
      <p:cxnSp>
        <p:nvCxnSpPr>
          <p:cNvPr id="14" name="Straight Connector 13"/>
          <p:cNvCxnSpPr/>
          <p:nvPr/>
        </p:nvCxnSpPr>
        <p:spPr bwMode="auto">
          <a:xfrm>
            <a:off x="1295400" y="3639473"/>
            <a:ext cx="6553200"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10" name="TextBox 9"/>
          <p:cNvSpPr txBox="1"/>
          <p:nvPr/>
        </p:nvSpPr>
        <p:spPr>
          <a:xfrm>
            <a:off x="684475" y="5722203"/>
            <a:ext cx="8383325" cy="830997"/>
          </a:xfrm>
          <a:prstGeom prst="rect">
            <a:avLst/>
          </a:prstGeom>
          <a:noFill/>
        </p:spPr>
        <p:txBody>
          <a:bodyPr wrap="none" rtlCol="0">
            <a:spAutoFit/>
          </a:bodyPr>
          <a:lstStyle/>
          <a:p>
            <a:r>
              <a:rPr lang="en-US" sz="1600" b="1" dirty="0" smtClean="0"/>
              <a:t>We will also examine how these concepts fit into the </a:t>
            </a:r>
            <a:r>
              <a:rPr lang="en-US" sz="1600" b="1" dirty="0" err="1" smtClean="0"/>
              <a:t>Javascript</a:t>
            </a:r>
            <a:r>
              <a:rPr lang="en-US" sz="1600" b="1" dirty="0" smtClean="0"/>
              <a:t> promise model,</a:t>
            </a:r>
            <a:br>
              <a:rPr lang="en-US" sz="1600" b="1" dirty="0" smtClean="0"/>
            </a:br>
            <a:r>
              <a:rPr lang="en-US" sz="1600" b="1" dirty="0" smtClean="0"/>
              <a:t>and Java 8</a:t>
            </a:r>
          </a:p>
          <a:p>
            <a:endParaRPr lang="en-US" sz="1600" b="1" dirty="0"/>
          </a:p>
        </p:txBody>
      </p:sp>
    </p:spTree>
    <p:extLst>
      <p:ext uri="{BB962C8B-B14F-4D97-AF65-F5344CB8AC3E}">
        <p14:creationId xmlns:p14="http://schemas.microsoft.com/office/powerpoint/2010/main" val="762298942"/>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4"/>
          <p:cNvSpPr>
            <a:spLocks noGrp="1"/>
          </p:cNvSpPr>
          <p:nvPr>
            <p:ph type="sldNum" sz="quarter" idx="11"/>
          </p:nvPr>
        </p:nvSpPr>
        <p:spPr/>
        <p:txBody>
          <a:bodyPr/>
          <a:lstStyle/>
          <a:p>
            <a:fld id="{428E2B98-0DE2-444B-BFB2-63C60895E6AF}" type="slidenum">
              <a:rPr lang="en-US"/>
              <a:pPr/>
              <a:t>2</a:t>
            </a:fld>
            <a:endParaRPr lang="en-US"/>
          </a:p>
        </p:txBody>
      </p:sp>
      <p:sp>
        <p:nvSpPr>
          <p:cNvPr id="468994" name="Rectangle 2"/>
          <p:cNvSpPr>
            <a:spLocks noGrp="1" noChangeArrowheads="1"/>
          </p:cNvSpPr>
          <p:nvPr>
            <p:ph type="title"/>
          </p:nvPr>
        </p:nvSpPr>
        <p:spPr/>
        <p:txBody>
          <a:bodyPr/>
          <a:lstStyle/>
          <a:p>
            <a:r>
              <a:rPr lang="en-US" dirty="0" smtClean="0"/>
              <a:t>About The Instructor</a:t>
            </a:r>
            <a:endParaRPr lang="en-US" dirty="0"/>
          </a:p>
        </p:txBody>
      </p:sp>
      <p:sp>
        <p:nvSpPr>
          <p:cNvPr id="469003" name="Text Box 11"/>
          <p:cNvSpPr txBox="1">
            <a:spLocks noChangeArrowheads="1"/>
          </p:cNvSpPr>
          <p:nvPr/>
        </p:nvSpPr>
        <p:spPr bwMode="auto">
          <a:xfrm>
            <a:off x="1028701" y="1752600"/>
            <a:ext cx="7505700" cy="175432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r>
              <a:rPr lang="en-US" sz="1800" b="1" dirty="0" smtClean="0"/>
              <a:t>Academic Background</a:t>
            </a:r>
          </a:p>
          <a:p>
            <a:pPr marL="342900" indent="-342900">
              <a:buFont typeface="Arial"/>
              <a:buChar char="•"/>
            </a:pPr>
            <a:r>
              <a:rPr lang="en-US" sz="1800" b="1" dirty="0" smtClean="0"/>
              <a:t>B.S., M.S., and Ph.D. in Computer Science</a:t>
            </a:r>
          </a:p>
          <a:p>
            <a:pPr marL="342900" indent="-342900">
              <a:buFont typeface="Arial"/>
              <a:buChar char="•"/>
            </a:pPr>
            <a:r>
              <a:rPr lang="en-US" sz="1800" b="1" dirty="0" smtClean="0"/>
              <a:t>M.E. in Computer and Telecommunication Engineering</a:t>
            </a:r>
          </a:p>
          <a:p>
            <a:pPr marL="342900" indent="-342900">
              <a:buFont typeface="Arial"/>
              <a:buChar char="•"/>
            </a:pPr>
            <a:r>
              <a:rPr lang="en-US" sz="1800" b="1" dirty="0" smtClean="0"/>
              <a:t>Involved with CS Department Teaching, Research and Industry collaboration since 1997 </a:t>
            </a:r>
          </a:p>
          <a:p>
            <a:pPr marL="342900" indent="-342900">
              <a:buFont typeface="Arial"/>
              <a:buChar char="•"/>
            </a:pPr>
            <a:r>
              <a:rPr lang="en-US" sz="1800" b="1" dirty="0" smtClean="0"/>
              <a:t>Ph.D. work was is Software Architecture Recovery </a:t>
            </a:r>
            <a:endParaRPr lang="en-US" sz="1800" b="1" dirty="0"/>
          </a:p>
        </p:txBody>
      </p:sp>
      <p:sp>
        <p:nvSpPr>
          <p:cNvPr id="12" name="Text Box 11"/>
          <p:cNvSpPr txBox="1">
            <a:spLocks noChangeArrowheads="1"/>
          </p:cNvSpPr>
          <p:nvPr/>
        </p:nvSpPr>
        <p:spPr bwMode="auto">
          <a:xfrm>
            <a:off x="1028700" y="3581400"/>
            <a:ext cx="7505700" cy="92333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r>
              <a:rPr lang="en-US" sz="1800" b="1" dirty="0" smtClean="0"/>
              <a:t>Industry Background</a:t>
            </a:r>
          </a:p>
          <a:p>
            <a:pPr marL="342900" indent="-342900">
              <a:buFont typeface="Arial"/>
              <a:buChar char="•"/>
            </a:pPr>
            <a:r>
              <a:rPr lang="en-US" sz="1800" b="1" dirty="0" smtClean="0"/>
              <a:t>Chief Architect at Cigna (Business, Web, Mobile, SOA)</a:t>
            </a:r>
          </a:p>
          <a:p>
            <a:pPr marL="342900" indent="-342900">
              <a:buFont typeface="Arial"/>
              <a:buChar char="•"/>
            </a:pPr>
            <a:r>
              <a:rPr lang="en-US" sz="1800" b="1" dirty="0" smtClean="0"/>
              <a:t>Founder of Integrated </a:t>
            </a:r>
            <a:r>
              <a:rPr lang="en-US" sz="1800" b="1" dirty="0" err="1" smtClean="0"/>
              <a:t>SystemWare</a:t>
            </a:r>
            <a:endParaRPr lang="en-US" sz="1800" b="1" dirty="0"/>
          </a:p>
        </p:txBody>
      </p:sp>
      <p:pic>
        <p:nvPicPr>
          <p:cNvPr id="4" name="Picture 3" descr="mitchell.jp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6553200" y="381000"/>
            <a:ext cx="1587500" cy="1981200"/>
          </a:xfrm>
          <a:prstGeom prst="rect">
            <a:avLst/>
          </a:prstGeom>
        </p:spPr>
      </p:pic>
      <p:sp>
        <p:nvSpPr>
          <p:cNvPr id="14" name="Text Box 11"/>
          <p:cNvSpPr txBox="1">
            <a:spLocks noChangeArrowheads="1"/>
          </p:cNvSpPr>
          <p:nvPr/>
        </p:nvSpPr>
        <p:spPr bwMode="auto">
          <a:xfrm>
            <a:off x="1028700" y="4572000"/>
            <a:ext cx="7505700" cy="92333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r>
              <a:rPr lang="en-US" sz="1800" b="1" dirty="0" smtClean="0"/>
              <a:t>Contact Information</a:t>
            </a:r>
          </a:p>
          <a:p>
            <a:pPr marL="342900" indent="-342900">
              <a:buFont typeface="Arial"/>
              <a:buChar char="•"/>
            </a:pPr>
            <a:r>
              <a:rPr lang="en-US" sz="1800" b="1" dirty="0" smtClean="0"/>
              <a:t>Email: </a:t>
            </a:r>
            <a:r>
              <a:rPr lang="en-US" sz="1800" b="1" dirty="0" smtClean="0">
                <a:hlinkClick r:id="rId3"/>
              </a:rPr>
              <a:t>bmitchell@cs.drexel.edu</a:t>
            </a:r>
            <a:endParaRPr lang="en-US" sz="1800" b="1" dirty="0" smtClean="0"/>
          </a:p>
          <a:p>
            <a:pPr marL="342900" indent="-342900">
              <a:buFont typeface="Arial"/>
              <a:buChar char="•"/>
            </a:pPr>
            <a:r>
              <a:rPr lang="en-US" sz="1800" b="1" dirty="0" smtClean="0"/>
              <a:t>Office Hours: Generally before class, but by appointment</a:t>
            </a:r>
            <a:endParaRPr lang="en-US" sz="1800" b="1" dirty="0"/>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8BE99BFD-8863-B045-8AED-C026A27B630D}" type="slidenum">
              <a:rPr lang="en-US"/>
              <a:pPr/>
              <a:t>20</a:t>
            </a:fld>
            <a:endParaRPr lang="en-US"/>
          </a:p>
        </p:txBody>
      </p:sp>
      <p:sp>
        <p:nvSpPr>
          <p:cNvPr id="477186" name="Rectangle 2"/>
          <p:cNvSpPr>
            <a:spLocks noGrp="1" noChangeArrowheads="1"/>
          </p:cNvSpPr>
          <p:nvPr>
            <p:ph type="title"/>
          </p:nvPr>
        </p:nvSpPr>
        <p:spPr/>
        <p:txBody>
          <a:bodyPr/>
          <a:lstStyle/>
          <a:p>
            <a:r>
              <a:rPr lang="en-US" dirty="0" smtClean="0"/>
              <a:t>Novel Patterns for Scale</a:t>
            </a:r>
            <a:endParaRPr lang="en-US" dirty="0"/>
          </a:p>
        </p:txBody>
      </p:sp>
      <p:sp>
        <p:nvSpPr>
          <p:cNvPr id="11" name="TextBox 10"/>
          <p:cNvSpPr txBox="1"/>
          <p:nvPr/>
        </p:nvSpPr>
        <p:spPr>
          <a:xfrm>
            <a:off x="914400" y="1524000"/>
            <a:ext cx="7949011" cy="1077218"/>
          </a:xfrm>
          <a:prstGeom prst="rect">
            <a:avLst/>
          </a:prstGeom>
          <a:noFill/>
        </p:spPr>
        <p:txBody>
          <a:bodyPr wrap="none" rtlCol="0">
            <a:spAutoFit/>
          </a:bodyPr>
          <a:lstStyle/>
          <a:p>
            <a:r>
              <a:rPr lang="en-US" sz="1600" b="1" dirty="0" smtClean="0"/>
              <a:t>We will also examine novel patterns that were created to support solutions</a:t>
            </a:r>
            <a:br>
              <a:rPr lang="en-US" sz="1600" b="1" dirty="0" smtClean="0"/>
            </a:br>
            <a:r>
              <a:rPr lang="en-US" sz="1600" b="1" dirty="0" smtClean="0"/>
              <a:t>that run at a very high throughput – one example is the LMAX Disruptor – </a:t>
            </a:r>
            <a:br>
              <a:rPr lang="en-US" sz="1600" b="1" dirty="0" smtClean="0"/>
            </a:br>
            <a:r>
              <a:rPr lang="en-US" sz="1600" b="1" dirty="0" smtClean="0"/>
              <a:t>designed to process 6 million orders per second on a single JVM</a:t>
            </a:r>
          </a:p>
          <a:p>
            <a:endParaRPr lang="en-US" sz="1600" b="1" dirty="0"/>
          </a:p>
        </p:txBody>
      </p:sp>
      <p:pic>
        <p:nvPicPr>
          <p:cNvPr id="5" name="Picture 4"/>
          <p:cNvPicPr>
            <a:picLocks noChangeAspect="1"/>
          </p:cNvPicPr>
          <p:nvPr/>
        </p:nvPicPr>
        <p:blipFill>
          <a:blip r:embed="rId2"/>
          <a:stretch>
            <a:fillRect/>
          </a:stretch>
        </p:blipFill>
        <p:spPr>
          <a:xfrm>
            <a:off x="1676400" y="2590800"/>
            <a:ext cx="5132479" cy="2070100"/>
          </a:xfrm>
          <a:prstGeom prst="rect">
            <a:avLst/>
          </a:prstGeom>
        </p:spPr>
      </p:pic>
      <p:sp>
        <p:nvSpPr>
          <p:cNvPr id="10" name="TextBox 9"/>
          <p:cNvSpPr txBox="1"/>
          <p:nvPr/>
        </p:nvSpPr>
        <p:spPr>
          <a:xfrm>
            <a:off x="684475" y="4495800"/>
            <a:ext cx="8487319" cy="2062103"/>
          </a:xfrm>
          <a:prstGeom prst="rect">
            <a:avLst/>
          </a:prstGeom>
          <a:noFill/>
        </p:spPr>
        <p:txBody>
          <a:bodyPr wrap="none" rtlCol="0">
            <a:spAutoFit/>
          </a:bodyPr>
          <a:lstStyle/>
          <a:p>
            <a:r>
              <a:rPr lang="en-US" sz="1600" b="1" dirty="0" smtClean="0"/>
              <a:t>Use ring buffer data structure to enable contention-free thread sharing, the</a:t>
            </a:r>
            <a:br>
              <a:rPr lang="en-US" sz="1600" b="1" dirty="0" smtClean="0"/>
            </a:br>
            <a:r>
              <a:rPr lang="en-US" sz="1600" b="1" dirty="0" smtClean="0"/>
              <a:t>only thing that is shared is a single volatile variable to ensure that the CPU does</a:t>
            </a:r>
            <a:br>
              <a:rPr lang="en-US" sz="1600" b="1" dirty="0" smtClean="0"/>
            </a:br>
            <a:r>
              <a:rPr lang="en-US" sz="1600" b="1" dirty="0" smtClean="0"/>
              <a:t>not reorder instructions. </a:t>
            </a:r>
          </a:p>
          <a:p>
            <a:r>
              <a:rPr lang="en-US" sz="1600" b="1" dirty="0"/>
              <a:t/>
            </a:r>
            <a:br>
              <a:rPr lang="en-US" sz="1600" b="1" dirty="0"/>
            </a:br>
            <a:r>
              <a:rPr lang="en-US" sz="1600" b="1" dirty="0" smtClean="0"/>
              <a:t>Avoids issues with using queues and also addresses most concurrency solutions</a:t>
            </a:r>
            <a:br>
              <a:rPr lang="en-US" sz="1600" b="1" dirty="0" smtClean="0"/>
            </a:br>
            <a:r>
              <a:rPr lang="en-US" sz="1600" b="1" dirty="0" smtClean="0"/>
              <a:t>work with either mainly-full or mainly-empty queues – hard to get to a balanced</a:t>
            </a:r>
            <a:br>
              <a:rPr lang="en-US" sz="1600" b="1" dirty="0" smtClean="0"/>
            </a:br>
            <a:r>
              <a:rPr lang="en-US" sz="1600" b="1" dirty="0" smtClean="0"/>
              <a:t>producer/consumer steady state with events.</a:t>
            </a:r>
          </a:p>
          <a:p>
            <a:endParaRPr lang="en-US" sz="1600" b="1" dirty="0"/>
          </a:p>
        </p:txBody>
      </p:sp>
    </p:spTree>
    <p:extLst>
      <p:ext uri="{BB962C8B-B14F-4D97-AF65-F5344CB8AC3E}">
        <p14:creationId xmlns:p14="http://schemas.microsoft.com/office/powerpoint/2010/main" val="849127227"/>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8BE99BFD-8863-B045-8AED-C026A27B630D}" type="slidenum">
              <a:rPr lang="en-US"/>
              <a:pPr/>
              <a:t>21</a:t>
            </a:fld>
            <a:endParaRPr lang="en-US"/>
          </a:p>
        </p:txBody>
      </p:sp>
      <p:sp>
        <p:nvSpPr>
          <p:cNvPr id="477186" name="Rectangle 2"/>
          <p:cNvSpPr>
            <a:spLocks noGrp="1" noChangeArrowheads="1"/>
          </p:cNvSpPr>
          <p:nvPr>
            <p:ph type="title"/>
          </p:nvPr>
        </p:nvSpPr>
        <p:spPr/>
        <p:txBody>
          <a:bodyPr/>
          <a:lstStyle/>
          <a:p>
            <a:r>
              <a:rPr lang="en-US" dirty="0" smtClean="0"/>
              <a:t>Novel Patterns for Scale</a:t>
            </a:r>
            <a:endParaRPr lang="en-US" dirty="0"/>
          </a:p>
        </p:txBody>
      </p:sp>
      <p:sp>
        <p:nvSpPr>
          <p:cNvPr id="11" name="TextBox 10"/>
          <p:cNvSpPr txBox="1"/>
          <p:nvPr/>
        </p:nvSpPr>
        <p:spPr>
          <a:xfrm>
            <a:off x="914400" y="1524000"/>
            <a:ext cx="7439055" cy="830997"/>
          </a:xfrm>
          <a:prstGeom prst="rect">
            <a:avLst/>
          </a:prstGeom>
          <a:noFill/>
        </p:spPr>
        <p:txBody>
          <a:bodyPr wrap="none" rtlCol="0">
            <a:spAutoFit/>
          </a:bodyPr>
          <a:lstStyle/>
          <a:p>
            <a:r>
              <a:rPr lang="en-US" sz="1600" b="1" dirty="0" smtClean="0"/>
              <a:t>Lets see how this all comes together by chaining disruptors to form an</a:t>
            </a:r>
            <a:br>
              <a:rPr lang="en-US" sz="1600" b="1" dirty="0" smtClean="0"/>
            </a:br>
            <a:r>
              <a:rPr lang="en-US" sz="1600" b="1" dirty="0" err="1" smtClean="0"/>
              <a:t>async</a:t>
            </a:r>
            <a:r>
              <a:rPr lang="en-US" sz="1600" b="1" dirty="0" smtClean="0"/>
              <a:t> event pipeline (picture from </a:t>
            </a:r>
            <a:r>
              <a:rPr lang="en-US" sz="1600" b="1" dirty="0" err="1" smtClean="0"/>
              <a:t>MartinFowler.com</a:t>
            </a:r>
            <a:r>
              <a:rPr lang="en-US" sz="1600" b="1" dirty="0" smtClean="0"/>
              <a:t>)</a:t>
            </a:r>
          </a:p>
          <a:p>
            <a:endParaRPr lang="en-US" sz="1600" b="1" dirty="0"/>
          </a:p>
        </p:txBody>
      </p:sp>
      <p:pic>
        <p:nvPicPr>
          <p:cNvPr id="2" name="Picture 1"/>
          <p:cNvPicPr>
            <a:picLocks noChangeAspect="1"/>
          </p:cNvPicPr>
          <p:nvPr/>
        </p:nvPicPr>
        <p:blipFill>
          <a:blip r:embed="rId2"/>
          <a:stretch>
            <a:fillRect/>
          </a:stretch>
        </p:blipFill>
        <p:spPr>
          <a:xfrm>
            <a:off x="2057400" y="2133600"/>
            <a:ext cx="4647529" cy="4051300"/>
          </a:xfrm>
          <a:prstGeom prst="rect">
            <a:avLst/>
          </a:prstGeom>
        </p:spPr>
      </p:pic>
    </p:spTree>
    <p:extLst>
      <p:ext uri="{BB962C8B-B14F-4D97-AF65-F5344CB8AC3E}">
        <p14:creationId xmlns:p14="http://schemas.microsoft.com/office/powerpoint/2010/main" val="3599639839"/>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8BE99BFD-8863-B045-8AED-C026A27B630D}" type="slidenum">
              <a:rPr lang="en-US"/>
              <a:pPr/>
              <a:t>22</a:t>
            </a:fld>
            <a:endParaRPr lang="en-US"/>
          </a:p>
        </p:txBody>
      </p:sp>
      <p:sp>
        <p:nvSpPr>
          <p:cNvPr id="477186" name="Rectangle 2"/>
          <p:cNvSpPr>
            <a:spLocks noGrp="1" noChangeArrowheads="1"/>
          </p:cNvSpPr>
          <p:nvPr>
            <p:ph type="title"/>
          </p:nvPr>
        </p:nvSpPr>
        <p:spPr/>
        <p:txBody>
          <a:bodyPr/>
          <a:lstStyle/>
          <a:p>
            <a:r>
              <a:rPr lang="en-US" dirty="0" smtClean="0"/>
              <a:t>Distributed Computing Patterns – </a:t>
            </a:r>
            <a:br>
              <a:rPr lang="en-US" dirty="0" smtClean="0"/>
            </a:br>
            <a:r>
              <a:rPr lang="en-US" dirty="0" smtClean="0"/>
              <a:t>Reactive Patterns</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2607652314"/>
              </p:ext>
            </p:extLst>
          </p:nvPr>
        </p:nvGraphicFramePr>
        <p:xfrm>
          <a:off x="1371600" y="2438400"/>
          <a:ext cx="6096000" cy="1112520"/>
        </p:xfrm>
        <a:graphic>
          <a:graphicData uri="http://schemas.openxmlformats.org/drawingml/2006/table">
            <a:tbl>
              <a:tblPr firstRow="1" firstCol="1" bandRow="1">
                <a:tableStyleId>{5C22544A-7EE6-4342-B048-85BDC9FD1C3A}</a:tableStyleId>
              </a:tblPr>
              <a:tblGrid>
                <a:gridCol w="2032000"/>
                <a:gridCol w="2032000"/>
                <a:gridCol w="2032000"/>
              </a:tblGrid>
              <a:tr h="370840">
                <a:tc>
                  <a:txBody>
                    <a:bodyPr/>
                    <a:lstStyle/>
                    <a:p>
                      <a:endParaRPr lang="en-US" dirty="0">
                        <a:solidFill>
                          <a:srgbClr val="000000"/>
                        </a:solidFill>
                      </a:endParaRPr>
                    </a:p>
                  </a:txBody>
                  <a:tcPr/>
                </a:tc>
                <a:tc>
                  <a:txBody>
                    <a:bodyPr/>
                    <a:lstStyle/>
                    <a:p>
                      <a:r>
                        <a:rPr lang="en-US" dirty="0" smtClean="0">
                          <a:solidFill>
                            <a:srgbClr val="000000"/>
                          </a:solidFill>
                        </a:rPr>
                        <a:t>One</a:t>
                      </a:r>
                      <a:endParaRPr lang="en-US" dirty="0">
                        <a:solidFill>
                          <a:srgbClr val="000000"/>
                        </a:solidFill>
                      </a:endParaRPr>
                    </a:p>
                  </a:txBody>
                  <a:tcPr/>
                </a:tc>
                <a:tc>
                  <a:txBody>
                    <a:bodyPr/>
                    <a:lstStyle/>
                    <a:p>
                      <a:r>
                        <a:rPr lang="en-US" dirty="0" smtClean="0">
                          <a:solidFill>
                            <a:srgbClr val="000000"/>
                          </a:solidFill>
                        </a:rPr>
                        <a:t>Many</a:t>
                      </a:r>
                      <a:endParaRPr lang="en-US" dirty="0">
                        <a:solidFill>
                          <a:srgbClr val="000000"/>
                        </a:solidFill>
                      </a:endParaRPr>
                    </a:p>
                  </a:txBody>
                  <a:tcPr/>
                </a:tc>
              </a:tr>
              <a:tr h="370840">
                <a:tc>
                  <a:txBody>
                    <a:bodyPr/>
                    <a:lstStyle/>
                    <a:p>
                      <a:r>
                        <a:rPr lang="en-US" b="1" dirty="0" smtClean="0">
                          <a:solidFill>
                            <a:srgbClr val="000000"/>
                          </a:solidFill>
                        </a:rPr>
                        <a:t>Synchronous</a:t>
                      </a:r>
                      <a:endParaRPr lang="en-US" b="1" dirty="0">
                        <a:solidFill>
                          <a:srgbClr val="000000"/>
                        </a:solidFill>
                      </a:endParaRPr>
                    </a:p>
                  </a:txBody>
                  <a:tcPr/>
                </a:tc>
                <a:tc>
                  <a:txBody>
                    <a:bodyPr/>
                    <a:lstStyle/>
                    <a:p>
                      <a:r>
                        <a:rPr lang="en-US" dirty="0" smtClean="0">
                          <a:latin typeface="Courier"/>
                          <a:cs typeface="Courier"/>
                        </a:rPr>
                        <a:t>Try[T]</a:t>
                      </a:r>
                      <a:endParaRPr lang="en-US" dirty="0">
                        <a:latin typeface="Courier"/>
                        <a:cs typeface="Courier"/>
                      </a:endParaRPr>
                    </a:p>
                  </a:txBody>
                  <a:tcPr/>
                </a:tc>
                <a:tc>
                  <a:txBody>
                    <a:bodyPr/>
                    <a:lstStyle/>
                    <a:p>
                      <a:r>
                        <a:rPr lang="en-US" dirty="0" err="1" smtClean="0">
                          <a:latin typeface="Courier"/>
                          <a:cs typeface="Courier"/>
                        </a:rPr>
                        <a:t>Iterable</a:t>
                      </a:r>
                      <a:r>
                        <a:rPr lang="en-US" dirty="0" smtClean="0">
                          <a:latin typeface="Courier"/>
                          <a:cs typeface="Courier"/>
                        </a:rPr>
                        <a:t>[T]</a:t>
                      </a:r>
                      <a:endParaRPr lang="en-US" dirty="0">
                        <a:latin typeface="Courier"/>
                        <a:cs typeface="Courier"/>
                      </a:endParaRPr>
                    </a:p>
                  </a:txBody>
                  <a:tcPr/>
                </a:tc>
              </a:tr>
              <a:tr h="370840">
                <a:tc>
                  <a:txBody>
                    <a:bodyPr/>
                    <a:lstStyle/>
                    <a:p>
                      <a:r>
                        <a:rPr lang="en-US" b="1" dirty="0" smtClean="0">
                          <a:solidFill>
                            <a:srgbClr val="000000"/>
                          </a:solidFill>
                        </a:rPr>
                        <a:t>Asynchronous </a:t>
                      </a:r>
                      <a:endParaRPr lang="en-US" b="1" dirty="0">
                        <a:solidFill>
                          <a:srgbClr val="000000"/>
                        </a:solidFill>
                      </a:endParaRPr>
                    </a:p>
                  </a:txBody>
                  <a:tcPr/>
                </a:tc>
                <a:tc>
                  <a:txBody>
                    <a:bodyPr/>
                    <a:lstStyle/>
                    <a:p>
                      <a:r>
                        <a:rPr lang="en-US" dirty="0" smtClean="0">
                          <a:latin typeface="Courier"/>
                          <a:cs typeface="Courier"/>
                        </a:rPr>
                        <a:t>Future[T]</a:t>
                      </a:r>
                      <a:endParaRPr lang="en-US" dirty="0">
                        <a:latin typeface="Courier"/>
                        <a:cs typeface="Courier"/>
                      </a:endParaRPr>
                    </a:p>
                  </a:txBody>
                  <a:tcPr/>
                </a:tc>
                <a:tc>
                  <a:txBody>
                    <a:bodyPr/>
                    <a:lstStyle/>
                    <a:p>
                      <a:r>
                        <a:rPr lang="en-US" dirty="0" smtClean="0">
                          <a:latin typeface="Courier"/>
                          <a:cs typeface="Courier"/>
                        </a:rPr>
                        <a:t>Observable[T]</a:t>
                      </a:r>
                      <a:endParaRPr lang="en-US" dirty="0">
                        <a:latin typeface="Courier"/>
                        <a:cs typeface="Courier"/>
                      </a:endParaRPr>
                    </a:p>
                  </a:txBody>
                  <a:tcPr/>
                </a:tc>
              </a:tr>
            </a:tbl>
          </a:graphicData>
        </a:graphic>
      </p:graphicFrame>
      <p:sp>
        <p:nvSpPr>
          <p:cNvPr id="7" name="TextBox 6"/>
          <p:cNvSpPr txBox="1"/>
          <p:nvPr/>
        </p:nvSpPr>
        <p:spPr>
          <a:xfrm>
            <a:off x="685800" y="4114800"/>
            <a:ext cx="7750940" cy="2062103"/>
          </a:xfrm>
          <a:prstGeom prst="rect">
            <a:avLst/>
          </a:prstGeom>
          <a:noFill/>
        </p:spPr>
        <p:txBody>
          <a:bodyPr wrap="none" rtlCol="0">
            <a:spAutoFit/>
          </a:bodyPr>
          <a:lstStyle/>
          <a:p>
            <a:r>
              <a:rPr lang="en-US" sz="1600" b="1" dirty="0" smtClean="0"/>
              <a:t>Considering the architecture of the hardware becomes important for</a:t>
            </a:r>
            <a:br>
              <a:rPr lang="en-US" sz="1600" b="1" dirty="0" smtClean="0"/>
            </a:br>
            <a:r>
              <a:rPr lang="en-US" sz="1600" b="1" dirty="0" smtClean="0"/>
              <a:t>designing systems that scale.  Goal is to make code non-blocking by</a:t>
            </a:r>
            <a:br>
              <a:rPr lang="en-US" sz="1600" b="1" dirty="0" smtClean="0"/>
            </a:br>
            <a:r>
              <a:rPr lang="en-US" sz="1600" b="1" dirty="0" smtClean="0"/>
              <a:t>using other modern constructs introduced as part of reactive extensions</a:t>
            </a:r>
            <a:br>
              <a:rPr lang="en-US" sz="1600" b="1" dirty="0" smtClean="0"/>
            </a:br>
            <a:r>
              <a:rPr lang="en-US" sz="1600" b="1" dirty="0" smtClean="0"/>
              <a:t>libraries.</a:t>
            </a:r>
          </a:p>
          <a:p>
            <a:endParaRPr lang="en-US" sz="1600" b="1" dirty="0"/>
          </a:p>
          <a:p>
            <a:r>
              <a:rPr lang="en-US" sz="1600" b="1" dirty="0" smtClean="0"/>
              <a:t>Idea is to use fewer threads, take advantage of all cores, don</a:t>
            </a:r>
            <a:r>
              <a:rPr lang="fr-FR" sz="1600" b="1" dirty="0" smtClean="0"/>
              <a:t>’</a:t>
            </a:r>
            <a:r>
              <a:rPr lang="en-US" sz="1600" b="1" dirty="0" smtClean="0"/>
              <a:t>t block, and</a:t>
            </a:r>
            <a:br>
              <a:rPr lang="en-US" sz="1600" b="1" dirty="0" smtClean="0"/>
            </a:br>
            <a:r>
              <a:rPr lang="en-US" sz="1600" b="1" dirty="0" smtClean="0"/>
              <a:t>embrace </a:t>
            </a:r>
            <a:r>
              <a:rPr lang="en-US" sz="1600" b="1" dirty="0" err="1" smtClean="0"/>
              <a:t>eventing</a:t>
            </a:r>
            <a:r>
              <a:rPr lang="en-US" sz="1600" b="1" dirty="0" smtClean="0"/>
              <a:t> and streaming.</a:t>
            </a:r>
          </a:p>
          <a:p>
            <a:endParaRPr lang="en-US" sz="1600" b="1" dirty="0"/>
          </a:p>
        </p:txBody>
      </p:sp>
    </p:spTree>
    <p:extLst>
      <p:ext uri="{BB962C8B-B14F-4D97-AF65-F5344CB8AC3E}">
        <p14:creationId xmlns:p14="http://schemas.microsoft.com/office/powerpoint/2010/main" val="2473175769"/>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8BE99BFD-8863-B045-8AED-C026A27B630D}" type="slidenum">
              <a:rPr lang="en-US"/>
              <a:pPr/>
              <a:t>23</a:t>
            </a:fld>
            <a:endParaRPr lang="en-US"/>
          </a:p>
        </p:txBody>
      </p:sp>
      <p:sp>
        <p:nvSpPr>
          <p:cNvPr id="477186" name="Rectangle 2"/>
          <p:cNvSpPr>
            <a:spLocks noGrp="1" noChangeArrowheads="1"/>
          </p:cNvSpPr>
          <p:nvPr>
            <p:ph type="title"/>
          </p:nvPr>
        </p:nvSpPr>
        <p:spPr/>
        <p:txBody>
          <a:bodyPr/>
          <a:lstStyle/>
          <a:p>
            <a:r>
              <a:rPr lang="en-US" dirty="0" smtClean="0"/>
              <a:t>The Reactive Manifesto</a:t>
            </a:r>
            <a:endParaRPr lang="en-US" dirty="0"/>
          </a:p>
        </p:txBody>
      </p:sp>
      <p:sp>
        <p:nvSpPr>
          <p:cNvPr id="7" name="TextBox 6"/>
          <p:cNvSpPr txBox="1"/>
          <p:nvPr/>
        </p:nvSpPr>
        <p:spPr>
          <a:xfrm>
            <a:off x="685800" y="4343400"/>
            <a:ext cx="7956725" cy="1815882"/>
          </a:xfrm>
          <a:prstGeom prst="rect">
            <a:avLst/>
          </a:prstGeom>
          <a:noFill/>
        </p:spPr>
        <p:txBody>
          <a:bodyPr wrap="none" rtlCol="0">
            <a:spAutoFit/>
          </a:bodyPr>
          <a:lstStyle/>
          <a:p>
            <a:r>
              <a:rPr lang="en-US" sz="1600" b="1" dirty="0"/>
              <a:t>See: </a:t>
            </a:r>
            <a:r>
              <a:rPr lang="en-US" sz="1600" b="1" dirty="0">
                <a:hlinkClick r:id="rId2"/>
              </a:rPr>
              <a:t>http://www.reactivemanifesto.org</a:t>
            </a:r>
            <a:r>
              <a:rPr lang="en-US" sz="1600" b="1" dirty="0" smtClean="0">
                <a:hlinkClick r:id="rId2"/>
              </a:rPr>
              <a:t>/</a:t>
            </a:r>
            <a:endParaRPr lang="en-US" sz="1600" b="1" dirty="0" smtClean="0"/>
          </a:p>
          <a:p>
            <a:pPr marL="285750" indent="-285750">
              <a:buFont typeface="Arial"/>
              <a:buChar char="•"/>
            </a:pPr>
            <a:r>
              <a:rPr lang="en-US" sz="1600" b="1" dirty="0" smtClean="0"/>
              <a:t>Responsive – The system responds in a timely manner</a:t>
            </a:r>
          </a:p>
          <a:p>
            <a:pPr marL="285750" indent="-285750">
              <a:buFont typeface="Arial"/>
              <a:buChar char="•"/>
            </a:pPr>
            <a:r>
              <a:rPr lang="en-US" sz="1600" b="1" dirty="0" smtClean="0"/>
              <a:t>Resilient – The system stays responsive in the face of failure</a:t>
            </a:r>
          </a:p>
          <a:p>
            <a:pPr marL="285750" indent="-285750">
              <a:buFont typeface="Arial"/>
              <a:buChar char="•"/>
            </a:pPr>
            <a:r>
              <a:rPr lang="en-US" sz="1600" b="1" dirty="0" smtClean="0"/>
              <a:t>Elastic – The system stays responsive under varying workloads</a:t>
            </a:r>
          </a:p>
          <a:p>
            <a:pPr marL="285750" indent="-285750">
              <a:buFont typeface="Arial"/>
              <a:buChar char="•"/>
            </a:pPr>
            <a:r>
              <a:rPr lang="en-US" sz="1600" b="1" dirty="0" smtClean="0"/>
              <a:t>Message Driven – The system relies on asynchronous message passing</a:t>
            </a:r>
            <a:br>
              <a:rPr lang="en-US" sz="1600" b="1" dirty="0" smtClean="0"/>
            </a:br>
            <a:r>
              <a:rPr lang="en-US" sz="1600" b="1" dirty="0" smtClean="0"/>
              <a:t>to establish a boundary between components that ensure loose coupling</a:t>
            </a:r>
          </a:p>
          <a:p>
            <a:endParaRPr lang="en-US" sz="1600" b="1" dirty="0"/>
          </a:p>
        </p:txBody>
      </p:sp>
      <p:pic>
        <p:nvPicPr>
          <p:cNvPr id="2" name="Picture 1"/>
          <p:cNvPicPr>
            <a:picLocks noChangeAspect="1"/>
          </p:cNvPicPr>
          <p:nvPr/>
        </p:nvPicPr>
        <p:blipFill>
          <a:blip r:embed="rId3"/>
          <a:stretch>
            <a:fillRect/>
          </a:stretch>
        </p:blipFill>
        <p:spPr>
          <a:xfrm>
            <a:off x="1447800" y="1447800"/>
            <a:ext cx="5867400" cy="2933700"/>
          </a:xfrm>
          <a:prstGeom prst="rect">
            <a:avLst/>
          </a:prstGeom>
        </p:spPr>
      </p:pic>
    </p:spTree>
    <p:extLst>
      <p:ext uri="{BB962C8B-B14F-4D97-AF65-F5344CB8AC3E}">
        <p14:creationId xmlns:p14="http://schemas.microsoft.com/office/powerpoint/2010/main" val="3108254996"/>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8BE99BFD-8863-B045-8AED-C026A27B630D}" type="slidenum">
              <a:rPr lang="en-US"/>
              <a:pPr/>
              <a:t>24</a:t>
            </a:fld>
            <a:endParaRPr lang="en-US"/>
          </a:p>
        </p:txBody>
      </p:sp>
      <p:sp>
        <p:nvSpPr>
          <p:cNvPr id="477186" name="Rectangle 2"/>
          <p:cNvSpPr>
            <a:spLocks noGrp="1" noChangeArrowheads="1"/>
          </p:cNvSpPr>
          <p:nvPr>
            <p:ph type="title"/>
          </p:nvPr>
        </p:nvSpPr>
        <p:spPr/>
        <p:txBody>
          <a:bodyPr/>
          <a:lstStyle/>
          <a:p>
            <a:r>
              <a:rPr lang="en-US" dirty="0" smtClean="0"/>
              <a:t>Resiliency Patterns</a:t>
            </a:r>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1640897"/>
            <a:ext cx="6858000" cy="4828729"/>
          </a:xfrm>
          <a:prstGeom prst="rect">
            <a:avLst/>
          </a:prstGeom>
        </p:spPr>
      </p:pic>
    </p:spTree>
    <p:extLst>
      <p:ext uri="{BB962C8B-B14F-4D97-AF65-F5344CB8AC3E}">
        <p14:creationId xmlns:p14="http://schemas.microsoft.com/office/powerpoint/2010/main" val="1129164528"/>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8BE99BFD-8863-B045-8AED-C026A27B630D}" type="slidenum">
              <a:rPr lang="en-US"/>
              <a:pPr/>
              <a:t>25</a:t>
            </a:fld>
            <a:endParaRPr lang="en-US"/>
          </a:p>
        </p:txBody>
      </p:sp>
      <p:sp>
        <p:nvSpPr>
          <p:cNvPr id="477186" name="Rectangle 2"/>
          <p:cNvSpPr>
            <a:spLocks noGrp="1" noChangeArrowheads="1"/>
          </p:cNvSpPr>
          <p:nvPr>
            <p:ph type="title"/>
          </p:nvPr>
        </p:nvSpPr>
        <p:spPr/>
        <p:txBody>
          <a:bodyPr/>
          <a:lstStyle/>
          <a:p>
            <a:r>
              <a:rPr lang="en-US" dirty="0" smtClean="0"/>
              <a:t>Course Topics </a:t>
            </a:r>
            <a:endParaRPr lang="en-US" dirty="0"/>
          </a:p>
        </p:txBody>
      </p:sp>
      <p:sp>
        <p:nvSpPr>
          <p:cNvPr id="2" name="TextBox 1"/>
          <p:cNvSpPr txBox="1"/>
          <p:nvPr/>
        </p:nvSpPr>
        <p:spPr>
          <a:xfrm>
            <a:off x="990600" y="1524000"/>
            <a:ext cx="3763019" cy="461665"/>
          </a:xfrm>
          <a:prstGeom prst="rect">
            <a:avLst/>
          </a:prstGeom>
          <a:noFill/>
        </p:spPr>
        <p:txBody>
          <a:bodyPr wrap="none" rtlCol="0">
            <a:spAutoFit/>
          </a:bodyPr>
          <a:lstStyle/>
          <a:p>
            <a:r>
              <a:rPr lang="en-US" dirty="0" smtClean="0"/>
              <a:t>Modern Web Architectures</a:t>
            </a:r>
            <a:endParaRPr lang="en-US" dirty="0"/>
          </a:p>
        </p:txBody>
      </p:sp>
      <p:sp>
        <p:nvSpPr>
          <p:cNvPr id="7" name="Text Box 11"/>
          <p:cNvSpPr txBox="1">
            <a:spLocks noChangeArrowheads="1"/>
          </p:cNvSpPr>
          <p:nvPr/>
        </p:nvSpPr>
        <p:spPr bwMode="auto">
          <a:xfrm>
            <a:off x="1028700" y="1981200"/>
            <a:ext cx="7505700" cy="20313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marL="342900" indent="-342900">
              <a:buFont typeface="Arial"/>
              <a:buChar char="•"/>
            </a:pPr>
            <a:r>
              <a:rPr lang="en-US" sz="1800" dirty="0" smtClean="0"/>
              <a:t>The HTML 5 ecosystem</a:t>
            </a:r>
          </a:p>
          <a:p>
            <a:pPr marL="342900" indent="-342900">
              <a:buFont typeface="Arial"/>
              <a:buChar char="•"/>
            </a:pPr>
            <a:r>
              <a:rPr lang="en-US" sz="1800" dirty="0" err="1" smtClean="0"/>
              <a:t>Javascript</a:t>
            </a:r>
            <a:r>
              <a:rPr lang="en-US" sz="1800" dirty="0" smtClean="0"/>
              <a:t> as a platform</a:t>
            </a:r>
          </a:p>
          <a:p>
            <a:pPr marL="342900" indent="-342900">
              <a:buFont typeface="Arial"/>
              <a:buChar char="•"/>
            </a:pPr>
            <a:r>
              <a:rPr lang="en-US" sz="1800" dirty="0" smtClean="0"/>
              <a:t>The MVC, MVVM patterns move to browser</a:t>
            </a:r>
          </a:p>
          <a:p>
            <a:pPr marL="342900" indent="-342900">
              <a:buFont typeface="Arial"/>
              <a:buChar char="•"/>
            </a:pPr>
            <a:r>
              <a:rPr lang="en-US" sz="1800" dirty="0" smtClean="0"/>
              <a:t>Bringing server capabilities to the browser – Dependency Injection, Dependency Management, Promise/Future, Configuration Management, etc.</a:t>
            </a:r>
          </a:p>
          <a:p>
            <a:pPr marL="342900" indent="-342900">
              <a:buFont typeface="Arial"/>
              <a:buChar char="•"/>
            </a:pPr>
            <a:r>
              <a:rPr lang="en-US" sz="1800" dirty="0" smtClean="0"/>
              <a:t>Application distribution via CDN</a:t>
            </a:r>
            <a:endParaRPr lang="en-US" sz="1800" dirty="0"/>
          </a:p>
        </p:txBody>
      </p:sp>
      <p:pic>
        <p:nvPicPr>
          <p:cNvPr id="3" name="Picture 2"/>
          <p:cNvPicPr>
            <a:picLocks noChangeAspect="1"/>
          </p:cNvPicPr>
          <p:nvPr/>
        </p:nvPicPr>
        <p:blipFill>
          <a:blip r:embed="rId2"/>
          <a:stretch>
            <a:fillRect/>
          </a:stretch>
        </p:blipFill>
        <p:spPr>
          <a:xfrm>
            <a:off x="5029200" y="1828800"/>
            <a:ext cx="3276600" cy="563575"/>
          </a:xfrm>
          <a:prstGeom prst="rect">
            <a:avLst/>
          </a:prstGeom>
        </p:spPr>
      </p:pic>
      <p:pic>
        <p:nvPicPr>
          <p:cNvPr id="5" name="Picture 4"/>
          <p:cNvPicPr>
            <a:picLocks noChangeAspect="1"/>
          </p:cNvPicPr>
          <p:nvPr/>
        </p:nvPicPr>
        <p:blipFill>
          <a:blip r:embed="rId3"/>
          <a:stretch>
            <a:fillRect/>
          </a:stretch>
        </p:blipFill>
        <p:spPr>
          <a:xfrm>
            <a:off x="4191000" y="3962400"/>
            <a:ext cx="4114800" cy="2350341"/>
          </a:xfrm>
          <a:prstGeom prst="rect">
            <a:avLst/>
          </a:prstGeom>
        </p:spPr>
      </p:pic>
      <p:pic>
        <p:nvPicPr>
          <p:cNvPr id="9" name="Picture 8"/>
          <p:cNvPicPr>
            <a:picLocks noChangeAspect="1"/>
          </p:cNvPicPr>
          <p:nvPr/>
        </p:nvPicPr>
        <p:blipFill>
          <a:blip r:embed="rId4"/>
          <a:stretch>
            <a:fillRect/>
          </a:stretch>
        </p:blipFill>
        <p:spPr>
          <a:xfrm>
            <a:off x="1828800" y="4267200"/>
            <a:ext cx="1734344" cy="1752600"/>
          </a:xfrm>
          <a:prstGeom prst="rect">
            <a:avLst/>
          </a:prstGeom>
        </p:spPr>
      </p:pic>
    </p:spTree>
    <p:extLst>
      <p:ext uri="{BB962C8B-B14F-4D97-AF65-F5344CB8AC3E}">
        <p14:creationId xmlns:p14="http://schemas.microsoft.com/office/powerpoint/2010/main" val="1845539287"/>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8BE99BFD-8863-B045-8AED-C026A27B630D}" type="slidenum">
              <a:rPr lang="en-US"/>
              <a:pPr/>
              <a:t>26</a:t>
            </a:fld>
            <a:endParaRPr lang="en-US"/>
          </a:p>
        </p:txBody>
      </p:sp>
      <p:sp>
        <p:nvSpPr>
          <p:cNvPr id="477186" name="Rectangle 2"/>
          <p:cNvSpPr>
            <a:spLocks noGrp="1" noChangeArrowheads="1"/>
          </p:cNvSpPr>
          <p:nvPr>
            <p:ph type="title"/>
          </p:nvPr>
        </p:nvSpPr>
        <p:spPr/>
        <p:txBody>
          <a:bodyPr/>
          <a:lstStyle/>
          <a:p>
            <a:r>
              <a:rPr lang="en-US" dirty="0" smtClean="0"/>
              <a:t>Course Topics </a:t>
            </a:r>
            <a:endParaRPr lang="en-US" dirty="0"/>
          </a:p>
        </p:txBody>
      </p:sp>
      <p:sp>
        <p:nvSpPr>
          <p:cNvPr id="2" name="TextBox 1"/>
          <p:cNvSpPr txBox="1"/>
          <p:nvPr/>
        </p:nvSpPr>
        <p:spPr>
          <a:xfrm>
            <a:off x="990600" y="1524000"/>
            <a:ext cx="5050932" cy="830997"/>
          </a:xfrm>
          <a:prstGeom prst="rect">
            <a:avLst/>
          </a:prstGeom>
          <a:noFill/>
        </p:spPr>
        <p:txBody>
          <a:bodyPr wrap="none" rtlCol="0">
            <a:spAutoFit/>
          </a:bodyPr>
          <a:lstStyle/>
          <a:p>
            <a:r>
              <a:rPr lang="en-US" dirty="0" smtClean="0"/>
              <a:t>Building Modern Web Applications –</a:t>
            </a:r>
          </a:p>
          <a:p>
            <a:r>
              <a:rPr lang="en-US" dirty="0" smtClean="0"/>
              <a:t>Architecture for Angular JS</a:t>
            </a:r>
            <a:endParaRPr lang="en-US" dirty="0"/>
          </a:p>
        </p:txBody>
      </p:sp>
      <p:pic>
        <p:nvPicPr>
          <p:cNvPr id="3" name="Picture 2"/>
          <p:cNvPicPr>
            <a:picLocks noChangeAspect="1"/>
          </p:cNvPicPr>
          <p:nvPr/>
        </p:nvPicPr>
        <p:blipFill>
          <a:blip r:embed="rId2"/>
          <a:stretch>
            <a:fillRect/>
          </a:stretch>
        </p:blipFill>
        <p:spPr>
          <a:xfrm>
            <a:off x="5410200" y="2514600"/>
            <a:ext cx="3429000" cy="3443591"/>
          </a:xfrm>
          <a:prstGeom prst="rect">
            <a:avLst/>
          </a:prstGeom>
        </p:spPr>
      </p:pic>
      <p:pic>
        <p:nvPicPr>
          <p:cNvPr id="5" name="Picture 4"/>
          <p:cNvPicPr>
            <a:picLocks noChangeAspect="1"/>
          </p:cNvPicPr>
          <p:nvPr/>
        </p:nvPicPr>
        <p:blipFill>
          <a:blip r:embed="rId3"/>
          <a:stretch>
            <a:fillRect/>
          </a:stretch>
        </p:blipFill>
        <p:spPr>
          <a:xfrm>
            <a:off x="838200" y="2667000"/>
            <a:ext cx="4125725" cy="3162300"/>
          </a:xfrm>
          <a:prstGeom prst="rect">
            <a:avLst/>
          </a:prstGeom>
        </p:spPr>
      </p:pic>
      <p:sp>
        <p:nvSpPr>
          <p:cNvPr id="6" name="TextBox 5"/>
          <p:cNvSpPr txBox="1"/>
          <p:nvPr/>
        </p:nvSpPr>
        <p:spPr>
          <a:xfrm rot="20322272">
            <a:off x="1954078" y="3555421"/>
            <a:ext cx="5083443" cy="1015663"/>
          </a:xfrm>
          <a:prstGeom prst="rect">
            <a:avLst/>
          </a:prstGeom>
          <a:solidFill>
            <a:schemeClr val="bg1">
              <a:alpha val="69000"/>
            </a:schemeClr>
          </a:solidFill>
        </p:spPr>
        <p:txBody>
          <a:bodyPr wrap="none" rtlCol="0">
            <a:spAutoFit/>
          </a:bodyPr>
          <a:lstStyle/>
          <a:p>
            <a:r>
              <a:rPr lang="en-US" sz="6000" b="1" smtClean="0">
                <a:solidFill>
                  <a:srgbClr val="FF0000"/>
                </a:solidFill>
              </a:rPr>
              <a:t>Depreciated </a:t>
            </a:r>
            <a:endParaRPr lang="en-US" sz="6000" b="1">
              <a:solidFill>
                <a:srgbClr val="FF0000"/>
              </a:solidFill>
            </a:endParaRPr>
          </a:p>
        </p:txBody>
      </p:sp>
    </p:spTree>
    <p:extLst>
      <p:ext uri="{BB962C8B-B14F-4D97-AF65-F5344CB8AC3E}">
        <p14:creationId xmlns:p14="http://schemas.microsoft.com/office/powerpoint/2010/main" val="3450662471"/>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8BE99BFD-8863-B045-8AED-C026A27B630D}" type="slidenum">
              <a:rPr lang="en-US"/>
              <a:pPr/>
              <a:t>27</a:t>
            </a:fld>
            <a:endParaRPr lang="en-US"/>
          </a:p>
        </p:txBody>
      </p:sp>
      <p:sp>
        <p:nvSpPr>
          <p:cNvPr id="477186" name="Rectangle 2"/>
          <p:cNvSpPr>
            <a:spLocks noGrp="1" noChangeArrowheads="1"/>
          </p:cNvSpPr>
          <p:nvPr>
            <p:ph type="title"/>
          </p:nvPr>
        </p:nvSpPr>
        <p:spPr/>
        <p:txBody>
          <a:bodyPr/>
          <a:lstStyle/>
          <a:p>
            <a:r>
              <a:rPr lang="en-US" dirty="0" smtClean="0"/>
              <a:t>Course Topics </a:t>
            </a:r>
            <a:endParaRPr lang="en-US" dirty="0"/>
          </a:p>
        </p:txBody>
      </p:sp>
      <p:sp>
        <p:nvSpPr>
          <p:cNvPr id="2" name="TextBox 1"/>
          <p:cNvSpPr txBox="1"/>
          <p:nvPr/>
        </p:nvSpPr>
        <p:spPr>
          <a:xfrm>
            <a:off x="990600" y="1524000"/>
            <a:ext cx="5675849" cy="830997"/>
          </a:xfrm>
          <a:prstGeom prst="rect">
            <a:avLst/>
          </a:prstGeom>
          <a:noFill/>
        </p:spPr>
        <p:txBody>
          <a:bodyPr wrap="none" rtlCol="0">
            <a:spAutoFit/>
          </a:bodyPr>
          <a:lstStyle/>
          <a:p>
            <a:r>
              <a:rPr lang="en-US" dirty="0" smtClean="0"/>
              <a:t>Building Modern Web Applications –</a:t>
            </a:r>
          </a:p>
          <a:p>
            <a:r>
              <a:rPr lang="en-US" dirty="0" smtClean="0"/>
              <a:t>Modern Architecture </a:t>
            </a:r>
            <a:r>
              <a:rPr lang="mr-IN" dirty="0" smtClean="0"/>
              <a:t>–</a:t>
            </a:r>
            <a:r>
              <a:rPr lang="en-US" dirty="0" smtClean="0"/>
              <a:t> Web Components</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431197"/>
            <a:ext cx="7620000" cy="3873652"/>
          </a:xfrm>
          <a:prstGeom prst="rect">
            <a:avLst/>
          </a:prstGeom>
        </p:spPr>
      </p:pic>
    </p:spTree>
    <p:extLst>
      <p:ext uri="{BB962C8B-B14F-4D97-AF65-F5344CB8AC3E}">
        <p14:creationId xmlns:p14="http://schemas.microsoft.com/office/powerpoint/2010/main" val="325041440"/>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8BE99BFD-8863-B045-8AED-C026A27B630D}" type="slidenum">
              <a:rPr lang="en-US"/>
              <a:pPr/>
              <a:t>28</a:t>
            </a:fld>
            <a:endParaRPr lang="en-US"/>
          </a:p>
        </p:txBody>
      </p:sp>
      <p:sp>
        <p:nvSpPr>
          <p:cNvPr id="477186" name="Rectangle 2"/>
          <p:cNvSpPr>
            <a:spLocks noGrp="1" noChangeArrowheads="1"/>
          </p:cNvSpPr>
          <p:nvPr>
            <p:ph type="title"/>
          </p:nvPr>
        </p:nvSpPr>
        <p:spPr/>
        <p:txBody>
          <a:bodyPr/>
          <a:lstStyle/>
          <a:p>
            <a:r>
              <a:rPr lang="en-US" dirty="0" smtClean="0"/>
              <a:t>Course Topics </a:t>
            </a:r>
            <a:endParaRPr lang="en-US" dirty="0"/>
          </a:p>
        </p:txBody>
      </p:sp>
      <p:sp>
        <p:nvSpPr>
          <p:cNvPr id="6" name="TextBox 5"/>
          <p:cNvSpPr txBox="1"/>
          <p:nvPr/>
        </p:nvSpPr>
        <p:spPr>
          <a:xfrm>
            <a:off x="990600" y="1600200"/>
            <a:ext cx="4148792" cy="461665"/>
          </a:xfrm>
          <a:prstGeom prst="rect">
            <a:avLst/>
          </a:prstGeom>
          <a:noFill/>
        </p:spPr>
        <p:txBody>
          <a:bodyPr wrap="none" rtlCol="0">
            <a:spAutoFit/>
          </a:bodyPr>
          <a:lstStyle/>
          <a:p>
            <a:r>
              <a:rPr lang="en-US" dirty="0" smtClean="0"/>
              <a:t>Service Oriented Architecture</a:t>
            </a:r>
            <a:endParaRPr lang="en-US" dirty="0"/>
          </a:p>
        </p:txBody>
      </p:sp>
      <p:sp>
        <p:nvSpPr>
          <p:cNvPr id="8" name="Text Box 11"/>
          <p:cNvSpPr txBox="1">
            <a:spLocks noChangeArrowheads="1"/>
          </p:cNvSpPr>
          <p:nvPr/>
        </p:nvSpPr>
        <p:spPr bwMode="auto">
          <a:xfrm>
            <a:off x="1028700" y="1981200"/>
            <a:ext cx="7505700" cy="120032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marL="342900" indent="-342900">
              <a:buFont typeface="Arial"/>
              <a:buChar char="•"/>
            </a:pPr>
            <a:r>
              <a:rPr lang="en-US" sz="1800" dirty="0" smtClean="0"/>
              <a:t>Why is SOA so important and popular</a:t>
            </a:r>
          </a:p>
          <a:p>
            <a:pPr marL="342900" indent="-342900">
              <a:buFont typeface="Arial"/>
              <a:buChar char="•"/>
            </a:pPr>
            <a:r>
              <a:rPr lang="en-US" sz="1800" dirty="0" smtClean="0"/>
              <a:t>Is SOA an Architecture?</a:t>
            </a:r>
          </a:p>
          <a:p>
            <a:pPr marL="342900" indent="-342900">
              <a:buFont typeface="Arial"/>
              <a:buChar char="•"/>
            </a:pPr>
            <a:r>
              <a:rPr lang="en-US" sz="1800" dirty="0" smtClean="0"/>
              <a:t>Types of SOA – REST and SOAP</a:t>
            </a:r>
          </a:p>
          <a:p>
            <a:endParaRPr lang="en-US" sz="1800" dirty="0"/>
          </a:p>
        </p:txBody>
      </p:sp>
      <p:sp>
        <p:nvSpPr>
          <p:cNvPr id="7" name="TextBox 6"/>
          <p:cNvSpPr txBox="1"/>
          <p:nvPr/>
        </p:nvSpPr>
        <p:spPr>
          <a:xfrm>
            <a:off x="914400" y="3066871"/>
            <a:ext cx="5021696" cy="677108"/>
          </a:xfrm>
          <a:prstGeom prst="rect">
            <a:avLst/>
          </a:prstGeom>
          <a:noFill/>
        </p:spPr>
        <p:txBody>
          <a:bodyPr wrap="none" rtlCol="0">
            <a:spAutoFit/>
          </a:bodyPr>
          <a:lstStyle/>
          <a:p>
            <a:r>
              <a:rPr lang="en-US" dirty="0" smtClean="0"/>
              <a:t>Event and Streaming Architectures</a:t>
            </a:r>
          </a:p>
          <a:p>
            <a:r>
              <a:rPr lang="en-US" sz="1400" dirty="0"/>
              <a:t>(https://</a:t>
            </a:r>
            <a:r>
              <a:rPr lang="en-US" sz="1400" dirty="0" err="1"/>
              <a:t>martinfowler.com</a:t>
            </a:r>
            <a:r>
              <a:rPr lang="en-US" sz="1400" dirty="0"/>
              <a:t>/articles/201701-event-driven.html)</a:t>
            </a:r>
          </a:p>
        </p:txBody>
      </p:sp>
      <p:sp>
        <p:nvSpPr>
          <p:cNvPr id="9" name="Text Box 11"/>
          <p:cNvSpPr txBox="1">
            <a:spLocks noChangeArrowheads="1"/>
          </p:cNvSpPr>
          <p:nvPr/>
        </p:nvSpPr>
        <p:spPr bwMode="auto">
          <a:xfrm>
            <a:off x="952500" y="3657600"/>
            <a:ext cx="7505700" cy="175432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marL="342900" indent="-342900">
              <a:buFont typeface="Arial"/>
              <a:buChar char="•"/>
            </a:pPr>
            <a:r>
              <a:rPr lang="en-US" sz="1800" dirty="0" smtClean="0"/>
              <a:t>What are these?</a:t>
            </a:r>
          </a:p>
          <a:p>
            <a:pPr marL="342900" indent="-342900">
              <a:buFont typeface="Arial"/>
              <a:buChar char="•"/>
            </a:pPr>
            <a:r>
              <a:rPr lang="en-US" sz="1800" dirty="0" smtClean="0"/>
              <a:t>What are the interesting patterns?</a:t>
            </a:r>
          </a:p>
          <a:p>
            <a:pPr marL="800100" lvl="1" indent="-342900">
              <a:buFont typeface="Arial"/>
              <a:buChar char="•"/>
            </a:pPr>
            <a:r>
              <a:rPr lang="en-US" sz="1800" dirty="0" smtClean="0"/>
              <a:t>CQRS</a:t>
            </a:r>
          </a:p>
          <a:p>
            <a:pPr marL="800100" lvl="1" indent="-342900">
              <a:buFont typeface="Arial"/>
              <a:buChar char="•"/>
            </a:pPr>
            <a:r>
              <a:rPr lang="en-US" sz="1800" dirty="0" smtClean="0"/>
              <a:t>Event Carried State Transfer</a:t>
            </a:r>
          </a:p>
          <a:p>
            <a:pPr marL="800100" lvl="1" indent="-342900">
              <a:buFont typeface="Arial"/>
              <a:buChar char="•"/>
            </a:pPr>
            <a:r>
              <a:rPr lang="en-US" sz="1800" dirty="0" smtClean="0"/>
              <a:t>Event Sourcing</a:t>
            </a:r>
          </a:p>
          <a:p>
            <a:endParaRPr lang="en-US" sz="1800" dirty="0"/>
          </a:p>
        </p:txBody>
      </p:sp>
      <p:sp>
        <p:nvSpPr>
          <p:cNvPr id="10" name="TextBox 9"/>
          <p:cNvSpPr txBox="1"/>
          <p:nvPr/>
        </p:nvSpPr>
        <p:spPr>
          <a:xfrm>
            <a:off x="914400" y="5179661"/>
            <a:ext cx="7673576" cy="461665"/>
          </a:xfrm>
          <a:prstGeom prst="rect">
            <a:avLst/>
          </a:prstGeom>
          <a:noFill/>
        </p:spPr>
        <p:txBody>
          <a:bodyPr wrap="none" rtlCol="0">
            <a:spAutoFit/>
          </a:bodyPr>
          <a:lstStyle/>
          <a:p>
            <a:r>
              <a:rPr lang="en-US" dirty="0" err="1" smtClean="0"/>
              <a:t>Microservice</a:t>
            </a:r>
            <a:r>
              <a:rPr lang="en-US" dirty="0" smtClean="0"/>
              <a:t> Architectures (vs Monolithic Architectures)</a:t>
            </a:r>
          </a:p>
        </p:txBody>
      </p:sp>
      <p:sp>
        <p:nvSpPr>
          <p:cNvPr id="11" name="Text Box 11"/>
          <p:cNvSpPr txBox="1">
            <a:spLocks noChangeArrowheads="1"/>
          </p:cNvSpPr>
          <p:nvPr/>
        </p:nvSpPr>
        <p:spPr bwMode="auto">
          <a:xfrm>
            <a:off x="952500" y="5562600"/>
            <a:ext cx="7505700"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marL="342900" indent="-342900">
              <a:buFont typeface="Arial"/>
              <a:buChar char="•"/>
            </a:pPr>
            <a:r>
              <a:rPr lang="en-US" sz="1800" dirty="0" smtClean="0"/>
              <a:t>Design considerations</a:t>
            </a:r>
            <a:endParaRPr lang="en-US" sz="1800" dirty="0"/>
          </a:p>
        </p:txBody>
      </p:sp>
    </p:spTree>
    <p:extLst>
      <p:ext uri="{BB962C8B-B14F-4D97-AF65-F5344CB8AC3E}">
        <p14:creationId xmlns:p14="http://schemas.microsoft.com/office/powerpoint/2010/main" val="3591943820"/>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8BE99BFD-8863-B045-8AED-C026A27B630D}" type="slidenum">
              <a:rPr lang="en-US"/>
              <a:pPr/>
              <a:t>29</a:t>
            </a:fld>
            <a:endParaRPr lang="en-US"/>
          </a:p>
        </p:txBody>
      </p:sp>
      <p:sp>
        <p:nvSpPr>
          <p:cNvPr id="477186" name="Rectangle 2"/>
          <p:cNvSpPr>
            <a:spLocks noGrp="1" noChangeArrowheads="1"/>
          </p:cNvSpPr>
          <p:nvPr>
            <p:ph type="title"/>
          </p:nvPr>
        </p:nvSpPr>
        <p:spPr/>
        <p:txBody>
          <a:bodyPr/>
          <a:lstStyle/>
          <a:p>
            <a:r>
              <a:rPr lang="en-US" dirty="0" smtClean="0"/>
              <a:t>Course Topics - SOA </a:t>
            </a:r>
            <a:endParaRPr lang="en-US" dirty="0"/>
          </a:p>
        </p:txBody>
      </p:sp>
      <p:pic>
        <p:nvPicPr>
          <p:cNvPr id="2" name="Picture 1" descr="CS575 SOA R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1600200"/>
            <a:ext cx="8077200" cy="4687462"/>
          </a:xfrm>
          <a:prstGeom prst="rect">
            <a:avLst/>
          </a:prstGeom>
        </p:spPr>
      </p:pic>
    </p:spTree>
    <p:extLst>
      <p:ext uri="{BB962C8B-B14F-4D97-AF65-F5344CB8AC3E}">
        <p14:creationId xmlns:p14="http://schemas.microsoft.com/office/powerpoint/2010/main" val="1866122346"/>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9ADFED00-AB40-F848-A41A-BF582FBEF6A9}" type="slidenum">
              <a:rPr lang="en-US"/>
              <a:pPr/>
              <a:t>3</a:t>
            </a:fld>
            <a:endParaRPr lang="en-US"/>
          </a:p>
        </p:txBody>
      </p:sp>
      <p:sp>
        <p:nvSpPr>
          <p:cNvPr id="470018" name="Rectangle 2"/>
          <p:cNvSpPr>
            <a:spLocks noGrp="1" noChangeArrowheads="1"/>
          </p:cNvSpPr>
          <p:nvPr>
            <p:ph type="title"/>
          </p:nvPr>
        </p:nvSpPr>
        <p:spPr/>
        <p:txBody>
          <a:bodyPr/>
          <a:lstStyle/>
          <a:p>
            <a:r>
              <a:rPr lang="en-US" dirty="0" smtClean="0"/>
              <a:t>About the Course Title – It probably needs to be changed…</a:t>
            </a:r>
            <a:endParaRPr lang="en-US" dirty="0"/>
          </a:p>
        </p:txBody>
      </p:sp>
      <p:sp>
        <p:nvSpPr>
          <p:cNvPr id="470020" name="Text Box 4"/>
          <p:cNvSpPr txBox="1">
            <a:spLocks noChangeArrowheads="1"/>
          </p:cNvSpPr>
          <p:nvPr/>
        </p:nvSpPr>
        <p:spPr bwMode="auto">
          <a:xfrm>
            <a:off x="1028700" y="1752600"/>
            <a:ext cx="3764221" cy="120032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b="1" dirty="0" smtClean="0"/>
              <a:t>Software Design?</a:t>
            </a:r>
          </a:p>
          <a:p>
            <a:r>
              <a:rPr lang="en-US" b="1" dirty="0" smtClean="0"/>
              <a:t>Software Architecture?</a:t>
            </a:r>
          </a:p>
          <a:p>
            <a:r>
              <a:rPr lang="en-US" b="1" dirty="0" smtClean="0"/>
              <a:t>Both?</a:t>
            </a:r>
            <a:endParaRPr lang="en-US" b="1" dirty="0"/>
          </a:p>
        </p:txBody>
      </p:sp>
      <p:sp>
        <p:nvSpPr>
          <p:cNvPr id="7" name="Text Box 11"/>
          <p:cNvSpPr txBox="1">
            <a:spLocks noChangeArrowheads="1"/>
          </p:cNvSpPr>
          <p:nvPr/>
        </p:nvSpPr>
        <p:spPr bwMode="auto">
          <a:xfrm>
            <a:off x="1028700" y="3048000"/>
            <a:ext cx="7505700" cy="286232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r>
              <a:rPr lang="en-US" sz="1800" b="1" dirty="0" smtClean="0"/>
              <a:t>This course has evolved over the years</a:t>
            </a:r>
          </a:p>
          <a:p>
            <a:pPr marL="342900" indent="-342900">
              <a:buFont typeface="Arial"/>
              <a:buChar char="•"/>
            </a:pPr>
            <a:r>
              <a:rPr lang="en-US" sz="1800" dirty="0" smtClean="0"/>
              <a:t>Started off as an advanced design course – projects aligned towards designing something non-trivial, </a:t>
            </a:r>
            <a:r>
              <a:rPr lang="en-US" sz="1800" dirty="0" err="1" smtClean="0"/>
              <a:t>GoF</a:t>
            </a:r>
            <a:r>
              <a:rPr lang="en-US" sz="1800" dirty="0" smtClean="0"/>
              <a:t> and code writing focus</a:t>
            </a:r>
          </a:p>
          <a:p>
            <a:pPr marL="342900" indent="-342900">
              <a:buFont typeface="Arial"/>
              <a:buChar char="•"/>
            </a:pPr>
            <a:r>
              <a:rPr lang="en-US" sz="1800" dirty="0" smtClean="0"/>
              <a:t>Next Evolution – “Now and Then” – looking at the collective works of the father of software design, David </a:t>
            </a:r>
            <a:r>
              <a:rPr lang="en-US" sz="1800" dirty="0" err="1" smtClean="0"/>
              <a:t>Parnas</a:t>
            </a:r>
            <a:r>
              <a:rPr lang="en-US" sz="1800" dirty="0" smtClean="0"/>
              <a:t>, and investigating how his seminal research can be applied today</a:t>
            </a:r>
          </a:p>
          <a:p>
            <a:pPr marL="342900" indent="-342900">
              <a:buFont typeface="Arial"/>
              <a:buChar char="•"/>
            </a:pPr>
            <a:r>
              <a:rPr lang="en-US" sz="1800" dirty="0" smtClean="0"/>
              <a:t>Pragmatic, Architecture Focused – Architecture focus on a variety of modern problems that blend application-, platform- and integration-concerns associated with building modern, highly reliable, highly scalable solutions.</a:t>
            </a:r>
          </a:p>
        </p:txBody>
      </p:sp>
      <p:sp>
        <p:nvSpPr>
          <p:cNvPr id="3" name="Right Arrow Callout 2"/>
          <p:cNvSpPr/>
          <p:nvPr/>
        </p:nvSpPr>
        <p:spPr bwMode="auto">
          <a:xfrm>
            <a:off x="152400" y="4876800"/>
            <a:ext cx="1219200" cy="914400"/>
          </a:xfrm>
          <a:prstGeom prst="rightArrowCallout">
            <a:avLst/>
          </a:prstGeom>
          <a:solidFill>
            <a:srgbClr val="0080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bg1">
                    <a:lumMod val="95000"/>
                  </a:schemeClr>
                </a:solidFill>
                <a:effectLst/>
                <a:latin typeface="Tahoma" charset="0"/>
                <a:ea typeface="ＭＳ Ｐゴシック" charset="0"/>
              </a:rPr>
              <a:t>We</a:t>
            </a:r>
            <a:br>
              <a:rPr kumimoji="0" lang="en-US" sz="1800" b="1" i="0" u="none" strike="noStrike" cap="none" normalizeH="0" baseline="0" dirty="0" smtClean="0">
                <a:ln>
                  <a:noFill/>
                </a:ln>
                <a:solidFill>
                  <a:schemeClr val="bg1">
                    <a:lumMod val="95000"/>
                  </a:schemeClr>
                </a:solidFill>
                <a:effectLst/>
                <a:latin typeface="Tahoma" charset="0"/>
                <a:ea typeface="ＭＳ Ｐゴシック" charset="0"/>
              </a:rPr>
            </a:br>
            <a:r>
              <a:rPr kumimoji="0" lang="en-US" sz="1800" b="1" i="0" u="none" strike="noStrike" cap="none" normalizeH="0" baseline="0" dirty="0" smtClean="0">
                <a:ln>
                  <a:noFill/>
                </a:ln>
                <a:solidFill>
                  <a:schemeClr val="bg1">
                    <a:lumMod val="95000"/>
                  </a:schemeClr>
                </a:solidFill>
                <a:effectLst/>
                <a:latin typeface="Tahoma" charset="0"/>
                <a:ea typeface="ＭＳ Ｐゴシック" charset="0"/>
              </a:rPr>
              <a:t>are</a:t>
            </a:r>
            <a:br>
              <a:rPr kumimoji="0" lang="en-US" sz="1800" b="1" i="0" u="none" strike="noStrike" cap="none" normalizeH="0" baseline="0" dirty="0" smtClean="0">
                <a:ln>
                  <a:noFill/>
                </a:ln>
                <a:solidFill>
                  <a:schemeClr val="bg1">
                    <a:lumMod val="95000"/>
                  </a:schemeClr>
                </a:solidFill>
                <a:effectLst/>
                <a:latin typeface="Tahoma" charset="0"/>
                <a:ea typeface="ＭＳ Ｐゴシック" charset="0"/>
              </a:rPr>
            </a:br>
            <a:r>
              <a:rPr kumimoji="0" lang="en-US" sz="1800" b="1" i="0" u="none" strike="noStrike" cap="none" normalizeH="0" baseline="0" dirty="0" smtClean="0">
                <a:ln>
                  <a:noFill/>
                </a:ln>
                <a:solidFill>
                  <a:schemeClr val="bg1">
                    <a:lumMod val="95000"/>
                  </a:schemeClr>
                </a:solidFill>
                <a:effectLst/>
                <a:latin typeface="Tahoma" charset="0"/>
                <a:ea typeface="ＭＳ Ｐゴシック" charset="0"/>
              </a:rPr>
              <a:t>Here</a:t>
            </a:r>
            <a:endParaRPr kumimoji="0" lang="en-US" sz="1800" b="1" i="0" u="none" strike="noStrike" cap="none" normalizeH="0" baseline="0" dirty="0">
              <a:ln>
                <a:noFill/>
              </a:ln>
              <a:solidFill>
                <a:schemeClr val="bg1">
                  <a:lumMod val="95000"/>
                </a:schemeClr>
              </a:solidFill>
              <a:effectLst/>
              <a:latin typeface="Tahoma" charset="0"/>
              <a:ea typeface="ＭＳ Ｐゴシック" charset="0"/>
            </a:endParaRP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1"/>
          </p:nvPr>
        </p:nvSpPr>
        <p:spPr/>
        <p:txBody>
          <a:bodyPr/>
          <a:lstStyle/>
          <a:p>
            <a:fld id="{C2368D7B-AC94-D646-9C9E-957DB3F91338}" type="slidenum">
              <a:rPr lang="en-US"/>
              <a:pPr/>
              <a:t>30</a:t>
            </a:fld>
            <a:endParaRPr lang="en-US"/>
          </a:p>
        </p:txBody>
      </p:sp>
      <p:sp>
        <p:nvSpPr>
          <p:cNvPr id="514052" name="Rectangle 4"/>
          <p:cNvSpPr>
            <a:spLocks noGrp="1" noChangeArrowheads="1"/>
          </p:cNvSpPr>
          <p:nvPr>
            <p:ph type="title"/>
          </p:nvPr>
        </p:nvSpPr>
        <p:spPr/>
        <p:txBody>
          <a:bodyPr/>
          <a:lstStyle/>
          <a:p>
            <a:r>
              <a:rPr lang="en-US" sz="3200"/>
              <a:t>Traditional versus SOA applications – a line and box view…</a:t>
            </a:r>
          </a:p>
        </p:txBody>
      </p:sp>
      <p:sp>
        <p:nvSpPr>
          <p:cNvPr id="514053" name="Rectangle 5" descr="Rectangle: Click to edit Master text styles&#10;Second level&#10;Third level&#10;Fourth level&#10;Fifth level"/>
          <p:cNvSpPr>
            <a:spLocks noChangeArrowheads="1"/>
          </p:cNvSpPr>
          <p:nvPr/>
        </p:nvSpPr>
        <p:spPr bwMode="auto">
          <a:xfrm>
            <a:off x="304800" y="4191000"/>
            <a:ext cx="8305800" cy="1676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342900" indent="-342900">
              <a:spcBef>
                <a:spcPct val="10000"/>
              </a:spcBef>
              <a:spcAft>
                <a:spcPct val="10000"/>
              </a:spcAft>
              <a:buClr>
                <a:schemeClr val="hlink"/>
              </a:buClr>
              <a:buSzPct val="110000"/>
              <a:buFont typeface="Wingdings" charset="0"/>
              <a:buBlip>
                <a:blip r:embed="rId2"/>
              </a:buBlip>
            </a:pPr>
            <a:r>
              <a:rPr lang="en-US" sz="1600" b="1"/>
              <a:t>Applications designed in conjunction with an SOA style are easier to design, implement, maintain and extend due to the loose coupling of components that reside in different services</a:t>
            </a:r>
          </a:p>
          <a:p>
            <a:pPr marL="742950" lvl="1" indent="-285750">
              <a:spcBef>
                <a:spcPct val="10000"/>
              </a:spcBef>
              <a:spcAft>
                <a:spcPct val="10000"/>
              </a:spcAft>
              <a:buClr>
                <a:schemeClr val="tx1"/>
              </a:buClr>
              <a:buSzPct val="60000"/>
              <a:buFont typeface="Wingdings" charset="0"/>
              <a:buChar char="n"/>
            </a:pPr>
            <a:r>
              <a:rPr lang="en-US" sz="1400" b="1"/>
              <a:t>The pieces (services) in an SOA are designed with a courser granularity than an design based on traditional components, making the system simpler to deal with</a:t>
            </a:r>
          </a:p>
          <a:p>
            <a:pPr marL="742950" lvl="1" indent="-285750">
              <a:spcBef>
                <a:spcPct val="10000"/>
              </a:spcBef>
              <a:spcAft>
                <a:spcPct val="10000"/>
              </a:spcAft>
              <a:buClr>
                <a:schemeClr val="tx1"/>
              </a:buClr>
              <a:buSzPct val="60000"/>
              <a:buFont typeface="Wingdings" charset="0"/>
              <a:buChar char="n"/>
            </a:pPr>
            <a:r>
              <a:rPr lang="en-US" sz="1400" b="1"/>
              <a:t>The messaging interfaces between the services in an SOA have structure and semantics allowing them to be intelligently routed and provisioned based on application-specified policies</a:t>
            </a:r>
          </a:p>
          <a:p>
            <a:pPr marL="742950" lvl="1" indent="-285750">
              <a:spcBef>
                <a:spcPct val="10000"/>
              </a:spcBef>
              <a:spcAft>
                <a:spcPct val="10000"/>
              </a:spcAft>
              <a:buClr>
                <a:schemeClr val="tx1"/>
              </a:buClr>
              <a:buSzPct val="60000"/>
              <a:buFont typeface="Wingdings" charset="0"/>
              <a:buChar char="n"/>
            </a:pPr>
            <a:endParaRPr lang="en-US" sz="1400" b="1"/>
          </a:p>
          <a:p>
            <a:pPr marL="342900" indent="-342900">
              <a:spcBef>
                <a:spcPct val="10000"/>
              </a:spcBef>
              <a:spcAft>
                <a:spcPct val="10000"/>
              </a:spcAft>
              <a:buClr>
                <a:schemeClr val="hlink"/>
              </a:buClr>
              <a:buSzPct val="110000"/>
              <a:buFont typeface="Wingdings" charset="0"/>
              <a:buBlip>
                <a:blip r:embed="rId2"/>
              </a:buBlip>
            </a:pPr>
            <a:endParaRPr lang="en-US" sz="1600">
              <a:solidFill>
                <a:srgbClr val="FF0000"/>
              </a:solidFill>
            </a:endParaRPr>
          </a:p>
        </p:txBody>
      </p:sp>
      <p:pic>
        <p:nvPicPr>
          <p:cNvPr id="514054" name="Picture 6"/>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1676400" y="1536700"/>
            <a:ext cx="5562600" cy="2692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28575" cap="rnd">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2438273117"/>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1"/>
          </p:nvPr>
        </p:nvSpPr>
        <p:spPr/>
        <p:txBody>
          <a:bodyPr/>
          <a:lstStyle/>
          <a:p>
            <a:fld id="{C2368D7B-AC94-D646-9C9E-957DB3F91338}" type="slidenum">
              <a:rPr lang="en-US"/>
              <a:pPr/>
              <a:t>31</a:t>
            </a:fld>
            <a:endParaRPr lang="en-US"/>
          </a:p>
        </p:txBody>
      </p:sp>
      <p:sp>
        <p:nvSpPr>
          <p:cNvPr id="514052" name="Rectangle 4"/>
          <p:cNvSpPr>
            <a:spLocks noGrp="1" noChangeArrowheads="1"/>
          </p:cNvSpPr>
          <p:nvPr>
            <p:ph type="title"/>
          </p:nvPr>
        </p:nvSpPr>
        <p:spPr/>
        <p:txBody>
          <a:bodyPr/>
          <a:lstStyle/>
          <a:p>
            <a:r>
              <a:rPr lang="en-US" sz="3200" dirty="0" smtClean="0"/>
              <a:t>Event and Streaming Architectures</a:t>
            </a:r>
            <a:endParaRPr lang="en-US" sz="3200" dirty="0"/>
          </a:p>
        </p:txBody>
      </p:sp>
      <p:sp>
        <p:nvSpPr>
          <p:cNvPr id="2" name="Rectangle 1"/>
          <p:cNvSpPr/>
          <p:nvPr/>
        </p:nvSpPr>
        <p:spPr bwMode="auto">
          <a:xfrm>
            <a:off x="1905000" y="2426042"/>
            <a:ext cx="838200" cy="53340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ahoma" charset="0"/>
                <a:ea typeface="ＭＳ Ｐゴシック" charset="0"/>
              </a:rPr>
              <a:t>S1</a:t>
            </a:r>
            <a:endParaRPr kumimoji="0" lang="en-US" sz="2400" b="0" i="0" u="none" strike="noStrike" cap="none" normalizeH="0" baseline="0" dirty="0">
              <a:ln>
                <a:noFill/>
              </a:ln>
              <a:solidFill>
                <a:schemeClr val="tx1"/>
              </a:solidFill>
              <a:effectLst/>
              <a:latin typeface="Tahoma" charset="0"/>
              <a:ea typeface="ＭＳ Ｐゴシック" charset="0"/>
            </a:endParaRPr>
          </a:p>
        </p:txBody>
      </p:sp>
      <p:sp>
        <p:nvSpPr>
          <p:cNvPr id="7" name="Rectangle 6"/>
          <p:cNvSpPr/>
          <p:nvPr/>
        </p:nvSpPr>
        <p:spPr bwMode="auto">
          <a:xfrm>
            <a:off x="3048000" y="2426042"/>
            <a:ext cx="838200" cy="53340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ahoma" charset="0"/>
                <a:ea typeface="ＭＳ Ｐゴシック" charset="0"/>
              </a:rPr>
              <a:t>S2</a:t>
            </a:r>
            <a:endParaRPr kumimoji="0" lang="en-US" sz="2400" b="0" i="0" u="none" strike="noStrike" cap="none" normalizeH="0" baseline="0" dirty="0">
              <a:ln>
                <a:noFill/>
              </a:ln>
              <a:solidFill>
                <a:schemeClr val="tx1"/>
              </a:solidFill>
              <a:effectLst/>
              <a:latin typeface="Tahoma" charset="0"/>
              <a:ea typeface="ＭＳ Ｐゴシック" charset="0"/>
            </a:endParaRPr>
          </a:p>
        </p:txBody>
      </p:sp>
      <p:sp>
        <p:nvSpPr>
          <p:cNvPr id="8" name="Rectangle 7"/>
          <p:cNvSpPr/>
          <p:nvPr/>
        </p:nvSpPr>
        <p:spPr bwMode="auto">
          <a:xfrm>
            <a:off x="4191000" y="2426042"/>
            <a:ext cx="838200" cy="53340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smtClean="0"/>
              <a:t>S3</a:t>
            </a:r>
            <a:endParaRPr kumimoji="0" lang="en-US" sz="2400" b="0" i="0" u="none" strike="noStrike" cap="none" normalizeH="0" baseline="0" dirty="0">
              <a:ln>
                <a:noFill/>
              </a:ln>
              <a:solidFill>
                <a:schemeClr val="tx1"/>
              </a:solidFill>
              <a:effectLst/>
              <a:latin typeface="Tahoma" charset="0"/>
              <a:ea typeface="ＭＳ Ｐゴシック" charset="0"/>
            </a:endParaRPr>
          </a:p>
        </p:txBody>
      </p:sp>
      <p:sp>
        <p:nvSpPr>
          <p:cNvPr id="3" name="Triangle 2"/>
          <p:cNvSpPr/>
          <p:nvPr/>
        </p:nvSpPr>
        <p:spPr bwMode="auto">
          <a:xfrm rot="5400000">
            <a:off x="3238500" y="3390899"/>
            <a:ext cx="685800" cy="762000"/>
          </a:xfrm>
          <a:prstGeom prst="triangl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0" tIns="0" rIns="0" bIns="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ahoma" charset="0"/>
                <a:ea typeface="ＭＳ Ｐゴシック" charset="0"/>
              </a:rPr>
              <a:t>e1</a:t>
            </a:r>
            <a:endParaRPr kumimoji="0" lang="en-US" sz="2400" b="0" i="0" u="none" strike="noStrike" cap="none" normalizeH="0" baseline="0" dirty="0">
              <a:ln>
                <a:noFill/>
              </a:ln>
              <a:solidFill>
                <a:schemeClr val="tx1"/>
              </a:solidFill>
              <a:effectLst/>
              <a:latin typeface="Tahoma" charset="0"/>
              <a:ea typeface="ＭＳ Ｐゴシック" charset="0"/>
            </a:endParaRPr>
          </a:p>
        </p:txBody>
      </p:sp>
      <p:sp>
        <p:nvSpPr>
          <p:cNvPr id="10" name="Rectangle 9"/>
          <p:cNvSpPr/>
          <p:nvPr/>
        </p:nvSpPr>
        <p:spPr bwMode="auto">
          <a:xfrm>
            <a:off x="5430795" y="2426042"/>
            <a:ext cx="838200" cy="53340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smtClean="0"/>
              <a:t>S4</a:t>
            </a:r>
            <a:endParaRPr kumimoji="0" lang="en-US" sz="2400" b="0" i="0" u="none" strike="noStrike" cap="none" normalizeH="0" baseline="0" dirty="0">
              <a:ln>
                <a:noFill/>
              </a:ln>
              <a:solidFill>
                <a:schemeClr val="tx1"/>
              </a:solidFill>
              <a:effectLst/>
              <a:latin typeface="Tahoma" charset="0"/>
              <a:ea typeface="ＭＳ Ｐゴシック" charset="0"/>
            </a:endParaRPr>
          </a:p>
        </p:txBody>
      </p:sp>
      <p:cxnSp>
        <p:nvCxnSpPr>
          <p:cNvPr id="6" name="Elbow Connector 5"/>
          <p:cNvCxnSpPr>
            <a:stCxn id="2" idx="2"/>
            <a:endCxn id="3" idx="3"/>
          </p:cNvCxnSpPr>
          <p:nvPr/>
        </p:nvCxnSpPr>
        <p:spPr bwMode="auto">
          <a:xfrm rot="16200000" flipH="1">
            <a:off x="2356022" y="2927520"/>
            <a:ext cx="812457" cy="876300"/>
          </a:xfrm>
          <a:prstGeom prst="bentConnector2">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3" name="Elbow Connector 12"/>
          <p:cNvCxnSpPr>
            <a:stCxn id="8" idx="2"/>
            <a:endCxn id="3" idx="0"/>
          </p:cNvCxnSpPr>
          <p:nvPr/>
        </p:nvCxnSpPr>
        <p:spPr bwMode="auto">
          <a:xfrm rot="5400000">
            <a:off x="3880022" y="3041820"/>
            <a:ext cx="812457" cy="647700"/>
          </a:xfrm>
          <a:prstGeom prst="bentConnector2">
            <a:avLst/>
          </a:prstGeom>
          <a:solidFill>
            <a:schemeClr val="accent1"/>
          </a:solidFill>
          <a:ln w="9525" cap="flat" cmpd="sng" algn="ctr">
            <a:solidFill>
              <a:schemeClr val="tx1"/>
            </a:solidFill>
            <a:prstDash val="dash"/>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6" name="Elbow Connector 15"/>
          <p:cNvCxnSpPr>
            <a:stCxn id="10" idx="2"/>
            <a:endCxn id="3" idx="0"/>
          </p:cNvCxnSpPr>
          <p:nvPr/>
        </p:nvCxnSpPr>
        <p:spPr bwMode="auto">
          <a:xfrm rot="5400000">
            <a:off x="4499920" y="2421923"/>
            <a:ext cx="812457" cy="1887495"/>
          </a:xfrm>
          <a:prstGeom prst="bentConnector2">
            <a:avLst/>
          </a:prstGeom>
          <a:solidFill>
            <a:schemeClr val="accent1"/>
          </a:solidFill>
          <a:ln w="9525" cap="flat" cmpd="sng" algn="ctr">
            <a:solidFill>
              <a:schemeClr val="tx1"/>
            </a:solidFill>
            <a:prstDash val="dash"/>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17" name="TextBox 16"/>
          <p:cNvSpPr txBox="1"/>
          <p:nvPr/>
        </p:nvSpPr>
        <p:spPr>
          <a:xfrm>
            <a:off x="1628255" y="4558614"/>
            <a:ext cx="6029471" cy="1200329"/>
          </a:xfrm>
          <a:prstGeom prst="rect">
            <a:avLst/>
          </a:prstGeom>
          <a:noFill/>
        </p:spPr>
        <p:txBody>
          <a:bodyPr wrap="none" rtlCol="0">
            <a:spAutoFit/>
          </a:bodyPr>
          <a:lstStyle/>
          <a:p>
            <a:pPr algn="ctr"/>
            <a:r>
              <a:rPr lang="en-US" dirty="0" smtClean="0"/>
              <a:t>Event Notification</a:t>
            </a:r>
            <a:br>
              <a:rPr lang="en-US" dirty="0" smtClean="0"/>
            </a:br>
            <a:r>
              <a:rPr lang="en-US" dirty="0" smtClean="0"/>
              <a:t>Loosen coupling with pub/sub patterns</a:t>
            </a:r>
          </a:p>
          <a:p>
            <a:pPr algn="ctr"/>
            <a:r>
              <a:rPr lang="en-US" dirty="0" smtClean="0"/>
              <a:t>Interest is only in if the event has occurred</a:t>
            </a:r>
            <a:endParaRPr lang="en-US" dirty="0"/>
          </a:p>
        </p:txBody>
      </p:sp>
      <p:cxnSp>
        <p:nvCxnSpPr>
          <p:cNvPr id="14" name="Elbow Connector 13"/>
          <p:cNvCxnSpPr>
            <a:stCxn id="8" idx="0"/>
            <a:endCxn id="2" idx="0"/>
          </p:cNvCxnSpPr>
          <p:nvPr/>
        </p:nvCxnSpPr>
        <p:spPr bwMode="auto">
          <a:xfrm rot="16200000" flipV="1">
            <a:off x="3467100" y="1283042"/>
            <a:ext cx="12700" cy="2286000"/>
          </a:xfrm>
          <a:prstGeom prst="bentConnector3">
            <a:avLst>
              <a:gd name="adj1" fmla="val 1800000"/>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8" name="Elbow Connector 17"/>
          <p:cNvCxnSpPr>
            <a:stCxn id="10" idx="0"/>
            <a:endCxn id="2" idx="0"/>
          </p:cNvCxnSpPr>
          <p:nvPr/>
        </p:nvCxnSpPr>
        <p:spPr bwMode="auto">
          <a:xfrm rot="16200000" flipV="1">
            <a:off x="4086998" y="663144"/>
            <a:ext cx="12700" cy="3525795"/>
          </a:xfrm>
          <a:prstGeom prst="bentConnector3">
            <a:avLst>
              <a:gd name="adj1" fmla="val 1800000"/>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19" name="TextBox 18"/>
          <p:cNvSpPr txBox="1"/>
          <p:nvPr/>
        </p:nvSpPr>
        <p:spPr>
          <a:xfrm>
            <a:off x="1402425" y="3174252"/>
            <a:ext cx="942887" cy="584775"/>
          </a:xfrm>
          <a:prstGeom prst="rect">
            <a:avLst/>
          </a:prstGeom>
          <a:noFill/>
        </p:spPr>
        <p:txBody>
          <a:bodyPr wrap="none" rtlCol="0">
            <a:spAutoFit/>
          </a:bodyPr>
          <a:lstStyle/>
          <a:p>
            <a:pPr algn="ctr"/>
            <a:r>
              <a:rPr lang="en-US" sz="1600" b="1" dirty="0" smtClean="0">
                <a:solidFill>
                  <a:srgbClr val="7030A0"/>
                </a:solidFill>
              </a:rPr>
              <a:t>Publish</a:t>
            </a:r>
          </a:p>
          <a:p>
            <a:pPr algn="ctr"/>
            <a:r>
              <a:rPr lang="en-US" sz="1600" b="1" dirty="0" smtClean="0">
                <a:solidFill>
                  <a:srgbClr val="7030A0"/>
                </a:solidFill>
              </a:rPr>
              <a:t>Event</a:t>
            </a:r>
            <a:endParaRPr lang="en-US" sz="1600" b="1" dirty="0">
              <a:solidFill>
                <a:srgbClr val="7030A0"/>
              </a:solidFill>
            </a:endParaRPr>
          </a:p>
        </p:txBody>
      </p:sp>
      <p:sp>
        <p:nvSpPr>
          <p:cNvPr id="21" name="TextBox 20"/>
          <p:cNvSpPr txBox="1"/>
          <p:nvPr/>
        </p:nvSpPr>
        <p:spPr>
          <a:xfrm>
            <a:off x="4632721" y="3066187"/>
            <a:ext cx="1194559" cy="584775"/>
          </a:xfrm>
          <a:prstGeom prst="rect">
            <a:avLst/>
          </a:prstGeom>
          <a:noFill/>
        </p:spPr>
        <p:txBody>
          <a:bodyPr wrap="none" rtlCol="0">
            <a:spAutoFit/>
          </a:bodyPr>
          <a:lstStyle/>
          <a:p>
            <a:pPr algn="ctr"/>
            <a:r>
              <a:rPr lang="en-US" sz="1600" b="1" dirty="0" smtClean="0">
                <a:solidFill>
                  <a:srgbClr val="7030A0"/>
                </a:solidFill>
              </a:rPr>
              <a:t>Subscribe</a:t>
            </a:r>
          </a:p>
          <a:p>
            <a:pPr algn="ctr"/>
            <a:r>
              <a:rPr lang="en-US" sz="1600" b="1" dirty="0" smtClean="0">
                <a:solidFill>
                  <a:srgbClr val="7030A0"/>
                </a:solidFill>
              </a:rPr>
              <a:t>Event</a:t>
            </a:r>
            <a:endParaRPr lang="en-US" sz="1600" b="1" dirty="0">
              <a:solidFill>
                <a:srgbClr val="7030A0"/>
              </a:solidFill>
            </a:endParaRPr>
          </a:p>
        </p:txBody>
      </p:sp>
      <p:sp>
        <p:nvSpPr>
          <p:cNvPr id="23" name="TextBox 22"/>
          <p:cNvSpPr txBox="1"/>
          <p:nvPr/>
        </p:nvSpPr>
        <p:spPr>
          <a:xfrm>
            <a:off x="3416660" y="1806912"/>
            <a:ext cx="1842172" cy="338554"/>
          </a:xfrm>
          <a:prstGeom prst="rect">
            <a:avLst/>
          </a:prstGeom>
          <a:noFill/>
        </p:spPr>
        <p:txBody>
          <a:bodyPr wrap="none" rtlCol="0">
            <a:spAutoFit/>
          </a:bodyPr>
          <a:lstStyle/>
          <a:p>
            <a:pPr algn="ctr"/>
            <a:r>
              <a:rPr lang="en-US" sz="1600" b="1" smtClean="0">
                <a:solidFill>
                  <a:srgbClr val="7030A0"/>
                </a:solidFill>
              </a:rPr>
              <a:t>What Happened</a:t>
            </a:r>
            <a:endParaRPr lang="en-US" sz="1600" b="1" dirty="0">
              <a:solidFill>
                <a:srgbClr val="7030A0"/>
              </a:solidFill>
            </a:endParaRPr>
          </a:p>
        </p:txBody>
      </p:sp>
      <p:sp>
        <p:nvSpPr>
          <p:cNvPr id="24" name="TextBox 23"/>
          <p:cNvSpPr txBox="1"/>
          <p:nvPr/>
        </p:nvSpPr>
        <p:spPr>
          <a:xfrm>
            <a:off x="1905000" y="5697379"/>
            <a:ext cx="5099664" cy="246221"/>
          </a:xfrm>
          <a:prstGeom prst="rect">
            <a:avLst/>
          </a:prstGeom>
          <a:noFill/>
        </p:spPr>
        <p:txBody>
          <a:bodyPr wrap="square" rtlCol="0">
            <a:spAutoFit/>
          </a:bodyPr>
          <a:lstStyle/>
          <a:p>
            <a:r>
              <a:rPr lang="en-US" sz="1000" b="1" smtClean="0">
                <a:solidFill>
                  <a:srgbClr val="7030A0"/>
                </a:solidFill>
              </a:rPr>
              <a:t>Source: The </a:t>
            </a:r>
            <a:r>
              <a:rPr lang="en-US" sz="1000" b="1" dirty="0" smtClean="0">
                <a:solidFill>
                  <a:srgbClr val="7030A0"/>
                </a:solidFill>
              </a:rPr>
              <a:t>Many Meanings of Event-Driven Architecture </a:t>
            </a:r>
            <a:r>
              <a:rPr lang="mr-IN" sz="1000" b="1" dirty="0" smtClean="0">
                <a:solidFill>
                  <a:srgbClr val="7030A0"/>
                </a:solidFill>
              </a:rPr>
              <a:t>–</a:t>
            </a:r>
            <a:r>
              <a:rPr lang="en-US" sz="1000" b="1" dirty="0" smtClean="0">
                <a:solidFill>
                  <a:srgbClr val="7030A0"/>
                </a:solidFill>
              </a:rPr>
              <a:t> Martin Fowler</a:t>
            </a:r>
            <a:endParaRPr lang="en-US" sz="1000" b="1" dirty="0">
              <a:solidFill>
                <a:srgbClr val="7030A0"/>
              </a:solidFill>
            </a:endParaRPr>
          </a:p>
        </p:txBody>
      </p:sp>
    </p:spTree>
    <p:extLst>
      <p:ext uri="{BB962C8B-B14F-4D97-AF65-F5344CB8AC3E}">
        <p14:creationId xmlns:p14="http://schemas.microsoft.com/office/powerpoint/2010/main" val="99925642"/>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1"/>
          </p:nvPr>
        </p:nvSpPr>
        <p:spPr/>
        <p:txBody>
          <a:bodyPr/>
          <a:lstStyle/>
          <a:p>
            <a:fld id="{C2368D7B-AC94-D646-9C9E-957DB3F91338}" type="slidenum">
              <a:rPr lang="en-US"/>
              <a:pPr/>
              <a:t>32</a:t>
            </a:fld>
            <a:endParaRPr lang="en-US"/>
          </a:p>
        </p:txBody>
      </p:sp>
      <p:sp>
        <p:nvSpPr>
          <p:cNvPr id="514052" name="Rectangle 4"/>
          <p:cNvSpPr>
            <a:spLocks noGrp="1" noChangeArrowheads="1"/>
          </p:cNvSpPr>
          <p:nvPr>
            <p:ph type="title"/>
          </p:nvPr>
        </p:nvSpPr>
        <p:spPr/>
        <p:txBody>
          <a:bodyPr/>
          <a:lstStyle/>
          <a:p>
            <a:r>
              <a:rPr lang="en-US" sz="3200" dirty="0" smtClean="0"/>
              <a:t>Event and Streaming Architectures</a:t>
            </a:r>
            <a:endParaRPr lang="en-US" sz="3200" dirty="0"/>
          </a:p>
        </p:txBody>
      </p:sp>
      <p:sp>
        <p:nvSpPr>
          <p:cNvPr id="2" name="Rectangle 1"/>
          <p:cNvSpPr/>
          <p:nvPr/>
        </p:nvSpPr>
        <p:spPr bwMode="auto">
          <a:xfrm>
            <a:off x="1905000" y="2426042"/>
            <a:ext cx="838200" cy="53340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ahoma" charset="0"/>
                <a:ea typeface="ＭＳ Ｐゴシック" charset="0"/>
              </a:rPr>
              <a:t>S1</a:t>
            </a:r>
            <a:endParaRPr kumimoji="0" lang="en-US" sz="2400" b="0" i="0" u="none" strike="noStrike" cap="none" normalizeH="0" baseline="0" dirty="0">
              <a:ln>
                <a:noFill/>
              </a:ln>
              <a:solidFill>
                <a:schemeClr val="tx1"/>
              </a:solidFill>
              <a:effectLst/>
              <a:latin typeface="Tahoma" charset="0"/>
              <a:ea typeface="ＭＳ Ｐゴシック" charset="0"/>
            </a:endParaRPr>
          </a:p>
        </p:txBody>
      </p:sp>
      <p:sp>
        <p:nvSpPr>
          <p:cNvPr id="7" name="Rectangle 6"/>
          <p:cNvSpPr/>
          <p:nvPr/>
        </p:nvSpPr>
        <p:spPr bwMode="auto">
          <a:xfrm>
            <a:off x="3048000" y="2426042"/>
            <a:ext cx="838200" cy="53340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ahoma" charset="0"/>
                <a:ea typeface="ＭＳ Ｐゴシック" charset="0"/>
              </a:rPr>
              <a:t>S2</a:t>
            </a:r>
            <a:endParaRPr kumimoji="0" lang="en-US" sz="2400" b="0" i="0" u="none" strike="noStrike" cap="none" normalizeH="0" baseline="0" dirty="0">
              <a:ln>
                <a:noFill/>
              </a:ln>
              <a:solidFill>
                <a:schemeClr val="tx1"/>
              </a:solidFill>
              <a:effectLst/>
              <a:latin typeface="Tahoma" charset="0"/>
              <a:ea typeface="ＭＳ Ｐゴシック" charset="0"/>
            </a:endParaRPr>
          </a:p>
        </p:txBody>
      </p:sp>
      <p:sp>
        <p:nvSpPr>
          <p:cNvPr id="8" name="Rectangle 7"/>
          <p:cNvSpPr/>
          <p:nvPr/>
        </p:nvSpPr>
        <p:spPr bwMode="auto">
          <a:xfrm>
            <a:off x="4191000" y="2426042"/>
            <a:ext cx="838200" cy="53340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smtClean="0"/>
              <a:t>S3</a:t>
            </a:r>
            <a:endParaRPr kumimoji="0" lang="en-US" sz="2400" b="0" i="0" u="none" strike="noStrike" cap="none" normalizeH="0" baseline="0" dirty="0">
              <a:ln>
                <a:noFill/>
              </a:ln>
              <a:solidFill>
                <a:schemeClr val="tx1"/>
              </a:solidFill>
              <a:effectLst/>
              <a:latin typeface="Tahoma" charset="0"/>
              <a:ea typeface="ＭＳ Ｐゴシック" charset="0"/>
            </a:endParaRPr>
          </a:p>
        </p:txBody>
      </p:sp>
      <p:sp>
        <p:nvSpPr>
          <p:cNvPr id="3" name="Triangle 2"/>
          <p:cNvSpPr/>
          <p:nvPr/>
        </p:nvSpPr>
        <p:spPr bwMode="auto">
          <a:xfrm rot="5400000">
            <a:off x="3238500" y="3390899"/>
            <a:ext cx="685800" cy="762000"/>
          </a:xfrm>
          <a:prstGeom prst="triangl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0" tIns="0" rIns="0" bIns="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ahoma" charset="0"/>
                <a:ea typeface="ＭＳ Ｐゴシック" charset="0"/>
              </a:rPr>
              <a:t>e1</a:t>
            </a:r>
            <a:endParaRPr kumimoji="0" lang="en-US" sz="2400" b="0" i="0" u="none" strike="noStrike" cap="none" normalizeH="0" baseline="0" dirty="0">
              <a:ln>
                <a:noFill/>
              </a:ln>
              <a:solidFill>
                <a:schemeClr val="tx1"/>
              </a:solidFill>
              <a:effectLst/>
              <a:latin typeface="Tahoma" charset="0"/>
              <a:ea typeface="ＭＳ Ｐゴシック" charset="0"/>
            </a:endParaRPr>
          </a:p>
        </p:txBody>
      </p:sp>
      <p:sp>
        <p:nvSpPr>
          <p:cNvPr id="10" name="Rectangle 9"/>
          <p:cNvSpPr/>
          <p:nvPr/>
        </p:nvSpPr>
        <p:spPr bwMode="auto">
          <a:xfrm>
            <a:off x="5430795" y="2426042"/>
            <a:ext cx="838200" cy="53340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smtClean="0"/>
              <a:t>S4</a:t>
            </a:r>
            <a:endParaRPr kumimoji="0" lang="en-US" sz="2400" b="0" i="0" u="none" strike="noStrike" cap="none" normalizeH="0" baseline="0" dirty="0">
              <a:ln>
                <a:noFill/>
              </a:ln>
              <a:solidFill>
                <a:schemeClr val="tx1"/>
              </a:solidFill>
              <a:effectLst/>
              <a:latin typeface="Tahoma" charset="0"/>
              <a:ea typeface="ＭＳ Ｐゴシック" charset="0"/>
            </a:endParaRPr>
          </a:p>
        </p:txBody>
      </p:sp>
      <p:cxnSp>
        <p:nvCxnSpPr>
          <p:cNvPr id="6" name="Elbow Connector 5"/>
          <p:cNvCxnSpPr>
            <a:stCxn id="2" idx="2"/>
            <a:endCxn id="3" idx="3"/>
          </p:cNvCxnSpPr>
          <p:nvPr/>
        </p:nvCxnSpPr>
        <p:spPr bwMode="auto">
          <a:xfrm rot="16200000" flipH="1">
            <a:off x="2356022" y="2927520"/>
            <a:ext cx="812457" cy="876300"/>
          </a:xfrm>
          <a:prstGeom prst="bentConnector2">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3" name="Elbow Connector 12"/>
          <p:cNvCxnSpPr>
            <a:stCxn id="8" idx="2"/>
            <a:endCxn id="3" idx="0"/>
          </p:cNvCxnSpPr>
          <p:nvPr/>
        </p:nvCxnSpPr>
        <p:spPr bwMode="auto">
          <a:xfrm rot="5400000">
            <a:off x="3880022" y="3041820"/>
            <a:ext cx="812457" cy="647700"/>
          </a:xfrm>
          <a:prstGeom prst="bentConnector2">
            <a:avLst/>
          </a:prstGeom>
          <a:solidFill>
            <a:schemeClr val="accent1"/>
          </a:solidFill>
          <a:ln w="9525" cap="flat" cmpd="sng" algn="ctr">
            <a:solidFill>
              <a:schemeClr val="tx1"/>
            </a:solidFill>
            <a:prstDash val="dash"/>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6" name="Elbow Connector 15"/>
          <p:cNvCxnSpPr>
            <a:stCxn id="10" idx="2"/>
            <a:endCxn id="3" idx="0"/>
          </p:cNvCxnSpPr>
          <p:nvPr/>
        </p:nvCxnSpPr>
        <p:spPr bwMode="auto">
          <a:xfrm rot="5400000">
            <a:off x="4499920" y="2421923"/>
            <a:ext cx="812457" cy="1887495"/>
          </a:xfrm>
          <a:prstGeom prst="bentConnector2">
            <a:avLst/>
          </a:prstGeom>
          <a:solidFill>
            <a:schemeClr val="accent1"/>
          </a:solidFill>
          <a:ln w="9525" cap="flat" cmpd="sng" algn="ctr">
            <a:solidFill>
              <a:schemeClr val="tx1"/>
            </a:solidFill>
            <a:prstDash val="dash"/>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17" name="TextBox 16"/>
          <p:cNvSpPr txBox="1"/>
          <p:nvPr/>
        </p:nvSpPr>
        <p:spPr>
          <a:xfrm>
            <a:off x="1913044" y="4558614"/>
            <a:ext cx="5459893" cy="1200329"/>
          </a:xfrm>
          <a:prstGeom prst="rect">
            <a:avLst/>
          </a:prstGeom>
          <a:noFill/>
        </p:spPr>
        <p:txBody>
          <a:bodyPr wrap="none" rtlCol="0">
            <a:spAutoFit/>
          </a:bodyPr>
          <a:lstStyle/>
          <a:p>
            <a:pPr algn="ctr"/>
            <a:r>
              <a:rPr lang="en-US" dirty="0" smtClean="0"/>
              <a:t>Event Carried State Transfer</a:t>
            </a:r>
            <a:br>
              <a:rPr lang="en-US" dirty="0" smtClean="0"/>
            </a:br>
            <a:r>
              <a:rPr lang="en-US" dirty="0" smtClean="0"/>
              <a:t>Loosen coupling with pub/sub patterns</a:t>
            </a:r>
          </a:p>
          <a:p>
            <a:pPr algn="ctr"/>
            <a:r>
              <a:rPr lang="en-US" dirty="0" smtClean="0"/>
              <a:t>Eventual Consistency</a:t>
            </a:r>
          </a:p>
        </p:txBody>
      </p:sp>
      <p:sp>
        <p:nvSpPr>
          <p:cNvPr id="19" name="TextBox 18"/>
          <p:cNvSpPr txBox="1"/>
          <p:nvPr/>
        </p:nvSpPr>
        <p:spPr>
          <a:xfrm>
            <a:off x="1402425" y="3174252"/>
            <a:ext cx="942887" cy="584775"/>
          </a:xfrm>
          <a:prstGeom prst="rect">
            <a:avLst/>
          </a:prstGeom>
          <a:noFill/>
        </p:spPr>
        <p:txBody>
          <a:bodyPr wrap="none" rtlCol="0">
            <a:spAutoFit/>
          </a:bodyPr>
          <a:lstStyle/>
          <a:p>
            <a:pPr algn="ctr"/>
            <a:r>
              <a:rPr lang="en-US" sz="1600" b="1" dirty="0" smtClean="0">
                <a:solidFill>
                  <a:srgbClr val="7030A0"/>
                </a:solidFill>
              </a:rPr>
              <a:t>Publish</a:t>
            </a:r>
          </a:p>
          <a:p>
            <a:pPr algn="ctr"/>
            <a:r>
              <a:rPr lang="en-US" sz="1600" b="1" dirty="0" smtClean="0">
                <a:solidFill>
                  <a:srgbClr val="7030A0"/>
                </a:solidFill>
              </a:rPr>
              <a:t>Event</a:t>
            </a:r>
            <a:endParaRPr lang="en-US" sz="1600" b="1" dirty="0">
              <a:solidFill>
                <a:srgbClr val="7030A0"/>
              </a:solidFill>
            </a:endParaRPr>
          </a:p>
        </p:txBody>
      </p:sp>
      <p:sp>
        <p:nvSpPr>
          <p:cNvPr id="21" name="TextBox 20"/>
          <p:cNvSpPr txBox="1"/>
          <p:nvPr/>
        </p:nvSpPr>
        <p:spPr>
          <a:xfrm>
            <a:off x="4632721" y="3066187"/>
            <a:ext cx="1194559" cy="584775"/>
          </a:xfrm>
          <a:prstGeom prst="rect">
            <a:avLst/>
          </a:prstGeom>
          <a:noFill/>
        </p:spPr>
        <p:txBody>
          <a:bodyPr wrap="none" rtlCol="0">
            <a:spAutoFit/>
          </a:bodyPr>
          <a:lstStyle/>
          <a:p>
            <a:pPr algn="ctr"/>
            <a:r>
              <a:rPr lang="en-US" sz="1600" b="1" dirty="0" smtClean="0">
                <a:solidFill>
                  <a:srgbClr val="7030A0"/>
                </a:solidFill>
              </a:rPr>
              <a:t>Subscribe</a:t>
            </a:r>
          </a:p>
          <a:p>
            <a:pPr algn="ctr"/>
            <a:r>
              <a:rPr lang="en-US" sz="1600" b="1" dirty="0" smtClean="0">
                <a:solidFill>
                  <a:srgbClr val="7030A0"/>
                </a:solidFill>
              </a:rPr>
              <a:t>Event</a:t>
            </a:r>
            <a:endParaRPr lang="en-US" sz="1600" b="1" dirty="0">
              <a:solidFill>
                <a:srgbClr val="7030A0"/>
              </a:solidFill>
            </a:endParaRPr>
          </a:p>
        </p:txBody>
      </p:sp>
      <p:sp>
        <p:nvSpPr>
          <p:cNvPr id="20" name="TextBox 19"/>
          <p:cNvSpPr txBox="1"/>
          <p:nvPr/>
        </p:nvSpPr>
        <p:spPr>
          <a:xfrm>
            <a:off x="1900881" y="5687199"/>
            <a:ext cx="5099664" cy="246221"/>
          </a:xfrm>
          <a:prstGeom prst="rect">
            <a:avLst/>
          </a:prstGeom>
          <a:noFill/>
        </p:spPr>
        <p:txBody>
          <a:bodyPr wrap="square" rtlCol="0">
            <a:spAutoFit/>
          </a:bodyPr>
          <a:lstStyle/>
          <a:p>
            <a:r>
              <a:rPr lang="en-US" sz="1000" b="1" smtClean="0">
                <a:solidFill>
                  <a:srgbClr val="7030A0"/>
                </a:solidFill>
              </a:rPr>
              <a:t>Source: The </a:t>
            </a:r>
            <a:r>
              <a:rPr lang="en-US" sz="1000" b="1" dirty="0" smtClean="0">
                <a:solidFill>
                  <a:srgbClr val="7030A0"/>
                </a:solidFill>
              </a:rPr>
              <a:t>Many Meanings of Event-Driven Architecture </a:t>
            </a:r>
            <a:r>
              <a:rPr lang="mr-IN" sz="1000" b="1" dirty="0" smtClean="0">
                <a:solidFill>
                  <a:srgbClr val="7030A0"/>
                </a:solidFill>
              </a:rPr>
              <a:t>–</a:t>
            </a:r>
            <a:r>
              <a:rPr lang="en-US" sz="1000" b="1" dirty="0" smtClean="0">
                <a:solidFill>
                  <a:srgbClr val="7030A0"/>
                </a:solidFill>
              </a:rPr>
              <a:t> Martin Fowler</a:t>
            </a:r>
            <a:endParaRPr lang="en-US" sz="1000" b="1" dirty="0">
              <a:solidFill>
                <a:srgbClr val="7030A0"/>
              </a:solidFill>
            </a:endParaRPr>
          </a:p>
        </p:txBody>
      </p:sp>
      <p:sp>
        <p:nvSpPr>
          <p:cNvPr id="22" name="Rectangle 21"/>
          <p:cNvSpPr/>
          <p:nvPr/>
        </p:nvSpPr>
        <p:spPr bwMode="auto">
          <a:xfrm>
            <a:off x="3667896" y="3898556"/>
            <a:ext cx="1818503" cy="53340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ahoma" charset="0"/>
                <a:ea typeface="ＭＳ Ｐゴシック" charset="0"/>
              </a:rPr>
              <a:t>Before State</a:t>
            </a:r>
            <a:br>
              <a:rPr kumimoji="0" lang="en-US" sz="1600" b="0" i="0" u="none" strike="noStrike" cap="none" normalizeH="0" baseline="0" dirty="0" smtClean="0">
                <a:ln>
                  <a:noFill/>
                </a:ln>
                <a:solidFill>
                  <a:schemeClr val="tx1"/>
                </a:solidFill>
                <a:effectLst/>
                <a:latin typeface="Tahoma" charset="0"/>
                <a:ea typeface="ＭＳ Ｐゴシック" charset="0"/>
              </a:rPr>
            </a:br>
            <a:r>
              <a:rPr kumimoji="0" lang="en-US" sz="1600" b="0" i="0" u="none" strike="noStrike" cap="none" normalizeH="0" baseline="0" dirty="0" smtClean="0">
                <a:ln>
                  <a:noFill/>
                </a:ln>
                <a:solidFill>
                  <a:schemeClr val="tx1"/>
                </a:solidFill>
                <a:effectLst/>
                <a:latin typeface="Tahoma" charset="0"/>
                <a:ea typeface="ＭＳ Ｐゴシック" charset="0"/>
              </a:rPr>
              <a:t>After State</a:t>
            </a:r>
            <a:endParaRPr kumimoji="0" lang="en-US" sz="1600" b="0" i="0" u="none" strike="noStrike" cap="none" normalizeH="0" baseline="0" dirty="0">
              <a:ln>
                <a:noFill/>
              </a:ln>
              <a:solidFill>
                <a:schemeClr val="tx1"/>
              </a:solidFill>
              <a:effectLst/>
              <a:latin typeface="Tahoma" charset="0"/>
              <a:ea typeface="ＭＳ Ｐゴシック" charset="0"/>
            </a:endParaRPr>
          </a:p>
        </p:txBody>
      </p:sp>
    </p:spTree>
    <p:extLst>
      <p:ext uri="{BB962C8B-B14F-4D97-AF65-F5344CB8AC3E}">
        <p14:creationId xmlns:p14="http://schemas.microsoft.com/office/powerpoint/2010/main" val="602648039"/>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1"/>
          </p:nvPr>
        </p:nvSpPr>
        <p:spPr/>
        <p:txBody>
          <a:bodyPr/>
          <a:lstStyle/>
          <a:p>
            <a:fld id="{C2368D7B-AC94-D646-9C9E-957DB3F91338}" type="slidenum">
              <a:rPr lang="en-US"/>
              <a:pPr/>
              <a:t>33</a:t>
            </a:fld>
            <a:endParaRPr lang="en-US"/>
          </a:p>
        </p:txBody>
      </p:sp>
      <p:sp>
        <p:nvSpPr>
          <p:cNvPr id="514052" name="Rectangle 4"/>
          <p:cNvSpPr>
            <a:spLocks noGrp="1" noChangeArrowheads="1"/>
          </p:cNvSpPr>
          <p:nvPr>
            <p:ph type="title"/>
          </p:nvPr>
        </p:nvSpPr>
        <p:spPr/>
        <p:txBody>
          <a:bodyPr/>
          <a:lstStyle/>
          <a:p>
            <a:r>
              <a:rPr lang="en-US" sz="3200" dirty="0" smtClean="0"/>
              <a:t>Event and Streaming Architectures</a:t>
            </a:r>
            <a:endParaRPr lang="en-US" sz="3200" dirty="0"/>
          </a:p>
        </p:txBody>
      </p:sp>
      <p:sp>
        <p:nvSpPr>
          <p:cNvPr id="2" name="Rectangle 1"/>
          <p:cNvSpPr/>
          <p:nvPr/>
        </p:nvSpPr>
        <p:spPr bwMode="auto">
          <a:xfrm>
            <a:off x="1905000" y="2426042"/>
            <a:ext cx="838200" cy="53340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ahoma" charset="0"/>
                <a:ea typeface="ＭＳ Ｐゴシック" charset="0"/>
              </a:rPr>
              <a:t>S1</a:t>
            </a:r>
            <a:endParaRPr kumimoji="0" lang="en-US" sz="2400" b="0" i="0" u="none" strike="noStrike" cap="none" normalizeH="0" baseline="0" dirty="0">
              <a:ln>
                <a:noFill/>
              </a:ln>
              <a:solidFill>
                <a:schemeClr val="tx1"/>
              </a:solidFill>
              <a:effectLst/>
              <a:latin typeface="Tahoma" charset="0"/>
              <a:ea typeface="ＭＳ Ｐゴシック" charset="0"/>
            </a:endParaRPr>
          </a:p>
        </p:txBody>
      </p:sp>
      <p:sp>
        <p:nvSpPr>
          <p:cNvPr id="7" name="Rectangle 6"/>
          <p:cNvSpPr/>
          <p:nvPr/>
        </p:nvSpPr>
        <p:spPr bwMode="auto">
          <a:xfrm>
            <a:off x="3048000" y="2426042"/>
            <a:ext cx="838200" cy="53340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ahoma" charset="0"/>
                <a:ea typeface="ＭＳ Ｐゴシック" charset="0"/>
              </a:rPr>
              <a:t>S2</a:t>
            </a:r>
            <a:endParaRPr kumimoji="0" lang="en-US" sz="2400" b="0" i="0" u="none" strike="noStrike" cap="none" normalizeH="0" baseline="0" dirty="0">
              <a:ln>
                <a:noFill/>
              </a:ln>
              <a:solidFill>
                <a:schemeClr val="tx1"/>
              </a:solidFill>
              <a:effectLst/>
              <a:latin typeface="Tahoma" charset="0"/>
              <a:ea typeface="ＭＳ Ｐゴシック" charset="0"/>
            </a:endParaRPr>
          </a:p>
        </p:txBody>
      </p:sp>
      <p:sp>
        <p:nvSpPr>
          <p:cNvPr id="8" name="Rectangle 7"/>
          <p:cNvSpPr/>
          <p:nvPr/>
        </p:nvSpPr>
        <p:spPr bwMode="auto">
          <a:xfrm>
            <a:off x="4191000" y="2426042"/>
            <a:ext cx="838200" cy="53340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smtClean="0"/>
              <a:t>S3</a:t>
            </a:r>
            <a:endParaRPr kumimoji="0" lang="en-US" sz="2400" b="0" i="0" u="none" strike="noStrike" cap="none" normalizeH="0" baseline="0" dirty="0">
              <a:ln>
                <a:noFill/>
              </a:ln>
              <a:solidFill>
                <a:schemeClr val="tx1"/>
              </a:solidFill>
              <a:effectLst/>
              <a:latin typeface="Tahoma" charset="0"/>
              <a:ea typeface="ＭＳ Ｐゴシック" charset="0"/>
            </a:endParaRPr>
          </a:p>
        </p:txBody>
      </p:sp>
      <p:sp>
        <p:nvSpPr>
          <p:cNvPr id="3" name="Triangle 2"/>
          <p:cNvSpPr/>
          <p:nvPr/>
        </p:nvSpPr>
        <p:spPr bwMode="auto">
          <a:xfrm rot="5400000">
            <a:off x="3238500" y="3390899"/>
            <a:ext cx="685800" cy="762000"/>
          </a:xfrm>
          <a:prstGeom prst="triangl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0" tIns="0" rIns="0" bIns="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ahoma" charset="0"/>
                <a:ea typeface="ＭＳ Ｐゴシック" charset="0"/>
              </a:rPr>
              <a:t>e5</a:t>
            </a:r>
            <a:endParaRPr kumimoji="0" lang="en-US" sz="2400" b="0" i="0" u="none" strike="noStrike" cap="none" normalizeH="0" baseline="0" dirty="0">
              <a:ln>
                <a:noFill/>
              </a:ln>
              <a:solidFill>
                <a:schemeClr val="tx1"/>
              </a:solidFill>
              <a:effectLst/>
              <a:latin typeface="Tahoma" charset="0"/>
              <a:ea typeface="ＭＳ Ｐゴシック" charset="0"/>
            </a:endParaRPr>
          </a:p>
        </p:txBody>
      </p:sp>
      <p:sp>
        <p:nvSpPr>
          <p:cNvPr id="10" name="Rectangle 9"/>
          <p:cNvSpPr/>
          <p:nvPr/>
        </p:nvSpPr>
        <p:spPr bwMode="auto">
          <a:xfrm>
            <a:off x="5430795" y="2426042"/>
            <a:ext cx="838200" cy="53340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smtClean="0"/>
              <a:t>S4</a:t>
            </a:r>
            <a:endParaRPr kumimoji="0" lang="en-US" sz="2400" b="0" i="0" u="none" strike="noStrike" cap="none" normalizeH="0" baseline="0" dirty="0">
              <a:ln>
                <a:noFill/>
              </a:ln>
              <a:solidFill>
                <a:schemeClr val="tx1"/>
              </a:solidFill>
              <a:effectLst/>
              <a:latin typeface="Tahoma" charset="0"/>
              <a:ea typeface="ＭＳ Ｐゴシック" charset="0"/>
            </a:endParaRPr>
          </a:p>
        </p:txBody>
      </p:sp>
      <p:cxnSp>
        <p:nvCxnSpPr>
          <p:cNvPr id="6" name="Elbow Connector 5"/>
          <p:cNvCxnSpPr>
            <a:stCxn id="2" idx="2"/>
            <a:endCxn id="3" idx="3"/>
          </p:cNvCxnSpPr>
          <p:nvPr/>
        </p:nvCxnSpPr>
        <p:spPr bwMode="auto">
          <a:xfrm rot="16200000" flipH="1">
            <a:off x="2356022" y="2927520"/>
            <a:ext cx="812457" cy="876300"/>
          </a:xfrm>
          <a:prstGeom prst="bentConnector2">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17" name="TextBox 16"/>
          <p:cNvSpPr txBox="1"/>
          <p:nvPr/>
        </p:nvSpPr>
        <p:spPr>
          <a:xfrm>
            <a:off x="1924525" y="4949794"/>
            <a:ext cx="5436938" cy="1200329"/>
          </a:xfrm>
          <a:prstGeom prst="rect">
            <a:avLst/>
          </a:prstGeom>
          <a:noFill/>
        </p:spPr>
        <p:txBody>
          <a:bodyPr wrap="none" rtlCol="0">
            <a:spAutoFit/>
          </a:bodyPr>
          <a:lstStyle/>
          <a:p>
            <a:pPr algn="ctr"/>
            <a:r>
              <a:rPr lang="en-US" dirty="0" smtClean="0"/>
              <a:t>Event Sourcing</a:t>
            </a:r>
            <a:br>
              <a:rPr lang="en-US" dirty="0" smtClean="0"/>
            </a:br>
            <a:r>
              <a:rPr lang="en-US" dirty="0" smtClean="0"/>
              <a:t>Event Store Maintains State Over Time</a:t>
            </a:r>
          </a:p>
          <a:p>
            <a:pPr algn="ctr"/>
            <a:r>
              <a:rPr lang="en-US" dirty="0" smtClean="0"/>
              <a:t>Loosens Coupling</a:t>
            </a:r>
          </a:p>
        </p:txBody>
      </p:sp>
      <p:sp>
        <p:nvSpPr>
          <p:cNvPr id="19" name="TextBox 18"/>
          <p:cNvSpPr txBox="1"/>
          <p:nvPr/>
        </p:nvSpPr>
        <p:spPr>
          <a:xfrm>
            <a:off x="990600" y="3174252"/>
            <a:ext cx="1321196" cy="584775"/>
          </a:xfrm>
          <a:prstGeom prst="rect">
            <a:avLst/>
          </a:prstGeom>
          <a:noFill/>
        </p:spPr>
        <p:txBody>
          <a:bodyPr wrap="none" rtlCol="0">
            <a:spAutoFit/>
          </a:bodyPr>
          <a:lstStyle/>
          <a:p>
            <a:pPr algn="ctr"/>
            <a:r>
              <a:rPr lang="en-US" sz="1600" b="1" smtClean="0">
                <a:solidFill>
                  <a:srgbClr val="7030A0"/>
                </a:solidFill>
              </a:rPr>
              <a:t>(1) Publish</a:t>
            </a:r>
            <a:endParaRPr lang="en-US" sz="1600" b="1" dirty="0" smtClean="0">
              <a:solidFill>
                <a:srgbClr val="7030A0"/>
              </a:solidFill>
            </a:endParaRPr>
          </a:p>
          <a:p>
            <a:pPr algn="ctr"/>
            <a:r>
              <a:rPr lang="en-US" sz="1600" b="1" dirty="0" smtClean="0">
                <a:solidFill>
                  <a:srgbClr val="7030A0"/>
                </a:solidFill>
              </a:rPr>
              <a:t>Event</a:t>
            </a:r>
            <a:endParaRPr lang="en-US" sz="1600" b="1" dirty="0">
              <a:solidFill>
                <a:srgbClr val="7030A0"/>
              </a:solidFill>
            </a:endParaRPr>
          </a:p>
        </p:txBody>
      </p:sp>
      <p:sp>
        <p:nvSpPr>
          <p:cNvPr id="21" name="TextBox 20"/>
          <p:cNvSpPr txBox="1"/>
          <p:nvPr/>
        </p:nvSpPr>
        <p:spPr>
          <a:xfrm>
            <a:off x="5811158" y="1835320"/>
            <a:ext cx="1837362" cy="338554"/>
          </a:xfrm>
          <a:prstGeom prst="rect">
            <a:avLst/>
          </a:prstGeom>
          <a:noFill/>
        </p:spPr>
        <p:txBody>
          <a:bodyPr wrap="none" rtlCol="0">
            <a:spAutoFit/>
          </a:bodyPr>
          <a:lstStyle/>
          <a:p>
            <a:pPr algn="ctr"/>
            <a:r>
              <a:rPr lang="en-US" sz="1600" b="1" dirty="0" smtClean="0">
                <a:solidFill>
                  <a:srgbClr val="7030A0"/>
                </a:solidFill>
              </a:rPr>
              <a:t>(2) Notify Event</a:t>
            </a:r>
            <a:endParaRPr lang="en-US" sz="1600" b="1" dirty="0">
              <a:solidFill>
                <a:srgbClr val="7030A0"/>
              </a:solidFill>
            </a:endParaRPr>
          </a:p>
        </p:txBody>
      </p:sp>
      <p:sp>
        <p:nvSpPr>
          <p:cNvPr id="20" name="TextBox 19"/>
          <p:cNvSpPr txBox="1"/>
          <p:nvPr/>
        </p:nvSpPr>
        <p:spPr>
          <a:xfrm>
            <a:off x="1900881" y="6078379"/>
            <a:ext cx="5099664" cy="246221"/>
          </a:xfrm>
          <a:prstGeom prst="rect">
            <a:avLst/>
          </a:prstGeom>
          <a:noFill/>
        </p:spPr>
        <p:txBody>
          <a:bodyPr wrap="square" rtlCol="0">
            <a:spAutoFit/>
          </a:bodyPr>
          <a:lstStyle/>
          <a:p>
            <a:r>
              <a:rPr lang="en-US" sz="1000" b="1" smtClean="0">
                <a:solidFill>
                  <a:srgbClr val="7030A0"/>
                </a:solidFill>
              </a:rPr>
              <a:t>Source: The </a:t>
            </a:r>
            <a:r>
              <a:rPr lang="en-US" sz="1000" b="1" dirty="0" smtClean="0">
                <a:solidFill>
                  <a:srgbClr val="7030A0"/>
                </a:solidFill>
              </a:rPr>
              <a:t>Many Meanings of Event-Driven Architecture </a:t>
            </a:r>
            <a:r>
              <a:rPr lang="mr-IN" sz="1000" b="1" dirty="0" smtClean="0">
                <a:solidFill>
                  <a:srgbClr val="7030A0"/>
                </a:solidFill>
              </a:rPr>
              <a:t>–</a:t>
            </a:r>
            <a:r>
              <a:rPr lang="en-US" sz="1000" b="1" dirty="0" smtClean="0">
                <a:solidFill>
                  <a:srgbClr val="7030A0"/>
                </a:solidFill>
              </a:rPr>
              <a:t> Martin Fowler</a:t>
            </a:r>
            <a:endParaRPr lang="en-US" sz="1000" b="1" dirty="0">
              <a:solidFill>
                <a:srgbClr val="7030A0"/>
              </a:solidFill>
            </a:endParaRPr>
          </a:p>
        </p:txBody>
      </p:sp>
      <p:sp>
        <p:nvSpPr>
          <p:cNvPr id="4" name="Can 3"/>
          <p:cNvSpPr/>
          <p:nvPr/>
        </p:nvSpPr>
        <p:spPr bwMode="auto">
          <a:xfrm>
            <a:off x="6553200" y="3505200"/>
            <a:ext cx="2362200" cy="1600200"/>
          </a:xfrm>
          <a:prstGeom prst="can">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ahoma" charset="0"/>
                <a:ea typeface="ＭＳ Ｐゴシック" charset="0"/>
              </a:rPr>
              <a:t>Event Store</a:t>
            </a:r>
            <a:endParaRPr kumimoji="0" lang="en-US" sz="2400" b="0" i="0" u="none" strike="noStrike" cap="none" normalizeH="0" baseline="0">
              <a:ln>
                <a:noFill/>
              </a:ln>
              <a:solidFill>
                <a:schemeClr val="tx1"/>
              </a:solidFill>
              <a:effectLst/>
              <a:latin typeface="Tahoma" charset="0"/>
              <a:ea typeface="ＭＳ Ｐゴシック" charset="0"/>
            </a:endParaRPr>
          </a:p>
        </p:txBody>
      </p:sp>
      <p:sp>
        <p:nvSpPr>
          <p:cNvPr id="22" name="Rectangle 21"/>
          <p:cNvSpPr/>
          <p:nvPr/>
        </p:nvSpPr>
        <p:spPr bwMode="auto">
          <a:xfrm>
            <a:off x="6629400" y="4404353"/>
            <a:ext cx="523104" cy="342900"/>
          </a:xfrm>
          <a:prstGeom prst="rect">
            <a:avLst/>
          </a:prstGeom>
          <a:solidFill>
            <a:schemeClr val="tx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accent1">
                    <a:lumMod val="60000"/>
                    <a:lumOff val="40000"/>
                  </a:schemeClr>
                </a:solidFill>
                <a:effectLst/>
                <a:latin typeface="Tahoma" charset="0"/>
                <a:ea typeface="ＭＳ Ｐゴシック" charset="0"/>
              </a:rPr>
              <a:t>e1</a:t>
            </a:r>
            <a:endParaRPr kumimoji="0" lang="en-US" sz="1600" b="0" i="0" u="none" strike="noStrike" cap="none" normalizeH="0" baseline="0" dirty="0">
              <a:ln>
                <a:noFill/>
              </a:ln>
              <a:solidFill>
                <a:schemeClr val="accent1">
                  <a:lumMod val="60000"/>
                  <a:lumOff val="40000"/>
                </a:schemeClr>
              </a:solidFill>
              <a:effectLst/>
              <a:latin typeface="Tahoma" charset="0"/>
              <a:ea typeface="ＭＳ Ｐゴシック" charset="0"/>
            </a:endParaRPr>
          </a:p>
        </p:txBody>
      </p:sp>
      <p:sp>
        <p:nvSpPr>
          <p:cNvPr id="18" name="Rectangle 17"/>
          <p:cNvSpPr/>
          <p:nvPr/>
        </p:nvSpPr>
        <p:spPr bwMode="auto">
          <a:xfrm>
            <a:off x="7189576" y="4404353"/>
            <a:ext cx="523104" cy="342900"/>
          </a:xfrm>
          <a:prstGeom prst="rect">
            <a:avLst/>
          </a:prstGeom>
          <a:solidFill>
            <a:schemeClr val="tx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accent1">
                    <a:lumMod val="60000"/>
                    <a:lumOff val="40000"/>
                  </a:schemeClr>
                </a:solidFill>
                <a:effectLst/>
                <a:latin typeface="Tahoma" charset="0"/>
                <a:ea typeface="ＭＳ Ｐゴシック" charset="0"/>
              </a:rPr>
              <a:t>e2</a:t>
            </a:r>
            <a:endParaRPr kumimoji="0" lang="en-US" sz="1600" b="0" i="0" u="none" strike="noStrike" cap="none" normalizeH="0" baseline="0" dirty="0">
              <a:ln>
                <a:noFill/>
              </a:ln>
              <a:solidFill>
                <a:schemeClr val="accent1">
                  <a:lumMod val="60000"/>
                  <a:lumOff val="40000"/>
                </a:schemeClr>
              </a:solidFill>
              <a:effectLst/>
              <a:latin typeface="Tahoma" charset="0"/>
              <a:ea typeface="ＭＳ Ｐゴシック" charset="0"/>
            </a:endParaRPr>
          </a:p>
        </p:txBody>
      </p:sp>
      <p:sp>
        <p:nvSpPr>
          <p:cNvPr id="23" name="Rectangle 22"/>
          <p:cNvSpPr/>
          <p:nvPr/>
        </p:nvSpPr>
        <p:spPr bwMode="auto">
          <a:xfrm>
            <a:off x="7749752" y="4404353"/>
            <a:ext cx="523104" cy="342900"/>
          </a:xfrm>
          <a:prstGeom prst="rect">
            <a:avLst/>
          </a:prstGeom>
          <a:solidFill>
            <a:schemeClr val="tx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accent1">
                    <a:lumMod val="60000"/>
                    <a:lumOff val="40000"/>
                  </a:schemeClr>
                </a:solidFill>
                <a:effectLst/>
                <a:latin typeface="Tahoma" charset="0"/>
                <a:ea typeface="ＭＳ Ｐゴシック" charset="0"/>
              </a:rPr>
              <a:t>e3</a:t>
            </a:r>
            <a:endParaRPr kumimoji="0" lang="en-US" sz="1600" b="0" i="0" u="none" strike="noStrike" cap="none" normalizeH="0" baseline="0" dirty="0">
              <a:ln>
                <a:noFill/>
              </a:ln>
              <a:solidFill>
                <a:schemeClr val="accent1">
                  <a:lumMod val="60000"/>
                  <a:lumOff val="40000"/>
                </a:schemeClr>
              </a:solidFill>
              <a:effectLst/>
              <a:latin typeface="Tahoma" charset="0"/>
              <a:ea typeface="ＭＳ Ｐゴシック" charset="0"/>
            </a:endParaRPr>
          </a:p>
        </p:txBody>
      </p:sp>
      <p:sp>
        <p:nvSpPr>
          <p:cNvPr id="24" name="Rectangle 23"/>
          <p:cNvSpPr/>
          <p:nvPr/>
        </p:nvSpPr>
        <p:spPr bwMode="auto">
          <a:xfrm>
            <a:off x="8309928" y="4404353"/>
            <a:ext cx="523104" cy="342900"/>
          </a:xfrm>
          <a:prstGeom prst="rect">
            <a:avLst/>
          </a:prstGeom>
          <a:solidFill>
            <a:schemeClr val="tx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accent1">
                    <a:lumMod val="60000"/>
                    <a:lumOff val="40000"/>
                  </a:schemeClr>
                </a:solidFill>
                <a:effectLst/>
                <a:latin typeface="Tahoma" charset="0"/>
                <a:ea typeface="ＭＳ Ｐゴシック" charset="0"/>
              </a:rPr>
              <a:t>e4</a:t>
            </a:r>
            <a:endParaRPr kumimoji="0" lang="en-US" sz="1600" b="0" i="0" u="none" strike="noStrike" cap="none" normalizeH="0" baseline="0" dirty="0">
              <a:ln>
                <a:noFill/>
              </a:ln>
              <a:solidFill>
                <a:schemeClr val="accent1">
                  <a:lumMod val="60000"/>
                  <a:lumOff val="40000"/>
                </a:schemeClr>
              </a:solidFill>
              <a:effectLst/>
              <a:latin typeface="Tahoma" charset="0"/>
              <a:ea typeface="ＭＳ Ｐゴシック" charset="0"/>
            </a:endParaRPr>
          </a:p>
        </p:txBody>
      </p:sp>
      <p:sp>
        <p:nvSpPr>
          <p:cNvPr id="25" name="Rectangle 24"/>
          <p:cNvSpPr/>
          <p:nvPr/>
        </p:nvSpPr>
        <p:spPr bwMode="auto">
          <a:xfrm>
            <a:off x="3667896" y="3898556"/>
            <a:ext cx="1818503" cy="53340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ahoma" charset="0"/>
                <a:ea typeface="ＭＳ Ｐゴシック" charset="0"/>
              </a:rPr>
              <a:t>Before State</a:t>
            </a:r>
            <a:br>
              <a:rPr kumimoji="0" lang="en-US" sz="1600" b="0" i="0" u="none" strike="noStrike" cap="none" normalizeH="0" baseline="0" dirty="0" smtClean="0">
                <a:ln>
                  <a:noFill/>
                </a:ln>
                <a:solidFill>
                  <a:schemeClr val="tx1"/>
                </a:solidFill>
                <a:effectLst/>
                <a:latin typeface="Tahoma" charset="0"/>
                <a:ea typeface="ＭＳ Ｐゴシック" charset="0"/>
              </a:rPr>
            </a:br>
            <a:r>
              <a:rPr kumimoji="0" lang="en-US" sz="1600" b="0" i="0" u="none" strike="noStrike" cap="none" normalizeH="0" baseline="0" dirty="0" smtClean="0">
                <a:ln>
                  <a:noFill/>
                </a:ln>
                <a:solidFill>
                  <a:schemeClr val="tx1"/>
                </a:solidFill>
                <a:effectLst/>
                <a:latin typeface="Tahoma" charset="0"/>
                <a:ea typeface="ＭＳ Ｐゴシック" charset="0"/>
              </a:rPr>
              <a:t>After State</a:t>
            </a:r>
            <a:endParaRPr kumimoji="0" lang="en-US" sz="1600" b="0" i="0" u="none" strike="noStrike" cap="none" normalizeH="0" baseline="0" dirty="0">
              <a:ln>
                <a:noFill/>
              </a:ln>
              <a:solidFill>
                <a:schemeClr val="tx1"/>
              </a:solidFill>
              <a:effectLst/>
              <a:latin typeface="Tahoma" charset="0"/>
              <a:ea typeface="ＭＳ Ｐゴシック" charset="0"/>
            </a:endParaRPr>
          </a:p>
        </p:txBody>
      </p:sp>
      <p:cxnSp>
        <p:nvCxnSpPr>
          <p:cNvPr id="26" name="Elbow Connector 25"/>
          <p:cNvCxnSpPr>
            <a:stCxn id="3" idx="0"/>
            <a:endCxn id="4" idx="2"/>
          </p:cNvCxnSpPr>
          <p:nvPr/>
        </p:nvCxnSpPr>
        <p:spPr bwMode="auto">
          <a:xfrm>
            <a:off x="3962400" y="3771899"/>
            <a:ext cx="2590800" cy="533401"/>
          </a:xfrm>
          <a:prstGeom prst="bentConnector3">
            <a:avLst>
              <a:gd name="adj1" fmla="val 70032"/>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27" name="Elbow Connector 26"/>
          <p:cNvCxnSpPr>
            <a:stCxn id="4" idx="1"/>
            <a:endCxn id="10" idx="0"/>
          </p:cNvCxnSpPr>
          <p:nvPr/>
        </p:nvCxnSpPr>
        <p:spPr bwMode="auto">
          <a:xfrm rot="16200000" flipV="1">
            <a:off x="6252519" y="2023418"/>
            <a:ext cx="1079158" cy="1884405"/>
          </a:xfrm>
          <a:prstGeom prst="bentConnector3">
            <a:avLst>
              <a:gd name="adj1" fmla="val 121183"/>
            </a:avLst>
          </a:prstGeom>
          <a:solidFill>
            <a:schemeClr val="accent1"/>
          </a:solidFill>
          <a:ln w="9525" cap="flat" cmpd="sng" algn="ctr">
            <a:solidFill>
              <a:schemeClr val="tx1"/>
            </a:solidFill>
            <a:prstDash val="dash"/>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29" name="Elbow Connector 28"/>
          <p:cNvCxnSpPr>
            <a:stCxn id="4" idx="1"/>
            <a:endCxn id="8" idx="0"/>
          </p:cNvCxnSpPr>
          <p:nvPr/>
        </p:nvCxnSpPr>
        <p:spPr bwMode="auto">
          <a:xfrm rot="16200000" flipV="1">
            <a:off x="5632621" y="1403521"/>
            <a:ext cx="1079158" cy="3124200"/>
          </a:xfrm>
          <a:prstGeom prst="bentConnector3">
            <a:avLst>
              <a:gd name="adj1" fmla="val 121183"/>
            </a:avLst>
          </a:prstGeom>
          <a:solidFill>
            <a:schemeClr val="accent1"/>
          </a:solidFill>
          <a:ln w="9525" cap="flat" cmpd="sng" algn="ctr">
            <a:solidFill>
              <a:schemeClr val="tx1"/>
            </a:solidFill>
            <a:prstDash val="dash"/>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32" name="TextBox 31"/>
          <p:cNvSpPr txBox="1"/>
          <p:nvPr/>
        </p:nvSpPr>
        <p:spPr>
          <a:xfrm>
            <a:off x="4109516" y="2947655"/>
            <a:ext cx="2372765" cy="338554"/>
          </a:xfrm>
          <a:prstGeom prst="rect">
            <a:avLst/>
          </a:prstGeom>
          <a:noFill/>
        </p:spPr>
        <p:txBody>
          <a:bodyPr wrap="none" rtlCol="0">
            <a:spAutoFit/>
          </a:bodyPr>
          <a:lstStyle/>
          <a:p>
            <a:pPr algn="ctr"/>
            <a:r>
              <a:rPr lang="en-US" sz="1600" b="1" dirty="0" smtClean="0">
                <a:solidFill>
                  <a:srgbClr val="7030A0"/>
                </a:solidFill>
              </a:rPr>
              <a:t>(3) </a:t>
            </a:r>
            <a:r>
              <a:rPr lang="en-US" sz="1600" b="1" smtClean="0">
                <a:solidFill>
                  <a:srgbClr val="7030A0"/>
                </a:solidFill>
              </a:rPr>
              <a:t>Update App State</a:t>
            </a:r>
            <a:endParaRPr lang="en-US" sz="1600" b="1" dirty="0">
              <a:solidFill>
                <a:srgbClr val="7030A0"/>
              </a:solidFill>
            </a:endParaRPr>
          </a:p>
        </p:txBody>
      </p:sp>
    </p:spTree>
    <p:extLst>
      <p:ext uri="{BB962C8B-B14F-4D97-AF65-F5344CB8AC3E}">
        <p14:creationId xmlns:p14="http://schemas.microsoft.com/office/powerpoint/2010/main" val="1309100217"/>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1"/>
          </p:nvPr>
        </p:nvSpPr>
        <p:spPr/>
        <p:txBody>
          <a:bodyPr/>
          <a:lstStyle/>
          <a:p>
            <a:fld id="{C2368D7B-AC94-D646-9C9E-957DB3F91338}" type="slidenum">
              <a:rPr lang="en-US"/>
              <a:pPr/>
              <a:t>34</a:t>
            </a:fld>
            <a:endParaRPr lang="en-US"/>
          </a:p>
        </p:txBody>
      </p:sp>
      <p:sp>
        <p:nvSpPr>
          <p:cNvPr id="514052" name="Rectangle 4"/>
          <p:cNvSpPr>
            <a:spLocks noGrp="1" noChangeArrowheads="1"/>
          </p:cNvSpPr>
          <p:nvPr>
            <p:ph type="title"/>
          </p:nvPr>
        </p:nvSpPr>
        <p:spPr/>
        <p:txBody>
          <a:bodyPr/>
          <a:lstStyle/>
          <a:p>
            <a:r>
              <a:rPr lang="en-US" sz="3200" dirty="0" smtClean="0"/>
              <a:t>Event and Streaming Architectures</a:t>
            </a:r>
            <a:endParaRPr lang="en-US" sz="3200" dirty="0"/>
          </a:p>
        </p:txBody>
      </p:sp>
      <p:sp>
        <p:nvSpPr>
          <p:cNvPr id="17" name="TextBox 16"/>
          <p:cNvSpPr txBox="1"/>
          <p:nvPr/>
        </p:nvSpPr>
        <p:spPr>
          <a:xfrm rot="16200000">
            <a:off x="1539490" y="3346880"/>
            <a:ext cx="1040285" cy="461665"/>
          </a:xfrm>
          <a:prstGeom prst="rect">
            <a:avLst/>
          </a:prstGeom>
          <a:noFill/>
        </p:spPr>
        <p:txBody>
          <a:bodyPr wrap="none" rtlCol="0">
            <a:spAutoFit/>
          </a:bodyPr>
          <a:lstStyle/>
          <a:p>
            <a:r>
              <a:rPr lang="en-US" smtClean="0"/>
              <a:t>Writes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9800" y="1646708"/>
            <a:ext cx="4201226" cy="3790950"/>
          </a:xfrm>
          <a:prstGeom prst="rect">
            <a:avLst/>
          </a:prstGeom>
        </p:spPr>
      </p:pic>
      <p:sp>
        <p:nvSpPr>
          <p:cNvPr id="14" name="TextBox 13"/>
          <p:cNvSpPr txBox="1"/>
          <p:nvPr/>
        </p:nvSpPr>
        <p:spPr>
          <a:xfrm>
            <a:off x="1752600" y="5493603"/>
            <a:ext cx="5602175" cy="830997"/>
          </a:xfrm>
          <a:prstGeom prst="rect">
            <a:avLst/>
          </a:prstGeom>
          <a:noFill/>
        </p:spPr>
        <p:txBody>
          <a:bodyPr wrap="none" rtlCol="0">
            <a:spAutoFit/>
          </a:bodyPr>
          <a:lstStyle/>
          <a:p>
            <a:r>
              <a:rPr lang="en-US" dirty="0" smtClean="0"/>
              <a:t>Scalability and Consistency via Separate</a:t>
            </a:r>
            <a:br>
              <a:rPr lang="en-US" dirty="0" smtClean="0"/>
            </a:br>
            <a:r>
              <a:rPr lang="en-US" dirty="0" smtClean="0"/>
              <a:t>Handling of Reads and Writes (CQRS)</a:t>
            </a:r>
            <a:endParaRPr lang="en-US" dirty="0"/>
          </a:p>
        </p:txBody>
      </p:sp>
      <p:sp>
        <p:nvSpPr>
          <p:cNvPr id="15" name="TextBox 14"/>
          <p:cNvSpPr txBox="1"/>
          <p:nvPr/>
        </p:nvSpPr>
        <p:spPr>
          <a:xfrm rot="16200000">
            <a:off x="6060447" y="3346880"/>
            <a:ext cx="1001493" cy="461665"/>
          </a:xfrm>
          <a:prstGeom prst="rect">
            <a:avLst/>
          </a:prstGeom>
          <a:noFill/>
        </p:spPr>
        <p:txBody>
          <a:bodyPr wrap="none" rtlCol="0">
            <a:spAutoFit/>
          </a:bodyPr>
          <a:lstStyle/>
          <a:p>
            <a:r>
              <a:rPr lang="en-US" dirty="0" smtClean="0"/>
              <a:t>Reads</a:t>
            </a:r>
            <a:endParaRPr lang="en-US" dirty="0"/>
          </a:p>
        </p:txBody>
      </p:sp>
    </p:spTree>
    <p:extLst>
      <p:ext uri="{BB962C8B-B14F-4D97-AF65-F5344CB8AC3E}">
        <p14:creationId xmlns:p14="http://schemas.microsoft.com/office/powerpoint/2010/main" val="2043754700"/>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1"/>
          </p:nvPr>
        </p:nvSpPr>
        <p:spPr/>
        <p:txBody>
          <a:bodyPr/>
          <a:lstStyle/>
          <a:p>
            <a:fld id="{C2368D7B-AC94-D646-9C9E-957DB3F91338}" type="slidenum">
              <a:rPr lang="en-US"/>
              <a:pPr/>
              <a:t>35</a:t>
            </a:fld>
            <a:endParaRPr lang="en-US"/>
          </a:p>
        </p:txBody>
      </p:sp>
      <p:sp>
        <p:nvSpPr>
          <p:cNvPr id="514052" name="Rectangle 4"/>
          <p:cNvSpPr>
            <a:spLocks noGrp="1" noChangeArrowheads="1"/>
          </p:cNvSpPr>
          <p:nvPr>
            <p:ph type="title"/>
          </p:nvPr>
        </p:nvSpPr>
        <p:spPr/>
        <p:txBody>
          <a:bodyPr/>
          <a:lstStyle/>
          <a:p>
            <a:r>
              <a:rPr lang="en-US" sz="3200" dirty="0" smtClean="0"/>
              <a:t>Course Topics - CAP</a:t>
            </a:r>
            <a:endParaRPr lang="en-US" sz="3200" dirty="0"/>
          </a:p>
        </p:txBody>
      </p:sp>
      <p:sp>
        <p:nvSpPr>
          <p:cNvPr id="14" name="TextBox 13"/>
          <p:cNvSpPr txBox="1"/>
          <p:nvPr/>
        </p:nvSpPr>
        <p:spPr>
          <a:xfrm>
            <a:off x="902746" y="5743137"/>
            <a:ext cx="7754239" cy="461665"/>
          </a:xfrm>
          <a:prstGeom prst="rect">
            <a:avLst/>
          </a:prstGeom>
          <a:noFill/>
        </p:spPr>
        <p:txBody>
          <a:bodyPr wrap="none" rtlCol="0">
            <a:spAutoFit/>
          </a:bodyPr>
          <a:lstStyle/>
          <a:p>
            <a:r>
              <a:rPr lang="en-US" dirty="0" smtClean="0"/>
              <a:t>CAP Theorem and its impact on design and architecture</a:t>
            </a:r>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8400" y="1584739"/>
            <a:ext cx="4114800" cy="4114800"/>
          </a:xfrm>
          <a:prstGeom prst="rect">
            <a:avLst/>
          </a:prstGeom>
        </p:spPr>
      </p:pic>
    </p:spTree>
    <p:extLst>
      <p:ext uri="{BB962C8B-B14F-4D97-AF65-F5344CB8AC3E}">
        <p14:creationId xmlns:p14="http://schemas.microsoft.com/office/powerpoint/2010/main" val="203602790"/>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8BE99BFD-8863-B045-8AED-C026A27B630D}" type="slidenum">
              <a:rPr lang="en-US"/>
              <a:pPr/>
              <a:t>36</a:t>
            </a:fld>
            <a:endParaRPr lang="en-US"/>
          </a:p>
        </p:txBody>
      </p:sp>
      <p:sp>
        <p:nvSpPr>
          <p:cNvPr id="477186" name="Rectangle 2"/>
          <p:cNvSpPr>
            <a:spLocks noGrp="1" noChangeArrowheads="1"/>
          </p:cNvSpPr>
          <p:nvPr>
            <p:ph type="title"/>
          </p:nvPr>
        </p:nvSpPr>
        <p:spPr/>
        <p:txBody>
          <a:bodyPr/>
          <a:lstStyle/>
          <a:p>
            <a:r>
              <a:rPr lang="en-US" dirty="0" smtClean="0"/>
              <a:t>Course Topics </a:t>
            </a:r>
            <a:endParaRPr lang="en-US" dirty="0"/>
          </a:p>
        </p:txBody>
      </p:sp>
      <p:sp>
        <p:nvSpPr>
          <p:cNvPr id="2" name="TextBox 1"/>
          <p:cNvSpPr txBox="1"/>
          <p:nvPr/>
        </p:nvSpPr>
        <p:spPr>
          <a:xfrm>
            <a:off x="990600" y="1524000"/>
            <a:ext cx="4570482" cy="461665"/>
          </a:xfrm>
          <a:prstGeom prst="rect">
            <a:avLst/>
          </a:prstGeom>
          <a:noFill/>
        </p:spPr>
        <p:txBody>
          <a:bodyPr wrap="none" rtlCol="0">
            <a:spAutoFit/>
          </a:bodyPr>
          <a:lstStyle/>
          <a:p>
            <a:r>
              <a:rPr lang="en-US" dirty="0" smtClean="0"/>
              <a:t>Modeling Software Architectures</a:t>
            </a:r>
            <a:endParaRPr lang="en-US" dirty="0"/>
          </a:p>
        </p:txBody>
      </p:sp>
      <p:sp>
        <p:nvSpPr>
          <p:cNvPr id="7" name="Text Box 11"/>
          <p:cNvSpPr txBox="1">
            <a:spLocks noChangeArrowheads="1"/>
          </p:cNvSpPr>
          <p:nvPr/>
        </p:nvSpPr>
        <p:spPr bwMode="auto">
          <a:xfrm>
            <a:off x="1028700" y="1981200"/>
            <a:ext cx="7505700" cy="147732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marL="342900" indent="-342900">
              <a:buFont typeface="Arial"/>
              <a:buChar char="•"/>
            </a:pPr>
            <a:r>
              <a:rPr lang="en-US" sz="1800" dirty="0" smtClean="0"/>
              <a:t>Why do we model</a:t>
            </a:r>
          </a:p>
          <a:p>
            <a:pPr marL="342900" indent="-342900">
              <a:buFont typeface="Arial"/>
              <a:buChar char="•"/>
            </a:pPr>
            <a:r>
              <a:rPr lang="en-US" sz="1800" dirty="0" smtClean="0"/>
              <a:t>Important views</a:t>
            </a:r>
          </a:p>
          <a:p>
            <a:pPr marL="342900" indent="-342900">
              <a:buFont typeface="Arial"/>
              <a:buChar char="•"/>
            </a:pPr>
            <a:r>
              <a:rPr lang="en-US" sz="1800" dirty="0" smtClean="0"/>
              <a:t>Communicating to stakeholders</a:t>
            </a:r>
          </a:p>
          <a:p>
            <a:pPr marL="342900" indent="-342900">
              <a:buFont typeface="Arial"/>
              <a:buChar char="•"/>
            </a:pPr>
            <a:r>
              <a:rPr lang="en-US" sz="1800" dirty="0" smtClean="0"/>
              <a:t>Reference, Conceptual, Logical, and Application architectures</a:t>
            </a:r>
          </a:p>
          <a:p>
            <a:pPr marL="342900" indent="-342900">
              <a:buFont typeface="Arial"/>
              <a:buChar char="•"/>
            </a:pPr>
            <a:r>
              <a:rPr lang="en-US" sz="1800" dirty="0" smtClean="0"/>
              <a:t>Use of tooling to model software architectures</a:t>
            </a:r>
            <a:endParaRPr lang="en-US" sz="1800" dirty="0"/>
          </a:p>
        </p:txBody>
      </p:sp>
    </p:spTree>
    <p:extLst>
      <p:ext uri="{BB962C8B-B14F-4D97-AF65-F5344CB8AC3E}">
        <p14:creationId xmlns:p14="http://schemas.microsoft.com/office/powerpoint/2010/main" val="2849122637"/>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8BE99BFD-8863-B045-8AED-C026A27B630D}" type="slidenum">
              <a:rPr lang="en-US"/>
              <a:pPr/>
              <a:t>37</a:t>
            </a:fld>
            <a:endParaRPr lang="en-US"/>
          </a:p>
        </p:txBody>
      </p:sp>
      <p:sp>
        <p:nvSpPr>
          <p:cNvPr id="477186" name="Rectangle 2"/>
          <p:cNvSpPr>
            <a:spLocks noGrp="1" noChangeArrowheads="1"/>
          </p:cNvSpPr>
          <p:nvPr>
            <p:ph type="title"/>
          </p:nvPr>
        </p:nvSpPr>
        <p:spPr/>
        <p:txBody>
          <a:bodyPr/>
          <a:lstStyle/>
          <a:p>
            <a:r>
              <a:rPr lang="en-US" dirty="0" smtClean="0"/>
              <a:t>Modeling Architecture Example</a:t>
            </a:r>
            <a:endParaRPr lang="en-US" dirty="0"/>
          </a:p>
        </p:txBody>
      </p:sp>
      <p:pic>
        <p:nvPicPr>
          <p:cNvPr id="8" name="Picture 7" descr="CS575 Logical Architecture.jp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285095" y="1524000"/>
            <a:ext cx="6563505" cy="4800600"/>
          </a:xfrm>
          <a:prstGeom prst="rect">
            <a:avLst/>
          </a:prstGeom>
        </p:spPr>
      </p:pic>
    </p:spTree>
    <p:extLst>
      <p:ext uri="{BB962C8B-B14F-4D97-AF65-F5344CB8AC3E}">
        <p14:creationId xmlns:p14="http://schemas.microsoft.com/office/powerpoint/2010/main" val="1773747638"/>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8BE99BFD-8863-B045-8AED-C026A27B630D}" type="slidenum">
              <a:rPr lang="en-US"/>
              <a:pPr/>
              <a:t>38</a:t>
            </a:fld>
            <a:endParaRPr lang="en-US"/>
          </a:p>
        </p:txBody>
      </p:sp>
      <p:sp>
        <p:nvSpPr>
          <p:cNvPr id="477186" name="Rectangle 2"/>
          <p:cNvSpPr>
            <a:spLocks noGrp="1" noChangeArrowheads="1"/>
          </p:cNvSpPr>
          <p:nvPr>
            <p:ph type="title"/>
          </p:nvPr>
        </p:nvSpPr>
        <p:spPr/>
        <p:txBody>
          <a:bodyPr/>
          <a:lstStyle/>
          <a:p>
            <a:r>
              <a:rPr lang="en-US" dirty="0" smtClean="0"/>
              <a:t>Course Topics </a:t>
            </a:r>
            <a:endParaRPr lang="en-US" dirty="0"/>
          </a:p>
        </p:txBody>
      </p:sp>
      <p:sp>
        <p:nvSpPr>
          <p:cNvPr id="6" name="TextBox 5"/>
          <p:cNvSpPr txBox="1"/>
          <p:nvPr/>
        </p:nvSpPr>
        <p:spPr>
          <a:xfrm>
            <a:off x="990600" y="1524000"/>
            <a:ext cx="2929007" cy="461665"/>
          </a:xfrm>
          <a:prstGeom prst="rect">
            <a:avLst/>
          </a:prstGeom>
          <a:noFill/>
        </p:spPr>
        <p:txBody>
          <a:bodyPr wrap="none" rtlCol="0">
            <a:spAutoFit/>
          </a:bodyPr>
          <a:lstStyle/>
          <a:p>
            <a:r>
              <a:rPr lang="en-US" dirty="0" smtClean="0"/>
              <a:t>Mobile Architectures</a:t>
            </a:r>
            <a:endParaRPr lang="en-US" dirty="0"/>
          </a:p>
        </p:txBody>
      </p:sp>
      <p:sp>
        <p:nvSpPr>
          <p:cNvPr id="8" name="Text Box 11"/>
          <p:cNvSpPr txBox="1">
            <a:spLocks noChangeArrowheads="1"/>
          </p:cNvSpPr>
          <p:nvPr/>
        </p:nvSpPr>
        <p:spPr bwMode="auto">
          <a:xfrm>
            <a:off x="1028700" y="1986677"/>
            <a:ext cx="7505700" cy="120032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marL="342900" indent="-342900">
              <a:buFont typeface="Arial"/>
              <a:buChar char="•"/>
            </a:pPr>
            <a:r>
              <a:rPr lang="en-US" sz="1800" dirty="0" smtClean="0"/>
              <a:t>Design considerations for mobile architectures</a:t>
            </a:r>
          </a:p>
          <a:p>
            <a:pPr marL="342900" indent="-342900">
              <a:buFont typeface="Arial"/>
              <a:buChar char="•"/>
            </a:pPr>
            <a:r>
              <a:rPr lang="en-US" sz="1800" dirty="0" smtClean="0"/>
              <a:t>Designing native, hybrid and responsive applications</a:t>
            </a:r>
          </a:p>
          <a:p>
            <a:pPr marL="342900" indent="-342900">
              <a:buFont typeface="Arial"/>
              <a:buChar char="•"/>
            </a:pPr>
            <a:endParaRPr lang="en-US" sz="1800" dirty="0" smtClean="0"/>
          </a:p>
          <a:p>
            <a:pPr marL="342900" indent="-342900">
              <a:buFont typeface="Arial"/>
              <a:buChar char="•"/>
            </a:pPr>
            <a:endParaRPr lang="en-US" sz="1800" dirty="0"/>
          </a:p>
        </p:txBody>
      </p:sp>
      <p:pic>
        <p:nvPicPr>
          <p:cNvPr id="3" name="Picture 2"/>
          <p:cNvPicPr>
            <a:picLocks noChangeAspect="1"/>
          </p:cNvPicPr>
          <p:nvPr/>
        </p:nvPicPr>
        <p:blipFill>
          <a:blip r:embed="rId2"/>
          <a:stretch>
            <a:fillRect/>
          </a:stretch>
        </p:blipFill>
        <p:spPr>
          <a:xfrm>
            <a:off x="1371599" y="2730500"/>
            <a:ext cx="6813355" cy="3594100"/>
          </a:xfrm>
          <a:prstGeom prst="rect">
            <a:avLst/>
          </a:prstGeom>
        </p:spPr>
      </p:pic>
    </p:spTree>
    <p:extLst>
      <p:ext uri="{BB962C8B-B14F-4D97-AF65-F5344CB8AC3E}">
        <p14:creationId xmlns:p14="http://schemas.microsoft.com/office/powerpoint/2010/main" val="28602385"/>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8BE99BFD-8863-B045-8AED-C026A27B630D}" type="slidenum">
              <a:rPr lang="en-US"/>
              <a:pPr/>
              <a:t>39</a:t>
            </a:fld>
            <a:endParaRPr lang="en-US"/>
          </a:p>
        </p:txBody>
      </p:sp>
      <p:sp>
        <p:nvSpPr>
          <p:cNvPr id="477186" name="Rectangle 2"/>
          <p:cNvSpPr>
            <a:spLocks noGrp="1" noChangeArrowheads="1"/>
          </p:cNvSpPr>
          <p:nvPr>
            <p:ph type="title"/>
          </p:nvPr>
        </p:nvSpPr>
        <p:spPr/>
        <p:txBody>
          <a:bodyPr/>
          <a:lstStyle/>
          <a:p>
            <a:r>
              <a:rPr lang="en-US" dirty="0" smtClean="0"/>
              <a:t>Course Topics </a:t>
            </a:r>
            <a:endParaRPr lang="en-US" dirty="0"/>
          </a:p>
        </p:txBody>
      </p:sp>
      <p:sp>
        <p:nvSpPr>
          <p:cNvPr id="6" name="TextBox 5"/>
          <p:cNvSpPr txBox="1"/>
          <p:nvPr/>
        </p:nvSpPr>
        <p:spPr>
          <a:xfrm>
            <a:off x="990600" y="1524000"/>
            <a:ext cx="4160113" cy="461665"/>
          </a:xfrm>
          <a:prstGeom prst="rect">
            <a:avLst/>
          </a:prstGeom>
          <a:noFill/>
        </p:spPr>
        <p:txBody>
          <a:bodyPr wrap="none" rtlCol="0">
            <a:spAutoFit/>
          </a:bodyPr>
          <a:lstStyle/>
          <a:p>
            <a:r>
              <a:rPr lang="en-US" dirty="0" smtClean="0"/>
              <a:t>Types of Mobile Architectures</a:t>
            </a:r>
            <a:endParaRPr lang="en-US" dirty="0"/>
          </a:p>
        </p:txBody>
      </p:sp>
      <p:sp>
        <p:nvSpPr>
          <p:cNvPr id="2" name="Rectangle 1"/>
          <p:cNvSpPr/>
          <p:nvPr/>
        </p:nvSpPr>
        <p:spPr bwMode="auto">
          <a:xfrm>
            <a:off x="152400" y="2514600"/>
            <a:ext cx="1828800" cy="335280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ahoma" charset="0"/>
                <a:ea typeface="ＭＳ Ｐゴシック" charset="0"/>
              </a:rPr>
              <a:t>Storyboard</a:t>
            </a:r>
            <a:endParaRPr kumimoji="0" lang="en-US" sz="2400" b="0" i="0" u="none" strike="noStrike" cap="none" normalizeH="0" baseline="0" dirty="0">
              <a:ln>
                <a:noFill/>
              </a:ln>
              <a:solidFill>
                <a:schemeClr val="tx1"/>
              </a:solidFill>
              <a:effectLst/>
              <a:latin typeface="Tahoma" charset="0"/>
              <a:ea typeface="ＭＳ Ｐゴシック" charset="0"/>
            </a:endParaRPr>
          </a:p>
        </p:txBody>
      </p:sp>
      <p:sp>
        <p:nvSpPr>
          <p:cNvPr id="5" name="Rectangle 4"/>
          <p:cNvSpPr/>
          <p:nvPr/>
        </p:nvSpPr>
        <p:spPr bwMode="auto">
          <a:xfrm>
            <a:off x="381000" y="3657600"/>
            <a:ext cx="1447800" cy="304800"/>
          </a:xfrm>
          <a:prstGeom prst="rect">
            <a:avLst/>
          </a:prstGeom>
          <a:solidFill>
            <a:schemeClr val="tx1"/>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accent1"/>
                </a:solidFill>
                <a:effectLst/>
                <a:latin typeface="Tahoma" charset="0"/>
                <a:ea typeface="ＭＳ Ｐゴシック" charset="0"/>
              </a:rPr>
              <a:t>Controller</a:t>
            </a:r>
            <a:endParaRPr kumimoji="0" lang="en-US" sz="1400" b="0" i="0" u="none" strike="noStrike" cap="none" normalizeH="0" baseline="0" dirty="0">
              <a:ln>
                <a:noFill/>
              </a:ln>
              <a:solidFill>
                <a:schemeClr val="accent1"/>
              </a:solidFill>
              <a:effectLst/>
              <a:latin typeface="Tahoma" charset="0"/>
              <a:ea typeface="ＭＳ Ｐゴシック" charset="0"/>
            </a:endParaRPr>
          </a:p>
        </p:txBody>
      </p:sp>
      <p:sp>
        <p:nvSpPr>
          <p:cNvPr id="9" name="Rectangle 8"/>
          <p:cNvSpPr/>
          <p:nvPr/>
        </p:nvSpPr>
        <p:spPr bwMode="auto">
          <a:xfrm>
            <a:off x="381000" y="3352800"/>
            <a:ext cx="1447800" cy="304800"/>
          </a:xfrm>
          <a:prstGeom prst="rect">
            <a:avLst/>
          </a:prstGeom>
          <a:solidFill>
            <a:schemeClr val="tx1"/>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accent1"/>
                </a:solidFill>
                <a:effectLst/>
                <a:latin typeface="Tahoma" charset="0"/>
                <a:ea typeface="ＭＳ Ｐゴシック" charset="0"/>
              </a:rPr>
              <a:t>View</a:t>
            </a:r>
            <a:endParaRPr kumimoji="0" lang="en-US" sz="1400" b="0" i="0" u="none" strike="noStrike" cap="none" normalizeH="0" baseline="0" dirty="0">
              <a:ln>
                <a:noFill/>
              </a:ln>
              <a:solidFill>
                <a:schemeClr val="accent1"/>
              </a:solidFill>
              <a:effectLst/>
              <a:latin typeface="Tahoma" charset="0"/>
              <a:ea typeface="ＭＳ Ｐゴシック" charset="0"/>
            </a:endParaRPr>
          </a:p>
        </p:txBody>
      </p:sp>
      <p:sp>
        <p:nvSpPr>
          <p:cNvPr id="11" name="Rectangle 10"/>
          <p:cNvSpPr/>
          <p:nvPr/>
        </p:nvSpPr>
        <p:spPr bwMode="auto">
          <a:xfrm>
            <a:off x="381000" y="3048000"/>
            <a:ext cx="1447800" cy="304800"/>
          </a:xfrm>
          <a:prstGeom prst="rect">
            <a:avLst/>
          </a:prstGeom>
          <a:solidFill>
            <a:schemeClr val="tx1"/>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smtClean="0">
                <a:solidFill>
                  <a:schemeClr val="accent1"/>
                </a:solidFill>
              </a:rPr>
              <a:t>Model</a:t>
            </a:r>
            <a:endParaRPr kumimoji="0" lang="en-US" sz="1400" b="0" i="0" u="none" strike="noStrike" cap="none" normalizeH="0" baseline="0" dirty="0">
              <a:ln>
                <a:noFill/>
              </a:ln>
              <a:solidFill>
                <a:schemeClr val="accent1"/>
              </a:solidFill>
              <a:effectLst/>
              <a:latin typeface="Tahoma" charset="0"/>
              <a:ea typeface="ＭＳ Ｐゴシック" charset="0"/>
            </a:endParaRPr>
          </a:p>
        </p:txBody>
      </p:sp>
      <p:sp>
        <p:nvSpPr>
          <p:cNvPr id="12" name="Rectangle 11"/>
          <p:cNvSpPr/>
          <p:nvPr/>
        </p:nvSpPr>
        <p:spPr bwMode="auto">
          <a:xfrm>
            <a:off x="381000" y="5410200"/>
            <a:ext cx="1447800" cy="304800"/>
          </a:xfrm>
          <a:prstGeom prst="rect">
            <a:avLst/>
          </a:prstGeom>
          <a:solidFill>
            <a:schemeClr val="tx1"/>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accent1"/>
                </a:solidFill>
                <a:effectLst/>
                <a:latin typeface="Tahoma" charset="0"/>
                <a:ea typeface="ＭＳ Ｐゴシック" charset="0"/>
              </a:rPr>
              <a:t>Controller</a:t>
            </a:r>
            <a:endParaRPr kumimoji="0" lang="en-US" sz="1400" b="0" i="0" u="none" strike="noStrike" cap="none" normalizeH="0" baseline="0" dirty="0">
              <a:ln>
                <a:noFill/>
              </a:ln>
              <a:solidFill>
                <a:schemeClr val="accent1"/>
              </a:solidFill>
              <a:effectLst/>
              <a:latin typeface="Tahoma" charset="0"/>
              <a:ea typeface="ＭＳ Ｐゴシック" charset="0"/>
            </a:endParaRPr>
          </a:p>
        </p:txBody>
      </p:sp>
      <p:sp>
        <p:nvSpPr>
          <p:cNvPr id="13" name="Rectangle 12"/>
          <p:cNvSpPr/>
          <p:nvPr/>
        </p:nvSpPr>
        <p:spPr bwMode="auto">
          <a:xfrm>
            <a:off x="381000" y="5105400"/>
            <a:ext cx="1447800" cy="304800"/>
          </a:xfrm>
          <a:prstGeom prst="rect">
            <a:avLst/>
          </a:prstGeom>
          <a:solidFill>
            <a:schemeClr val="tx1"/>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accent1"/>
                </a:solidFill>
                <a:effectLst/>
                <a:latin typeface="Tahoma" charset="0"/>
                <a:ea typeface="ＭＳ Ｐゴシック" charset="0"/>
              </a:rPr>
              <a:t>View</a:t>
            </a:r>
            <a:endParaRPr kumimoji="0" lang="en-US" sz="1400" b="0" i="0" u="none" strike="noStrike" cap="none" normalizeH="0" baseline="0" dirty="0">
              <a:ln>
                <a:noFill/>
              </a:ln>
              <a:solidFill>
                <a:schemeClr val="accent1"/>
              </a:solidFill>
              <a:effectLst/>
              <a:latin typeface="Tahoma" charset="0"/>
              <a:ea typeface="ＭＳ Ｐゴシック" charset="0"/>
            </a:endParaRPr>
          </a:p>
        </p:txBody>
      </p:sp>
      <p:sp>
        <p:nvSpPr>
          <p:cNvPr id="14" name="Rectangle 13"/>
          <p:cNvSpPr/>
          <p:nvPr/>
        </p:nvSpPr>
        <p:spPr bwMode="auto">
          <a:xfrm>
            <a:off x="381000" y="4800600"/>
            <a:ext cx="1447800" cy="304800"/>
          </a:xfrm>
          <a:prstGeom prst="rect">
            <a:avLst/>
          </a:prstGeom>
          <a:solidFill>
            <a:schemeClr val="tx1"/>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smtClean="0">
                <a:solidFill>
                  <a:schemeClr val="accent1"/>
                </a:solidFill>
              </a:rPr>
              <a:t>Model</a:t>
            </a:r>
            <a:endParaRPr kumimoji="0" lang="en-US" sz="1400" b="0" i="0" u="none" strike="noStrike" cap="none" normalizeH="0" baseline="0" dirty="0">
              <a:ln>
                <a:noFill/>
              </a:ln>
              <a:solidFill>
                <a:schemeClr val="accent1"/>
              </a:solidFill>
              <a:effectLst/>
              <a:latin typeface="Tahoma" charset="0"/>
              <a:ea typeface="ＭＳ Ｐゴシック" charset="0"/>
            </a:endParaRPr>
          </a:p>
        </p:txBody>
      </p:sp>
      <p:sp>
        <p:nvSpPr>
          <p:cNvPr id="7" name="TextBox 6"/>
          <p:cNvSpPr txBox="1"/>
          <p:nvPr/>
        </p:nvSpPr>
        <p:spPr>
          <a:xfrm>
            <a:off x="710969" y="4202668"/>
            <a:ext cx="813031" cy="369332"/>
          </a:xfrm>
          <a:prstGeom prst="rect">
            <a:avLst/>
          </a:prstGeom>
          <a:noFill/>
        </p:spPr>
        <p:txBody>
          <a:bodyPr wrap="none" rtlCol="0">
            <a:spAutoFit/>
          </a:bodyPr>
          <a:lstStyle/>
          <a:p>
            <a:r>
              <a:rPr lang="en-US" sz="1800" dirty="0" smtClean="0"/>
              <a:t>Segue</a:t>
            </a:r>
            <a:endParaRPr lang="en-US" sz="1800" dirty="0"/>
          </a:p>
        </p:txBody>
      </p:sp>
      <p:cxnSp>
        <p:nvCxnSpPr>
          <p:cNvPr id="18" name="Straight Arrow Connector 17"/>
          <p:cNvCxnSpPr/>
          <p:nvPr/>
        </p:nvCxnSpPr>
        <p:spPr bwMode="auto">
          <a:xfrm>
            <a:off x="609600" y="3962400"/>
            <a:ext cx="0" cy="83820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20" name="Straight Arrow Connector 19"/>
          <p:cNvCxnSpPr/>
          <p:nvPr/>
        </p:nvCxnSpPr>
        <p:spPr bwMode="auto">
          <a:xfrm flipV="1">
            <a:off x="1600200" y="3962400"/>
            <a:ext cx="0" cy="83820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23" name="Rectangle 22"/>
          <p:cNvSpPr/>
          <p:nvPr/>
        </p:nvSpPr>
        <p:spPr bwMode="auto">
          <a:xfrm>
            <a:off x="2133600" y="2514600"/>
            <a:ext cx="3276600" cy="335280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ahoma" charset="0"/>
                <a:ea typeface="ＭＳ Ｐゴシック" charset="0"/>
              </a:rPr>
              <a:t>Storyboard</a:t>
            </a:r>
            <a:endParaRPr kumimoji="0" lang="en-US" sz="2400" b="0" i="0" u="none" strike="noStrike" cap="none" normalizeH="0" baseline="0" dirty="0">
              <a:ln>
                <a:noFill/>
              </a:ln>
              <a:solidFill>
                <a:schemeClr val="tx1"/>
              </a:solidFill>
              <a:effectLst/>
              <a:latin typeface="Tahoma" charset="0"/>
              <a:ea typeface="ＭＳ Ｐゴシック" charset="0"/>
            </a:endParaRPr>
          </a:p>
        </p:txBody>
      </p:sp>
      <p:sp>
        <p:nvSpPr>
          <p:cNvPr id="24" name="Rectangle 23"/>
          <p:cNvSpPr/>
          <p:nvPr/>
        </p:nvSpPr>
        <p:spPr bwMode="auto">
          <a:xfrm>
            <a:off x="2362200" y="3657600"/>
            <a:ext cx="1447800" cy="304800"/>
          </a:xfrm>
          <a:prstGeom prst="rect">
            <a:avLst/>
          </a:prstGeom>
          <a:solidFill>
            <a:schemeClr val="tx1"/>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accent1"/>
                </a:solidFill>
                <a:effectLst/>
                <a:latin typeface="Tahoma" charset="0"/>
                <a:ea typeface="ＭＳ Ｐゴシック" charset="0"/>
              </a:rPr>
              <a:t>Controller</a:t>
            </a:r>
            <a:endParaRPr kumimoji="0" lang="en-US" sz="1400" b="0" i="0" u="none" strike="noStrike" cap="none" normalizeH="0" baseline="0" dirty="0">
              <a:ln>
                <a:noFill/>
              </a:ln>
              <a:solidFill>
                <a:schemeClr val="accent1"/>
              </a:solidFill>
              <a:effectLst/>
              <a:latin typeface="Tahoma" charset="0"/>
              <a:ea typeface="ＭＳ Ｐゴシック" charset="0"/>
            </a:endParaRPr>
          </a:p>
        </p:txBody>
      </p:sp>
      <p:sp>
        <p:nvSpPr>
          <p:cNvPr id="25" name="Rectangle 24"/>
          <p:cNvSpPr/>
          <p:nvPr/>
        </p:nvSpPr>
        <p:spPr bwMode="auto">
          <a:xfrm>
            <a:off x="2362200" y="3352800"/>
            <a:ext cx="1447800" cy="304800"/>
          </a:xfrm>
          <a:prstGeom prst="rect">
            <a:avLst/>
          </a:prstGeom>
          <a:solidFill>
            <a:schemeClr val="tx1"/>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accent1"/>
                </a:solidFill>
                <a:effectLst/>
                <a:latin typeface="Tahoma" charset="0"/>
                <a:ea typeface="ＭＳ Ｐゴシック" charset="0"/>
              </a:rPr>
              <a:t>View</a:t>
            </a:r>
            <a:endParaRPr kumimoji="0" lang="en-US" sz="1400" b="0" i="0" u="none" strike="noStrike" cap="none" normalizeH="0" baseline="0" dirty="0">
              <a:ln>
                <a:noFill/>
              </a:ln>
              <a:solidFill>
                <a:schemeClr val="accent1"/>
              </a:solidFill>
              <a:effectLst/>
              <a:latin typeface="Tahoma" charset="0"/>
              <a:ea typeface="ＭＳ Ｐゴシック" charset="0"/>
            </a:endParaRPr>
          </a:p>
        </p:txBody>
      </p:sp>
      <p:sp>
        <p:nvSpPr>
          <p:cNvPr id="26" name="Rectangle 25"/>
          <p:cNvSpPr/>
          <p:nvPr/>
        </p:nvSpPr>
        <p:spPr bwMode="auto">
          <a:xfrm>
            <a:off x="2362200" y="3048000"/>
            <a:ext cx="1447800" cy="304800"/>
          </a:xfrm>
          <a:prstGeom prst="rect">
            <a:avLst/>
          </a:prstGeom>
          <a:solidFill>
            <a:schemeClr val="tx1"/>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smtClean="0">
                <a:solidFill>
                  <a:schemeClr val="accent1"/>
                </a:solidFill>
              </a:rPr>
              <a:t>Model</a:t>
            </a:r>
            <a:endParaRPr kumimoji="0" lang="en-US" sz="1400" b="0" i="0" u="none" strike="noStrike" cap="none" normalizeH="0" baseline="0" dirty="0">
              <a:ln>
                <a:noFill/>
              </a:ln>
              <a:solidFill>
                <a:schemeClr val="accent1"/>
              </a:solidFill>
              <a:effectLst/>
              <a:latin typeface="Tahoma" charset="0"/>
              <a:ea typeface="ＭＳ Ｐゴシック" charset="0"/>
            </a:endParaRPr>
          </a:p>
        </p:txBody>
      </p:sp>
      <p:sp>
        <p:nvSpPr>
          <p:cNvPr id="27" name="Rectangle 26"/>
          <p:cNvSpPr/>
          <p:nvPr/>
        </p:nvSpPr>
        <p:spPr bwMode="auto">
          <a:xfrm>
            <a:off x="2362200" y="5410200"/>
            <a:ext cx="1447800" cy="304800"/>
          </a:xfrm>
          <a:prstGeom prst="rect">
            <a:avLst/>
          </a:prstGeom>
          <a:solidFill>
            <a:schemeClr val="tx1"/>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accent1"/>
                </a:solidFill>
                <a:effectLst/>
                <a:latin typeface="Tahoma" charset="0"/>
                <a:ea typeface="ＭＳ Ｐゴシック" charset="0"/>
              </a:rPr>
              <a:t>Controller</a:t>
            </a:r>
            <a:endParaRPr kumimoji="0" lang="en-US" sz="1400" b="0" i="0" u="none" strike="noStrike" cap="none" normalizeH="0" baseline="0" dirty="0">
              <a:ln>
                <a:noFill/>
              </a:ln>
              <a:solidFill>
                <a:schemeClr val="accent1"/>
              </a:solidFill>
              <a:effectLst/>
              <a:latin typeface="Tahoma" charset="0"/>
              <a:ea typeface="ＭＳ Ｐゴシック" charset="0"/>
            </a:endParaRPr>
          </a:p>
        </p:txBody>
      </p:sp>
      <p:sp>
        <p:nvSpPr>
          <p:cNvPr id="28" name="Rectangle 27"/>
          <p:cNvSpPr/>
          <p:nvPr/>
        </p:nvSpPr>
        <p:spPr bwMode="auto">
          <a:xfrm>
            <a:off x="2362200" y="5105400"/>
            <a:ext cx="1447800" cy="304800"/>
          </a:xfrm>
          <a:prstGeom prst="rect">
            <a:avLst/>
          </a:prstGeom>
          <a:solidFill>
            <a:schemeClr val="tx1"/>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accent1"/>
                </a:solidFill>
                <a:effectLst/>
                <a:latin typeface="Tahoma" charset="0"/>
                <a:ea typeface="ＭＳ Ｐゴシック" charset="0"/>
              </a:rPr>
              <a:t>View</a:t>
            </a:r>
            <a:endParaRPr kumimoji="0" lang="en-US" sz="1400" b="0" i="0" u="none" strike="noStrike" cap="none" normalizeH="0" baseline="0" dirty="0">
              <a:ln>
                <a:noFill/>
              </a:ln>
              <a:solidFill>
                <a:schemeClr val="accent1"/>
              </a:solidFill>
              <a:effectLst/>
              <a:latin typeface="Tahoma" charset="0"/>
              <a:ea typeface="ＭＳ Ｐゴシック" charset="0"/>
            </a:endParaRPr>
          </a:p>
        </p:txBody>
      </p:sp>
      <p:sp>
        <p:nvSpPr>
          <p:cNvPr id="29" name="Rectangle 28"/>
          <p:cNvSpPr/>
          <p:nvPr/>
        </p:nvSpPr>
        <p:spPr bwMode="auto">
          <a:xfrm>
            <a:off x="2362200" y="4800600"/>
            <a:ext cx="1447800" cy="304800"/>
          </a:xfrm>
          <a:prstGeom prst="rect">
            <a:avLst/>
          </a:prstGeom>
          <a:solidFill>
            <a:schemeClr val="tx1"/>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smtClean="0">
                <a:solidFill>
                  <a:schemeClr val="accent1"/>
                </a:solidFill>
              </a:rPr>
              <a:t>Model</a:t>
            </a:r>
            <a:endParaRPr kumimoji="0" lang="en-US" sz="1400" b="0" i="0" u="none" strike="noStrike" cap="none" normalizeH="0" baseline="0" dirty="0">
              <a:ln>
                <a:noFill/>
              </a:ln>
              <a:solidFill>
                <a:schemeClr val="accent1"/>
              </a:solidFill>
              <a:effectLst/>
              <a:latin typeface="Tahoma" charset="0"/>
              <a:ea typeface="ＭＳ Ｐゴシック" charset="0"/>
            </a:endParaRPr>
          </a:p>
        </p:txBody>
      </p:sp>
      <p:sp>
        <p:nvSpPr>
          <p:cNvPr id="30" name="TextBox 29"/>
          <p:cNvSpPr txBox="1"/>
          <p:nvPr/>
        </p:nvSpPr>
        <p:spPr>
          <a:xfrm>
            <a:off x="2692169" y="4202668"/>
            <a:ext cx="813031" cy="369332"/>
          </a:xfrm>
          <a:prstGeom prst="rect">
            <a:avLst/>
          </a:prstGeom>
          <a:noFill/>
        </p:spPr>
        <p:txBody>
          <a:bodyPr wrap="none" rtlCol="0">
            <a:spAutoFit/>
          </a:bodyPr>
          <a:lstStyle/>
          <a:p>
            <a:r>
              <a:rPr lang="en-US" sz="1800" dirty="0" smtClean="0"/>
              <a:t>Segue</a:t>
            </a:r>
            <a:endParaRPr lang="en-US" sz="1800" dirty="0"/>
          </a:p>
        </p:txBody>
      </p:sp>
      <p:cxnSp>
        <p:nvCxnSpPr>
          <p:cNvPr id="31" name="Straight Arrow Connector 30"/>
          <p:cNvCxnSpPr/>
          <p:nvPr/>
        </p:nvCxnSpPr>
        <p:spPr bwMode="auto">
          <a:xfrm>
            <a:off x="2590800" y="3962400"/>
            <a:ext cx="0" cy="83820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32" name="Straight Arrow Connector 31"/>
          <p:cNvCxnSpPr/>
          <p:nvPr/>
        </p:nvCxnSpPr>
        <p:spPr bwMode="auto">
          <a:xfrm flipV="1">
            <a:off x="3581400" y="3962400"/>
            <a:ext cx="0" cy="83820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33" name="Rectangle 32"/>
          <p:cNvSpPr/>
          <p:nvPr/>
        </p:nvSpPr>
        <p:spPr bwMode="auto">
          <a:xfrm>
            <a:off x="4114800" y="3048000"/>
            <a:ext cx="1143000" cy="914400"/>
          </a:xfrm>
          <a:prstGeom prst="rect">
            <a:avLst/>
          </a:prstGeom>
          <a:solidFill>
            <a:schemeClr val="tx1"/>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err="1" smtClean="0">
                <a:ln>
                  <a:noFill/>
                </a:ln>
                <a:solidFill>
                  <a:schemeClr val="accent1"/>
                </a:solidFill>
                <a:effectLst/>
                <a:latin typeface="Tahoma" charset="0"/>
                <a:ea typeface="ＭＳ Ｐゴシック" charset="0"/>
              </a:rPr>
              <a:t>UIWebView</a:t>
            </a:r>
            <a:endParaRPr kumimoji="0" lang="en-US" sz="1400" b="0" i="0" u="none" strike="noStrike" cap="none" normalizeH="0" baseline="0" dirty="0">
              <a:ln>
                <a:noFill/>
              </a:ln>
              <a:solidFill>
                <a:schemeClr val="accent1"/>
              </a:solidFill>
              <a:effectLst/>
              <a:latin typeface="Tahoma" charset="0"/>
              <a:ea typeface="ＭＳ Ｐゴシック" charset="0"/>
            </a:endParaRPr>
          </a:p>
        </p:txBody>
      </p:sp>
      <p:sp>
        <p:nvSpPr>
          <p:cNvPr id="34" name="Rectangle 33"/>
          <p:cNvSpPr/>
          <p:nvPr/>
        </p:nvSpPr>
        <p:spPr bwMode="auto">
          <a:xfrm>
            <a:off x="4267200" y="3352800"/>
            <a:ext cx="883513" cy="457200"/>
          </a:xfrm>
          <a:prstGeom prst="rect">
            <a:avLst/>
          </a:prstGeom>
          <a:solidFill>
            <a:schemeClr val="bg2"/>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smtClean="0">
                <a:solidFill>
                  <a:schemeClr val="accent4"/>
                </a:solidFill>
              </a:rPr>
              <a:t>HTML5</a:t>
            </a:r>
            <a:endParaRPr kumimoji="0" lang="en-US" sz="1400" b="0" i="0" u="none" strike="noStrike" cap="none" normalizeH="0" baseline="0" dirty="0">
              <a:ln>
                <a:noFill/>
              </a:ln>
              <a:solidFill>
                <a:schemeClr val="accent4"/>
              </a:solidFill>
              <a:effectLst/>
            </a:endParaRPr>
          </a:p>
        </p:txBody>
      </p:sp>
      <p:cxnSp>
        <p:nvCxnSpPr>
          <p:cNvPr id="37" name="Straight Arrow Connector 36"/>
          <p:cNvCxnSpPr>
            <a:stCxn id="25" idx="3"/>
            <a:endCxn id="33" idx="1"/>
          </p:cNvCxnSpPr>
          <p:nvPr/>
        </p:nvCxnSpPr>
        <p:spPr bwMode="auto">
          <a:xfrm>
            <a:off x="3810000" y="3505200"/>
            <a:ext cx="304800" cy="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41" name="Rectangle 40"/>
          <p:cNvSpPr/>
          <p:nvPr/>
        </p:nvSpPr>
        <p:spPr bwMode="auto">
          <a:xfrm>
            <a:off x="4114800" y="4800600"/>
            <a:ext cx="1143000" cy="914400"/>
          </a:xfrm>
          <a:prstGeom prst="rect">
            <a:avLst/>
          </a:prstGeom>
          <a:solidFill>
            <a:schemeClr val="tx1"/>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err="1" smtClean="0">
                <a:ln>
                  <a:noFill/>
                </a:ln>
                <a:solidFill>
                  <a:schemeClr val="accent1"/>
                </a:solidFill>
                <a:effectLst/>
                <a:latin typeface="Tahoma" charset="0"/>
                <a:ea typeface="ＭＳ Ｐゴシック" charset="0"/>
              </a:rPr>
              <a:t>UIWebView</a:t>
            </a:r>
            <a:endParaRPr kumimoji="0" lang="en-US" sz="1400" b="0" i="0" u="none" strike="noStrike" cap="none" normalizeH="0" baseline="0" dirty="0">
              <a:ln>
                <a:noFill/>
              </a:ln>
              <a:solidFill>
                <a:schemeClr val="accent1"/>
              </a:solidFill>
              <a:effectLst/>
              <a:latin typeface="Tahoma" charset="0"/>
              <a:ea typeface="ＭＳ Ｐゴシック" charset="0"/>
            </a:endParaRPr>
          </a:p>
        </p:txBody>
      </p:sp>
      <p:sp>
        <p:nvSpPr>
          <p:cNvPr id="42" name="Rectangle 41"/>
          <p:cNvSpPr/>
          <p:nvPr/>
        </p:nvSpPr>
        <p:spPr bwMode="auto">
          <a:xfrm>
            <a:off x="4267200" y="5105400"/>
            <a:ext cx="883513" cy="457200"/>
          </a:xfrm>
          <a:prstGeom prst="rect">
            <a:avLst/>
          </a:prstGeom>
          <a:solidFill>
            <a:schemeClr val="bg2"/>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smtClean="0">
                <a:solidFill>
                  <a:schemeClr val="accent4"/>
                </a:solidFill>
              </a:rPr>
              <a:t>HTML5</a:t>
            </a:r>
            <a:endParaRPr kumimoji="0" lang="en-US" sz="1400" b="0" i="0" u="none" strike="noStrike" cap="none" normalizeH="0" baseline="0" dirty="0">
              <a:ln>
                <a:noFill/>
              </a:ln>
              <a:solidFill>
                <a:schemeClr val="accent4"/>
              </a:solidFill>
              <a:effectLst/>
            </a:endParaRPr>
          </a:p>
        </p:txBody>
      </p:sp>
      <p:cxnSp>
        <p:nvCxnSpPr>
          <p:cNvPr id="43" name="Straight Arrow Connector 42"/>
          <p:cNvCxnSpPr>
            <a:endCxn id="41" idx="1"/>
          </p:cNvCxnSpPr>
          <p:nvPr/>
        </p:nvCxnSpPr>
        <p:spPr bwMode="auto">
          <a:xfrm>
            <a:off x="3810000" y="5257800"/>
            <a:ext cx="304800" cy="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44" name="TextBox 43"/>
          <p:cNvSpPr txBox="1"/>
          <p:nvPr/>
        </p:nvSpPr>
        <p:spPr>
          <a:xfrm>
            <a:off x="587100" y="2145268"/>
            <a:ext cx="936900" cy="369332"/>
          </a:xfrm>
          <a:prstGeom prst="rect">
            <a:avLst/>
          </a:prstGeom>
          <a:noFill/>
        </p:spPr>
        <p:txBody>
          <a:bodyPr wrap="none" rtlCol="0">
            <a:spAutoFit/>
          </a:bodyPr>
          <a:lstStyle/>
          <a:p>
            <a:r>
              <a:rPr lang="en-US" sz="1800" b="1" dirty="0" smtClean="0"/>
              <a:t>Native</a:t>
            </a:r>
            <a:endParaRPr lang="en-US" sz="1800" b="1" dirty="0"/>
          </a:p>
        </p:txBody>
      </p:sp>
      <p:sp>
        <p:nvSpPr>
          <p:cNvPr id="45" name="TextBox 44"/>
          <p:cNvSpPr txBox="1"/>
          <p:nvPr/>
        </p:nvSpPr>
        <p:spPr>
          <a:xfrm>
            <a:off x="3124200" y="2133600"/>
            <a:ext cx="954821" cy="369332"/>
          </a:xfrm>
          <a:prstGeom prst="rect">
            <a:avLst/>
          </a:prstGeom>
          <a:noFill/>
        </p:spPr>
        <p:txBody>
          <a:bodyPr wrap="none" rtlCol="0">
            <a:spAutoFit/>
          </a:bodyPr>
          <a:lstStyle/>
          <a:p>
            <a:r>
              <a:rPr lang="en-US" sz="1800" b="1" dirty="0" smtClean="0"/>
              <a:t>Hybrid</a:t>
            </a:r>
            <a:endParaRPr lang="en-US" sz="1800" b="1" dirty="0"/>
          </a:p>
        </p:txBody>
      </p:sp>
      <p:sp>
        <p:nvSpPr>
          <p:cNvPr id="58" name="Rectangle 57"/>
          <p:cNvSpPr/>
          <p:nvPr/>
        </p:nvSpPr>
        <p:spPr bwMode="auto">
          <a:xfrm>
            <a:off x="5624052" y="2514600"/>
            <a:ext cx="3276600" cy="335280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ahoma" charset="0"/>
                <a:ea typeface="ＭＳ Ｐゴシック" charset="0"/>
              </a:rPr>
              <a:t>Storyboard</a:t>
            </a:r>
            <a:endParaRPr kumimoji="0" lang="en-US" sz="2400" b="0" i="0" u="none" strike="noStrike" cap="none" normalizeH="0" baseline="0" dirty="0">
              <a:ln>
                <a:noFill/>
              </a:ln>
              <a:solidFill>
                <a:schemeClr val="tx1"/>
              </a:solidFill>
              <a:effectLst/>
              <a:latin typeface="Tahoma" charset="0"/>
              <a:ea typeface="ＭＳ Ｐゴシック" charset="0"/>
            </a:endParaRPr>
          </a:p>
        </p:txBody>
      </p:sp>
      <p:sp>
        <p:nvSpPr>
          <p:cNvPr id="59" name="Rectangle 58"/>
          <p:cNvSpPr/>
          <p:nvPr/>
        </p:nvSpPr>
        <p:spPr bwMode="auto">
          <a:xfrm>
            <a:off x="5852652" y="3657600"/>
            <a:ext cx="1447800" cy="304800"/>
          </a:xfrm>
          <a:prstGeom prst="rect">
            <a:avLst/>
          </a:prstGeom>
          <a:solidFill>
            <a:schemeClr val="tx1"/>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accent1"/>
                </a:solidFill>
                <a:effectLst/>
                <a:latin typeface="Tahoma" charset="0"/>
                <a:ea typeface="ＭＳ Ｐゴシック" charset="0"/>
              </a:rPr>
              <a:t>Controller</a:t>
            </a:r>
            <a:endParaRPr kumimoji="0" lang="en-US" sz="1400" b="0" i="0" u="none" strike="noStrike" cap="none" normalizeH="0" baseline="0" dirty="0">
              <a:ln>
                <a:noFill/>
              </a:ln>
              <a:solidFill>
                <a:schemeClr val="accent1"/>
              </a:solidFill>
              <a:effectLst/>
              <a:latin typeface="Tahoma" charset="0"/>
              <a:ea typeface="ＭＳ Ｐゴシック" charset="0"/>
            </a:endParaRPr>
          </a:p>
        </p:txBody>
      </p:sp>
      <p:sp>
        <p:nvSpPr>
          <p:cNvPr id="60" name="Rectangle 59"/>
          <p:cNvSpPr/>
          <p:nvPr/>
        </p:nvSpPr>
        <p:spPr bwMode="auto">
          <a:xfrm>
            <a:off x="5852652" y="3352800"/>
            <a:ext cx="1447800" cy="304800"/>
          </a:xfrm>
          <a:prstGeom prst="rect">
            <a:avLst/>
          </a:prstGeom>
          <a:solidFill>
            <a:schemeClr val="tx1"/>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accent1"/>
                </a:solidFill>
                <a:effectLst/>
                <a:latin typeface="Tahoma" charset="0"/>
                <a:ea typeface="ＭＳ Ｐゴシック" charset="0"/>
              </a:rPr>
              <a:t>View</a:t>
            </a:r>
            <a:endParaRPr kumimoji="0" lang="en-US" sz="1400" b="0" i="0" u="none" strike="noStrike" cap="none" normalizeH="0" baseline="0" dirty="0">
              <a:ln>
                <a:noFill/>
              </a:ln>
              <a:solidFill>
                <a:schemeClr val="accent1"/>
              </a:solidFill>
              <a:effectLst/>
              <a:latin typeface="Tahoma" charset="0"/>
              <a:ea typeface="ＭＳ Ｐゴシック" charset="0"/>
            </a:endParaRPr>
          </a:p>
        </p:txBody>
      </p:sp>
      <p:sp>
        <p:nvSpPr>
          <p:cNvPr id="61" name="Rectangle 60"/>
          <p:cNvSpPr/>
          <p:nvPr/>
        </p:nvSpPr>
        <p:spPr bwMode="auto">
          <a:xfrm>
            <a:off x="5852652" y="3048000"/>
            <a:ext cx="1447800" cy="304800"/>
          </a:xfrm>
          <a:prstGeom prst="rect">
            <a:avLst/>
          </a:prstGeom>
          <a:solidFill>
            <a:schemeClr val="tx1"/>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smtClean="0">
                <a:solidFill>
                  <a:schemeClr val="accent1"/>
                </a:solidFill>
              </a:rPr>
              <a:t>Model</a:t>
            </a:r>
            <a:endParaRPr kumimoji="0" lang="en-US" sz="1400" b="0" i="0" u="none" strike="noStrike" cap="none" normalizeH="0" baseline="0" dirty="0">
              <a:ln>
                <a:noFill/>
              </a:ln>
              <a:solidFill>
                <a:schemeClr val="accent1"/>
              </a:solidFill>
              <a:effectLst/>
              <a:latin typeface="Tahoma" charset="0"/>
              <a:ea typeface="ＭＳ Ｐゴシック" charset="0"/>
            </a:endParaRPr>
          </a:p>
        </p:txBody>
      </p:sp>
      <p:sp>
        <p:nvSpPr>
          <p:cNvPr id="62" name="Rectangle 61"/>
          <p:cNvSpPr/>
          <p:nvPr/>
        </p:nvSpPr>
        <p:spPr bwMode="auto">
          <a:xfrm>
            <a:off x="5852652" y="5410200"/>
            <a:ext cx="1447800" cy="304800"/>
          </a:xfrm>
          <a:prstGeom prst="rect">
            <a:avLst/>
          </a:prstGeom>
          <a:solidFill>
            <a:schemeClr val="tx1"/>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accent1"/>
                </a:solidFill>
                <a:effectLst/>
                <a:latin typeface="Tahoma" charset="0"/>
                <a:ea typeface="ＭＳ Ｐゴシック" charset="0"/>
              </a:rPr>
              <a:t>Controller</a:t>
            </a:r>
            <a:endParaRPr kumimoji="0" lang="en-US" sz="1400" b="0" i="0" u="none" strike="noStrike" cap="none" normalizeH="0" baseline="0" dirty="0">
              <a:ln>
                <a:noFill/>
              </a:ln>
              <a:solidFill>
                <a:schemeClr val="accent1"/>
              </a:solidFill>
              <a:effectLst/>
              <a:latin typeface="Tahoma" charset="0"/>
              <a:ea typeface="ＭＳ Ｐゴシック" charset="0"/>
            </a:endParaRPr>
          </a:p>
        </p:txBody>
      </p:sp>
      <p:sp>
        <p:nvSpPr>
          <p:cNvPr id="63" name="Rectangle 62"/>
          <p:cNvSpPr/>
          <p:nvPr/>
        </p:nvSpPr>
        <p:spPr bwMode="auto">
          <a:xfrm>
            <a:off x="5852652" y="5105400"/>
            <a:ext cx="1447800" cy="304800"/>
          </a:xfrm>
          <a:prstGeom prst="rect">
            <a:avLst/>
          </a:prstGeom>
          <a:solidFill>
            <a:schemeClr val="tx1"/>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accent1"/>
                </a:solidFill>
                <a:effectLst/>
                <a:latin typeface="Tahoma" charset="0"/>
                <a:ea typeface="ＭＳ Ｐゴシック" charset="0"/>
              </a:rPr>
              <a:t>View</a:t>
            </a:r>
            <a:endParaRPr kumimoji="0" lang="en-US" sz="1400" b="0" i="0" u="none" strike="noStrike" cap="none" normalizeH="0" baseline="0" dirty="0">
              <a:ln>
                <a:noFill/>
              </a:ln>
              <a:solidFill>
                <a:schemeClr val="accent1"/>
              </a:solidFill>
              <a:effectLst/>
              <a:latin typeface="Tahoma" charset="0"/>
              <a:ea typeface="ＭＳ Ｐゴシック" charset="0"/>
            </a:endParaRPr>
          </a:p>
        </p:txBody>
      </p:sp>
      <p:sp>
        <p:nvSpPr>
          <p:cNvPr id="64" name="Rectangle 63"/>
          <p:cNvSpPr/>
          <p:nvPr/>
        </p:nvSpPr>
        <p:spPr bwMode="auto">
          <a:xfrm>
            <a:off x="5852652" y="4800600"/>
            <a:ext cx="1447800" cy="304800"/>
          </a:xfrm>
          <a:prstGeom prst="rect">
            <a:avLst/>
          </a:prstGeom>
          <a:solidFill>
            <a:schemeClr val="tx1"/>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smtClean="0">
                <a:solidFill>
                  <a:schemeClr val="accent1"/>
                </a:solidFill>
              </a:rPr>
              <a:t>Model</a:t>
            </a:r>
            <a:endParaRPr kumimoji="0" lang="en-US" sz="1400" b="0" i="0" u="none" strike="noStrike" cap="none" normalizeH="0" baseline="0" dirty="0">
              <a:ln>
                <a:noFill/>
              </a:ln>
              <a:solidFill>
                <a:schemeClr val="accent1"/>
              </a:solidFill>
              <a:effectLst/>
              <a:latin typeface="Tahoma" charset="0"/>
              <a:ea typeface="ＭＳ Ｐゴシック" charset="0"/>
            </a:endParaRPr>
          </a:p>
        </p:txBody>
      </p:sp>
      <p:sp>
        <p:nvSpPr>
          <p:cNvPr id="65" name="TextBox 64"/>
          <p:cNvSpPr txBox="1"/>
          <p:nvPr/>
        </p:nvSpPr>
        <p:spPr>
          <a:xfrm>
            <a:off x="6182621" y="4202668"/>
            <a:ext cx="813031" cy="369332"/>
          </a:xfrm>
          <a:prstGeom prst="rect">
            <a:avLst/>
          </a:prstGeom>
          <a:noFill/>
        </p:spPr>
        <p:txBody>
          <a:bodyPr wrap="none" rtlCol="0">
            <a:spAutoFit/>
          </a:bodyPr>
          <a:lstStyle/>
          <a:p>
            <a:r>
              <a:rPr lang="en-US" sz="1800" dirty="0" smtClean="0"/>
              <a:t>Segue</a:t>
            </a:r>
            <a:endParaRPr lang="en-US" sz="1800" dirty="0"/>
          </a:p>
        </p:txBody>
      </p:sp>
      <p:cxnSp>
        <p:nvCxnSpPr>
          <p:cNvPr id="66" name="Straight Arrow Connector 65"/>
          <p:cNvCxnSpPr/>
          <p:nvPr/>
        </p:nvCxnSpPr>
        <p:spPr bwMode="auto">
          <a:xfrm>
            <a:off x="6081252" y="3962400"/>
            <a:ext cx="0" cy="83820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67" name="Straight Arrow Connector 66"/>
          <p:cNvCxnSpPr/>
          <p:nvPr/>
        </p:nvCxnSpPr>
        <p:spPr bwMode="auto">
          <a:xfrm flipV="1">
            <a:off x="7071852" y="3962400"/>
            <a:ext cx="0" cy="83820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68" name="Rectangle 67"/>
          <p:cNvSpPr/>
          <p:nvPr/>
        </p:nvSpPr>
        <p:spPr bwMode="auto">
          <a:xfrm>
            <a:off x="7620000" y="3047999"/>
            <a:ext cx="1143000" cy="914400"/>
          </a:xfrm>
          <a:prstGeom prst="rect">
            <a:avLst/>
          </a:prstGeom>
          <a:solidFill>
            <a:schemeClr val="tx1"/>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err="1" smtClean="0">
                <a:solidFill>
                  <a:schemeClr val="accent1"/>
                </a:solidFill>
              </a:rPr>
              <a:t>NativeScript</a:t>
            </a:r>
            <a:endParaRPr kumimoji="0" lang="en-US" sz="1400" b="0" i="0" u="none" strike="noStrike" cap="none" normalizeH="0" baseline="0" dirty="0">
              <a:ln>
                <a:noFill/>
              </a:ln>
              <a:solidFill>
                <a:schemeClr val="accent1"/>
              </a:solidFill>
              <a:effectLst/>
              <a:latin typeface="Tahoma" charset="0"/>
              <a:ea typeface="ＭＳ Ｐゴシック" charset="0"/>
            </a:endParaRPr>
          </a:p>
        </p:txBody>
      </p:sp>
      <p:sp>
        <p:nvSpPr>
          <p:cNvPr id="69" name="Rectangle 68"/>
          <p:cNvSpPr/>
          <p:nvPr/>
        </p:nvSpPr>
        <p:spPr bwMode="auto">
          <a:xfrm>
            <a:off x="7772400" y="3352799"/>
            <a:ext cx="883513" cy="457200"/>
          </a:xfrm>
          <a:prstGeom prst="rect">
            <a:avLst/>
          </a:prstGeom>
          <a:solidFill>
            <a:schemeClr val="bg2"/>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smtClean="0">
                <a:solidFill>
                  <a:schemeClr val="accent4"/>
                </a:solidFill>
              </a:rPr>
              <a:t>Markup &amp;</a:t>
            </a:r>
            <a:br>
              <a:rPr lang="en-US" sz="1400" dirty="0" smtClean="0">
                <a:solidFill>
                  <a:schemeClr val="accent4"/>
                </a:solidFill>
              </a:rPr>
            </a:br>
            <a:r>
              <a:rPr lang="en-US" sz="1400" dirty="0" smtClean="0">
                <a:solidFill>
                  <a:schemeClr val="accent4"/>
                </a:solidFill>
              </a:rPr>
              <a:t>JavaScript</a:t>
            </a:r>
            <a:endParaRPr kumimoji="0" lang="en-US" sz="1400" b="0" i="0" u="none" strike="noStrike" cap="none" normalizeH="0" baseline="0" dirty="0">
              <a:ln>
                <a:noFill/>
              </a:ln>
              <a:solidFill>
                <a:schemeClr val="accent4"/>
              </a:solidFill>
              <a:effectLst/>
            </a:endParaRPr>
          </a:p>
        </p:txBody>
      </p:sp>
      <p:sp>
        <p:nvSpPr>
          <p:cNvPr id="74" name="TextBox 73"/>
          <p:cNvSpPr txBox="1"/>
          <p:nvPr/>
        </p:nvSpPr>
        <p:spPr>
          <a:xfrm>
            <a:off x="6480517" y="2133600"/>
            <a:ext cx="1901483" cy="369332"/>
          </a:xfrm>
          <a:prstGeom prst="rect">
            <a:avLst/>
          </a:prstGeom>
          <a:noFill/>
        </p:spPr>
        <p:txBody>
          <a:bodyPr wrap="none" rtlCol="0">
            <a:spAutoFit/>
          </a:bodyPr>
          <a:lstStyle/>
          <a:p>
            <a:r>
              <a:rPr lang="en-US" sz="1800" b="1" smtClean="0"/>
              <a:t>Modern Hybrid</a:t>
            </a:r>
            <a:endParaRPr lang="en-US" sz="1800" b="1" dirty="0"/>
          </a:p>
        </p:txBody>
      </p:sp>
      <p:sp>
        <p:nvSpPr>
          <p:cNvPr id="75" name="Rectangle 74"/>
          <p:cNvSpPr/>
          <p:nvPr/>
        </p:nvSpPr>
        <p:spPr bwMode="auto">
          <a:xfrm rot="16200000">
            <a:off x="7010400" y="3352800"/>
            <a:ext cx="914400" cy="304800"/>
          </a:xfrm>
          <a:prstGeom prst="rect">
            <a:avLst/>
          </a:prstGeom>
          <a:solidFill>
            <a:schemeClr val="tx1"/>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smtClean="0">
                <a:solidFill>
                  <a:schemeClr val="accent1"/>
                </a:solidFill>
              </a:rPr>
              <a:t>Runtime</a:t>
            </a:r>
            <a:endParaRPr kumimoji="0" lang="en-US" sz="1400" b="0" i="0" u="none" strike="noStrike" cap="none" normalizeH="0" baseline="0" dirty="0">
              <a:ln>
                <a:noFill/>
              </a:ln>
              <a:solidFill>
                <a:schemeClr val="accent1"/>
              </a:solidFill>
              <a:effectLst/>
              <a:latin typeface="Tahoma" charset="0"/>
              <a:ea typeface="ＭＳ Ｐゴシック" charset="0"/>
            </a:endParaRPr>
          </a:p>
        </p:txBody>
      </p:sp>
      <p:sp>
        <p:nvSpPr>
          <p:cNvPr id="76" name="Rectangle 75"/>
          <p:cNvSpPr/>
          <p:nvPr/>
        </p:nvSpPr>
        <p:spPr bwMode="auto">
          <a:xfrm>
            <a:off x="7620000" y="4800599"/>
            <a:ext cx="1143000" cy="914400"/>
          </a:xfrm>
          <a:prstGeom prst="rect">
            <a:avLst/>
          </a:prstGeom>
          <a:solidFill>
            <a:schemeClr val="tx1"/>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err="1" smtClean="0">
                <a:solidFill>
                  <a:schemeClr val="accent1"/>
                </a:solidFill>
              </a:rPr>
              <a:t>NativeScript</a:t>
            </a:r>
            <a:endParaRPr kumimoji="0" lang="en-US" sz="1400" b="0" i="0" u="none" strike="noStrike" cap="none" normalizeH="0" baseline="0" dirty="0">
              <a:ln>
                <a:noFill/>
              </a:ln>
              <a:solidFill>
                <a:schemeClr val="accent1"/>
              </a:solidFill>
              <a:effectLst/>
              <a:latin typeface="Tahoma" charset="0"/>
              <a:ea typeface="ＭＳ Ｐゴシック" charset="0"/>
            </a:endParaRPr>
          </a:p>
        </p:txBody>
      </p:sp>
      <p:sp>
        <p:nvSpPr>
          <p:cNvPr id="77" name="Rectangle 76"/>
          <p:cNvSpPr/>
          <p:nvPr/>
        </p:nvSpPr>
        <p:spPr bwMode="auto">
          <a:xfrm>
            <a:off x="7772400" y="5105399"/>
            <a:ext cx="883513" cy="457200"/>
          </a:xfrm>
          <a:prstGeom prst="rect">
            <a:avLst/>
          </a:prstGeom>
          <a:solidFill>
            <a:schemeClr val="bg2"/>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smtClean="0">
                <a:solidFill>
                  <a:schemeClr val="accent4"/>
                </a:solidFill>
              </a:rPr>
              <a:t>Markup &amp;</a:t>
            </a:r>
            <a:br>
              <a:rPr lang="en-US" sz="1400" dirty="0" smtClean="0">
                <a:solidFill>
                  <a:schemeClr val="accent4"/>
                </a:solidFill>
              </a:rPr>
            </a:br>
            <a:r>
              <a:rPr lang="en-US" sz="1400" dirty="0" smtClean="0">
                <a:solidFill>
                  <a:schemeClr val="accent4"/>
                </a:solidFill>
              </a:rPr>
              <a:t>JavaScript</a:t>
            </a:r>
            <a:endParaRPr kumimoji="0" lang="en-US" sz="1400" b="0" i="0" u="none" strike="noStrike" cap="none" normalizeH="0" baseline="0" dirty="0">
              <a:ln>
                <a:noFill/>
              </a:ln>
              <a:solidFill>
                <a:schemeClr val="accent4"/>
              </a:solidFill>
              <a:effectLst/>
            </a:endParaRPr>
          </a:p>
        </p:txBody>
      </p:sp>
      <p:sp>
        <p:nvSpPr>
          <p:cNvPr id="78" name="Rectangle 77"/>
          <p:cNvSpPr/>
          <p:nvPr/>
        </p:nvSpPr>
        <p:spPr bwMode="auto">
          <a:xfrm rot="16200000">
            <a:off x="7010400" y="5105400"/>
            <a:ext cx="914400" cy="304800"/>
          </a:xfrm>
          <a:prstGeom prst="rect">
            <a:avLst/>
          </a:prstGeom>
          <a:solidFill>
            <a:schemeClr val="tx1"/>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smtClean="0">
                <a:solidFill>
                  <a:schemeClr val="accent1"/>
                </a:solidFill>
              </a:rPr>
              <a:t>Runtime</a:t>
            </a:r>
            <a:endParaRPr kumimoji="0" lang="en-US" sz="1400" b="0" i="0" u="none" strike="noStrike" cap="none" normalizeH="0" baseline="0" dirty="0">
              <a:ln>
                <a:noFill/>
              </a:ln>
              <a:solidFill>
                <a:schemeClr val="accent1"/>
              </a:solidFill>
              <a:effectLst/>
              <a:latin typeface="Tahoma" charset="0"/>
              <a:ea typeface="ＭＳ Ｐゴシック" charset="0"/>
            </a:endParaRPr>
          </a:p>
        </p:txBody>
      </p:sp>
    </p:spTree>
    <p:extLst>
      <p:ext uri="{BB962C8B-B14F-4D97-AF65-F5344CB8AC3E}">
        <p14:creationId xmlns:p14="http://schemas.microsoft.com/office/powerpoint/2010/main" val="3849599049"/>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9ADFED00-AB40-F848-A41A-BF582FBEF6A9}" type="slidenum">
              <a:rPr lang="en-US"/>
              <a:pPr/>
              <a:t>4</a:t>
            </a:fld>
            <a:endParaRPr lang="en-US"/>
          </a:p>
        </p:txBody>
      </p:sp>
      <p:sp>
        <p:nvSpPr>
          <p:cNvPr id="470018" name="Rectangle 2"/>
          <p:cNvSpPr>
            <a:spLocks noGrp="1" noChangeArrowheads="1"/>
          </p:cNvSpPr>
          <p:nvPr>
            <p:ph type="title"/>
          </p:nvPr>
        </p:nvSpPr>
        <p:spPr/>
        <p:txBody>
          <a:bodyPr/>
          <a:lstStyle/>
          <a:p>
            <a:r>
              <a:rPr lang="en-US" dirty="0" smtClean="0"/>
              <a:t>Why study Software Design and Architecture?</a:t>
            </a:r>
            <a:endParaRPr lang="en-US" dirty="0"/>
          </a:p>
        </p:txBody>
      </p:sp>
      <p:sp>
        <p:nvSpPr>
          <p:cNvPr id="7" name="Text Box 11"/>
          <p:cNvSpPr txBox="1">
            <a:spLocks noChangeArrowheads="1"/>
          </p:cNvSpPr>
          <p:nvPr/>
        </p:nvSpPr>
        <p:spPr bwMode="auto">
          <a:xfrm>
            <a:off x="876300" y="1676400"/>
            <a:ext cx="7505700" cy="369331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r>
              <a:rPr lang="en-US" sz="1800" b="1" dirty="0" smtClean="0"/>
              <a:t>The nature of systems that we commonly build stretch the design skills we first learned</a:t>
            </a:r>
          </a:p>
          <a:p>
            <a:pPr marL="342900" indent="-342900">
              <a:buFont typeface="Arial"/>
              <a:buChar char="•"/>
            </a:pPr>
            <a:r>
              <a:rPr lang="en-US" sz="1800" dirty="0" smtClean="0"/>
              <a:t>Most modern systems are distributed </a:t>
            </a:r>
            <a:r>
              <a:rPr lang="mr-IN" sz="1800" dirty="0" smtClean="0"/>
              <a:t>–</a:t>
            </a:r>
            <a:r>
              <a:rPr lang="en-US" sz="1800" dirty="0" smtClean="0"/>
              <a:t> this introduces a ton of design complexity</a:t>
            </a:r>
          </a:p>
          <a:p>
            <a:pPr marL="342900" indent="-342900">
              <a:buFont typeface="Arial"/>
              <a:buChar char="•"/>
            </a:pPr>
            <a:r>
              <a:rPr lang="en-US" sz="1800" dirty="0" smtClean="0"/>
              <a:t>The availability of choices</a:t>
            </a:r>
          </a:p>
          <a:p>
            <a:pPr marL="800100" lvl="1" indent="-342900">
              <a:buFont typeface="Arial"/>
              <a:buChar char="•"/>
            </a:pPr>
            <a:r>
              <a:rPr lang="en-US" sz="1800" dirty="0" smtClean="0"/>
              <a:t>Users of your systems are not a locked in as they have been in the past - things like the cloud are changing things</a:t>
            </a:r>
          </a:p>
          <a:p>
            <a:pPr marL="800100" lvl="1" indent="-342900">
              <a:buFont typeface="Arial"/>
              <a:buChar char="•"/>
            </a:pPr>
            <a:r>
              <a:rPr lang="en-US" sz="1800" dirty="0" smtClean="0"/>
              <a:t>If your design is not good, how can you keep up with competition? </a:t>
            </a:r>
          </a:p>
          <a:p>
            <a:pPr marL="342900" indent="-342900">
              <a:buFont typeface="Arial"/>
              <a:buChar char="•"/>
            </a:pPr>
            <a:r>
              <a:rPr lang="en-US" sz="1800" dirty="0" smtClean="0"/>
              <a:t>The pace of software development</a:t>
            </a:r>
          </a:p>
          <a:p>
            <a:pPr marL="800100" lvl="1" indent="-342900">
              <a:buFont typeface="Arial"/>
              <a:buChar char="•"/>
            </a:pPr>
            <a:r>
              <a:rPr lang="en-US" sz="1800" dirty="0" smtClean="0"/>
              <a:t>Software development now requires rapid iterations and the delivery of incremental functionality </a:t>
            </a:r>
            <a:r>
              <a:rPr lang="mr-IN" sz="1800" dirty="0" smtClean="0"/>
              <a:t>–</a:t>
            </a:r>
            <a:r>
              <a:rPr lang="en-US" sz="1800" dirty="0" smtClean="0"/>
              <a:t> what happens if you have a poor design?</a:t>
            </a:r>
          </a:p>
        </p:txBody>
      </p:sp>
    </p:spTree>
    <p:extLst>
      <p:ext uri="{BB962C8B-B14F-4D97-AF65-F5344CB8AC3E}">
        <p14:creationId xmlns:p14="http://schemas.microsoft.com/office/powerpoint/2010/main" val="695470147"/>
      </p:ext>
    </p:ext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8BE99BFD-8863-B045-8AED-C026A27B630D}" type="slidenum">
              <a:rPr lang="en-US"/>
              <a:pPr/>
              <a:t>40</a:t>
            </a:fld>
            <a:endParaRPr lang="en-US"/>
          </a:p>
        </p:txBody>
      </p:sp>
      <p:sp>
        <p:nvSpPr>
          <p:cNvPr id="477186" name="Rectangle 2"/>
          <p:cNvSpPr>
            <a:spLocks noGrp="1" noChangeArrowheads="1"/>
          </p:cNvSpPr>
          <p:nvPr>
            <p:ph type="title"/>
          </p:nvPr>
        </p:nvSpPr>
        <p:spPr/>
        <p:txBody>
          <a:bodyPr/>
          <a:lstStyle/>
          <a:p>
            <a:r>
              <a:rPr lang="en-US" dirty="0" smtClean="0"/>
              <a:t>Cloud Native Applications</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400" y="1905000"/>
            <a:ext cx="2743200" cy="4114800"/>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05400" y="2574823"/>
            <a:ext cx="3136900" cy="2590800"/>
          </a:xfrm>
          <a:prstGeom prst="rect">
            <a:avLst/>
          </a:prstGeom>
        </p:spPr>
      </p:pic>
    </p:spTree>
    <p:extLst>
      <p:ext uri="{BB962C8B-B14F-4D97-AF65-F5344CB8AC3E}">
        <p14:creationId xmlns:p14="http://schemas.microsoft.com/office/powerpoint/2010/main" val="2034649832"/>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8BE99BFD-8863-B045-8AED-C026A27B630D}" type="slidenum">
              <a:rPr lang="en-US"/>
              <a:pPr/>
              <a:t>41</a:t>
            </a:fld>
            <a:endParaRPr lang="en-US"/>
          </a:p>
        </p:txBody>
      </p:sp>
      <p:sp>
        <p:nvSpPr>
          <p:cNvPr id="477186" name="Rectangle 2"/>
          <p:cNvSpPr>
            <a:spLocks noGrp="1" noChangeArrowheads="1"/>
          </p:cNvSpPr>
          <p:nvPr>
            <p:ph type="title"/>
          </p:nvPr>
        </p:nvSpPr>
        <p:spPr/>
        <p:txBody>
          <a:bodyPr/>
          <a:lstStyle/>
          <a:p>
            <a:r>
              <a:rPr lang="en-US" dirty="0" smtClean="0"/>
              <a:t>Course Topics </a:t>
            </a:r>
            <a:endParaRPr lang="en-US" dirty="0"/>
          </a:p>
        </p:txBody>
      </p:sp>
      <p:sp>
        <p:nvSpPr>
          <p:cNvPr id="6" name="TextBox 5"/>
          <p:cNvSpPr txBox="1"/>
          <p:nvPr/>
        </p:nvSpPr>
        <p:spPr>
          <a:xfrm>
            <a:off x="990600" y="1524000"/>
            <a:ext cx="1992853" cy="461665"/>
          </a:xfrm>
          <a:prstGeom prst="rect">
            <a:avLst/>
          </a:prstGeom>
          <a:noFill/>
        </p:spPr>
        <p:txBody>
          <a:bodyPr wrap="none" rtlCol="0">
            <a:spAutoFit/>
          </a:bodyPr>
          <a:lstStyle/>
          <a:p>
            <a:r>
              <a:rPr lang="en-US" dirty="0" smtClean="0"/>
              <a:t>Cloud Models</a:t>
            </a:r>
            <a:endParaRPr lang="en-US" dirty="0"/>
          </a:p>
        </p:txBody>
      </p:sp>
      <p:pic>
        <p:nvPicPr>
          <p:cNvPr id="8" name="Picture 7"/>
          <p:cNvPicPr>
            <a:picLocks noChangeAspect="1"/>
          </p:cNvPicPr>
          <p:nvPr/>
        </p:nvPicPr>
        <p:blipFill>
          <a:blip r:embed="rId2"/>
          <a:stretch>
            <a:fillRect/>
          </a:stretch>
        </p:blipFill>
        <p:spPr>
          <a:xfrm>
            <a:off x="990600" y="1981200"/>
            <a:ext cx="4229100" cy="4021884"/>
          </a:xfrm>
          <a:prstGeom prst="rect">
            <a:avLst/>
          </a:prstGeom>
        </p:spPr>
      </p:pic>
      <p:sp>
        <p:nvSpPr>
          <p:cNvPr id="10" name="TextBox 9"/>
          <p:cNvSpPr txBox="1"/>
          <p:nvPr/>
        </p:nvSpPr>
        <p:spPr>
          <a:xfrm>
            <a:off x="5334000" y="1676400"/>
            <a:ext cx="3429000" cy="3416319"/>
          </a:xfrm>
          <a:prstGeom prst="rect">
            <a:avLst/>
          </a:prstGeom>
          <a:noFill/>
        </p:spPr>
        <p:txBody>
          <a:bodyPr wrap="square" rtlCol="0">
            <a:spAutoFit/>
          </a:bodyPr>
          <a:lstStyle/>
          <a:p>
            <a:r>
              <a:rPr lang="en-US" sz="1200" b="1" dirty="0"/>
              <a:t>Infrastructure as a Service (</a:t>
            </a:r>
            <a:r>
              <a:rPr lang="en-US" sz="1200" b="1" dirty="0" err="1"/>
              <a:t>IaaS</a:t>
            </a:r>
            <a:r>
              <a:rPr lang="en-US" sz="1200" b="1" dirty="0"/>
              <a:t>)</a:t>
            </a:r>
            <a:r>
              <a:rPr lang="en-US" sz="1200" dirty="0"/>
              <a:t> - Hardware for compute, storage, network, and similar functions is delivered as a service. Examples of </a:t>
            </a:r>
            <a:r>
              <a:rPr lang="en-US" sz="1200" dirty="0" err="1"/>
              <a:t>IaaS</a:t>
            </a:r>
            <a:r>
              <a:rPr lang="en-US" sz="1200" dirty="0"/>
              <a:t> date back to mainframes.</a:t>
            </a:r>
          </a:p>
          <a:p>
            <a:r>
              <a:rPr lang="en-US" sz="1200" b="1" dirty="0" smtClean="0"/>
              <a:t/>
            </a:r>
            <a:br>
              <a:rPr lang="en-US" sz="1200" b="1" dirty="0" smtClean="0"/>
            </a:br>
            <a:r>
              <a:rPr lang="en-US" sz="1200" b="1" dirty="0" smtClean="0"/>
              <a:t>Platform </a:t>
            </a:r>
            <a:r>
              <a:rPr lang="en-US" sz="1200" b="1" dirty="0"/>
              <a:t>as a Service (</a:t>
            </a:r>
            <a:r>
              <a:rPr lang="en-US" sz="1200" b="1" dirty="0" err="1"/>
              <a:t>PaaS</a:t>
            </a:r>
            <a:r>
              <a:rPr lang="en-US" sz="1200" b="1" dirty="0"/>
              <a:t>)</a:t>
            </a:r>
            <a:r>
              <a:rPr lang="en-US" sz="1200" dirty="0"/>
              <a:t> - Application platform components, such as application runtimes, databases, and messaging infrastructure, are delivered as a service. </a:t>
            </a:r>
            <a:r>
              <a:rPr lang="en-US" sz="1200" dirty="0" smtClean="0"/>
              <a:t/>
            </a:r>
            <a:br>
              <a:rPr lang="en-US" sz="1200" dirty="0" smtClean="0"/>
            </a:br>
            <a:endParaRPr lang="en-US" sz="1200" dirty="0" smtClean="0"/>
          </a:p>
          <a:p>
            <a:r>
              <a:rPr lang="en-US" sz="1200" b="1" dirty="0" smtClean="0"/>
              <a:t>Software </a:t>
            </a:r>
            <a:r>
              <a:rPr lang="en-US" sz="1200" b="1" dirty="0"/>
              <a:t>as a Service (</a:t>
            </a:r>
            <a:r>
              <a:rPr lang="en-US" sz="1200" b="1" dirty="0" err="1"/>
              <a:t>SaaS</a:t>
            </a:r>
            <a:r>
              <a:rPr lang="en-US" sz="1200" b="1" dirty="0"/>
              <a:t>)</a:t>
            </a:r>
            <a:r>
              <a:rPr lang="en-US" sz="1200" dirty="0"/>
              <a:t> - Core business applications, such as email, CRM, HCM, and office ERP applications, are delivered as a service. </a:t>
            </a:r>
            <a:endParaRPr lang="en-US" sz="1200" dirty="0" smtClean="0"/>
          </a:p>
          <a:p>
            <a:endParaRPr lang="en-US" sz="1200" dirty="0"/>
          </a:p>
          <a:p>
            <a:r>
              <a:rPr lang="en-US" sz="1200" dirty="0" smtClean="0"/>
              <a:t>We will also look at deployment architectures that are platform friendly – check out </a:t>
            </a:r>
            <a:r>
              <a:rPr lang="en-US" sz="1200" dirty="0" err="1" smtClean="0"/>
              <a:t>docker</a:t>
            </a:r>
            <a:r>
              <a:rPr lang="en-US" sz="1200" dirty="0"/>
              <a:t> </a:t>
            </a:r>
            <a:r>
              <a:rPr lang="en-US" sz="1200" dirty="0" smtClean="0"/>
              <a:t>at http://</a:t>
            </a:r>
            <a:r>
              <a:rPr lang="en-US" sz="1200" dirty="0" err="1" smtClean="0"/>
              <a:t>docker.io</a:t>
            </a:r>
            <a:r>
              <a:rPr lang="en-US" sz="1200" dirty="0" smtClean="0"/>
              <a:t> </a:t>
            </a:r>
            <a:endParaRPr lang="en-US" sz="1200" dirty="0"/>
          </a:p>
        </p:txBody>
      </p:sp>
      <p:sp>
        <p:nvSpPr>
          <p:cNvPr id="15" name="TextBox 14"/>
          <p:cNvSpPr txBox="1"/>
          <p:nvPr/>
        </p:nvSpPr>
        <p:spPr>
          <a:xfrm>
            <a:off x="1376603" y="6096000"/>
            <a:ext cx="6243397" cy="230832"/>
          </a:xfrm>
          <a:prstGeom prst="rect">
            <a:avLst/>
          </a:prstGeom>
          <a:noFill/>
        </p:spPr>
        <p:txBody>
          <a:bodyPr wrap="none" rtlCol="0">
            <a:spAutoFit/>
          </a:bodyPr>
          <a:lstStyle/>
          <a:p>
            <a:r>
              <a:rPr lang="en-US" sz="900" dirty="0" smtClean="0"/>
              <a:t>Materials adopted from: http</a:t>
            </a:r>
            <a:r>
              <a:rPr lang="en-US" sz="900" dirty="0"/>
              <a:t>://</a:t>
            </a:r>
            <a:r>
              <a:rPr lang="en-US" sz="900" dirty="0" err="1"/>
              <a:t>www.oracle.com</a:t>
            </a:r>
            <a:r>
              <a:rPr lang="en-US" sz="900" dirty="0"/>
              <a:t>/</a:t>
            </a:r>
            <a:r>
              <a:rPr lang="en-US" sz="900" dirty="0" err="1"/>
              <a:t>technetwork</a:t>
            </a:r>
            <a:r>
              <a:rPr lang="en-US" sz="900" dirty="0"/>
              <a:t>/articles/</a:t>
            </a:r>
            <a:r>
              <a:rPr lang="en-US" sz="900" dirty="0" err="1"/>
              <a:t>cloudcomp</a:t>
            </a:r>
            <a:r>
              <a:rPr lang="en-US" sz="900" dirty="0"/>
              <a:t>/jimerson-ha-arch-cloud-1669855.html</a:t>
            </a:r>
          </a:p>
        </p:txBody>
      </p:sp>
    </p:spTree>
    <p:extLst>
      <p:ext uri="{BB962C8B-B14F-4D97-AF65-F5344CB8AC3E}">
        <p14:creationId xmlns:p14="http://schemas.microsoft.com/office/powerpoint/2010/main" val="4247949472"/>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8BE99BFD-8863-B045-8AED-C026A27B630D}" type="slidenum">
              <a:rPr lang="en-US"/>
              <a:pPr/>
              <a:t>42</a:t>
            </a:fld>
            <a:endParaRPr lang="en-US"/>
          </a:p>
        </p:txBody>
      </p:sp>
      <p:sp>
        <p:nvSpPr>
          <p:cNvPr id="477186" name="Rectangle 2"/>
          <p:cNvSpPr>
            <a:spLocks noGrp="1" noChangeArrowheads="1"/>
          </p:cNvSpPr>
          <p:nvPr>
            <p:ph type="title"/>
          </p:nvPr>
        </p:nvSpPr>
        <p:spPr/>
        <p:txBody>
          <a:bodyPr/>
          <a:lstStyle/>
          <a:p>
            <a:r>
              <a:rPr lang="en-US" dirty="0" smtClean="0"/>
              <a:t>Course Topics </a:t>
            </a:r>
            <a:endParaRPr lang="en-US" dirty="0"/>
          </a:p>
        </p:txBody>
      </p:sp>
      <p:sp>
        <p:nvSpPr>
          <p:cNvPr id="6" name="TextBox 5"/>
          <p:cNvSpPr txBox="1"/>
          <p:nvPr/>
        </p:nvSpPr>
        <p:spPr>
          <a:xfrm>
            <a:off x="990600" y="1524000"/>
            <a:ext cx="1992853" cy="461665"/>
          </a:xfrm>
          <a:prstGeom prst="rect">
            <a:avLst/>
          </a:prstGeom>
          <a:noFill/>
        </p:spPr>
        <p:txBody>
          <a:bodyPr wrap="none" rtlCol="0">
            <a:spAutoFit/>
          </a:bodyPr>
          <a:lstStyle/>
          <a:p>
            <a:r>
              <a:rPr lang="en-US" dirty="0" smtClean="0"/>
              <a:t>Cloud Models</a:t>
            </a:r>
            <a:endParaRPr lang="en-US" dirty="0"/>
          </a:p>
        </p:txBody>
      </p:sp>
      <p:sp>
        <p:nvSpPr>
          <p:cNvPr id="15" name="TextBox 14"/>
          <p:cNvSpPr txBox="1"/>
          <p:nvPr/>
        </p:nvSpPr>
        <p:spPr>
          <a:xfrm>
            <a:off x="1376603" y="6096000"/>
            <a:ext cx="6243397" cy="230832"/>
          </a:xfrm>
          <a:prstGeom prst="rect">
            <a:avLst/>
          </a:prstGeom>
          <a:noFill/>
        </p:spPr>
        <p:txBody>
          <a:bodyPr wrap="none" rtlCol="0">
            <a:spAutoFit/>
          </a:bodyPr>
          <a:lstStyle/>
          <a:p>
            <a:r>
              <a:rPr lang="en-US" sz="900" dirty="0" smtClean="0"/>
              <a:t>Materials adopted from: http</a:t>
            </a:r>
            <a:r>
              <a:rPr lang="en-US" sz="900" dirty="0"/>
              <a:t>://</a:t>
            </a:r>
            <a:r>
              <a:rPr lang="en-US" sz="900" dirty="0" err="1"/>
              <a:t>www.oracle.com</a:t>
            </a:r>
            <a:r>
              <a:rPr lang="en-US" sz="900" dirty="0"/>
              <a:t>/</a:t>
            </a:r>
            <a:r>
              <a:rPr lang="en-US" sz="900" dirty="0" err="1"/>
              <a:t>technetwork</a:t>
            </a:r>
            <a:r>
              <a:rPr lang="en-US" sz="900" dirty="0"/>
              <a:t>/articles/</a:t>
            </a:r>
            <a:r>
              <a:rPr lang="en-US" sz="900" dirty="0" err="1"/>
              <a:t>cloudcomp</a:t>
            </a:r>
            <a:r>
              <a:rPr lang="en-US" sz="900" dirty="0"/>
              <a:t>/jimerson-ha-arch-cloud-1669855.html</a:t>
            </a:r>
          </a:p>
        </p:txBody>
      </p:sp>
      <p:pic>
        <p:nvPicPr>
          <p:cNvPr id="2" name="Picture 1"/>
          <p:cNvPicPr>
            <a:picLocks noChangeAspect="1"/>
          </p:cNvPicPr>
          <p:nvPr/>
        </p:nvPicPr>
        <p:blipFill>
          <a:blip r:embed="rId2"/>
          <a:stretch>
            <a:fillRect/>
          </a:stretch>
        </p:blipFill>
        <p:spPr>
          <a:xfrm>
            <a:off x="1524000" y="2209800"/>
            <a:ext cx="5501616" cy="3601839"/>
          </a:xfrm>
          <a:prstGeom prst="rect">
            <a:avLst/>
          </a:prstGeom>
        </p:spPr>
      </p:pic>
    </p:spTree>
    <p:extLst>
      <p:ext uri="{BB962C8B-B14F-4D97-AF65-F5344CB8AC3E}">
        <p14:creationId xmlns:p14="http://schemas.microsoft.com/office/powerpoint/2010/main" val="3957853736"/>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8BE99BFD-8863-B045-8AED-C026A27B630D}" type="slidenum">
              <a:rPr lang="en-US"/>
              <a:pPr/>
              <a:t>43</a:t>
            </a:fld>
            <a:endParaRPr lang="en-US"/>
          </a:p>
        </p:txBody>
      </p:sp>
      <p:sp>
        <p:nvSpPr>
          <p:cNvPr id="477186" name="Rectangle 2"/>
          <p:cNvSpPr>
            <a:spLocks noGrp="1" noChangeArrowheads="1"/>
          </p:cNvSpPr>
          <p:nvPr>
            <p:ph type="title"/>
          </p:nvPr>
        </p:nvSpPr>
        <p:spPr/>
        <p:txBody>
          <a:bodyPr/>
          <a:lstStyle/>
          <a:p>
            <a:r>
              <a:rPr lang="en-US" dirty="0" smtClean="0"/>
              <a:t>Course Topics </a:t>
            </a:r>
            <a:endParaRPr lang="en-US" dirty="0"/>
          </a:p>
        </p:txBody>
      </p:sp>
      <p:sp>
        <p:nvSpPr>
          <p:cNvPr id="6" name="TextBox 5"/>
          <p:cNvSpPr txBox="1"/>
          <p:nvPr/>
        </p:nvSpPr>
        <p:spPr>
          <a:xfrm>
            <a:off x="990600" y="1524000"/>
            <a:ext cx="6431418" cy="461665"/>
          </a:xfrm>
          <a:prstGeom prst="rect">
            <a:avLst/>
          </a:prstGeom>
          <a:noFill/>
        </p:spPr>
        <p:txBody>
          <a:bodyPr wrap="none" rtlCol="0">
            <a:spAutoFit/>
          </a:bodyPr>
          <a:lstStyle/>
          <a:p>
            <a:r>
              <a:rPr lang="en-US" dirty="0" smtClean="0"/>
              <a:t>Cloud Architectures Types of Cloud Topologies</a:t>
            </a:r>
            <a:endParaRPr lang="en-US" dirty="0"/>
          </a:p>
        </p:txBody>
      </p:sp>
      <p:pic>
        <p:nvPicPr>
          <p:cNvPr id="3" name="Picture 2"/>
          <p:cNvPicPr>
            <a:picLocks noChangeAspect="1"/>
          </p:cNvPicPr>
          <p:nvPr/>
        </p:nvPicPr>
        <p:blipFill rotWithShape="1">
          <a:blip r:embed="rId2"/>
          <a:srcRect t="16405"/>
          <a:stretch/>
        </p:blipFill>
        <p:spPr>
          <a:xfrm>
            <a:off x="914400" y="2362200"/>
            <a:ext cx="7315200" cy="3786153"/>
          </a:xfrm>
          <a:prstGeom prst="rect">
            <a:avLst/>
          </a:prstGeom>
        </p:spPr>
      </p:pic>
    </p:spTree>
    <p:extLst>
      <p:ext uri="{BB962C8B-B14F-4D97-AF65-F5344CB8AC3E}">
        <p14:creationId xmlns:p14="http://schemas.microsoft.com/office/powerpoint/2010/main" val="1894507736"/>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8BE99BFD-8863-B045-8AED-C026A27B630D}" type="slidenum">
              <a:rPr lang="en-US"/>
              <a:pPr/>
              <a:t>44</a:t>
            </a:fld>
            <a:endParaRPr lang="en-US"/>
          </a:p>
        </p:txBody>
      </p:sp>
      <p:sp>
        <p:nvSpPr>
          <p:cNvPr id="477186" name="Rectangle 2"/>
          <p:cNvSpPr>
            <a:spLocks noGrp="1" noChangeArrowheads="1"/>
          </p:cNvSpPr>
          <p:nvPr>
            <p:ph type="title"/>
          </p:nvPr>
        </p:nvSpPr>
        <p:spPr/>
        <p:txBody>
          <a:bodyPr/>
          <a:lstStyle/>
          <a:p>
            <a:r>
              <a:rPr lang="en-US" dirty="0" smtClean="0"/>
              <a:t>Course Topics </a:t>
            </a:r>
            <a:endParaRPr lang="en-US" dirty="0"/>
          </a:p>
        </p:txBody>
      </p:sp>
      <p:sp>
        <p:nvSpPr>
          <p:cNvPr id="6" name="TextBox 5"/>
          <p:cNvSpPr txBox="1"/>
          <p:nvPr/>
        </p:nvSpPr>
        <p:spPr>
          <a:xfrm>
            <a:off x="990600" y="1524000"/>
            <a:ext cx="1992853" cy="461665"/>
          </a:xfrm>
          <a:prstGeom prst="rect">
            <a:avLst/>
          </a:prstGeom>
          <a:noFill/>
        </p:spPr>
        <p:txBody>
          <a:bodyPr wrap="none" rtlCol="0">
            <a:spAutoFit/>
          </a:bodyPr>
          <a:lstStyle/>
          <a:p>
            <a:r>
              <a:rPr lang="en-US" dirty="0" smtClean="0"/>
              <a:t>Cloud Models</a:t>
            </a:r>
            <a:endParaRPr lang="en-US" dirty="0"/>
          </a:p>
        </p:txBody>
      </p:sp>
      <p:sp>
        <p:nvSpPr>
          <p:cNvPr id="15" name="TextBox 14"/>
          <p:cNvSpPr txBox="1"/>
          <p:nvPr/>
        </p:nvSpPr>
        <p:spPr>
          <a:xfrm>
            <a:off x="1376603" y="6096000"/>
            <a:ext cx="6243397" cy="230832"/>
          </a:xfrm>
          <a:prstGeom prst="rect">
            <a:avLst/>
          </a:prstGeom>
          <a:noFill/>
        </p:spPr>
        <p:txBody>
          <a:bodyPr wrap="none" rtlCol="0">
            <a:spAutoFit/>
          </a:bodyPr>
          <a:lstStyle/>
          <a:p>
            <a:r>
              <a:rPr lang="en-US" sz="900" dirty="0" smtClean="0"/>
              <a:t>Materials adopted from: http</a:t>
            </a:r>
            <a:r>
              <a:rPr lang="en-US" sz="900" dirty="0"/>
              <a:t>://</a:t>
            </a:r>
            <a:r>
              <a:rPr lang="en-US" sz="900" dirty="0" err="1"/>
              <a:t>www.oracle.com</a:t>
            </a:r>
            <a:r>
              <a:rPr lang="en-US" sz="900" dirty="0"/>
              <a:t>/</a:t>
            </a:r>
            <a:r>
              <a:rPr lang="en-US" sz="900" dirty="0" err="1"/>
              <a:t>technetwork</a:t>
            </a:r>
            <a:r>
              <a:rPr lang="en-US" sz="900" dirty="0"/>
              <a:t>/articles/</a:t>
            </a:r>
            <a:r>
              <a:rPr lang="en-US" sz="900" dirty="0" err="1"/>
              <a:t>cloudcomp</a:t>
            </a:r>
            <a:r>
              <a:rPr lang="en-US" sz="900" dirty="0"/>
              <a:t>/jimerson-ha-arch-cloud-1669855.html</a:t>
            </a:r>
          </a:p>
        </p:txBody>
      </p:sp>
      <p:pic>
        <p:nvPicPr>
          <p:cNvPr id="3" name="Picture 2"/>
          <p:cNvPicPr>
            <a:picLocks noChangeAspect="1"/>
          </p:cNvPicPr>
          <p:nvPr/>
        </p:nvPicPr>
        <p:blipFill>
          <a:blip r:embed="rId2"/>
          <a:stretch>
            <a:fillRect/>
          </a:stretch>
        </p:blipFill>
        <p:spPr>
          <a:xfrm>
            <a:off x="1803400" y="2060575"/>
            <a:ext cx="5892800" cy="3959225"/>
          </a:xfrm>
          <a:prstGeom prst="rect">
            <a:avLst/>
          </a:prstGeom>
        </p:spPr>
      </p:pic>
    </p:spTree>
    <p:extLst>
      <p:ext uri="{BB962C8B-B14F-4D97-AF65-F5344CB8AC3E}">
        <p14:creationId xmlns:p14="http://schemas.microsoft.com/office/powerpoint/2010/main" val="75717374"/>
      </p:ext>
    </p:extLst>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8BE99BFD-8863-B045-8AED-C026A27B630D}" type="slidenum">
              <a:rPr lang="en-US"/>
              <a:pPr/>
              <a:t>45</a:t>
            </a:fld>
            <a:endParaRPr lang="en-US"/>
          </a:p>
        </p:txBody>
      </p:sp>
      <p:sp>
        <p:nvSpPr>
          <p:cNvPr id="477186" name="Rectangle 2"/>
          <p:cNvSpPr>
            <a:spLocks noGrp="1" noChangeArrowheads="1"/>
          </p:cNvSpPr>
          <p:nvPr>
            <p:ph type="title"/>
          </p:nvPr>
        </p:nvSpPr>
        <p:spPr/>
        <p:txBody>
          <a:bodyPr/>
          <a:lstStyle/>
          <a:p>
            <a:r>
              <a:rPr lang="en-US" dirty="0" smtClean="0"/>
              <a:t>Course Topics </a:t>
            </a:r>
            <a:endParaRPr lang="en-US" dirty="0"/>
          </a:p>
        </p:txBody>
      </p:sp>
      <p:sp>
        <p:nvSpPr>
          <p:cNvPr id="6" name="TextBox 5"/>
          <p:cNvSpPr txBox="1"/>
          <p:nvPr/>
        </p:nvSpPr>
        <p:spPr>
          <a:xfrm>
            <a:off x="990600" y="1524000"/>
            <a:ext cx="6058069" cy="461665"/>
          </a:xfrm>
          <a:prstGeom prst="rect">
            <a:avLst/>
          </a:prstGeom>
          <a:noFill/>
        </p:spPr>
        <p:txBody>
          <a:bodyPr wrap="none" rtlCol="0">
            <a:spAutoFit/>
          </a:bodyPr>
          <a:lstStyle/>
          <a:p>
            <a:r>
              <a:rPr lang="en-US" dirty="0" smtClean="0"/>
              <a:t>Cloud Models – Architecture Considerations</a:t>
            </a:r>
            <a:endParaRPr lang="en-US" dirty="0"/>
          </a:p>
        </p:txBody>
      </p:sp>
      <p:sp>
        <p:nvSpPr>
          <p:cNvPr id="15" name="TextBox 14"/>
          <p:cNvSpPr txBox="1"/>
          <p:nvPr/>
        </p:nvSpPr>
        <p:spPr>
          <a:xfrm>
            <a:off x="1376603" y="6096000"/>
            <a:ext cx="6243397" cy="230832"/>
          </a:xfrm>
          <a:prstGeom prst="rect">
            <a:avLst/>
          </a:prstGeom>
          <a:noFill/>
        </p:spPr>
        <p:txBody>
          <a:bodyPr wrap="none" rtlCol="0">
            <a:spAutoFit/>
          </a:bodyPr>
          <a:lstStyle/>
          <a:p>
            <a:r>
              <a:rPr lang="en-US" sz="900" dirty="0" smtClean="0"/>
              <a:t>Materials adopted from: http</a:t>
            </a:r>
            <a:r>
              <a:rPr lang="en-US" sz="900" dirty="0"/>
              <a:t>://</a:t>
            </a:r>
            <a:r>
              <a:rPr lang="en-US" sz="900" dirty="0" err="1"/>
              <a:t>www.oracle.com</a:t>
            </a:r>
            <a:r>
              <a:rPr lang="en-US" sz="900" dirty="0"/>
              <a:t>/</a:t>
            </a:r>
            <a:r>
              <a:rPr lang="en-US" sz="900" dirty="0" err="1"/>
              <a:t>technetwork</a:t>
            </a:r>
            <a:r>
              <a:rPr lang="en-US" sz="900" dirty="0"/>
              <a:t>/articles/</a:t>
            </a:r>
            <a:r>
              <a:rPr lang="en-US" sz="900" dirty="0" err="1"/>
              <a:t>cloudcomp</a:t>
            </a:r>
            <a:r>
              <a:rPr lang="en-US" sz="900" dirty="0"/>
              <a:t>/jimerson-ha-arch-cloud-1669855.html</a:t>
            </a:r>
          </a:p>
        </p:txBody>
      </p:sp>
      <p:sp>
        <p:nvSpPr>
          <p:cNvPr id="2" name="TextBox 1"/>
          <p:cNvSpPr txBox="1"/>
          <p:nvPr/>
        </p:nvSpPr>
        <p:spPr>
          <a:xfrm>
            <a:off x="914400" y="2133600"/>
            <a:ext cx="6248400" cy="2062103"/>
          </a:xfrm>
          <a:prstGeom prst="rect">
            <a:avLst/>
          </a:prstGeom>
          <a:noFill/>
        </p:spPr>
        <p:txBody>
          <a:bodyPr wrap="square" rtlCol="0">
            <a:spAutoFit/>
          </a:bodyPr>
          <a:lstStyle/>
          <a:p>
            <a:pPr marL="285750" indent="-285750">
              <a:buFont typeface="Arial"/>
              <a:buChar char="•"/>
            </a:pPr>
            <a:r>
              <a:rPr lang="en-US" sz="1600" dirty="0" smtClean="0"/>
              <a:t>Run across multiple zones </a:t>
            </a:r>
          </a:p>
          <a:p>
            <a:pPr marL="285750" indent="-285750">
              <a:buFont typeface="Arial"/>
              <a:buChar char="•"/>
            </a:pPr>
            <a:r>
              <a:rPr lang="en-US" sz="1600" dirty="0" smtClean="0"/>
              <a:t>Distributed data management</a:t>
            </a:r>
          </a:p>
          <a:p>
            <a:pPr marL="285750" indent="-285750">
              <a:buFont typeface="Arial"/>
              <a:buChar char="•"/>
            </a:pPr>
            <a:r>
              <a:rPr lang="en-US" sz="1600" dirty="0" smtClean="0"/>
              <a:t>Multi-zone, possible global data replication</a:t>
            </a:r>
          </a:p>
          <a:p>
            <a:pPr marL="285750" indent="-285750">
              <a:buFont typeface="Arial"/>
              <a:buChar char="•"/>
            </a:pPr>
            <a:r>
              <a:rPr lang="en-US" sz="1600" dirty="0" smtClean="0"/>
              <a:t>Event driven applications</a:t>
            </a:r>
          </a:p>
          <a:p>
            <a:pPr marL="285750" indent="-285750">
              <a:buFont typeface="Arial"/>
              <a:buChar char="•"/>
            </a:pPr>
            <a:r>
              <a:rPr lang="en-US" sz="1600" dirty="0" smtClean="0"/>
              <a:t>Client caching and offline access</a:t>
            </a:r>
          </a:p>
          <a:p>
            <a:pPr marL="285750" indent="-285750">
              <a:buFont typeface="Arial"/>
              <a:buChar char="•"/>
            </a:pPr>
            <a:r>
              <a:rPr lang="en-US" sz="1600" dirty="0" smtClean="0"/>
              <a:t>Graceful degradation in the face of failures</a:t>
            </a:r>
          </a:p>
          <a:p>
            <a:pPr marL="285750" indent="-285750">
              <a:buFont typeface="Arial"/>
              <a:buChar char="•"/>
            </a:pPr>
            <a:r>
              <a:rPr lang="en-US" sz="1600" dirty="0" smtClean="0"/>
              <a:t>Asynchronous Messaging</a:t>
            </a:r>
          </a:p>
          <a:p>
            <a:pPr marL="285750" indent="-285750">
              <a:buFont typeface="Arial"/>
              <a:buChar char="•"/>
            </a:pPr>
            <a:r>
              <a:rPr lang="en-US" sz="1600" dirty="0" smtClean="0"/>
              <a:t>Atomic and Idempotent services</a:t>
            </a:r>
            <a:endParaRPr lang="en-US" sz="1600" dirty="0"/>
          </a:p>
        </p:txBody>
      </p:sp>
    </p:spTree>
    <p:extLst>
      <p:ext uri="{BB962C8B-B14F-4D97-AF65-F5344CB8AC3E}">
        <p14:creationId xmlns:p14="http://schemas.microsoft.com/office/powerpoint/2010/main" val="1177256357"/>
      </p:ext>
    </p:extLst>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8BE99BFD-8863-B045-8AED-C026A27B630D}" type="slidenum">
              <a:rPr lang="en-US"/>
              <a:pPr/>
              <a:t>46</a:t>
            </a:fld>
            <a:endParaRPr lang="en-US"/>
          </a:p>
        </p:txBody>
      </p:sp>
      <p:sp>
        <p:nvSpPr>
          <p:cNvPr id="477186" name="Rectangle 2"/>
          <p:cNvSpPr>
            <a:spLocks noGrp="1" noChangeArrowheads="1"/>
          </p:cNvSpPr>
          <p:nvPr>
            <p:ph type="title"/>
          </p:nvPr>
        </p:nvSpPr>
        <p:spPr/>
        <p:txBody>
          <a:bodyPr/>
          <a:lstStyle/>
          <a:p>
            <a:r>
              <a:rPr lang="en-US" dirty="0" smtClean="0"/>
              <a:t>Course Topics </a:t>
            </a:r>
            <a:endParaRPr lang="en-US" dirty="0"/>
          </a:p>
        </p:txBody>
      </p:sp>
      <p:sp>
        <p:nvSpPr>
          <p:cNvPr id="6" name="TextBox 5"/>
          <p:cNvSpPr txBox="1"/>
          <p:nvPr/>
        </p:nvSpPr>
        <p:spPr>
          <a:xfrm>
            <a:off x="990600" y="1524000"/>
            <a:ext cx="5253211" cy="1569660"/>
          </a:xfrm>
          <a:prstGeom prst="rect">
            <a:avLst/>
          </a:prstGeom>
          <a:noFill/>
        </p:spPr>
        <p:txBody>
          <a:bodyPr wrap="none" rtlCol="0">
            <a:spAutoFit/>
          </a:bodyPr>
          <a:lstStyle/>
          <a:p>
            <a:r>
              <a:rPr lang="en-US" dirty="0" smtClean="0"/>
              <a:t>Example – </a:t>
            </a:r>
            <a:r>
              <a:rPr lang="en-US" dirty="0"/>
              <a:t>AWS Patterns</a:t>
            </a:r>
            <a:br>
              <a:rPr lang="en-US" dirty="0"/>
            </a:br>
            <a:r>
              <a:rPr lang="en-US" dirty="0">
                <a:hlinkClick r:id="rId2"/>
              </a:rPr>
              <a:t>http://aws.amazon.com/architecture</a:t>
            </a:r>
            <a:r>
              <a:rPr lang="en-US" dirty="0" smtClean="0">
                <a:hlinkClick r:id="rId2"/>
              </a:rPr>
              <a:t>/</a:t>
            </a:r>
            <a:endParaRPr lang="en-US" dirty="0" smtClean="0"/>
          </a:p>
          <a:p>
            <a:endParaRPr lang="en-US" dirty="0"/>
          </a:p>
          <a:p>
            <a:endParaRPr lang="en-US" dirty="0"/>
          </a:p>
        </p:txBody>
      </p:sp>
      <p:pic>
        <p:nvPicPr>
          <p:cNvPr id="2" name="Picture 1"/>
          <p:cNvPicPr>
            <a:picLocks noChangeAspect="1"/>
          </p:cNvPicPr>
          <p:nvPr/>
        </p:nvPicPr>
        <p:blipFill>
          <a:blip r:embed="rId3"/>
          <a:stretch>
            <a:fillRect/>
          </a:stretch>
        </p:blipFill>
        <p:spPr>
          <a:xfrm>
            <a:off x="842010" y="3048000"/>
            <a:ext cx="3733800" cy="2613660"/>
          </a:xfrm>
          <a:prstGeom prst="rect">
            <a:avLst/>
          </a:prstGeom>
        </p:spPr>
      </p:pic>
      <p:pic>
        <p:nvPicPr>
          <p:cNvPr id="5" name="Picture 4"/>
          <p:cNvPicPr>
            <a:picLocks noChangeAspect="1"/>
          </p:cNvPicPr>
          <p:nvPr/>
        </p:nvPicPr>
        <p:blipFill>
          <a:blip r:embed="rId4"/>
          <a:stretch>
            <a:fillRect/>
          </a:stretch>
        </p:blipFill>
        <p:spPr>
          <a:xfrm>
            <a:off x="4499610" y="3048000"/>
            <a:ext cx="3806190" cy="2819400"/>
          </a:xfrm>
          <a:prstGeom prst="rect">
            <a:avLst/>
          </a:prstGeom>
        </p:spPr>
      </p:pic>
    </p:spTree>
    <p:extLst>
      <p:ext uri="{BB962C8B-B14F-4D97-AF65-F5344CB8AC3E}">
        <p14:creationId xmlns:p14="http://schemas.microsoft.com/office/powerpoint/2010/main" val="349206493"/>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9ADFED00-AB40-F848-A41A-BF582FBEF6A9}" type="slidenum">
              <a:rPr lang="en-US"/>
              <a:pPr/>
              <a:t>5</a:t>
            </a:fld>
            <a:endParaRPr lang="en-US"/>
          </a:p>
        </p:txBody>
      </p:sp>
      <p:sp>
        <p:nvSpPr>
          <p:cNvPr id="470018" name="Rectangle 2"/>
          <p:cNvSpPr>
            <a:spLocks noGrp="1" noChangeArrowheads="1"/>
          </p:cNvSpPr>
          <p:nvPr>
            <p:ph type="title"/>
          </p:nvPr>
        </p:nvSpPr>
        <p:spPr>
          <a:xfrm>
            <a:off x="609600" y="304800"/>
            <a:ext cx="8382000" cy="1143000"/>
          </a:xfrm>
        </p:spPr>
        <p:txBody>
          <a:bodyPr/>
          <a:lstStyle/>
          <a:p>
            <a:r>
              <a:rPr lang="en-US" dirty="0" smtClean="0"/>
              <a:t>Do I need to know how to Code? </a:t>
            </a:r>
            <a:br>
              <a:rPr lang="en-US" dirty="0" smtClean="0"/>
            </a:br>
            <a:r>
              <a:rPr lang="en-US" dirty="0" smtClean="0"/>
              <a:t>What do I need to know how to Code?</a:t>
            </a:r>
            <a:endParaRPr lang="en-US" dirty="0"/>
          </a:p>
        </p:txBody>
      </p:sp>
      <p:sp>
        <p:nvSpPr>
          <p:cNvPr id="7" name="Text Box 11"/>
          <p:cNvSpPr txBox="1">
            <a:spLocks noChangeArrowheads="1"/>
          </p:cNvSpPr>
          <p:nvPr/>
        </p:nvSpPr>
        <p:spPr bwMode="auto">
          <a:xfrm>
            <a:off x="838200" y="1758077"/>
            <a:ext cx="7505700" cy="120032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r>
              <a:rPr lang="en-US" sz="1800" b="1" dirty="0" smtClean="0"/>
              <a:t>YES – BUT - This is not a deep coding course, but you will need to follow examples that involve the presentation of code.  Your project also will require the implementation of a working solution.</a:t>
            </a:r>
          </a:p>
        </p:txBody>
      </p:sp>
      <p:sp>
        <p:nvSpPr>
          <p:cNvPr id="6" name="Text Box 11"/>
          <p:cNvSpPr txBox="1">
            <a:spLocks noChangeArrowheads="1"/>
          </p:cNvSpPr>
          <p:nvPr/>
        </p:nvSpPr>
        <p:spPr bwMode="auto">
          <a:xfrm>
            <a:off x="876300" y="3048000"/>
            <a:ext cx="7505700" cy="92333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r>
              <a:rPr lang="en-US" sz="1800" b="1" dirty="0" smtClean="0"/>
              <a:t>You should know</a:t>
            </a:r>
          </a:p>
          <a:p>
            <a:pPr marL="342900" indent="-342900">
              <a:buFont typeface="Arial"/>
              <a:buChar char="•"/>
            </a:pPr>
            <a:r>
              <a:rPr lang="en-US" sz="1800" dirty="0" smtClean="0"/>
              <a:t>An OO programing language – Java Preferred</a:t>
            </a:r>
          </a:p>
          <a:p>
            <a:pPr marL="342900" indent="-342900">
              <a:buFont typeface="Arial"/>
              <a:buChar char="•"/>
            </a:pPr>
            <a:r>
              <a:rPr lang="en-US" sz="1800" dirty="0" smtClean="0"/>
              <a:t>Working knowledge of how a VM operates</a:t>
            </a:r>
            <a:endParaRPr lang="en-US" sz="1800" dirty="0"/>
          </a:p>
        </p:txBody>
      </p:sp>
      <p:sp>
        <p:nvSpPr>
          <p:cNvPr id="8" name="Text Box 11"/>
          <p:cNvSpPr txBox="1">
            <a:spLocks noChangeArrowheads="1"/>
          </p:cNvSpPr>
          <p:nvPr/>
        </p:nvSpPr>
        <p:spPr bwMode="auto">
          <a:xfrm>
            <a:off x="876300" y="4038600"/>
            <a:ext cx="7505700" cy="230832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r>
              <a:rPr lang="en-US" sz="1800" b="1" dirty="0" smtClean="0"/>
              <a:t>You will be exposed to</a:t>
            </a:r>
          </a:p>
          <a:p>
            <a:pPr marL="342900" indent="-342900">
              <a:buFont typeface="Arial"/>
              <a:buChar char="•"/>
            </a:pPr>
            <a:r>
              <a:rPr lang="en-US" sz="1800" dirty="0" smtClean="0"/>
              <a:t>Dynamic languages – especially around how dynamic languages support polyglot software development</a:t>
            </a:r>
          </a:p>
          <a:p>
            <a:pPr marL="342900" indent="-342900">
              <a:buFont typeface="Arial"/>
              <a:buChar char="•"/>
            </a:pPr>
            <a:r>
              <a:rPr lang="en-US" sz="1800" dirty="0" smtClean="0"/>
              <a:t>Functional languages – eliminating boilerplate, and how functional languages work related to software design </a:t>
            </a:r>
          </a:p>
          <a:p>
            <a:pPr marL="342900" indent="-342900">
              <a:buFont typeface="Arial"/>
              <a:buChar char="•"/>
            </a:pPr>
            <a:r>
              <a:rPr lang="en-US" sz="1800" dirty="0" smtClean="0"/>
              <a:t>Designing and architecting for the “browser as a platform” – we will be looking at HTML5/JavaScript solutions and frameworks using my webpage as a working example.</a:t>
            </a:r>
            <a:endParaRPr lang="en-US" sz="1800" dirty="0"/>
          </a:p>
        </p:txBody>
      </p:sp>
    </p:spTree>
    <p:extLst>
      <p:ext uri="{BB962C8B-B14F-4D97-AF65-F5344CB8AC3E}">
        <p14:creationId xmlns:p14="http://schemas.microsoft.com/office/powerpoint/2010/main" val="515260616"/>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9ADFED00-AB40-F848-A41A-BF582FBEF6A9}" type="slidenum">
              <a:rPr lang="en-US"/>
              <a:pPr/>
              <a:t>6</a:t>
            </a:fld>
            <a:endParaRPr lang="en-US"/>
          </a:p>
        </p:txBody>
      </p:sp>
      <p:sp>
        <p:nvSpPr>
          <p:cNvPr id="470018" name="Rectangle 2"/>
          <p:cNvSpPr>
            <a:spLocks noGrp="1" noChangeArrowheads="1"/>
          </p:cNvSpPr>
          <p:nvPr>
            <p:ph type="title"/>
          </p:nvPr>
        </p:nvSpPr>
        <p:spPr>
          <a:xfrm>
            <a:off x="609600" y="304800"/>
            <a:ext cx="8382000" cy="1143000"/>
          </a:xfrm>
        </p:spPr>
        <p:txBody>
          <a:bodyPr/>
          <a:lstStyle/>
          <a:p>
            <a:r>
              <a:rPr lang="en-US" dirty="0" smtClean="0"/>
              <a:t>How will this course operate?</a:t>
            </a:r>
            <a:endParaRPr lang="en-US" dirty="0"/>
          </a:p>
        </p:txBody>
      </p:sp>
      <p:sp>
        <p:nvSpPr>
          <p:cNvPr id="6" name="Text Box 11"/>
          <p:cNvSpPr txBox="1">
            <a:spLocks noChangeArrowheads="1"/>
          </p:cNvSpPr>
          <p:nvPr/>
        </p:nvSpPr>
        <p:spPr bwMode="auto">
          <a:xfrm>
            <a:off x="876300" y="1524000"/>
            <a:ext cx="7505700" cy="230832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r>
              <a:rPr lang="en-US" sz="1800" b="1" dirty="0" smtClean="0"/>
              <a:t>This course has been upgraded since the last time that I taught it</a:t>
            </a:r>
          </a:p>
          <a:p>
            <a:pPr marL="342900" indent="-342900">
              <a:buFont typeface="Arial"/>
              <a:buChar char="•"/>
            </a:pPr>
            <a:r>
              <a:rPr lang="en-US" sz="1800" dirty="0" smtClean="0"/>
              <a:t>The good is that it will cover lots of new material covering the latest topics in software design and architecture</a:t>
            </a:r>
          </a:p>
          <a:p>
            <a:pPr marL="342900" indent="-342900">
              <a:buFont typeface="Arial"/>
              <a:buChar char="•"/>
            </a:pPr>
            <a:r>
              <a:rPr lang="en-US" sz="1800" dirty="0" smtClean="0"/>
              <a:t>The bad is that I will probably only be a week or two ahead of the class </a:t>
            </a:r>
            <a:r>
              <a:rPr lang="en-US" sz="1800" dirty="0" err="1" smtClean="0"/>
              <a:t>preping</a:t>
            </a:r>
            <a:r>
              <a:rPr lang="en-US" sz="1800" dirty="0" smtClean="0"/>
              <a:t> materials.  Please be patient – if you want to work ahead feel free to look into materials related to the topics to be discussed.</a:t>
            </a:r>
            <a:endParaRPr lang="en-US" sz="1800" dirty="0"/>
          </a:p>
        </p:txBody>
      </p:sp>
      <p:sp>
        <p:nvSpPr>
          <p:cNvPr id="8" name="Text Box 11"/>
          <p:cNvSpPr txBox="1">
            <a:spLocks noChangeArrowheads="1"/>
          </p:cNvSpPr>
          <p:nvPr/>
        </p:nvSpPr>
        <p:spPr bwMode="auto">
          <a:xfrm>
            <a:off x="876300" y="3810000"/>
            <a:ext cx="7505700" cy="147732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r>
              <a:rPr lang="en-US" sz="1800" b="1" dirty="0" smtClean="0"/>
              <a:t>Materials</a:t>
            </a:r>
          </a:p>
          <a:p>
            <a:pPr marL="342900" indent="-342900">
              <a:buFont typeface="Arial"/>
              <a:buChar char="•"/>
            </a:pPr>
            <a:r>
              <a:rPr lang="en-US" sz="1800" dirty="0" smtClean="0"/>
              <a:t>There will not be a course textbook.  I could not cover the materials that I want without having multiple textbooks</a:t>
            </a:r>
          </a:p>
          <a:p>
            <a:pPr marL="342900" indent="-342900">
              <a:buFont typeface="Arial"/>
              <a:buChar char="•"/>
            </a:pPr>
            <a:r>
              <a:rPr lang="en-US" sz="1800" dirty="0" smtClean="0"/>
              <a:t>There will be links to required reading materials that will complement the lectures and lecture notes∂</a:t>
            </a:r>
            <a:endParaRPr lang="en-US" sz="1800" dirty="0"/>
          </a:p>
        </p:txBody>
      </p:sp>
      <p:sp>
        <p:nvSpPr>
          <p:cNvPr id="9" name="Text Box 11"/>
          <p:cNvSpPr txBox="1">
            <a:spLocks noChangeArrowheads="1"/>
          </p:cNvSpPr>
          <p:nvPr/>
        </p:nvSpPr>
        <p:spPr bwMode="auto">
          <a:xfrm>
            <a:off x="876300" y="5228272"/>
            <a:ext cx="7505700" cy="92333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r>
              <a:rPr lang="en-US" sz="1800" b="1" dirty="0" smtClean="0"/>
              <a:t>Speakers</a:t>
            </a:r>
          </a:p>
          <a:p>
            <a:pPr marL="342900" indent="-342900">
              <a:buFont typeface="Arial"/>
              <a:buChar char="•"/>
            </a:pPr>
            <a:r>
              <a:rPr lang="en-US" sz="1800" dirty="0" smtClean="0"/>
              <a:t>I will probably invite one or two outside speakers to address the class</a:t>
            </a:r>
            <a:endParaRPr lang="en-US" sz="1800" dirty="0"/>
          </a:p>
        </p:txBody>
      </p:sp>
    </p:spTree>
    <p:extLst>
      <p:ext uri="{BB962C8B-B14F-4D97-AF65-F5344CB8AC3E}">
        <p14:creationId xmlns:p14="http://schemas.microsoft.com/office/powerpoint/2010/main" val="3934115145"/>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9ADFED00-AB40-F848-A41A-BF582FBEF6A9}" type="slidenum">
              <a:rPr lang="en-US"/>
              <a:pPr/>
              <a:t>7</a:t>
            </a:fld>
            <a:endParaRPr lang="en-US"/>
          </a:p>
        </p:txBody>
      </p:sp>
      <p:sp>
        <p:nvSpPr>
          <p:cNvPr id="470018" name="Rectangle 2"/>
          <p:cNvSpPr>
            <a:spLocks noGrp="1" noChangeArrowheads="1"/>
          </p:cNvSpPr>
          <p:nvPr>
            <p:ph type="title"/>
          </p:nvPr>
        </p:nvSpPr>
        <p:spPr>
          <a:xfrm>
            <a:off x="609600" y="304800"/>
            <a:ext cx="8382000" cy="1143000"/>
          </a:xfrm>
        </p:spPr>
        <p:txBody>
          <a:bodyPr/>
          <a:lstStyle/>
          <a:p>
            <a:r>
              <a:rPr lang="en-US" dirty="0" smtClean="0"/>
              <a:t>How will my grades be derived?</a:t>
            </a:r>
            <a:endParaRPr lang="en-US" dirty="0"/>
          </a:p>
        </p:txBody>
      </p:sp>
      <p:sp>
        <p:nvSpPr>
          <p:cNvPr id="6" name="Text Box 11"/>
          <p:cNvSpPr txBox="1">
            <a:spLocks noChangeArrowheads="1"/>
          </p:cNvSpPr>
          <p:nvPr/>
        </p:nvSpPr>
        <p:spPr bwMode="auto">
          <a:xfrm>
            <a:off x="876300" y="1524000"/>
            <a:ext cx="7505700" cy="230832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r>
              <a:rPr lang="en-US" sz="1800" b="1" dirty="0" smtClean="0"/>
              <a:t>This class will balance traditional exams and projects with some collaborative activities.  Specifically your grade will be derived from the following:</a:t>
            </a:r>
            <a:endParaRPr lang="en-US" sz="1800" b="1" dirty="0"/>
          </a:p>
          <a:p>
            <a:pPr marL="285750" indent="-285750">
              <a:buFont typeface="Arial"/>
              <a:buChar char="•"/>
            </a:pPr>
            <a:r>
              <a:rPr lang="en-US" sz="1800" dirty="0" smtClean="0"/>
              <a:t>Participation in class and in the discussion forums</a:t>
            </a:r>
          </a:p>
          <a:p>
            <a:pPr marL="285750" indent="-285750">
              <a:buFont typeface="Arial"/>
              <a:buChar char="•"/>
            </a:pPr>
            <a:r>
              <a:rPr lang="en-US" sz="1800" dirty="0" smtClean="0"/>
              <a:t>Reading Papers, Watching Videos</a:t>
            </a:r>
          </a:p>
          <a:p>
            <a:pPr marL="285750" indent="-285750">
              <a:buFont typeface="Arial"/>
              <a:buChar char="•"/>
            </a:pPr>
            <a:r>
              <a:rPr lang="en-US" sz="1800" dirty="0" smtClean="0"/>
              <a:t>An architecture reconstruction project</a:t>
            </a:r>
          </a:p>
          <a:p>
            <a:pPr marL="285750" indent="-285750">
              <a:buFont typeface="Arial"/>
              <a:buChar char="•"/>
            </a:pPr>
            <a:r>
              <a:rPr lang="en-US" sz="1800" dirty="0" smtClean="0"/>
              <a:t>A class project</a:t>
            </a:r>
          </a:p>
          <a:p>
            <a:pPr marL="285750" indent="-285750">
              <a:buFont typeface="Arial"/>
              <a:buChar char="•"/>
            </a:pPr>
            <a:r>
              <a:rPr lang="en-US" sz="1800" dirty="0" smtClean="0"/>
              <a:t>Final exam is TBD</a:t>
            </a:r>
          </a:p>
        </p:txBody>
      </p:sp>
    </p:spTree>
    <p:extLst>
      <p:ext uri="{BB962C8B-B14F-4D97-AF65-F5344CB8AC3E}">
        <p14:creationId xmlns:p14="http://schemas.microsoft.com/office/powerpoint/2010/main" val="650005175"/>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9ADFED00-AB40-F848-A41A-BF582FBEF6A9}" type="slidenum">
              <a:rPr lang="en-US"/>
              <a:pPr/>
              <a:t>8</a:t>
            </a:fld>
            <a:endParaRPr lang="en-US"/>
          </a:p>
        </p:txBody>
      </p:sp>
      <p:sp>
        <p:nvSpPr>
          <p:cNvPr id="470018" name="Rectangle 2"/>
          <p:cNvSpPr>
            <a:spLocks noGrp="1" noChangeArrowheads="1"/>
          </p:cNvSpPr>
          <p:nvPr>
            <p:ph type="title"/>
          </p:nvPr>
        </p:nvSpPr>
        <p:spPr>
          <a:xfrm>
            <a:off x="609600" y="304800"/>
            <a:ext cx="8382000" cy="1143000"/>
          </a:xfrm>
        </p:spPr>
        <p:txBody>
          <a:bodyPr/>
          <a:lstStyle/>
          <a:p>
            <a:r>
              <a:rPr lang="en-US" dirty="0" smtClean="0"/>
              <a:t>Course Deliverables - 1</a:t>
            </a:r>
            <a:endParaRPr lang="en-US" dirty="0"/>
          </a:p>
        </p:txBody>
      </p:sp>
      <p:sp>
        <p:nvSpPr>
          <p:cNvPr id="6" name="Text Box 11"/>
          <p:cNvSpPr txBox="1">
            <a:spLocks noChangeArrowheads="1"/>
          </p:cNvSpPr>
          <p:nvPr/>
        </p:nvSpPr>
        <p:spPr bwMode="auto">
          <a:xfrm>
            <a:off x="876300" y="1600200"/>
            <a:ext cx="7505700" cy="209288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r>
              <a:rPr lang="en-US" sz="1800" b="1" dirty="0" smtClean="0"/>
              <a:t>Architecture Reconstruction and Documentation</a:t>
            </a:r>
          </a:p>
          <a:p>
            <a:pPr marL="342900" indent="-342900">
              <a:buFont typeface="Arial"/>
              <a:buChar char="•"/>
            </a:pPr>
            <a:r>
              <a:rPr lang="en-US" sz="1400" dirty="0" smtClean="0"/>
              <a:t>You will document the high level conceptual architecture of a well-known platform or open source software solution.</a:t>
            </a:r>
          </a:p>
          <a:p>
            <a:pPr marL="342900" indent="-342900">
              <a:buFont typeface="Arial"/>
              <a:buChar char="•"/>
            </a:pPr>
            <a:r>
              <a:rPr lang="en-US" sz="1400" dirty="0" smtClean="0"/>
              <a:t>Platform – pick a platform such as </a:t>
            </a:r>
            <a:r>
              <a:rPr lang="en-US" sz="1400" dirty="0" err="1" smtClean="0"/>
              <a:t>netflix</a:t>
            </a:r>
            <a:r>
              <a:rPr lang="en-US" sz="1400" dirty="0" smtClean="0"/>
              <a:t>, </a:t>
            </a:r>
            <a:r>
              <a:rPr lang="en-US" sz="1400" dirty="0" err="1" smtClean="0"/>
              <a:t>linkedin</a:t>
            </a:r>
            <a:r>
              <a:rPr lang="en-US" sz="1400" dirty="0" smtClean="0"/>
              <a:t>, twitter, </a:t>
            </a:r>
            <a:r>
              <a:rPr lang="en-US" sz="1400" dirty="0" err="1" smtClean="0"/>
              <a:t>facebook</a:t>
            </a:r>
            <a:r>
              <a:rPr lang="en-US" sz="1400" dirty="0" smtClean="0"/>
              <a:t>, </a:t>
            </a:r>
            <a:r>
              <a:rPr lang="en-US" sz="1400" dirty="0" err="1" smtClean="0"/>
              <a:t>etc</a:t>
            </a:r>
            <a:r>
              <a:rPr lang="en-US" sz="1400" dirty="0" smtClean="0"/>
              <a:t> that have a robust engineering site that describes the platform technology choices.</a:t>
            </a:r>
          </a:p>
          <a:p>
            <a:pPr marL="342900" indent="-342900">
              <a:buFont typeface="Arial"/>
              <a:buChar char="•"/>
            </a:pPr>
            <a:r>
              <a:rPr lang="en-US" sz="1400" dirty="0" smtClean="0"/>
              <a:t>Open Source Software Solution – pick a popular and widely documented open source solution like </a:t>
            </a:r>
            <a:r>
              <a:rPr lang="en-US" sz="1400" dirty="0" err="1" smtClean="0"/>
              <a:t>git</a:t>
            </a:r>
            <a:r>
              <a:rPr lang="en-US" sz="1400" dirty="0" smtClean="0"/>
              <a:t>, a component of spring, or anything else where the source code, its build processes, and its directory structures are clearly documented.  It would also be helpful if you pick an open source solution that is widely discussed on the web.</a:t>
            </a:r>
            <a:endParaRPr lang="en-US" sz="1400" dirty="0"/>
          </a:p>
        </p:txBody>
      </p:sp>
      <p:sp>
        <p:nvSpPr>
          <p:cNvPr id="8" name="Text Box 11"/>
          <p:cNvSpPr txBox="1">
            <a:spLocks noChangeArrowheads="1"/>
          </p:cNvSpPr>
          <p:nvPr/>
        </p:nvSpPr>
        <p:spPr bwMode="auto">
          <a:xfrm>
            <a:off x="876300" y="3810000"/>
            <a:ext cx="7505700" cy="10156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r>
              <a:rPr lang="en-US" sz="1800" b="1" dirty="0" smtClean="0"/>
              <a:t>Assignment Deliverables</a:t>
            </a:r>
          </a:p>
          <a:p>
            <a:pPr marL="342900" indent="-342900">
              <a:buFont typeface="Arial"/>
              <a:buChar char="•"/>
            </a:pPr>
            <a:r>
              <a:rPr lang="en-US" sz="1400" dirty="0" smtClean="0"/>
              <a:t>A </a:t>
            </a:r>
            <a:r>
              <a:rPr lang="en-US" sz="1400" b="1" dirty="0" smtClean="0"/>
              <a:t>short paper </a:t>
            </a:r>
            <a:r>
              <a:rPr lang="en-US" sz="1400" dirty="0" smtClean="0"/>
              <a:t>describing the architecture of the platform or system that you investigated</a:t>
            </a:r>
          </a:p>
          <a:p>
            <a:pPr marL="342900" indent="-342900">
              <a:buFont typeface="Arial"/>
              <a:buChar char="•"/>
            </a:pPr>
            <a:r>
              <a:rPr lang="en-US" sz="1400" dirty="0" smtClean="0"/>
              <a:t>Commentary on the quality of the architecture – what is good, what could be better</a:t>
            </a:r>
            <a:endParaRPr lang="en-US" sz="1400" dirty="0"/>
          </a:p>
        </p:txBody>
      </p:sp>
      <p:sp>
        <p:nvSpPr>
          <p:cNvPr id="7" name="TextBox 6"/>
          <p:cNvSpPr txBox="1"/>
          <p:nvPr/>
        </p:nvSpPr>
        <p:spPr>
          <a:xfrm>
            <a:off x="762000" y="5417403"/>
            <a:ext cx="8305800" cy="584776"/>
          </a:xfrm>
          <a:prstGeom prst="rect">
            <a:avLst/>
          </a:prstGeom>
          <a:noFill/>
        </p:spPr>
        <p:txBody>
          <a:bodyPr wrap="square" rtlCol="0">
            <a:spAutoFit/>
          </a:bodyPr>
          <a:lstStyle/>
          <a:p>
            <a:r>
              <a:rPr lang="en-US" sz="1600" b="1" dirty="0" smtClean="0"/>
              <a:t>We might allocate one class to examine the best, and most interesting case</a:t>
            </a:r>
            <a:r>
              <a:rPr lang="en-US" sz="1600" b="1" dirty="0"/>
              <a:t> </a:t>
            </a:r>
            <a:r>
              <a:rPr lang="en-US" sz="1600" b="1" dirty="0" smtClean="0"/>
              <a:t>studies submitted…</a:t>
            </a:r>
          </a:p>
        </p:txBody>
      </p:sp>
    </p:spTree>
    <p:extLst>
      <p:ext uri="{BB962C8B-B14F-4D97-AF65-F5344CB8AC3E}">
        <p14:creationId xmlns:p14="http://schemas.microsoft.com/office/powerpoint/2010/main" val="173904317"/>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9ADFED00-AB40-F848-A41A-BF582FBEF6A9}" type="slidenum">
              <a:rPr lang="en-US"/>
              <a:pPr/>
              <a:t>9</a:t>
            </a:fld>
            <a:endParaRPr lang="en-US"/>
          </a:p>
        </p:txBody>
      </p:sp>
      <p:sp>
        <p:nvSpPr>
          <p:cNvPr id="470018" name="Rectangle 2"/>
          <p:cNvSpPr>
            <a:spLocks noGrp="1" noChangeArrowheads="1"/>
          </p:cNvSpPr>
          <p:nvPr>
            <p:ph type="title"/>
          </p:nvPr>
        </p:nvSpPr>
        <p:spPr>
          <a:xfrm>
            <a:off x="609600" y="304800"/>
            <a:ext cx="8382000" cy="1143000"/>
          </a:xfrm>
        </p:spPr>
        <p:txBody>
          <a:bodyPr/>
          <a:lstStyle/>
          <a:p>
            <a:r>
              <a:rPr lang="en-US" dirty="0" smtClean="0"/>
              <a:t>Course Deliverables - 2</a:t>
            </a:r>
            <a:endParaRPr lang="en-US" dirty="0"/>
          </a:p>
        </p:txBody>
      </p:sp>
      <p:sp>
        <p:nvSpPr>
          <p:cNvPr id="6" name="Text Box 11"/>
          <p:cNvSpPr txBox="1">
            <a:spLocks noChangeArrowheads="1"/>
          </p:cNvSpPr>
          <p:nvPr/>
        </p:nvSpPr>
        <p:spPr bwMode="auto">
          <a:xfrm>
            <a:off x="876300" y="1447800"/>
            <a:ext cx="7734300" cy="44935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r>
              <a:rPr lang="en-US" sz="1800" b="1" dirty="0" smtClean="0"/>
              <a:t>Implantation of a non-trivial project showcasing a modern software architecture </a:t>
            </a:r>
          </a:p>
          <a:p>
            <a:pPr marL="342900" indent="-342900">
              <a:buFont typeface="Arial"/>
              <a:buChar char="•"/>
            </a:pPr>
            <a:r>
              <a:rPr lang="en-US" sz="1800" dirty="0" smtClean="0"/>
              <a:t>You will implement and deploy a small system demonstrating some of the software architecture and design concepts covered in the class</a:t>
            </a:r>
          </a:p>
          <a:p>
            <a:pPr marL="342900" indent="-342900">
              <a:buFont typeface="Arial"/>
              <a:buChar char="•"/>
            </a:pPr>
            <a:r>
              <a:rPr lang="en-US" sz="1800" dirty="0" smtClean="0"/>
              <a:t>This is not expected to be a large software development effort, but what you build should embrace some of the modern software design and/or architecture concepts that we covered in class:</a:t>
            </a:r>
          </a:p>
          <a:p>
            <a:pPr marL="800100" lvl="1" indent="-342900">
              <a:buFont typeface="Arial"/>
              <a:buChar char="•"/>
            </a:pPr>
            <a:r>
              <a:rPr lang="en-US" sz="1600" dirty="0" err="1" smtClean="0"/>
              <a:t>Poloyglot</a:t>
            </a:r>
            <a:r>
              <a:rPr lang="en-US" sz="1600" dirty="0" smtClean="0"/>
              <a:t> development</a:t>
            </a:r>
          </a:p>
          <a:p>
            <a:pPr marL="800100" lvl="1" indent="-342900">
              <a:buFont typeface="Arial"/>
              <a:buChar char="•"/>
            </a:pPr>
            <a:r>
              <a:rPr lang="en-US" sz="1600" dirty="0" smtClean="0"/>
              <a:t>The use of functional programming languages – especially how they support cleaner design</a:t>
            </a:r>
          </a:p>
          <a:p>
            <a:pPr marL="800100" lvl="1" indent="-342900">
              <a:buFont typeface="Arial"/>
              <a:buChar char="•"/>
            </a:pPr>
            <a:r>
              <a:rPr lang="en-US" sz="1600" dirty="0" smtClean="0"/>
              <a:t>The use of domain specific languages – how they change the approach to design and testing</a:t>
            </a:r>
          </a:p>
          <a:p>
            <a:pPr marL="800100" lvl="1" indent="-342900">
              <a:buFont typeface="Arial"/>
              <a:buChar char="•"/>
            </a:pPr>
            <a:r>
              <a:rPr lang="en-US" sz="1600" dirty="0" smtClean="0"/>
              <a:t>Design and architecting for mobile</a:t>
            </a:r>
          </a:p>
          <a:p>
            <a:pPr marL="800100" lvl="1" indent="-342900">
              <a:buFont typeface="Arial"/>
              <a:buChar char="•"/>
            </a:pPr>
            <a:r>
              <a:rPr lang="en-US" sz="1600" dirty="0" smtClean="0"/>
              <a:t>Designing and architecting for the cloud</a:t>
            </a:r>
          </a:p>
          <a:p>
            <a:pPr marL="800100" lvl="1" indent="-342900">
              <a:buFont typeface="Arial"/>
              <a:buChar char="•"/>
            </a:pPr>
            <a:r>
              <a:rPr lang="en-US" sz="1600" dirty="0" smtClean="0"/>
              <a:t>Modern use of web services in designing software</a:t>
            </a:r>
          </a:p>
          <a:p>
            <a:pPr marL="800100" lvl="1" indent="-342900">
              <a:buFont typeface="Arial"/>
              <a:buChar char="•"/>
            </a:pPr>
            <a:r>
              <a:rPr lang="en-US" sz="1600" dirty="0" smtClean="0"/>
              <a:t>Use of cloud architectures</a:t>
            </a:r>
          </a:p>
          <a:p>
            <a:pPr marL="800100" lvl="1" indent="-342900">
              <a:buFont typeface="Arial"/>
              <a:buChar char="•"/>
            </a:pPr>
            <a:endParaRPr lang="en-US" sz="1600" dirty="0"/>
          </a:p>
        </p:txBody>
      </p:sp>
      <p:sp>
        <p:nvSpPr>
          <p:cNvPr id="7" name="TextBox 6"/>
          <p:cNvSpPr txBox="1"/>
          <p:nvPr/>
        </p:nvSpPr>
        <p:spPr>
          <a:xfrm>
            <a:off x="762000" y="5739824"/>
            <a:ext cx="8305800" cy="584776"/>
          </a:xfrm>
          <a:prstGeom prst="rect">
            <a:avLst/>
          </a:prstGeom>
          <a:noFill/>
        </p:spPr>
        <p:txBody>
          <a:bodyPr wrap="square" rtlCol="0">
            <a:spAutoFit/>
          </a:bodyPr>
          <a:lstStyle/>
          <a:p>
            <a:r>
              <a:rPr lang="en-US" sz="1600" b="1" dirty="0" smtClean="0"/>
              <a:t>You can work individually, or in groups.  Group projects are expected to be larger efforts.  More on this later.</a:t>
            </a:r>
          </a:p>
        </p:txBody>
      </p:sp>
    </p:spTree>
    <p:extLst>
      <p:ext uri="{BB962C8B-B14F-4D97-AF65-F5344CB8AC3E}">
        <p14:creationId xmlns:p14="http://schemas.microsoft.com/office/powerpoint/2010/main" val="3224400926"/>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Blueprint">
  <a:themeElements>
    <a:clrScheme name="Blueprint 2">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fontScheme name="Blueprint">
      <a:majorFont>
        <a:latin typeface="Tahoma"/>
        <a:ea typeface="ＭＳ Ｐゴシック"/>
        <a:cs typeface=""/>
      </a:majorFont>
      <a:minorFont>
        <a:latin typeface="Tahoma"/>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ahoma" charset="0"/>
            <a:ea typeface="ＭＳ Ｐゴシック"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ahoma" charset="0"/>
            <a:ea typeface="ＭＳ Ｐゴシック" charset="0"/>
          </a:defRPr>
        </a:defPPr>
      </a:lstStyle>
    </a:lnDef>
  </a:objectDefaults>
  <a:extraClrSchemeLst>
    <a:extraClrScheme>
      <a:clrScheme name="Blueprint 1">
        <a:dk1>
          <a:srgbClr val="000000"/>
        </a:dk1>
        <a:lt1>
          <a:srgbClr val="FFFFFF"/>
        </a:lt1>
        <a:dk2>
          <a:srgbClr val="40458C"/>
        </a:dk2>
        <a:lt2>
          <a:srgbClr val="FFFFCC"/>
        </a:lt2>
        <a:accent1>
          <a:srgbClr val="8D8DB3"/>
        </a:accent1>
        <a:accent2>
          <a:srgbClr val="B2B2B2"/>
        </a:accent2>
        <a:accent3>
          <a:srgbClr val="AFB0C5"/>
        </a:accent3>
        <a:accent4>
          <a:srgbClr val="DADADA"/>
        </a:accent4>
        <a:accent5>
          <a:srgbClr val="C5C5D6"/>
        </a:accent5>
        <a:accent6>
          <a:srgbClr val="A1A1A1"/>
        </a:accent6>
        <a:hlink>
          <a:srgbClr val="6F89F7"/>
        </a:hlink>
        <a:folHlink>
          <a:srgbClr val="4F56AD"/>
        </a:folHlink>
      </a:clrScheme>
      <a:clrMap bg1="dk2" tx1="lt1" bg2="dk1" tx2="lt2" accent1="accent1" accent2="accent2" accent3="accent3" accent4="accent4" accent5="accent5" accent6="accent6" hlink="hlink" folHlink="folHlink"/>
    </a:extraClrScheme>
    <a:extraClrScheme>
      <a:clrScheme name="Blueprint 2">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Blueprint 3">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4D4D4"/>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Blueprint 4">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4AF5D"/>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Blueprint 5">
        <a:dk1>
          <a:srgbClr val="000000"/>
        </a:dk1>
        <a:lt1>
          <a:srgbClr val="FFFFFF"/>
        </a:lt1>
        <a:dk2>
          <a:srgbClr val="003366"/>
        </a:dk2>
        <a:lt2>
          <a:srgbClr val="CCFFCC"/>
        </a:lt2>
        <a:accent1>
          <a:srgbClr val="006699"/>
        </a:accent1>
        <a:accent2>
          <a:srgbClr val="009999"/>
        </a:accent2>
        <a:accent3>
          <a:srgbClr val="AAADB8"/>
        </a:accent3>
        <a:accent4>
          <a:srgbClr val="DADADA"/>
        </a:accent4>
        <a:accent5>
          <a:srgbClr val="AAB8CA"/>
        </a:accent5>
        <a:accent6>
          <a:srgbClr val="008A8A"/>
        </a:accent6>
        <a:hlink>
          <a:srgbClr val="0099CC"/>
        </a:hlink>
        <a:folHlink>
          <a:srgbClr val="00458A"/>
        </a:folHlink>
      </a:clrScheme>
      <a:clrMap bg1="dk2" tx1="lt1" bg2="dk1" tx2="lt2" accent1="accent1" accent2="accent2" accent3="accent3" accent4="accent4" accent5="accent5" accent6="accent6" hlink="hlink" folHlink="folHlink"/>
    </a:extraClrScheme>
    <a:extraClrScheme>
      <a:clrScheme name="Blueprint 6">
        <a:dk1>
          <a:srgbClr val="000000"/>
        </a:dk1>
        <a:lt1>
          <a:srgbClr val="FFFFFF"/>
        </a:lt1>
        <a:dk2>
          <a:srgbClr val="004A48"/>
        </a:dk2>
        <a:lt2>
          <a:srgbClr val="33CCCC"/>
        </a:lt2>
        <a:accent1>
          <a:srgbClr val="006699"/>
        </a:accent1>
        <a:accent2>
          <a:srgbClr val="009999"/>
        </a:accent2>
        <a:accent3>
          <a:srgbClr val="AAB1B1"/>
        </a:accent3>
        <a:accent4>
          <a:srgbClr val="DADADA"/>
        </a:accent4>
        <a:accent5>
          <a:srgbClr val="AAB8CA"/>
        </a:accent5>
        <a:accent6>
          <a:srgbClr val="008A8A"/>
        </a:accent6>
        <a:hlink>
          <a:srgbClr val="00CC99"/>
        </a:hlink>
        <a:folHlink>
          <a:srgbClr val="006666"/>
        </a:folHlink>
      </a:clrScheme>
      <a:clrMap bg1="dk2" tx1="lt1" bg2="dk1" tx2="lt2" accent1="accent1" accent2="accent2" accent3="accent3" accent4="accent4" accent5="accent5" accent6="accent6" hlink="hlink" folHlink="folHlink"/>
    </a:extraClrScheme>
    <a:extraClrScheme>
      <a:clrScheme name="Blueprint 7">
        <a:dk1>
          <a:srgbClr val="000000"/>
        </a:dk1>
        <a:lt1>
          <a:srgbClr val="FFFFFF"/>
        </a:lt1>
        <a:dk2>
          <a:srgbClr val="333300"/>
        </a:dk2>
        <a:lt2>
          <a:srgbClr val="FFFFCC"/>
        </a:lt2>
        <a:accent1>
          <a:srgbClr val="CC9900"/>
        </a:accent1>
        <a:accent2>
          <a:srgbClr val="CC6600"/>
        </a:accent2>
        <a:accent3>
          <a:srgbClr val="ADADAA"/>
        </a:accent3>
        <a:accent4>
          <a:srgbClr val="DADADA"/>
        </a:accent4>
        <a:accent5>
          <a:srgbClr val="E2CAAA"/>
        </a:accent5>
        <a:accent6>
          <a:srgbClr val="B95C00"/>
        </a:accent6>
        <a:hlink>
          <a:srgbClr val="808000"/>
        </a:hlink>
        <a:folHlink>
          <a:srgbClr val="525000"/>
        </a:folHlink>
      </a:clrScheme>
      <a:clrMap bg1="dk2" tx1="lt1" bg2="dk1" tx2="lt2" accent1="accent1" accent2="accent2" accent3="accent3" accent4="accent4" accent5="accent5" accent6="accent6" hlink="hlink" folHlink="folHlink"/>
    </a:extraClrScheme>
    <a:extraClrScheme>
      <a:clrScheme name="Blueprint 8">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3"/>
        </a:accent5>
        <a:accent6>
          <a:srgbClr val="73B0B5"/>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D:\Program Files\Microsoft Office\Templates\Presentation Designs\Blueprint.pot</Template>
  <TotalTime>44373</TotalTime>
  <Words>2532</Words>
  <Application>Microsoft Macintosh PowerPoint</Application>
  <PresentationFormat>On-screen Show (4:3)</PresentationFormat>
  <Paragraphs>439</Paragraphs>
  <Slides>46</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46</vt:i4>
      </vt:variant>
    </vt:vector>
  </HeadingPairs>
  <TitlesOfParts>
    <vt:vector size="54" baseType="lpstr">
      <vt:lpstr>Courier</vt:lpstr>
      <vt:lpstr>ＭＳ Ｐゴシック</vt:lpstr>
      <vt:lpstr>Tahoma</vt:lpstr>
      <vt:lpstr>Times New Roman</vt:lpstr>
      <vt:lpstr>Verdana</vt:lpstr>
      <vt:lpstr>Wingdings</vt:lpstr>
      <vt:lpstr>Arial</vt:lpstr>
      <vt:lpstr>Blueprint</vt:lpstr>
      <vt:lpstr>CS 575:  Software Architecture &amp; Design</vt:lpstr>
      <vt:lpstr>About The Instructor</vt:lpstr>
      <vt:lpstr>About the Course Title – It probably needs to be changed…</vt:lpstr>
      <vt:lpstr>Why study Software Design and Architecture?</vt:lpstr>
      <vt:lpstr>Do I need to know how to Code?  What do I need to know how to Code?</vt:lpstr>
      <vt:lpstr>How will this course operate?</vt:lpstr>
      <vt:lpstr>How will my grades be derived?</vt:lpstr>
      <vt:lpstr>Course Deliverables - 1</vt:lpstr>
      <vt:lpstr>Course Deliverables - 2</vt:lpstr>
      <vt:lpstr>Course Deliverables - 2</vt:lpstr>
      <vt:lpstr>Course Topics</vt:lpstr>
      <vt:lpstr>Course Topics</vt:lpstr>
      <vt:lpstr>Course Topics</vt:lpstr>
      <vt:lpstr>Course Topics </vt:lpstr>
      <vt:lpstr>Course Topics </vt:lpstr>
      <vt:lpstr>Designing/ Architecting for Scale</vt:lpstr>
      <vt:lpstr>Designing/ Architecting for Scale</vt:lpstr>
      <vt:lpstr>Designing/ Architecting for Scale</vt:lpstr>
      <vt:lpstr>Designing/ Architecting for Scale</vt:lpstr>
      <vt:lpstr>Novel Patterns for Scale</vt:lpstr>
      <vt:lpstr>Novel Patterns for Scale</vt:lpstr>
      <vt:lpstr>Distributed Computing Patterns –  Reactive Patterns</vt:lpstr>
      <vt:lpstr>The Reactive Manifesto</vt:lpstr>
      <vt:lpstr>Resiliency Patterns</vt:lpstr>
      <vt:lpstr>Course Topics </vt:lpstr>
      <vt:lpstr>Course Topics </vt:lpstr>
      <vt:lpstr>Course Topics </vt:lpstr>
      <vt:lpstr>Course Topics </vt:lpstr>
      <vt:lpstr>Course Topics - SOA </vt:lpstr>
      <vt:lpstr>Traditional versus SOA applications – a line and box view…</vt:lpstr>
      <vt:lpstr>Event and Streaming Architectures</vt:lpstr>
      <vt:lpstr>Event and Streaming Architectures</vt:lpstr>
      <vt:lpstr>Event and Streaming Architectures</vt:lpstr>
      <vt:lpstr>Event and Streaming Architectures</vt:lpstr>
      <vt:lpstr>Course Topics - CAP</vt:lpstr>
      <vt:lpstr>Course Topics </vt:lpstr>
      <vt:lpstr>Modeling Architecture Example</vt:lpstr>
      <vt:lpstr>Course Topics </vt:lpstr>
      <vt:lpstr>Course Topics </vt:lpstr>
      <vt:lpstr>Cloud Native Applications</vt:lpstr>
      <vt:lpstr>Course Topics </vt:lpstr>
      <vt:lpstr>Course Topics </vt:lpstr>
      <vt:lpstr>Course Topics </vt:lpstr>
      <vt:lpstr>Course Topics </vt:lpstr>
      <vt:lpstr>Course Topics </vt:lpstr>
      <vt:lpstr>Course Topics </vt:lpstr>
    </vt:vector>
  </TitlesOfParts>
  <Company>Systems</Company>
  <LinksUpToDate>false</LinksUpToDate>
  <SharedDoc>false</SharedDoc>
  <HyperlinksChanged>false</HyperlinksChanged>
  <AppVersion>15.0038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Architecture for Distributing  the Computation of  Software Clustering Algorithms</dc:title>
  <dc:creator>Brian Mitchell</dc:creator>
  <cp:lastModifiedBy>dr.brian.mitchell@gmail.com</cp:lastModifiedBy>
  <cp:revision>429</cp:revision>
  <cp:lastPrinted>2017-09-24T19:21:20Z</cp:lastPrinted>
  <dcterms:created xsi:type="dcterms:W3CDTF">2001-08-17T22:25:52Z</dcterms:created>
  <dcterms:modified xsi:type="dcterms:W3CDTF">2017-09-25T19:15:23Z</dcterms:modified>
</cp:coreProperties>
</file>