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528" r:id="rId2"/>
    <p:sldId id="739" r:id="rId3"/>
    <p:sldId id="624" r:id="rId4"/>
    <p:sldId id="770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1" r:id="rId13"/>
    <p:sldId id="771" r:id="rId14"/>
    <p:sldId id="762" r:id="rId15"/>
    <p:sldId id="765" r:id="rId16"/>
    <p:sldId id="764" r:id="rId17"/>
    <p:sldId id="763" r:id="rId18"/>
    <p:sldId id="772" r:id="rId19"/>
    <p:sldId id="766" r:id="rId20"/>
    <p:sldId id="767" r:id="rId21"/>
    <p:sldId id="775" r:id="rId22"/>
    <p:sldId id="776" r:id="rId23"/>
    <p:sldId id="801" r:id="rId24"/>
    <p:sldId id="799" r:id="rId25"/>
    <p:sldId id="768" r:id="rId26"/>
    <p:sldId id="769" r:id="rId27"/>
    <p:sldId id="779" r:id="rId28"/>
    <p:sldId id="780" r:id="rId29"/>
    <p:sldId id="800" r:id="rId30"/>
    <p:sldId id="781" r:id="rId31"/>
    <p:sldId id="782" r:id="rId32"/>
    <p:sldId id="783" r:id="rId33"/>
    <p:sldId id="784" r:id="rId34"/>
    <p:sldId id="785" r:id="rId35"/>
    <p:sldId id="786" r:id="rId36"/>
    <p:sldId id="787" r:id="rId37"/>
    <p:sldId id="788" r:id="rId38"/>
    <p:sldId id="789" r:id="rId39"/>
    <p:sldId id="790" r:id="rId40"/>
    <p:sldId id="791" r:id="rId41"/>
    <p:sldId id="793" r:id="rId42"/>
    <p:sldId id="795" r:id="rId43"/>
    <p:sldId id="794" r:id="rId44"/>
    <p:sldId id="797" r:id="rId45"/>
    <p:sldId id="798" r:id="rId46"/>
    <p:sldId id="796" r:id="rId47"/>
    <p:sldId id="792" r:id="rId48"/>
    <p:sldId id="802" r:id="rId49"/>
    <p:sldId id="773" r:id="rId50"/>
    <p:sldId id="774" r:id="rId51"/>
    <p:sldId id="777" r:id="rId52"/>
    <p:sldId id="778" r:id="rId53"/>
    <p:sldId id="532" r:id="rId5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000"/>
    <a:srgbClr val="FF0000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8" autoAdjust="0"/>
    <p:restoredTop sz="94458" autoAdjust="0"/>
  </p:normalViewPr>
  <p:slideViewPr>
    <p:cSldViewPr>
      <p:cViewPr varScale="1">
        <p:scale>
          <a:sx n="134" d="100"/>
          <a:sy n="134" d="100"/>
        </p:scale>
        <p:origin x="2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7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FF8248DB-BB66-4043-B0CE-AFF97CBF6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BBC14CA9-EAEE-744B-A98D-D41DD5295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4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A8C209F-7166-E34F-A1BC-AB28342B372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71" name="Picture 75" descr="dragonHead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775"/>
            <a:ext cx="30178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D3DF39-4E19-DB49-9351-519741FAB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04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FFAD7-08FE-4148-BD9F-729E5388AE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43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12042D-C6E9-5B48-9A05-E734D97FD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9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021ABC-0C72-4647-B7CD-2E43A0FC7F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44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2D7B37-6BF3-014D-A9A6-D9F1B43742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3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52F7A5-1AD9-1A44-9287-A2BC5F9720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9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45CD7-3C66-B54C-BF5B-2587BF19A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07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110C58-2919-5746-82B4-B96742ED52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0CBAFE-7AB5-0943-AE13-9DA9AA4EA8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46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6CAE68-8F5D-A64E-BE91-E907C99495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74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0D29E-11FD-9D47-ACE0-9ED2B35FE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22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9DC58D-601A-154D-BB20-EB79E61317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6455" TargetMode="External"/><Relationship Id="rId2" Type="http://schemas.openxmlformats.org/officeDocument/2006/relationships/hyperlink" Target="http://angular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layframework.com/" TargetMode="External"/><Relationship Id="rId4" Type="http://schemas.openxmlformats.org/officeDocument/2006/relationships/hyperlink" Target="http://www.nodej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D1C4CA8-EC54-274D-BBC3-FD09F066AF51}" type="slidenum">
              <a:rPr lang="en-US"/>
              <a:pPr/>
              <a:t>1</a:t>
            </a:fld>
            <a:endParaRPr lang="en-US"/>
          </a:p>
        </p:txBody>
      </p:sp>
      <p:sp>
        <p:nvSpPr>
          <p:cNvPr id="518150" name="Text Box 6"/>
          <p:cNvSpPr txBox="1"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1" lang="en-US" sz="3200" dirty="0"/>
              <a:t>Modern Web Architectures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10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1.5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Introduction of an application server component to provide lifecycle management for web applications</a:t>
            </a:r>
          </a:p>
          <a:p>
            <a:pPr lvl="1"/>
            <a:r>
              <a:rPr lang="en-US" sz="2000" dirty="0"/>
              <a:t>Move to per-threads versus per-process for requests</a:t>
            </a:r>
          </a:p>
          <a:p>
            <a:pPr lvl="1"/>
            <a:r>
              <a:rPr lang="en-US" sz="2000" dirty="0"/>
              <a:t>Wrappers for request and response objects, simplifying the need to parse and generate HTML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Still need to work on a HTTP request an HTTP response level</a:t>
            </a:r>
          </a:p>
          <a:p>
            <a:pPr lvl="1"/>
            <a:r>
              <a:rPr lang="en-US" sz="2000" dirty="0"/>
              <a:t>Common to generate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52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Tomcat 1.0</a:t>
            </a:r>
          </a:p>
        </p:txBody>
      </p:sp>
    </p:spTree>
    <p:extLst>
      <p:ext uri="{BB962C8B-B14F-4D97-AF65-F5344CB8AC3E}">
        <p14:creationId xmlns:p14="http://schemas.microsoft.com/office/powerpoint/2010/main" val="10162130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1.5+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1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1.5+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Introduces the MVC framework to modularize server code</a:t>
            </a:r>
          </a:p>
          <a:p>
            <a:pPr lvl="1"/>
            <a:r>
              <a:rPr lang="en-US" sz="2000" dirty="0"/>
              <a:t>Views can be pre-compiled to improve speed</a:t>
            </a:r>
          </a:p>
          <a:p>
            <a:pPr lvl="1"/>
            <a:r>
              <a:rPr lang="en-US" sz="2000" dirty="0"/>
              <a:t>Views can be created in markup instead of code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Same as web 1.5</a:t>
            </a:r>
          </a:p>
          <a:p>
            <a:pPr lvl="1"/>
            <a:r>
              <a:rPr lang="en-US" sz="2000" dirty="0"/>
              <a:t>Introduces additional complexity due to the discipline needed to work with, and configure a MVC framework</a:t>
            </a:r>
          </a:p>
          <a:p>
            <a:pPr lvl="1"/>
            <a:r>
              <a:rPr lang="en-US" sz="2000" dirty="0"/>
              <a:t>Introduces non-standard markup to bind the view and controller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Spring MVC, Struts, </a:t>
            </a:r>
            <a:r>
              <a:rPr lang="en-US" b="1" dirty="0" err="1">
                <a:solidFill>
                  <a:srgbClr val="FF0000"/>
                </a:solidFill>
              </a:rPr>
              <a:t>ASP.Net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887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2.0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Demand for robust user experience delivered to the browser starts to emerge</a:t>
            </a:r>
          </a:p>
          <a:p>
            <a:r>
              <a:rPr lang="en-US" sz="2800" dirty="0" err="1"/>
              <a:t>Javascript</a:t>
            </a:r>
            <a:r>
              <a:rPr lang="en-US" sz="2800" dirty="0"/>
              <a:t> becomes a platform by accident – drives explosion of </a:t>
            </a:r>
            <a:r>
              <a:rPr lang="en-US" sz="2800" dirty="0" err="1"/>
              <a:t>Javascript</a:t>
            </a:r>
            <a:r>
              <a:rPr lang="en-US" sz="2800" dirty="0"/>
              <a:t> frameworks.</a:t>
            </a:r>
          </a:p>
          <a:p>
            <a:r>
              <a:rPr lang="en-US" sz="2800" dirty="0" err="1"/>
              <a:t>XmlHttpRequest</a:t>
            </a:r>
            <a:r>
              <a:rPr lang="en-US" sz="2800" dirty="0"/>
              <a:t> (XHR), which found its way into early browsers for limited use cases, is exploited by Google to create some amazing applications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5730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2.0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9718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9718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5046" y="3059668"/>
            <a:ext cx="73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AJAX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XHR</a:t>
            </a:r>
          </a:p>
        </p:txBody>
      </p:sp>
    </p:spTree>
    <p:extLst>
      <p:ext uri="{BB962C8B-B14F-4D97-AF65-F5344CB8AC3E}">
        <p14:creationId xmlns:p14="http://schemas.microsoft.com/office/powerpoint/2010/main" val="143031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First time ever having desktop like experience on browser-based application – amazing experience</a:t>
            </a:r>
          </a:p>
          <a:p>
            <a:pPr lvl="1"/>
            <a:r>
              <a:rPr lang="en-US" sz="2000" dirty="0"/>
              <a:t>Can alter the UI without having to refresh the entire page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Significant programming complexity</a:t>
            </a:r>
          </a:p>
          <a:p>
            <a:pPr lvl="1"/>
            <a:r>
              <a:rPr lang="en-US" sz="2000" dirty="0"/>
              <a:t>Significant testing required due to browser differences in handling Ajax/XHTR</a:t>
            </a:r>
          </a:p>
          <a:p>
            <a:pPr lvl="1"/>
            <a:r>
              <a:rPr lang="en-US" sz="2000" dirty="0"/>
              <a:t>Server-side resources must be returned from the same domain as the place that loaded the code (no cross-domain is allowed)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libraries are required to deal with complexity - </a:t>
            </a:r>
            <a:r>
              <a:rPr lang="en-US" sz="2000" dirty="0" err="1"/>
              <a:t>jQuery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862935"/>
            <a:ext cx="3779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Google Maps</a:t>
            </a:r>
          </a:p>
        </p:txBody>
      </p:sp>
    </p:spTree>
    <p:extLst>
      <p:ext uri="{BB962C8B-B14F-4D97-AF65-F5344CB8AC3E}">
        <p14:creationId xmlns:p14="http://schemas.microsoft.com/office/powerpoint/2010/main" val="9625480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2.0+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362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209800"/>
            <a:ext cx="16764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9718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9718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124200"/>
            <a:ext cx="16764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95046" y="3059668"/>
            <a:ext cx="73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AJAX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XHR</a:t>
            </a:r>
          </a:p>
        </p:txBody>
      </p:sp>
    </p:spTree>
    <p:extLst>
      <p:ext uri="{BB962C8B-B14F-4D97-AF65-F5344CB8AC3E}">
        <p14:creationId xmlns:p14="http://schemas.microsoft.com/office/powerpoint/2010/main" val="393298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2.0+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Robust frameworks are developed to address </a:t>
            </a:r>
            <a:r>
              <a:rPr lang="en-US" sz="2000" dirty="0" err="1"/>
              <a:t>Javascript</a:t>
            </a:r>
            <a:r>
              <a:rPr lang="en-US" sz="2000" dirty="0"/>
              <a:t> complexity and </a:t>
            </a:r>
            <a:r>
              <a:rPr lang="en-US" sz="2000" dirty="0" err="1"/>
              <a:t>Javascript</a:t>
            </a:r>
            <a:r>
              <a:rPr lang="en-US" sz="2000" dirty="0"/>
              <a:t> compatibility</a:t>
            </a:r>
          </a:p>
          <a:p>
            <a:pPr lvl="1"/>
            <a:r>
              <a:rPr lang="en-US" sz="2000" dirty="0"/>
              <a:t>Application functionality and richness continues to grow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codebases explode in size, programming model is based on pattern-matching and callbacks gets difficult to support</a:t>
            </a:r>
          </a:p>
          <a:p>
            <a:pPr lvl="1"/>
            <a:r>
              <a:rPr lang="en-US" sz="2000" dirty="0"/>
              <a:t>New frameworks come and go almost on a weekly basis making it difficult to gain stability in the web 2.0 space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9763" y="5634335"/>
            <a:ext cx="820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Gmail, mustache, handlebars, underscore</a:t>
            </a:r>
          </a:p>
        </p:txBody>
      </p:sp>
    </p:spTree>
    <p:extLst>
      <p:ext uri="{BB962C8B-B14F-4D97-AF65-F5344CB8AC3E}">
        <p14:creationId xmlns:p14="http://schemas.microsoft.com/office/powerpoint/2010/main" val="1905954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3.0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114800"/>
          </a:xfrm>
        </p:spPr>
        <p:txBody>
          <a:bodyPr/>
          <a:lstStyle/>
          <a:p>
            <a:r>
              <a:rPr lang="en-US" sz="2800" dirty="0"/>
              <a:t>Application moves to the browser</a:t>
            </a:r>
          </a:p>
          <a:p>
            <a:pPr lvl="1"/>
            <a:r>
              <a:rPr lang="en-US" sz="2400" dirty="0"/>
              <a:t>Leverages frameworks typically found on the server to simplify </a:t>
            </a:r>
            <a:r>
              <a:rPr lang="en-US" sz="2400" dirty="0" err="1"/>
              <a:t>Javascript</a:t>
            </a:r>
            <a:endParaRPr lang="en-US" sz="2400" dirty="0"/>
          </a:p>
          <a:p>
            <a:pPr lvl="1"/>
            <a:r>
              <a:rPr lang="en-US" sz="2400" dirty="0"/>
              <a:t>Enables application to be delivered from a CDN</a:t>
            </a:r>
          </a:p>
          <a:p>
            <a:pPr lvl="1"/>
            <a:r>
              <a:rPr lang="en-US" sz="2400" dirty="0"/>
              <a:t>Allows for the application to run disconnected using local storage</a:t>
            </a:r>
          </a:p>
          <a:p>
            <a:r>
              <a:rPr lang="en-US" sz="2800" dirty="0"/>
              <a:t>Server primarily used to deliver data to the client</a:t>
            </a:r>
          </a:p>
          <a:p>
            <a:r>
              <a:rPr lang="en-US" sz="2800" dirty="0"/>
              <a:t>Server used to protect secrets such as API keys and manage security given that the code on the client can be viewed from any browser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40231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3.0 (rev 1)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49753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81757"/>
            <a:ext cx="2590800" cy="457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657600"/>
            <a:ext cx="2286000" cy="2438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6858000" y="4873653"/>
            <a:ext cx="533400" cy="314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2811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>
            <a:off x="2743200" y="3962400"/>
            <a:ext cx="1676400" cy="53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rest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209800"/>
            <a:ext cx="2286000" cy="1295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2895600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419600"/>
            <a:ext cx="19050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3573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335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09115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Early Web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Focus on finding and sharing static content</a:t>
            </a:r>
          </a:p>
          <a:p>
            <a:r>
              <a:rPr lang="en-US" sz="2800" dirty="0"/>
              <a:t>Mainstream application architecture was client/server – not much thought was given to moving applications to the browser</a:t>
            </a:r>
          </a:p>
          <a:p>
            <a:r>
              <a:rPr lang="en-US" sz="2800" dirty="0"/>
              <a:t>Early attempts at dynamic content were provided for limited use cases</a:t>
            </a:r>
          </a:p>
          <a:p>
            <a:r>
              <a:rPr lang="en-US" sz="2800" dirty="0"/>
              <a:t>Some browsers supported “plugging in” applications into the browser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1630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 (rev 1)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4114800"/>
          </a:xfrm>
        </p:spPr>
        <p:txBody>
          <a:bodyPr/>
          <a:lstStyle/>
          <a:p>
            <a:r>
              <a:rPr lang="en-US" sz="2000" dirty="0"/>
              <a:t>Advantages</a:t>
            </a:r>
          </a:p>
          <a:p>
            <a:pPr lvl="1"/>
            <a:r>
              <a:rPr lang="en-US" sz="1600" dirty="0"/>
              <a:t>Extremely robust applications are possible</a:t>
            </a:r>
          </a:p>
          <a:p>
            <a:pPr lvl="1"/>
            <a:r>
              <a:rPr lang="en-US" sz="1600" dirty="0"/>
              <a:t>Frameworks finally enable </a:t>
            </a:r>
            <a:r>
              <a:rPr lang="en-US" sz="1600" dirty="0" err="1"/>
              <a:t>Javascript</a:t>
            </a:r>
            <a:r>
              <a:rPr lang="en-US" sz="1600" dirty="0"/>
              <a:t> as a platform– modularization, scope management, dependency injection, promise/futures, </a:t>
            </a:r>
            <a:r>
              <a:rPr lang="en-US" sz="1600" dirty="0" err="1"/>
              <a:t>etc</a:t>
            </a:r>
            <a:endParaRPr lang="en-US" sz="1600" dirty="0"/>
          </a:p>
          <a:p>
            <a:pPr lvl="1"/>
            <a:r>
              <a:rPr lang="en-US" sz="1600" dirty="0"/>
              <a:t>Frameworks enable full lifecycle debugging, and robust build/configuration management</a:t>
            </a:r>
          </a:p>
          <a:p>
            <a:pPr lvl="1"/>
            <a:r>
              <a:rPr lang="en-US" sz="1600" dirty="0"/>
              <a:t>Cacheable and CDN friendly – only data needs to flow back to browser app</a:t>
            </a:r>
          </a:p>
          <a:p>
            <a:pPr lvl="1"/>
            <a:r>
              <a:rPr lang="en-US" sz="1600" dirty="0"/>
              <a:t>Enables “reactive” programming model and </a:t>
            </a:r>
            <a:r>
              <a:rPr lang="en-US" sz="1600" dirty="0" err="1"/>
              <a:t>async</a:t>
            </a:r>
            <a:r>
              <a:rPr lang="en-US" sz="1600" dirty="0"/>
              <a:t>-IO to improve scalability</a:t>
            </a:r>
          </a:p>
          <a:p>
            <a:r>
              <a:rPr lang="en-US" sz="2000" dirty="0"/>
              <a:t>Disadvantages</a:t>
            </a:r>
          </a:p>
          <a:p>
            <a:pPr lvl="1"/>
            <a:r>
              <a:rPr lang="en-US" sz="1600" dirty="0"/>
              <a:t>Still need to master </a:t>
            </a:r>
            <a:r>
              <a:rPr lang="en-US" sz="1600" dirty="0" err="1"/>
              <a:t>Javascript</a:t>
            </a:r>
            <a:endParaRPr lang="en-US" sz="1600" dirty="0"/>
          </a:p>
          <a:p>
            <a:pPr lvl="1"/>
            <a:r>
              <a:rPr lang="en-US" sz="1600" dirty="0"/>
              <a:t>Polyglot (is advantage and disadvantage)</a:t>
            </a:r>
          </a:p>
          <a:p>
            <a:pPr lvl="1"/>
            <a:r>
              <a:rPr lang="en-US" sz="1600" dirty="0"/>
              <a:t>Security might be </a:t>
            </a:r>
            <a:r>
              <a:rPr lang="en-US" sz="1600" dirty="0" err="1"/>
              <a:t>challening</a:t>
            </a:r>
            <a:r>
              <a:rPr lang="en-US" sz="1600" dirty="0"/>
              <a:t> – cant maintain secrets in client app</a:t>
            </a:r>
            <a:br>
              <a:rPr lang="en-US" sz="1600" dirty="0"/>
            </a:br>
            <a:r>
              <a:rPr lang="en-US" sz="1600" dirty="0"/>
              <a:t>(e.g., “View Code”)</a:t>
            </a:r>
          </a:p>
          <a:p>
            <a:pPr lvl="1"/>
            <a:r>
              <a:rPr lang="en-US" sz="1600" dirty="0"/>
              <a:t>Traditional application servers still request/reply based, limits scalability in some cases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939135"/>
            <a:ext cx="6756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</a:t>
            </a:r>
            <a:r>
              <a:rPr lang="en-US" b="1" dirty="0" err="1">
                <a:solidFill>
                  <a:srgbClr val="FF0000"/>
                </a:solidFill>
              </a:rPr>
              <a:t>AngularJS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BackboneJS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Node.js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1662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3.0 (rev 2)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301216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00200"/>
            <a:ext cx="2590800" cy="47190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880843"/>
            <a:ext cx="2286000" cy="228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>
            <a:off x="6858000" y="5023843"/>
            <a:ext cx="533400" cy="12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3286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 flipV="1">
            <a:off x="2743200" y="3959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rest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128242"/>
            <a:ext cx="2286000" cy="163499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and Web Socket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3118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619541"/>
            <a:ext cx="1905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404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810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2743200" y="4340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2925914" y="42788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websockets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098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 (rev 2)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1148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Able to support for the first time real time architectures for applications like trading, chat, gaming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Eliminate overhead of using the HTTP protocol</a:t>
            </a:r>
          </a:p>
          <a:p>
            <a:pPr lvl="1"/>
            <a:r>
              <a:rPr lang="en-US" sz="2000" dirty="0"/>
              <a:t>Messages can be initiated from either the client (browser) or server 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Only modern browsers support, although web sockets can be simulated with XHR long polling</a:t>
            </a:r>
          </a:p>
          <a:p>
            <a:pPr lvl="1"/>
            <a:r>
              <a:rPr lang="en-US" sz="2000" dirty="0"/>
              <a:t>Some proxies and HTTP infrastructure don</a:t>
            </a:r>
            <a:r>
              <a:rPr lang="fr-FR" sz="2000" dirty="0"/>
              <a:t>’</a:t>
            </a:r>
            <a:r>
              <a:rPr lang="en-US" sz="2000" dirty="0"/>
              <a:t>t know how to deal with web sockets (this will change)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791200"/>
            <a:ext cx="6757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</a:t>
            </a:r>
            <a:r>
              <a:rPr lang="en-US" b="1" dirty="0" err="1">
                <a:solidFill>
                  <a:srgbClr val="FF0000"/>
                </a:solidFill>
              </a:rPr>
              <a:t>SockJS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socket.io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Node.js</a:t>
            </a:r>
            <a:r>
              <a:rPr lang="en-US" b="1" dirty="0">
                <a:solidFill>
                  <a:srgbClr val="FF0000"/>
                </a:solidFill>
              </a:rPr>
              <a:t>, Play!</a:t>
            </a:r>
          </a:p>
        </p:txBody>
      </p:sp>
    </p:spTree>
    <p:extLst>
      <p:ext uri="{BB962C8B-B14F-4D97-AF65-F5344CB8AC3E}">
        <p14:creationId xmlns:p14="http://schemas.microsoft.com/office/powerpoint/2010/main" val="74704906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6F2222-E88C-884D-BD8B-696511CB6016}"/>
              </a:ext>
            </a:extLst>
          </p:cNvPr>
          <p:cNvSpPr/>
          <p:nvPr/>
        </p:nvSpPr>
        <p:spPr bwMode="auto">
          <a:xfrm>
            <a:off x="4243954" y="995958"/>
            <a:ext cx="2918846" cy="547568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0"/>
              </a:rPr>
              <a:t>Docker/Kubernetes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3.0 (rev 3)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301216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00200"/>
            <a:ext cx="2590800" cy="47190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880843"/>
            <a:ext cx="2286000" cy="228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>
            <a:off x="6858000" y="5023843"/>
            <a:ext cx="533400" cy="12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3286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 flipV="1">
            <a:off x="2743200" y="3959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rest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128242"/>
            <a:ext cx="2286000" cy="163499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and Web Socket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3118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619541"/>
            <a:ext cx="1905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404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810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2743200" y="4340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2925914" y="42788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websockets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468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Are Modern Web Architectures Useful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31261"/>
            <a:ext cx="1828800" cy="198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40" y="4012461"/>
            <a:ext cx="2526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Desktop Apps via</a:t>
            </a:r>
            <a:br>
              <a:rPr lang="en-US" dirty="0"/>
            </a:br>
            <a:r>
              <a:rPr lang="en-US" dirty="0"/>
              <a:t>Electron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320" y="2028825"/>
            <a:ext cx="2114550" cy="2114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4200" y="4143375"/>
            <a:ext cx="289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Engaging Web Apps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73" y="2212975"/>
            <a:ext cx="1763934" cy="174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08390" y="4143374"/>
            <a:ext cx="276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Native Mobile Apps</a:t>
            </a:r>
          </a:p>
        </p:txBody>
      </p:sp>
    </p:spTree>
    <p:extLst>
      <p:ext uri="{BB962C8B-B14F-4D97-AF65-F5344CB8AC3E}">
        <p14:creationId xmlns:p14="http://schemas.microsoft.com/office/powerpoint/2010/main" val="17163499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Modern Web Architectures: Front End MVC - </a:t>
            </a:r>
            <a:r>
              <a:rPr lang="en-US" dirty="0" err="1"/>
              <a:t>AngularJS</a:t>
            </a:r>
            <a:r>
              <a:rPr lang="en-US" dirty="0"/>
              <a:t>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1524000"/>
            <a:ext cx="47772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29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Example: </a:t>
            </a:r>
            <a:r>
              <a:rPr lang="en-US" dirty="0" err="1"/>
              <a:t>AngularJS</a:t>
            </a:r>
            <a:r>
              <a:rPr lang="en-US" dirty="0"/>
              <a:t>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7526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9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Example: Lets Look at Angular via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563504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curran.github.io</a:t>
            </a:r>
            <a:r>
              <a:rPr lang="en-US" sz="1800" dirty="0"/>
              <a:t>/screencasts/</a:t>
            </a:r>
            <a:r>
              <a:rPr lang="en-US" sz="1800" dirty="0" err="1"/>
              <a:t>introToAngular</a:t>
            </a:r>
            <a:r>
              <a:rPr lang="en-US" sz="1800" dirty="0"/>
              <a:t>/</a:t>
            </a:r>
            <a:r>
              <a:rPr lang="en-US" sz="1800" dirty="0" err="1"/>
              <a:t>exampleViewer</a:t>
            </a:r>
            <a:r>
              <a:rPr lang="en-US" sz="1800" dirty="0"/>
              <a:t>/#/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5892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look at </a:t>
            </a:r>
            <a:r>
              <a:rPr lang="en-US"/>
              <a:t>some examples from here:</a:t>
            </a:r>
          </a:p>
        </p:txBody>
      </p:sp>
    </p:spTree>
    <p:extLst>
      <p:ext uri="{BB962C8B-B14F-4D97-AF65-F5344CB8AC3E}">
        <p14:creationId xmlns:p14="http://schemas.microsoft.com/office/powerpoint/2010/main" val="321294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Angular 1.x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45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good and the bad discussion,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91933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Javascript</a:t>
            </a:r>
            <a:r>
              <a:rPr lang="en-US" dirty="0"/>
              <a:t> vs Typescript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756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has grown up a good bit, but we will actually</a:t>
            </a:r>
            <a:br>
              <a:rPr lang="en-US" dirty="0"/>
            </a:br>
            <a:r>
              <a:rPr lang="en-US" dirty="0"/>
              <a:t>be using </a:t>
            </a:r>
            <a:r>
              <a:rPr lang="en-US" dirty="0" err="1"/>
              <a:t>TypeScript</a:t>
            </a:r>
            <a:r>
              <a:rPr lang="en-US" dirty="0"/>
              <a:t> instead because it has many</a:t>
            </a:r>
            <a:br>
              <a:rPr lang="en-US" dirty="0"/>
            </a:br>
            <a:r>
              <a:rPr lang="en-US" dirty="0"/>
              <a:t>advantages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Lets take a look at the Typescript Playground:</a:t>
            </a:r>
          </a:p>
          <a:p>
            <a:r>
              <a:rPr lang="en-US" dirty="0"/>
              <a:t>https://</a:t>
            </a:r>
            <a:r>
              <a:rPr lang="en-US" dirty="0" err="1"/>
              <a:t>www.typescriptlang.org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6549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1.0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29718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67200" y="29718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29718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</p:txBody>
      </p:sp>
      <p:cxnSp>
        <p:nvCxnSpPr>
          <p:cNvPr id="9" name="Straight Connector 8"/>
          <p:cNvCxnSpPr>
            <a:stCxn id="3" idx="3"/>
            <a:endCxn id="21" idx="1"/>
          </p:cNvCxnSpPr>
          <p:nvPr/>
        </p:nvCxnSpPr>
        <p:spPr bwMode="auto">
          <a:xfrm>
            <a:off x="2971800" y="37338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21" idx="3"/>
            <a:endCxn id="5" idx="2"/>
          </p:cNvCxnSpPr>
          <p:nvPr/>
        </p:nvCxnSpPr>
        <p:spPr bwMode="auto">
          <a:xfrm>
            <a:off x="6477000" y="37338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3492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7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62784"/>
            <a:ext cx="7772400" cy="395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8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7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1" y="2340147"/>
            <a:ext cx="3943021" cy="3006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40147"/>
            <a:ext cx="3986590" cy="30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7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479961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0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7205"/>
            <a:ext cx="2159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7010400" cy="23201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762000" y="3886200"/>
            <a:ext cx="3810000" cy="1066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3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7205"/>
            <a:ext cx="2159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7010400" cy="23201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762000" y="3886200"/>
            <a:ext cx="3810000" cy="1066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86706"/>
            <a:ext cx="2362200" cy="41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6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9" y="2815671"/>
            <a:ext cx="2794000" cy="260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429000"/>
            <a:ext cx="5329989" cy="170691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4953000" y="4267200"/>
            <a:ext cx="6096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290928" y="4499027"/>
            <a:ext cx="6096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79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00010"/>
            <a:ext cx="4102100" cy="2509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3124200"/>
            <a:ext cx="4102100" cy="19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6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76550"/>
            <a:ext cx="19050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933700"/>
            <a:ext cx="5740400" cy="15621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3962400" y="3581400"/>
            <a:ext cx="7620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00600" y="3886200"/>
            <a:ext cx="7620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05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85212"/>
            <a:ext cx="2044700" cy="158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495550"/>
            <a:ext cx="457200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607050"/>
            <a:ext cx="7287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service is just a class, recommend decorating with</a:t>
            </a:r>
          </a:p>
          <a:p>
            <a:r>
              <a:rPr lang="en-US" dirty="0"/>
              <a:t>@Injectable()</a:t>
            </a:r>
          </a:p>
        </p:txBody>
      </p:sp>
    </p:spTree>
    <p:extLst>
      <p:ext uri="{BB962C8B-B14F-4D97-AF65-F5344CB8AC3E}">
        <p14:creationId xmlns:p14="http://schemas.microsoft.com/office/powerpoint/2010/main" val="256921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47" y="2103521"/>
            <a:ext cx="2540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95700"/>
            <a:ext cx="6083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5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4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Simple</a:t>
            </a:r>
          </a:p>
          <a:p>
            <a:pPr lvl="1"/>
            <a:r>
              <a:rPr lang="en-US" sz="2000" dirty="0" err="1"/>
              <a:t>Cachable</a:t>
            </a:r>
            <a:endParaRPr lang="en-US" sz="2000" dirty="0"/>
          </a:p>
          <a:p>
            <a:pPr lvl="1"/>
            <a:r>
              <a:rPr lang="en-US" sz="2000" dirty="0" err="1"/>
              <a:t>Indexable</a:t>
            </a:r>
            <a:endParaRPr lang="en-US" sz="2000" dirty="0"/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No dynamic content</a:t>
            </a:r>
          </a:p>
          <a:p>
            <a:pPr lvl="1"/>
            <a:r>
              <a:rPr lang="en-US" sz="2000" dirty="0"/>
              <a:t>No interaction with user – every request must go back to web server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80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Netscape 1.0</a:t>
            </a:r>
          </a:p>
        </p:txBody>
      </p:sp>
    </p:spTree>
    <p:extLst>
      <p:ext uri="{BB962C8B-B14F-4D97-AF65-F5344CB8AC3E}">
        <p14:creationId xmlns:p14="http://schemas.microsoft.com/office/powerpoint/2010/main" val="38842479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39" y="2434192"/>
            <a:ext cx="4667250" cy="427140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057400" y="2743200"/>
            <a:ext cx="1524000" cy="1447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58138" y="4997116"/>
            <a:ext cx="3528261" cy="1632284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76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One of the main problems with web component frameworks like angular is related to managing application state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84500"/>
            <a:ext cx="5410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Commonly views cache copies of the same data, how do things stay </a:t>
            </a:r>
            <a:r>
              <a:rPr lang="en-US" dirty="0" err="1"/>
              <a:t>consistant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447800" y="350520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49053" y="349034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450306" y="347548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65095" y="502920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47800" y="4343400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61084" y="4343400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34264" y="4310133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3" name="Elbow Connector 12"/>
          <p:cNvCxnSpPr>
            <a:stCxn id="10" idx="2"/>
            <a:endCxn id="9" idx="1"/>
          </p:cNvCxnSpPr>
          <p:nvPr/>
        </p:nvCxnSpPr>
        <p:spPr bwMode="auto">
          <a:xfrm rot="16200000" flipH="1">
            <a:off x="2422769" y="4405974"/>
            <a:ext cx="753156" cy="133149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12" idx="2"/>
            <a:endCxn id="9" idx="3"/>
          </p:cNvCxnSpPr>
          <p:nvPr/>
        </p:nvCxnSpPr>
        <p:spPr bwMode="auto">
          <a:xfrm rot="5400000">
            <a:off x="5085169" y="4413404"/>
            <a:ext cx="786423" cy="128336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11" idx="2"/>
            <a:endCxn id="9" idx="0"/>
          </p:cNvCxnSpPr>
          <p:nvPr/>
        </p:nvCxnSpPr>
        <p:spPr bwMode="auto">
          <a:xfrm rot="16200000" flipH="1">
            <a:off x="3981861" y="4860166"/>
            <a:ext cx="334056" cy="40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902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To keep state manageable, a common best practice is to push state down via properties, and use events to pass state changes 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84500"/>
            <a:ext cx="5410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46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6904" y="321436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State Down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38601"/>
            <a:ext cx="3981944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41" y="3733800"/>
            <a:ext cx="4241839" cy="23671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312473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Events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Pushing State Changes Down, and Reacting to Events Up works well if the components fall into hierarchies</a:t>
            </a:r>
          </a:p>
        </p:txBody>
      </p:sp>
    </p:spTree>
    <p:extLst>
      <p:ext uri="{BB962C8B-B14F-4D97-AF65-F5344CB8AC3E}">
        <p14:creationId xmlns:p14="http://schemas.microsoft.com/office/powerpoint/2010/main" val="1724626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With more global event management, Angular supports propagating state via, services (singletons), event emitters and observables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0912" y="35814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Lets take a look at this, but it gets complex fast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69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 </a:t>
            </a:r>
            <a:r>
              <a:rPr lang="mr-IN" dirty="0"/>
              <a:t>–</a:t>
            </a:r>
            <a:r>
              <a:rPr lang="en-US" dirty="0"/>
              <a:t> Flux / Redux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SEE: http://</a:t>
            </a:r>
            <a:r>
              <a:rPr lang="en-US" sz="1200" dirty="0" err="1"/>
              <a:t>blog.ng-book.com</a:t>
            </a:r>
            <a:r>
              <a:rPr lang="en-US" sz="1200" dirty="0"/>
              <a:t>/introduction-to-redux-with-typescript-and-angular-2//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89" y="2992801"/>
            <a:ext cx="6400800" cy="3356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1828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Embrace immutability </a:t>
            </a:r>
            <a:r>
              <a:rPr lang="mr-IN" dirty="0"/>
              <a:t>–</a:t>
            </a:r>
            <a:r>
              <a:rPr lang="en-US" dirty="0"/>
              <a:t> functional programming techniques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Current_State</a:t>
            </a:r>
            <a:r>
              <a:rPr lang="en-US" dirty="0"/>
              <a:t>, Action) =&gt; </a:t>
            </a:r>
            <a:r>
              <a:rPr lang="en-US" dirty="0" err="1"/>
              <a:t>New_State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664E98-99A2-7043-BEC9-B9749EDED31D}"/>
              </a:ext>
            </a:extLst>
          </p:cNvPr>
          <p:cNvSpPr/>
          <p:nvPr/>
        </p:nvSpPr>
        <p:spPr bwMode="auto">
          <a:xfrm>
            <a:off x="4038600" y="5486400"/>
            <a:ext cx="1905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Initial State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1EC989-1810-D14F-9184-25FF9DB493DB}"/>
              </a:ext>
            </a:extLst>
          </p:cNvPr>
          <p:cNvCxnSpPr/>
          <p:nvPr/>
        </p:nvCxnSpPr>
        <p:spPr bwMode="auto">
          <a:xfrm flipH="1" flipV="1">
            <a:off x="4572000" y="4876800"/>
            <a:ext cx="3810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8941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 </a:t>
            </a:r>
            <a:r>
              <a:rPr lang="mr-IN" dirty="0"/>
              <a:t>–</a:t>
            </a:r>
            <a:r>
              <a:rPr lang="en-US" dirty="0"/>
              <a:t> Flux / Redux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SEE: https://</a:t>
            </a:r>
            <a:r>
              <a:rPr lang="en-US" sz="1200" dirty="0" err="1"/>
              <a:t>angularfirebase.com</a:t>
            </a:r>
            <a:r>
              <a:rPr lang="en-US" sz="1200" dirty="0"/>
              <a:t>/lessons/angular-</a:t>
            </a:r>
            <a:r>
              <a:rPr lang="en-US" sz="1200" dirty="0" err="1"/>
              <a:t>ngrx</a:t>
            </a:r>
            <a:r>
              <a:rPr lang="en-US" sz="1200" dirty="0"/>
              <a:t>-redux-starter-guide/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76242"/>
            <a:ext cx="5791200" cy="34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72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 </a:t>
            </a:r>
            <a:r>
              <a:rPr lang="mr-IN" dirty="0"/>
              <a:t>–</a:t>
            </a:r>
            <a:r>
              <a:rPr lang="en-US" dirty="0"/>
              <a:t> Shared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A05621-F401-0D4F-9092-7320A486C342}"/>
              </a:ext>
            </a:extLst>
          </p:cNvPr>
          <p:cNvSpPr/>
          <p:nvPr/>
        </p:nvSpPr>
        <p:spPr bwMode="auto">
          <a:xfrm>
            <a:off x="1481915" y="2433935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E8362-D789-1540-B548-211850BD81C4}"/>
              </a:ext>
            </a:extLst>
          </p:cNvPr>
          <p:cNvSpPr/>
          <p:nvPr/>
        </p:nvSpPr>
        <p:spPr bwMode="auto">
          <a:xfrm>
            <a:off x="3483168" y="2419075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FBBD8C-24E8-7647-AE11-3B9D01C6A254}"/>
              </a:ext>
            </a:extLst>
          </p:cNvPr>
          <p:cNvSpPr/>
          <p:nvPr/>
        </p:nvSpPr>
        <p:spPr bwMode="auto">
          <a:xfrm>
            <a:off x="5484421" y="2404215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19661-C14E-0446-91C3-2F9C2F15324E}"/>
              </a:ext>
            </a:extLst>
          </p:cNvPr>
          <p:cNvSpPr/>
          <p:nvPr/>
        </p:nvSpPr>
        <p:spPr bwMode="auto">
          <a:xfrm>
            <a:off x="3499210" y="3957935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3E250-3F4A-1145-AA04-3A46FFF72DA3}"/>
              </a:ext>
            </a:extLst>
          </p:cNvPr>
          <p:cNvSpPr/>
          <p:nvPr/>
        </p:nvSpPr>
        <p:spPr bwMode="auto">
          <a:xfrm>
            <a:off x="1481915" y="3272135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9378AF-1F65-4C40-AB98-993639B12534}"/>
              </a:ext>
            </a:extLst>
          </p:cNvPr>
          <p:cNvSpPr/>
          <p:nvPr/>
        </p:nvSpPr>
        <p:spPr bwMode="auto">
          <a:xfrm>
            <a:off x="3495199" y="3272135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A2F27-A1AE-9849-B277-E1A9AAD312D2}"/>
              </a:ext>
            </a:extLst>
          </p:cNvPr>
          <p:cNvSpPr/>
          <p:nvPr/>
        </p:nvSpPr>
        <p:spPr bwMode="auto">
          <a:xfrm>
            <a:off x="5468379" y="3238868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B6F4D1A-CABE-5346-ADE3-781B2CB9E840}"/>
              </a:ext>
            </a:extLst>
          </p:cNvPr>
          <p:cNvCxnSpPr>
            <a:stCxn id="10" idx="2"/>
            <a:endCxn id="9" idx="1"/>
          </p:cNvCxnSpPr>
          <p:nvPr/>
        </p:nvCxnSpPr>
        <p:spPr bwMode="auto">
          <a:xfrm rot="16200000" flipH="1">
            <a:off x="2456884" y="3334709"/>
            <a:ext cx="753156" cy="133149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6190F61-4222-0044-AAE8-3F636B6D1D73}"/>
              </a:ext>
            </a:extLst>
          </p:cNvPr>
          <p:cNvCxnSpPr>
            <a:stCxn id="12" idx="2"/>
            <a:endCxn id="9" idx="3"/>
          </p:cNvCxnSpPr>
          <p:nvPr/>
        </p:nvCxnSpPr>
        <p:spPr bwMode="auto">
          <a:xfrm rot="5400000">
            <a:off x="5119284" y="3342139"/>
            <a:ext cx="786423" cy="128336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C4BBC0E-FEAF-C94A-882D-1125378495C3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4015976" y="3788901"/>
            <a:ext cx="334056" cy="40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5C718E-68B7-8046-9D6D-073F8E6A9697}"/>
              </a:ext>
            </a:extLst>
          </p:cNvPr>
          <p:cNvSpPr/>
          <p:nvPr/>
        </p:nvSpPr>
        <p:spPr bwMode="auto">
          <a:xfrm>
            <a:off x="3495199" y="4785613"/>
            <a:ext cx="1371600" cy="351744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ahoma" charset="0"/>
                <a:ea typeface="ＭＳ Ｐゴシック" charset="0"/>
              </a:rPr>
              <a:t>EVENT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E92C9CB-605F-DC43-A32E-7E895A4D9C0A}"/>
              </a:ext>
            </a:extLst>
          </p:cNvPr>
          <p:cNvCxnSpPr>
            <a:stCxn id="16" idx="2"/>
            <a:endCxn id="6" idx="0"/>
          </p:cNvCxnSpPr>
          <p:nvPr/>
        </p:nvCxnSpPr>
        <p:spPr bwMode="auto">
          <a:xfrm rot="5400000" flipH="1">
            <a:off x="1822646" y="2779004"/>
            <a:ext cx="2703422" cy="2013284"/>
          </a:xfrm>
          <a:prstGeom prst="bentConnector5">
            <a:avLst>
              <a:gd name="adj1" fmla="val -16348"/>
              <a:gd name="adj2" fmla="val -161195"/>
              <a:gd name="adj3" fmla="val 11747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28497B-4937-464B-ADA1-37AA3CCD608B}"/>
              </a:ext>
            </a:extLst>
          </p:cNvPr>
          <p:cNvCxnSpPr>
            <a:endCxn id="7" idx="0"/>
          </p:cNvCxnSpPr>
          <p:nvPr/>
        </p:nvCxnSpPr>
        <p:spPr bwMode="auto">
          <a:xfrm>
            <a:off x="4168968" y="1976735"/>
            <a:ext cx="0" cy="4423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E36D72-278E-3041-ADDF-C6C67F180B10}"/>
              </a:ext>
            </a:extLst>
          </p:cNvPr>
          <p:cNvCxnSpPr/>
          <p:nvPr/>
        </p:nvCxnSpPr>
        <p:spPr bwMode="auto">
          <a:xfrm>
            <a:off x="6170221" y="1961875"/>
            <a:ext cx="0" cy="4423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1630E9-EC87-8942-9D8D-8C329D412E58}"/>
              </a:ext>
            </a:extLst>
          </p:cNvPr>
          <p:cNvSpPr txBox="1"/>
          <p:nvPr/>
        </p:nvSpPr>
        <p:spPr>
          <a:xfrm>
            <a:off x="5257800" y="5634335"/>
            <a:ext cx="127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9001DE-BB80-B247-9D7C-F97007FE5FC6}"/>
              </a:ext>
            </a:extLst>
          </p:cNvPr>
          <p:cNvSpPr txBox="1"/>
          <p:nvPr/>
        </p:nvSpPr>
        <p:spPr>
          <a:xfrm>
            <a:off x="1270201" y="4377035"/>
            <a:ext cx="222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Getters/Setters</a:t>
            </a:r>
          </a:p>
        </p:txBody>
      </p:sp>
    </p:spTree>
    <p:extLst>
      <p:ext uri="{BB962C8B-B14F-4D97-AF65-F5344CB8AC3E}">
        <p14:creationId xmlns:p14="http://schemas.microsoft.com/office/powerpoint/2010/main" val="3422068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How it works: XHR Long Poll</a:t>
            </a:r>
          </a:p>
        </p:txBody>
      </p:sp>
      <p:pic>
        <p:nvPicPr>
          <p:cNvPr id="3" name="Picture 2" descr="LongPo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90600"/>
            <a:ext cx="7894209" cy="52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1.1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9050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CGI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Script</a:t>
            </a:r>
          </a:p>
        </p:txBody>
      </p:sp>
      <p:cxnSp>
        <p:nvCxnSpPr>
          <p:cNvPr id="18" name="Straight Connector 17"/>
          <p:cNvCxnSpPr>
            <a:stCxn id="11" idx="2"/>
            <a:endCxn id="17" idx="0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6" idx="2"/>
          </p:cNvCxnSpPr>
          <p:nvPr/>
        </p:nvCxnSpPr>
        <p:spPr bwMode="auto">
          <a:xfrm>
            <a:off x="5867400" y="4953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76626" y="3733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stdin</a:t>
            </a:r>
            <a:r>
              <a:rPr lang="en-US" sz="1800" b="1" dirty="0">
                <a:latin typeface="Courier New"/>
                <a:cs typeface="Courier New"/>
              </a:rPr>
              <a:t> / </a:t>
            </a:r>
            <a:r>
              <a:rPr lang="en-US" sz="1800" b="1" dirty="0" err="1">
                <a:latin typeface="Courier New"/>
                <a:cs typeface="Courier New"/>
              </a:rPr>
              <a:t>stdout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728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How it works: Web Sockets</a:t>
            </a:r>
          </a:p>
        </p:txBody>
      </p:sp>
      <p:pic>
        <p:nvPicPr>
          <p:cNvPr id="2" name="Picture 1" descr="WebSoc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914400"/>
            <a:ext cx="7726111" cy="54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73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React Architecture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CCC00"/>
                </a:solidFill>
              </a:rPr>
              <a:t>REACT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Component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485836" y="24092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Courier New"/>
                <a:cs typeface="Courier New"/>
              </a:rPr>
              <a:t>Manipultates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CCC00"/>
                </a:solidFill>
              </a:rPr>
              <a:t>REACT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Component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818584" y="1671577"/>
            <a:ext cx="1134416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Virtual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DOM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650769" y="1652286"/>
            <a:ext cx="1134416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Physical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DOM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971800" y="3810000"/>
            <a:ext cx="846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5446756" y="1671577"/>
            <a:ext cx="1820215" cy="1929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React</a:t>
            </a:r>
            <a:b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90571" y="2500132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CCC00"/>
                </a:solidFill>
              </a:rPr>
              <a:t>Diff</a:t>
            </a:r>
            <a:br>
              <a:rPr lang="en-US" sz="2000" b="1" dirty="0">
                <a:solidFill>
                  <a:srgbClr val="CCCC00"/>
                </a:solidFill>
              </a:rPr>
            </a:br>
            <a:r>
              <a:rPr lang="en-US" sz="2000" b="1" dirty="0">
                <a:solidFill>
                  <a:srgbClr val="CCCC00"/>
                </a:solidFill>
              </a:rPr>
              <a:t>Algorithm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953000" y="3802284"/>
            <a:ext cx="2697769" cy="77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8530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Flux Architecture – </a:t>
            </a:r>
            <a:r>
              <a:rPr lang="en-US"/>
              <a:t>Data Travels One 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41844"/>
            <a:ext cx="6094828" cy="46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33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B7CFB4-9971-4849-8B07-08D5E6C940D3}" type="slidenum">
              <a:rPr lang="en-US"/>
              <a:pPr/>
              <a:t>53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400" dirty="0" err="1">
                <a:latin typeface="Arial"/>
              </a:rPr>
              <a:t>AngularJS</a:t>
            </a:r>
            <a:r>
              <a:rPr lang="en-US" altLang="ja-JP" sz="1400" dirty="0">
                <a:latin typeface="Arial"/>
              </a:rPr>
              <a:t>: </a:t>
            </a:r>
            <a:r>
              <a:rPr lang="en-US" altLang="ja-JP" sz="1400" dirty="0">
                <a:latin typeface="Arial"/>
                <a:hlinkClick r:id="rId2"/>
              </a:rPr>
              <a:t>http://angularjs.org/</a:t>
            </a:r>
            <a:r>
              <a:rPr lang="en-US" altLang="ja-JP" sz="1400" dirty="0">
                <a:latin typeface="Arial"/>
              </a:rPr>
              <a:t> </a:t>
            </a:r>
            <a:endParaRPr lang="en-US" sz="1400" dirty="0"/>
          </a:p>
          <a:p>
            <a:r>
              <a:rPr lang="en-US" altLang="ja-JP" sz="1400" dirty="0">
                <a:latin typeface="Arial"/>
              </a:rPr>
              <a:t>The </a:t>
            </a:r>
            <a:r>
              <a:rPr lang="en-US" altLang="ja-JP" sz="1400" dirty="0" err="1">
                <a:latin typeface="Arial"/>
              </a:rPr>
              <a:t>WebSockets</a:t>
            </a:r>
            <a:r>
              <a:rPr lang="en-US" altLang="ja-JP" sz="1400" dirty="0">
                <a:latin typeface="Arial"/>
              </a:rPr>
              <a:t> protocol: </a:t>
            </a:r>
            <a:r>
              <a:rPr lang="en-US" altLang="ja-JP" sz="1400" dirty="0">
                <a:latin typeface="Arial"/>
                <a:hlinkClick r:id="rId3"/>
              </a:rPr>
              <a:t>http://tools.ietf.org/html/rfc6455</a:t>
            </a:r>
            <a:r>
              <a:rPr lang="en-US" altLang="ja-JP" sz="1400" dirty="0">
                <a:latin typeface="Arial"/>
              </a:rPr>
              <a:t> </a:t>
            </a:r>
            <a:endParaRPr lang="en-US" sz="1400" dirty="0"/>
          </a:p>
          <a:p>
            <a:r>
              <a:rPr lang="en-US" sz="1400" dirty="0" err="1">
                <a:latin typeface="Arial"/>
              </a:rPr>
              <a:t>Node.js</a:t>
            </a:r>
            <a:r>
              <a:rPr lang="en-US" sz="1400" dirty="0">
                <a:latin typeface="Arial"/>
              </a:rPr>
              <a:t>:   </a:t>
            </a:r>
            <a:r>
              <a:rPr lang="en-US" sz="1400" dirty="0">
                <a:latin typeface="Arial"/>
                <a:hlinkClick r:id="rId4"/>
              </a:rPr>
              <a:t>http://www.nodejs.org/</a:t>
            </a:r>
            <a:r>
              <a:rPr lang="en-US" sz="1400" dirty="0">
                <a:latin typeface="Arial"/>
              </a:rPr>
              <a:t> </a:t>
            </a:r>
          </a:p>
          <a:p>
            <a:r>
              <a:rPr lang="en-US" sz="1400" dirty="0">
                <a:latin typeface="Arial"/>
              </a:rPr>
              <a:t>Play! Framework: </a:t>
            </a:r>
            <a:r>
              <a:rPr lang="en-US" sz="1400" dirty="0">
                <a:latin typeface="Arial"/>
                <a:hlinkClick r:id="rId5"/>
              </a:rPr>
              <a:t>http://www.playframework.com/</a:t>
            </a:r>
            <a:r>
              <a:rPr lang="en-US" sz="1400" dirty="0">
                <a:latin typeface="Arial"/>
              </a:rPr>
              <a:t> </a:t>
            </a:r>
            <a:endParaRPr lang="en-US" sz="1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1.1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Somewhat </a:t>
            </a:r>
            <a:r>
              <a:rPr lang="en-US" sz="2000" dirty="0" err="1"/>
              <a:t>Cachable</a:t>
            </a:r>
            <a:endParaRPr lang="en-US" sz="2000" dirty="0"/>
          </a:p>
          <a:p>
            <a:pPr lvl="1"/>
            <a:r>
              <a:rPr lang="en-US" sz="2000" dirty="0"/>
              <a:t>Some ability for Dynamic Content / Personalization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High compute overhead – need to run a separate process for each request</a:t>
            </a:r>
          </a:p>
          <a:p>
            <a:pPr lvl="1"/>
            <a:r>
              <a:rPr lang="en-US" sz="2000" dirty="0"/>
              <a:t>All I/O via anonymous pipes – must parse HTML in, and generate HTML out</a:t>
            </a:r>
          </a:p>
          <a:p>
            <a:pPr lvl="1"/>
            <a:r>
              <a:rPr lang="en-US" sz="2000" dirty="0"/>
              <a:t>Although introduces dynamic content, all updates require a round-trip to the server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715000"/>
            <a:ext cx="241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Perl</a:t>
            </a:r>
          </a:p>
        </p:txBody>
      </p:sp>
    </p:spTree>
    <p:extLst>
      <p:ext uri="{BB962C8B-B14F-4D97-AF65-F5344CB8AC3E}">
        <p14:creationId xmlns:p14="http://schemas.microsoft.com/office/powerpoint/2010/main" val="35290285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1.2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CGI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Script</a:t>
            </a:r>
          </a:p>
        </p:txBody>
      </p:sp>
      <p:cxnSp>
        <p:nvCxnSpPr>
          <p:cNvPr id="18" name="Straight Connector 17"/>
          <p:cNvCxnSpPr>
            <a:stCxn id="11" idx="2"/>
            <a:endCxn id="17" idx="0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6" idx="2"/>
          </p:cNvCxnSpPr>
          <p:nvPr/>
        </p:nvCxnSpPr>
        <p:spPr bwMode="auto">
          <a:xfrm>
            <a:off x="5867400" y="4953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76626" y="3733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stdin</a:t>
            </a:r>
            <a:r>
              <a:rPr lang="en-US" sz="1800" b="1" dirty="0">
                <a:latin typeface="Courier New"/>
                <a:cs typeface="Courier New"/>
              </a:rPr>
              <a:t> / </a:t>
            </a:r>
            <a:r>
              <a:rPr lang="en-US" sz="1800" b="1" dirty="0" err="1">
                <a:latin typeface="Courier New"/>
                <a:cs typeface="Courier New"/>
              </a:rPr>
              <a:t>stdout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351562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1.2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Improved user experience – user input can be validated client side</a:t>
            </a:r>
          </a:p>
          <a:p>
            <a:pPr lvl="1"/>
            <a:r>
              <a:rPr lang="en-US" sz="2000" dirty="0"/>
              <a:t>Some dynamic DOM manipulation to avoid round-trips to the server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Same issues as architecture 1.1</a:t>
            </a:r>
          </a:p>
          <a:p>
            <a:pPr lvl="1"/>
            <a:r>
              <a:rPr lang="en-US" sz="2000" dirty="0"/>
              <a:t>Code redundancy – same code needed on client and server side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engines not very compatible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94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Netscape, IE3</a:t>
            </a:r>
          </a:p>
        </p:txBody>
      </p:sp>
    </p:spTree>
    <p:extLst>
      <p:ext uri="{BB962C8B-B14F-4D97-AF65-F5344CB8AC3E}">
        <p14:creationId xmlns:p14="http://schemas.microsoft.com/office/powerpoint/2010/main" val="14054806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1.5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41910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038600" y="5105400"/>
            <a:ext cx="16764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715000" y="4953000"/>
            <a:ext cx="16764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97088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70935</TotalTime>
  <Words>1813</Words>
  <Application>Microsoft Macintosh PowerPoint</Application>
  <PresentationFormat>On-screen Show (4:3)</PresentationFormat>
  <Paragraphs>382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Courier New</vt:lpstr>
      <vt:lpstr>Tahoma</vt:lpstr>
      <vt:lpstr>Times New Roman</vt:lpstr>
      <vt:lpstr>Wingdings</vt:lpstr>
      <vt:lpstr>Blueprint</vt:lpstr>
      <vt:lpstr>Modern Web Architectures</vt:lpstr>
      <vt:lpstr>The Early Web</vt:lpstr>
      <vt:lpstr>Web 1.0 Architecture</vt:lpstr>
      <vt:lpstr>Web 1.0 Architecture</vt:lpstr>
      <vt:lpstr>Web 1.1 Architecture</vt:lpstr>
      <vt:lpstr>Web 1.1 Architecture</vt:lpstr>
      <vt:lpstr>Web 1.2 Architecture</vt:lpstr>
      <vt:lpstr>Web 1.2 Architecture</vt:lpstr>
      <vt:lpstr>Web 1.5 Architecture</vt:lpstr>
      <vt:lpstr>Web 1.5 Architecture</vt:lpstr>
      <vt:lpstr>Web 1.5+ Architecture</vt:lpstr>
      <vt:lpstr>Web 1.5+ Architecture</vt:lpstr>
      <vt:lpstr>The Web 2.0 Architecture</vt:lpstr>
      <vt:lpstr>Web 2.0 Architecture</vt:lpstr>
      <vt:lpstr>Web 2.0 Architecture</vt:lpstr>
      <vt:lpstr>Web 2.0+ Architecture</vt:lpstr>
      <vt:lpstr>Web 2.0+ Architecture</vt:lpstr>
      <vt:lpstr>The Web 3.0 Architecture</vt:lpstr>
      <vt:lpstr>Web 3.0 (rev 1) Architecture</vt:lpstr>
      <vt:lpstr>Web 3.0 (rev 1) Architecture</vt:lpstr>
      <vt:lpstr>Web 3.0 (rev 2) Architecture</vt:lpstr>
      <vt:lpstr>Web 3.0 (rev 2) Architecture</vt:lpstr>
      <vt:lpstr>Web 3.0 (rev 3) Architecture</vt:lpstr>
      <vt:lpstr>So Why Are Modern Web Architectures Useful</vt:lpstr>
      <vt:lpstr>Modern Web Architectures: Front End MVC - AngularJS Example</vt:lpstr>
      <vt:lpstr>Example: AngularJS Architecture</vt:lpstr>
      <vt:lpstr>Example: Lets Look at Angular via Example</vt:lpstr>
      <vt:lpstr>Angular 1.x</vt:lpstr>
      <vt:lpstr>Javascript vs Typescript</vt:lpstr>
      <vt:lpstr>Angular.io (Angular 7 currently)</vt:lpstr>
      <vt:lpstr>Angular.io (Angular 7 currently)</vt:lpstr>
      <vt:lpstr>Angular.io (Angular 7 currently)</vt:lpstr>
      <vt:lpstr>Angular.io</vt:lpstr>
      <vt:lpstr>Angular.io</vt:lpstr>
      <vt:lpstr>Angular.io</vt:lpstr>
      <vt:lpstr>Angular.io</vt:lpstr>
      <vt:lpstr>Angular.io</vt:lpstr>
      <vt:lpstr>Angular.io</vt:lpstr>
      <vt:lpstr>Angular.io</vt:lpstr>
      <vt:lpstr>Angular.io</vt:lpstr>
      <vt:lpstr>State Management</vt:lpstr>
      <vt:lpstr>State Management</vt:lpstr>
      <vt:lpstr>State Management</vt:lpstr>
      <vt:lpstr>State Management</vt:lpstr>
      <vt:lpstr>State Management</vt:lpstr>
      <vt:lpstr>State Management – Flux / Redux</vt:lpstr>
      <vt:lpstr>State Management – Flux / Redux</vt:lpstr>
      <vt:lpstr>State Management – Shared Services</vt:lpstr>
      <vt:lpstr>How it works: XHR Long Poll</vt:lpstr>
      <vt:lpstr>How it works: Web Sockets</vt:lpstr>
      <vt:lpstr>React Architecture </vt:lpstr>
      <vt:lpstr>Flux Architecture – Data Travels One Way</vt:lpstr>
      <vt:lpstr>References</vt:lpstr>
    </vt:vector>
  </TitlesOfParts>
  <Company>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Mitchell,Brian</cp:lastModifiedBy>
  <cp:revision>572</cp:revision>
  <cp:lastPrinted>2018-11-05T21:55:07Z</cp:lastPrinted>
  <dcterms:created xsi:type="dcterms:W3CDTF">2001-08-17T22:25:52Z</dcterms:created>
  <dcterms:modified xsi:type="dcterms:W3CDTF">2019-11-15T01:09:01Z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1460382806</vt:i4>
  </property>
  <property fmtid="{D5CDD505-2E9C-101B-9397-08002B2CF9AE}" pid="3" name="_EmailSubject">
    <vt:lpwstr>Updated Lecture Notes</vt:lpwstr>
  </property>
  <property fmtid="{D5CDD505-2E9C-101B-9397-08002B2CF9AE}" pid="4" name="_AuthorEmail">
    <vt:lpwstr>Brian.Mitchell@CIGNA.COM</vt:lpwstr>
  </property>
  <property fmtid="{D5CDD505-2E9C-101B-9397-08002B2CF9AE}" pid="5" name="_AuthorEmailDisplayName">
    <vt:lpwstr>Mitchell, Brian S      TL29J</vt:lpwstr>
  </property>
</Properties>
</file>