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528" r:id="rId2"/>
    <p:sldId id="739" r:id="rId3"/>
    <p:sldId id="800" r:id="rId4"/>
    <p:sldId id="801" r:id="rId5"/>
    <p:sldId id="803" r:id="rId6"/>
    <p:sldId id="816" r:id="rId7"/>
    <p:sldId id="802" r:id="rId8"/>
    <p:sldId id="804" r:id="rId9"/>
    <p:sldId id="777" r:id="rId10"/>
    <p:sldId id="778" r:id="rId11"/>
    <p:sldId id="805" r:id="rId12"/>
    <p:sldId id="779" r:id="rId13"/>
    <p:sldId id="780" r:id="rId14"/>
    <p:sldId id="806" r:id="rId15"/>
    <p:sldId id="782" r:id="rId16"/>
    <p:sldId id="815" r:id="rId17"/>
    <p:sldId id="781" r:id="rId18"/>
    <p:sldId id="807" r:id="rId19"/>
    <p:sldId id="783" r:id="rId20"/>
    <p:sldId id="784" r:id="rId21"/>
    <p:sldId id="808" r:id="rId22"/>
    <p:sldId id="785" r:id="rId23"/>
    <p:sldId id="786" r:id="rId24"/>
    <p:sldId id="809" r:id="rId25"/>
    <p:sldId id="787" r:id="rId26"/>
    <p:sldId id="788" r:id="rId27"/>
    <p:sldId id="810" r:id="rId28"/>
    <p:sldId id="789" r:id="rId29"/>
    <p:sldId id="790" r:id="rId30"/>
    <p:sldId id="799" r:id="rId31"/>
    <p:sldId id="811" r:id="rId32"/>
    <p:sldId id="791" r:id="rId33"/>
    <p:sldId id="792" r:id="rId34"/>
    <p:sldId id="812" r:id="rId35"/>
    <p:sldId id="793" r:id="rId36"/>
    <p:sldId id="794" r:id="rId37"/>
    <p:sldId id="813" r:id="rId38"/>
    <p:sldId id="795" r:id="rId39"/>
    <p:sldId id="796" r:id="rId40"/>
    <p:sldId id="814" r:id="rId41"/>
    <p:sldId id="797" r:id="rId42"/>
    <p:sldId id="798" r:id="rId43"/>
    <p:sldId id="532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 autoAdjust="0"/>
    <p:restoredTop sz="95345" autoAdjust="0"/>
  </p:normalViewPr>
  <p:slideViewPr>
    <p:cSldViewPr>
      <p:cViewPr>
        <p:scale>
          <a:sx n="108" d="100"/>
          <a:sy n="108" d="100"/>
        </p:scale>
        <p:origin x="1248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FF8248DB-BB66-4043-B0CE-AFF97CBF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BBC14CA9-EAEE-744B-A98D-D41DD52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8C209F-7166-E34F-A1BC-AB28342B37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68" name="Picture 72" descr="serg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24600"/>
            <a:ext cx="1143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70" name="Text Box 74"/>
          <p:cNvSpPr txBox="1">
            <a:spLocks noChangeArrowheads="1"/>
          </p:cNvSpPr>
          <p:nvPr userDrawn="1"/>
        </p:nvSpPr>
        <p:spPr bwMode="auto">
          <a:xfrm>
            <a:off x="1219200" y="6324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© Drexel University Software Engineering Research Group (SERG)</a:t>
            </a:r>
            <a:br>
              <a:rPr lang="en-US" sz="1200" b="1"/>
            </a:br>
            <a:r>
              <a:rPr lang="en-US" sz="1200" b="1"/>
              <a:t>http://serg.cs.drexel.edu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3DF39-4E19-DB49-9351-519741FAB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4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FFAD7-08FE-4148-BD9F-729E5388A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4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12042D-C6E9-5B48-9A05-E734D97FD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21ABC-0C72-4647-B7CD-2E43A0FC7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2D7B37-6BF3-014D-A9A6-D9F1B4374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2F7A5-1AD9-1A44-9287-A2BC5F972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45CD7-3C66-B54C-BF5B-2587BF19A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10C58-2919-5746-82B4-B96742ED5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CBAFE-7AB5-0943-AE13-9DA9AA4E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46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CAE68-8F5D-A64E-BE91-E907C9949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0D29E-11FD-9D47-ACE0-9ED2B35F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58D-601A-154D-BB20-EB79E61317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ejs.org/" TargetMode="External"/><Relationship Id="rId4" Type="http://schemas.openxmlformats.org/officeDocument/2006/relationships/hyperlink" Target="http://www.playframewor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645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C4CA8-EC54-274D-BBC3-FD09F066AF51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 smtClean="0"/>
              <a:t>Software Design with Functional Languages: Deep dive into software design patterns</a:t>
            </a:r>
            <a:endParaRPr kumimoji="1" lang="en-US" sz="32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-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9200" y="1905000"/>
            <a:ext cx="617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trait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</a:t>
            </a: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Dog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</a:t>
            </a: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Cat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apply(kind: String) = kind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"dog"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=&gt;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Dog()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case</a:t>
            </a:r>
            <a:r>
              <a:rPr lang="en-US" sz="16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"cat"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=&gt;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Cat()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Animal(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"dog"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029200"/>
            <a:ext cx="7543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see the use of object later, but its usage is to create a singleton instance, we also see </a:t>
            </a:r>
            <a:r>
              <a:rPr lang="en-US" dirty="0" err="1" smtClean="0"/>
              <a:t>scala</a:t>
            </a:r>
            <a:r>
              <a:rPr lang="en-US" dirty="0" smtClean="0"/>
              <a:t> pattern matching at work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3571239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11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Creational Patten</a:t>
            </a:r>
          </a:p>
          <a:p>
            <a:r>
              <a:rPr lang="en-US" sz="2000" dirty="0" smtClean="0"/>
              <a:t>Usage: Defers creating object until it is first referenced</a:t>
            </a:r>
          </a:p>
          <a:p>
            <a:pPr lvl="1"/>
            <a:r>
              <a:rPr lang="en-US" sz="1800" dirty="0" smtClean="0"/>
              <a:t>Defers expensive computation until the object is actually needed</a:t>
            </a:r>
          </a:p>
          <a:p>
            <a:pPr lvl="1"/>
            <a:r>
              <a:rPr lang="en-US" sz="1800" dirty="0" smtClean="0"/>
              <a:t>Can improve startup times for applications</a:t>
            </a:r>
          </a:p>
          <a:p>
            <a:pPr lvl="1"/>
            <a:r>
              <a:rPr lang="en-US" sz="1800" dirty="0" smtClean="0"/>
              <a:t>May lead to reduced memory footprint as not every object is used or needed each time an application is executed</a:t>
            </a:r>
          </a:p>
        </p:txBody>
      </p:sp>
    </p:spTree>
    <p:extLst>
      <p:ext uri="{BB962C8B-B14F-4D97-AF65-F5344CB8AC3E}">
        <p14:creationId xmlns:p14="http://schemas.microsoft.com/office/powerpoint/2010/main" val="22120171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-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private volatile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Component component;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Component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getComponent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Component result = component;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(result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result = component;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if (result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    component = result 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Component();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971872"/>
            <a:ext cx="7543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java, tag the property as </a:t>
            </a:r>
            <a:r>
              <a:rPr lang="en-US" dirty="0" err="1" smtClean="0"/>
              <a:t>volitale</a:t>
            </a:r>
            <a:r>
              <a:rPr lang="en-US" dirty="0" smtClean="0"/>
              <a:t>, and create a custom getter that defers creating the object until it is first accessed. </a:t>
            </a:r>
          </a:p>
        </p:txBody>
      </p:sp>
    </p:spTree>
    <p:extLst>
      <p:ext uri="{BB962C8B-B14F-4D97-AF65-F5344CB8AC3E}">
        <p14:creationId xmlns:p14="http://schemas.microsoft.com/office/powerpoint/2010/main" val="894291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-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21336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err="1">
                <a:latin typeface="Courier"/>
                <a:cs typeface="Courier"/>
              </a:rPr>
              <a:t>lazy</a:t>
            </a:r>
            <a:r>
              <a:rPr lang="pl-PL" sz="1600" b="1" dirty="0">
                <a:latin typeface="Courier"/>
                <a:cs typeface="Courier"/>
              </a:rPr>
              <a:t> </a:t>
            </a:r>
            <a:r>
              <a:rPr lang="pl-PL" sz="1600" b="1" dirty="0" err="1">
                <a:latin typeface="Courier"/>
                <a:cs typeface="Courier"/>
              </a:rPr>
              <a:t>val</a:t>
            </a:r>
            <a:r>
              <a:rPr lang="pl-PL" sz="1600" b="1" dirty="0">
                <a:latin typeface="Courier"/>
                <a:cs typeface="Courier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x = {</a:t>
            </a: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print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pl-PL" sz="1600" dirty="0">
                <a:solidFill>
                  <a:srgbClr val="008000"/>
                </a:solidFill>
                <a:latin typeface="Courier"/>
                <a:cs typeface="Courier"/>
              </a:rPr>
              <a:t>"(</a:t>
            </a:r>
            <a:r>
              <a:rPr lang="pl-PL" sz="1600" dirty="0" err="1">
                <a:solidFill>
                  <a:srgbClr val="008000"/>
                </a:solidFill>
                <a:latin typeface="Courier"/>
                <a:cs typeface="Courier"/>
              </a:rPr>
              <a:t>computing</a:t>
            </a:r>
            <a:r>
              <a:rPr lang="pl-PL" sz="1600" dirty="0">
                <a:solidFill>
                  <a:srgbClr val="008000"/>
                </a:solidFill>
                <a:latin typeface="Courier"/>
                <a:cs typeface="Courier"/>
              </a:rPr>
              <a:t> x) "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pl-PL" sz="1600" dirty="0">
                <a:solidFill>
                  <a:srgbClr val="000090"/>
                </a:solidFill>
                <a:latin typeface="Courier"/>
                <a:cs typeface="Courier"/>
              </a:rPr>
              <a:t>42</a:t>
            </a: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pl-PL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print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pl-PL" sz="1600" dirty="0">
                <a:solidFill>
                  <a:srgbClr val="008000"/>
                </a:solidFill>
                <a:latin typeface="Courier"/>
                <a:cs typeface="Courier"/>
              </a:rPr>
              <a:t>"x = "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println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(x) </a:t>
            </a:r>
          </a:p>
          <a:p>
            <a:endParaRPr lang="pl-PL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// </a:t>
            </a:r>
            <a:r>
              <a:rPr lang="pl-PL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pl-PL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is</a:t>
            </a:r>
            <a:r>
              <a:rPr lang="pl-PL" sz="1600" dirty="0" smtClean="0">
                <a:solidFill>
                  <a:srgbClr val="000000"/>
                </a:solidFill>
                <a:latin typeface="Courier"/>
                <a:cs typeface="Courier"/>
              </a:rPr>
              <a:t>: x 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= (</a:t>
            </a:r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computing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 x) 42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800600"/>
            <a:ext cx="7543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, being a functional language, supports lazy evaluation as a first-class citizen.  Just decorate a </a:t>
            </a:r>
            <a:r>
              <a:rPr lang="en-US" dirty="0" err="1" smtClean="0"/>
              <a:t>val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 with “lazy”</a:t>
            </a:r>
          </a:p>
        </p:txBody>
      </p:sp>
    </p:spTree>
    <p:extLst>
      <p:ext uri="{BB962C8B-B14F-4D97-AF65-F5344CB8AC3E}">
        <p14:creationId xmlns:p14="http://schemas.microsoft.com/office/powerpoint/2010/main" val="1443396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Creational Patten</a:t>
            </a:r>
          </a:p>
          <a:p>
            <a:r>
              <a:rPr lang="en-US" sz="2000" dirty="0" smtClean="0"/>
              <a:t>Usage: Restricts instance of a class to a single object</a:t>
            </a:r>
          </a:p>
          <a:p>
            <a:pPr lvl="1"/>
            <a:r>
              <a:rPr lang="en-US" sz="1800" dirty="0" smtClean="0"/>
              <a:t>Single, global point to create instance</a:t>
            </a:r>
          </a:p>
          <a:p>
            <a:pPr lvl="1"/>
            <a:r>
              <a:rPr lang="en-US" sz="1800" dirty="0" smtClean="0"/>
              <a:t>Limits number of object instances</a:t>
            </a:r>
          </a:p>
          <a:p>
            <a:pPr lvl="1"/>
            <a:r>
              <a:rPr lang="en-US" sz="1800" dirty="0" smtClean="0"/>
              <a:t>Useful for libraries</a:t>
            </a:r>
          </a:p>
          <a:p>
            <a:pPr lvl="1"/>
            <a:r>
              <a:rPr lang="en-US" sz="1800" dirty="0" smtClean="0"/>
              <a:t>Allows for lazy initialization (when values are computed at runtime)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3492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Java (Thread Safe)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77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private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static volatile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instance 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private</a:t>
            </a:r>
            <a:r>
              <a:rPr lang="en-US" sz="1600" dirty="0" smtClean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 {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static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getInstance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if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(instance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synchronized</a:t>
            </a:r>
            <a:r>
              <a:rPr lang="en-US" sz="1600" dirty="0" smtClean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.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if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(instance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instance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instance;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//do something useful here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SingletonDemo.getInstance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();  //run it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39792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Java (Simple)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77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Cat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Cat instance = </a:t>
            </a:r>
            <a:r>
              <a:rPr lang="en-US" sz="1600" b="1" dirty="0"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Cat();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Cat() {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 smtClean="0">
                <a:latin typeface="Courier"/>
                <a:cs typeface="Courier"/>
              </a:rPr>
              <a:t>public void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{ /* do something here */}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Cat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getInstance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b="1" dirty="0">
                <a:latin typeface="Courier"/>
                <a:cs typeface="Courie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instance;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Cat.getInstance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953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uses static and final to ensure that a single instance is created</a:t>
            </a:r>
          </a:p>
        </p:txBody>
      </p:sp>
    </p:spTree>
    <p:extLst>
      <p:ext uri="{BB962C8B-B14F-4D97-AF65-F5344CB8AC3E}">
        <p14:creationId xmlns:p14="http://schemas.microsoft.com/office/powerpoint/2010/main" val="1478841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</a:t>
            </a:r>
            <a:r>
              <a:rPr lang="en-US" dirty="0" err="1" smtClean="0"/>
              <a:t>Scala</a:t>
            </a:r>
            <a:r>
              <a:rPr lang="en-US" dirty="0" smtClean="0"/>
              <a:t> (Thread Safe)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7526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object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//do something useful here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SingletonDemo.doSomething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  //run it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191000"/>
            <a:ext cx="7543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singletons are built in.  The object keyword can be used by itself, or an object can be a companion of a class</a:t>
            </a:r>
          </a:p>
        </p:txBody>
      </p:sp>
    </p:spTree>
    <p:extLst>
      <p:ext uri="{BB962C8B-B14F-4D97-AF65-F5344CB8AC3E}">
        <p14:creationId xmlns:p14="http://schemas.microsoft.com/office/powerpoint/2010/main" val="4381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Structural Patten</a:t>
            </a:r>
          </a:p>
          <a:p>
            <a:r>
              <a:rPr lang="en-US" sz="2000" dirty="0" smtClean="0"/>
              <a:t>Usage: Converts an interface of a class into an “expected” interface</a:t>
            </a:r>
          </a:p>
          <a:p>
            <a:pPr lvl="1"/>
            <a:r>
              <a:rPr lang="en-US" sz="1800" dirty="0" smtClean="0"/>
              <a:t>Wraps one classes interface with an alternative that expected</a:t>
            </a:r>
          </a:p>
          <a:p>
            <a:pPr lvl="1"/>
            <a:r>
              <a:rPr lang="en-US" sz="1800" dirty="0" smtClean="0"/>
              <a:t>Useful when you want to adapt existing components into an application, framework or library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38600"/>
            <a:ext cx="4699000" cy="15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19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public interface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warning(String 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error(String message);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final class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Logger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log(Level level, String message) { /* ... */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private final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Logger logger;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(Logger logger) {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this.logger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logger; 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warning(String message)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 //wraps encapsulated object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(WARNING, 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error(String message)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 //wraps encapsulated object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(ERROR, 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 log = new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(new Logger());</a:t>
            </a:r>
          </a:p>
        </p:txBody>
      </p:sp>
    </p:spTree>
    <p:extLst>
      <p:ext uri="{BB962C8B-B14F-4D97-AF65-F5344CB8AC3E}">
        <p14:creationId xmlns:p14="http://schemas.microsoft.com/office/powerpoint/2010/main" val="1107668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reemergence of Functional 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Functional languages have been around since the 1950’s but have not found much adoption outside of academic circles or special use cases.</a:t>
            </a:r>
          </a:p>
          <a:p>
            <a:pPr lvl="1"/>
            <a:r>
              <a:rPr lang="en-US" sz="1600" dirty="0" smtClean="0"/>
              <a:t>Difficult to reason about</a:t>
            </a:r>
          </a:p>
          <a:p>
            <a:pPr lvl="1"/>
            <a:r>
              <a:rPr lang="en-US" sz="1600" dirty="0" smtClean="0"/>
              <a:t>Difficult syntax</a:t>
            </a:r>
          </a:p>
          <a:p>
            <a:pPr lvl="1"/>
            <a:r>
              <a:rPr lang="en-US" sz="1600" dirty="0" smtClean="0"/>
              <a:t>Difficult to work with common idioms such as looping and dealing with state</a:t>
            </a:r>
          </a:p>
          <a:p>
            <a:r>
              <a:rPr lang="en-US" sz="2000" dirty="0" smtClean="0"/>
              <a:t>Today newer languages have been adding functional capabilities, or in the case of </a:t>
            </a:r>
            <a:r>
              <a:rPr lang="en-US" sz="2000" dirty="0" err="1" smtClean="0"/>
              <a:t>Scala</a:t>
            </a:r>
            <a:r>
              <a:rPr lang="en-US" sz="2000" dirty="0" smtClean="0"/>
              <a:t>, a blend of functional and object oriented capabilities</a:t>
            </a:r>
          </a:p>
          <a:p>
            <a:r>
              <a:rPr lang="en-US" sz="2000" dirty="0" smtClean="0"/>
              <a:t>Why</a:t>
            </a:r>
          </a:p>
          <a:p>
            <a:pPr lvl="1"/>
            <a:r>
              <a:rPr lang="en-US" sz="1400" dirty="0" smtClean="0"/>
              <a:t>Functional languages are more concise (DRY)</a:t>
            </a:r>
          </a:p>
          <a:p>
            <a:pPr lvl="1"/>
            <a:r>
              <a:rPr lang="en-US" sz="1400" dirty="0" smtClean="0"/>
              <a:t>Functional languages support immutability, which is very important in developing highly scalable applications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41630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413569"/>
            <a:ext cx="83820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trait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warning(message: String)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error(message: String)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final class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Logger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log(level: Level, message: String) { /* ... */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implicit class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(logger: Logger)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warning(message: String) {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(WARNING, message)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error(message: String) {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(ERROR, message)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log: Log = new Logger(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 //basically equals 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            //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log = new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(new Logger()) 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923472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might take a little time to get your head around but </a:t>
            </a:r>
            <a:r>
              <a:rPr lang="en-US" sz="1800" dirty="0" err="1" smtClean="0"/>
              <a:t>scala</a:t>
            </a:r>
            <a:r>
              <a:rPr lang="en-US" sz="1800" dirty="0" smtClean="0"/>
              <a:t> has the notion of “</a:t>
            </a:r>
            <a:r>
              <a:rPr lang="en-US" sz="1800" dirty="0" err="1" smtClean="0"/>
              <a:t>implicit”s</a:t>
            </a:r>
            <a:r>
              <a:rPr lang="en-US" sz="1800" dirty="0" smtClean="0"/>
              <a:t> – with this feature the compiler can imply what to do from the code context.  So, in this case an </a:t>
            </a:r>
            <a:r>
              <a:rPr lang="en-US" sz="1800" i="1" dirty="0" smtClean="0"/>
              <a:t>implicit class </a:t>
            </a:r>
            <a:r>
              <a:rPr lang="en-US" sz="1800" dirty="0" smtClean="0"/>
              <a:t>extends Log, so therefore when an object of type </a:t>
            </a:r>
            <a:r>
              <a:rPr lang="en-US" sz="1800" i="1" dirty="0" smtClean="0"/>
              <a:t>Log</a:t>
            </a:r>
            <a:r>
              <a:rPr lang="en-US" sz="1800" dirty="0" smtClean="0"/>
              <a:t> is created, </a:t>
            </a:r>
            <a:r>
              <a:rPr lang="en-US" sz="1800" dirty="0" err="1" smtClean="0"/>
              <a:t>scala</a:t>
            </a:r>
            <a:r>
              <a:rPr lang="en-US" sz="1800" dirty="0" smtClean="0"/>
              <a:t> will wrap that object with </a:t>
            </a:r>
            <a:r>
              <a:rPr lang="en-US" sz="1800" dirty="0" err="1" smtClean="0"/>
              <a:t>LoggerToLogAdapter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.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142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21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Structural Patten</a:t>
            </a:r>
          </a:p>
          <a:p>
            <a:r>
              <a:rPr lang="en-US" sz="2000" dirty="0" smtClean="0"/>
              <a:t>Usage: The decorator pattern is used to extend the functionality of a particular object, without impacting other objects created from instances of the same class</a:t>
            </a:r>
          </a:p>
          <a:p>
            <a:pPr lvl="1"/>
            <a:r>
              <a:rPr lang="en-US" sz="1800" dirty="0" smtClean="0"/>
              <a:t>Flexible alternative to </a:t>
            </a:r>
            <a:r>
              <a:rPr lang="en-US" sz="1800" dirty="0" err="1" smtClean="0"/>
              <a:t>subclassing</a:t>
            </a:r>
            <a:endParaRPr lang="en-US" sz="1800" dirty="0" smtClean="0"/>
          </a:p>
          <a:p>
            <a:pPr lvl="1"/>
            <a:r>
              <a:rPr lang="en-US" sz="1800" dirty="0" smtClean="0"/>
              <a:t>Useful when the goal is to </a:t>
            </a:r>
            <a:br>
              <a:rPr lang="en-US" sz="1800" dirty="0" smtClean="0"/>
            </a:br>
            <a:r>
              <a:rPr lang="en-US" sz="1800" dirty="0" smtClean="0"/>
              <a:t>combine several different ways </a:t>
            </a:r>
            <a:br>
              <a:rPr lang="en-US" sz="1800" dirty="0" smtClean="0"/>
            </a:br>
            <a:r>
              <a:rPr lang="en-US" sz="1800" dirty="0" smtClean="0"/>
              <a:t>that a base class can be </a:t>
            </a:r>
            <a:br>
              <a:rPr lang="en-US" sz="1800" dirty="0" smtClean="0"/>
            </a:br>
            <a:r>
              <a:rPr lang="en-US" sz="1800" dirty="0" smtClean="0"/>
              <a:t>extended</a:t>
            </a:r>
          </a:p>
          <a:p>
            <a:pPr lvl="1"/>
            <a:r>
              <a:rPr lang="en-US" sz="1800" dirty="0" smtClean="0"/>
              <a:t>Useful if the extensions </a:t>
            </a:r>
            <a:br>
              <a:rPr lang="en-US" sz="1800" dirty="0" smtClean="0"/>
            </a:br>
            <a:r>
              <a:rPr lang="en-US" sz="1800" dirty="0" smtClean="0"/>
              <a:t>can be stacked/chained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3276600"/>
            <a:ext cx="3860800" cy="27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507154"/>
            <a:ext cx="8001000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interface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write(byte b);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write(byte[] b);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 /* ... */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200" b="1" dirty="0" smtClean="0">
              <a:solidFill>
                <a:srgbClr val="40458C"/>
              </a:solidFill>
              <a:latin typeface="Courier"/>
              <a:cs typeface="Courier"/>
            </a:endParaRPr>
          </a:p>
          <a:p>
            <a:r>
              <a:rPr lang="en-US" sz="1200" b="1" dirty="0" smtClean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abstract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OutputStreamDecorator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 final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delegate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OutputStreamDecorator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delegate)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.delegate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delegate;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write(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b) {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delegate.write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(b);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write(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[] b) {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delegate.write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(b);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BufferedOutputStream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OutputStreamDecorator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BufferedOutputStream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delegate)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(delegate);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write(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byte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b)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// 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delegate.write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(buffer)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BufferedOutputStream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foo.txt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45720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java, the decorator pattern is usually implemented by delegating from the extended class to the base 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831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781413"/>
            <a:ext cx="8077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trait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write(b: Byte)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write(b: Array[Byte])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(path: String)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{ /* ... */ 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trait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Buffering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abstract override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write(b: Byte)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 smtClean="0">
                <a:solidFill>
                  <a:srgbClr val="40458C"/>
                </a:solidFill>
                <a:latin typeface="Courier"/>
                <a:cs typeface="Courier"/>
              </a:rPr>
              <a:t>super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(buffer)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foo.txt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")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Buffering // with Filtering,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188803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scala</a:t>
            </a:r>
            <a:r>
              <a:rPr lang="en-US" sz="1600" dirty="0" smtClean="0"/>
              <a:t>, traits can be “mixed-in” using the with keyword, multiple mix-ins can be combined.  This naturally simulates the decorator pattern with an out-of-the box </a:t>
            </a:r>
            <a:r>
              <a:rPr lang="en-US" sz="1600" dirty="0" err="1" smtClean="0"/>
              <a:t>scala</a:t>
            </a:r>
            <a:r>
              <a:rPr lang="en-US" sz="1600" dirty="0" smtClean="0"/>
              <a:t> feature.  This binding is done at compile time so at run time this is very fast.</a:t>
            </a:r>
          </a:p>
        </p:txBody>
      </p:sp>
    </p:spTree>
    <p:extLst>
      <p:ext uri="{BB962C8B-B14F-4D97-AF65-F5344CB8AC3E}">
        <p14:creationId xmlns:p14="http://schemas.microsoft.com/office/powerpoint/2010/main" val="152909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Behavioral Patten</a:t>
            </a:r>
          </a:p>
          <a:p>
            <a:r>
              <a:rPr lang="en-US" sz="2000" dirty="0" smtClean="0"/>
              <a:t>Usage: A value class is an immutable object that has a set of properties </a:t>
            </a:r>
          </a:p>
          <a:p>
            <a:pPr lvl="1"/>
            <a:r>
              <a:rPr lang="en-US" sz="1800" dirty="0" smtClean="0"/>
              <a:t>Equality is not based on the identity of the object.  Value objects are equal if all of their properties are equal</a:t>
            </a:r>
          </a:p>
          <a:p>
            <a:pPr lvl="1"/>
            <a:r>
              <a:rPr lang="en-US" sz="1800" dirty="0" smtClean="0"/>
              <a:t>Useful as data transfer objects (DTO)</a:t>
            </a:r>
          </a:p>
          <a:p>
            <a:pPr lvl="1"/>
            <a:r>
              <a:rPr lang="en-US" sz="1800" dirty="0" smtClean="0"/>
              <a:t>Immutability is useful in multi-threaded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507154"/>
            <a:ext cx="800100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class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Point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private final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x, y;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Point(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x,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y) {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x;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.y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y;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getX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x;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y;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equals(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o)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// 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x ==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that.x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&amp;&amp; y ==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that.y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   public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hashCode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() </a:t>
            </a:r>
            <a:r>
              <a:rPr lang="en-US" sz="1200" b="1" dirty="0" smtClean="0">
                <a:solidFill>
                  <a:srgbClr val="40458C"/>
                </a:solidFill>
                <a:latin typeface="Courier"/>
                <a:cs typeface="Courier"/>
              </a:rPr>
              <a:t>{  </a:t>
            </a:r>
            <a:endParaRPr lang="en-US" sz="1200" b="1" dirty="0">
              <a:solidFill>
                <a:srgbClr val="40458C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31 * x + y;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String.format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("Point(%d, %d)", x, 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Point point =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Point(1,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2600" y="39226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order to support the equality feature, </a:t>
            </a:r>
            <a:r>
              <a:rPr lang="en-US" sz="1400" dirty="0" err="1" smtClean="0"/>
              <a:t>hashCode</a:t>
            </a:r>
            <a:r>
              <a:rPr lang="en-US" sz="1400" dirty="0" smtClean="0"/>
              <a:t>() needs to be overridden to ensure that it is based on the values of the properties.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2234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3592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"/>
                <a:cs typeface="Courier"/>
              </a:rPr>
              <a:t>v</a:t>
            </a:r>
            <a:r>
              <a:rPr lang="en-US" sz="1400" b="1" dirty="0" err="1" smtClean="0">
                <a:latin typeface="Courier"/>
                <a:cs typeface="Courier"/>
              </a:rPr>
              <a:t>al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 = (1,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  //new Tuple2(1,2)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102423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c</a:t>
            </a:r>
            <a:r>
              <a:rPr lang="en-US" sz="1400" b="1" dirty="0" smtClean="0">
                <a:latin typeface="Courier"/>
                <a:cs typeface="Courier"/>
              </a:rPr>
              <a:t>ase class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x:Int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y:Int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val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 = Point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872" y="4572000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 case classes are like Java beans or value objects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8149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 Tuple classes can be used to group objects.  </a:t>
            </a:r>
            <a:r>
              <a:rPr lang="en-US" dirty="0" err="1" smtClean="0"/>
              <a:t>Scala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built in Tuple classes for Tuple2 to Tuple22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 =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val</a:t>
            </a:r>
            <a:r>
              <a:rPr lang="en-US" sz="1400" b="1" dirty="0" smtClean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point: Point(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119735"/>
            <a:ext cx="655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also has the ability to make Type aliases: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49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Object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Behavioral Patten</a:t>
            </a:r>
          </a:p>
          <a:p>
            <a:r>
              <a:rPr lang="en-US" sz="2000" dirty="0" smtClean="0"/>
              <a:t>Usage: Useful for a “do nothing” comparison – think of the absence of an instance of an object</a:t>
            </a:r>
          </a:p>
          <a:p>
            <a:pPr lvl="1"/>
            <a:r>
              <a:rPr lang="en-US" sz="1800" dirty="0" smtClean="0"/>
              <a:t>Want to use a pattern to avoid setting instances to null and then checking for them in code with if(x == null) given that this leads to null pointer exceptions</a:t>
            </a:r>
          </a:p>
          <a:p>
            <a:pPr lvl="1"/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6324600" cy="18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Object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01000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interface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void play();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Music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 { /* ... */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NullSound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public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 {}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	</a:t>
            </a:r>
            <a:r>
              <a:rPr lang="en-US" sz="1200" b="1" dirty="0"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available ? music : </a:t>
            </a:r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NullSound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SoundSource.getSound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().play();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312420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better implementation would have </a:t>
            </a:r>
            <a:r>
              <a:rPr lang="en-US" sz="1400" dirty="0" err="1" smtClean="0"/>
              <a:t>NullSound</a:t>
            </a:r>
            <a:r>
              <a:rPr lang="en-US" sz="1400" dirty="0" smtClean="0"/>
              <a:t> as a Singleton since all instances are the same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105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pattern avoids code like: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if(</a:t>
            </a:r>
            <a:r>
              <a:rPr lang="en-US" sz="1800" dirty="0" err="1" smtClean="0"/>
              <a:t>SoundSource.getSound</a:t>
            </a:r>
            <a:r>
              <a:rPr lang="en-US" sz="1800" dirty="0" smtClean="0"/>
              <a:t>() != null) </a:t>
            </a:r>
            <a:r>
              <a:rPr lang="en-US" sz="1800" dirty="0" err="1" smtClean="0"/>
              <a:t>SoundSource.getSound</a:t>
            </a:r>
            <a:r>
              <a:rPr lang="en-US" sz="1800" dirty="0" smtClean="0"/>
              <a:t>().play()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and ensures accidental calls to play without this check don</a:t>
            </a:r>
            <a:r>
              <a:rPr lang="fr-FR" sz="1800" dirty="0" smtClean="0"/>
              <a:t>’</a:t>
            </a:r>
            <a:r>
              <a:rPr lang="en-US" sz="1800" dirty="0" smtClean="0"/>
              <a:t>t generate a null pointer exception. </a:t>
            </a:r>
          </a:p>
        </p:txBody>
      </p:sp>
    </p:spTree>
    <p:extLst>
      <p:ext uri="{BB962C8B-B14F-4D97-AF65-F5344CB8AC3E}">
        <p14:creationId xmlns:p14="http://schemas.microsoft.com/office/powerpoint/2010/main" val="3671058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29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Object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828800"/>
            <a:ext cx="8001000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trait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Music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 { /* ... */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: Option[Sound] =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(available) Some(music)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None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(sound &lt;-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SoundSource.getSound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sound.play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1" y="5036403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Scala</a:t>
            </a:r>
            <a:r>
              <a:rPr lang="en-US" sz="1800" dirty="0" smtClean="0"/>
              <a:t> has a predefined Option type that can take an optional</a:t>
            </a:r>
            <a:br>
              <a:rPr lang="en-US" sz="1800" dirty="0" smtClean="0"/>
            </a:br>
            <a:r>
              <a:rPr lang="en-US" sz="1800" dirty="0" smtClean="0"/>
              <a:t>value – it has a Some() part and a None part. In the above example sound only has a value if </a:t>
            </a:r>
            <a:r>
              <a:rPr lang="en-US" sz="1800" dirty="0" err="1" smtClean="0"/>
              <a:t>getSound</a:t>
            </a:r>
            <a:r>
              <a:rPr lang="en-US" sz="1800" dirty="0" smtClean="0"/>
              <a:t>() does not return None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81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58200" cy="1143000"/>
          </a:xfrm>
        </p:spPr>
        <p:txBody>
          <a:bodyPr/>
          <a:lstStyle/>
          <a:p>
            <a:r>
              <a:rPr lang="en-US" dirty="0" smtClean="0"/>
              <a:t>We also need to address legacy challenges such as too much Boilerplate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Consider something simple in Java: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And the equitant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Java promotes an imperative style – “Do this, then this, then this” – but a functional style is about “transformation of values” using functions – “what do you want to do”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752600" y="2133600"/>
            <a:ext cx="5943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[] array = {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1,2,3,4,5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[] array2 = </a:t>
            </a:r>
            <a:r>
              <a:rPr lang="en-US" sz="1400" b="1" dirty="0">
                <a:latin typeface="Courier"/>
                <a:cs typeface="Courier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latin typeface="Courier"/>
                <a:cs typeface="Courier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array.length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array2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] = array[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] * 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		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latin typeface="Courier"/>
                <a:cs typeface="Courier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 array2.length;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(array2[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303693"/>
            <a:ext cx="594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Array(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1,2,3,4,5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 err="1" smtClean="0"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array2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array.map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(_ *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rray2.foreach(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println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(_))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06336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Null Object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1600" dirty="0" smtClean="0"/>
              <a:t>In Java its common to deal with unexpected events by throwing exceptions or by checking for null: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 err="1"/>
              <a:t>S</a:t>
            </a:r>
            <a:r>
              <a:rPr lang="en-US" sz="1600" dirty="0" err="1" smtClean="0"/>
              <a:t>cala</a:t>
            </a:r>
            <a:r>
              <a:rPr lang="en-US" sz="1600" dirty="0" smtClean="0"/>
              <a:t> Option is commonly used to clean up the code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1828800" y="2286000"/>
            <a:ext cx="5943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(device2 != </a:t>
            </a:r>
            <a:r>
              <a:rPr lang="en-US" sz="1600" b="1" dirty="0"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600" b="1" dirty="0">
                <a:latin typeface="Courier"/>
                <a:cs typeface="Courier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device2.start(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885182"/>
            <a:ext cx="5943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device2.start();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catch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(Exception e) { /* do something */ 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368224"/>
            <a:ext cx="5943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Option(device2)map{_.start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)}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818" y="2590800"/>
            <a:ext cx="3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or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1" y="5036403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another example of where </a:t>
            </a:r>
            <a:r>
              <a:rPr lang="en-US" sz="1800" dirty="0" err="1" smtClean="0"/>
              <a:t>Scala</a:t>
            </a:r>
            <a:r>
              <a:rPr lang="en-US" sz="1800" dirty="0" smtClean="0"/>
              <a:t> tries to manage down the use of exceptions, except for the case of dealing with exceptional (and/or unexpected) events.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925706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31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Behavioral Patten</a:t>
            </a:r>
          </a:p>
          <a:p>
            <a:r>
              <a:rPr lang="en-US" sz="2000" dirty="0" smtClean="0"/>
              <a:t>Usage: Defines a family of encapsulated algorithms and lets the algorithm vary from the clients that use it. </a:t>
            </a:r>
          </a:p>
          <a:p>
            <a:pPr lvl="1"/>
            <a:r>
              <a:rPr lang="en-US" sz="1800" dirty="0" smtClean="0"/>
              <a:t>Helpful when we need to select an algorithm at runtime – example perform validation based on the type of data</a:t>
            </a:r>
          </a:p>
          <a:p>
            <a:pPr lvl="1"/>
            <a:r>
              <a:rPr lang="en-US" sz="1800" dirty="0" smtClean="0"/>
              <a:t>Avoid clients coupling themselves to a particular interface when the number of options is likely to change over time.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86200"/>
            <a:ext cx="3568700" cy="21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828800"/>
            <a:ext cx="8001000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interface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Strategy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compute(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a,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b);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Add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Strategy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compute(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a, 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b) { </a:t>
            </a:r>
            <a:r>
              <a:rPr lang="en-US" sz="1200" b="1" dirty="0"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 + b;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Multiply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Strategy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compute(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a,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b) { </a:t>
            </a:r>
            <a:r>
              <a:rPr lang="en-US" sz="1200" b="1" dirty="0"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 * b;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Context 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Strategy strategy;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Context(Strategy strategy) { </a:t>
            </a:r>
            <a:r>
              <a:rPr lang="en-US" sz="1200" b="1" dirty="0" err="1">
                <a:latin typeface="Courier"/>
                <a:cs typeface="Courier"/>
              </a:rPr>
              <a:t>this.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strategy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strategy;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use(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a, </a:t>
            </a:r>
            <a:r>
              <a:rPr lang="en-US" sz="1200" b="1" dirty="0" err="1"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b) { </a:t>
            </a:r>
            <a:r>
              <a:rPr lang="en-US" sz="1200" b="1" dirty="0" err="1">
                <a:latin typeface="Courier"/>
                <a:cs typeface="Courier"/>
              </a:rPr>
              <a:t>strategy.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compute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(a, b);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Context(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Multiply()).use(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4723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8288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Strategy = 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Context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stratImpl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Strategy)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b="1" dirty="0" err="1"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use(a: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, b: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stratImpl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a, b)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add: Strategy = _ + _</a:t>
            </a:r>
          </a:p>
          <a:p>
            <a:r>
              <a:rPr lang="en-US" sz="1200" b="1" dirty="0" err="1">
                <a:latin typeface="Courier"/>
                <a:cs typeface="Courier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multiply: Strategy = _ * _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Context(multiply).use(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495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Because </a:t>
            </a:r>
            <a:r>
              <a:rPr lang="en-US" sz="1800" dirty="0" err="1" smtClean="0"/>
              <a:t>scala</a:t>
            </a:r>
            <a:r>
              <a:rPr lang="en-US" sz="1800" dirty="0" smtClean="0"/>
              <a:t> supports passing functions as parameters an implementation of the strategy can be passed as an argument. </a:t>
            </a:r>
          </a:p>
        </p:txBody>
      </p:sp>
    </p:spTree>
    <p:extLst>
      <p:ext uri="{BB962C8B-B14F-4D97-AF65-F5344CB8AC3E}">
        <p14:creationId xmlns:p14="http://schemas.microsoft.com/office/powerpoint/2010/main" val="833815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Behavioral Patten</a:t>
            </a:r>
          </a:p>
          <a:p>
            <a:r>
              <a:rPr lang="en-US" sz="2000" dirty="0" smtClean="0"/>
              <a:t>Usage: This pattern is useful when we want to encapsulate the information needed to call a method at a later time</a:t>
            </a:r>
          </a:p>
          <a:p>
            <a:pPr lvl="1"/>
            <a:r>
              <a:rPr lang="en-US" sz="1800" dirty="0" smtClean="0"/>
              <a:t>Useful to delay, sequence or log method calls</a:t>
            </a:r>
          </a:p>
          <a:p>
            <a:pPr lvl="1"/>
            <a:r>
              <a:rPr lang="en-US" sz="1800" dirty="0" smtClean="0"/>
              <a:t>Need to issue a request to an object without knowing anything about the operation being requested or the receiver of the request</a:t>
            </a:r>
          </a:p>
          <a:p>
            <a:pPr lvl="1"/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86200"/>
            <a:ext cx="4546600" cy="23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76400"/>
            <a:ext cx="80010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PrintCommand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Runnable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String s;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PrintCommand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(String s) {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this.s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s;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run()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Invoker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List&lt;Runnable&gt; history = </a:t>
            </a:r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&lt;&gt;();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invoke(Runnable command)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command.run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history.add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(command);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Invoker invoker = </a:t>
            </a:r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Invoker();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invoker.invoke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PrintCommand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invoker.invoke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PrintCommand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bar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6670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this example the history list is the receiver.  Thus this list can be used to playback or redo commands that were executed via the invoker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277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Invoker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b="1" dirty="0">
                <a:latin typeface="Courier"/>
                <a:cs typeface="Courier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history: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Seq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[() =&gt; Unit] =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Seq.empty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b="1" dirty="0" err="1"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invoke(command: =&gt; Unit)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{   /* pass function by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namex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:=&gt; Unit syntax */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command	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history :+= command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_    /* this is a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shortcut for history :+= (() =&gt; command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) */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Invoker.invoke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("foo"))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Invoker.invoke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bar 1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bar 2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43434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Because </a:t>
            </a:r>
            <a:r>
              <a:rPr lang="en-US" sz="1800" dirty="0" err="1" smtClean="0"/>
              <a:t>scala</a:t>
            </a:r>
            <a:r>
              <a:rPr lang="en-US" sz="1800" dirty="0" smtClean="0"/>
              <a:t> supports passing functions as parameters, in this case command is passed as a function by-name, thus the command can be invoked and saved.  The alternative by-value would invoke the function before the function is invoked.  Note the unusual syntax “command _”, which means don</a:t>
            </a:r>
            <a:r>
              <a:rPr lang="fr-FR" sz="1800" dirty="0" smtClean="0"/>
              <a:t>’</a:t>
            </a:r>
            <a:r>
              <a:rPr lang="en-US" sz="1800" dirty="0" smtClean="0"/>
              <a:t>t execute the command, but save the command function in the history list.  This could be replaced by (() =&gt; command), which may or may not be more readable. </a:t>
            </a:r>
          </a:p>
        </p:txBody>
      </p:sp>
    </p:spTree>
    <p:extLst>
      <p:ext uri="{BB962C8B-B14F-4D97-AF65-F5344CB8AC3E}">
        <p14:creationId xmlns:p14="http://schemas.microsoft.com/office/powerpoint/2010/main" val="298231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Behavioral Patten</a:t>
            </a:r>
          </a:p>
          <a:p>
            <a:r>
              <a:rPr lang="en-US" sz="2000" dirty="0" smtClean="0"/>
              <a:t>Usage: Useful when we want to avoid coupling the sender of a request to its receiver by giving more than one object the chance to handle the request.</a:t>
            </a:r>
          </a:p>
          <a:p>
            <a:pPr lvl="1"/>
            <a:r>
              <a:rPr lang="en-US" sz="1800" dirty="0" smtClean="0"/>
              <a:t>One or more receivers may handle the request, which are processed sequentially. </a:t>
            </a:r>
          </a:p>
          <a:p>
            <a:pPr lvl="1"/>
            <a:r>
              <a:rPr lang="en-US" sz="1800" dirty="0" smtClean="0"/>
              <a:t>Useful for “fire and forget”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33900"/>
            <a:ext cx="521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0100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abstract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next;</a:t>
            </a:r>
          </a:p>
          <a:p>
            <a:endParaRPr lang="en-US" sz="1200" b="1" dirty="0">
              <a:solidFill>
                <a:srgbClr val="40458C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setNext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handler) { next = handler;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handle(Event event)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canHandle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(event))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doHandle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(event);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(next !=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next.handle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(event);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abstract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canHandle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(Event event);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abstract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doHandle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(Event event);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KeyboardHandler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 //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MouseHandler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canHandle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(Event event)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"</a:t>
            </a:r>
            <a:r>
              <a:rPr lang="en-US" sz="1200" dirty="0" err="1">
                <a:solidFill>
                  <a:srgbClr val="008000"/>
                </a:solidFill>
                <a:latin typeface="Courier"/>
                <a:cs typeface="Courier"/>
              </a:rPr>
              <a:t>keyboard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".equals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event.getSource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doHandle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(Event event) { /* ... */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KeyboardHandler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handler =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KeyboardHandler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handler.setNext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MouseHandler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Java this pattern is often handled by building a linked list within the object graph itself.  A method decides if it can handle the event and if it wants to pass control onto the “next event in the list.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1239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39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5240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case class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Event(source: String)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PartialFunction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[Event, Unit]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defaultHandler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PartialFunction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(_ =&gt; ())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keyboardHandler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b="1" dirty="0">
                <a:latin typeface="Courier"/>
                <a:cs typeface="Courier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Event("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keyboard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 =&gt; /* ... */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mouseHandler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(delay: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b="1" dirty="0">
                <a:latin typeface="Courier"/>
                <a:cs typeface="Courier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Event("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mouse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 =&gt; /* ... */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keyboardHandler.orElse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mouseHandler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(100)).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orElse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defaultHandler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4419600"/>
            <a:ext cx="778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</a:t>
            </a:r>
            <a:r>
              <a:rPr lang="en-US" sz="1400" dirty="0" err="1" smtClean="0"/>
              <a:t>scala</a:t>
            </a:r>
            <a:r>
              <a:rPr lang="en-US" sz="1400" dirty="0" smtClean="0"/>
              <a:t> a </a:t>
            </a:r>
            <a:r>
              <a:rPr lang="en-US" sz="1400" dirty="0" err="1" smtClean="0"/>
              <a:t>PartialFunction</a:t>
            </a:r>
            <a:r>
              <a:rPr lang="en-US" sz="1400" dirty="0" smtClean="0"/>
              <a:t>[A,B] is defined as a function that is defined for a subset of values that</a:t>
            </a:r>
            <a:br>
              <a:rPr lang="en-US" sz="1400" dirty="0" smtClean="0"/>
            </a:br>
            <a:r>
              <a:rPr lang="en-US" sz="1400" dirty="0" smtClean="0"/>
              <a:t>type A can take on.   For example the following function root is only defined for positive values. 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4925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val</a:t>
            </a:r>
            <a:r>
              <a:rPr lang="en-US" sz="1400" dirty="0">
                <a:latin typeface="Courier"/>
                <a:cs typeface="Courier"/>
              </a:rPr>
              <a:t> root: </a:t>
            </a:r>
            <a:r>
              <a:rPr lang="en-US" sz="1400" dirty="0" err="1">
                <a:latin typeface="Courier"/>
                <a:cs typeface="Courier"/>
              </a:rPr>
              <a:t>PartialFunction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Double,Double</a:t>
            </a:r>
            <a:r>
              <a:rPr lang="en-US" sz="1400" dirty="0">
                <a:latin typeface="Courier"/>
                <a:cs typeface="Courier"/>
              </a:rPr>
              <a:t>] = {</a:t>
            </a:r>
          </a:p>
          <a:p>
            <a:r>
              <a:rPr lang="en-US" sz="1400" dirty="0">
                <a:latin typeface="Courier"/>
                <a:cs typeface="Courier"/>
              </a:rPr>
              <a:t>  case d if (d &gt;= 0) =&gt; </a:t>
            </a:r>
            <a:r>
              <a:rPr lang="en-US" sz="1400" dirty="0" err="1">
                <a:latin typeface="Courier"/>
                <a:cs typeface="Courier"/>
              </a:rPr>
              <a:t>math.sqrt</a:t>
            </a:r>
            <a:r>
              <a:rPr lang="en-US" sz="1400" dirty="0">
                <a:latin typeface="Courier"/>
                <a:cs typeface="Courier"/>
              </a:rPr>
              <a:t>(d)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638800"/>
            <a:ext cx="6025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Scala</a:t>
            </a:r>
            <a:r>
              <a:rPr lang="en-US" sz="1400" dirty="0" smtClean="0"/>
              <a:t> supports the </a:t>
            </a:r>
            <a:r>
              <a:rPr lang="en-US" sz="1400" dirty="0" err="1" smtClean="0"/>
              <a:t>orElse</a:t>
            </a:r>
            <a:r>
              <a:rPr lang="en-US" sz="1400" dirty="0" smtClean="0"/>
              <a:t> methods in partial functions to support chaining.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0721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found in functional languages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r>
              <a:rPr lang="en-US" sz="2000" dirty="0" smtClean="0"/>
              <a:t>Avoiding/minimizing side effects</a:t>
            </a:r>
          </a:p>
          <a:p>
            <a:pPr lvl="1"/>
            <a:r>
              <a:rPr lang="en-US" sz="1600" dirty="0" smtClean="0"/>
              <a:t>Features to promote immutable development</a:t>
            </a:r>
          </a:p>
          <a:p>
            <a:pPr lvl="1"/>
            <a:r>
              <a:rPr lang="en-US" sz="1600" dirty="0" smtClean="0"/>
              <a:t>Side-effect free functions – outputs produced only using inputs</a:t>
            </a:r>
          </a:p>
          <a:p>
            <a:pPr lvl="1"/>
            <a:r>
              <a:rPr lang="en-US" sz="1600" dirty="0" smtClean="0"/>
              <a:t>Referential transparency – able to replace a function with its outputs without changing the programs behavior</a:t>
            </a:r>
          </a:p>
          <a:p>
            <a:r>
              <a:rPr lang="en-US" sz="2000" dirty="0" smtClean="0"/>
              <a:t>Functions are first-class citizens</a:t>
            </a:r>
          </a:p>
          <a:p>
            <a:pPr lvl="1"/>
            <a:r>
              <a:rPr lang="en-US" sz="1600" dirty="0" smtClean="0"/>
              <a:t>Higher order functions – functions that take or return other functions as parameters</a:t>
            </a:r>
          </a:p>
          <a:p>
            <a:pPr lvl="1"/>
            <a:r>
              <a:rPr lang="en-US" sz="1600" dirty="0" smtClean="0"/>
              <a:t>Currying and Partial functions – defining functions out of other functions</a:t>
            </a:r>
          </a:p>
          <a:p>
            <a:pPr lvl="1"/>
            <a:r>
              <a:rPr lang="en-US" sz="1600" dirty="0" smtClean="0"/>
              <a:t>Building abstractions via composition</a:t>
            </a:r>
          </a:p>
          <a:p>
            <a:r>
              <a:rPr lang="en-US" sz="2000" dirty="0" smtClean="0"/>
              <a:t>Lambdas and Closures</a:t>
            </a:r>
          </a:p>
          <a:p>
            <a:r>
              <a:rPr lang="en-US" sz="2000" dirty="0" smtClean="0"/>
              <a:t>Lazy evaluation</a:t>
            </a:r>
          </a:p>
          <a:p>
            <a:r>
              <a:rPr lang="en-US" sz="2000" dirty="0" smtClean="0"/>
              <a:t>Recursion, especially efficient tail-recursion over looping</a:t>
            </a:r>
          </a:p>
          <a:p>
            <a:r>
              <a:rPr lang="en-US" sz="2000" dirty="0" smtClean="0"/>
              <a:t>Functional processing of collections</a:t>
            </a:r>
          </a:p>
          <a:p>
            <a:r>
              <a:rPr lang="en-US" sz="2000" smtClean="0"/>
              <a:t>Advanced </a:t>
            </a:r>
            <a:r>
              <a:rPr lang="en-US" sz="2000"/>
              <a:t>t</a:t>
            </a:r>
            <a:r>
              <a:rPr lang="en-US" sz="2000" smtClean="0"/>
              <a:t>ype </a:t>
            </a:r>
            <a:r>
              <a:rPr lang="en-US" sz="2000" dirty="0" smtClean="0"/>
              <a:t>systems and type inference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067113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Behavioral Patten</a:t>
            </a:r>
          </a:p>
          <a:p>
            <a:r>
              <a:rPr lang="en-US" sz="2000" dirty="0" smtClean="0"/>
              <a:t>Usage: Avoids the use of hard-coded dependencies</a:t>
            </a:r>
          </a:p>
          <a:p>
            <a:pPr lvl="1"/>
            <a:r>
              <a:rPr lang="en-US" sz="1800" dirty="0" smtClean="0"/>
              <a:t>Can be resolved at compile or runtime</a:t>
            </a:r>
          </a:p>
          <a:p>
            <a:pPr lvl="1"/>
            <a:r>
              <a:rPr lang="en-US" sz="1800" dirty="0" smtClean="0"/>
              <a:t>Can be used to determine proper instance from multiple choices</a:t>
            </a:r>
          </a:p>
          <a:p>
            <a:pPr lvl="1"/>
            <a:r>
              <a:rPr lang="en-US" sz="1800" dirty="0" smtClean="0"/>
              <a:t>Can be used to inject a mock instance for testing</a:t>
            </a:r>
          </a:p>
        </p:txBody>
      </p:sp>
    </p:spTree>
    <p:extLst>
      <p:ext uri="{BB962C8B-B14F-4D97-AF65-F5344CB8AC3E}">
        <p14:creationId xmlns:p14="http://schemas.microsoft.com/office/powerpoint/2010/main" val="279180989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41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01000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interface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Repository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save(User user);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DatabaseRepository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Repository { /* ... */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UserService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Repository repository;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UserService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(Repository repository)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 err="1">
                <a:latin typeface="Courier"/>
                <a:cs typeface="Courier"/>
              </a:rPr>
              <a:t>this.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repository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repository;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create(User user)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// 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repository.save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(user);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UserService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DatabaseRepository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2882205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Java this pattern is often used with a DI framework such as Spring – without such a framework needed dependencies are passed in as instances via the constructor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0727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trait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Repository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save(user: User)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trait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DatabaseRepository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Repository { /* ... */ }</a:t>
            </a:r>
          </a:p>
          <a:p>
            <a:endParaRPr lang="en-US" sz="1200" b="1" dirty="0">
              <a:solidFill>
                <a:srgbClr val="40458C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trait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UserService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 self: Repository =&gt; // requires Repository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create(user: User)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// 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save(user)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UserService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DatabaseRepository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572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Scala</a:t>
            </a:r>
            <a:r>
              <a:rPr lang="en-US" sz="1800" dirty="0" smtClean="0"/>
              <a:t> supports a “requires-a” relationship between objects that is not not bound by an inheritance hierarchy.  Notice that the </a:t>
            </a:r>
            <a:r>
              <a:rPr lang="en-US" sz="1800" dirty="0" err="1" smtClean="0"/>
              <a:t>UserService</a:t>
            </a:r>
            <a:r>
              <a:rPr lang="en-US" sz="1800" dirty="0" smtClean="0"/>
              <a:t> trait “injects” </a:t>
            </a:r>
            <a:r>
              <a:rPr lang="en-US" sz="1800" i="1" dirty="0" smtClean="0"/>
              <a:t>self: Repository</a:t>
            </a:r>
            <a:r>
              <a:rPr lang="en-US" sz="1800" dirty="0" smtClean="0"/>
              <a:t>.  To implement this it mixes-in an instance using the with keyword.  </a:t>
            </a:r>
          </a:p>
        </p:txBody>
      </p:sp>
    </p:spTree>
    <p:extLst>
      <p:ext uri="{BB962C8B-B14F-4D97-AF65-F5344CB8AC3E}">
        <p14:creationId xmlns:p14="http://schemas.microsoft.com/office/powerpoint/2010/main" val="2331458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CFB4-9971-4849-8B07-08D5E6C940D3}" type="slidenum">
              <a:rPr lang="en-US"/>
              <a:pPr/>
              <a:t>43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400" dirty="0" smtClean="0">
                <a:latin typeface="Arial"/>
              </a:rPr>
              <a:t>Design Patterns in </a:t>
            </a:r>
            <a:r>
              <a:rPr lang="en-US" altLang="ja-JP" sz="1400" dirty="0" err="1" smtClean="0">
                <a:latin typeface="Arial"/>
              </a:rPr>
              <a:t>Scala</a:t>
            </a:r>
            <a:r>
              <a:rPr lang="en-US" altLang="ja-JP" sz="1400" dirty="0">
                <a:latin typeface="Arial"/>
              </a:rPr>
              <a:t>: </a:t>
            </a:r>
            <a:r>
              <a:rPr lang="en-US" altLang="ja-JP" sz="1400" dirty="0" smtClean="0">
                <a:latin typeface="Arial"/>
              </a:rPr>
              <a:t>The </a:t>
            </a:r>
            <a:r>
              <a:rPr lang="en-US" altLang="ja-JP" sz="1400" dirty="0" err="1" smtClean="0">
                <a:latin typeface="Arial"/>
              </a:rPr>
              <a:t>WebSockets</a:t>
            </a:r>
            <a:r>
              <a:rPr lang="en-US" altLang="ja-JP" sz="1400" dirty="0">
                <a:latin typeface="Arial"/>
              </a:rPr>
              <a:t> protocol: </a:t>
            </a:r>
            <a:r>
              <a:rPr lang="en-US" altLang="ja-JP" sz="1400" dirty="0">
                <a:latin typeface="Arial"/>
                <a:hlinkClick r:id="rId2"/>
              </a:rPr>
              <a:t>http://tools.ietf.org/html/</a:t>
            </a:r>
            <a:r>
              <a:rPr lang="en-US" altLang="ja-JP" sz="1400" dirty="0" smtClean="0">
                <a:latin typeface="Arial"/>
                <a:hlinkClick r:id="rId2"/>
              </a:rPr>
              <a:t>rfc6455</a:t>
            </a:r>
            <a:r>
              <a:rPr lang="en-US" altLang="ja-JP" sz="1400" dirty="0" smtClean="0">
                <a:latin typeface="Arial"/>
              </a:rPr>
              <a:t> </a:t>
            </a:r>
            <a:endParaRPr lang="en-US" sz="1400" dirty="0"/>
          </a:p>
          <a:p>
            <a:r>
              <a:rPr lang="en-US" sz="1400" dirty="0" err="1" smtClean="0">
                <a:latin typeface="Arial"/>
              </a:rPr>
              <a:t>Node.js</a:t>
            </a:r>
            <a:r>
              <a:rPr lang="en-US" sz="1400" dirty="0">
                <a:latin typeface="Arial"/>
              </a:rPr>
              <a:t>:   </a:t>
            </a:r>
            <a:r>
              <a:rPr lang="en-US" sz="1400" dirty="0">
                <a:latin typeface="Arial"/>
                <a:hlinkClick r:id="rId3"/>
              </a:rPr>
              <a:t>http://www.nodejs.org</a:t>
            </a:r>
            <a:r>
              <a:rPr lang="en-US" sz="1400" dirty="0" smtClean="0">
                <a:latin typeface="Arial"/>
                <a:hlinkClick r:id="rId3"/>
              </a:rPr>
              <a:t>/</a:t>
            </a:r>
            <a:r>
              <a:rPr lang="en-US" sz="1400" dirty="0" smtClean="0">
                <a:latin typeface="Arial"/>
              </a:rPr>
              <a:t> </a:t>
            </a:r>
          </a:p>
          <a:p>
            <a:r>
              <a:rPr lang="en-US" sz="1400" dirty="0" smtClean="0">
                <a:latin typeface="Arial"/>
              </a:rPr>
              <a:t>Play! </a:t>
            </a:r>
            <a:r>
              <a:rPr lang="en-US" sz="1400" dirty="0">
                <a:latin typeface="Arial"/>
              </a:rPr>
              <a:t>Framework: </a:t>
            </a:r>
            <a:r>
              <a:rPr lang="en-US" sz="1400" dirty="0">
                <a:latin typeface="Arial"/>
                <a:hlinkClick r:id="rId4"/>
              </a:rPr>
              <a:t>http://www.playframework.com</a:t>
            </a:r>
            <a:r>
              <a:rPr lang="en-US" sz="1400" dirty="0" smtClean="0">
                <a:latin typeface="Arial"/>
                <a:hlinkClick r:id="rId4"/>
              </a:rPr>
              <a:t>/</a:t>
            </a:r>
            <a:r>
              <a:rPr lang="en-US" sz="1400" dirty="0" smtClean="0">
                <a:latin typeface="Arial"/>
              </a:rPr>
              <a:t> 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FP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Debugging</a:t>
            </a:r>
          </a:p>
          <a:p>
            <a:r>
              <a:rPr lang="en-US" sz="2000" dirty="0" smtClean="0"/>
              <a:t>Development of parallel code</a:t>
            </a:r>
          </a:p>
          <a:p>
            <a:r>
              <a:rPr lang="en-US" sz="2000" dirty="0" smtClean="0"/>
              <a:t>Modularization of code</a:t>
            </a:r>
          </a:p>
          <a:p>
            <a:r>
              <a:rPr lang="en-US" sz="2000" dirty="0" smtClean="0"/>
              <a:t>Code reuse</a:t>
            </a:r>
          </a:p>
          <a:p>
            <a:endParaRPr lang="en-US" sz="20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579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getting started with FP using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000" dirty="0"/>
              <a:t>B</a:t>
            </a:r>
            <a:r>
              <a:rPr lang="en-US" sz="2000" dirty="0" smtClean="0"/>
              <a:t>lend of OO and Functional</a:t>
            </a:r>
          </a:p>
          <a:p>
            <a:r>
              <a:rPr lang="en-US" sz="2000" dirty="0" smtClean="0"/>
              <a:t>Fully integrated with Java, leverages the JVM</a:t>
            </a:r>
          </a:p>
          <a:p>
            <a:r>
              <a:rPr lang="en-US" sz="2000" dirty="0" smtClean="0"/>
              <a:t>Pattern matching</a:t>
            </a:r>
          </a:p>
          <a:p>
            <a:r>
              <a:rPr lang="en-US" sz="2000" dirty="0" smtClean="0"/>
              <a:t>Closures done right</a:t>
            </a:r>
          </a:p>
          <a:p>
            <a:r>
              <a:rPr lang="en-US" sz="2000" dirty="0" smtClean="0"/>
              <a:t>DSLs</a:t>
            </a:r>
          </a:p>
          <a:p>
            <a:r>
              <a:rPr lang="en-US" sz="2000" dirty="0" smtClean="0"/>
              <a:t>Operator Overloading</a:t>
            </a:r>
          </a:p>
          <a:p>
            <a:r>
              <a:rPr lang="en-US" sz="2000" dirty="0" smtClean="0"/>
              <a:t>Traits</a:t>
            </a:r>
          </a:p>
          <a:p>
            <a:r>
              <a:rPr lang="en-US" sz="2000" dirty="0" smtClean="0"/>
              <a:t>Case Classes, Companion Objects</a:t>
            </a:r>
          </a:p>
          <a:p>
            <a:r>
              <a:rPr lang="en-US" sz="2000" dirty="0" err="1" smtClean="0"/>
              <a:t>Implicits</a:t>
            </a:r>
            <a:endParaRPr lang="en-US" sz="2000" dirty="0" smtClean="0"/>
          </a:p>
          <a:p>
            <a:r>
              <a:rPr lang="en-US" sz="2000" dirty="0" smtClean="0"/>
              <a:t>Currying</a:t>
            </a:r>
          </a:p>
          <a:p>
            <a:r>
              <a:rPr lang="en-US" sz="2000" dirty="0" smtClean="0"/>
              <a:t>Robust functional collections</a:t>
            </a:r>
          </a:p>
          <a:p>
            <a:r>
              <a:rPr lang="en-US" sz="2000" dirty="0" smtClean="0"/>
              <a:t>List comprehensions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59065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One of the best ways to learn about functional programming is to study design patterns</a:t>
            </a:r>
            <a:endParaRPr lang="en-US" sz="2800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Design patterns are reusable solutions known to have good software engineering principles.  They come in families, and we will look at:</a:t>
            </a:r>
          </a:p>
          <a:p>
            <a:pPr lvl="1"/>
            <a:r>
              <a:rPr lang="en-US" sz="1800" dirty="0" smtClean="0"/>
              <a:t>Creational: focus on object</a:t>
            </a:r>
            <a:br>
              <a:rPr lang="en-US" sz="1800" dirty="0" smtClean="0"/>
            </a:br>
            <a:r>
              <a:rPr lang="en-US" sz="1800" dirty="0" smtClean="0"/>
              <a:t>creation</a:t>
            </a:r>
          </a:p>
          <a:p>
            <a:pPr lvl="2"/>
            <a:r>
              <a:rPr lang="en-US" sz="1400" dirty="0" smtClean="0"/>
              <a:t>Factory Method</a:t>
            </a:r>
          </a:p>
          <a:p>
            <a:pPr lvl="2"/>
            <a:r>
              <a:rPr lang="en-US" sz="1400" dirty="0" smtClean="0"/>
              <a:t>Lazy Initialization</a:t>
            </a:r>
          </a:p>
          <a:p>
            <a:pPr lvl="2"/>
            <a:r>
              <a:rPr lang="en-US" sz="1400" dirty="0" smtClean="0"/>
              <a:t>Singleton</a:t>
            </a:r>
          </a:p>
          <a:p>
            <a:pPr lvl="1"/>
            <a:r>
              <a:rPr lang="en-US" sz="1800" dirty="0" smtClean="0"/>
              <a:t>Structural: focus on simplifying</a:t>
            </a:r>
            <a:br>
              <a:rPr lang="en-US" sz="1800" dirty="0" smtClean="0"/>
            </a:br>
            <a:r>
              <a:rPr lang="en-US" sz="1800" dirty="0" smtClean="0"/>
              <a:t>ways to realize relationships</a:t>
            </a:r>
            <a:br>
              <a:rPr lang="en-US" sz="1800" dirty="0" smtClean="0"/>
            </a:br>
            <a:r>
              <a:rPr lang="en-US" sz="1800" dirty="0" smtClean="0"/>
              <a:t>between objects</a:t>
            </a:r>
          </a:p>
          <a:p>
            <a:pPr lvl="2"/>
            <a:r>
              <a:rPr lang="en-US" sz="1400" dirty="0" smtClean="0"/>
              <a:t>Adapter</a:t>
            </a:r>
          </a:p>
          <a:p>
            <a:pPr lvl="2"/>
            <a:r>
              <a:rPr lang="en-US" sz="1400" dirty="0" smtClean="0"/>
              <a:t>Decorator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343400" y="2712720"/>
            <a:ext cx="4876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sz="1800" dirty="0" smtClean="0"/>
              <a:t>Behavioral: focus on common</a:t>
            </a:r>
            <a:br>
              <a:rPr lang="en-US" sz="1800" dirty="0" smtClean="0"/>
            </a:br>
            <a:r>
              <a:rPr lang="en-US" sz="1800" dirty="0" smtClean="0"/>
              <a:t>communication patterns between</a:t>
            </a:r>
            <a:br>
              <a:rPr lang="en-US" sz="1800" dirty="0" smtClean="0"/>
            </a:br>
            <a:r>
              <a:rPr lang="en-US" sz="1800" dirty="0" smtClean="0"/>
              <a:t>objects</a:t>
            </a:r>
          </a:p>
          <a:p>
            <a:pPr lvl="2"/>
            <a:r>
              <a:rPr lang="en-US" sz="1400" dirty="0" smtClean="0"/>
              <a:t>Value Class</a:t>
            </a:r>
          </a:p>
          <a:p>
            <a:pPr lvl="2"/>
            <a:r>
              <a:rPr lang="en-US" sz="1400" dirty="0" smtClean="0"/>
              <a:t>Null Object</a:t>
            </a:r>
          </a:p>
          <a:p>
            <a:pPr lvl="2"/>
            <a:r>
              <a:rPr lang="en-US" sz="1400" dirty="0" smtClean="0"/>
              <a:t>Strategy</a:t>
            </a:r>
          </a:p>
          <a:p>
            <a:pPr lvl="2"/>
            <a:r>
              <a:rPr lang="en-US" sz="1400" dirty="0" smtClean="0"/>
              <a:t>Command</a:t>
            </a:r>
          </a:p>
          <a:p>
            <a:pPr lvl="2"/>
            <a:r>
              <a:rPr lang="en-US" sz="1400" dirty="0" smtClean="0"/>
              <a:t>Chain-of-Responsibility</a:t>
            </a:r>
          </a:p>
          <a:p>
            <a:pPr lvl="2"/>
            <a:r>
              <a:rPr lang="en-US" sz="1400" dirty="0" smtClean="0"/>
              <a:t>Dependency Injection </a:t>
            </a:r>
          </a:p>
        </p:txBody>
      </p:sp>
    </p:spTree>
    <p:extLst>
      <p:ext uri="{BB962C8B-B14F-4D97-AF65-F5344CB8AC3E}">
        <p14:creationId xmlns:p14="http://schemas.microsoft.com/office/powerpoint/2010/main" val="5772045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sz="2000" dirty="0" smtClean="0"/>
              <a:t>Type: Creational Patten</a:t>
            </a:r>
          </a:p>
          <a:p>
            <a:r>
              <a:rPr lang="en-US" sz="2000" dirty="0" smtClean="0"/>
              <a:t>Usage: Provides an interface for creating objects</a:t>
            </a:r>
          </a:p>
          <a:p>
            <a:pPr lvl="1"/>
            <a:r>
              <a:rPr lang="en-US" sz="1800" dirty="0" smtClean="0"/>
              <a:t>Allows the caller to specify which object to create from the “factory”</a:t>
            </a:r>
          </a:p>
          <a:p>
            <a:pPr lvl="1"/>
            <a:r>
              <a:rPr lang="en-US" sz="1800" dirty="0" smtClean="0"/>
              <a:t>Specifies which object to create using a logical name</a:t>
            </a:r>
          </a:p>
          <a:p>
            <a:pPr lvl="1"/>
            <a:r>
              <a:rPr lang="en-US" sz="1800" dirty="0" smtClean="0"/>
              <a:t>Hides the complexity of creating complex objects</a:t>
            </a:r>
          </a:p>
          <a:p>
            <a:pPr lvl="1"/>
            <a:r>
              <a:rPr lang="en-US" sz="1800" dirty="0" smtClean="0"/>
              <a:t>Allows for caching objects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3886200"/>
            <a:ext cx="4597400" cy="22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44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9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- 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29348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public interface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"/>
                <a:cs typeface="Courier"/>
              </a:rPr>
              <a:t>Animal {}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Dog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implements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Animal {}</a:t>
            </a:r>
          </a:p>
          <a:p>
            <a:endParaRPr lang="en-US" sz="1600" b="1" dirty="0">
              <a:solidFill>
                <a:srgbClr val="2D44A4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Cat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implements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Animal {}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AnimalFactory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public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static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Animal 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createAnimal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(String kind)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cat"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.equals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(kind))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return new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Cat();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solidFill>
                  <a:srgbClr val="2D44A4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dog"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.equals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(kind))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return new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Dog();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throw new 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IllegalArgumentException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51515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AnimalFactory.createAnimal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"dog"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6595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75845</TotalTime>
  <Words>3372</Words>
  <Application>Microsoft Macintosh PowerPoint</Application>
  <PresentationFormat>On-screen Show (4:3)</PresentationFormat>
  <Paragraphs>615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Courier</vt:lpstr>
      <vt:lpstr>ＭＳ Ｐゴシック</vt:lpstr>
      <vt:lpstr>Tahoma</vt:lpstr>
      <vt:lpstr>Times New Roman</vt:lpstr>
      <vt:lpstr>Wingdings</vt:lpstr>
      <vt:lpstr>Arial</vt:lpstr>
      <vt:lpstr>Blueprint</vt:lpstr>
      <vt:lpstr>Software Design with Functional Languages: Deep dive into software design patterns</vt:lpstr>
      <vt:lpstr>The reemergence of Functional </vt:lpstr>
      <vt:lpstr>We also need to address legacy challenges such as too much Boilerplate</vt:lpstr>
      <vt:lpstr>Features found in functional languages</vt:lpstr>
      <vt:lpstr>Benefits of FP</vt:lpstr>
      <vt:lpstr>Benefits of getting started with FP using Scala</vt:lpstr>
      <vt:lpstr>One of the best ways to learn about functional programming is to study design patterns</vt:lpstr>
      <vt:lpstr>Factory Method Pattern</vt:lpstr>
      <vt:lpstr>Factory Method - Java</vt:lpstr>
      <vt:lpstr>Factory Method - Scala</vt:lpstr>
      <vt:lpstr>Lazy Initialization Pattern</vt:lpstr>
      <vt:lpstr>Lazy Initialization - Java</vt:lpstr>
      <vt:lpstr>Lazy Initialization - Scala</vt:lpstr>
      <vt:lpstr>Singleton Pattern</vt:lpstr>
      <vt:lpstr>Singleton – Java (Thread Safe)</vt:lpstr>
      <vt:lpstr>Singleton – Java (Simple)</vt:lpstr>
      <vt:lpstr>Singleton – Scala (Thread Safe)</vt:lpstr>
      <vt:lpstr>Adapter Pattern</vt:lpstr>
      <vt:lpstr>Adapter – Java</vt:lpstr>
      <vt:lpstr>Adapter – Scala</vt:lpstr>
      <vt:lpstr>Decorator Pattern</vt:lpstr>
      <vt:lpstr>Decorator – Java</vt:lpstr>
      <vt:lpstr>Decorator – Scala</vt:lpstr>
      <vt:lpstr>Value Class Pattern</vt:lpstr>
      <vt:lpstr>Value Classes – Java</vt:lpstr>
      <vt:lpstr>Value Classes– Scala</vt:lpstr>
      <vt:lpstr>Null Object Pattern</vt:lpstr>
      <vt:lpstr>Null Object – Java</vt:lpstr>
      <vt:lpstr>Null Object – Scala</vt:lpstr>
      <vt:lpstr>The Null Object Pattern</vt:lpstr>
      <vt:lpstr>Strategy Pattern</vt:lpstr>
      <vt:lpstr>Strategy – Java</vt:lpstr>
      <vt:lpstr>Strategy – Scala</vt:lpstr>
      <vt:lpstr>Command Pattern</vt:lpstr>
      <vt:lpstr>Command – Java</vt:lpstr>
      <vt:lpstr>Command – Scala</vt:lpstr>
      <vt:lpstr>Chain of Responsibility Pattern</vt:lpstr>
      <vt:lpstr>Chain of Responsibility – Java</vt:lpstr>
      <vt:lpstr>Chain of Responsibility – Scala</vt:lpstr>
      <vt:lpstr>Dependency Injection Pattern</vt:lpstr>
      <vt:lpstr>Dependency Injection – Java</vt:lpstr>
      <vt:lpstr>Dependency Injection – Scala</vt:lpstr>
      <vt:lpstr>References</vt:lpstr>
    </vt:vector>
  </TitlesOfParts>
  <Company>Systems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617</cp:revision>
  <dcterms:created xsi:type="dcterms:W3CDTF">2001-08-17T22:25:52Z</dcterms:created>
  <dcterms:modified xsi:type="dcterms:W3CDTF">2017-11-20T20:15:23Z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1460382806</vt:i4>
  </property>
  <property fmtid="{D5CDD505-2E9C-101B-9397-08002B2CF9AE}" pid="3" name="_EmailSubject">
    <vt:lpwstr>Updated Lecture Notes</vt:lpwstr>
  </property>
  <property fmtid="{D5CDD505-2E9C-101B-9397-08002B2CF9AE}" pid="4" name="_AuthorEmail">
    <vt:lpwstr>Brian.Mitchell@CIGNA.COM</vt:lpwstr>
  </property>
  <property fmtid="{D5CDD505-2E9C-101B-9397-08002B2CF9AE}" pid="5" name="_AuthorEmailDisplayName">
    <vt:lpwstr>Mitchell, Brian S      TL29J</vt:lpwstr>
  </property>
</Properties>
</file>