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1" r:id="rId1"/>
  </p:sldMasterIdLst>
  <p:notesMasterIdLst>
    <p:notesMasterId r:id="rId26"/>
  </p:notesMasterIdLst>
  <p:handoutMasterIdLst>
    <p:handoutMasterId r:id="rId27"/>
  </p:handoutMasterIdLst>
  <p:sldIdLst>
    <p:sldId id="256" r:id="rId2"/>
    <p:sldId id="426" r:id="rId3"/>
    <p:sldId id="438" r:id="rId4"/>
    <p:sldId id="437" r:id="rId5"/>
    <p:sldId id="436" r:id="rId6"/>
    <p:sldId id="636" r:id="rId7"/>
    <p:sldId id="637" r:id="rId8"/>
    <p:sldId id="638" r:id="rId9"/>
    <p:sldId id="639" r:id="rId10"/>
    <p:sldId id="470" r:id="rId11"/>
    <p:sldId id="443" r:id="rId12"/>
    <p:sldId id="451" r:id="rId13"/>
    <p:sldId id="619" r:id="rId14"/>
    <p:sldId id="490" r:id="rId15"/>
    <p:sldId id="485" r:id="rId16"/>
    <p:sldId id="618" r:id="rId17"/>
    <p:sldId id="452" r:id="rId18"/>
    <p:sldId id="453" r:id="rId19"/>
    <p:sldId id="447" r:id="rId20"/>
    <p:sldId id="448" r:id="rId21"/>
    <p:sldId id="449" r:id="rId22"/>
    <p:sldId id="620" r:id="rId23"/>
    <p:sldId id="474" r:id="rId24"/>
    <p:sldId id="454" r:id="rId25"/>
  </p:sldIdLst>
  <p:sldSz cx="9144000" cy="6096000"/>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432FF"/>
    <a:srgbClr val="FF9900"/>
    <a:srgbClr val="D1039B"/>
    <a:srgbClr val="AD278D"/>
    <a:srgbClr val="8C4881"/>
    <a:srgbClr val="FF6699"/>
    <a:srgbClr val="DE8400"/>
    <a:srgbClr val="3CCE3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40" autoAdjust="0"/>
    <p:restoredTop sz="94793"/>
  </p:normalViewPr>
  <p:slideViewPr>
    <p:cSldViewPr snapToGrid="0">
      <p:cViewPr varScale="1">
        <p:scale>
          <a:sx n="115" d="100"/>
          <a:sy n="115" d="100"/>
        </p:scale>
        <p:origin x="200" y="288"/>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60" d="100"/>
        <a:sy n="160" d="100"/>
      </p:scale>
      <p:origin x="0" y="0"/>
    </p:cViewPr>
  </p:sorterViewPr>
  <p:notesViewPr>
    <p:cSldViewPr snapToGrid="0">
      <p:cViewPr varScale="1">
        <p:scale>
          <a:sx n="55" d="100"/>
          <a:sy n="55" d="100"/>
        </p:scale>
        <p:origin x="-1470"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049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idx="2"/>
          </p:nvPr>
        </p:nvSpPr>
        <p:spPr bwMode="auto">
          <a:xfrm>
            <a:off x="1208088" y="798513"/>
            <a:ext cx="4606925" cy="30718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Tree>
    <p:extLst>
      <p:ext uri="{BB962C8B-B14F-4D97-AF65-F5344CB8AC3E}">
        <p14:creationId xmlns:p14="http://schemas.microsoft.com/office/powerpoint/2010/main" val="2207781695"/>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93714"/>
            <a:ext cx="7772400" cy="1306689"/>
          </a:xfrm>
        </p:spPr>
        <p:txBody>
          <a:bodyPr/>
          <a:lstStyle>
            <a:lvl1pPr algn="ctr">
              <a:defRPr u="none" baseline="0">
                <a:solidFill>
                  <a:srgbClr val="DE8400"/>
                </a:solidFill>
                <a:effectLst>
                  <a:outerShdw blurRad="38100" dist="38100" dir="2700000" algn="tl">
                    <a:srgbClr val="000000">
                      <a:alpha val="43137"/>
                    </a:srgbClr>
                  </a:outerShdw>
                </a:effectLst>
              </a:defRPr>
            </a:lvl1pPr>
          </a:lstStyle>
          <a:p>
            <a:r>
              <a:rPr lang="en-US" dirty="0"/>
              <a:t>Click to edit Master title style</a:t>
            </a:r>
          </a:p>
        </p:txBody>
      </p:sp>
      <p:sp>
        <p:nvSpPr>
          <p:cNvPr id="3" name="Subtitle 2"/>
          <p:cNvSpPr>
            <a:spLocks noGrp="1"/>
          </p:cNvSpPr>
          <p:nvPr>
            <p:ph type="subTitle" idx="1"/>
          </p:nvPr>
        </p:nvSpPr>
        <p:spPr>
          <a:xfrm>
            <a:off x="1371600" y="3454402"/>
            <a:ext cx="6400800" cy="1557867"/>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A304F725-14E8-4504-AA8D-58CD92DF42C7}" type="datetime1">
              <a:rPr lang="en-US">
                <a:solidFill>
                  <a:prstClr val="black">
                    <a:tint val="75000"/>
                  </a:prstClr>
                </a:solidFill>
              </a:rPr>
              <a:pPr>
                <a:defRPr/>
              </a:pPr>
              <a:t>3/30/22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4F5D879-AB69-4422-A7DC-325346367C9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899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0A4349A-D0DA-4C90-9E57-BCEA22717098}" type="datetime1">
              <a:rPr lang="en-US">
                <a:solidFill>
                  <a:prstClr val="black">
                    <a:tint val="75000"/>
                  </a:prstClr>
                </a:solidFill>
              </a:rPr>
              <a:pPr>
                <a:defRPr/>
              </a:pPr>
              <a:t>3/30/22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57A5097-5A82-4E10-9D05-AD36CE0557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8210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44123"/>
            <a:ext cx="2057400" cy="520135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44123"/>
            <a:ext cx="6019800" cy="52013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7EBF54D-DC6E-49D1-BEC4-01E3EE7EBA7D}" type="datetime1">
              <a:rPr lang="en-US">
                <a:solidFill>
                  <a:prstClr val="black">
                    <a:tint val="75000"/>
                  </a:prstClr>
                </a:solidFill>
              </a:rPr>
              <a:pPr>
                <a:defRPr/>
              </a:pPr>
              <a:t>3/30/22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1933F3A-FF46-4CFA-83F2-3339888C9B0E}"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403744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229600" cy="621287"/>
          </a:xfrm>
        </p:spPr>
        <p:txBody>
          <a:bodyPr/>
          <a:lstStyle>
            <a:lvl1pPr>
              <a:defRPr sz="3200" u="none" baseline="0">
                <a:solidFill>
                  <a:srgbClr val="DE8400"/>
                </a:solidFill>
                <a:effectLst>
                  <a:outerShdw blurRad="38100" dist="38100" dir="2700000" algn="tl">
                    <a:srgbClr val="000000">
                      <a:alpha val="43137"/>
                    </a:srgbClr>
                  </a:outerShdw>
                </a:effectLst>
                <a:latin typeface="+mj-lt"/>
              </a:defRPr>
            </a:lvl1pPr>
          </a:lstStyle>
          <a:p>
            <a:r>
              <a:rPr lang="en-US" dirty="0"/>
              <a:t>Click to edit Master title style</a:t>
            </a:r>
          </a:p>
        </p:txBody>
      </p:sp>
      <p:sp>
        <p:nvSpPr>
          <p:cNvPr id="3" name="Content Placeholder 2"/>
          <p:cNvSpPr>
            <a:spLocks noGrp="1"/>
          </p:cNvSpPr>
          <p:nvPr>
            <p:ph idx="1"/>
          </p:nvPr>
        </p:nvSpPr>
        <p:spPr>
          <a:xfrm>
            <a:off x="457200" y="1011678"/>
            <a:ext cx="8229600" cy="4433448"/>
          </a:xfrm>
        </p:spPr>
        <p:txBody>
          <a:bodyPr/>
          <a:lstStyle>
            <a:lvl1pPr>
              <a:defRPr sz="2400">
                <a:latin typeface="+mn-lt"/>
              </a:defRPr>
            </a:lvl1pPr>
            <a:lvl2pPr>
              <a:defRPr sz="2000">
                <a:latin typeface="+mn-lt"/>
              </a:defRPr>
            </a:lvl2pPr>
            <a:lvl3pPr>
              <a:defRPr sz="1600">
                <a:latin typeface="+mn-lt"/>
              </a:defRPr>
            </a:lvl3pPr>
            <a:lvl4pPr>
              <a:defRPr sz="1400">
                <a:latin typeface="+mn-lt"/>
              </a:defRPr>
            </a:lvl4pPr>
            <a:lvl5pPr>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pPr>
              <a:defRPr/>
            </a:pPr>
            <a:fld id="{0DCF8ED0-5E57-40A8-8263-4F5B28E1AF3C}" type="datetime1">
              <a:rPr lang="en-US" smtClean="0">
                <a:solidFill>
                  <a:prstClr val="black">
                    <a:tint val="75000"/>
                  </a:prstClr>
                </a:solidFill>
              </a:rPr>
              <a:pPr>
                <a:defRPr/>
              </a:pPr>
              <a:t>3/30/22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lt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668960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917247"/>
            <a:ext cx="7772400" cy="121073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583745"/>
            <a:ext cx="7772400" cy="133350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1A1C615-E1FD-4CCD-B79A-9560A73F1DBB}" type="datetime1">
              <a:rPr lang="en-US">
                <a:solidFill>
                  <a:prstClr val="black">
                    <a:tint val="75000"/>
                  </a:prstClr>
                </a:solidFill>
              </a:rPr>
              <a:pPr>
                <a:defRPr/>
              </a:pPr>
              <a:t>3/30/22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C7D3DFE-6B71-4D3C-8931-2EEF0E8559B4}"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273837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22401"/>
            <a:ext cx="4038600" cy="40230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22401"/>
            <a:ext cx="4038600" cy="40230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0AA6FB5-B865-4AB5-A7D0-BABB906D8C1E}" type="datetime1">
              <a:rPr lang="en-US">
                <a:solidFill>
                  <a:prstClr val="black">
                    <a:tint val="75000"/>
                  </a:prstClr>
                </a:solidFill>
              </a:rPr>
              <a:pPr>
                <a:defRPr/>
              </a:pPr>
              <a:t>3/30/22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762728F-C150-42D0-B0C3-C0979554D0A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73430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364545"/>
            <a:ext cx="4040188" cy="5686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933222"/>
            <a:ext cx="4040188" cy="35122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364545"/>
            <a:ext cx="4041775" cy="5686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933222"/>
            <a:ext cx="4041775" cy="35122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930999F-641C-4824-9739-915F0E137D9C}" type="datetime1">
              <a:rPr lang="en-US">
                <a:solidFill>
                  <a:prstClr val="black">
                    <a:tint val="75000"/>
                  </a:prstClr>
                </a:solidFill>
              </a:rPr>
              <a:pPr>
                <a:defRPr/>
              </a:pPr>
              <a:t>3/30/22</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F17B2D9D-C963-4C5D-9657-6DAD47F750F6}"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59227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3E13DF0-0DD9-4B1E-971B-4D7F00C2080F}" type="datetime1">
              <a:rPr lang="en-US">
                <a:solidFill>
                  <a:prstClr val="black">
                    <a:tint val="75000"/>
                  </a:prstClr>
                </a:solidFill>
              </a:rPr>
              <a:pPr>
                <a:defRPr/>
              </a:pPr>
              <a:t>3/30/22</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9679035-FD90-43C6-9A04-3596202BD13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2171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84DA842-F124-4260-B64F-A275348D192A}" type="datetime1">
              <a:rPr lang="en-US">
                <a:solidFill>
                  <a:prstClr val="black">
                    <a:tint val="75000"/>
                  </a:prstClr>
                </a:solidFill>
              </a:rPr>
              <a:pPr>
                <a:defRPr/>
              </a:pPr>
              <a:t>3/30/22</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26DFAF39-BD03-4E79-A61F-5E51E08E82D1}"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07014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42711"/>
            <a:ext cx="3008313" cy="103293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42714"/>
            <a:ext cx="5111750" cy="52027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275647"/>
            <a:ext cx="3008313" cy="416983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7AAC6F7-1238-4255-B38C-042CE01AA67C}" type="datetime1">
              <a:rPr lang="en-US">
                <a:solidFill>
                  <a:prstClr val="black">
                    <a:tint val="75000"/>
                  </a:prstClr>
                </a:solidFill>
              </a:rPr>
              <a:pPr>
                <a:defRPr/>
              </a:pPr>
              <a:t>3/30/22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B7C51C2-15BC-444C-B9F2-213F9CFCA6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79037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267202"/>
            <a:ext cx="5486400" cy="50376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44689"/>
            <a:ext cx="5486400" cy="36576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770969"/>
            <a:ext cx="5486400" cy="7154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DE0A3ED-6BAC-4D8F-8801-D13E0EB7512E}" type="datetime1">
              <a:rPr lang="en-US">
                <a:solidFill>
                  <a:prstClr val="black">
                    <a:tint val="75000"/>
                  </a:prstClr>
                </a:solidFill>
              </a:rPr>
              <a:pPr>
                <a:defRPr/>
              </a:pPr>
              <a:t>3/30/22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0B72B1D-A706-46DE-AE63-402C0052FDE8}"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182811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44475"/>
            <a:ext cx="8229600" cy="101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422400"/>
            <a:ext cx="8229600" cy="402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5649913"/>
            <a:ext cx="2133600" cy="325437"/>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DCF8ED0-5E57-40A8-8263-4F5B28E1AF3C}" type="datetime1">
              <a:rPr lang="en-US">
                <a:solidFill>
                  <a:prstClr val="black">
                    <a:tint val="75000"/>
                  </a:prstClr>
                </a:solidFill>
              </a:rPr>
              <a:pPr>
                <a:defRPr/>
              </a:pPr>
              <a:t>3/30/22</a:t>
            </a:fld>
            <a:endParaRPr lang="en-US">
              <a:solidFill>
                <a:prstClr val="black">
                  <a:tint val="75000"/>
                </a:prstClr>
              </a:solidFill>
            </a:endParaRPr>
          </a:p>
        </p:txBody>
      </p:sp>
      <p:sp>
        <p:nvSpPr>
          <p:cNvPr id="5" name="Footer Placeholder 4"/>
          <p:cNvSpPr>
            <a:spLocks noGrp="1"/>
          </p:cNvSpPr>
          <p:nvPr>
            <p:ph type="ftr" sz="quarter" idx="3"/>
          </p:nvPr>
        </p:nvSpPr>
        <p:spPr>
          <a:xfrm>
            <a:off x="3124200" y="5649913"/>
            <a:ext cx="2895600" cy="325437"/>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4"/>
          </p:nvPr>
        </p:nvSpPr>
        <p:spPr>
          <a:xfrm>
            <a:off x="6553200" y="5649913"/>
            <a:ext cx="2133600" cy="325437"/>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9DE2D32-EBB3-479D-A20A-D25324940D10}"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078059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lvl1pPr algn="l" rtl="0" eaLnBrk="0" fontAlgn="base" hangingPunct="0">
        <a:spcBef>
          <a:spcPct val="0"/>
        </a:spcBef>
        <a:spcAft>
          <a:spcPct val="0"/>
        </a:spcAft>
        <a:defRPr sz="4400" u="sng" kern="1200">
          <a:solidFill>
            <a:srgbClr val="DE8400"/>
          </a:solidFill>
          <a:latin typeface="+mj-lt"/>
          <a:ea typeface="+mj-ea"/>
          <a:cs typeface="+mj-cs"/>
        </a:defRPr>
      </a:lvl1pPr>
      <a:lvl2pPr algn="l" rtl="0" eaLnBrk="0" fontAlgn="base" hangingPunct="0">
        <a:spcBef>
          <a:spcPct val="0"/>
        </a:spcBef>
        <a:spcAft>
          <a:spcPct val="0"/>
        </a:spcAft>
        <a:defRPr sz="4400" u="sng">
          <a:solidFill>
            <a:srgbClr val="DE8400"/>
          </a:solidFill>
          <a:latin typeface="Verdana" pitchFamily="34" charset="0"/>
        </a:defRPr>
      </a:lvl2pPr>
      <a:lvl3pPr algn="l" rtl="0" eaLnBrk="0" fontAlgn="base" hangingPunct="0">
        <a:spcBef>
          <a:spcPct val="0"/>
        </a:spcBef>
        <a:spcAft>
          <a:spcPct val="0"/>
        </a:spcAft>
        <a:defRPr sz="4400" u="sng">
          <a:solidFill>
            <a:srgbClr val="DE8400"/>
          </a:solidFill>
          <a:latin typeface="Verdana" pitchFamily="34" charset="0"/>
        </a:defRPr>
      </a:lvl3pPr>
      <a:lvl4pPr algn="l" rtl="0" eaLnBrk="0" fontAlgn="base" hangingPunct="0">
        <a:spcBef>
          <a:spcPct val="0"/>
        </a:spcBef>
        <a:spcAft>
          <a:spcPct val="0"/>
        </a:spcAft>
        <a:defRPr sz="4400" u="sng">
          <a:solidFill>
            <a:srgbClr val="DE8400"/>
          </a:solidFill>
          <a:latin typeface="Verdana" pitchFamily="34" charset="0"/>
        </a:defRPr>
      </a:lvl4pPr>
      <a:lvl5pPr algn="l" rtl="0" eaLnBrk="0" fontAlgn="base" hangingPunct="0">
        <a:spcBef>
          <a:spcPct val="0"/>
        </a:spcBef>
        <a:spcAft>
          <a:spcPct val="0"/>
        </a:spcAft>
        <a:defRPr sz="4400" u="sng">
          <a:solidFill>
            <a:srgbClr val="DE8400"/>
          </a:solidFill>
          <a:latin typeface="Verdana" pitchFamily="34" charset="0"/>
        </a:defRPr>
      </a:lvl5pPr>
      <a:lvl6pPr marL="457200" algn="l" rtl="0" fontAlgn="base">
        <a:spcBef>
          <a:spcPct val="0"/>
        </a:spcBef>
        <a:spcAft>
          <a:spcPct val="0"/>
        </a:spcAft>
        <a:defRPr sz="4400" u="sng">
          <a:solidFill>
            <a:srgbClr val="DE8400"/>
          </a:solidFill>
          <a:latin typeface="Verdana" pitchFamily="34" charset="0"/>
        </a:defRPr>
      </a:lvl6pPr>
      <a:lvl7pPr marL="914400" algn="l" rtl="0" fontAlgn="base">
        <a:spcBef>
          <a:spcPct val="0"/>
        </a:spcBef>
        <a:spcAft>
          <a:spcPct val="0"/>
        </a:spcAft>
        <a:defRPr sz="4400" u="sng">
          <a:solidFill>
            <a:srgbClr val="DE8400"/>
          </a:solidFill>
          <a:latin typeface="Verdana" pitchFamily="34" charset="0"/>
        </a:defRPr>
      </a:lvl7pPr>
      <a:lvl8pPr marL="1371600" algn="l" rtl="0" fontAlgn="base">
        <a:spcBef>
          <a:spcPct val="0"/>
        </a:spcBef>
        <a:spcAft>
          <a:spcPct val="0"/>
        </a:spcAft>
        <a:defRPr sz="4400" u="sng">
          <a:solidFill>
            <a:srgbClr val="DE8400"/>
          </a:solidFill>
          <a:latin typeface="Verdana" pitchFamily="34" charset="0"/>
        </a:defRPr>
      </a:lvl8pPr>
      <a:lvl9pPr marL="1828800" algn="l" rtl="0" fontAlgn="base">
        <a:spcBef>
          <a:spcPct val="0"/>
        </a:spcBef>
        <a:spcAft>
          <a:spcPct val="0"/>
        </a:spcAft>
        <a:defRPr sz="4400" u="sng">
          <a:solidFill>
            <a:srgbClr val="DE8400"/>
          </a:solidFill>
          <a:latin typeface="Verdana"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Rot="1" noChangeArrowheads="1"/>
          </p:cNvSpPr>
          <p:nvPr>
            <p:ph type="title"/>
          </p:nvPr>
        </p:nvSpPr>
        <p:spPr>
          <a:xfrm>
            <a:off x="203200" y="955675"/>
            <a:ext cx="8788400" cy="2298065"/>
          </a:xfrm>
          <a:extLst>
            <a:ext uri="{91240B29-F687-4f45-9708-019B960494DF}">
              <a14:hiddenLine xmlns:a14="http://schemas.microsoft.com/office/drawing/2010/main" xmlns="" w="12700">
                <a:solidFill>
                  <a:schemeClr val="tx1"/>
                </a:solidFill>
                <a:miter lim="800000"/>
                <a:headEnd/>
                <a:tailEnd/>
              </a14:hiddenLine>
            </a:ext>
          </a:extLst>
        </p:spPr>
        <p:txBody>
          <a:bodyPr wrap="square" lIns="63500" tIns="25400" rIns="63500" bIns="25400" anchor="t">
            <a:spAutoFit/>
          </a:bodyPr>
          <a:lstStyle/>
          <a:p>
            <a:pPr algn="ctr" eaLnBrk="1" hangingPunct="1">
              <a:defRPr/>
            </a:pPr>
            <a:r>
              <a:rPr lang="en-US" altLang="en-US" b="1" dirty="0"/>
              <a:t>SE 577</a:t>
            </a:r>
            <a:br>
              <a:rPr lang="en-US" altLang="en-US" b="1" dirty="0"/>
            </a:br>
            <a:r>
              <a:rPr lang="en-US" altLang="en-US" b="1" dirty="0"/>
              <a:t>Software Architecture</a:t>
            </a:r>
            <a:br>
              <a:rPr lang="en-US" altLang="en-US" sz="1800" b="1" dirty="0">
                <a:effectLst/>
              </a:rPr>
            </a:br>
            <a:br>
              <a:rPr lang="en-US" altLang="en-US" b="1" dirty="0"/>
            </a:br>
            <a:r>
              <a:rPr lang="en-US" altLang="en-US" b="1" dirty="0">
                <a:solidFill>
                  <a:srgbClr val="0070C0"/>
                </a:solidFill>
              </a:rPr>
              <a:t>Intro to Software Architecture</a:t>
            </a:r>
            <a:br>
              <a:rPr lang="en-US" altLang="en-US" sz="3200" b="1" dirty="0">
                <a:solidFill>
                  <a:srgbClr val="0070C0"/>
                </a:solidFill>
              </a:rPr>
            </a:br>
            <a:endParaRPr lang="en-US" altLang="en-US" sz="1800" dirty="0">
              <a:solidFill>
                <a:srgbClr val="0070C0"/>
              </a:solidFill>
              <a:effectLst/>
            </a:endParaRPr>
          </a:p>
        </p:txBody>
      </p:sp>
      <p:sp>
        <p:nvSpPr>
          <p:cNvPr id="3074" name="Footer Placeholder 3"/>
          <p:cNvSpPr>
            <a:spLocks noGrp="1"/>
          </p:cNvSpPr>
          <p:nvPr>
            <p:ph type="ftr" sz="quarter" idx="11"/>
          </p:nvPr>
        </p:nvSpPr>
        <p:spPr>
          <a:xfrm>
            <a:off x="3124200" y="5649913"/>
            <a:ext cx="2895600" cy="325437"/>
          </a:xfrm>
          <a:noFill/>
        </p:spPr>
        <p:txBody>
          <a:bodyPr/>
          <a:lstStyle>
            <a:lvl1pPr>
              <a:spcBef>
                <a:spcPct val="20000"/>
              </a:spcBef>
              <a:buClr>
                <a:schemeClr val="hlink"/>
              </a:buClr>
              <a:buSzPct val="70000"/>
              <a:buFont typeface="Wingdings" pitchFamily="2" charset="2"/>
              <a:buChar char="n"/>
              <a:defRPr sz="2400">
                <a:solidFill>
                  <a:schemeClr val="tx1"/>
                </a:solidFill>
                <a:latin typeface="Palatino" pitchFamily="18" charset="0"/>
              </a:defRPr>
            </a:lvl1pPr>
            <a:lvl2pPr marL="742950" indent="-285750">
              <a:spcBef>
                <a:spcPct val="20000"/>
              </a:spcBef>
              <a:buClr>
                <a:schemeClr val="accent2"/>
              </a:buClr>
              <a:buSzPct val="70000"/>
              <a:buFont typeface="Wingdings" pitchFamily="2" charset="2"/>
              <a:buChar char="n"/>
              <a:defRPr sz="2000">
                <a:solidFill>
                  <a:schemeClr val="tx1"/>
                </a:solidFill>
                <a:latin typeface="Palatino" pitchFamily="18" charset="0"/>
              </a:defRPr>
            </a:lvl2pPr>
            <a:lvl3pPr marL="1143000" indent="-228600">
              <a:spcBef>
                <a:spcPct val="20000"/>
              </a:spcBef>
              <a:buClr>
                <a:schemeClr val="tx2"/>
              </a:buClr>
              <a:buSzPct val="70000"/>
              <a:buFont typeface="Wingdings" pitchFamily="2" charset="2"/>
              <a:buChar char="n"/>
              <a:defRPr>
                <a:solidFill>
                  <a:schemeClr val="tx1"/>
                </a:solidFill>
                <a:latin typeface="Palatino" pitchFamily="18" charset="0"/>
              </a:defRPr>
            </a:lvl3pPr>
            <a:lvl4pPr marL="1600200" indent="-228600">
              <a:spcBef>
                <a:spcPct val="20000"/>
              </a:spcBef>
              <a:buClr>
                <a:schemeClr val="accent2"/>
              </a:buClr>
              <a:buSzPct val="70000"/>
              <a:buFont typeface="Wingdings" pitchFamily="2" charset="2"/>
              <a:buChar char="n"/>
              <a:defRPr sz="1600">
                <a:solidFill>
                  <a:schemeClr val="tx1"/>
                </a:solidFill>
                <a:latin typeface="Palatino" pitchFamily="18" charset="0"/>
              </a:defRPr>
            </a:lvl4pPr>
            <a:lvl5pPr marL="2057400" indent="-228600">
              <a:spcBef>
                <a:spcPct val="20000"/>
              </a:spcBef>
              <a:buClr>
                <a:schemeClr val="hlink"/>
              </a:buClr>
              <a:buSzPct val="70000"/>
              <a:buFont typeface="Wingdings" pitchFamily="2" charset="2"/>
              <a:buChar char="n"/>
              <a:defRPr sz="1600">
                <a:solidFill>
                  <a:schemeClr val="tx1"/>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9pPr>
          </a:lstStyle>
          <a:p>
            <a:pPr>
              <a:spcBef>
                <a:spcPct val="50000"/>
              </a:spcBef>
              <a:buClrTx/>
              <a:buSzTx/>
              <a:buFontTx/>
              <a:buNone/>
            </a:pPr>
            <a:r>
              <a:rPr lang="en-US" altLang="en-US" sz="800">
                <a:latin typeface="Avant Garde" charset="0"/>
              </a:rPr>
              <a:t> </a:t>
            </a:r>
          </a:p>
        </p:txBody>
      </p:sp>
      <p:sp>
        <p:nvSpPr>
          <p:cNvPr id="3075" name="Slide Number Placeholder 4"/>
          <p:cNvSpPr>
            <a:spLocks noGrp="1"/>
          </p:cNvSpPr>
          <p:nvPr>
            <p:ph type="sldNum" sz="quarter" idx="12"/>
          </p:nvPr>
        </p:nvSpPr>
        <p:spPr>
          <a:xfrm>
            <a:off x="6553200" y="5649913"/>
            <a:ext cx="2133600" cy="325437"/>
          </a:xfrm>
          <a:noFill/>
        </p:spPr>
        <p:txBody>
          <a:bodyPr/>
          <a:lstStyle>
            <a:lvl1pPr>
              <a:spcBef>
                <a:spcPct val="20000"/>
              </a:spcBef>
              <a:buClr>
                <a:schemeClr val="hlink"/>
              </a:buClr>
              <a:buSzPct val="70000"/>
              <a:buFont typeface="Wingdings" pitchFamily="2" charset="2"/>
              <a:buChar char="n"/>
              <a:defRPr sz="2400">
                <a:solidFill>
                  <a:schemeClr val="tx1"/>
                </a:solidFill>
                <a:latin typeface="Palatino" pitchFamily="18" charset="0"/>
              </a:defRPr>
            </a:lvl1pPr>
            <a:lvl2pPr marL="742950" indent="-285750">
              <a:spcBef>
                <a:spcPct val="20000"/>
              </a:spcBef>
              <a:buClr>
                <a:schemeClr val="accent2"/>
              </a:buClr>
              <a:buSzPct val="70000"/>
              <a:buFont typeface="Wingdings" pitchFamily="2" charset="2"/>
              <a:buChar char="n"/>
              <a:defRPr sz="2000">
                <a:solidFill>
                  <a:schemeClr val="tx1"/>
                </a:solidFill>
                <a:latin typeface="Palatino" pitchFamily="18" charset="0"/>
              </a:defRPr>
            </a:lvl2pPr>
            <a:lvl3pPr marL="1143000" indent="-228600">
              <a:spcBef>
                <a:spcPct val="20000"/>
              </a:spcBef>
              <a:buClr>
                <a:schemeClr val="tx2"/>
              </a:buClr>
              <a:buSzPct val="70000"/>
              <a:buFont typeface="Wingdings" pitchFamily="2" charset="2"/>
              <a:buChar char="n"/>
              <a:defRPr>
                <a:solidFill>
                  <a:schemeClr val="tx1"/>
                </a:solidFill>
                <a:latin typeface="Palatino" pitchFamily="18" charset="0"/>
              </a:defRPr>
            </a:lvl3pPr>
            <a:lvl4pPr marL="1600200" indent="-228600">
              <a:spcBef>
                <a:spcPct val="20000"/>
              </a:spcBef>
              <a:buClr>
                <a:schemeClr val="accent2"/>
              </a:buClr>
              <a:buSzPct val="70000"/>
              <a:buFont typeface="Wingdings" pitchFamily="2" charset="2"/>
              <a:buChar char="n"/>
              <a:defRPr sz="1600">
                <a:solidFill>
                  <a:schemeClr val="tx1"/>
                </a:solidFill>
                <a:latin typeface="Palatino" pitchFamily="18" charset="0"/>
              </a:defRPr>
            </a:lvl4pPr>
            <a:lvl5pPr marL="2057400" indent="-228600">
              <a:spcBef>
                <a:spcPct val="20000"/>
              </a:spcBef>
              <a:buClr>
                <a:schemeClr val="hlink"/>
              </a:buClr>
              <a:buSzPct val="70000"/>
              <a:buFont typeface="Wingdings" pitchFamily="2" charset="2"/>
              <a:buChar char="n"/>
              <a:defRPr sz="1600">
                <a:solidFill>
                  <a:schemeClr val="tx1"/>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9pPr>
          </a:lstStyle>
          <a:p>
            <a:pPr>
              <a:spcBef>
                <a:spcPct val="0"/>
              </a:spcBef>
              <a:buClrTx/>
              <a:buSzTx/>
              <a:buFontTx/>
              <a:buNone/>
            </a:pPr>
            <a:fld id="{EDF69DF4-456E-4D33-85AC-4A15258B0D72}" type="slidenum">
              <a:rPr lang="en-US" altLang="en-US" sz="1200" smtClean="0">
                <a:latin typeface="Arial" charset="0"/>
              </a:rPr>
              <a:pPr>
                <a:spcBef>
                  <a:spcPct val="0"/>
                </a:spcBef>
                <a:buClrTx/>
                <a:buSzTx/>
                <a:buFontTx/>
                <a:buNone/>
              </a:pPr>
              <a:t>1</a:t>
            </a:fld>
            <a:endParaRPr lang="en-US" altLang="en-US" sz="1200" dirty="0">
              <a:latin typeface="Arial"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70" y="244475"/>
            <a:ext cx="8876726" cy="662716"/>
          </a:xfrm>
        </p:spPr>
        <p:txBody>
          <a:bodyPr/>
          <a:lstStyle/>
          <a:p>
            <a:r>
              <a:rPr lang="en-US" sz="3200" u="none" dirty="0">
                <a:effectLst>
                  <a:outerShdw blurRad="38100" dist="38100" dir="2700000" algn="tl">
                    <a:srgbClr val="000000">
                      <a:alpha val="43137"/>
                    </a:srgbClr>
                  </a:outerShdw>
                </a:effectLst>
              </a:rPr>
              <a:t>General Search Engine Architecture </a:t>
            </a:r>
            <a:r>
              <a:rPr lang="en-US" sz="2000" u="none" dirty="0">
                <a:effectLst>
                  <a:outerShdw blurRad="38100" dist="38100" dir="2700000" algn="tl">
                    <a:srgbClr val="000000">
                      <a:alpha val="43137"/>
                    </a:srgbClr>
                  </a:outerShdw>
                </a:effectLst>
              </a:rPr>
              <a:t>(</a:t>
            </a:r>
            <a:r>
              <a:rPr lang="en-US" sz="2000" u="none" dirty="0" err="1">
                <a:effectLst>
                  <a:outerShdw blurRad="38100" dist="38100" dir="2700000" algn="tl">
                    <a:srgbClr val="000000">
                      <a:alpha val="43137"/>
                    </a:srgbClr>
                  </a:outerShdw>
                </a:effectLst>
              </a:rPr>
              <a:t>Arvind</a:t>
            </a:r>
            <a:r>
              <a:rPr lang="en-US" sz="2000" u="none" dirty="0">
                <a:effectLst>
                  <a:outerShdw blurRad="38100" dist="38100" dir="2700000" algn="tl">
                    <a:srgbClr val="000000">
                      <a:alpha val="43137"/>
                    </a:srgbClr>
                  </a:outerShdw>
                </a:effectLst>
              </a:rPr>
              <a:t>)</a:t>
            </a:r>
          </a:p>
        </p:txBody>
      </p:sp>
      <p:sp>
        <p:nvSpPr>
          <p:cNvPr id="3" name="Slide Number Placeholder 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10</a:t>
            </a:fld>
            <a:endParaRPr lang="en-US" altLang="en-US">
              <a:solidFill>
                <a:prstClr val="black">
                  <a:tint val="75000"/>
                </a:prstClr>
              </a:solidFill>
            </a:endParaRPr>
          </a:p>
        </p:txBody>
      </p:sp>
      <p:pic>
        <p:nvPicPr>
          <p:cNvPr id="4" name="Picture 3"/>
          <p:cNvPicPr>
            <a:picLocks noChangeAspect="1"/>
          </p:cNvPicPr>
          <p:nvPr/>
        </p:nvPicPr>
        <p:blipFill>
          <a:blip r:embed="rId2"/>
          <a:stretch>
            <a:fillRect/>
          </a:stretch>
        </p:blipFill>
        <p:spPr>
          <a:xfrm>
            <a:off x="1127382" y="969904"/>
            <a:ext cx="6264553" cy="4698415"/>
          </a:xfrm>
          <a:prstGeom prst="rect">
            <a:avLst/>
          </a:prstGeom>
        </p:spPr>
      </p:pic>
    </p:spTree>
    <p:extLst>
      <p:ext uri="{BB962C8B-B14F-4D97-AF65-F5344CB8AC3E}">
        <p14:creationId xmlns:p14="http://schemas.microsoft.com/office/powerpoint/2010/main" val="795490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70" y="244475"/>
            <a:ext cx="8876726" cy="662716"/>
          </a:xfrm>
        </p:spPr>
        <p:txBody>
          <a:bodyPr/>
          <a:lstStyle/>
          <a:p>
            <a:r>
              <a:rPr lang="en-US" sz="3200" u="none" dirty="0">
                <a:effectLst>
                  <a:outerShdw blurRad="38100" dist="38100" dir="2700000" algn="tl">
                    <a:srgbClr val="000000">
                      <a:alpha val="43137"/>
                    </a:srgbClr>
                  </a:outerShdw>
                </a:effectLst>
              </a:rPr>
              <a:t>Multi-tier Architecture</a:t>
            </a:r>
            <a:endParaRPr lang="en-US" sz="2000" u="none"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11</a:t>
            </a:fld>
            <a:endParaRPr lang="en-US" altLang="en-US">
              <a:solidFill>
                <a:prstClr val="black">
                  <a:tint val="75000"/>
                </a:prstClr>
              </a:solidFill>
            </a:endParaRPr>
          </a:p>
        </p:txBody>
      </p:sp>
      <p:pic>
        <p:nvPicPr>
          <p:cNvPr id="5" name="Content Placeholder 4"/>
          <p:cNvPicPr>
            <a:picLocks noChangeAspect="1"/>
          </p:cNvPicPr>
          <p:nvPr/>
        </p:nvPicPr>
        <p:blipFill>
          <a:blip r:embed="rId2"/>
          <a:srcRect l="2146" r="2146"/>
          <a:stretch>
            <a:fillRect/>
          </a:stretch>
        </p:blipFill>
        <p:spPr>
          <a:xfrm>
            <a:off x="272133" y="1361598"/>
            <a:ext cx="8682346" cy="3919404"/>
          </a:xfrm>
          <a:prstGeom prst="rect">
            <a:avLst/>
          </a:prstGeom>
        </p:spPr>
      </p:pic>
    </p:spTree>
    <p:extLst>
      <p:ext uri="{BB962C8B-B14F-4D97-AF65-F5344CB8AC3E}">
        <p14:creationId xmlns:p14="http://schemas.microsoft.com/office/powerpoint/2010/main" val="2159682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929E571-2B70-E14C-B329-85B8FB05579B}" type="slidenum">
              <a:rPr lang="en-US"/>
              <a:pPr/>
              <a:t>12</a:t>
            </a:fld>
            <a:endParaRPr lang="en-US"/>
          </a:p>
        </p:txBody>
      </p:sp>
      <p:sp>
        <p:nvSpPr>
          <p:cNvPr id="250882" name="Rectangle 2"/>
          <p:cNvSpPr>
            <a:spLocks noGrp="1" noChangeArrowheads="1"/>
          </p:cNvSpPr>
          <p:nvPr>
            <p:ph type="title"/>
          </p:nvPr>
        </p:nvSpPr>
        <p:spPr>
          <a:xfrm>
            <a:off x="338417" y="226203"/>
            <a:ext cx="8229600" cy="621287"/>
          </a:xfrm>
        </p:spPr>
        <p:txBody>
          <a:bodyPr/>
          <a:lstStyle/>
          <a:p>
            <a:r>
              <a:rPr lang="en-US" sz="2800" dirty="0"/>
              <a:t>Software Architecture as a Design Activity</a:t>
            </a:r>
          </a:p>
        </p:txBody>
      </p:sp>
      <p:sp>
        <p:nvSpPr>
          <p:cNvPr id="250883" name="Rectangle 3"/>
          <p:cNvSpPr>
            <a:spLocks noGrp="1" noChangeArrowheads="1"/>
          </p:cNvSpPr>
          <p:nvPr>
            <p:ph type="body" idx="1"/>
          </p:nvPr>
        </p:nvSpPr>
        <p:spPr>
          <a:xfrm>
            <a:off x="457200" y="968418"/>
            <a:ext cx="8229600" cy="4659362"/>
          </a:xfrm>
        </p:spPr>
        <p:txBody>
          <a:bodyPr/>
          <a:lstStyle/>
          <a:p>
            <a:pPr>
              <a:lnSpc>
                <a:spcPct val="90000"/>
              </a:lnSpc>
            </a:pPr>
            <a:r>
              <a:rPr lang="en-US" dirty="0"/>
              <a:t>It</a:t>
            </a:r>
            <a:r>
              <a:rPr lang="en-US" dirty="0">
                <a:latin typeface="Arial"/>
              </a:rPr>
              <a:t>’</a:t>
            </a:r>
            <a:r>
              <a:rPr lang="en-US" dirty="0"/>
              <a:t>s about software design</a:t>
            </a:r>
          </a:p>
          <a:p>
            <a:pPr lvl="1">
              <a:lnSpc>
                <a:spcPct val="90000"/>
              </a:lnSpc>
            </a:pPr>
            <a:r>
              <a:rPr lang="en-US" dirty="0"/>
              <a:t>All architecture is software design, but not all design is software architecture</a:t>
            </a:r>
          </a:p>
          <a:p>
            <a:pPr lvl="1">
              <a:lnSpc>
                <a:spcPct val="90000"/>
              </a:lnSpc>
            </a:pPr>
            <a:r>
              <a:rPr lang="en-US" dirty="0"/>
              <a:t>Part of the design process</a:t>
            </a:r>
          </a:p>
          <a:p>
            <a:pPr>
              <a:lnSpc>
                <a:spcPct val="90000"/>
              </a:lnSpc>
            </a:pPr>
            <a:r>
              <a:rPr lang="en-US" dirty="0"/>
              <a:t>Simply, architecture focuses </a:t>
            </a:r>
            <a:r>
              <a:rPr lang="en-US" dirty="0">
                <a:solidFill>
                  <a:srgbClr val="0000FF"/>
                </a:solidFill>
              </a:rPr>
              <a:t>on issues that will be difficult/impossible to change once the system is built</a:t>
            </a:r>
          </a:p>
          <a:p>
            <a:pPr lvl="1">
              <a:lnSpc>
                <a:spcPct val="90000"/>
              </a:lnSpc>
            </a:pPr>
            <a:r>
              <a:rPr lang="en-US" dirty="0"/>
              <a:t>Quality attributes like security, performance</a:t>
            </a:r>
          </a:p>
          <a:p>
            <a:pPr lvl="1">
              <a:lnSpc>
                <a:spcPct val="90000"/>
              </a:lnSpc>
            </a:pPr>
            <a:r>
              <a:rPr lang="en-US" dirty="0"/>
              <a:t>Non-functional requirements like cost, deployment hardware</a:t>
            </a:r>
          </a:p>
          <a:p>
            <a:pPr lvl="1">
              <a:lnSpc>
                <a:spcPct val="90000"/>
              </a:lnSpc>
            </a:pPr>
            <a:r>
              <a:rPr lang="en-US" dirty="0"/>
              <a:t>More on these later in this course</a:t>
            </a:r>
          </a:p>
          <a:p>
            <a:pPr>
              <a:lnSpc>
                <a:spcPct val="90000"/>
              </a:lnSpc>
            </a:pPr>
            <a:r>
              <a:rPr lang="en-US" dirty="0"/>
              <a:t>Generally architecture is about the effective management of constraints on the to be built system</a:t>
            </a:r>
          </a:p>
          <a:p>
            <a:pPr>
              <a:lnSpc>
                <a:spcPct val="90000"/>
              </a:lnSpc>
            </a:pPr>
            <a:endParaRPr lang="en-US" dirty="0"/>
          </a:p>
        </p:txBody>
      </p:sp>
    </p:spTree>
    <p:extLst>
      <p:ext uri="{BB962C8B-B14F-4D97-AF65-F5344CB8AC3E}">
        <p14:creationId xmlns:p14="http://schemas.microsoft.com/office/powerpoint/2010/main" val="4074630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929E571-2B70-E14C-B329-85B8FB05579B}" type="slidenum">
              <a:rPr lang="en-US"/>
              <a:pPr/>
              <a:t>13</a:t>
            </a:fld>
            <a:endParaRPr lang="en-US"/>
          </a:p>
        </p:txBody>
      </p:sp>
      <p:sp>
        <p:nvSpPr>
          <p:cNvPr id="250882" name="Rectangle 2"/>
          <p:cNvSpPr>
            <a:spLocks noGrp="1" noChangeArrowheads="1"/>
          </p:cNvSpPr>
          <p:nvPr>
            <p:ph type="title"/>
          </p:nvPr>
        </p:nvSpPr>
        <p:spPr>
          <a:xfrm>
            <a:off x="338416" y="226203"/>
            <a:ext cx="8670411" cy="621287"/>
          </a:xfrm>
        </p:spPr>
        <p:txBody>
          <a:bodyPr/>
          <a:lstStyle/>
          <a:p>
            <a:r>
              <a:rPr lang="en-US" sz="2800" dirty="0"/>
              <a:t>Software Architecture in the Context of Design</a:t>
            </a:r>
          </a:p>
        </p:txBody>
      </p:sp>
      <p:pic>
        <p:nvPicPr>
          <p:cNvPr id="5" name="Picture 4">
            <a:extLst>
              <a:ext uri="{FF2B5EF4-FFF2-40B4-BE49-F238E27FC236}">
                <a16:creationId xmlns:a16="http://schemas.microsoft.com/office/drawing/2014/main" id="{89123011-5863-E24F-9665-2D859F49B770}"/>
              </a:ext>
            </a:extLst>
          </p:cNvPr>
          <p:cNvPicPr>
            <a:picLocks noChangeAspect="1"/>
          </p:cNvPicPr>
          <p:nvPr/>
        </p:nvPicPr>
        <p:blipFill>
          <a:blip r:embed="rId2"/>
          <a:stretch>
            <a:fillRect/>
          </a:stretch>
        </p:blipFill>
        <p:spPr>
          <a:xfrm>
            <a:off x="1774108" y="1169455"/>
            <a:ext cx="5134610" cy="3621590"/>
          </a:xfrm>
          <a:prstGeom prst="rect">
            <a:avLst/>
          </a:prstGeom>
        </p:spPr>
      </p:pic>
      <p:sp>
        <p:nvSpPr>
          <p:cNvPr id="6" name="TextBox 5">
            <a:extLst>
              <a:ext uri="{FF2B5EF4-FFF2-40B4-BE49-F238E27FC236}">
                <a16:creationId xmlns:a16="http://schemas.microsoft.com/office/drawing/2014/main" id="{1F41EF8D-E375-E740-9EF4-C89F49657961}"/>
              </a:ext>
            </a:extLst>
          </p:cNvPr>
          <p:cNvSpPr txBox="1"/>
          <p:nvPr/>
        </p:nvSpPr>
        <p:spPr>
          <a:xfrm>
            <a:off x="338417" y="5526157"/>
            <a:ext cx="5481565" cy="258532"/>
          </a:xfrm>
          <a:prstGeom prst="rect">
            <a:avLst/>
          </a:prstGeom>
          <a:noFill/>
        </p:spPr>
        <p:txBody>
          <a:bodyPr wrap="none" rtlCol="0">
            <a:spAutoFit/>
          </a:bodyPr>
          <a:lstStyle/>
          <a:p>
            <a:r>
              <a:rPr lang="en-US" sz="1200" b="0" dirty="0">
                <a:latin typeface="+mn-lt"/>
              </a:rPr>
              <a:t>Ref: Fundamentals of Software Architecture – N. Ford &amp; M. Richards</a:t>
            </a:r>
          </a:p>
        </p:txBody>
      </p:sp>
      <p:sp>
        <p:nvSpPr>
          <p:cNvPr id="9" name="TextBox 8">
            <a:extLst>
              <a:ext uri="{FF2B5EF4-FFF2-40B4-BE49-F238E27FC236}">
                <a16:creationId xmlns:a16="http://schemas.microsoft.com/office/drawing/2014/main" id="{76E0F7A8-B23F-7B44-9551-987A5D1A7CB5}"/>
              </a:ext>
            </a:extLst>
          </p:cNvPr>
          <p:cNvSpPr txBox="1"/>
          <p:nvPr/>
        </p:nvSpPr>
        <p:spPr>
          <a:xfrm>
            <a:off x="227074" y="4789844"/>
            <a:ext cx="8689852" cy="646331"/>
          </a:xfrm>
          <a:prstGeom prst="rect">
            <a:avLst/>
          </a:prstGeom>
          <a:noFill/>
        </p:spPr>
        <p:txBody>
          <a:bodyPr wrap="square" rtlCol="0">
            <a:spAutoFit/>
          </a:bodyPr>
          <a:lstStyle/>
          <a:p>
            <a:r>
              <a:rPr lang="en-US" sz="2000" b="0" dirty="0">
                <a:solidFill>
                  <a:srgbClr val="7030A0"/>
                </a:solidFill>
                <a:latin typeface="+mn-lt"/>
              </a:rPr>
              <a:t>Architecture is key to constraining and structuring the design of systems</a:t>
            </a:r>
          </a:p>
        </p:txBody>
      </p:sp>
      <p:sp>
        <p:nvSpPr>
          <p:cNvPr id="10" name="TextBox 9">
            <a:extLst>
              <a:ext uri="{FF2B5EF4-FFF2-40B4-BE49-F238E27FC236}">
                <a16:creationId xmlns:a16="http://schemas.microsoft.com/office/drawing/2014/main" id="{E17BCEA0-86E1-B04A-B116-15BAC429AA1F}"/>
              </a:ext>
            </a:extLst>
          </p:cNvPr>
          <p:cNvSpPr txBox="1"/>
          <p:nvPr/>
        </p:nvSpPr>
        <p:spPr>
          <a:xfrm rot="19660152">
            <a:off x="2865163" y="2136037"/>
            <a:ext cx="2952500" cy="923330"/>
          </a:xfrm>
          <a:prstGeom prst="rect">
            <a:avLst/>
          </a:prstGeom>
          <a:solidFill>
            <a:schemeClr val="bg1">
              <a:alpha val="45000"/>
            </a:schemeClr>
          </a:solidFill>
        </p:spPr>
        <p:txBody>
          <a:bodyPr wrap="square" rtlCol="0">
            <a:spAutoFit/>
          </a:bodyPr>
          <a:lstStyle/>
          <a:p>
            <a:pPr algn="ctr"/>
            <a:r>
              <a:rPr lang="en-US" sz="2000" i="1" dirty="0">
                <a:latin typeface="+mn-lt"/>
              </a:rPr>
              <a:t>The design and code stuff is in here</a:t>
            </a:r>
          </a:p>
        </p:txBody>
      </p:sp>
    </p:spTree>
    <p:extLst>
      <p:ext uri="{BB962C8B-B14F-4D97-AF65-F5344CB8AC3E}">
        <p14:creationId xmlns:p14="http://schemas.microsoft.com/office/powerpoint/2010/main" val="2650148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14</a:t>
            </a:fld>
            <a:endParaRPr lang="en-US"/>
          </a:p>
        </p:txBody>
      </p:sp>
      <p:sp>
        <p:nvSpPr>
          <p:cNvPr id="477186" name="Rectangle 2"/>
          <p:cNvSpPr>
            <a:spLocks noGrp="1" noChangeArrowheads="1"/>
          </p:cNvSpPr>
          <p:nvPr>
            <p:ph type="title"/>
          </p:nvPr>
        </p:nvSpPr>
        <p:spPr/>
        <p:txBody>
          <a:bodyPr/>
          <a:lstStyle/>
          <a:p>
            <a:r>
              <a:rPr lang="en-US" dirty="0"/>
              <a:t>Architecture is Expressed using Models</a:t>
            </a:r>
          </a:p>
        </p:txBody>
      </p:sp>
      <p:sp>
        <p:nvSpPr>
          <p:cNvPr id="477187" name="Rectangle 3" descr="Rectangle: Click to edit Master text styles&#10;Second level&#10;Third level&#10;Fourth level&#10;Fifth level"/>
          <p:cNvSpPr>
            <a:spLocks noGrp="1" noChangeArrowheads="1"/>
          </p:cNvSpPr>
          <p:nvPr>
            <p:ph type="body" idx="1"/>
          </p:nvPr>
        </p:nvSpPr>
        <p:spPr>
          <a:xfrm>
            <a:off x="1021907" y="1219200"/>
            <a:ext cx="6908800" cy="3657600"/>
          </a:xfrm>
        </p:spPr>
        <p:txBody>
          <a:bodyPr/>
          <a:lstStyle/>
          <a:p>
            <a:r>
              <a:rPr lang="en-US" sz="2000" dirty="0"/>
              <a:t>Software architecture emerged when it was becoming obvious that designs are too complicated to develop from scratch (circa early 1990s)</a:t>
            </a:r>
          </a:p>
          <a:p>
            <a:r>
              <a:rPr lang="en-US" sz="2000" dirty="0"/>
              <a:t>Good designs tend to be build using models…</a:t>
            </a:r>
          </a:p>
          <a:p>
            <a:pPr lvl="1"/>
            <a:r>
              <a:rPr lang="en-US" sz="1800" dirty="0"/>
              <a:t>1) Abstract different views of the system</a:t>
            </a:r>
          </a:p>
          <a:p>
            <a:pPr lvl="1"/>
            <a:r>
              <a:rPr lang="en-US" sz="1800" dirty="0"/>
              <a:t>2) Build models using precise notations (e.g., UML)</a:t>
            </a:r>
          </a:p>
          <a:p>
            <a:pPr lvl="1"/>
            <a:r>
              <a:rPr lang="en-US" sz="1800" dirty="0"/>
              <a:t>3) Verify that the models satisfy the requirements</a:t>
            </a:r>
          </a:p>
          <a:p>
            <a:pPr lvl="1"/>
            <a:r>
              <a:rPr lang="en-US" sz="1800" dirty="0"/>
              <a:t>4) Gradually add details to transform the models into the design</a:t>
            </a:r>
          </a:p>
          <a:p>
            <a:r>
              <a:rPr lang="en-US" sz="2000" dirty="0"/>
              <a:t>And such models can be derived from proven/established architecture patterns – more on this later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88CF279-776B-2942-B25A-D384D52A01EB}" type="slidenum">
              <a:rPr lang="en-US"/>
              <a:pPr/>
              <a:t>15</a:t>
            </a:fld>
            <a:endParaRPr lang="en-US"/>
          </a:p>
        </p:txBody>
      </p:sp>
      <p:sp>
        <p:nvSpPr>
          <p:cNvPr id="472066" name="Rectangle 2"/>
          <p:cNvSpPr>
            <a:spLocks noGrp="1" noChangeArrowheads="1"/>
          </p:cNvSpPr>
          <p:nvPr>
            <p:ph type="title"/>
          </p:nvPr>
        </p:nvSpPr>
        <p:spPr/>
        <p:txBody>
          <a:bodyPr/>
          <a:lstStyle/>
          <a:p>
            <a:r>
              <a:rPr lang="en-US" dirty="0"/>
              <a:t>Architecture Abstractions</a:t>
            </a:r>
          </a:p>
        </p:txBody>
      </p:sp>
      <p:sp>
        <p:nvSpPr>
          <p:cNvPr id="472067" name="Rectangle 3" descr="Rectangle: Click to edit Master text styles&#10;Second level&#10;Third level&#10;Fourth level&#10;Fifth level"/>
          <p:cNvSpPr>
            <a:spLocks noGrp="1" noChangeArrowheads="1"/>
          </p:cNvSpPr>
          <p:nvPr>
            <p:ph type="body" idx="1"/>
          </p:nvPr>
        </p:nvSpPr>
        <p:spPr>
          <a:xfrm>
            <a:off x="1172171" y="1686499"/>
            <a:ext cx="7740502" cy="1460125"/>
          </a:xfrm>
        </p:spPr>
        <p:txBody>
          <a:bodyPr/>
          <a:lstStyle/>
          <a:p>
            <a:pPr>
              <a:lnSpc>
                <a:spcPct val="90000"/>
              </a:lnSpc>
            </a:pPr>
            <a:r>
              <a:rPr lang="en-US" sz="2000" dirty="0"/>
              <a:t>Reference Architecture – focus is on the broad domain</a:t>
            </a:r>
          </a:p>
          <a:p>
            <a:pPr>
              <a:lnSpc>
                <a:spcPct val="90000"/>
              </a:lnSpc>
            </a:pPr>
            <a:r>
              <a:rPr lang="en-US" sz="2000" dirty="0"/>
              <a:t>Solution Architecture – focus on the solution space</a:t>
            </a:r>
          </a:p>
          <a:p>
            <a:pPr>
              <a:lnSpc>
                <a:spcPct val="90000"/>
              </a:lnSpc>
            </a:pPr>
            <a:r>
              <a:rPr lang="en-US" sz="2000" dirty="0"/>
              <a:t>Software Architecture – focus on the key technical abstractions</a:t>
            </a:r>
          </a:p>
        </p:txBody>
      </p:sp>
      <p:sp>
        <p:nvSpPr>
          <p:cNvPr id="5" name="Text Box 4">
            <a:extLst>
              <a:ext uri="{FF2B5EF4-FFF2-40B4-BE49-F238E27FC236}">
                <a16:creationId xmlns:a16="http://schemas.microsoft.com/office/drawing/2014/main" id="{95DA0ABB-C6B6-4049-9F7B-A103E1275695}"/>
              </a:ext>
            </a:extLst>
          </p:cNvPr>
          <p:cNvSpPr txBox="1">
            <a:spLocks noChangeArrowheads="1"/>
          </p:cNvSpPr>
          <p:nvPr/>
        </p:nvSpPr>
        <p:spPr bwMode="auto">
          <a:xfrm>
            <a:off x="911475" y="840593"/>
            <a:ext cx="6908800" cy="757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2400" b="0" dirty="0">
                <a:latin typeface="+mn-lt"/>
              </a:rPr>
              <a:t>There are different techniques to perform software architecture analysis…</a:t>
            </a:r>
          </a:p>
        </p:txBody>
      </p:sp>
      <p:sp>
        <p:nvSpPr>
          <p:cNvPr id="7" name="Text Box 4">
            <a:extLst>
              <a:ext uri="{FF2B5EF4-FFF2-40B4-BE49-F238E27FC236}">
                <a16:creationId xmlns:a16="http://schemas.microsoft.com/office/drawing/2014/main" id="{132028DC-10C3-E64C-9133-526AB05B06D1}"/>
              </a:ext>
            </a:extLst>
          </p:cNvPr>
          <p:cNvSpPr txBox="1">
            <a:spLocks noChangeArrowheads="1"/>
          </p:cNvSpPr>
          <p:nvPr/>
        </p:nvSpPr>
        <p:spPr bwMode="auto">
          <a:xfrm>
            <a:off x="911475" y="3035559"/>
            <a:ext cx="6908800" cy="757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2400" b="0" dirty="0">
                <a:latin typeface="+mn-lt"/>
              </a:rPr>
              <a:t>As well as a diversity of use cases where this information can be useful…</a:t>
            </a:r>
          </a:p>
        </p:txBody>
      </p:sp>
      <p:sp>
        <p:nvSpPr>
          <p:cNvPr id="8" name="Rectangle 3" descr="Rectangle: Click to edit Master text styles&#10;Second level&#10;Third level&#10;Fourth level&#10;Fifth level">
            <a:extLst>
              <a:ext uri="{FF2B5EF4-FFF2-40B4-BE49-F238E27FC236}">
                <a16:creationId xmlns:a16="http://schemas.microsoft.com/office/drawing/2014/main" id="{43639BF5-67E9-C44E-9322-F1B0BB6B5D2B}"/>
              </a:ext>
            </a:extLst>
          </p:cNvPr>
          <p:cNvSpPr txBox="1">
            <a:spLocks noChangeArrowheads="1"/>
          </p:cNvSpPr>
          <p:nvPr/>
        </p:nvSpPr>
        <p:spPr bwMode="auto">
          <a:xfrm>
            <a:off x="1473236" y="3716474"/>
            <a:ext cx="6908800" cy="1460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pPr>
            <a:r>
              <a:rPr lang="en-US" sz="2000" b="0" dirty="0"/>
              <a:t>New product definition</a:t>
            </a:r>
          </a:p>
          <a:p>
            <a:pPr>
              <a:lnSpc>
                <a:spcPct val="90000"/>
              </a:lnSpc>
            </a:pPr>
            <a:r>
              <a:rPr lang="en-US" sz="2000" b="0" dirty="0"/>
              <a:t>Monitoring design quality (trends)</a:t>
            </a:r>
          </a:p>
          <a:p>
            <a:pPr>
              <a:lnSpc>
                <a:spcPct val="90000"/>
              </a:lnSpc>
            </a:pPr>
            <a:r>
              <a:rPr lang="en-US" sz="2000" b="0" dirty="0"/>
              <a:t>Redocumenting and/or extending the lifespan of existing systems</a:t>
            </a:r>
          </a:p>
        </p:txBody>
      </p:sp>
      <p:sp>
        <p:nvSpPr>
          <p:cNvPr id="2" name="TextBox 1">
            <a:extLst>
              <a:ext uri="{FF2B5EF4-FFF2-40B4-BE49-F238E27FC236}">
                <a16:creationId xmlns:a16="http://schemas.microsoft.com/office/drawing/2014/main" id="{3059346F-2BE2-D044-9D6A-89F54CCE7F7F}"/>
              </a:ext>
            </a:extLst>
          </p:cNvPr>
          <p:cNvSpPr txBox="1"/>
          <p:nvPr/>
        </p:nvSpPr>
        <p:spPr>
          <a:xfrm>
            <a:off x="227074" y="5141749"/>
            <a:ext cx="8689852" cy="646331"/>
          </a:xfrm>
          <a:prstGeom prst="rect">
            <a:avLst/>
          </a:prstGeom>
          <a:noFill/>
        </p:spPr>
        <p:txBody>
          <a:bodyPr wrap="square" rtlCol="0">
            <a:spAutoFit/>
          </a:bodyPr>
          <a:lstStyle/>
          <a:p>
            <a:r>
              <a:rPr lang="en-US" sz="2000" b="0" dirty="0">
                <a:solidFill>
                  <a:srgbClr val="7030A0"/>
                </a:solidFill>
                <a:latin typeface="+mn-lt"/>
              </a:rPr>
              <a:t>The “art” of architecture is to pick the correct abstractions based on the desired objectives or outcomes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88CF279-776B-2942-B25A-D384D52A01EB}" type="slidenum">
              <a:rPr lang="en-US" b="0">
                <a:latin typeface="+mn-lt"/>
              </a:rPr>
              <a:pPr/>
              <a:t>16</a:t>
            </a:fld>
            <a:endParaRPr lang="en-US" b="0">
              <a:latin typeface="+mn-lt"/>
            </a:endParaRPr>
          </a:p>
        </p:txBody>
      </p:sp>
      <p:sp>
        <p:nvSpPr>
          <p:cNvPr id="472066" name="Rectangle 2"/>
          <p:cNvSpPr>
            <a:spLocks noGrp="1" noChangeArrowheads="1"/>
          </p:cNvSpPr>
          <p:nvPr>
            <p:ph type="title"/>
          </p:nvPr>
        </p:nvSpPr>
        <p:spPr/>
        <p:txBody>
          <a:bodyPr/>
          <a:lstStyle/>
          <a:p>
            <a:r>
              <a:rPr lang="en-US" dirty="0"/>
              <a:t>Architecture Framing</a:t>
            </a:r>
          </a:p>
        </p:txBody>
      </p:sp>
      <p:sp>
        <p:nvSpPr>
          <p:cNvPr id="472067" name="Rectangle 3" descr="Rectangle: Click to edit Master text styles&#10;Second level&#10;Third level&#10;Fourth level&#10;Fifth level"/>
          <p:cNvSpPr>
            <a:spLocks noGrp="1" noChangeArrowheads="1"/>
          </p:cNvSpPr>
          <p:nvPr>
            <p:ph type="body" idx="1"/>
          </p:nvPr>
        </p:nvSpPr>
        <p:spPr>
          <a:xfrm>
            <a:off x="938255" y="2113809"/>
            <a:ext cx="7386614" cy="1460125"/>
          </a:xfrm>
        </p:spPr>
        <p:txBody>
          <a:bodyPr/>
          <a:lstStyle/>
          <a:p>
            <a:pPr>
              <a:lnSpc>
                <a:spcPct val="90000"/>
              </a:lnSpc>
            </a:pPr>
            <a:r>
              <a:rPr lang="en-US" sz="2000" dirty="0"/>
              <a:t>Who is the constituent – aka, who am I trying to talk to or influence</a:t>
            </a:r>
          </a:p>
          <a:p>
            <a:pPr>
              <a:lnSpc>
                <a:spcPct val="90000"/>
              </a:lnSpc>
            </a:pPr>
            <a:r>
              <a:rPr lang="en-US" sz="2000" dirty="0"/>
              <a:t>What do I want them to understand – aka, why am I talking about architecture</a:t>
            </a:r>
          </a:p>
          <a:p>
            <a:pPr>
              <a:lnSpc>
                <a:spcPct val="90000"/>
              </a:lnSpc>
            </a:pPr>
            <a:r>
              <a:rPr lang="en-US" sz="2000" dirty="0"/>
              <a:t>What are the benefits, constraints, or tradeoffs associated with the architecture I am describing</a:t>
            </a:r>
          </a:p>
        </p:txBody>
      </p:sp>
      <p:sp>
        <p:nvSpPr>
          <p:cNvPr id="5" name="Text Box 4">
            <a:extLst>
              <a:ext uri="{FF2B5EF4-FFF2-40B4-BE49-F238E27FC236}">
                <a16:creationId xmlns:a16="http://schemas.microsoft.com/office/drawing/2014/main" id="{95DA0ABB-C6B6-4049-9F7B-A103E1275695}"/>
              </a:ext>
            </a:extLst>
          </p:cNvPr>
          <p:cNvSpPr txBox="1">
            <a:spLocks noChangeArrowheads="1"/>
          </p:cNvSpPr>
          <p:nvPr/>
        </p:nvSpPr>
        <p:spPr bwMode="auto">
          <a:xfrm>
            <a:off x="457200" y="955583"/>
            <a:ext cx="8229600" cy="757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2400" b="0" dirty="0">
                <a:latin typeface="+mn-lt"/>
              </a:rPr>
              <a:t>When thinking about a reference-, solution-, or software architecture focus on:</a:t>
            </a:r>
          </a:p>
        </p:txBody>
      </p:sp>
      <p:sp>
        <p:nvSpPr>
          <p:cNvPr id="8" name="Text Box 4">
            <a:extLst>
              <a:ext uri="{FF2B5EF4-FFF2-40B4-BE49-F238E27FC236}">
                <a16:creationId xmlns:a16="http://schemas.microsoft.com/office/drawing/2014/main" id="{28CDD91C-76C1-4C4F-8D91-E056039F91BC}"/>
              </a:ext>
            </a:extLst>
          </p:cNvPr>
          <p:cNvSpPr txBox="1">
            <a:spLocks noChangeArrowheads="1"/>
          </p:cNvSpPr>
          <p:nvPr/>
        </p:nvSpPr>
        <p:spPr bwMode="auto">
          <a:xfrm>
            <a:off x="692352" y="5315346"/>
            <a:ext cx="8133596" cy="4247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200" b="0" dirty="0">
                <a:latin typeface="+mn-lt"/>
              </a:rPr>
              <a:t>We will look at documentation approaches later, but I’m not necessarily a big fan of standard notations – more on that later.</a:t>
            </a:r>
          </a:p>
        </p:txBody>
      </p:sp>
      <p:sp>
        <p:nvSpPr>
          <p:cNvPr id="7" name="TextBox 6">
            <a:extLst>
              <a:ext uri="{FF2B5EF4-FFF2-40B4-BE49-F238E27FC236}">
                <a16:creationId xmlns:a16="http://schemas.microsoft.com/office/drawing/2014/main" id="{2F703695-FD55-8B49-BA47-2E32DD35C214}"/>
              </a:ext>
            </a:extLst>
          </p:cNvPr>
          <p:cNvSpPr txBox="1"/>
          <p:nvPr/>
        </p:nvSpPr>
        <p:spPr>
          <a:xfrm>
            <a:off x="286636" y="4425669"/>
            <a:ext cx="8689852" cy="646331"/>
          </a:xfrm>
          <a:prstGeom prst="rect">
            <a:avLst/>
          </a:prstGeom>
          <a:noFill/>
        </p:spPr>
        <p:txBody>
          <a:bodyPr wrap="square" rtlCol="0">
            <a:spAutoFit/>
          </a:bodyPr>
          <a:lstStyle/>
          <a:p>
            <a:r>
              <a:rPr lang="en-US" sz="2000" b="0" dirty="0">
                <a:solidFill>
                  <a:srgbClr val="7030A0"/>
                </a:solidFill>
                <a:latin typeface="+mn-lt"/>
              </a:rPr>
              <a:t>If you cant answer any/all of the above questions the impact of your architectural work will likely be sub-optimal</a:t>
            </a:r>
          </a:p>
        </p:txBody>
      </p:sp>
    </p:spTree>
    <p:extLst>
      <p:ext uri="{BB962C8B-B14F-4D97-AF65-F5344CB8AC3E}">
        <p14:creationId xmlns:p14="http://schemas.microsoft.com/office/powerpoint/2010/main" val="1027723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229600" cy="533117"/>
          </a:xfrm>
        </p:spPr>
        <p:txBody>
          <a:bodyPr/>
          <a:lstStyle/>
          <a:p>
            <a:r>
              <a:rPr lang="en-US" sz="3200" u="none" dirty="0">
                <a:effectLst>
                  <a:outerShdw blurRad="38100" dist="38100" dir="2700000" algn="tl">
                    <a:srgbClr val="000000">
                      <a:alpha val="43137"/>
                    </a:srgbClr>
                  </a:outerShdw>
                </a:effectLst>
              </a:rPr>
              <a:t>Architecture Done Poorly …</a:t>
            </a:r>
            <a:endParaRPr lang="en-US" sz="2000" u="none"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17</a:t>
            </a:fld>
            <a:endParaRPr lang="en-US" altLang="en-US">
              <a:solidFill>
                <a:prstClr val="black">
                  <a:tint val="75000"/>
                </a:prstClr>
              </a:solidFill>
            </a:endParaRPr>
          </a:p>
        </p:txBody>
      </p:sp>
      <p:pic>
        <p:nvPicPr>
          <p:cNvPr id="4" name="Picture 3" descr="bad_desig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352" y="1244148"/>
            <a:ext cx="7012646" cy="4420092"/>
          </a:xfrm>
          <a:prstGeom prst="rect">
            <a:avLst/>
          </a:prstGeom>
        </p:spPr>
      </p:pic>
    </p:spTree>
    <p:extLst>
      <p:ext uri="{BB962C8B-B14F-4D97-AF65-F5344CB8AC3E}">
        <p14:creationId xmlns:p14="http://schemas.microsoft.com/office/powerpoint/2010/main" val="4058482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229600" cy="571997"/>
          </a:xfrm>
        </p:spPr>
        <p:txBody>
          <a:bodyPr/>
          <a:lstStyle/>
          <a:p>
            <a:r>
              <a:rPr lang="en-US" sz="3200" u="none" dirty="0">
                <a:effectLst>
                  <a:outerShdw blurRad="38100" dist="38100" dir="2700000" algn="tl">
                    <a:srgbClr val="000000">
                      <a:alpha val="43137"/>
                    </a:srgbClr>
                  </a:outerShdw>
                </a:effectLst>
              </a:rPr>
              <a:t>Get it Right the First Time !</a:t>
            </a:r>
          </a:p>
        </p:txBody>
      </p:sp>
      <p:sp>
        <p:nvSpPr>
          <p:cNvPr id="3" name="Slide Number Placeholder 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18</a:t>
            </a:fld>
            <a:endParaRPr lang="en-US" altLang="en-US">
              <a:solidFill>
                <a:prstClr val="black">
                  <a:tint val="75000"/>
                </a:prstClr>
              </a:solidFill>
            </a:endParaRPr>
          </a:p>
        </p:txBody>
      </p:sp>
      <p:pic>
        <p:nvPicPr>
          <p:cNvPr id="4" name="Picture 3" descr="Bad Desig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96" y="946071"/>
            <a:ext cx="6647821" cy="4861379"/>
          </a:xfrm>
          <a:prstGeom prst="rect">
            <a:avLst/>
          </a:prstGeom>
        </p:spPr>
      </p:pic>
    </p:spTree>
    <p:extLst>
      <p:ext uri="{BB962C8B-B14F-4D97-AF65-F5344CB8AC3E}">
        <p14:creationId xmlns:p14="http://schemas.microsoft.com/office/powerpoint/2010/main" val="1602370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Study Architecture?</a:t>
            </a:r>
          </a:p>
        </p:txBody>
      </p:sp>
      <p:sp>
        <p:nvSpPr>
          <p:cNvPr id="3" name="Content Placeholder 2"/>
          <p:cNvSpPr>
            <a:spLocks noGrp="1"/>
          </p:cNvSpPr>
          <p:nvPr>
            <p:ph idx="1"/>
          </p:nvPr>
        </p:nvSpPr>
        <p:spPr>
          <a:xfrm>
            <a:off x="457200" y="992897"/>
            <a:ext cx="8229600" cy="4433448"/>
          </a:xfrm>
        </p:spPr>
        <p:txBody>
          <a:bodyPr/>
          <a:lstStyle/>
          <a:p>
            <a:pPr eaLnBrk="1" hangingPunct="1">
              <a:lnSpc>
                <a:spcPct val="90000"/>
              </a:lnSpc>
            </a:pPr>
            <a:r>
              <a:rPr lang="en-US" dirty="0"/>
              <a:t>It is an integral aspect of structuring software so that it can be built, understood and maintained:</a:t>
            </a:r>
          </a:p>
          <a:p>
            <a:pPr lvl="1" eaLnBrk="1" hangingPunct="1">
              <a:lnSpc>
                <a:spcPct val="90000"/>
              </a:lnSpc>
            </a:pPr>
            <a:r>
              <a:rPr lang="en-US" dirty="0"/>
              <a:t>Client / Server</a:t>
            </a:r>
          </a:p>
          <a:p>
            <a:pPr lvl="1" eaLnBrk="1" hangingPunct="1">
              <a:lnSpc>
                <a:spcPct val="90000"/>
              </a:lnSpc>
            </a:pPr>
            <a:r>
              <a:rPr lang="en-US" dirty="0"/>
              <a:t>Layered systems</a:t>
            </a:r>
          </a:p>
          <a:p>
            <a:pPr lvl="1" eaLnBrk="1" hangingPunct="1">
              <a:lnSpc>
                <a:spcPct val="90000"/>
              </a:lnSpc>
            </a:pPr>
            <a:r>
              <a:rPr lang="en-US" dirty="0"/>
              <a:t>Cloud based systems</a:t>
            </a:r>
          </a:p>
          <a:p>
            <a:pPr lvl="1" eaLnBrk="1" hangingPunct="1">
              <a:lnSpc>
                <a:spcPct val="90000"/>
              </a:lnSpc>
            </a:pPr>
            <a:r>
              <a:rPr lang="en-US" dirty="0" err="1"/>
              <a:t>etc</a:t>
            </a:r>
            <a:endParaRPr lang="en-US" dirty="0"/>
          </a:p>
          <a:p>
            <a:pPr eaLnBrk="1" hangingPunct="1">
              <a:lnSpc>
                <a:spcPct val="80000"/>
              </a:lnSpc>
            </a:pPr>
            <a:r>
              <a:rPr lang="en-US" dirty="0"/>
              <a:t>Architectural choices are critical in determining SW quality:</a:t>
            </a:r>
          </a:p>
          <a:p>
            <a:pPr lvl="1" eaLnBrk="1" hangingPunct="1">
              <a:lnSpc>
                <a:spcPct val="90000"/>
              </a:lnSpc>
            </a:pPr>
            <a:r>
              <a:rPr lang="en-US" dirty="0"/>
              <a:t>Performance</a:t>
            </a:r>
          </a:p>
          <a:p>
            <a:pPr lvl="1" eaLnBrk="1" hangingPunct="1">
              <a:lnSpc>
                <a:spcPct val="90000"/>
              </a:lnSpc>
            </a:pPr>
            <a:r>
              <a:rPr lang="en-US" dirty="0"/>
              <a:t>Scalability</a:t>
            </a:r>
          </a:p>
          <a:p>
            <a:pPr lvl="1" eaLnBrk="1" hangingPunct="1">
              <a:lnSpc>
                <a:spcPct val="90000"/>
              </a:lnSpc>
            </a:pPr>
            <a:r>
              <a:rPr lang="en-US" dirty="0"/>
              <a:t>Reuse</a:t>
            </a:r>
          </a:p>
          <a:p>
            <a:pPr lvl="1" eaLnBrk="1" hangingPunct="1">
              <a:lnSpc>
                <a:spcPct val="90000"/>
              </a:lnSpc>
            </a:pPr>
            <a:r>
              <a:rPr lang="en-US" dirty="0"/>
              <a:t>… and other non-functional properties</a:t>
            </a:r>
          </a:p>
          <a:p>
            <a:pPr lvl="1" eaLnBrk="1" hangingPunct="1">
              <a:lnSpc>
                <a:spcPct val="90000"/>
              </a:lnSpc>
            </a:pPr>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19</a:t>
            </a:fld>
            <a:endParaRPr lang="en-US" altLang="en-US">
              <a:solidFill>
                <a:prstClr val="black">
                  <a:tint val="75000"/>
                </a:prstClr>
              </a:solidFill>
            </a:endParaRPr>
          </a:p>
        </p:txBody>
      </p:sp>
    </p:spTree>
    <p:extLst>
      <p:ext uri="{BB962C8B-B14F-4D97-AF65-F5344CB8AC3E}">
        <p14:creationId xmlns:p14="http://schemas.microsoft.com/office/powerpoint/2010/main" val="3090748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Architecture?</a:t>
            </a:r>
            <a:endParaRPr lang="en-US" sz="2000" dirty="0"/>
          </a:p>
        </p:txBody>
      </p:sp>
      <p:sp>
        <p:nvSpPr>
          <p:cNvPr id="3" name="Content Placeholder 2"/>
          <p:cNvSpPr>
            <a:spLocks noGrp="1"/>
          </p:cNvSpPr>
          <p:nvPr>
            <p:ph idx="1"/>
          </p:nvPr>
        </p:nvSpPr>
        <p:spPr>
          <a:xfrm>
            <a:off x="457200" y="1205268"/>
            <a:ext cx="8229600" cy="4239858"/>
          </a:xfrm>
        </p:spPr>
        <p:txBody>
          <a:bodyPr/>
          <a:lstStyle/>
          <a:p>
            <a:r>
              <a:rPr lang="en-US" dirty="0"/>
              <a:t>The fundamental organization of a system, embodied in its components, their relationships to each other and the environment, and the principles governing its design and evolution</a:t>
            </a:r>
            <a:r>
              <a:rPr lang="en-US" i="1" dirty="0"/>
              <a:t>.</a:t>
            </a:r>
            <a:endParaRPr lang="en-US" dirty="0"/>
          </a:p>
          <a:p>
            <a:pPr marL="0" indent="0">
              <a:buNone/>
            </a:pPr>
            <a:r>
              <a:rPr lang="en-US" sz="1800" dirty="0"/>
              <a:t>		</a:t>
            </a:r>
            <a:r>
              <a:rPr lang="en-US" sz="1400" dirty="0"/>
              <a:t>ANSI/IEEE </a:t>
            </a:r>
            <a:r>
              <a:rPr lang="en-US" sz="1400" dirty="0" err="1"/>
              <a:t>Std</a:t>
            </a:r>
            <a:r>
              <a:rPr lang="en-US" sz="1400" dirty="0"/>
              <a:t> 1471-2000, Recommended Practice for 			Architectural Description of Software-Intensive Systems.</a:t>
            </a:r>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a:t>
            </a:fld>
            <a:endParaRPr lang="en-US" altLang="en-US">
              <a:solidFill>
                <a:prstClr val="black">
                  <a:tint val="75000"/>
                </a:prstClr>
              </a:solidFill>
            </a:endParaRPr>
          </a:p>
        </p:txBody>
      </p:sp>
    </p:spTree>
    <p:extLst>
      <p:ext uri="{BB962C8B-B14F-4D97-AF65-F5344CB8AC3E}">
        <p14:creationId xmlns:p14="http://schemas.microsoft.com/office/powerpoint/2010/main" val="3601144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Study Architecture? </a:t>
            </a:r>
            <a:r>
              <a:rPr lang="en-US" sz="2000" dirty="0"/>
              <a:t>(cont’d)</a:t>
            </a:r>
          </a:p>
        </p:txBody>
      </p:sp>
      <p:sp>
        <p:nvSpPr>
          <p:cNvPr id="3" name="Content Placeholder 2"/>
          <p:cNvSpPr>
            <a:spLocks noGrp="1"/>
          </p:cNvSpPr>
          <p:nvPr>
            <p:ph idx="1"/>
          </p:nvPr>
        </p:nvSpPr>
        <p:spPr/>
        <p:txBody>
          <a:bodyPr/>
          <a:lstStyle/>
          <a:p>
            <a:r>
              <a:rPr lang="en-US" dirty="0"/>
              <a:t>As a designer, you need to:</a:t>
            </a:r>
          </a:p>
          <a:p>
            <a:pPr lvl="1"/>
            <a:r>
              <a:rPr lang="en-US" dirty="0"/>
              <a:t>Effectively manage complex tradeoffs to meet stakeholder objectives</a:t>
            </a:r>
          </a:p>
          <a:p>
            <a:pPr lvl="1"/>
            <a:r>
              <a:rPr lang="en-US" dirty="0"/>
              <a:t>Layout, socialize and influence your </a:t>
            </a:r>
            <a:r>
              <a:rPr lang="en-US" u="sng" dirty="0"/>
              <a:t>decisions.</a:t>
            </a:r>
          </a:p>
          <a:p>
            <a:pPr lvl="1"/>
            <a:r>
              <a:rPr lang="en-US" dirty="0"/>
              <a:t>Communicate with your team and convince your customer / boss of their merit.</a:t>
            </a:r>
          </a:p>
          <a:p>
            <a:pPr lvl="1"/>
            <a:r>
              <a:rPr lang="en-US" dirty="0"/>
              <a:t>Reason about the properties of the overall system in an abstract and convenient way.</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20</a:t>
            </a:fld>
            <a:endParaRPr lang="en-US" altLang="en-US">
              <a:solidFill>
                <a:prstClr val="black">
                  <a:tint val="75000"/>
                </a:prstClr>
              </a:solidFill>
            </a:endParaRPr>
          </a:p>
        </p:txBody>
      </p:sp>
    </p:spTree>
    <p:extLst>
      <p:ext uri="{BB962C8B-B14F-4D97-AF65-F5344CB8AC3E}">
        <p14:creationId xmlns:p14="http://schemas.microsoft.com/office/powerpoint/2010/main" val="528415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Study Architecture? </a:t>
            </a:r>
            <a:r>
              <a:rPr lang="en-US" sz="2000" dirty="0"/>
              <a:t>(cont’d)</a:t>
            </a:r>
            <a:endParaRPr lang="en-US" dirty="0"/>
          </a:p>
        </p:txBody>
      </p:sp>
      <p:sp>
        <p:nvSpPr>
          <p:cNvPr id="3" name="Content Placeholder 2"/>
          <p:cNvSpPr>
            <a:spLocks noGrp="1"/>
          </p:cNvSpPr>
          <p:nvPr>
            <p:ph idx="1"/>
          </p:nvPr>
        </p:nvSpPr>
        <p:spPr/>
        <p:txBody>
          <a:bodyPr/>
          <a:lstStyle/>
          <a:p>
            <a:r>
              <a:rPr lang="en-US" dirty="0"/>
              <a:t>Certain “canonical” architectural designs provide valid blueprints for a lot of systems.</a:t>
            </a:r>
          </a:p>
          <a:p>
            <a:pPr lvl="1"/>
            <a:r>
              <a:rPr lang="en-US" dirty="0"/>
              <a:t> Architectural </a:t>
            </a:r>
            <a:r>
              <a:rPr lang="en-US" u="sng" dirty="0"/>
              <a:t>styles</a:t>
            </a:r>
          </a:p>
          <a:p>
            <a:r>
              <a:rPr lang="en-US" dirty="0"/>
              <a:t>Learn to recognize applicability and characteristics of styles.</a:t>
            </a:r>
          </a:p>
          <a:p>
            <a:r>
              <a:rPr lang="en-US" dirty="0"/>
              <a:t>Learn to use technologies that induce and support those styles.</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21</a:t>
            </a:fld>
            <a:endParaRPr lang="en-US" altLang="en-US">
              <a:solidFill>
                <a:prstClr val="black">
                  <a:tint val="75000"/>
                </a:prstClr>
              </a:solidFill>
            </a:endParaRPr>
          </a:p>
        </p:txBody>
      </p:sp>
    </p:spTree>
    <p:extLst>
      <p:ext uri="{BB962C8B-B14F-4D97-AF65-F5344CB8AC3E}">
        <p14:creationId xmlns:p14="http://schemas.microsoft.com/office/powerpoint/2010/main" val="2214576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22</a:t>
            </a:fld>
            <a:endParaRPr lang="en-US" altLang="en-US">
              <a:solidFill>
                <a:prstClr val="black">
                  <a:tint val="75000"/>
                </a:prstClr>
              </a:solidFill>
            </a:endParaRPr>
          </a:p>
        </p:txBody>
      </p:sp>
      <p:pic>
        <p:nvPicPr>
          <p:cNvPr id="1026" name="Picture 2" descr="MindMap of software architect roles">
            <a:extLst>
              <a:ext uri="{FF2B5EF4-FFF2-40B4-BE49-F238E27FC236}">
                <a16:creationId xmlns:a16="http://schemas.microsoft.com/office/drawing/2014/main" id="{5944E35E-B680-4F4C-BF52-5E6E3B7429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322" y="767203"/>
            <a:ext cx="7513939" cy="508432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66977" y="244475"/>
            <a:ext cx="8714630" cy="621287"/>
          </a:xfrm>
        </p:spPr>
        <p:txBody>
          <a:bodyPr/>
          <a:lstStyle/>
          <a:p>
            <a:r>
              <a:rPr lang="en-US" sz="2800" dirty="0"/>
              <a:t>Software Architects need to cover a lot of ground</a:t>
            </a:r>
          </a:p>
        </p:txBody>
      </p:sp>
    </p:spTree>
    <p:extLst>
      <p:ext uri="{BB962C8B-B14F-4D97-AF65-F5344CB8AC3E}">
        <p14:creationId xmlns:p14="http://schemas.microsoft.com/office/powerpoint/2010/main" val="375174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 Software Architect do?</a:t>
            </a:r>
          </a:p>
        </p:txBody>
      </p:sp>
      <p:sp>
        <p:nvSpPr>
          <p:cNvPr id="3" name="Content Placeholder 2"/>
          <p:cNvSpPr>
            <a:spLocks noGrp="1"/>
          </p:cNvSpPr>
          <p:nvPr>
            <p:ph idx="1"/>
          </p:nvPr>
        </p:nvSpPr>
        <p:spPr/>
        <p:txBody>
          <a:bodyPr/>
          <a:lstStyle/>
          <a:p>
            <a:pPr lvl="0"/>
            <a:r>
              <a:rPr lang="en-US" sz="2000" dirty="0"/>
              <a:t>Interact with stakeholders to make sure their needs are being met.</a:t>
            </a:r>
          </a:p>
          <a:p>
            <a:pPr lvl="0"/>
            <a:r>
              <a:rPr lang="en-US" sz="2000" dirty="0"/>
              <a:t>Craft the right architecture to solve the problem at hand. </a:t>
            </a:r>
          </a:p>
          <a:p>
            <a:pPr lvl="1"/>
            <a:r>
              <a:rPr lang="en-US" sz="1800" dirty="0"/>
              <a:t>Make sure the right modeling is being done, to know that qualities like performance are going to be met.</a:t>
            </a:r>
          </a:p>
          <a:p>
            <a:pPr lvl="1"/>
            <a:r>
              <a:rPr lang="en-US" sz="1800" dirty="0"/>
              <a:t>Make sure that the architecture is not only the right one for operations, but also for deployment and sustainment.</a:t>
            </a:r>
          </a:p>
          <a:p>
            <a:pPr lvl="0"/>
            <a:r>
              <a:rPr lang="en-US" sz="2000" dirty="0"/>
              <a:t>Document, influence, and communicate it.</a:t>
            </a:r>
          </a:p>
          <a:p>
            <a:pPr lvl="0"/>
            <a:r>
              <a:rPr lang="en-US" sz="2000" dirty="0"/>
              <a:t>Give input as needed to issues like tool and environment selection.</a:t>
            </a:r>
          </a:p>
          <a:p>
            <a:pPr lvl="0"/>
            <a:r>
              <a:rPr lang="en-US" sz="2000" dirty="0"/>
              <a:t>Manage risk identification and risk mitigation strategies associated with the architecture, and architecture decisions.</a:t>
            </a:r>
          </a:p>
          <a:p>
            <a:pPr lvl="0"/>
            <a:r>
              <a:rPr lang="en-US" sz="2000" dirty="0"/>
              <a:t>Work closely with engineering teams, ensuring architecture guidance is relevant, is followed, and is adding value. </a:t>
            </a:r>
          </a:p>
          <a:p>
            <a:endParaRPr lang="en-US" sz="2000"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23</a:t>
            </a:fld>
            <a:endParaRPr lang="en-US" altLang="en-US">
              <a:solidFill>
                <a:prstClr val="black">
                  <a:tint val="75000"/>
                </a:prstClr>
              </a:solidFill>
            </a:endParaRPr>
          </a:p>
        </p:txBody>
      </p:sp>
    </p:spTree>
    <p:extLst>
      <p:ext uri="{BB962C8B-B14F-4D97-AF65-F5344CB8AC3E}">
        <p14:creationId xmlns:p14="http://schemas.microsoft.com/office/powerpoint/2010/main" val="284893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Expectations of a software architect</a:t>
            </a:r>
          </a:p>
        </p:txBody>
      </p:sp>
      <p:sp>
        <p:nvSpPr>
          <p:cNvPr id="3" name="Content Placeholder 2"/>
          <p:cNvSpPr>
            <a:spLocks noGrp="1"/>
          </p:cNvSpPr>
          <p:nvPr>
            <p:ph idx="1"/>
          </p:nvPr>
        </p:nvSpPr>
        <p:spPr/>
        <p:txBody>
          <a:bodyPr/>
          <a:lstStyle/>
          <a:p>
            <a:pPr lvl="0"/>
            <a:r>
              <a:rPr lang="en-US" sz="2000" dirty="0"/>
              <a:t>Be able to create abstractions and models that capture key constraints and tradeoff decisions</a:t>
            </a:r>
          </a:p>
          <a:p>
            <a:pPr lvl="0"/>
            <a:r>
              <a:rPr lang="en-US" sz="2000" dirty="0"/>
              <a:t>Continually analyze and update architecture as new things are learned</a:t>
            </a:r>
          </a:p>
          <a:p>
            <a:pPr lvl="0"/>
            <a:r>
              <a:rPr lang="en-US" sz="2000" dirty="0"/>
              <a:t>Keep current with the latest trends</a:t>
            </a:r>
          </a:p>
          <a:p>
            <a:pPr lvl="0"/>
            <a:r>
              <a:rPr lang="en-US" sz="2000" dirty="0"/>
              <a:t>Ensure compliance with decisions</a:t>
            </a:r>
          </a:p>
          <a:p>
            <a:pPr lvl="0"/>
            <a:r>
              <a:rPr lang="en-US" sz="2000" dirty="0"/>
              <a:t>Have diverse exposure and experience</a:t>
            </a:r>
          </a:p>
          <a:p>
            <a:pPr lvl="0"/>
            <a:r>
              <a:rPr lang="en-US" sz="2000" dirty="0"/>
              <a:t>Have business domain knowledge</a:t>
            </a:r>
          </a:p>
          <a:p>
            <a:pPr lvl="0"/>
            <a:r>
              <a:rPr lang="en-US" sz="2000" dirty="0"/>
              <a:t>Possess interpersonal skills (required for influencing)</a:t>
            </a:r>
          </a:p>
          <a:p>
            <a:pPr lvl="0"/>
            <a:r>
              <a:rPr lang="en-US" sz="2000" dirty="0"/>
              <a:t>Understand and navigate politics</a:t>
            </a:r>
          </a:p>
          <a:p>
            <a:pPr lvl="0"/>
            <a:r>
              <a:rPr lang="en-US" sz="2000" dirty="0"/>
              <a:t>Effectively demonstrate credibility to diverse audiences</a:t>
            </a:r>
          </a:p>
          <a:p>
            <a:endParaRPr lang="en-US" sz="2000"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24</a:t>
            </a:fld>
            <a:endParaRPr lang="en-US" altLang="en-US">
              <a:solidFill>
                <a:prstClr val="black">
                  <a:tint val="75000"/>
                </a:prstClr>
              </a:solidFill>
            </a:endParaRPr>
          </a:p>
        </p:txBody>
      </p:sp>
    </p:spTree>
    <p:extLst>
      <p:ext uri="{BB962C8B-B14F-4D97-AF65-F5344CB8AC3E}">
        <p14:creationId xmlns:p14="http://schemas.microsoft.com/office/powerpoint/2010/main" val="3823970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Architecture? </a:t>
            </a:r>
            <a:r>
              <a:rPr lang="en-US" sz="2000" dirty="0"/>
              <a:t>(cont’d)</a:t>
            </a:r>
          </a:p>
        </p:txBody>
      </p:sp>
      <p:sp>
        <p:nvSpPr>
          <p:cNvPr id="3" name="Content Placeholder 2"/>
          <p:cNvSpPr>
            <a:spLocks noGrp="1"/>
          </p:cNvSpPr>
          <p:nvPr>
            <p:ph idx="1"/>
          </p:nvPr>
        </p:nvSpPr>
        <p:spPr/>
        <p:txBody>
          <a:bodyPr/>
          <a:lstStyle/>
          <a:p>
            <a:pPr marL="0" indent="0">
              <a:buNone/>
            </a:pPr>
            <a:r>
              <a:rPr lang="en-US" dirty="0"/>
              <a:t>A software system architecture comprises:</a:t>
            </a:r>
          </a:p>
          <a:p>
            <a:pPr fontAlgn="ctr"/>
            <a:r>
              <a:rPr lang="en-US" dirty="0"/>
              <a:t>A collection of software and system components, connections, and constraints.</a:t>
            </a:r>
          </a:p>
          <a:p>
            <a:pPr fontAlgn="ctr"/>
            <a:r>
              <a:rPr lang="en-US" dirty="0"/>
              <a:t>A collection of system stakeholders' need statements.</a:t>
            </a:r>
          </a:p>
          <a:p>
            <a:pPr fontAlgn="ctr"/>
            <a:r>
              <a:rPr lang="en-US" dirty="0"/>
              <a:t>A rationale which demonstrates that the components, connections, and constraints define a system that, if implemented, would satisfy the collection of system stakeholders' need statements.</a:t>
            </a:r>
          </a:p>
          <a:p>
            <a:pPr marL="1257300" lvl="3" indent="0">
              <a:buNone/>
            </a:pPr>
            <a:r>
              <a:rPr lang="en-US" dirty="0"/>
              <a:t>					Boehm, et al., 1995</a:t>
            </a:r>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a:t>
            </a:fld>
            <a:endParaRPr lang="en-US" altLang="en-US">
              <a:solidFill>
                <a:prstClr val="black">
                  <a:tint val="75000"/>
                </a:prstClr>
              </a:solidFill>
            </a:endParaRPr>
          </a:p>
        </p:txBody>
      </p:sp>
    </p:spTree>
    <p:extLst>
      <p:ext uri="{BB962C8B-B14F-4D97-AF65-F5344CB8AC3E}">
        <p14:creationId xmlns:p14="http://schemas.microsoft.com/office/powerpoint/2010/main" val="3883463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Architecture? </a:t>
            </a:r>
            <a:r>
              <a:rPr lang="en-US" sz="2000" dirty="0"/>
              <a:t>(cont’d)</a:t>
            </a:r>
          </a:p>
        </p:txBody>
      </p:sp>
      <p:sp>
        <p:nvSpPr>
          <p:cNvPr id="3" name="Content Placeholder 2"/>
          <p:cNvSpPr>
            <a:spLocks noGrp="1"/>
          </p:cNvSpPr>
          <p:nvPr>
            <p:ph idx="1"/>
          </p:nvPr>
        </p:nvSpPr>
        <p:spPr/>
        <p:txBody>
          <a:bodyPr/>
          <a:lstStyle/>
          <a:p>
            <a:r>
              <a:rPr lang="en-US" dirty="0"/>
              <a:t>An architecture is the set of significant decisions about the organization of a software system, the selection of the structural elements and their interfaces by which the system is composed, together with their behavior as specified in the collaborations among those elements, the composition of these structural and behavioral elements into progressively larger subsystems, and the architectural style that guides this organization---these elements and their interfaces, their collaborations, and their composition</a:t>
            </a:r>
          </a:p>
          <a:p>
            <a:pPr marL="1257300" lvl="3" indent="0">
              <a:buNone/>
            </a:pPr>
            <a:r>
              <a:rPr lang="en-US" dirty="0"/>
              <a:t>			P. </a:t>
            </a:r>
            <a:r>
              <a:rPr lang="en-US" dirty="0" err="1"/>
              <a:t>Kruchten</a:t>
            </a:r>
            <a:r>
              <a:rPr lang="en-US" dirty="0"/>
              <a:t>: The Rational Unified Process.  </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a:t>
            </a:fld>
            <a:endParaRPr lang="en-US" altLang="en-US">
              <a:solidFill>
                <a:prstClr val="black">
                  <a:tint val="75000"/>
                </a:prstClr>
              </a:solidFill>
            </a:endParaRPr>
          </a:p>
        </p:txBody>
      </p:sp>
    </p:spTree>
    <p:extLst>
      <p:ext uri="{BB962C8B-B14F-4D97-AF65-F5344CB8AC3E}">
        <p14:creationId xmlns:p14="http://schemas.microsoft.com/office/powerpoint/2010/main" val="954765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Architecture? </a:t>
            </a:r>
            <a:r>
              <a:rPr lang="en-US" sz="2000" dirty="0"/>
              <a:t>(cont’d)</a:t>
            </a:r>
          </a:p>
        </p:txBody>
      </p:sp>
      <p:sp>
        <p:nvSpPr>
          <p:cNvPr id="3" name="Content Placeholder 2"/>
          <p:cNvSpPr>
            <a:spLocks noGrp="1"/>
          </p:cNvSpPr>
          <p:nvPr>
            <p:ph idx="1"/>
          </p:nvPr>
        </p:nvSpPr>
        <p:spPr/>
        <p:txBody>
          <a:bodyPr/>
          <a:lstStyle/>
          <a:p>
            <a:r>
              <a:rPr lang="en-US" sz="2000" dirty="0"/>
              <a:t>As the size and complexity of software systems increases, the design problem goes beyond the algorithms and data structures of the computation: designing and specifying the overall system structure emerges as a new kind of problem.</a:t>
            </a:r>
            <a:br>
              <a:rPr lang="en-US" sz="2000" dirty="0"/>
            </a:br>
            <a:br>
              <a:rPr lang="en-US" sz="2000" dirty="0"/>
            </a:br>
            <a:r>
              <a:rPr lang="en-US" sz="2000" dirty="0"/>
              <a:t>Structural issues include gross organization and global control structure; protocols for communication, synchronization, and data access; assignment of functionality to design elements; physical distribution; composition of design elements; scaling and performance; and selection among design alternatives.</a:t>
            </a:r>
            <a:br>
              <a:rPr lang="en-US" sz="2000" dirty="0"/>
            </a:br>
            <a:br>
              <a:rPr lang="en-US" sz="2000" dirty="0"/>
            </a:br>
            <a:r>
              <a:rPr lang="en-US" sz="2000" dirty="0"/>
              <a:t>This is the software architecture level of design.</a:t>
            </a:r>
          </a:p>
          <a:p>
            <a:pPr marL="1257300" lvl="3" indent="0">
              <a:buNone/>
            </a:pPr>
            <a:r>
              <a:rPr lang="en-US" dirty="0"/>
              <a:t>					</a:t>
            </a:r>
            <a:r>
              <a:rPr lang="en-US" dirty="0" err="1"/>
              <a:t>Garlan</a:t>
            </a:r>
            <a:r>
              <a:rPr lang="en-US" dirty="0"/>
              <a:t> and Shaw, 1999</a:t>
            </a:r>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5</a:t>
            </a:fld>
            <a:endParaRPr lang="en-US" altLang="en-US">
              <a:solidFill>
                <a:prstClr val="black">
                  <a:tint val="75000"/>
                </a:prstClr>
              </a:solidFill>
            </a:endParaRPr>
          </a:p>
        </p:txBody>
      </p:sp>
    </p:spTree>
    <p:extLst>
      <p:ext uri="{BB962C8B-B14F-4D97-AF65-F5344CB8AC3E}">
        <p14:creationId xmlns:p14="http://schemas.microsoft.com/office/powerpoint/2010/main" val="3764173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43450"/>
            <a:ext cx="7886700" cy="3263504"/>
          </a:xfrm>
        </p:spPr>
        <p:txBody>
          <a:bodyPr>
            <a:normAutofit fontScale="85000" lnSpcReduction="10000"/>
          </a:bodyPr>
          <a:lstStyle/>
          <a:p>
            <a:r>
              <a:rPr lang="en-US" dirty="0"/>
              <a:t>Every system comprises elements and relations among them to support some type of reasoning. </a:t>
            </a:r>
          </a:p>
          <a:p>
            <a:r>
              <a:rPr lang="en-US" dirty="0"/>
              <a:t>But the architecture may not be known to anyone. </a:t>
            </a:r>
          </a:p>
          <a:p>
            <a:pPr lvl="1"/>
            <a:r>
              <a:rPr lang="en-US" dirty="0"/>
              <a:t>Perhaps all of the people who designed the system are long gone</a:t>
            </a:r>
          </a:p>
          <a:p>
            <a:pPr lvl="1"/>
            <a:r>
              <a:rPr lang="en-US" dirty="0"/>
              <a:t>Perhaps the documentation has vanished (or was never produced)</a:t>
            </a:r>
          </a:p>
          <a:p>
            <a:pPr lvl="1"/>
            <a:r>
              <a:rPr lang="en-US" dirty="0"/>
              <a:t>Perhaps the source code has been lost (or was never delivered)</a:t>
            </a:r>
          </a:p>
          <a:p>
            <a:r>
              <a:rPr lang="en-US" dirty="0"/>
              <a:t>An architecture can exist independently of its description or specification.</a:t>
            </a:r>
          </a:p>
          <a:p>
            <a:r>
              <a:rPr lang="en-US" dirty="0"/>
              <a:t>Documentation is critical.</a:t>
            </a:r>
          </a:p>
        </p:txBody>
      </p:sp>
      <p:sp>
        <p:nvSpPr>
          <p:cNvPr id="6" name="Title 1">
            <a:extLst>
              <a:ext uri="{FF2B5EF4-FFF2-40B4-BE49-F238E27FC236}">
                <a16:creationId xmlns:a16="http://schemas.microsoft.com/office/drawing/2014/main" id="{A5466EA0-D6AB-FB4E-B8BD-65A72D502C50}"/>
              </a:ext>
            </a:extLst>
          </p:cNvPr>
          <p:cNvSpPr>
            <a:spLocks noGrp="1"/>
          </p:cNvSpPr>
          <p:nvPr>
            <p:ph type="title"/>
          </p:nvPr>
        </p:nvSpPr>
        <p:spPr>
          <a:xfrm>
            <a:off x="457200" y="478391"/>
            <a:ext cx="8229600" cy="621287"/>
          </a:xfrm>
        </p:spPr>
        <p:txBody>
          <a:bodyPr/>
          <a:lstStyle/>
          <a:p>
            <a:r>
              <a:rPr lang="en-US" dirty="0"/>
              <a:t>Every system has an architecture, regardless if it was planned or not planned</a:t>
            </a:r>
            <a:endParaRPr lang="en-US" sz="2000" dirty="0"/>
          </a:p>
        </p:txBody>
      </p:sp>
    </p:spTree>
    <p:extLst>
      <p:ext uri="{BB962C8B-B14F-4D97-AF65-F5344CB8AC3E}">
        <p14:creationId xmlns:p14="http://schemas.microsoft.com/office/powerpoint/2010/main" val="2176506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1" y="21489"/>
            <a:ext cx="8207006" cy="994172"/>
          </a:xfrm>
        </p:spPr>
        <p:txBody>
          <a:bodyPr>
            <a:normAutofit/>
          </a:bodyPr>
          <a:lstStyle/>
          <a:p>
            <a:r>
              <a:rPr lang="en-US" sz="2800" b="1" dirty="0"/>
              <a:t>But why do we need architecture?</a:t>
            </a:r>
          </a:p>
        </p:txBody>
      </p:sp>
      <p:cxnSp>
        <p:nvCxnSpPr>
          <p:cNvPr id="7" name="Straight Connector 6">
            <a:extLst>
              <a:ext uri="{FF2B5EF4-FFF2-40B4-BE49-F238E27FC236}">
                <a16:creationId xmlns:a16="http://schemas.microsoft.com/office/drawing/2014/main" id="{10B62F08-EBF1-1547-83FE-532047944EAE}"/>
              </a:ext>
            </a:extLst>
          </p:cNvPr>
          <p:cNvCxnSpPr/>
          <p:nvPr/>
        </p:nvCxnSpPr>
        <p:spPr>
          <a:xfrm flipV="1">
            <a:off x="212651" y="4338084"/>
            <a:ext cx="8548577" cy="95693"/>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2DF89D4-19B6-584C-B14F-562B7266B8B5}"/>
              </a:ext>
            </a:extLst>
          </p:cNvPr>
          <p:cNvSpPr txBox="1"/>
          <p:nvPr/>
        </p:nvSpPr>
        <p:spPr>
          <a:xfrm rot="16200000">
            <a:off x="31827" y="4591862"/>
            <a:ext cx="850604" cy="343043"/>
          </a:xfrm>
          <a:prstGeom prst="rect">
            <a:avLst/>
          </a:prstGeom>
          <a:noFill/>
        </p:spPr>
        <p:txBody>
          <a:bodyPr wrap="square" rtlCol="0">
            <a:spAutoFit/>
          </a:bodyPr>
          <a:lstStyle/>
          <a:p>
            <a:r>
              <a:rPr lang="en-US" dirty="0"/>
              <a:t>1940s</a:t>
            </a:r>
          </a:p>
        </p:txBody>
      </p:sp>
      <p:sp>
        <p:nvSpPr>
          <p:cNvPr id="9" name="TextBox 8">
            <a:extLst>
              <a:ext uri="{FF2B5EF4-FFF2-40B4-BE49-F238E27FC236}">
                <a16:creationId xmlns:a16="http://schemas.microsoft.com/office/drawing/2014/main" id="{ACDFBA9B-B45B-5F45-B778-090911046F68}"/>
              </a:ext>
            </a:extLst>
          </p:cNvPr>
          <p:cNvSpPr txBox="1"/>
          <p:nvPr/>
        </p:nvSpPr>
        <p:spPr>
          <a:xfrm rot="16200000">
            <a:off x="1329761" y="4591862"/>
            <a:ext cx="850604" cy="343043"/>
          </a:xfrm>
          <a:prstGeom prst="rect">
            <a:avLst/>
          </a:prstGeom>
          <a:noFill/>
        </p:spPr>
        <p:txBody>
          <a:bodyPr wrap="square" rtlCol="0">
            <a:spAutoFit/>
          </a:bodyPr>
          <a:lstStyle/>
          <a:p>
            <a:r>
              <a:rPr lang="en-US" dirty="0"/>
              <a:t>1960s</a:t>
            </a:r>
          </a:p>
        </p:txBody>
      </p:sp>
      <p:sp>
        <p:nvSpPr>
          <p:cNvPr id="11" name="TextBox 10">
            <a:extLst>
              <a:ext uri="{FF2B5EF4-FFF2-40B4-BE49-F238E27FC236}">
                <a16:creationId xmlns:a16="http://schemas.microsoft.com/office/drawing/2014/main" id="{3DA2A415-217E-174C-AEC3-61C14DCAC392}"/>
              </a:ext>
            </a:extLst>
          </p:cNvPr>
          <p:cNvSpPr txBox="1"/>
          <p:nvPr/>
        </p:nvSpPr>
        <p:spPr>
          <a:xfrm rot="16200000">
            <a:off x="2627695" y="4591862"/>
            <a:ext cx="850604" cy="343043"/>
          </a:xfrm>
          <a:prstGeom prst="rect">
            <a:avLst/>
          </a:prstGeom>
          <a:noFill/>
        </p:spPr>
        <p:txBody>
          <a:bodyPr wrap="square" rtlCol="0">
            <a:spAutoFit/>
          </a:bodyPr>
          <a:lstStyle/>
          <a:p>
            <a:r>
              <a:rPr lang="en-US" dirty="0"/>
              <a:t>1980s</a:t>
            </a:r>
          </a:p>
        </p:txBody>
      </p:sp>
      <p:sp>
        <p:nvSpPr>
          <p:cNvPr id="12" name="TextBox 11">
            <a:extLst>
              <a:ext uri="{FF2B5EF4-FFF2-40B4-BE49-F238E27FC236}">
                <a16:creationId xmlns:a16="http://schemas.microsoft.com/office/drawing/2014/main" id="{E4E21B92-8CFD-214C-B766-6894125D1283}"/>
              </a:ext>
            </a:extLst>
          </p:cNvPr>
          <p:cNvSpPr txBox="1"/>
          <p:nvPr/>
        </p:nvSpPr>
        <p:spPr>
          <a:xfrm rot="16200000">
            <a:off x="3925629" y="4591862"/>
            <a:ext cx="850604" cy="343043"/>
          </a:xfrm>
          <a:prstGeom prst="rect">
            <a:avLst/>
          </a:prstGeom>
          <a:noFill/>
        </p:spPr>
        <p:txBody>
          <a:bodyPr wrap="square" rtlCol="0">
            <a:spAutoFit/>
          </a:bodyPr>
          <a:lstStyle/>
          <a:p>
            <a:r>
              <a:rPr lang="en-US" dirty="0"/>
              <a:t>1990s</a:t>
            </a:r>
          </a:p>
        </p:txBody>
      </p:sp>
      <p:sp>
        <p:nvSpPr>
          <p:cNvPr id="13" name="TextBox 12">
            <a:extLst>
              <a:ext uri="{FF2B5EF4-FFF2-40B4-BE49-F238E27FC236}">
                <a16:creationId xmlns:a16="http://schemas.microsoft.com/office/drawing/2014/main" id="{A7B786C9-AC0C-7D47-863C-3F0087496848}"/>
              </a:ext>
            </a:extLst>
          </p:cNvPr>
          <p:cNvSpPr txBox="1"/>
          <p:nvPr/>
        </p:nvSpPr>
        <p:spPr>
          <a:xfrm rot="16200000">
            <a:off x="5223563" y="4591862"/>
            <a:ext cx="850604" cy="343043"/>
          </a:xfrm>
          <a:prstGeom prst="rect">
            <a:avLst/>
          </a:prstGeom>
          <a:noFill/>
        </p:spPr>
        <p:txBody>
          <a:bodyPr wrap="square" rtlCol="0">
            <a:spAutoFit/>
          </a:bodyPr>
          <a:lstStyle/>
          <a:p>
            <a:r>
              <a:rPr lang="en-US" dirty="0"/>
              <a:t>2000s</a:t>
            </a:r>
          </a:p>
        </p:txBody>
      </p:sp>
      <p:sp>
        <p:nvSpPr>
          <p:cNvPr id="14" name="TextBox 13">
            <a:extLst>
              <a:ext uri="{FF2B5EF4-FFF2-40B4-BE49-F238E27FC236}">
                <a16:creationId xmlns:a16="http://schemas.microsoft.com/office/drawing/2014/main" id="{D5693EBC-D414-2645-A6A5-86A3D527AC4C}"/>
              </a:ext>
            </a:extLst>
          </p:cNvPr>
          <p:cNvSpPr txBox="1"/>
          <p:nvPr/>
        </p:nvSpPr>
        <p:spPr>
          <a:xfrm rot="16200000">
            <a:off x="6521497" y="4591862"/>
            <a:ext cx="850604" cy="343043"/>
          </a:xfrm>
          <a:prstGeom prst="rect">
            <a:avLst/>
          </a:prstGeom>
          <a:noFill/>
        </p:spPr>
        <p:txBody>
          <a:bodyPr wrap="square" rtlCol="0">
            <a:spAutoFit/>
          </a:bodyPr>
          <a:lstStyle/>
          <a:p>
            <a:r>
              <a:rPr lang="en-US" dirty="0"/>
              <a:t>2010s</a:t>
            </a:r>
          </a:p>
        </p:txBody>
      </p:sp>
      <p:sp>
        <p:nvSpPr>
          <p:cNvPr id="15" name="TextBox 14">
            <a:extLst>
              <a:ext uri="{FF2B5EF4-FFF2-40B4-BE49-F238E27FC236}">
                <a16:creationId xmlns:a16="http://schemas.microsoft.com/office/drawing/2014/main" id="{7AD59F62-5DFF-CC49-9EA9-C746106B96E5}"/>
              </a:ext>
            </a:extLst>
          </p:cNvPr>
          <p:cNvSpPr txBox="1"/>
          <p:nvPr/>
        </p:nvSpPr>
        <p:spPr>
          <a:xfrm rot="16200000">
            <a:off x="7819434" y="4591862"/>
            <a:ext cx="850604" cy="343043"/>
          </a:xfrm>
          <a:prstGeom prst="rect">
            <a:avLst/>
          </a:prstGeom>
          <a:noFill/>
        </p:spPr>
        <p:txBody>
          <a:bodyPr wrap="square" rtlCol="0">
            <a:spAutoFit/>
          </a:bodyPr>
          <a:lstStyle/>
          <a:p>
            <a:r>
              <a:rPr lang="en-US" dirty="0"/>
              <a:t>2020s</a:t>
            </a:r>
          </a:p>
        </p:txBody>
      </p:sp>
      <p:pic>
        <p:nvPicPr>
          <p:cNvPr id="1026" name="Picture 2" descr="ENIAC - Wikipedia">
            <a:extLst>
              <a:ext uri="{FF2B5EF4-FFF2-40B4-BE49-F238E27FC236}">
                <a16:creationId xmlns:a16="http://schemas.microsoft.com/office/drawing/2014/main" id="{88298AB6-F0CD-FC4C-B2B2-33A2E88B22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80" y="2732567"/>
            <a:ext cx="1443115" cy="108651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AFA25D9F-AA29-994C-B65B-EF8511DB4911}"/>
              </a:ext>
            </a:extLst>
          </p:cNvPr>
          <p:cNvSpPr txBox="1"/>
          <p:nvPr/>
        </p:nvSpPr>
        <p:spPr>
          <a:xfrm>
            <a:off x="76714" y="3841435"/>
            <a:ext cx="1747899" cy="481222"/>
          </a:xfrm>
          <a:prstGeom prst="rect">
            <a:avLst/>
          </a:prstGeom>
          <a:noFill/>
        </p:spPr>
        <p:txBody>
          <a:bodyPr wrap="square" rtlCol="0">
            <a:spAutoFit/>
          </a:bodyPr>
          <a:lstStyle/>
          <a:p>
            <a:pPr algn="ctr"/>
            <a:r>
              <a:rPr lang="en-US" sz="1400" dirty="0"/>
              <a:t>Purpose Built Computers</a:t>
            </a:r>
          </a:p>
        </p:txBody>
      </p:sp>
      <p:pic>
        <p:nvPicPr>
          <p:cNvPr id="1028" name="Picture 4" descr="What Does It Take to Keep a Classic Mainframe Alive? - IEEE Spectrum">
            <a:extLst>
              <a:ext uri="{FF2B5EF4-FFF2-40B4-BE49-F238E27FC236}">
                <a16:creationId xmlns:a16="http://schemas.microsoft.com/office/drawing/2014/main" id="{F682E19F-C8A3-A241-A1DE-AD26A6F067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647" y="1699164"/>
            <a:ext cx="1450555" cy="108651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A4D7C35-2154-7540-8D3D-35D03766FB1B}"/>
              </a:ext>
            </a:extLst>
          </p:cNvPr>
          <p:cNvSpPr txBox="1"/>
          <p:nvPr/>
        </p:nvSpPr>
        <p:spPr>
          <a:xfrm>
            <a:off x="1518829" y="1089567"/>
            <a:ext cx="1747899" cy="675121"/>
          </a:xfrm>
          <a:prstGeom prst="rect">
            <a:avLst/>
          </a:prstGeom>
          <a:noFill/>
        </p:spPr>
        <p:txBody>
          <a:bodyPr wrap="square" rtlCol="0">
            <a:spAutoFit/>
          </a:bodyPr>
          <a:lstStyle/>
          <a:p>
            <a:pPr algn="ctr"/>
            <a:r>
              <a:rPr lang="en-US" sz="1400" dirty="0"/>
              <a:t>Batch Business Processing on Mainframes</a:t>
            </a:r>
          </a:p>
        </p:txBody>
      </p:sp>
      <p:pic>
        <p:nvPicPr>
          <p:cNvPr id="1030" name="Picture 6" descr="30 years of PCs (slideshow) - ExtremeTech">
            <a:extLst>
              <a:ext uri="{FF2B5EF4-FFF2-40B4-BE49-F238E27FC236}">
                <a16:creationId xmlns:a16="http://schemas.microsoft.com/office/drawing/2014/main" id="{01C410F0-2488-B349-954D-81BBFF37A0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2997" y="3261574"/>
            <a:ext cx="1278232" cy="85060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A2354DF-A0E7-A346-958A-3F7166B388B9}"/>
              </a:ext>
            </a:extLst>
          </p:cNvPr>
          <p:cNvSpPr txBox="1"/>
          <p:nvPr/>
        </p:nvSpPr>
        <p:spPr>
          <a:xfrm>
            <a:off x="2881475" y="2561071"/>
            <a:ext cx="1747899" cy="675121"/>
          </a:xfrm>
          <a:prstGeom prst="rect">
            <a:avLst/>
          </a:prstGeom>
          <a:noFill/>
        </p:spPr>
        <p:txBody>
          <a:bodyPr wrap="square" rtlCol="0">
            <a:spAutoFit/>
          </a:bodyPr>
          <a:lstStyle/>
          <a:p>
            <a:pPr algn="ctr"/>
            <a:r>
              <a:rPr lang="en-US" sz="1400" dirty="0"/>
              <a:t>Monocytic applications on a desktop computer</a:t>
            </a:r>
          </a:p>
        </p:txBody>
      </p:sp>
      <p:pic>
        <p:nvPicPr>
          <p:cNvPr id="1032" name="Picture 8" descr="Client-server Application - OOSE">
            <a:extLst>
              <a:ext uri="{FF2B5EF4-FFF2-40B4-BE49-F238E27FC236}">
                <a16:creationId xmlns:a16="http://schemas.microsoft.com/office/drawing/2014/main" id="{9B0A45CA-A17D-AD47-B649-07132A55FA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9409" y="1612829"/>
            <a:ext cx="1714336" cy="69447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23503071-C79C-5C4F-A081-7A5A028E50D5}"/>
              </a:ext>
            </a:extLst>
          </p:cNvPr>
          <p:cNvSpPr txBox="1"/>
          <p:nvPr/>
        </p:nvSpPr>
        <p:spPr>
          <a:xfrm>
            <a:off x="4179409" y="1012757"/>
            <a:ext cx="1747899" cy="481222"/>
          </a:xfrm>
          <a:prstGeom prst="rect">
            <a:avLst/>
          </a:prstGeom>
          <a:noFill/>
        </p:spPr>
        <p:txBody>
          <a:bodyPr wrap="square" rtlCol="0">
            <a:spAutoFit/>
          </a:bodyPr>
          <a:lstStyle/>
          <a:p>
            <a:pPr algn="ctr"/>
            <a:r>
              <a:rPr lang="en-US" sz="1400" dirty="0"/>
              <a:t>Basic Client/Server</a:t>
            </a:r>
          </a:p>
        </p:txBody>
      </p:sp>
      <p:pic>
        <p:nvPicPr>
          <p:cNvPr id="1034" name="Picture 10" descr="Client–server model - Wikipedia">
            <a:extLst>
              <a:ext uri="{FF2B5EF4-FFF2-40B4-BE49-F238E27FC236}">
                <a16:creationId xmlns:a16="http://schemas.microsoft.com/office/drawing/2014/main" id="{5F600BCC-8E4A-274C-83C1-73FF981A08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9613" y="3124818"/>
            <a:ext cx="1527847" cy="91670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11941DD-0E48-6440-98EE-70B8CD410602}"/>
              </a:ext>
            </a:extLst>
          </p:cNvPr>
          <p:cNvSpPr txBox="1"/>
          <p:nvPr/>
        </p:nvSpPr>
        <p:spPr>
          <a:xfrm>
            <a:off x="5449586" y="2545069"/>
            <a:ext cx="1747899" cy="481222"/>
          </a:xfrm>
          <a:prstGeom prst="rect">
            <a:avLst/>
          </a:prstGeom>
          <a:noFill/>
        </p:spPr>
        <p:txBody>
          <a:bodyPr wrap="square" rtlCol="0">
            <a:spAutoFit/>
          </a:bodyPr>
          <a:lstStyle/>
          <a:p>
            <a:pPr algn="ctr"/>
            <a:r>
              <a:rPr lang="en-US" sz="1400" dirty="0"/>
              <a:t>Basic Web Applications</a:t>
            </a:r>
          </a:p>
        </p:txBody>
      </p:sp>
      <p:pic>
        <p:nvPicPr>
          <p:cNvPr id="1036" name="Picture 12" descr="Microservices graphs in three large cloud providers [18]-[20], and our Social Network service.">
            <a:extLst>
              <a:ext uri="{FF2B5EF4-FFF2-40B4-BE49-F238E27FC236}">
                <a16:creationId xmlns:a16="http://schemas.microsoft.com/office/drawing/2014/main" id="{96E4893B-3707-A64F-A350-2EBBF65548A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7460" y="1161157"/>
            <a:ext cx="1641671" cy="1955947"/>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E7270ED0-7311-CA4D-A65E-0AC3FD30F607}"/>
              </a:ext>
            </a:extLst>
          </p:cNvPr>
          <p:cNvSpPr txBox="1"/>
          <p:nvPr/>
        </p:nvSpPr>
        <p:spPr>
          <a:xfrm>
            <a:off x="7049163" y="543957"/>
            <a:ext cx="1747899" cy="675121"/>
          </a:xfrm>
          <a:prstGeom prst="rect">
            <a:avLst/>
          </a:prstGeom>
          <a:noFill/>
        </p:spPr>
        <p:txBody>
          <a:bodyPr wrap="square" rtlCol="0">
            <a:spAutoFit/>
          </a:bodyPr>
          <a:lstStyle/>
          <a:p>
            <a:pPr algn="ctr"/>
            <a:r>
              <a:rPr lang="en-US" sz="1400" dirty="0"/>
              <a:t>Massively Scaled</a:t>
            </a:r>
            <a:br>
              <a:rPr lang="en-US" sz="1400" dirty="0"/>
            </a:br>
            <a:r>
              <a:rPr lang="en-US" sz="1400" dirty="0"/>
              <a:t>Cloud Architectures</a:t>
            </a:r>
          </a:p>
        </p:txBody>
      </p:sp>
    </p:spTree>
    <p:extLst>
      <p:ext uri="{BB962C8B-B14F-4D97-AF65-F5344CB8AC3E}">
        <p14:creationId xmlns:p14="http://schemas.microsoft.com/office/powerpoint/2010/main" val="3316629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0B62F08-EBF1-1547-83FE-532047944EAE}"/>
              </a:ext>
            </a:extLst>
          </p:cNvPr>
          <p:cNvCxnSpPr/>
          <p:nvPr/>
        </p:nvCxnSpPr>
        <p:spPr>
          <a:xfrm flipV="1">
            <a:off x="212651" y="4338084"/>
            <a:ext cx="8548577" cy="95693"/>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2DF89D4-19B6-584C-B14F-562B7266B8B5}"/>
              </a:ext>
            </a:extLst>
          </p:cNvPr>
          <p:cNvSpPr txBox="1"/>
          <p:nvPr/>
        </p:nvSpPr>
        <p:spPr>
          <a:xfrm rot="16200000">
            <a:off x="31827" y="4591862"/>
            <a:ext cx="850604" cy="343043"/>
          </a:xfrm>
          <a:prstGeom prst="rect">
            <a:avLst/>
          </a:prstGeom>
          <a:noFill/>
        </p:spPr>
        <p:txBody>
          <a:bodyPr wrap="square" rtlCol="0">
            <a:spAutoFit/>
          </a:bodyPr>
          <a:lstStyle/>
          <a:p>
            <a:r>
              <a:rPr lang="en-US" dirty="0"/>
              <a:t>1940s</a:t>
            </a:r>
          </a:p>
        </p:txBody>
      </p:sp>
      <p:sp>
        <p:nvSpPr>
          <p:cNvPr id="9" name="TextBox 8">
            <a:extLst>
              <a:ext uri="{FF2B5EF4-FFF2-40B4-BE49-F238E27FC236}">
                <a16:creationId xmlns:a16="http://schemas.microsoft.com/office/drawing/2014/main" id="{ACDFBA9B-B45B-5F45-B778-090911046F68}"/>
              </a:ext>
            </a:extLst>
          </p:cNvPr>
          <p:cNvSpPr txBox="1"/>
          <p:nvPr/>
        </p:nvSpPr>
        <p:spPr>
          <a:xfrm rot="16200000">
            <a:off x="1329761" y="4591862"/>
            <a:ext cx="850604" cy="343043"/>
          </a:xfrm>
          <a:prstGeom prst="rect">
            <a:avLst/>
          </a:prstGeom>
          <a:noFill/>
        </p:spPr>
        <p:txBody>
          <a:bodyPr wrap="square" rtlCol="0">
            <a:spAutoFit/>
          </a:bodyPr>
          <a:lstStyle/>
          <a:p>
            <a:r>
              <a:rPr lang="en-US" dirty="0"/>
              <a:t>1960s</a:t>
            </a:r>
          </a:p>
        </p:txBody>
      </p:sp>
      <p:sp>
        <p:nvSpPr>
          <p:cNvPr id="11" name="TextBox 10">
            <a:extLst>
              <a:ext uri="{FF2B5EF4-FFF2-40B4-BE49-F238E27FC236}">
                <a16:creationId xmlns:a16="http://schemas.microsoft.com/office/drawing/2014/main" id="{3DA2A415-217E-174C-AEC3-61C14DCAC392}"/>
              </a:ext>
            </a:extLst>
          </p:cNvPr>
          <p:cNvSpPr txBox="1"/>
          <p:nvPr/>
        </p:nvSpPr>
        <p:spPr>
          <a:xfrm rot="16200000">
            <a:off x="2627695" y="4591862"/>
            <a:ext cx="850604" cy="343043"/>
          </a:xfrm>
          <a:prstGeom prst="rect">
            <a:avLst/>
          </a:prstGeom>
          <a:noFill/>
        </p:spPr>
        <p:txBody>
          <a:bodyPr wrap="square" rtlCol="0">
            <a:spAutoFit/>
          </a:bodyPr>
          <a:lstStyle/>
          <a:p>
            <a:r>
              <a:rPr lang="en-US" dirty="0"/>
              <a:t>1980s</a:t>
            </a:r>
          </a:p>
        </p:txBody>
      </p:sp>
      <p:sp>
        <p:nvSpPr>
          <p:cNvPr id="12" name="TextBox 11">
            <a:extLst>
              <a:ext uri="{FF2B5EF4-FFF2-40B4-BE49-F238E27FC236}">
                <a16:creationId xmlns:a16="http://schemas.microsoft.com/office/drawing/2014/main" id="{E4E21B92-8CFD-214C-B766-6894125D1283}"/>
              </a:ext>
            </a:extLst>
          </p:cNvPr>
          <p:cNvSpPr txBox="1"/>
          <p:nvPr/>
        </p:nvSpPr>
        <p:spPr>
          <a:xfrm rot="16200000">
            <a:off x="3925629" y="4591862"/>
            <a:ext cx="850604" cy="343043"/>
          </a:xfrm>
          <a:prstGeom prst="rect">
            <a:avLst/>
          </a:prstGeom>
          <a:noFill/>
        </p:spPr>
        <p:txBody>
          <a:bodyPr wrap="square" rtlCol="0">
            <a:spAutoFit/>
          </a:bodyPr>
          <a:lstStyle/>
          <a:p>
            <a:r>
              <a:rPr lang="en-US" dirty="0"/>
              <a:t>1990s</a:t>
            </a:r>
          </a:p>
        </p:txBody>
      </p:sp>
      <p:sp>
        <p:nvSpPr>
          <p:cNvPr id="13" name="TextBox 12">
            <a:extLst>
              <a:ext uri="{FF2B5EF4-FFF2-40B4-BE49-F238E27FC236}">
                <a16:creationId xmlns:a16="http://schemas.microsoft.com/office/drawing/2014/main" id="{A7B786C9-AC0C-7D47-863C-3F0087496848}"/>
              </a:ext>
            </a:extLst>
          </p:cNvPr>
          <p:cNvSpPr txBox="1"/>
          <p:nvPr/>
        </p:nvSpPr>
        <p:spPr>
          <a:xfrm rot="16200000">
            <a:off x="5223563" y="4591862"/>
            <a:ext cx="850604" cy="343043"/>
          </a:xfrm>
          <a:prstGeom prst="rect">
            <a:avLst/>
          </a:prstGeom>
          <a:noFill/>
        </p:spPr>
        <p:txBody>
          <a:bodyPr wrap="square" rtlCol="0">
            <a:spAutoFit/>
          </a:bodyPr>
          <a:lstStyle/>
          <a:p>
            <a:r>
              <a:rPr lang="en-US" dirty="0"/>
              <a:t>2000s</a:t>
            </a:r>
          </a:p>
        </p:txBody>
      </p:sp>
      <p:sp>
        <p:nvSpPr>
          <p:cNvPr id="14" name="TextBox 13">
            <a:extLst>
              <a:ext uri="{FF2B5EF4-FFF2-40B4-BE49-F238E27FC236}">
                <a16:creationId xmlns:a16="http://schemas.microsoft.com/office/drawing/2014/main" id="{D5693EBC-D414-2645-A6A5-86A3D527AC4C}"/>
              </a:ext>
            </a:extLst>
          </p:cNvPr>
          <p:cNvSpPr txBox="1"/>
          <p:nvPr/>
        </p:nvSpPr>
        <p:spPr>
          <a:xfrm rot="16200000">
            <a:off x="6521497" y="4591862"/>
            <a:ext cx="850604" cy="343043"/>
          </a:xfrm>
          <a:prstGeom prst="rect">
            <a:avLst/>
          </a:prstGeom>
          <a:noFill/>
        </p:spPr>
        <p:txBody>
          <a:bodyPr wrap="square" rtlCol="0">
            <a:spAutoFit/>
          </a:bodyPr>
          <a:lstStyle/>
          <a:p>
            <a:r>
              <a:rPr lang="en-US" dirty="0"/>
              <a:t>2010s</a:t>
            </a:r>
          </a:p>
        </p:txBody>
      </p:sp>
      <p:sp>
        <p:nvSpPr>
          <p:cNvPr id="15" name="TextBox 14">
            <a:extLst>
              <a:ext uri="{FF2B5EF4-FFF2-40B4-BE49-F238E27FC236}">
                <a16:creationId xmlns:a16="http://schemas.microsoft.com/office/drawing/2014/main" id="{7AD59F62-5DFF-CC49-9EA9-C746106B96E5}"/>
              </a:ext>
            </a:extLst>
          </p:cNvPr>
          <p:cNvSpPr txBox="1"/>
          <p:nvPr/>
        </p:nvSpPr>
        <p:spPr>
          <a:xfrm rot="16200000">
            <a:off x="7819434" y="4591862"/>
            <a:ext cx="850604" cy="343043"/>
          </a:xfrm>
          <a:prstGeom prst="rect">
            <a:avLst/>
          </a:prstGeom>
          <a:noFill/>
        </p:spPr>
        <p:txBody>
          <a:bodyPr wrap="square" rtlCol="0">
            <a:spAutoFit/>
          </a:bodyPr>
          <a:lstStyle/>
          <a:p>
            <a:r>
              <a:rPr lang="en-US" dirty="0"/>
              <a:t>2020s</a:t>
            </a:r>
          </a:p>
        </p:txBody>
      </p:sp>
      <p:pic>
        <p:nvPicPr>
          <p:cNvPr id="26" name="Picture 25" descr="ENIAC - Wikipedia">
            <a:extLst>
              <a:ext uri="{FF2B5EF4-FFF2-40B4-BE49-F238E27FC236}">
                <a16:creationId xmlns:a16="http://schemas.microsoft.com/office/drawing/2014/main" id="{88298AB6-F0CD-FC4C-B2B2-33A2E88B22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46" y="2791319"/>
            <a:ext cx="1443115" cy="1086515"/>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16">
            <a:extLst>
              <a:ext uri="{FF2B5EF4-FFF2-40B4-BE49-F238E27FC236}">
                <a16:creationId xmlns:a16="http://schemas.microsoft.com/office/drawing/2014/main" id="{AFA25D9F-AA29-994C-B65B-EF8511DB4911}"/>
              </a:ext>
            </a:extLst>
          </p:cNvPr>
          <p:cNvSpPr txBox="1"/>
          <p:nvPr/>
        </p:nvSpPr>
        <p:spPr>
          <a:xfrm>
            <a:off x="53180" y="3900187"/>
            <a:ext cx="1747899" cy="481222"/>
          </a:xfrm>
          <a:prstGeom prst="rect">
            <a:avLst/>
          </a:prstGeom>
          <a:noFill/>
        </p:spPr>
        <p:txBody>
          <a:bodyPr wrap="square" rtlCol="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a:lstStyle>
          <a:p>
            <a:pPr algn="ctr"/>
            <a:r>
              <a:rPr lang="en-US" sz="1400" dirty="0"/>
              <a:t>Purpose Built Computers</a:t>
            </a:r>
          </a:p>
        </p:txBody>
      </p:sp>
      <p:pic>
        <p:nvPicPr>
          <p:cNvPr id="29" name="Picture 28" descr="What Does It Take to Keep a Classic Mainframe Alive? - IEEE Spectrum">
            <a:extLst>
              <a:ext uri="{FF2B5EF4-FFF2-40B4-BE49-F238E27FC236}">
                <a16:creationId xmlns:a16="http://schemas.microsoft.com/office/drawing/2014/main" id="{F682E19F-C8A3-A241-A1DE-AD26A6F067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6113" y="1757916"/>
            <a:ext cx="1450555" cy="108651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18">
            <a:extLst>
              <a:ext uri="{FF2B5EF4-FFF2-40B4-BE49-F238E27FC236}">
                <a16:creationId xmlns:a16="http://schemas.microsoft.com/office/drawing/2014/main" id="{2A4D7C35-2154-7540-8D3D-35D03766FB1B}"/>
              </a:ext>
            </a:extLst>
          </p:cNvPr>
          <p:cNvSpPr txBox="1"/>
          <p:nvPr/>
        </p:nvSpPr>
        <p:spPr>
          <a:xfrm>
            <a:off x="1495295" y="1148319"/>
            <a:ext cx="1747899" cy="675121"/>
          </a:xfrm>
          <a:prstGeom prst="rect">
            <a:avLst/>
          </a:prstGeom>
          <a:noFill/>
        </p:spPr>
        <p:txBody>
          <a:bodyPr wrap="square" rtlCol="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a:lstStyle>
          <a:p>
            <a:pPr algn="ctr"/>
            <a:r>
              <a:rPr lang="en-US" sz="1400" dirty="0"/>
              <a:t>Batch Business Processing on Mainframes</a:t>
            </a:r>
          </a:p>
        </p:txBody>
      </p:sp>
      <p:pic>
        <p:nvPicPr>
          <p:cNvPr id="31" name="Picture 30" descr="30 years of PCs (slideshow) - ExtremeTech">
            <a:extLst>
              <a:ext uri="{FF2B5EF4-FFF2-40B4-BE49-F238E27FC236}">
                <a16:creationId xmlns:a16="http://schemas.microsoft.com/office/drawing/2014/main" id="{01C410F0-2488-B349-954D-81BBFF37A0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9463" y="3320326"/>
            <a:ext cx="1278232" cy="850605"/>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20">
            <a:extLst>
              <a:ext uri="{FF2B5EF4-FFF2-40B4-BE49-F238E27FC236}">
                <a16:creationId xmlns:a16="http://schemas.microsoft.com/office/drawing/2014/main" id="{3A2354DF-A0E7-A346-958A-3F7166B388B9}"/>
              </a:ext>
            </a:extLst>
          </p:cNvPr>
          <p:cNvSpPr txBox="1"/>
          <p:nvPr/>
        </p:nvSpPr>
        <p:spPr>
          <a:xfrm>
            <a:off x="2857941" y="2619823"/>
            <a:ext cx="1747899" cy="675121"/>
          </a:xfrm>
          <a:prstGeom prst="rect">
            <a:avLst/>
          </a:prstGeom>
          <a:noFill/>
        </p:spPr>
        <p:txBody>
          <a:bodyPr wrap="square" rtlCol="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a:lstStyle>
          <a:p>
            <a:pPr algn="ctr"/>
            <a:r>
              <a:rPr lang="en-US" sz="1400" dirty="0"/>
              <a:t>Monocytic applications on a desktop computer</a:t>
            </a:r>
          </a:p>
        </p:txBody>
      </p:sp>
      <p:pic>
        <p:nvPicPr>
          <p:cNvPr id="33" name="Picture 32" descr="Client-server Application - OOSE">
            <a:extLst>
              <a:ext uri="{FF2B5EF4-FFF2-40B4-BE49-F238E27FC236}">
                <a16:creationId xmlns:a16="http://schemas.microsoft.com/office/drawing/2014/main" id="{9B0A45CA-A17D-AD47-B649-07132A55FA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5875" y="1671581"/>
            <a:ext cx="1714336" cy="694476"/>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22">
            <a:extLst>
              <a:ext uri="{FF2B5EF4-FFF2-40B4-BE49-F238E27FC236}">
                <a16:creationId xmlns:a16="http://schemas.microsoft.com/office/drawing/2014/main" id="{23503071-C79C-5C4F-A081-7A5A028E50D5}"/>
              </a:ext>
            </a:extLst>
          </p:cNvPr>
          <p:cNvSpPr txBox="1"/>
          <p:nvPr/>
        </p:nvSpPr>
        <p:spPr>
          <a:xfrm>
            <a:off x="4155875" y="1071509"/>
            <a:ext cx="1747899" cy="481222"/>
          </a:xfrm>
          <a:prstGeom prst="rect">
            <a:avLst/>
          </a:prstGeom>
          <a:noFill/>
        </p:spPr>
        <p:txBody>
          <a:bodyPr wrap="square" rtlCol="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a:lstStyle>
          <a:p>
            <a:pPr algn="ctr"/>
            <a:r>
              <a:rPr lang="en-US" sz="1400" dirty="0"/>
              <a:t>Basic Client/Server</a:t>
            </a:r>
          </a:p>
        </p:txBody>
      </p:sp>
      <p:pic>
        <p:nvPicPr>
          <p:cNvPr id="35" name="Picture 34" descr="Client–server model - Wikipedia">
            <a:extLst>
              <a:ext uri="{FF2B5EF4-FFF2-40B4-BE49-F238E27FC236}">
                <a16:creationId xmlns:a16="http://schemas.microsoft.com/office/drawing/2014/main" id="{5F600BCC-8E4A-274C-83C1-73FF981A08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36079" y="3183570"/>
            <a:ext cx="1527847" cy="916708"/>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24">
            <a:extLst>
              <a:ext uri="{FF2B5EF4-FFF2-40B4-BE49-F238E27FC236}">
                <a16:creationId xmlns:a16="http://schemas.microsoft.com/office/drawing/2014/main" id="{211941DD-0E48-6440-98EE-70B8CD410602}"/>
              </a:ext>
            </a:extLst>
          </p:cNvPr>
          <p:cNvSpPr txBox="1"/>
          <p:nvPr/>
        </p:nvSpPr>
        <p:spPr>
          <a:xfrm>
            <a:off x="5426052" y="2603821"/>
            <a:ext cx="1747899" cy="481222"/>
          </a:xfrm>
          <a:prstGeom prst="rect">
            <a:avLst/>
          </a:prstGeom>
          <a:noFill/>
        </p:spPr>
        <p:txBody>
          <a:bodyPr wrap="square" rtlCol="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a:lstStyle>
          <a:p>
            <a:pPr algn="ctr"/>
            <a:r>
              <a:rPr lang="en-US" sz="1400" dirty="0"/>
              <a:t>Basic Web Applications</a:t>
            </a:r>
          </a:p>
        </p:txBody>
      </p:sp>
      <p:pic>
        <p:nvPicPr>
          <p:cNvPr id="37" name="Picture 36" descr="Microservices graphs in three large cloud providers [18]-[20], and our Social Network service.">
            <a:extLst>
              <a:ext uri="{FF2B5EF4-FFF2-40B4-BE49-F238E27FC236}">
                <a16:creationId xmlns:a16="http://schemas.microsoft.com/office/drawing/2014/main" id="{96E4893B-3707-A64F-A350-2EBBF65548A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63926" y="1219909"/>
            <a:ext cx="1641671" cy="1955947"/>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26">
            <a:extLst>
              <a:ext uri="{FF2B5EF4-FFF2-40B4-BE49-F238E27FC236}">
                <a16:creationId xmlns:a16="http://schemas.microsoft.com/office/drawing/2014/main" id="{E7270ED0-7311-CA4D-A65E-0AC3FD30F607}"/>
              </a:ext>
            </a:extLst>
          </p:cNvPr>
          <p:cNvSpPr txBox="1"/>
          <p:nvPr/>
        </p:nvSpPr>
        <p:spPr>
          <a:xfrm>
            <a:off x="7025629" y="602709"/>
            <a:ext cx="1747899" cy="675121"/>
          </a:xfrm>
          <a:prstGeom prst="rect">
            <a:avLst/>
          </a:prstGeom>
          <a:noFill/>
        </p:spPr>
        <p:txBody>
          <a:bodyPr wrap="square" rtlCol="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a:lstStyle>
          <a:p>
            <a:pPr algn="ctr"/>
            <a:r>
              <a:rPr lang="en-US" sz="1400" dirty="0"/>
              <a:t>Massively Scaled</a:t>
            </a:r>
            <a:br>
              <a:rPr lang="en-US" sz="1400" dirty="0"/>
            </a:br>
            <a:r>
              <a:rPr lang="en-US" sz="1400" dirty="0"/>
              <a:t>Cloud Architectures</a:t>
            </a:r>
          </a:p>
        </p:txBody>
      </p:sp>
      <p:sp>
        <p:nvSpPr>
          <p:cNvPr id="10" name="Rectangle 9">
            <a:extLst>
              <a:ext uri="{FF2B5EF4-FFF2-40B4-BE49-F238E27FC236}">
                <a16:creationId xmlns:a16="http://schemas.microsoft.com/office/drawing/2014/main" id="{07864F7C-091C-0F4C-933C-12E42BBC96ED}"/>
              </a:ext>
            </a:extLst>
          </p:cNvPr>
          <p:cNvSpPr/>
          <p:nvPr/>
        </p:nvSpPr>
        <p:spPr>
          <a:xfrm>
            <a:off x="53180" y="513501"/>
            <a:ext cx="8912400" cy="3778700"/>
          </a:xfrm>
          <a:prstGeom prst="rect">
            <a:avLst/>
          </a:prstGeom>
          <a:solidFill>
            <a:schemeClr val="bg1">
              <a:alpha val="881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2651" y="21489"/>
            <a:ext cx="8207006" cy="994172"/>
          </a:xfrm>
        </p:spPr>
        <p:txBody>
          <a:bodyPr>
            <a:normAutofit/>
          </a:bodyPr>
          <a:lstStyle/>
          <a:p>
            <a:r>
              <a:rPr lang="en-US" sz="2800" b="1" dirty="0"/>
              <a:t>But why do we need architecture?</a:t>
            </a:r>
          </a:p>
        </p:txBody>
      </p:sp>
      <p:sp>
        <p:nvSpPr>
          <p:cNvPr id="16" name="Freeform 15">
            <a:extLst>
              <a:ext uri="{FF2B5EF4-FFF2-40B4-BE49-F238E27FC236}">
                <a16:creationId xmlns:a16="http://schemas.microsoft.com/office/drawing/2014/main" id="{BEE8ECE7-F6E9-AF4E-828B-CDC9E5F3D200}"/>
              </a:ext>
            </a:extLst>
          </p:cNvPr>
          <p:cNvSpPr/>
          <p:nvPr/>
        </p:nvSpPr>
        <p:spPr>
          <a:xfrm>
            <a:off x="345688" y="925551"/>
            <a:ext cx="7805853" cy="3278459"/>
          </a:xfrm>
          <a:custGeom>
            <a:avLst/>
            <a:gdLst>
              <a:gd name="connsiteX0" fmla="*/ 0 w 7805853"/>
              <a:gd name="connsiteY0" fmla="*/ 3278459 h 3278459"/>
              <a:gd name="connsiteX1" fmla="*/ 1326995 w 7805853"/>
              <a:gd name="connsiteY1" fmla="*/ 3256156 h 3278459"/>
              <a:gd name="connsiteX2" fmla="*/ 2642839 w 7805853"/>
              <a:gd name="connsiteY2" fmla="*/ 3010829 h 3278459"/>
              <a:gd name="connsiteX3" fmla="*/ 3969834 w 7805853"/>
              <a:gd name="connsiteY3" fmla="*/ 2754351 h 3278459"/>
              <a:gd name="connsiteX4" fmla="*/ 5140712 w 7805853"/>
              <a:gd name="connsiteY4" fmla="*/ 2464420 h 3278459"/>
              <a:gd name="connsiteX5" fmla="*/ 6634975 w 7805853"/>
              <a:gd name="connsiteY5" fmla="*/ 1962615 h 3278459"/>
              <a:gd name="connsiteX6" fmla="*/ 7805853 w 7805853"/>
              <a:gd name="connsiteY6" fmla="*/ 0 h 32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05853" h="3278459">
                <a:moveTo>
                  <a:pt x="0" y="3278459"/>
                </a:moveTo>
                <a:lnTo>
                  <a:pt x="1326995" y="3256156"/>
                </a:lnTo>
                <a:cubicBezTo>
                  <a:pt x="1767468" y="3211551"/>
                  <a:pt x="2642839" y="3010829"/>
                  <a:pt x="2642839" y="3010829"/>
                </a:cubicBezTo>
                <a:cubicBezTo>
                  <a:pt x="3083312" y="2927195"/>
                  <a:pt x="3553522" y="2845419"/>
                  <a:pt x="3969834" y="2754351"/>
                </a:cubicBezTo>
                <a:cubicBezTo>
                  <a:pt x="4386146" y="2663283"/>
                  <a:pt x="4696522" y="2596376"/>
                  <a:pt x="5140712" y="2464420"/>
                </a:cubicBezTo>
                <a:cubicBezTo>
                  <a:pt x="5584902" y="2332464"/>
                  <a:pt x="6190785" y="2373352"/>
                  <a:pt x="6634975" y="1962615"/>
                </a:cubicBezTo>
                <a:cubicBezTo>
                  <a:pt x="7079165" y="1551878"/>
                  <a:pt x="7442509" y="775939"/>
                  <a:pt x="7805853"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F79DA8AF-AE09-794E-B327-CBA6D722614C}"/>
              </a:ext>
            </a:extLst>
          </p:cNvPr>
          <p:cNvSpPr txBox="1"/>
          <p:nvPr/>
        </p:nvSpPr>
        <p:spPr>
          <a:xfrm>
            <a:off x="2658939" y="5340050"/>
            <a:ext cx="3893802" cy="592342"/>
          </a:xfrm>
          <a:prstGeom prst="rect">
            <a:avLst/>
          </a:prstGeom>
          <a:noFill/>
        </p:spPr>
        <p:txBody>
          <a:bodyPr wrap="square" rtlCol="0">
            <a:spAutoFit/>
          </a:bodyPr>
          <a:lstStyle/>
          <a:p>
            <a:pPr algn="ctr"/>
            <a:r>
              <a:rPr lang="en-US" dirty="0"/>
              <a:t>Growth of number of Components in System </a:t>
            </a:r>
          </a:p>
        </p:txBody>
      </p:sp>
      <p:cxnSp>
        <p:nvCxnSpPr>
          <p:cNvPr id="20" name="Straight Connector 19">
            <a:extLst>
              <a:ext uri="{FF2B5EF4-FFF2-40B4-BE49-F238E27FC236}">
                <a16:creationId xmlns:a16="http://schemas.microsoft.com/office/drawing/2014/main" id="{A681C009-1297-B645-AF8A-6CB34783844F}"/>
              </a:ext>
            </a:extLst>
          </p:cNvPr>
          <p:cNvCxnSpPr/>
          <p:nvPr/>
        </p:nvCxnSpPr>
        <p:spPr>
          <a:xfrm flipV="1">
            <a:off x="4705815" y="880631"/>
            <a:ext cx="0" cy="3500778"/>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49CCF4A7-E8C3-1C4C-90AA-3EAE1FB713FB}"/>
              </a:ext>
            </a:extLst>
          </p:cNvPr>
          <p:cNvSpPr txBox="1"/>
          <p:nvPr/>
        </p:nvSpPr>
        <p:spPr>
          <a:xfrm>
            <a:off x="4454568" y="1167025"/>
            <a:ext cx="3893802" cy="1090940"/>
          </a:xfrm>
          <a:prstGeom prst="rect">
            <a:avLst/>
          </a:prstGeom>
          <a:noFill/>
        </p:spPr>
        <p:txBody>
          <a:bodyPr wrap="square" rtlCol="0">
            <a:spAutoFit/>
          </a:bodyPr>
          <a:lstStyle/>
          <a:p>
            <a:pPr algn="ctr"/>
            <a:r>
              <a:rPr lang="en-US" dirty="0"/>
              <a:t>Complex, Highly Integrated</a:t>
            </a:r>
            <a:br>
              <a:rPr lang="en-US" dirty="0"/>
            </a:br>
            <a:r>
              <a:rPr lang="en-US" dirty="0"/>
              <a:t>and Distributed Systems</a:t>
            </a:r>
            <a:br>
              <a:rPr lang="en-US" dirty="0"/>
            </a:br>
            <a:r>
              <a:rPr lang="en-US" dirty="0"/>
              <a:t>built by very large</a:t>
            </a:r>
            <a:br>
              <a:rPr lang="en-US" dirty="0"/>
            </a:br>
            <a:r>
              <a:rPr lang="en-US" dirty="0"/>
              <a:t>teams</a:t>
            </a:r>
          </a:p>
        </p:txBody>
      </p:sp>
      <p:sp>
        <p:nvSpPr>
          <p:cNvPr id="45" name="TextBox 44">
            <a:extLst>
              <a:ext uri="{FF2B5EF4-FFF2-40B4-BE49-F238E27FC236}">
                <a16:creationId xmlns:a16="http://schemas.microsoft.com/office/drawing/2014/main" id="{BE03CE13-BDB8-E14D-80EB-4A3904C960BA}"/>
              </a:ext>
            </a:extLst>
          </p:cNvPr>
          <p:cNvSpPr txBox="1"/>
          <p:nvPr/>
        </p:nvSpPr>
        <p:spPr>
          <a:xfrm>
            <a:off x="444739" y="2356938"/>
            <a:ext cx="3893802" cy="592342"/>
          </a:xfrm>
          <a:prstGeom prst="rect">
            <a:avLst/>
          </a:prstGeom>
          <a:noFill/>
        </p:spPr>
        <p:txBody>
          <a:bodyPr wrap="square" rtlCol="0">
            <a:spAutoFit/>
          </a:bodyPr>
          <a:lstStyle/>
          <a:p>
            <a:pPr algn="ctr"/>
            <a:r>
              <a:rPr lang="en-US" dirty="0"/>
              <a:t>Able to build things with</a:t>
            </a:r>
            <a:br>
              <a:rPr lang="en-US" dirty="0"/>
            </a:br>
            <a:r>
              <a:rPr lang="en-US" dirty="0"/>
              <a:t>relatively small isolated teams</a:t>
            </a:r>
          </a:p>
        </p:txBody>
      </p:sp>
      <p:sp>
        <p:nvSpPr>
          <p:cNvPr id="46" name="TextBox 45">
            <a:extLst>
              <a:ext uri="{FF2B5EF4-FFF2-40B4-BE49-F238E27FC236}">
                <a16:creationId xmlns:a16="http://schemas.microsoft.com/office/drawing/2014/main" id="{188198FF-4546-E045-9FB8-687D4F074430}"/>
              </a:ext>
            </a:extLst>
          </p:cNvPr>
          <p:cNvSpPr txBox="1"/>
          <p:nvPr/>
        </p:nvSpPr>
        <p:spPr>
          <a:xfrm>
            <a:off x="317521" y="3145278"/>
            <a:ext cx="3893802" cy="592342"/>
          </a:xfrm>
          <a:prstGeom prst="rect">
            <a:avLst/>
          </a:prstGeom>
          <a:noFill/>
        </p:spPr>
        <p:txBody>
          <a:bodyPr wrap="square" rtlCol="0">
            <a:spAutoFit/>
          </a:bodyPr>
          <a:lstStyle/>
          <a:p>
            <a:pPr algn="ctr"/>
            <a:r>
              <a:rPr lang="en-US" dirty="0">
                <a:solidFill>
                  <a:srgbClr val="FF0000"/>
                </a:solidFill>
              </a:rPr>
              <a:t>PRE-NEED FOR SOFTWARE ARCHITECTURE</a:t>
            </a:r>
          </a:p>
        </p:txBody>
      </p:sp>
      <p:sp>
        <p:nvSpPr>
          <p:cNvPr id="47" name="TextBox 46">
            <a:extLst>
              <a:ext uri="{FF2B5EF4-FFF2-40B4-BE49-F238E27FC236}">
                <a16:creationId xmlns:a16="http://schemas.microsoft.com/office/drawing/2014/main" id="{E37E1328-C494-094D-8CEE-FB174560C117}"/>
              </a:ext>
            </a:extLst>
          </p:cNvPr>
          <p:cNvSpPr txBox="1"/>
          <p:nvPr/>
        </p:nvSpPr>
        <p:spPr>
          <a:xfrm>
            <a:off x="4891903" y="3521712"/>
            <a:ext cx="3893802" cy="592342"/>
          </a:xfrm>
          <a:prstGeom prst="rect">
            <a:avLst/>
          </a:prstGeom>
          <a:noFill/>
        </p:spPr>
        <p:txBody>
          <a:bodyPr wrap="square" rtlCol="0">
            <a:spAutoFit/>
          </a:bodyPr>
          <a:lstStyle/>
          <a:p>
            <a:pPr algn="ctr"/>
            <a:r>
              <a:rPr lang="en-US" dirty="0">
                <a:solidFill>
                  <a:srgbClr val="FF0000"/>
                </a:solidFill>
              </a:rPr>
              <a:t>NEED FOR SOFTWARE ARCHITECTURE</a:t>
            </a:r>
          </a:p>
        </p:txBody>
      </p:sp>
    </p:spTree>
    <p:extLst>
      <p:ext uri="{BB962C8B-B14F-4D97-AF65-F5344CB8AC3E}">
        <p14:creationId xmlns:p14="http://schemas.microsoft.com/office/powerpoint/2010/main" val="294723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1" y="21489"/>
            <a:ext cx="8207006" cy="994172"/>
          </a:xfrm>
        </p:spPr>
        <p:txBody>
          <a:bodyPr>
            <a:normAutofit/>
          </a:bodyPr>
          <a:lstStyle/>
          <a:p>
            <a:r>
              <a:rPr lang="en-US" sz="2800" b="1" dirty="0"/>
              <a:t>But why do we need architecture?</a:t>
            </a:r>
          </a:p>
        </p:txBody>
      </p:sp>
      <p:pic>
        <p:nvPicPr>
          <p:cNvPr id="3" name="Picture 2">
            <a:extLst>
              <a:ext uri="{FF2B5EF4-FFF2-40B4-BE49-F238E27FC236}">
                <a16:creationId xmlns:a16="http://schemas.microsoft.com/office/drawing/2014/main" id="{7DAA2217-7495-3548-9F4A-60894126B8F0}"/>
              </a:ext>
            </a:extLst>
          </p:cNvPr>
          <p:cNvPicPr>
            <a:picLocks noChangeAspect="1"/>
          </p:cNvPicPr>
          <p:nvPr/>
        </p:nvPicPr>
        <p:blipFill>
          <a:blip r:embed="rId2"/>
          <a:stretch>
            <a:fillRect/>
          </a:stretch>
        </p:blipFill>
        <p:spPr>
          <a:xfrm>
            <a:off x="1976349" y="892063"/>
            <a:ext cx="5440273" cy="4311874"/>
          </a:xfrm>
          <a:prstGeom prst="rect">
            <a:avLst/>
          </a:prstGeom>
        </p:spPr>
      </p:pic>
      <p:sp>
        <p:nvSpPr>
          <p:cNvPr id="39" name="TextBox 38">
            <a:extLst>
              <a:ext uri="{FF2B5EF4-FFF2-40B4-BE49-F238E27FC236}">
                <a16:creationId xmlns:a16="http://schemas.microsoft.com/office/drawing/2014/main" id="{B1457CFE-7A15-2243-A078-8030555077AC}"/>
              </a:ext>
            </a:extLst>
          </p:cNvPr>
          <p:cNvSpPr txBox="1"/>
          <p:nvPr/>
        </p:nvSpPr>
        <p:spPr>
          <a:xfrm>
            <a:off x="2658939" y="5340050"/>
            <a:ext cx="3893802" cy="592342"/>
          </a:xfrm>
          <a:prstGeom prst="rect">
            <a:avLst/>
          </a:prstGeom>
          <a:noFill/>
        </p:spPr>
        <p:txBody>
          <a:bodyPr wrap="square" rtlCol="0">
            <a:spAutoFit/>
          </a:bodyPr>
          <a:lstStyle/>
          <a:p>
            <a:pPr algn="ctr"/>
            <a:r>
              <a:rPr lang="en-US" dirty="0"/>
              <a:t>The Seminal Paper Describing the Need for Software Architecture</a:t>
            </a:r>
          </a:p>
        </p:txBody>
      </p:sp>
    </p:spTree>
    <p:extLst>
      <p:ext uri="{BB962C8B-B14F-4D97-AF65-F5344CB8AC3E}">
        <p14:creationId xmlns:p14="http://schemas.microsoft.com/office/powerpoint/2010/main" val="1281410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18407</TotalTime>
  <Words>1401</Words>
  <Application>Microsoft Macintosh PowerPoint</Application>
  <PresentationFormat>Custom</PresentationFormat>
  <Paragraphs>164</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Avant Garde</vt:lpstr>
      <vt:lpstr>Helvetica</vt:lpstr>
      <vt:lpstr>Verdana</vt:lpstr>
      <vt:lpstr>Office Theme</vt:lpstr>
      <vt:lpstr>SE 577 Software Architecture  Intro to Software Architecture </vt:lpstr>
      <vt:lpstr>What is Software Architecture?</vt:lpstr>
      <vt:lpstr>What is Software Architecture? (cont’d)</vt:lpstr>
      <vt:lpstr>What is Software Architecture? (cont’d)</vt:lpstr>
      <vt:lpstr>What is Software Architecture? (cont’d)</vt:lpstr>
      <vt:lpstr>Every system has an architecture, regardless if it was planned or not planned</vt:lpstr>
      <vt:lpstr>But why do we need architecture?</vt:lpstr>
      <vt:lpstr>But why do we need architecture?</vt:lpstr>
      <vt:lpstr>But why do we need architecture?</vt:lpstr>
      <vt:lpstr>General Search Engine Architecture (Arvind)</vt:lpstr>
      <vt:lpstr>Multi-tier Architecture</vt:lpstr>
      <vt:lpstr>Software Architecture as a Design Activity</vt:lpstr>
      <vt:lpstr>Software Architecture in the Context of Design</vt:lpstr>
      <vt:lpstr>Architecture is Expressed using Models</vt:lpstr>
      <vt:lpstr>Architecture Abstractions</vt:lpstr>
      <vt:lpstr>Architecture Framing</vt:lpstr>
      <vt:lpstr>Architecture Done Poorly …</vt:lpstr>
      <vt:lpstr>Get it Right the First Time !</vt:lpstr>
      <vt:lpstr>Why Study Architecture?</vt:lpstr>
      <vt:lpstr>Why Study Architecture? (cont’d)</vt:lpstr>
      <vt:lpstr>Why Study Architecture? (cont’d)</vt:lpstr>
      <vt:lpstr>Software Architects need to cover a lot of ground</vt:lpstr>
      <vt:lpstr>What does a Software Architect do?</vt:lpstr>
      <vt:lpstr>Expectations of a software architect</vt:lpstr>
    </vt:vector>
  </TitlesOfParts>
  <Company>Drexel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SE-320: Software Verification &amp; Validation</dc:title>
  <dc:creator>Filippos I. Vokolos</dc:creator>
  <cp:lastModifiedBy>Brian Mitchell</cp:lastModifiedBy>
  <cp:revision>613</cp:revision>
  <cp:lastPrinted>2014-01-29T15:51:24Z</cp:lastPrinted>
  <dcterms:created xsi:type="dcterms:W3CDTF">2000-03-07T00:57:40Z</dcterms:created>
  <dcterms:modified xsi:type="dcterms:W3CDTF">2022-03-30T21:32:11Z</dcterms:modified>
</cp:coreProperties>
</file>