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1" r:id="rId1"/>
  </p:sldMasterIdLst>
  <p:notesMasterIdLst>
    <p:notesMasterId r:id="rId49"/>
  </p:notesMasterIdLst>
  <p:handoutMasterIdLst>
    <p:handoutMasterId r:id="rId50"/>
  </p:handoutMasterIdLst>
  <p:sldIdLst>
    <p:sldId id="256" r:id="rId2"/>
    <p:sldId id="535" r:id="rId3"/>
    <p:sldId id="524" r:id="rId4"/>
    <p:sldId id="593" r:id="rId5"/>
    <p:sldId id="590" r:id="rId6"/>
    <p:sldId id="592" r:id="rId7"/>
    <p:sldId id="594" r:id="rId8"/>
    <p:sldId id="526" r:id="rId9"/>
    <p:sldId id="487" r:id="rId10"/>
    <p:sldId id="533" r:id="rId11"/>
    <p:sldId id="534" r:id="rId12"/>
    <p:sldId id="528" r:id="rId13"/>
    <p:sldId id="529" r:id="rId14"/>
    <p:sldId id="530" r:id="rId15"/>
    <p:sldId id="532" r:id="rId16"/>
    <p:sldId id="509" r:id="rId17"/>
    <p:sldId id="510" r:id="rId18"/>
    <p:sldId id="511" r:id="rId19"/>
    <p:sldId id="516" r:id="rId20"/>
    <p:sldId id="542" r:id="rId21"/>
    <p:sldId id="544" r:id="rId22"/>
    <p:sldId id="543" r:id="rId23"/>
    <p:sldId id="512" r:id="rId24"/>
    <p:sldId id="513" r:id="rId25"/>
    <p:sldId id="514" r:id="rId26"/>
    <p:sldId id="515" r:id="rId27"/>
    <p:sldId id="517" r:id="rId28"/>
    <p:sldId id="538" r:id="rId29"/>
    <p:sldId id="520" r:id="rId30"/>
    <p:sldId id="521" r:id="rId31"/>
    <p:sldId id="540" r:id="rId32"/>
    <p:sldId id="541" r:id="rId33"/>
    <p:sldId id="545" r:id="rId34"/>
    <p:sldId id="586" r:id="rId35"/>
    <p:sldId id="587" r:id="rId36"/>
    <p:sldId id="583" r:id="rId37"/>
    <p:sldId id="584" r:id="rId38"/>
    <p:sldId id="585" r:id="rId39"/>
    <p:sldId id="588" r:id="rId40"/>
    <p:sldId id="589" r:id="rId41"/>
    <p:sldId id="573" r:id="rId42"/>
    <p:sldId id="574" r:id="rId43"/>
    <p:sldId id="575" r:id="rId44"/>
    <p:sldId id="576" r:id="rId45"/>
    <p:sldId id="577" r:id="rId46"/>
    <p:sldId id="578" r:id="rId47"/>
    <p:sldId id="579" r:id="rId48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 autoAdjust="0"/>
    <p:restoredTop sz="94640"/>
  </p:normalViewPr>
  <p:slideViewPr>
    <p:cSldViewPr snapToGrid="0">
      <p:cViewPr varScale="1">
        <p:scale>
          <a:sx n="120" d="100"/>
          <a:sy n="120" d="100"/>
        </p:scale>
        <p:origin x="1416" y="18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3" d="100"/>
        <a:sy n="253" d="100"/>
      </p:scale>
      <p:origin x="0" y="24840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A255850-B354-2F43-ADE0-90FD8897B7B5}" type="slidenum">
              <a:rPr lang="en-US" sz="1200">
                <a:latin typeface="Arial" charset="0"/>
              </a:rPr>
              <a:pPr/>
              <a:t>9</a:t>
            </a:fld>
            <a:endParaRPr lang="en-US" sz="1200">
              <a:latin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D0DD4BA-CA39-B448-A06B-417AA8B4A4DE}" type="slidenum">
              <a:rPr lang="en-US" sz="1200">
                <a:latin typeface="Arial" charset="0"/>
              </a:rPr>
              <a:pPr/>
              <a:t>35</a:t>
            </a:fld>
            <a:endParaRPr lang="en-US" sz="1200">
              <a:latin typeface="Arial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1535370-2282-EA40-88A5-529E5E0A8393}" type="slidenum">
              <a:rPr lang="en-US" sz="1200">
                <a:latin typeface="Arial" charset="0"/>
              </a:rPr>
              <a:pPr/>
              <a:t>36</a:t>
            </a:fld>
            <a:endParaRPr lang="en-US" sz="1200">
              <a:latin typeface="Arial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8C96D06-B4BA-F742-8C38-C0CB39B92759}" type="slidenum">
              <a:rPr lang="en-US" sz="1200">
                <a:latin typeface="Arial" charset="0"/>
              </a:rPr>
              <a:pPr/>
              <a:t>37</a:t>
            </a:fld>
            <a:endParaRPr lang="en-US" sz="1200">
              <a:latin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7B95CB2-5B76-2646-B4A8-CFD4D462CD4A}" type="slidenum">
              <a:rPr lang="en-US" sz="1200">
                <a:latin typeface="Arial" charset="0"/>
              </a:rPr>
              <a:pPr/>
              <a:t>38</a:t>
            </a:fld>
            <a:endParaRPr lang="en-US" sz="1200">
              <a:latin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DD88020-18B8-354B-9ACE-A6320E949013}" type="slidenum">
              <a:rPr lang="en-US" sz="1200">
                <a:latin typeface="Arial" charset="0"/>
              </a:rPr>
              <a:pPr/>
              <a:t>39</a:t>
            </a:fld>
            <a:endParaRPr lang="en-US" sz="1200">
              <a:latin typeface="Arial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1B709EE-74F2-7340-BC7D-6154986BE210}" type="slidenum">
              <a:rPr lang="en-US" sz="1200">
                <a:latin typeface="Arial" charset="0"/>
              </a:rPr>
              <a:pPr/>
              <a:t>40</a:t>
            </a:fld>
            <a:endParaRPr lang="en-US" sz="1200">
              <a:latin typeface="Arial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F5D70DF-76E8-4D41-8643-555FEEF88DA3}" type="slidenum">
              <a:rPr lang="en-US" sz="1200">
                <a:latin typeface="Arial" charset="0"/>
              </a:rPr>
              <a:pPr/>
              <a:t>41</a:t>
            </a:fld>
            <a:endParaRPr lang="en-US" sz="1200">
              <a:latin typeface="Arial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95EB8E4-C69F-D14B-8AF4-C47C68C103F1}" type="slidenum">
              <a:rPr lang="en-US" sz="1200">
                <a:latin typeface="Arial" charset="0"/>
              </a:rPr>
              <a:pPr/>
              <a:t>42</a:t>
            </a:fld>
            <a:endParaRPr lang="en-US" sz="1200">
              <a:latin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9F1A610-FD67-8843-9C22-F79A26942FE1}" type="slidenum">
              <a:rPr lang="en-US" sz="1200">
                <a:latin typeface="Arial" charset="0"/>
              </a:rPr>
              <a:pPr/>
              <a:t>44</a:t>
            </a:fld>
            <a:endParaRPr lang="en-US" sz="1200">
              <a:latin typeface="Arial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8C20C4D-B2F4-334F-801C-CCAA3729D70E}" type="slidenum">
              <a:rPr lang="en-US" sz="1200">
                <a:latin typeface="Arial" charset="0"/>
              </a:rPr>
              <a:pPr/>
              <a:t>45</a:t>
            </a:fld>
            <a:endParaRPr lang="en-US" sz="1200">
              <a:latin typeface="Arial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1B309D9-A50E-2643-BD90-4A327E103EA5}" type="slidenum">
              <a:rPr lang="en-US" sz="1200">
                <a:latin typeface="Arial" charset="0"/>
              </a:rPr>
              <a:pPr/>
              <a:t>16</a:t>
            </a:fld>
            <a:endParaRPr lang="en-US" sz="1200">
              <a:latin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445D692-4972-4C4C-AF4E-FEA399092210}" type="slidenum">
              <a:rPr lang="en-US" sz="1200">
                <a:latin typeface="Arial" charset="0"/>
              </a:rPr>
              <a:pPr/>
              <a:t>46</a:t>
            </a:fld>
            <a:endParaRPr lang="en-US" sz="1200">
              <a:latin typeface="Arial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4D41959-5558-FC44-AC10-66E050362E8C}" type="slidenum">
              <a:rPr lang="en-US" sz="1200">
                <a:latin typeface="Arial" charset="0"/>
              </a:rPr>
              <a:pPr/>
              <a:t>47</a:t>
            </a:fld>
            <a:endParaRPr lang="en-US" sz="1200">
              <a:latin typeface="Arial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6E97892-CA20-4D4D-9661-2BC8A1593FCC}" type="slidenum">
              <a:rPr lang="en-US" sz="1200">
                <a:latin typeface="Arial" charset="0"/>
              </a:rPr>
              <a:pPr/>
              <a:t>17</a:t>
            </a:fld>
            <a:endParaRPr lang="en-US" sz="1200">
              <a:latin typeface="Arial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19DC8A-F13C-7541-9EB7-BBE97FDCFA69}" type="slidenum">
              <a:rPr lang="en-US" sz="1200">
                <a:latin typeface="Arial" charset="0"/>
              </a:rPr>
              <a:pPr/>
              <a:t>18</a:t>
            </a:fld>
            <a:endParaRPr lang="en-US" sz="1200">
              <a:latin typeface="Arial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6AEECF5-E928-BD46-A595-D3AC47168127}" type="slidenum">
              <a:rPr lang="en-US" sz="1200">
                <a:latin typeface="Arial" charset="0"/>
              </a:rPr>
              <a:pPr/>
              <a:t>19</a:t>
            </a:fld>
            <a:endParaRPr lang="en-US" sz="1200">
              <a:latin typeface="Arial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BAE432D-05A0-CB45-92A1-055F1BBAB77F}" type="slidenum">
              <a:rPr lang="en-US" sz="1200">
                <a:latin typeface="Arial" charset="0"/>
              </a:rPr>
              <a:pPr/>
              <a:t>27</a:t>
            </a:fld>
            <a:endParaRPr lang="en-US" sz="1200">
              <a:latin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8498916-B1DE-0049-B697-45D9092DCF50}" type="slidenum">
              <a:rPr lang="en-US" sz="1200">
                <a:latin typeface="Arial" charset="0"/>
              </a:rPr>
              <a:pPr/>
              <a:t>29</a:t>
            </a:fld>
            <a:endParaRPr lang="en-US" sz="1200">
              <a:latin typeface="Arial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11F05B6-583D-9A48-8313-EA0D4014AFBA}" type="slidenum">
              <a:rPr lang="en-US" sz="1200">
                <a:latin typeface="Arial" charset="0"/>
              </a:rPr>
              <a:pPr/>
              <a:t>30</a:t>
            </a:fld>
            <a:endParaRPr lang="en-US" sz="1200">
              <a:latin typeface="Arial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D2E80EB-090D-A64A-8E75-D50D786B7B10}" type="slidenum">
              <a:rPr lang="en-US" sz="1200">
                <a:latin typeface="Arial" charset="0"/>
              </a:rPr>
              <a:pPr/>
              <a:t>34</a:t>
            </a:fld>
            <a:endParaRPr lang="en-US" sz="1200">
              <a:latin typeface="Arial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CC878-5F60-0F49-8DD4-29CBA601BE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43DA6-3640-8246-9695-8CF0B5E259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F0D40-9CC8-2048-BBA2-F426D36933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7333"/>
            <a:ext cx="8229600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93334"/>
            <a:ext cx="4038600" cy="3725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93334"/>
            <a:ext cx="4038600" cy="3725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ADEBB-EAA3-BA43-B8F1-BD75D5B43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80F11-1880-CD47-AED4-961A43E2C21D}" type="datetime1">
              <a:rPr lang="en-US" smtClean="0"/>
              <a:t>3/30/22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1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21287"/>
          </a:xfrm>
        </p:spPr>
        <p:txBody>
          <a:bodyPr/>
          <a:lstStyle>
            <a:lvl1pPr>
              <a:defRPr sz="32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43344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19343-C026-5647-A456-6040F9AA1D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2B0FF-9A87-4942-B5AB-446B46E29C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BB14E-3E02-3E41-A42C-BC647360AA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D48BE-E9CD-A040-AC0E-3688A2B8B3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F322F-839B-2B43-9D1E-9C9BADB177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B651F-4D72-D749-BCF5-DE683B1817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00C46-C1B9-994F-8813-9CDE16DCFD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0DDCE-30B2-714C-AB9E-A9A1CA1FF9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3327A1-151C-ED45-B1ED-C3B16E3E98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3375283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/>
              <a:t>SE 577</a:t>
            </a:r>
            <a:br>
              <a:rPr lang="en-US" altLang="en-US" b="1" dirty="0"/>
            </a:br>
            <a:r>
              <a:rPr lang="en-US" altLang="en-US" b="1" dirty="0"/>
              <a:t>Software Architecture</a:t>
            </a:r>
            <a:br>
              <a:rPr lang="en-US" altLang="en-US" sz="1800" b="1" dirty="0">
                <a:effectLst/>
              </a:rPr>
            </a:br>
            <a:br>
              <a:rPr lang="en-US" altLang="en-US" b="1" dirty="0"/>
            </a:b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sz="3200" b="1" dirty="0">
                <a:solidFill>
                  <a:srgbClr val="0070C0"/>
                </a:solidFill>
              </a:rPr>
              <a:t>Basic SW Architectural Concepts</a:t>
            </a:r>
            <a:br>
              <a:rPr lang="en-US" altLang="en-US" sz="3200" b="1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  <a:effectLst/>
              </a:rPr>
              <a:t> </a:t>
            </a:r>
            <a:endParaRPr lang="en-US" altLang="en-US" sz="1800" dirty="0">
              <a:solidFill>
                <a:srgbClr val="0070C0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4961"/>
            <a:ext cx="8229600" cy="4444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Non-Functional Requirements (NFRs) define </a:t>
            </a:r>
            <a:r>
              <a:rPr lang="en-US" sz="2000" dirty="0">
                <a:latin typeface="Arial"/>
              </a:rPr>
              <a:t>“</a:t>
            </a:r>
            <a:r>
              <a:rPr lang="en-US" sz="2000" dirty="0"/>
              <a:t>how</a:t>
            </a:r>
            <a:r>
              <a:rPr lang="en-US" sz="2000" dirty="0">
                <a:latin typeface="Arial"/>
              </a:rPr>
              <a:t>” </a:t>
            </a:r>
            <a:r>
              <a:rPr lang="en-US" sz="2000" dirty="0"/>
              <a:t>a system achieves its functional requirements.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NFRs include: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Quality attributes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ea typeface="ＭＳ Ｐゴシック" charset="0"/>
                <a:cs typeface="Times New Roman" charset="0"/>
              </a:rPr>
              <a:t>Application performance must provide sub-four second response times for 90% of requests.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Technical constraints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ea typeface="ＭＳ Ｐゴシック" charset="0"/>
                <a:cs typeface="Times New Roman" charset="0"/>
              </a:rPr>
              <a:t>The system must be written in Java so that we can use existing development staff.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1400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/>
              <a:t>Business constraints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ea typeface="ＭＳ Ｐゴシック" charset="0"/>
                <a:cs typeface="Times New Roman" charset="0"/>
              </a:rPr>
              <a:t>“We want to work closely with and get more development funding from </a:t>
            </a:r>
            <a:r>
              <a:rPr lang="en-US" sz="1400" i="1" dirty="0" err="1">
                <a:ea typeface="ＭＳ Ｐゴシック" charset="0"/>
                <a:cs typeface="Times New Roman" charset="0"/>
              </a:rPr>
              <a:t>MegaHugeTech</a:t>
            </a:r>
            <a:r>
              <a:rPr lang="en-US" sz="1400" i="1" dirty="0">
                <a:ea typeface="ＭＳ Ｐゴシック" charset="0"/>
                <a:cs typeface="Times New Roman" charset="0"/>
              </a:rPr>
              <a:t> Corp</a:t>
            </a:r>
            <a:r>
              <a:rPr lang="en-US" sz="1400" dirty="0">
                <a:ea typeface="ＭＳ Ｐゴシック" charset="0"/>
                <a:cs typeface="Times New Roman" charset="0"/>
              </a:rPr>
              <a:t>, so we need to use their technology in our application.”</a:t>
            </a:r>
            <a:endParaRPr lang="en-US" sz="1400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7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</a:t>
            </a:r>
            <a:r>
              <a:rPr lang="en-US" sz="20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NFRs rarely captured in functional requirements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They are also known as “architecture requirements”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Must be elicited by architect</a:t>
            </a:r>
          </a:p>
          <a:p>
            <a:pPr eaLnBrk="1" hangingPunct="1"/>
            <a:r>
              <a:rPr lang="en-US" sz="2000" dirty="0"/>
              <a:t>Specification of NFR might require an architectural framework to even enable their statement.</a:t>
            </a:r>
          </a:p>
          <a:p>
            <a:pPr eaLnBrk="1" hangingPunct="1"/>
            <a:r>
              <a:rPr lang="en-US" sz="2000" dirty="0"/>
              <a:t>An architectural framework will be required for assessment of whether the properties are achievable.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5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OA&amp;M?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OA&amp;M includes all the steps necessary to get and keep the system operational.</a:t>
            </a:r>
          </a:p>
          <a:p>
            <a:pPr lvl="1"/>
            <a:r>
              <a:rPr lang="en-US" dirty="0"/>
              <a:t>Manufacture the software for delivery and installation</a:t>
            </a:r>
          </a:p>
          <a:p>
            <a:pPr lvl="1"/>
            <a:r>
              <a:rPr lang="en-US" dirty="0"/>
              <a:t>Install the software </a:t>
            </a:r>
          </a:p>
          <a:p>
            <a:pPr lvl="1"/>
            <a:r>
              <a:rPr lang="en-US" dirty="0"/>
              <a:t>Convert required data</a:t>
            </a:r>
          </a:p>
          <a:p>
            <a:pPr lvl="1"/>
            <a:r>
              <a:rPr lang="en-US" dirty="0"/>
              <a:t>Initialize the database</a:t>
            </a:r>
          </a:p>
          <a:p>
            <a:pPr lvl="1"/>
            <a:r>
              <a:rPr lang="en-US" dirty="0"/>
              <a:t>Prime the tables</a:t>
            </a:r>
          </a:p>
          <a:p>
            <a:pPr lvl="1"/>
            <a:r>
              <a:rPr lang="en-US" dirty="0"/>
              <a:t>Start up the system</a:t>
            </a:r>
          </a:p>
          <a:p>
            <a:pPr lvl="1"/>
            <a:r>
              <a:rPr lang="en-US" dirty="0"/>
              <a:t>Connect to the outside world</a:t>
            </a:r>
          </a:p>
          <a:p>
            <a:pPr lvl="1"/>
            <a:r>
              <a:rPr lang="en-US" dirty="0"/>
              <a:t>Take it down for backups</a:t>
            </a:r>
          </a:p>
          <a:p>
            <a:pPr lvl="1"/>
            <a:r>
              <a:rPr lang="en-US" dirty="0"/>
              <a:t>Restart it after a failure</a:t>
            </a:r>
          </a:p>
          <a:p>
            <a:pPr lvl="1"/>
            <a:r>
              <a:rPr lang="en-US" dirty="0"/>
              <a:t>Update the software in the field</a:t>
            </a:r>
          </a:p>
          <a:p>
            <a:pPr lvl="1"/>
            <a:r>
              <a:rPr lang="en-US" dirty="0"/>
              <a:t>Etc., Etc.,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OA&amp;M? </a:t>
            </a:r>
            <a:r>
              <a:rPr lang="en-US" sz="20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OA&amp;M is one of the most overlooked parts of the architecture.</a:t>
            </a:r>
          </a:p>
          <a:p>
            <a:r>
              <a:rPr lang="en-US" dirty="0"/>
              <a:t>Many systems leave this last and assume that the operators in the field will do what they have to do to keep the system operational.</a:t>
            </a:r>
          </a:p>
          <a:p>
            <a:r>
              <a:rPr lang="en-US" dirty="0"/>
              <a:t>OA&amp;M has to be included in the original architecture because it is difficult (if not impossible) to add later.</a:t>
            </a:r>
          </a:p>
          <a:p>
            <a:r>
              <a:rPr lang="en-US" dirty="0"/>
              <a:t>Some view it as just the set of instructions that the system administrator is given, but this is just the tip of the iceberg.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0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has to be designed from the standpoint of errors. </a:t>
            </a:r>
          </a:p>
          <a:p>
            <a:r>
              <a:rPr lang="en-US" dirty="0"/>
              <a:t>The </a:t>
            </a:r>
            <a:r>
              <a:rPr lang="en-US" i="1" dirty="0"/>
              <a:t>sunny day </a:t>
            </a:r>
            <a:r>
              <a:rPr lang="en-US" dirty="0"/>
              <a:t>paths are easy; the error handling is what complicates the system.</a:t>
            </a:r>
          </a:p>
          <a:p>
            <a:r>
              <a:rPr lang="en-US" dirty="0"/>
              <a:t>Must have a consistent approach for handling errors.</a:t>
            </a:r>
          </a:p>
          <a:p>
            <a:r>
              <a:rPr lang="en-US" dirty="0"/>
              <a:t>Error recovery (like OA&amp;M) is often overlooked in the system architecture.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2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Recovery: Kinds Of Errors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Communication</a:t>
            </a:r>
          </a:p>
          <a:p>
            <a:pPr lvl="1"/>
            <a:r>
              <a:rPr lang="en-US" sz="1800" dirty="0"/>
              <a:t>Intermittent / interrupted communication</a:t>
            </a:r>
          </a:p>
          <a:p>
            <a:pPr lvl="1"/>
            <a:r>
              <a:rPr lang="en-US" sz="1800" dirty="0"/>
              <a:t>Unexpected / incorrect network changes</a:t>
            </a:r>
          </a:p>
          <a:p>
            <a:r>
              <a:rPr lang="en-US" sz="2000" dirty="0"/>
              <a:t>Process</a:t>
            </a:r>
          </a:p>
          <a:p>
            <a:pPr lvl="1"/>
            <a:r>
              <a:rPr lang="en-US" sz="1800" dirty="0"/>
              <a:t>Abnormal termination</a:t>
            </a:r>
          </a:p>
          <a:p>
            <a:pPr lvl="1"/>
            <a:r>
              <a:rPr lang="en-US" sz="1800" dirty="0"/>
              <a:t>Asleep waiting (</a:t>
            </a:r>
            <a:r>
              <a:rPr lang="en-US" sz="1800" i="1" dirty="0"/>
              <a:t>patiently</a:t>
            </a:r>
            <a:r>
              <a:rPr lang="en-US" sz="1800" dirty="0"/>
              <a:t>) for an event (which may never occur, or that has been missed).</a:t>
            </a:r>
          </a:p>
          <a:p>
            <a:pPr lvl="1"/>
            <a:r>
              <a:rPr lang="en-US" sz="1800" dirty="0"/>
              <a:t>Resource leaks</a:t>
            </a:r>
          </a:p>
          <a:p>
            <a:r>
              <a:rPr lang="en-US" sz="2000" dirty="0"/>
              <a:t>Coordination</a:t>
            </a:r>
          </a:p>
          <a:p>
            <a:pPr lvl="1"/>
            <a:r>
              <a:rPr lang="en-US" sz="1800" dirty="0"/>
              <a:t>Someone forgot to tell the up/downstream systems about the new data format.</a:t>
            </a:r>
          </a:p>
          <a:p>
            <a:pPr lvl="1"/>
            <a:r>
              <a:rPr lang="en-US" sz="1800" dirty="0"/>
              <a:t>Other systems in the network do not react kindly to a system going down due to a failure or for a scheduled upgrade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4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Software Architecture’</a:t>
            </a:r>
            <a:r>
              <a:rPr lang="en-US" altLang="ja-JP" dirty="0">
                <a:latin typeface="Verdana" charset="0"/>
              </a:rPr>
              <a:t>s Elements</a:t>
            </a:r>
            <a:endParaRPr lang="en-US" dirty="0">
              <a:latin typeface="Verdana" charset="0"/>
            </a:endParaRPr>
          </a:p>
        </p:txBody>
      </p:sp>
      <p:sp>
        <p:nvSpPr>
          <p:cNvPr id="5017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software system’</a:t>
            </a:r>
            <a:r>
              <a:rPr lang="en-US" altLang="ja-JP" dirty="0"/>
              <a:t>s architecture should be a composition and interplay of different elements</a:t>
            </a:r>
          </a:p>
          <a:p>
            <a:pPr lvl="1" eaLnBrk="1" hangingPunct="1"/>
            <a:r>
              <a:rPr lang="en-US" dirty="0"/>
              <a:t>Processing </a:t>
            </a:r>
          </a:p>
          <a:p>
            <a:pPr lvl="1" eaLnBrk="1" hangingPunct="1"/>
            <a:r>
              <a:rPr lang="en-US" dirty="0"/>
              <a:t>Data, also referred as information or state</a:t>
            </a:r>
          </a:p>
          <a:p>
            <a:pPr lvl="1" eaLnBrk="1" hangingPunct="1"/>
            <a:r>
              <a:rPr lang="en-US" dirty="0"/>
              <a:t>Interaction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4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75" y="217067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Components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4782" y="929056"/>
            <a:ext cx="7772400" cy="46256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Elements that encapsulate processing and data in a system’</a:t>
            </a:r>
            <a:r>
              <a:rPr lang="en-US" altLang="ja-JP" dirty="0"/>
              <a:t>s architecture are referred to as </a:t>
            </a:r>
            <a:r>
              <a:rPr lang="en-US" altLang="ja-JP" dirty="0">
                <a:solidFill>
                  <a:srgbClr val="0000FF"/>
                </a:solidFill>
              </a:rPr>
              <a:t>software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software component</a:t>
            </a:r>
            <a:r>
              <a:rPr lang="en-US" dirty="0"/>
              <a:t> is an architectural entity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Encapsulates a subset of the system’</a:t>
            </a:r>
            <a:r>
              <a:rPr lang="en-US" altLang="ja-JP" dirty="0"/>
              <a:t>s functionality and/or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Restricts access to that subset via an explicitly defined interface.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Has explicitly defined dependencies on its required execution context.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432FF"/>
                </a:solidFill>
              </a:rPr>
              <a:t>Components typically provide application-specific services.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5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7067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Connectors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557879" y="1051606"/>
            <a:ext cx="7939667" cy="45122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software connector </a:t>
            </a:r>
            <a:r>
              <a:rPr lang="en-US" dirty="0"/>
              <a:t>is an architectural building block tasked with effecting and regulating interactions among components.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 complex systems </a:t>
            </a:r>
            <a:r>
              <a:rPr lang="en-US" dirty="0">
                <a:solidFill>
                  <a:srgbClr val="0000FF"/>
                </a:solidFill>
              </a:rPr>
              <a:t>interaction </a:t>
            </a:r>
            <a:r>
              <a:rPr lang="en-US" dirty="0"/>
              <a:t>may become more important and challenging than the functionality of the individual components.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 many software systems connectors are usually simple procedure calls or shared data accesses.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Much more sophisticated and complex connectors are possible!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432FF"/>
                </a:solidFill>
              </a:rPr>
              <a:t>Connectors typically provide application-independent interaction facilities.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6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Examples of Connectors</a:t>
            </a:r>
          </a:p>
        </p:txBody>
      </p:sp>
      <p:sp>
        <p:nvSpPr>
          <p:cNvPr id="6041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Procedure call connectors </a:t>
            </a:r>
          </a:p>
          <a:p>
            <a:pPr eaLnBrk="1" hangingPunct="1"/>
            <a:r>
              <a:rPr lang="en-US" dirty="0"/>
              <a:t>Shared memory connectors </a:t>
            </a:r>
          </a:p>
          <a:p>
            <a:pPr eaLnBrk="1" hangingPunct="1"/>
            <a:r>
              <a:rPr lang="en-US" dirty="0"/>
              <a:t>Message passing connectors </a:t>
            </a:r>
          </a:p>
          <a:p>
            <a:pPr eaLnBrk="1" hangingPunct="1"/>
            <a:r>
              <a:rPr lang="en-US" dirty="0"/>
              <a:t>Streaming connectors 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from several sources including:</a:t>
            </a:r>
          </a:p>
          <a:p>
            <a:pPr lvl="1"/>
            <a:r>
              <a:rPr lang="en-US" dirty="0"/>
              <a:t>Ian Gorton. </a:t>
            </a:r>
            <a:r>
              <a:rPr lang="en-US" i="1" dirty="0"/>
              <a:t>Essential Software Architecture (2nd Edition)</a:t>
            </a:r>
            <a:r>
              <a:rPr lang="en-US" dirty="0"/>
              <a:t>, Springer-</a:t>
            </a:r>
            <a:r>
              <a:rPr lang="en-US" dirty="0" err="1"/>
              <a:t>Verlag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R.N. Taylor, N. </a:t>
            </a:r>
            <a:r>
              <a:rPr lang="en-US" dirty="0" err="1"/>
              <a:t>Medvidovic</a:t>
            </a:r>
            <a:r>
              <a:rPr lang="en-US" dirty="0"/>
              <a:t>, and E.M. </a:t>
            </a:r>
            <a:r>
              <a:rPr lang="en-US" dirty="0" err="1"/>
              <a:t>Dashofy</a:t>
            </a:r>
            <a:r>
              <a:rPr lang="en-US" dirty="0"/>
              <a:t>. </a:t>
            </a:r>
            <a:r>
              <a:rPr lang="en-US" i="1" dirty="0"/>
              <a:t>Software Architecture: Foundations, Theory and Practice</a:t>
            </a:r>
            <a:r>
              <a:rPr lang="en-US" dirty="0"/>
              <a:t>, Wiley.</a:t>
            </a:r>
          </a:p>
          <a:p>
            <a:pPr lvl="1"/>
            <a:r>
              <a:rPr lang="en-US" dirty="0"/>
              <a:t>Neil Ford &amp; Mark Richards</a:t>
            </a:r>
            <a:br>
              <a:rPr lang="en-US" dirty="0"/>
            </a:br>
            <a:r>
              <a:rPr lang="en-US" dirty="0"/>
              <a:t>Software Architecture </a:t>
            </a:r>
            <a:r>
              <a:rPr lang="en-US" dirty="0" err="1"/>
              <a:t>Fundementals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8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EDBD-1125-034D-8D43-2808A7A51CB9}" type="slidenum">
              <a:rPr lang="en-US"/>
              <a:pPr/>
              <a:t>20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Defines Structure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Decomposition of system into components/modules/subsystems</a:t>
            </a:r>
          </a:p>
          <a:p>
            <a:r>
              <a:rPr lang="en-US" dirty="0"/>
              <a:t>Architecture defines: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Component responsibilities</a:t>
            </a:r>
          </a:p>
          <a:p>
            <a:pPr lvl="2"/>
            <a:r>
              <a:rPr lang="en-US" dirty="0"/>
              <a:t>Precisely what a component will do when you ask it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Component interfaces</a:t>
            </a:r>
          </a:p>
          <a:p>
            <a:pPr lvl="2"/>
            <a:r>
              <a:rPr lang="en-US" dirty="0"/>
              <a:t>What a component can do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Component communications and dependencies</a:t>
            </a:r>
          </a:p>
          <a:p>
            <a:pPr lvl="2"/>
            <a:r>
              <a:rPr lang="en-US" dirty="0"/>
              <a:t>How components communicate</a:t>
            </a:r>
          </a:p>
        </p:txBody>
      </p:sp>
    </p:spTree>
    <p:extLst>
      <p:ext uri="{BB962C8B-B14F-4D97-AF65-F5344CB8AC3E}">
        <p14:creationId xmlns:p14="http://schemas.microsoft.com/office/powerpoint/2010/main" val="331109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2116-1C42-5A43-B829-838947F78F02}" type="slidenum">
              <a:rPr lang="en-US"/>
              <a:pPr/>
              <a:t>21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Architecture Specifies Component Communication 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Communication involves: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Data passing mechanisms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Remote method invocation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Asynchronous message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 flow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Sequential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Concurrent/parallel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2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562-C411-4647-8F98-E5303D3029E7}" type="slidenum">
              <a:rPr lang="en-US"/>
              <a:pPr/>
              <a:t>22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1009" y="211397"/>
            <a:ext cx="8597712" cy="565164"/>
          </a:xfrm>
        </p:spPr>
        <p:txBody>
          <a:bodyPr/>
          <a:lstStyle/>
          <a:p>
            <a:r>
              <a:rPr lang="en-US" sz="24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An Important Concern: Structure and Dependencies</a:t>
            </a:r>
          </a:p>
        </p:txBody>
      </p:sp>
      <p:sp>
        <p:nvSpPr>
          <p:cNvPr id="256033" name="Rectangle 3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7478"/>
            <a:ext cx="4038600" cy="4322233"/>
          </a:xfrm>
        </p:spPr>
        <p:txBody>
          <a:bodyPr/>
          <a:lstStyle/>
          <a:p>
            <a:r>
              <a:rPr lang="en-US" sz="2400" dirty="0"/>
              <a:t>Excessive component dependencies are bad!</a:t>
            </a:r>
          </a:p>
          <a:p>
            <a:r>
              <a:rPr lang="en-US" sz="2400" dirty="0"/>
              <a:t>Key architecture issue</a:t>
            </a:r>
          </a:p>
          <a:p>
            <a:pPr lvl="1"/>
            <a:r>
              <a:rPr lang="en-US" sz="2000" dirty="0"/>
              <a:t>Identifying components that may change</a:t>
            </a:r>
          </a:p>
          <a:p>
            <a:pPr lvl="1"/>
            <a:r>
              <a:rPr lang="en-US" sz="2000" dirty="0"/>
              <a:t>Reduce direct dependencies on these components</a:t>
            </a:r>
          </a:p>
          <a:p>
            <a:r>
              <a:rPr lang="en-US" sz="2400" dirty="0"/>
              <a:t>Creates more modifiable systems</a:t>
            </a:r>
          </a:p>
        </p:txBody>
      </p:sp>
      <p:grpSp>
        <p:nvGrpSpPr>
          <p:cNvPr id="256004" name="Group 4"/>
          <p:cNvGrpSpPr>
            <a:grpSpLocks noChangeAspect="1"/>
          </p:cNvGrpSpPr>
          <p:nvPr/>
        </p:nvGrpSpPr>
        <p:grpSpPr bwMode="auto">
          <a:xfrm>
            <a:off x="4356100" y="1319390"/>
            <a:ext cx="4787900" cy="4550849"/>
            <a:chOff x="2504" y="3726"/>
            <a:chExt cx="5211" cy="4215"/>
          </a:xfrm>
        </p:grpSpPr>
        <p:sp>
          <p:nvSpPr>
            <p:cNvPr id="256005" name="AutoShape 5"/>
            <p:cNvSpPr>
              <a:spLocks noChangeAspect="1" noChangeArrowheads="1"/>
            </p:cNvSpPr>
            <p:nvPr/>
          </p:nvSpPr>
          <p:spPr bwMode="auto">
            <a:xfrm>
              <a:off x="2504" y="3726"/>
              <a:ext cx="5211" cy="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06" name="AutoShape 6"/>
            <p:cNvSpPr>
              <a:spLocks noChangeArrowheads="1"/>
            </p:cNvSpPr>
            <p:nvPr/>
          </p:nvSpPr>
          <p:spPr bwMode="auto">
            <a:xfrm>
              <a:off x="5062" y="3726"/>
              <a:ext cx="570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C1</a:t>
              </a:r>
              <a:endParaRPr lang="en-US"/>
            </a:p>
          </p:txBody>
        </p:sp>
        <p:sp>
          <p:nvSpPr>
            <p:cNvPr id="256007" name="AutoShape 7"/>
            <p:cNvSpPr>
              <a:spLocks noChangeArrowheads="1"/>
            </p:cNvSpPr>
            <p:nvPr/>
          </p:nvSpPr>
          <p:spPr bwMode="auto">
            <a:xfrm>
              <a:off x="2884" y="5022"/>
              <a:ext cx="1413" cy="782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/>
                <a:t>Third Party </a:t>
              </a:r>
            </a:p>
            <a:p>
              <a:r>
                <a:rPr lang="en-US" sz="1200" dirty="0"/>
                <a:t>Component</a:t>
              </a:r>
              <a:endParaRPr lang="en-US" dirty="0"/>
            </a:p>
          </p:txBody>
        </p:sp>
        <p:sp>
          <p:nvSpPr>
            <p:cNvPr id="256008" name="Text Box 8"/>
            <p:cNvSpPr txBox="1">
              <a:spLocks noChangeArrowheads="1"/>
            </p:cNvSpPr>
            <p:nvPr/>
          </p:nvSpPr>
          <p:spPr bwMode="auto">
            <a:xfrm>
              <a:off x="4773" y="6766"/>
              <a:ext cx="1045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900" b="1" dirty="0">
                  <a:latin typeface="Arial Narrow" charset="0"/>
                </a:rPr>
                <a:t>Diagram Key</a:t>
              </a:r>
            </a:p>
            <a:p>
              <a:endParaRPr lang="en-US" sz="900" dirty="0">
                <a:latin typeface="Arial Narrow" charset="0"/>
              </a:endParaRPr>
            </a:p>
            <a:p>
              <a:r>
                <a:rPr lang="en-US" sz="900" dirty="0">
                  <a:latin typeface="Arial Narrow" charset="0"/>
                </a:rPr>
                <a:t>Component</a:t>
              </a:r>
            </a:p>
            <a:p>
              <a:endParaRPr lang="en-US" sz="900" dirty="0">
                <a:latin typeface="Arial Narrow" charset="0"/>
              </a:endParaRPr>
            </a:p>
            <a:p>
              <a:endParaRPr lang="en-US" sz="900" dirty="0">
                <a:latin typeface="Arial Narrow" charset="0"/>
              </a:endParaRPr>
            </a:p>
            <a:p>
              <a:endParaRPr lang="en-US" sz="900" dirty="0">
                <a:latin typeface="Arial Narrow" charset="0"/>
              </a:endParaRPr>
            </a:p>
            <a:p>
              <a:r>
                <a:rPr lang="en-US" sz="900" dirty="0">
                  <a:latin typeface="Arial Narrow" charset="0"/>
                </a:rPr>
                <a:t>Dependency</a:t>
              </a:r>
              <a:endParaRPr lang="en-US" dirty="0"/>
            </a:p>
          </p:txBody>
        </p:sp>
        <p:sp>
          <p:nvSpPr>
            <p:cNvPr id="256009" name="AutoShape 9"/>
            <p:cNvSpPr>
              <a:spLocks noChangeArrowheads="1"/>
            </p:cNvSpPr>
            <p:nvPr/>
          </p:nvSpPr>
          <p:spPr bwMode="auto">
            <a:xfrm>
              <a:off x="2504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C1</a:t>
              </a:r>
              <a:endParaRPr lang="en-US"/>
            </a:p>
          </p:txBody>
        </p:sp>
        <p:sp>
          <p:nvSpPr>
            <p:cNvPr id="256010" name="AutoShape 10"/>
            <p:cNvSpPr>
              <a:spLocks noChangeArrowheads="1"/>
            </p:cNvSpPr>
            <p:nvPr/>
          </p:nvSpPr>
          <p:spPr bwMode="auto">
            <a:xfrm>
              <a:off x="3073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C2</a:t>
              </a:r>
              <a:endParaRPr lang="en-US"/>
            </a:p>
          </p:txBody>
        </p:sp>
        <p:sp>
          <p:nvSpPr>
            <p:cNvPr id="256011" name="AutoShape 11"/>
            <p:cNvSpPr>
              <a:spLocks noChangeArrowheads="1"/>
            </p:cNvSpPr>
            <p:nvPr/>
          </p:nvSpPr>
          <p:spPr bwMode="auto">
            <a:xfrm>
              <a:off x="3642" y="3726"/>
              <a:ext cx="56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C3</a:t>
              </a:r>
              <a:endParaRPr lang="en-US"/>
            </a:p>
          </p:txBody>
        </p:sp>
        <p:sp>
          <p:nvSpPr>
            <p:cNvPr id="256012" name="AutoShape 12"/>
            <p:cNvSpPr>
              <a:spLocks noChangeArrowheads="1"/>
            </p:cNvSpPr>
            <p:nvPr/>
          </p:nvSpPr>
          <p:spPr bwMode="auto">
            <a:xfrm>
              <a:off x="4210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C4</a:t>
              </a:r>
              <a:endParaRPr lang="en-US"/>
            </a:p>
          </p:txBody>
        </p:sp>
        <p:sp>
          <p:nvSpPr>
            <p:cNvPr id="256013" name="Line 13"/>
            <p:cNvSpPr>
              <a:spLocks noChangeShapeType="1"/>
            </p:cNvSpPr>
            <p:nvPr/>
          </p:nvSpPr>
          <p:spPr bwMode="auto">
            <a:xfrm>
              <a:off x="3263" y="4446"/>
              <a:ext cx="1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4" name="Line 14"/>
            <p:cNvSpPr>
              <a:spLocks noChangeShapeType="1"/>
            </p:cNvSpPr>
            <p:nvPr/>
          </p:nvSpPr>
          <p:spPr bwMode="auto">
            <a:xfrm>
              <a:off x="2694" y="4446"/>
              <a:ext cx="379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5" name="Line 15"/>
            <p:cNvSpPr>
              <a:spLocks noChangeShapeType="1"/>
            </p:cNvSpPr>
            <p:nvPr/>
          </p:nvSpPr>
          <p:spPr bwMode="auto">
            <a:xfrm>
              <a:off x="3831" y="4446"/>
              <a:ext cx="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6" name="Line 16"/>
            <p:cNvSpPr>
              <a:spLocks noChangeShapeType="1"/>
            </p:cNvSpPr>
            <p:nvPr/>
          </p:nvSpPr>
          <p:spPr bwMode="auto">
            <a:xfrm flipH="1">
              <a:off x="4115" y="4446"/>
              <a:ext cx="285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7" name="AutoShape 17"/>
            <p:cNvSpPr>
              <a:spLocks noChangeArrowheads="1"/>
            </p:cNvSpPr>
            <p:nvPr/>
          </p:nvSpPr>
          <p:spPr bwMode="auto">
            <a:xfrm>
              <a:off x="4304" y="6798"/>
              <a:ext cx="472" cy="48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</a:t>
              </a:r>
              <a:endParaRPr lang="en-US"/>
            </a:p>
          </p:txBody>
        </p:sp>
        <p:sp>
          <p:nvSpPr>
            <p:cNvPr id="256018" name="Line 18"/>
            <p:cNvSpPr>
              <a:spLocks noChangeShapeType="1"/>
            </p:cNvSpPr>
            <p:nvPr/>
          </p:nvSpPr>
          <p:spPr bwMode="auto">
            <a:xfrm>
              <a:off x="2694" y="7614"/>
              <a:ext cx="37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9" name="Line 19"/>
            <p:cNvSpPr>
              <a:spLocks noChangeShapeType="1"/>
            </p:cNvSpPr>
            <p:nvPr/>
          </p:nvSpPr>
          <p:spPr bwMode="auto">
            <a:xfrm>
              <a:off x="4115" y="7566"/>
              <a:ext cx="5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0" name="AutoShape 20"/>
            <p:cNvSpPr>
              <a:spLocks noChangeArrowheads="1"/>
            </p:cNvSpPr>
            <p:nvPr/>
          </p:nvSpPr>
          <p:spPr bwMode="auto">
            <a:xfrm>
              <a:off x="5633" y="5694"/>
              <a:ext cx="132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Third Party </a:t>
              </a:r>
            </a:p>
            <a:p>
              <a:r>
                <a:rPr lang="en-US" sz="1200"/>
                <a:t>Component</a:t>
              </a:r>
              <a:endParaRPr lang="en-US"/>
            </a:p>
          </p:txBody>
        </p:sp>
        <p:sp>
          <p:nvSpPr>
            <p:cNvPr id="256021" name="AutoShape 21"/>
            <p:cNvSpPr>
              <a:spLocks noChangeArrowheads="1"/>
            </p:cNvSpPr>
            <p:nvPr/>
          </p:nvSpPr>
          <p:spPr bwMode="auto">
            <a:xfrm>
              <a:off x="6010" y="4686"/>
              <a:ext cx="666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AL</a:t>
              </a:r>
              <a:endParaRPr lang="en-US"/>
            </a:p>
          </p:txBody>
        </p:sp>
        <p:sp>
          <p:nvSpPr>
            <p:cNvPr id="256022" name="Line 22"/>
            <p:cNvSpPr>
              <a:spLocks noChangeShapeType="1"/>
            </p:cNvSpPr>
            <p:nvPr/>
          </p:nvSpPr>
          <p:spPr bwMode="auto">
            <a:xfrm>
              <a:off x="5539" y="4398"/>
              <a:ext cx="567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3" name="Line 23"/>
            <p:cNvSpPr>
              <a:spLocks noChangeShapeType="1"/>
            </p:cNvSpPr>
            <p:nvPr/>
          </p:nvSpPr>
          <p:spPr bwMode="auto">
            <a:xfrm>
              <a:off x="6295" y="5406"/>
              <a:ext cx="2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4" name="Text Box 24"/>
            <p:cNvSpPr txBox="1">
              <a:spLocks noChangeArrowheads="1"/>
            </p:cNvSpPr>
            <p:nvPr/>
          </p:nvSpPr>
          <p:spPr bwMode="auto">
            <a:xfrm>
              <a:off x="2504" y="6126"/>
              <a:ext cx="1800" cy="1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900">
                  <a:latin typeface="Arial Narrow" charset="0"/>
                </a:rPr>
                <a:t>Four components are directly dependent on a third party component. If the third party component is replaced with a new component with a different interface, changes to each component are likely.</a:t>
              </a:r>
              <a:endParaRPr lang="en-US"/>
            </a:p>
          </p:txBody>
        </p:sp>
        <p:sp>
          <p:nvSpPr>
            <p:cNvPr id="256025" name="Text Box 25"/>
            <p:cNvSpPr txBox="1">
              <a:spLocks noChangeArrowheads="1"/>
            </p:cNvSpPr>
            <p:nvPr/>
          </p:nvSpPr>
          <p:spPr bwMode="auto">
            <a:xfrm>
              <a:off x="5536" y="6510"/>
              <a:ext cx="2179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900">
                  <a:latin typeface="Arial Narrow" charset="0"/>
                </a:rPr>
                <a:t>Only the AL (abstraction layer) component is directly dependent on the third party component. If the third party component is replaced, changes are restricted to the AL component only</a:t>
              </a:r>
              <a:endParaRPr lang="en-US"/>
            </a:p>
          </p:txBody>
        </p:sp>
        <p:sp>
          <p:nvSpPr>
            <p:cNvPr id="256026" name="Line 26"/>
            <p:cNvSpPr>
              <a:spLocks noChangeShapeType="1"/>
            </p:cNvSpPr>
            <p:nvPr/>
          </p:nvSpPr>
          <p:spPr bwMode="auto">
            <a:xfrm>
              <a:off x="6201" y="4398"/>
              <a:ext cx="188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7" name="Line 27"/>
            <p:cNvSpPr>
              <a:spLocks noChangeShapeType="1"/>
            </p:cNvSpPr>
            <p:nvPr/>
          </p:nvSpPr>
          <p:spPr bwMode="auto">
            <a:xfrm>
              <a:off x="5537" y="4398"/>
              <a:ext cx="567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8" name="AutoShape 28"/>
            <p:cNvSpPr>
              <a:spLocks noChangeArrowheads="1"/>
            </p:cNvSpPr>
            <p:nvPr/>
          </p:nvSpPr>
          <p:spPr bwMode="auto">
            <a:xfrm>
              <a:off x="5726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C2</a:t>
              </a:r>
              <a:endParaRPr lang="en-US"/>
            </a:p>
          </p:txBody>
        </p:sp>
        <p:sp>
          <p:nvSpPr>
            <p:cNvPr id="256029" name="AutoShape 29"/>
            <p:cNvSpPr>
              <a:spLocks noChangeArrowheads="1"/>
            </p:cNvSpPr>
            <p:nvPr/>
          </p:nvSpPr>
          <p:spPr bwMode="auto">
            <a:xfrm>
              <a:off x="7052" y="3726"/>
              <a:ext cx="56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C4</a:t>
              </a:r>
              <a:endParaRPr lang="en-US"/>
            </a:p>
          </p:txBody>
        </p:sp>
        <p:sp>
          <p:nvSpPr>
            <p:cNvPr id="256030" name="Line 30"/>
            <p:cNvSpPr>
              <a:spLocks noChangeShapeType="1"/>
            </p:cNvSpPr>
            <p:nvPr/>
          </p:nvSpPr>
          <p:spPr bwMode="auto">
            <a:xfrm flipH="1">
              <a:off x="6675" y="4446"/>
              <a:ext cx="568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31" name="AutoShape 31"/>
            <p:cNvSpPr>
              <a:spLocks noChangeArrowheads="1"/>
            </p:cNvSpPr>
            <p:nvPr/>
          </p:nvSpPr>
          <p:spPr bwMode="auto">
            <a:xfrm>
              <a:off x="6389" y="3726"/>
              <a:ext cx="56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C3</a:t>
              </a:r>
              <a:endParaRPr lang="en-US"/>
            </a:p>
          </p:txBody>
        </p:sp>
        <p:sp>
          <p:nvSpPr>
            <p:cNvPr id="256032" name="Line 32"/>
            <p:cNvSpPr>
              <a:spLocks noChangeShapeType="1"/>
            </p:cNvSpPr>
            <p:nvPr/>
          </p:nvSpPr>
          <p:spPr bwMode="auto">
            <a:xfrm flipH="1">
              <a:off x="6485" y="4446"/>
              <a:ext cx="95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9517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66337" y="229670"/>
            <a:ext cx="8229600" cy="474133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Inter-Process Communication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502886" y="890304"/>
            <a:ext cx="8229600" cy="4527348"/>
          </a:xfrm>
        </p:spPr>
        <p:txBody>
          <a:bodyPr/>
          <a:lstStyle/>
          <a:p>
            <a:r>
              <a:rPr lang="en-US" dirty="0"/>
              <a:t>Inter-process communication (</a:t>
            </a:r>
            <a:r>
              <a:rPr lang="en-US" dirty="0">
                <a:solidFill>
                  <a:srgbClr val="0432FF"/>
                </a:solidFill>
              </a:rPr>
              <a:t>IPC</a:t>
            </a:r>
            <a:r>
              <a:rPr lang="en-US" dirty="0"/>
              <a:t>) refers to the activity of sharing data across multiple processes. </a:t>
            </a:r>
          </a:p>
          <a:p>
            <a:r>
              <a:rPr lang="en-US" dirty="0"/>
              <a:t>Processes, or applications, using IPC are categorized as </a:t>
            </a:r>
            <a:r>
              <a:rPr lang="en-US" i="1" dirty="0"/>
              <a:t>clients</a:t>
            </a:r>
            <a:r>
              <a:rPr lang="en-US" dirty="0"/>
              <a:t> and </a:t>
            </a:r>
            <a:r>
              <a:rPr lang="en-US" i="1" dirty="0"/>
              <a:t>servers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(In what follows we’ll use process to refer to either process or application.)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client</a:t>
            </a:r>
            <a:r>
              <a:rPr lang="en-US" dirty="0"/>
              <a:t> is a process that requests a service from some other process, or application.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server</a:t>
            </a:r>
            <a:r>
              <a:rPr lang="en-US" dirty="0"/>
              <a:t> is a process that responds to a client request. </a:t>
            </a:r>
          </a:p>
          <a:p>
            <a:pPr lvl="1"/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030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IPC </a:t>
            </a:r>
            <a:r>
              <a:rPr lang="en-US" sz="2000" b="0">
                <a:latin typeface="Verdana" charset="0"/>
              </a:rPr>
              <a:t>(cont’d)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processes act as both a client and a server, depending on the situation. </a:t>
            </a:r>
          </a:p>
          <a:p>
            <a:pPr lvl="1"/>
            <a:r>
              <a:rPr lang="en-US" dirty="0"/>
              <a:t>For example, a word processing application might act as a client in requesting a summary table of manufacturing costs from a spreadsheet application acting as a server. </a:t>
            </a:r>
          </a:p>
          <a:p>
            <a:pPr lvl="1"/>
            <a:r>
              <a:rPr lang="en-US" dirty="0"/>
              <a:t>The spreadsheet application, in turn, might act as a client in requesting the latest inventory levels from an automated inventory control application.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66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484613" y="220533"/>
            <a:ext cx="8229600" cy="406400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IPC </a:t>
            </a:r>
            <a:r>
              <a:rPr lang="en-US" sz="2000" b="0" dirty="0">
                <a:latin typeface="Verdana" charset="0"/>
              </a:rPr>
              <a:t>(cont’d)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65994" y="831377"/>
            <a:ext cx="8220805" cy="4587290"/>
          </a:xfrm>
        </p:spPr>
        <p:txBody>
          <a:bodyPr/>
          <a:lstStyle/>
          <a:p>
            <a:r>
              <a:rPr lang="en-US" dirty="0"/>
              <a:t>Reasons for implementing IPC systems:</a:t>
            </a:r>
          </a:p>
          <a:p>
            <a:pPr lvl="1"/>
            <a:r>
              <a:rPr lang="en-US" dirty="0"/>
              <a:t>Sharing information</a:t>
            </a:r>
          </a:p>
          <a:p>
            <a:pPr lvl="2"/>
            <a:r>
              <a:rPr lang="en-US" dirty="0"/>
              <a:t>Web servers use IPC to share web documents and media with users through a web browser. </a:t>
            </a:r>
          </a:p>
          <a:p>
            <a:pPr lvl="1"/>
            <a:r>
              <a:rPr lang="en-US" dirty="0"/>
              <a:t>Distributing labor across systems</a:t>
            </a:r>
          </a:p>
          <a:p>
            <a:pPr lvl="2"/>
            <a:r>
              <a:rPr lang="en-US" dirty="0"/>
              <a:t>An application uses multiple servers that communicate with one another using IPC to process user requests. </a:t>
            </a:r>
          </a:p>
          <a:p>
            <a:pPr lvl="1"/>
            <a:r>
              <a:rPr lang="en-US" dirty="0"/>
              <a:t>Privilege separation</a:t>
            </a:r>
          </a:p>
          <a:p>
            <a:pPr lvl="2"/>
            <a:r>
              <a:rPr lang="en-US" dirty="0"/>
              <a:t>Some GUI software is separated into layers based on privileges to minimize the risk of attacks. These layers communicate with one another using encrypted IPC.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8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IPC </a:t>
            </a:r>
            <a:r>
              <a:rPr lang="en-US" sz="2000" b="0">
                <a:latin typeface="Verdana" charset="0"/>
              </a:rPr>
              <a:t>(cont’d)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achieving IPC are divided into categories which vary based on requirements such as performance and modifiability, network bandwidth, latency, etc.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55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Configurations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Components and connectors are composed in a specific way in a given system’</a:t>
            </a:r>
            <a:r>
              <a:rPr lang="en-US" altLang="ja-JP" dirty="0"/>
              <a:t>s architecture to accomplish that </a:t>
            </a:r>
            <a:r>
              <a:rPr lang="en-US" altLang="ja-JP"/>
              <a:t>system’s objective</a:t>
            </a:r>
            <a:endParaRPr lang="en-US" b="1" dirty="0"/>
          </a:p>
          <a:p>
            <a:pPr eaLnBrk="1" hangingPunct="1"/>
            <a:r>
              <a:rPr lang="en-US" dirty="0"/>
              <a:t>An </a:t>
            </a:r>
            <a:r>
              <a:rPr lang="en-US" i="1" dirty="0">
                <a:solidFill>
                  <a:srgbClr val="0000FF"/>
                </a:solidFill>
              </a:rPr>
              <a:t>architectural configuration</a:t>
            </a:r>
            <a:r>
              <a:rPr lang="en-US" dirty="0"/>
              <a:t>, or </a:t>
            </a:r>
            <a:r>
              <a:rPr lang="en-US" dirty="0">
                <a:solidFill>
                  <a:srgbClr val="0000FF"/>
                </a:solidFill>
              </a:rPr>
              <a:t>topology</a:t>
            </a:r>
            <a:r>
              <a:rPr lang="en-US" dirty="0"/>
              <a:t>, is a set of specific associations between the components and connectors of a software system’</a:t>
            </a:r>
            <a:r>
              <a:rPr lang="en-US" altLang="ja-JP" dirty="0"/>
              <a:t>s architecture.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49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ED2-2E37-BC4A-8C57-4827BF0612DD}" type="slidenum">
              <a:rPr lang="en-US"/>
              <a:pPr/>
              <a:t>28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Styles/Patterns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6689"/>
            <a:ext cx="8229600" cy="4494067"/>
          </a:xfrm>
        </p:spPr>
        <p:txBody>
          <a:bodyPr/>
          <a:lstStyle/>
          <a:p>
            <a:pPr eaLnBrk="1" hangingPunct="1"/>
            <a:r>
              <a:rPr lang="en-US" sz="2000" dirty="0"/>
              <a:t>Patterns catalogue successfully used structures that facilitate certain kinds of component communication </a:t>
            </a:r>
          </a:p>
          <a:p>
            <a:pPr lvl="1" eaLnBrk="1" hangingPunct="1"/>
            <a:r>
              <a:rPr lang="en-US" sz="1800" dirty="0"/>
              <a:t>Client-server</a:t>
            </a:r>
          </a:p>
          <a:p>
            <a:pPr lvl="1" eaLnBrk="1" hangingPunct="1"/>
            <a:r>
              <a:rPr lang="en-US" sz="1800" dirty="0"/>
              <a:t>Message broker</a:t>
            </a:r>
          </a:p>
          <a:p>
            <a:pPr lvl="1" eaLnBrk="1" hangingPunct="1"/>
            <a:r>
              <a:rPr lang="en-US" sz="1800" dirty="0"/>
              <a:t>Pipe-and-filter</a:t>
            </a:r>
          </a:p>
          <a:p>
            <a:pPr eaLnBrk="1" hangingPunct="1"/>
            <a:r>
              <a:rPr lang="en-US" sz="2000" dirty="0"/>
              <a:t>Patterns have well-known characteristics appropriate for particular types of requirements </a:t>
            </a:r>
          </a:p>
          <a:p>
            <a:pPr eaLnBrk="1" hangingPunct="1"/>
            <a:r>
              <a:rPr lang="en-US" sz="2000" dirty="0"/>
              <a:t>Patterns are very useful…</a:t>
            </a:r>
          </a:p>
          <a:p>
            <a:pPr lvl="1" eaLnBrk="1" hangingPunct="1"/>
            <a:r>
              <a:rPr lang="en-US" sz="1800" dirty="0"/>
              <a:t>Reusable architectural blueprints </a:t>
            </a:r>
          </a:p>
          <a:p>
            <a:pPr lvl="1" eaLnBrk="1" hangingPunct="1"/>
            <a:r>
              <a:rPr lang="en-US" sz="1800" dirty="0"/>
              <a:t>Help efficiently communicate a design</a:t>
            </a:r>
          </a:p>
          <a:p>
            <a:pPr lvl="1" eaLnBrk="1" hangingPunct="1"/>
            <a:r>
              <a:rPr lang="en-US" sz="1800" dirty="0"/>
              <a:t>Large systems comprise a number of individual patterns</a:t>
            </a:r>
          </a:p>
          <a:p>
            <a:pPr eaLnBrk="1" hangingPunct="1"/>
            <a:r>
              <a:rPr lang="en-US" sz="2000" dirty="0">
                <a:solidFill>
                  <a:srgbClr val="0432FF"/>
                </a:solidFill>
              </a:rPr>
              <a:t>“Patterns and Styles are the same thing – the patterns people won” [anonymous SEI member]</a:t>
            </a:r>
          </a:p>
        </p:txBody>
      </p:sp>
    </p:spTree>
    <p:extLst>
      <p:ext uri="{BB962C8B-B14F-4D97-AF65-F5344CB8AC3E}">
        <p14:creationId xmlns:p14="http://schemas.microsoft.com/office/powerpoint/2010/main" val="2843131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48063" y="220533"/>
            <a:ext cx="8229600" cy="812800"/>
          </a:xfrm>
        </p:spPr>
        <p:txBody>
          <a:bodyPr/>
          <a:lstStyle/>
          <a:p>
            <a:pPr eaLnBrk="1" hangingPunct="1"/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Three-Tiered Pattern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1" y="2567218"/>
            <a:ext cx="7739063" cy="272162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Front Tier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Contains the user interface functionality to access the system’</a:t>
            </a:r>
            <a:r>
              <a:rPr lang="en-US" altLang="ja-JP" sz="1800" dirty="0"/>
              <a:t>s services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Middle Tier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Contains the application’</a:t>
            </a:r>
            <a:r>
              <a:rPr lang="en-US" altLang="ja-JP" sz="1800" dirty="0"/>
              <a:t>s major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Back Tier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Contains the application’</a:t>
            </a:r>
            <a:r>
              <a:rPr lang="en-US" altLang="ja-JP" sz="1800" dirty="0"/>
              <a:t>s data access and storage functionality</a:t>
            </a:r>
            <a:endParaRPr lang="en-US" sz="2200" dirty="0"/>
          </a:p>
        </p:txBody>
      </p:sp>
      <p:graphicFrame>
        <p:nvGraphicFramePr>
          <p:cNvPr id="68611" name="Object 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9104712"/>
              </p:ext>
            </p:extLst>
          </p:nvPr>
        </p:nvGraphicFramePr>
        <p:xfrm>
          <a:off x="1152420" y="1194000"/>
          <a:ext cx="6816725" cy="1349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Bitmap Image" r:id="rId4" imgW="6973273" imgH="1552792" progId="Paint.Picture">
                  <p:embed/>
                </p:oleObj>
              </mc:Choice>
              <mc:Fallback>
                <p:oleObj name="Bitmap Image" r:id="rId4" imgW="6973273" imgH="155279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420" y="1194000"/>
                        <a:ext cx="6816725" cy="1349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DADEBB-EAA3-BA43-B8F1-BD75D5B431D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Architecture in a Traditional Project Life Cycle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8955" y="2210913"/>
            <a:ext cx="4468065" cy="2585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4268" y="1543985"/>
            <a:ext cx="1461944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Business Case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58558" y="4811763"/>
            <a:ext cx="1455738" cy="5784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Detailed Design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26538" y="2372450"/>
            <a:ext cx="1455739" cy="5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Requirements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75903" y="3246594"/>
            <a:ext cx="1455739" cy="5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Architecture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2162" y="4114515"/>
            <a:ext cx="1455739" cy="5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High Level Design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597021" y="3115377"/>
            <a:ext cx="1315749" cy="310625"/>
          </a:xfrm>
          <a:prstGeom prst="rightArrow">
            <a:avLst/>
          </a:prstGeom>
          <a:solidFill>
            <a:srgbClr val="AD278D"/>
          </a:solidFill>
          <a:ln>
            <a:solidFill>
              <a:srgbClr val="AD27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9" idx="2"/>
            <a:endCxn id="11" idx="1"/>
          </p:cNvCxnSpPr>
          <p:nvPr/>
        </p:nvCxnSpPr>
        <p:spPr>
          <a:xfrm rot="16200000" flipH="1">
            <a:off x="1470377" y="1873552"/>
            <a:ext cx="501025" cy="10112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1" idx="0"/>
            <a:endCxn id="9" idx="3"/>
          </p:cNvCxnSpPr>
          <p:nvPr/>
        </p:nvCxnSpPr>
        <p:spPr>
          <a:xfrm rot="16200000" flipV="1">
            <a:off x="2182254" y="1600296"/>
            <a:ext cx="536113" cy="100819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1"/>
            <a:endCxn id="11" idx="2"/>
          </p:cNvCxnSpPr>
          <p:nvPr/>
        </p:nvCxnSpPr>
        <p:spPr>
          <a:xfrm rot="10800000">
            <a:off x="2954409" y="2886978"/>
            <a:ext cx="621495" cy="61688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1" idx="3"/>
            <a:endCxn id="12" idx="0"/>
          </p:cNvCxnSpPr>
          <p:nvPr/>
        </p:nvCxnSpPr>
        <p:spPr>
          <a:xfrm>
            <a:off x="3682277" y="2629714"/>
            <a:ext cx="621496" cy="61688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2" idx="3"/>
            <a:endCxn id="13" idx="0"/>
          </p:cNvCxnSpPr>
          <p:nvPr/>
        </p:nvCxnSpPr>
        <p:spPr>
          <a:xfrm>
            <a:off x="5031642" y="3503858"/>
            <a:ext cx="688390" cy="6106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1"/>
            <a:endCxn id="12" idx="2"/>
          </p:cNvCxnSpPr>
          <p:nvPr/>
        </p:nvCxnSpPr>
        <p:spPr>
          <a:xfrm rot="10800000">
            <a:off x="4303774" y="3761123"/>
            <a:ext cx="688389" cy="6106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3" idx="3"/>
            <a:endCxn id="10" idx="0"/>
          </p:cNvCxnSpPr>
          <p:nvPr/>
        </p:nvCxnSpPr>
        <p:spPr>
          <a:xfrm>
            <a:off x="6447901" y="4371779"/>
            <a:ext cx="1038526" cy="43998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0" idx="1"/>
            <a:endCxn id="13" idx="2"/>
          </p:cNvCxnSpPr>
          <p:nvPr/>
        </p:nvCxnSpPr>
        <p:spPr>
          <a:xfrm rot="10800000">
            <a:off x="5720032" y="4629044"/>
            <a:ext cx="1038526" cy="47196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90910" y="1699297"/>
            <a:ext cx="2293423" cy="53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Planning and Architecture Phase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15807" y="2640306"/>
            <a:ext cx="1891385" cy="4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/>
              <a:t>Carries through the life of the project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A825F-E81D-714D-AA6A-70A42F668DBE}"/>
              </a:ext>
            </a:extLst>
          </p:cNvPr>
          <p:cNvSpPr txBox="1"/>
          <p:nvPr/>
        </p:nvSpPr>
        <p:spPr>
          <a:xfrm>
            <a:off x="627321" y="5101006"/>
            <a:ext cx="5545108" cy="592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”waterfall” approach represents the historic</a:t>
            </a:r>
            <a:br>
              <a:rPr lang="en-US" dirty="0"/>
            </a:br>
            <a:r>
              <a:rPr lang="en-US" dirty="0"/>
              <a:t>approach to doing architecture. </a:t>
            </a:r>
          </a:p>
        </p:txBody>
      </p:sp>
    </p:spTree>
    <p:extLst>
      <p:ext uri="{BB962C8B-B14F-4D97-AF65-F5344CB8AC3E}">
        <p14:creationId xmlns:p14="http://schemas.microsoft.com/office/powerpoint/2010/main" val="425000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365486" y="218959"/>
            <a:ext cx="8698564" cy="60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Architectural Models, Views, and Visualizations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432FF"/>
                </a:solidFill>
              </a:rPr>
              <a:t>Architecture Model</a:t>
            </a:r>
          </a:p>
          <a:p>
            <a:pPr lvl="1" eaLnBrk="1" hangingPunct="1"/>
            <a:r>
              <a:rPr lang="en-US" dirty="0"/>
              <a:t>An artifact documenting some or all of the architectural design decisions about a system</a:t>
            </a:r>
          </a:p>
          <a:p>
            <a:pPr eaLnBrk="1" hangingPunct="1"/>
            <a:r>
              <a:rPr lang="en-US" dirty="0">
                <a:solidFill>
                  <a:srgbClr val="0432FF"/>
                </a:solidFill>
              </a:rPr>
              <a:t>Architecture View</a:t>
            </a:r>
          </a:p>
          <a:p>
            <a:pPr lvl="1" eaLnBrk="1" hangingPunct="1"/>
            <a:r>
              <a:rPr lang="en-US" dirty="0"/>
              <a:t>A subset of related architectural design decisions</a:t>
            </a:r>
          </a:p>
          <a:p>
            <a:pPr eaLnBrk="1" hangingPunct="1"/>
            <a:r>
              <a:rPr lang="en-US" dirty="0">
                <a:solidFill>
                  <a:srgbClr val="0432FF"/>
                </a:solidFill>
              </a:rPr>
              <a:t>Architecture Visualization</a:t>
            </a:r>
          </a:p>
          <a:p>
            <a:pPr lvl="1" eaLnBrk="1" hangingPunct="1"/>
            <a:r>
              <a:rPr lang="en-US" dirty="0"/>
              <a:t>A way of depicting some or all of the architectural design decisions about a system to a stakeholder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7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4652-84D9-6640-973C-3A57002DDFD0}" type="slidenum">
              <a:rPr lang="en-US"/>
              <a:pPr/>
              <a:t>31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Views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software architecture represents a complex design artifact</a:t>
            </a:r>
          </a:p>
          <a:p>
            <a:r>
              <a:rPr lang="en-US" dirty="0"/>
              <a:t>Many possible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views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of the architecture</a:t>
            </a:r>
          </a:p>
          <a:p>
            <a:pPr lvl="1"/>
            <a:r>
              <a:rPr lang="en-US" dirty="0"/>
              <a:t>Cf. with buildings – floor plan, external, electrical, plumbing, air-conditioning</a:t>
            </a:r>
          </a:p>
        </p:txBody>
      </p:sp>
    </p:spTree>
    <p:extLst>
      <p:ext uri="{BB962C8B-B14F-4D97-AF65-F5344CB8AC3E}">
        <p14:creationId xmlns:p14="http://schemas.microsoft.com/office/powerpoint/2010/main" val="4072984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2E9C-1A46-2C4C-A85A-4BDB53E2ED41}" type="slidenum">
              <a:rPr lang="en-US"/>
              <a:pPr/>
              <a:t>32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Architecture Views </a:t>
            </a:r>
            <a:r>
              <a:rPr lang="en-US" sz="2000" dirty="0"/>
              <a:t>(cont’d)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Logical view: </a:t>
            </a:r>
            <a:r>
              <a:rPr lang="en-US" dirty="0"/>
              <a:t>describes architecturally significant elements of the architecture and the relationships between them. 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Process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view: </a:t>
            </a:r>
            <a:r>
              <a:rPr lang="en-US" dirty="0"/>
              <a:t>describes the concurrency and communications elements of an architecture.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Physical view: </a:t>
            </a:r>
            <a:r>
              <a:rPr lang="en-US" dirty="0"/>
              <a:t>depicts how the major processes and components are mapped on to the applications hardware.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Development view: </a:t>
            </a:r>
            <a:r>
              <a:rPr lang="en-US" dirty="0"/>
              <a:t>captures the internal organization of the software components as held in e.g. a configuration management tool. </a:t>
            </a:r>
          </a:p>
        </p:txBody>
      </p:sp>
    </p:spTree>
    <p:extLst>
      <p:ext uri="{BB962C8B-B14F-4D97-AF65-F5344CB8AC3E}">
        <p14:creationId xmlns:p14="http://schemas.microsoft.com/office/powerpoint/2010/main" val="2986650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4983-03C2-5642-8A64-52B6BB9984C7}" type="slidenum">
              <a:rPr lang="en-US"/>
              <a:pPr/>
              <a:t>33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00100" indent="-800100"/>
            <a:r>
              <a:rPr lang="en-US" sz="3800" dirty="0"/>
              <a:t>Architecture Views </a:t>
            </a:r>
            <a:r>
              <a:rPr lang="en-US" sz="2000" dirty="0"/>
              <a:t>(cont’d)</a:t>
            </a:r>
            <a:endParaRPr lang="en-US" sz="2000" b="1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4961"/>
            <a:ext cx="8229600" cy="45392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err="1"/>
              <a:t>Marketecture</a:t>
            </a:r>
            <a:r>
              <a:rPr lang="en-US" i="1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Informal depiction of system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structure and interactions.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Portray the design philosophies embodied in the architecture.</a:t>
            </a:r>
          </a:p>
          <a:p>
            <a:pPr>
              <a:lnSpc>
                <a:spcPct val="90000"/>
              </a:lnSpc>
            </a:pPr>
            <a:r>
              <a:rPr lang="en-US" dirty="0"/>
              <a:t>Every system should have a </a:t>
            </a:r>
            <a:r>
              <a:rPr lang="en-US" dirty="0" err="1"/>
              <a:t>marketecture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Easy to understand.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Helps discussion during design, build, review, sales (!) activities.</a:t>
            </a:r>
          </a:p>
        </p:txBody>
      </p:sp>
    </p:spTree>
    <p:extLst>
      <p:ext uri="{BB962C8B-B14F-4D97-AF65-F5344CB8AC3E}">
        <p14:creationId xmlns:p14="http://schemas.microsoft.com/office/powerpoint/2010/main" val="385513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35339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WWW in a (Big) Nutshell</a:t>
            </a:r>
          </a:p>
        </p:txBody>
      </p:sp>
      <p:sp>
        <p:nvSpPr>
          <p:cNvPr id="6656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The Web is a collection of resources, each of which has a unique name known as a uniform resource locator, or “</a:t>
            </a:r>
            <a:r>
              <a:rPr lang="en-US" altLang="ja-JP" sz="2000" dirty="0"/>
              <a:t>URL”. </a:t>
            </a:r>
          </a:p>
          <a:p>
            <a:pPr eaLnBrk="1" hangingPunct="1"/>
            <a:r>
              <a:rPr lang="en-US" sz="2000" dirty="0"/>
              <a:t>Each resource denotes, informally, some information.  </a:t>
            </a:r>
          </a:p>
          <a:p>
            <a:pPr eaLnBrk="1" hangingPunct="1"/>
            <a:r>
              <a:rPr lang="en-US" sz="2000" dirty="0"/>
              <a:t>URL</a:t>
            </a:r>
            <a:r>
              <a:rPr lang="en-US" altLang="ja-JP" sz="2000" dirty="0"/>
              <a:t>s can be used to determine the identity of a machine on the Internet, known as an origin server, where the value of the resource may be ascertained.</a:t>
            </a:r>
          </a:p>
          <a:p>
            <a:pPr eaLnBrk="1" hangingPunct="1"/>
            <a:r>
              <a:rPr lang="en-US" sz="2000" dirty="0"/>
              <a:t>Communication is initiated by clients, known as user agents, who make requests of servers.  </a:t>
            </a:r>
          </a:p>
          <a:p>
            <a:pPr lvl="1" eaLnBrk="1" hangingPunct="1"/>
            <a:r>
              <a:rPr lang="en-US" sz="1800" dirty="0"/>
              <a:t>Web browsers are common instances of user agents.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09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WWW in a (Big) Nutshell </a:t>
            </a:r>
            <a:r>
              <a:rPr lang="en-US" sz="2000" dirty="0">
                <a:latin typeface="Verdana" charset="0"/>
              </a:rPr>
              <a:t>(cont’</a:t>
            </a:r>
            <a:r>
              <a:rPr lang="en-US" altLang="ja-JP" sz="2000" dirty="0">
                <a:latin typeface="Verdana" charset="0"/>
              </a:rPr>
              <a:t>d)</a:t>
            </a:r>
            <a:endParaRPr lang="en-US" sz="2000" dirty="0">
              <a:latin typeface="Verdana" charset="0"/>
            </a:endParaRPr>
          </a:p>
        </p:txBody>
      </p:sp>
      <p:sp>
        <p:nvSpPr>
          <p:cNvPr id="6861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Resources can be manipulated through their representations.  </a:t>
            </a:r>
          </a:p>
          <a:p>
            <a:pPr lvl="1" eaLnBrk="1" hangingPunct="1"/>
            <a:r>
              <a:rPr lang="en-US" dirty="0">
                <a:latin typeface="Tahoma" charset="0"/>
              </a:rPr>
              <a:t>HTML is a very common representation language used on the Web.</a:t>
            </a:r>
          </a:p>
          <a:p>
            <a:pPr eaLnBrk="1" hangingPunct="1"/>
            <a:r>
              <a:rPr lang="en-US" dirty="0">
                <a:latin typeface="Tahoma" charset="0"/>
              </a:rPr>
              <a:t>All communication between user agents and origin servers must be performed by a simple, generic protocol (HTTP), which offers the command methods GET, POST, etc.</a:t>
            </a:r>
          </a:p>
          <a:p>
            <a:pPr eaLnBrk="1" hangingPunct="1"/>
            <a:r>
              <a:rPr lang="en-US" dirty="0">
                <a:latin typeface="Tahoma" charset="0"/>
              </a:rPr>
              <a:t>All communication between user agents and origin servers must be fully self-contained. (So-called “</a:t>
            </a:r>
            <a:r>
              <a:rPr lang="en-US" altLang="ja-JP" dirty="0">
                <a:latin typeface="Tahoma" charset="0"/>
              </a:rPr>
              <a:t>stateless interactions”)  </a:t>
            </a:r>
            <a:endParaRPr lang="en-US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4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The Architecture of the WWW</a:t>
            </a:r>
          </a:p>
        </p:txBody>
      </p:sp>
      <p:sp>
        <p:nvSpPr>
          <p:cNvPr id="604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>
              <a:latin typeface="+mj-lt"/>
            </a:endParaRPr>
          </a:p>
          <a:p>
            <a:pPr eaLnBrk="1" hangingPunct="1"/>
            <a:r>
              <a:rPr lang="en-US" dirty="0">
                <a:latin typeface="+mj-lt"/>
              </a:rPr>
              <a:t>This is the Web</a:t>
            </a:r>
          </a:p>
        </p:txBody>
      </p:sp>
      <p:pic>
        <p:nvPicPr>
          <p:cNvPr id="60420" name="Picture 4" descr="Fig 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215445"/>
            <a:ext cx="3871913" cy="307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59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5"/>
          <p:cNvSpPr>
            <a:spLocks noGrp="1" noChangeArrowheads="1"/>
          </p:cNvSpPr>
          <p:nvPr>
            <p:ph type="title"/>
          </p:nvPr>
        </p:nvSpPr>
        <p:spPr>
          <a:xfrm>
            <a:off x="530297" y="228095"/>
            <a:ext cx="8229600" cy="40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The Architecture of the WWW </a:t>
            </a:r>
            <a:r>
              <a:rPr lang="en-US" sz="2000" dirty="0">
                <a:latin typeface="Verdana" charset="0"/>
              </a:rPr>
              <a:t>(cont’d)</a:t>
            </a:r>
          </a:p>
        </p:txBody>
      </p:sp>
      <p:sp>
        <p:nvSpPr>
          <p:cNvPr id="62466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078050"/>
            <a:ext cx="8229600" cy="4069684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So is this</a:t>
            </a:r>
          </a:p>
        </p:txBody>
      </p:sp>
      <p:pic>
        <p:nvPicPr>
          <p:cNvPr id="62468" name="Picture 4" descr="Fig 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57867"/>
            <a:ext cx="5715000" cy="345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65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The Architecture of the WWW </a:t>
            </a:r>
            <a:r>
              <a:rPr lang="en-US" sz="2000" dirty="0">
                <a:latin typeface="Verdana" charset="0"/>
              </a:rPr>
              <a:t>(cont’d)</a:t>
            </a:r>
          </a:p>
        </p:txBody>
      </p:sp>
      <p:sp>
        <p:nvSpPr>
          <p:cNvPr id="6451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490134"/>
            <a:ext cx="8229600" cy="3725333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And this</a:t>
            </a:r>
          </a:p>
        </p:txBody>
      </p:sp>
      <p:pic>
        <p:nvPicPr>
          <p:cNvPr id="64516" name="Picture 4" descr="Fig 1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1354667"/>
            <a:ext cx="4557713" cy="440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6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WWW’</a:t>
            </a:r>
            <a:r>
              <a:rPr lang="en-US" altLang="ja-JP" dirty="0">
                <a:latin typeface="Verdana" charset="0"/>
              </a:rPr>
              <a:t>s Architecture</a:t>
            </a:r>
            <a:endParaRPr lang="en-US" dirty="0">
              <a:latin typeface="Verdana" charset="0"/>
            </a:endParaRPr>
          </a:p>
        </p:txBody>
      </p:sp>
      <p:sp>
        <p:nvSpPr>
          <p:cNvPr id="7065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Architecture of the Web is wholly separate from the code.</a:t>
            </a:r>
          </a:p>
          <a:p>
            <a:pPr eaLnBrk="1" hangingPunct="1"/>
            <a:r>
              <a:rPr lang="en-US" dirty="0"/>
              <a:t>There is no single piece of code that implements the architecture.</a:t>
            </a:r>
          </a:p>
          <a:p>
            <a:pPr eaLnBrk="1" hangingPunct="1"/>
            <a:r>
              <a:rPr lang="en-US" dirty="0"/>
              <a:t>There are multiple pieces of code that implement the various components of the architecture.</a:t>
            </a:r>
          </a:p>
          <a:p>
            <a:pPr lvl="1" eaLnBrk="1" hangingPunct="1"/>
            <a:r>
              <a:rPr lang="en-US" dirty="0"/>
              <a:t>E.g., different Web browsers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6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Architecture in an Agile Project Life Cycle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Reference Architecture – </a:t>
            </a:r>
            <a:br>
              <a:rPr lang="en-US" sz="1400" b="0" dirty="0"/>
            </a:br>
            <a:r>
              <a:rPr lang="en-US" sz="1400" b="0" dirty="0"/>
              <a:t>“how the proposed solution fits into the big picture”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645042" y="2218118"/>
            <a:ext cx="1407041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Solution Architecture for a Program Increment</a:t>
            </a:r>
            <a:br>
              <a:rPr lang="en-US" sz="1400" b="0" dirty="0"/>
            </a:br>
            <a:r>
              <a:rPr lang="en-US" sz="1400" b="0" dirty="0"/>
              <a:t>(approx. 5 Sprints)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1A02F-5BB1-A24A-A6FA-99814E16AABD}"/>
              </a:ext>
            </a:extLst>
          </p:cNvPr>
          <p:cNvSpPr/>
          <p:nvPr/>
        </p:nvSpPr>
        <p:spPr>
          <a:xfrm>
            <a:off x="457199" y="1842585"/>
            <a:ext cx="8155173" cy="3930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2BE7B-385B-0446-93E2-C8947EADD912}"/>
              </a:ext>
            </a:extLst>
          </p:cNvPr>
          <p:cNvSpPr/>
          <p:nvPr/>
        </p:nvSpPr>
        <p:spPr>
          <a:xfrm>
            <a:off x="2239926" y="2218117"/>
            <a:ext cx="1407041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Update Existing Architecture Decisions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Define new architecture decisions that need to be made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8DDD9-44B3-BB47-B262-D77550588943}"/>
              </a:ext>
            </a:extLst>
          </p:cNvPr>
          <p:cNvSpPr/>
          <p:nvPr/>
        </p:nvSpPr>
        <p:spPr>
          <a:xfrm>
            <a:off x="3781647" y="2218117"/>
            <a:ext cx="1407042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Technical Architecture Guidance to Guide Engineering, Delivery and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15A3C0-5686-574E-B7BF-780071BA61E6}"/>
              </a:ext>
            </a:extLst>
          </p:cNvPr>
          <p:cNvSpPr/>
          <p:nvPr/>
        </p:nvSpPr>
        <p:spPr>
          <a:xfrm>
            <a:off x="5323369" y="2218116"/>
            <a:ext cx="1502733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Monitor Engineering, ensuring architecture guidance is followed or creating a backlog for adjusting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D60DE7-8A9C-8B45-9B20-800EF7076DEE}"/>
              </a:ext>
            </a:extLst>
          </p:cNvPr>
          <p:cNvSpPr/>
          <p:nvPr/>
        </p:nvSpPr>
        <p:spPr>
          <a:xfrm>
            <a:off x="6950149" y="2218115"/>
            <a:ext cx="1407041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Perform Architecture Retrospective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7F57E-2DFA-6545-AB81-A2F7BF23A213}"/>
              </a:ext>
            </a:extLst>
          </p:cNvPr>
          <p:cNvSpPr txBox="1"/>
          <p:nvPr/>
        </p:nvSpPr>
        <p:spPr>
          <a:xfrm>
            <a:off x="4004409" y="1891058"/>
            <a:ext cx="877163" cy="34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FA038-6F86-854B-9A25-38A6162427D6}"/>
              </a:ext>
            </a:extLst>
          </p:cNvPr>
          <p:cNvSpPr/>
          <p:nvPr/>
        </p:nvSpPr>
        <p:spPr>
          <a:xfrm>
            <a:off x="645042" y="4487540"/>
            <a:ext cx="2507024" cy="1221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Monitor overall architecture against agreed 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829B3-11A8-094A-9D15-114D8DF982A1}"/>
              </a:ext>
            </a:extLst>
          </p:cNvPr>
          <p:cNvSpPr/>
          <p:nvPr/>
        </p:nvSpPr>
        <p:spPr>
          <a:xfrm>
            <a:off x="3265966" y="4487540"/>
            <a:ext cx="2694867" cy="12407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Consistently support activities needed in support of quality attributes – e.g., security, compliance, </a:t>
            </a:r>
            <a:r>
              <a:rPr lang="en-US" sz="1400" b="0" dirty="0" err="1"/>
              <a:t>etc</a:t>
            </a:r>
            <a:endParaRPr lang="en-US" sz="1400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ACCC29-C4E4-F641-BAED-4F59365EC805}"/>
              </a:ext>
            </a:extLst>
          </p:cNvPr>
          <p:cNvSpPr/>
          <p:nvPr/>
        </p:nvSpPr>
        <p:spPr>
          <a:xfrm>
            <a:off x="6145375" y="4468496"/>
            <a:ext cx="2211815" cy="12407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Negotiate and Influence on behalf of architecture and engineering ongoing progress and required changes</a:t>
            </a:r>
          </a:p>
        </p:txBody>
      </p:sp>
    </p:spTree>
    <p:extLst>
      <p:ext uri="{BB962C8B-B14F-4D97-AF65-F5344CB8AC3E}">
        <p14:creationId xmlns:p14="http://schemas.microsoft.com/office/powerpoint/2010/main" val="3742160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WWW’</a:t>
            </a:r>
            <a:r>
              <a:rPr lang="en-US" altLang="ja-JP" dirty="0">
                <a:latin typeface="Verdana" charset="0"/>
              </a:rPr>
              <a:t>s Architecture (cont’d)</a:t>
            </a:r>
            <a:endParaRPr lang="en-US" dirty="0">
              <a:latin typeface="Verdana" charset="0"/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Stylistic constraints of the Web’</a:t>
            </a:r>
            <a:r>
              <a:rPr lang="en-US" altLang="ja-JP" dirty="0"/>
              <a:t>s architectural style are not apparent in the code</a:t>
            </a:r>
          </a:p>
          <a:p>
            <a:pPr lvl="1" eaLnBrk="1" hangingPunct="1"/>
            <a:r>
              <a:rPr lang="en-US" dirty="0"/>
              <a:t>The effects of the constraints are evident in the Web</a:t>
            </a:r>
          </a:p>
          <a:p>
            <a:pPr lvl="4"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0432FF"/>
                </a:solidFill>
              </a:rPr>
              <a:t>One of the world’</a:t>
            </a:r>
            <a:r>
              <a:rPr lang="en-US" altLang="ja-JP" dirty="0">
                <a:solidFill>
                  <a:srgbClr val="0432FF"/>
                </a:solidFill>
              </a:rPr>
              <a:t>s most successful applications is only understood adequately from an architectural vantage point.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68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75" y="218959"/>
            <a:ext cx="8229600" cy="667234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Prescriptive vs. Descriptive Architecture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5825"/>
            <a:ext cx="8229600" cy="4626043"/>
          </a:xfrm>
        </p:spPr>
        <p:txBody>
          <a:bodyPr/>
          <a:lstStyle/>
          <a:p>
            <a:pPr eaLnBrk="1" hangingPunct="1"/>
            <a:r>
              <a:rPr lang="en-US" dirty="0"/>
              <a:t>A system’</a:t>
            </a:r>
            <a:r>
              <a:rPr lang="en-US" altLang="ja-JP" dirty="0"/>
              <a:t>s </a:t>
            </a:r>
            <a:r>
              <a:rPr lang="en-US" altLang="ja-JP" i="1" dirty="0">
                <a:solidFill>
                  <a:srgbClr val="0000FF"/>
                </a:solidFill>
              </a:rPr>
              <a:t>prescriptive architecture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/>
              <a:t>captures the design decisions made prior to the system’s construction</a:t>
            </a:r>
          </a:p>
          <a:p>
            <a:pPr lvl="1" eaLnBrk="1" hangingPunct="1"/>
            <a:r>
              <a:rPr lang="en-US" dirty="0"/>
              <a:t>It is the </a:t>
            </a:r>
            <a:r>
              <a:rPr lang="en-US" i="1" dirty="0"/>
              <a:t>as-conceived </a:t>
            </a:r>
            <a:r>
              <a:rPr lang="en-US" dirty="0"/>
              <a:t>or </a:t>
            </a:r>
            <a:r>
              <a:rPr lang="en-US" i="1" dirty="0"/>
              <a:t>as-intended </a:t>
            </a:r>
            <a:r>
              <a:rPr lang="en-US" dirty="0"/>
              <a:t>architecture</a:t>
            </a:r>
          </a:p>
          <a:p>
            <a:pPr eaLnBrk="1" hangingPunct="1"/>
            <a:r>
              <a:rPr lang="en-US" dirty="0"/>
              <a:t>A system’</a:t>
            </a:r>
            <a:r>
              <a:rPr lang="en-US" altLang="ja-JP" dirty="0"/>
              <a:t>s </a:t>
            </a:r>
            <a:r>
              <a:rPr lang="en-US" altLang="ja-JP" i="1" dirty="0">
                <a:solidFill>
                  <a:srgbClr val="0000FF"/>
                </a:solidFill>
              </a:rPr>
              <a:t>descriptive architecture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/>
              <a:t>describes how the system has been built</a:t>
            </a:r>
          </a:p>
          <a:p>
            <a:pPr lvl="1" eaLnBrk="1" hangingPunct="1"/>
            <a:r>
              <a:rPr lang="en-US" dirty="0"/>
              <a:t>It is the </a:t>
            </a:r>
            <a:r>
              <a:rPr lang="en-US" i="1" dirty="0"/>
              <a:t>as-implemented</a:t>
            </a:r>
            <a:r>
              <a:rPr lang="en-US" dirty="0"/>
              <a:t> or </a:t>
            </a:r>
            <a:r>
              <a:rPr lang="en-US" i="1" dirty="0"/>
              <a:t>as-realized</a:t>
            </a:r>
            <a:r>
              <a:rPr lang="en-US" dirty="0"/>
              <a:t>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64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Temporal Aspect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Wingdings" charset="0"/>
              </a:rPr>
              <a:t>Architecture has a temporal aspect</a:t>
            </a:r>
          </a:p>
          <a:p>
            <a:pPr lvl="1" eaLnBrk="1" hangingPunct="1"/>
            <a:r>
              <a:rPr lang="en-US" dirty="0"/>
              <a:t>Design decisions are made over a system’</a:t>
            </a:r>
            <a:r>
              <a:rPr lang="en-US" altLang="ja-JP" dirty="0"/>
              <a:t>s lifetime</a:t>
            </a:r>
          </a:p>
          <a:p>
            <a:pPr lvl="1" eaLnBrk="1" hangingPunct="1"/>
            <a:r>
              <a:rPr lang="en-US" dirty="0"/>
              <a:t>A system’</a:t>
            </a:r>
            <a:r>
              <a:rPr lang="en-US" altLang="ja-JP" dirty="0"/>
              <a:t>s architecture will change over time</a:t>
            </a:r>
          </a:p>
          <a:p>
            <a:pPr eaLnBrk="1" hangingPunct="1"/>
            <a:r>
              <a:rPr lang="en-US" dirty="0"/>
              <a:t>At any given point in time the system has only one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86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347213" y="244475"/>
            <a:ext cx="8552368" cy="621287"/>
          </a:xfrm>
        </p:spPr>
        <p:txBody>
          <a:bodyPr/>
          <a:lstStyle/>
          <a:p>
            <a:r>
              <a:rPr lang="en-US" sz="2800" dirty="0">
                <a:latin typeface="Verdana" charset="0"/>
              </a:rPr>
              <a:t>As-Designed vs. As-Implemented Architecture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1032370"/>
            <a:ext cx="8229600" cy="4386298"/>
          </a:xfrm>
        </p:spPr>
        <p:txBody>
          <a:bodyPr/>
          <a:lstStyle/>
          <a:p>
            <a:r>
              <a:rPr lang="en-US" dirty="0"/>
              <a:t>Which architecture is “</a:t>
            </a:r>
            <a:r>
              <a:rPr lang="en-US" altLang="ja-JP" dirty="0"/>
              <a:t>correct”? </a:t>
            </a:r>
          </a:p>
          <a:p>
            <a:pPr lvl="1"/>
            <a:r>
              <a:rPr lang="en-US" altLang="ja-JP" dirty="0"/>
              <a:t>Intent vs. added experience of implementation</a:t>
            </a:r>
          </a:p>
          <a:p>
            <a:r>
              <a:rPr lang="en-US" dirty="0"/>
              <a:t>Are the two architectures consistent with one another? </a:t>
            </a:r>
          </a:p>
          <a:p>
            <a:pPr lvl="1"/>
            <a:r>
              <a:rPr lang="en-US" dirty="0"/>
              <a:t>Architectural inconsistencies can be much more complex and/or insidious.</a:t>
            </a:r>
          </a:p>
          <a:p>
            <a:r>
              <a:rPr lang="en-US" dirty="0"/>
              <a:t>What criteria are used to establish the consistency between the two architectures? </a:t>
            </a:r>
          </a:p>
          <a:p>
            <a:pPr lvl="1"/>
            <a:r>
              <a:rPr lang="en-US" dirty="0"/>
              <a:t>Sophisticated techniques might be needed</a:t>
            </a:r>
          </a:p>
          <a:p>
            <a:r>
              <a:rPr lang="en-US" dirty="0"/>
              <a:t>On what information is the answer to the preceding questions based?  </a:t>
            </a:r>
          </a:p>
          <a:p>
            <a:pPr lvl="1"/>
            <a:r>
              <a:rPr lang="en-US" dirty="0"/>
              <a:t>Diagrams may not contain adequate information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0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/>
          <p:cNvSpPr>
            <a:spLocks noGrp="1" noChangeArrowheads="1"/>
          </p:cNvSpPr>
          <p:nvPr>
            <p:ph type="title"/>
          </p:nvPr>
        </p:nvSpPr>
        <p:spPr>
          <a:xfrm>
            <a:off x="475474" y="216752"/>
            <a:ext cx="8229600" cy="67857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Architectural Evolution</a:t>
            </a:r>
          </a:p>
        </p:txBody>
      </p:sp>
      <p:sp>
        <p:nvSpPr>
          <p:cNvPr id="37890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986689"/>
            <a:ext cx="8229600" cy="4364244"/>
          </a:xfrm>
        </p:spPr>
        <p:txBody>
          <a:bodyPr/>
          <a:lstStyle/>
          <a:p>
            <a:pPr eaLnBrk="1" hangingPunct="1"/>
            <a:r>
              <a:rPr lang="en-US" dirty="0"/>
              <a:t>When a system evolves, ideally its prescriptive (</a:t>
            </a:r>
            <a:r>
              <a:rPr lang="en-US" i="1" dirty="0"/>
              <a:t>as-designed</a:t>
            </a:r>
            <a:r>
              <a:rPr lang="en-US" dirty="0"/>
              <a:t>) architecture is modified first.</a:t>
            </a:r>
          </a:p>
          <a:p>
            <a:pPr eaLnBrk="1" hangingPunct="1"/>
            <a:r>
              <a:rPr lang="en-US" dirty="0"/>
              <a:t>In practice, the system – and thus its descriptive (</a:t>
            </a:r>
            <a:r>
              <a:rPr lang="en-US" i="1" dirty="0"/>
              <a:t>as-implemented</a:t>
            </a:r>
            <a:r>
              <a:rPr lang="en-US" dirty="0"/>
              <a:t>) architecture – is often directly modified. </a:t>
            </a:r>
          </a:p>
          <a:p>
            <a:pPr eaLnBrk="1" hangingPunct="1"/>
            <a:r>
              <a:rPr lang="en-US" dirty="0"/>
              <a:t>This happens because of:</a:t>
            </a:r>
          </a:p>
          <a:p>
            <a:pPr lvl="1" eaLnBrk="1" hangingPunct="1"/>
            <a:r>
              <a:rPr lang="en-US" dirty="0"/>
              <a:t>Developer sloppiness</a:t>
            </a:r>
          </a:p>
          <a:p>
            <a:pPr lvl="1" eaLnBrk="1" hangingPunct="1"/>
            <a:r>
              <a:rPr lang="en-US" dirty="0"/>
              <a:t>Perception of short deadlines which prevent thinking through and documenting </a:t>
            </a:r>
          </a:p>
          <a:p>
            <a:pPr lvl="1" eaLnBrk="1" hangingPunct="1"/>
            <a:r>
              <a:rPr lang="en-US" dirty="0"/>
              <a:t>Lack of documented prescriptive architecture</a:t>
            </a:r>
          </a:p>
          <a:p>
            <a:pPr lvl="1" eaLnBrk="1" hangingPunct="1"/>
            <a:r>
              <a:rPr lang="en-US" dirty="0"/>
              <a:t>Need or desire for code optimizations</a:t>
            </a:r>
          </a:p>
          <a:p>
            <a:pPr lvl="1" eaLnBrk="1" hangingPunct="1"/>
            <a:r>
              <a:rPr lang="en-US" dirty="0"/>
              <a:t>Inadequate techniques or tool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36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84611" y="229669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Architectural Degradation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576156" y="977553"/>
            <a:ext cx="7772400" cy="4809414"/>
          </a:xfrm>
        </p:spPr>
        <p:txBody>
          <a:bodyPr/>
          <a:lstStyle/>
          <a:p>
            <a:pPr eaLnBrk="1" hangingPunct="1"/>
            <a:r>
              <a:rPr lang="en-US" sz="2000" dirty="0"/>
              <a:t>Two related concepts</a:t>
            </a:r>
          </a:p>
          <a:p>
            <a:pPr lvl="1" eaLnBrk="1" hangingPunct="1"/>
            <a:r>
              <a:rPr lang="en-US" sz="1800" dirty="0"/>
              <a:t>Architectural drift</a:t>
            </a:r>
          </a:p>
          <a:p>
            <a:pPr lvl="1" eaLnBrk="1" hangingPunct="1"/>
            <a:r>
              <a:rPr lang="en-US" sz="1800" dirty="0"/>
              <a:t>Architectural erosion</a:t>
            </a:r>
          </a:p>
          <a:p>
            <a:pPr eaLnBrk="1" hangingPunct="1"/>
            <a:r>
              <a:rPr lang="en-US" sz="2000" i="1" dirty="0"/>
              <a:t>Architectural drift</a:t>
            </a:r>
            <a:r>
              <a:rPr lang="en-US" sz="2000" dirty="0"/>
              <a:t> is introduction of principal design decisions into a system’</a:t>
            </a:r>
            <a:r>
              <a:rPr lang="en-US" altLang="ja-JP" sz="2000" dirty="0"/>
              <a:t>s descriptive architecture that </a:t>
            </a:r>
          </a:p>
          <a:p>
            <a:pPr lvl="1" eaLnBrk="1" hangingPunct="1"/>
            <a:r>
              <a:rPr lang="en-US" sz="1800" dirty="0"/>
              <a:t>Are not included in, encompassed by, or implied by the prescriptive architecture</a:t>
            </a:r>
          </a:p>
          <a:p>
            <a:pPr lvl="1" eaLnBrk="1" hangingPunct="1"/>
            <a:r>
              <a:rPr lang="en-US" sz="1800" dirty="0"/>
              <a:t>But which do not violate any of the prescriptive architecture</a:t>
            </a:r>
            <a:r>
              <a:rPr lang="ja-JP" altLang="en-US" sz="1800" dirty="0"/>
              <a:t>’</a:t>
            </a:r>
            <a:r>
              <a:rPr lang="en-US" altLang="ja-JP" sz="1800" dirty="0"/>
              <a:t>s design decisions</a:t>
            </a:r>
          </a:p>
          <a:p>
            <a:pPr eaLnBrk="1" hangingPunct="1"/>
            <a:r>
              <a:rPr lang="en-US" sz="2000" i="1" dirty="0"/>
              <a:t>Architectural erosion </a:t>
            </a:r>
            <a:r>
              <a:rPr lang="en-US" sz="2000" dirty="0"/>
              <a:t>is the introduction of architectural design decisions into a system’</a:t>
            </a:r>
            <a:r>
              <a:rPr lang="en-US" altLang="ja-JP" sz="2000" dirty="0"/>
              <a:t>s descriptive architecture that violate its prescriptive architecture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11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Architectural Recovery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If architectural degradation is allowed to occur, one will be forced to </a:t>
            </a:r>
            <a:r>
              <a:rPr lang="en-US" i="1" dirty="0"/>
              <a:t>recover</a:t>
            </a:r>
            <a:r>
              <a:rPr lang="en-US" dirty="0"/>
              <a:t> the system’</a:t>
            </a:r>
            <a:r>
              <a:rPr lang="en-US" altLang="ja-JP" dirty="0"/>
              <a:t>s architecture sooner or later </a:t>
            </a:r>
          </a:p>
          <a:p>
            <a:pPr eaLnBrk="1" hangingPunct="1"/>
            <a:r>
              <a:rPr lang="en-US" i="1" dirty="0"/>
              <a:t>Architectural recovery</a:t>
            </a:r>
            <a:r>
              <a:rPr lang="en-US" dirty="0"/>
              <a:t> is the process of determining a software system’s</a:t>
            </a:r>
            <a:r>
              <a:rPr lang="en-US" altLang="ja-JP" dirty="0"/>
              <a:t> architecture from its implementation-level artifacts</a:t>
            </a:r>
          </a:p>
          <a:p>
            <a:pPr eaLnBrk="1" hangingPunct="1"/>
            <a:r>
              <a:rPr lang="en-US" dirty="0"/>
              <a:t>Implementation-level artifacts can be</a:t>
            </a:r>
          </a:p>
          <a:p>
            <a:pPr lvl="1" eaLnBrk="1" hangingPunct="1"/>
            <a:r>
              <a:rPr lang="en-US" dirty="0"/>
              <a:t>Source code</a:t>
            </a:r>
          </a:p>
          <a:p>
            <a:pPr lvl="1" eaLnBrk="1" hangingPunct="1"/>
            <a:r>
              <a:rPr lang="en-US" dirty="0"/>
              <a:t>Executable files</a:t>
            </a:r>
          </a:p>
          <a:p>
            <a:pPr lvl="1" eaLnBrk="1" hangingPunct="1"/>
            <a:r>
              <a:rPr lang="en-US" dirty="0"/>
              <a:t>Java .class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33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99952" y="228096"/>
            <a:ext cx="8372217" cy="575874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Implementation-Level View of an Application</a:t>
            </a:r>
          </a:p>
        </p:txBody>
      </p:sp>
      <p:graphicFrame>
        <p:nvGraphicFramePr>
          <p:cNvPr id="4403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53221"/>
              </p:ext>
            </p:extLst>
          </p:nvPr>
        </p:nvGraphicFramePr>
        <p:xfrm>
          <a:off x="543141" y="1183690"/>
          <a:ext cx="6624638" cy="3194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Bitmap Image" r:id="rId4" imgW="7020905" imgH="3809524" progId="Paint.Picture">
                  <p:embed/>
                </p:oleObj>
              </mc:Choice>
              <mc:Fallback>
                <p:oleObj name="Bitmap Image" r:id="rId4" imgW="7020905" imgH="3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41" y="1183690"/>
                        <a:ext cx="6624638" cy="3194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5148263" y="4645378"/>
            <a:ext cx="3333750" cy="76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 dirty="0">
                <a:latin typeface="Arial" charset="0"/>
              </a:rPr>
              <a:t>Complex and virtually</a:t>
            </a:r>
            <a:br>
              <a:rPr lang="en-US" b="0" dirty="0">
                <a:latin typeface="Arial" charset="0"/>
              </a:rPr>
            </a:br>
            <a:r>
              <a:rPr lang="en-US" b="0" dirty="0">
                <a:latin typeface="Arial" charset="0"/>
              </a:rPr>
              <a:t>incomprehensible!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Example of Reference Architecture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Reference Architecture – </a:t>
            </a:r>
            <a:br>
              <a:rPr lang="en-US" sz="1400" b="0" dirty="0"/>
            </a:br>
            <a:r>
              <a:rPr lang="en-US" sz="1400" b="0" dirty="0"/>
              <a:t>“how the proposed solution fits into the big picture”</a:t>
            </a:r>
          </a:p>
        </p:txBody>
      </p:sp>
      <p:pic>
        <p:nvPicPr>
          <p:cNvPr id="39938" name="Picture 2" descr="Health Information Exchange (HIE) Platform - Outcome Healthcare">
            <a:extLst>
              <a:ext uri="{FF2B5EF4-FFF2-40B4-BE49-F238E27FC236}">
                <a16:creationId xmlns:a16="http://schemas.microsoft.com/office/drawing/2014/main" id="{D0533C86-6859-D44B-8E8D-03F84292D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1" y="2042330"/>
            <a:ext cx="6574457" cy="369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5284382" y="2042330"/>
            <a:ext cx="3646967" cy="1064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OBJECTIVE</a:t>
            </a:r>
            <a:br>
              <a:rPr lang="en-US" sz="1400" b="0" dirty="0"/>
            </a:br>
            <a:r>
              <a:rPr lang="en-US" sz="1400" b="0" dirty="0"/>
              <a:t>Improve timeliness of insights from healthcare delivery system to improve the patient experience and outcomes</a:t>
            </a:r>
          </a:p>
        </p:txBody>
      </p:sp>
    </p:spTree>
    <p:extLst>
      <p:ext uri="{BB962C8B-B14F-4D97-AF65-F5344CB8AC3E}">
        <p14:creationId xmlns:p14="http://schemas.microsoft.com/office/powerpoint/2010/main" val="179589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Example: Architecture Kickoff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Reference Architecture – </a:t>
            </a:r>
            <a:br>
              <a:rPr lang="en-US" sz="1400" b="0" dirty="0"/>
            </a:br>
            <a:r>
              <a:rPr lang="en-US" sz="1400" b="0" dirty="0"/>
              <a:t>“how the proposed solution fits into the big picture”</a:t>
            </a:r>
          </a:p>
        </p:txBody>
      </p:sp>
      <p:pic>
        <p:nvPicPr>
          <p:cNvPr id="39938" name="Picture 2" descr="Health Information Exchange (HIE) Platform - Outcome Healthcare">
            <a:extLst>
              <a:ext uri="{FF2B5EF4-FFF2-40B4-BE49-F238E27FC236}">
                <a16:creationId xmlns:a16="http://schemas.microsoft.com/office/drawing/2014/main" id="{D0533C86-6859-D44B-8E8D-03F84292D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2" y="1993611"/>
            <a:ext cx="5536759" cy="311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5284381" y="1726705"/>
            <a:ext cx="3646967" cy="1064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OBJECTIVE</a:t>
            </a:r>
            <a:br>
              <a:rPr lang="en-US" sz="1400" b="0" dirty="0"/>
            </a:br>
            <a:r>
              <a:rPr lang="en-US" sz="1400" b="0" dirty="0"/>
              <a:t>Improve timeliness of insights from healthcare delivery system to improve the patient experience and outcomes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95B3B-9B39-4647-92C8-7E1931949425}"/>
              </a:ext>
            </a:extLst>
          </p:cNvPr>
          <p:cNvSpPr/>
          <p:nvPr/>
        </p:nvSpPr>
        <p:spPr>
          <a:xfrm>
            <a:off x="5282614" y="2956397"/>
            <a:ext cx="3646967" cy="29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KEY ARCHITECTURE NEEDS</a:t>
            </a:r>
            <a:br>
              <a:rPr lang="en-US" sz="1400" b="0" dirty="0"/>
            </a:br>
            <a:endParaRPr lang="en-US" sz="1400" b="0" dirty="0"/>
          </a:p>
          <a:p>
            <a:r>
              <a:rPr lang="en-US" sz="1200" b="0" dirty="0"/>
              <a:t>Pick a healthcare interoperability partner – partner must support real-time FHIR events</a:t>
            </a:r>
          </a:p>
          <a:p>
            <a:endParaRPr lang="en-US" sz="1200" b="0" dirty="0"/>
          </a:p>
          <a:p>
            <a:r>
              <a:rPr lang="en-US" sz="1200" b="0" dirty="0"/>
              <a:t>Identity key systems that must be adjusted to react to real time patient data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/>
              <a:t>Build new data insights engine to process events real time and to build actionable insights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/>
              <a:t>Modernize legacy systems to react in real time to key events of interest</a:t>
            </a:r>
          </a:p>
          <a:p>
            <a:endParaRPr lang="en-US" sz="1200" b="0" dirty="0"/>
          </a:p>
          <a:p>
            <a:r>
              <a:rPr lang="en-US" sz="1200" b="0" dirty="0"/>
              <a:t>Build analytics solution to measure effectiveness and patient outcomes </a:t>
            </a:r>
          </a:p>
        </p:txBody>
      </p:sp>
    </p:spTree>
    <p:extLst>
      <p:ext uri="{BB962C8B-B14F-4D97-AF65-F5344CB8AC3E}">
        <p14:creationId xmlns:p14="http://schemas.microsoft.com/office/powerpoint/2010/main" val="224851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Example: Establish baseline solution architecture next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Solution Architecture – </a:t>
            </a:r>
            <a:br>
              <a:rPr lang="en-US" sz="1400" b="0" dirty="0"/>
            </a:br>
            <a:r>
              <a:rPr lang="en-US" sz="1400" b="0" dirty="0"/>
              <a:t>“how the proposed solution will be structured”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5284381" y="1726705"/>
            <a:ext cx="3646967" cy="1064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OBJECTIVE</a:t>
            </a:r>
            <a:br>
              <a:rPr lang="en-US" sz="1400" b="0" dirty="0"/>
            </a:br>
            <a:r>
              <a:rPr lang="en-US" sz="1400" b="0" dirty="0"/>
              <a:t>Employ cloud native architecture patterns to ensure resiliency, scale, and flexibility to ingest real-time clinical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95B3B-9B39-4647-92C8-7E1931949425}"/>
              </a:ext>
            </a:extLst>
          </p:cNvPr>
          <p:cNvSpPr/>
          <p:nvPr/>
        </p:nvSpPr>
        <p:spPr>
          <a:xfrm>
            <a:off x="5282614" y="2956397"/>
            <a:ext cx="3646967" cy="29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KEY ARCHITECTURE DECISIONS and GUIDENCE</a:t>
            </a:r>
            <a:br>
              <a:rPr lang="en-US" sz="1400" b="0" dirty="0"/>
            </a:br>
            <a:endParaRPr lang="en-US" sz="1400" b="0" dirty="0"/>
          </a:p>
          <a:p>
            <a:r>
              <a:rPr lang="en-US" sz="1200" b="0" dirty="0"/>
              <a:t>Ensure that HIPAA privacy and security requirements are enforced in every component of the solution</a:t>
            </a:r>
          </a:p>
          <a:p>
            <a:br>
              <a:rPr lang="en-US" sz="1200" b="0" dirty="0"/>
            </a:br>
            <a:r>
              <a:rPr lang="en-US" sz="1200" b="0" dirty="0"/>
              <a:t>Favor managed cloud services to support dynamic scalability and resiliency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/>
              <a:t>Ensure audit and control policies are supported by the solution via CloudFront</a:t>
            </a:r>
          </a:p>
          <a:p>
            <a:endParaRPr lang="en-US" sz="1200" b="0" dirty="0"/>
          </a:p>
          <a:p>
            <a:r>
              <a:rPr lang="en-US" sz="1200" b="0" dirty="0"/>
              <a:t>Ensure data is flexibly stored to support FHIR resource standards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29B83-AA99-7940-AAC7-8B74E175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8" y="2182465"/>
            <a:ext cx="4991500" cy="239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1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Major Areas of Concern for Architectural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</a:t>
            </a:r>
          </a:p>
          <a:p>
            <a:pPr lvl="1"/>
            <a:r>
              <a:rPr lang="en-US" dirty="0"/>
              <a:t>Both </a:t>
            </a:r>
            <a:r>
              <a:rPr lang="en-US" i="1" dirty="0"/>
              <a:t>functional</a:t>
            </a:r>
            <a:r>
              <a:rPr lang="en-US" dirty="0"/>
              <a:t> and </a:t>
            </a:r>
            <a:r>
              <a:rPr lang="en-US" i="1" dirty="0"/>
              <a:t>non-functional</a:t>
            </a:r>
            <a:endParaRPr lang="en-US" dirty="0"/>
          </a:p>
          <a:p>
            <a:r>
              <a:rPr lang="en-US" dirty="0"/>
              <a:t>OA&amp;M (Operation Administration &amp; Maintenance)</a:t>
            </a:r>
          </a:p>
          <a:p>
            <a:pPr lvl="1"/>
            <a:r>
              <a:rPr lang="en-US" dirty="0"/>
              <a:t>The set of procedures for initializing and administering the system. </a:t>
            </a:r>
          </a:p>
          <a:p>
            <a:r>
              <a:rPr lang="en-US" dirty="0"/>
              <a:t>Error Recovery</a:t>
            </a:r>
          </a:p>
          <a:p>
            <a:pPr lvl="1"/>
            <a:r>
              <a:rPr lang="en-US" dirty="0"/>
              <a:t>How does the system handle </a:t>
            </a:r>
            <a:r>
              <a:rPr lang="en-US" i="1" dirty="0"/>
              <a:t>rainy day </a:t>
            </a:r>
            <a:r>
              <a:rPr lang="en-US" dirty="0"/>
              <a:t>scenarios?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0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6203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Requirements</a:t>
            </a:r>
          </a:p>
        </p:txBody>
      </p:sp>
      <p:sp>
        <p:nvSpPr>
          <p:cNvPr id="3174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977553"/>
            <a:ext cx="8229600" cy="444111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Traditional SE suggests requirements analysis should remain unsullied by any consideration for a design.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However, without reference to existing architectures it becomes difficult to assess practicality, schedules, or costs.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432FF"/>
                </a:solidFill>
                <a:sym typeface="Wingdings" charset="0"/>
              </a:rPr>
              <a:t>Requirements analysis and consideration of design must be pursued at the same time.</a:t>
            </a:r>
            <a:endParaRPr lang="en-US" dirty="0">
              <a:solidFill>
                <a:srgbClr val="0432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8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21433</TotalTime>
  <Words>2697</Words>
  <Application>Microsoft Macintosh PowerPoint</Application>
  <PresentationFormat>Custom</PresentationFormat>
  <Paragraphs>384</Paragraphs>
  <Slides>47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Arial Narrow</vt:lpstr>
      <vt:lpstr>Helvetica</vt:lpstr>
      <vt:lpstr>Tahoma</vt:lpstr>
      <vt:lpstr>Verdana</vt:lpstr>
      <vt:lpstr>Office Theme</vt:lpstr>
      <vt:lpstr>Bitmap Image</vt:lpstr>
      <vt:lpstr>SE 577 Software Architecture    Basic SW Architectural Concepts  </vt:lpstr>
      <vt:lpstr>Acknowledgement</vt:lpstr>
      <vt:lpstr>Architecture in a Traditional Project Life Cycle</vt:lpstr>
      <vt:lpstr>Architecture in an Agile Project Life Cycle</vt:lpstr>
      <vt:lpstr>Example of Reference Architecture</vt:lpstr>
      <vt:lpstr>Example: Architecture Kickoff</vt:lpstr>
      <vt:lpstr>Example: Establish baseline solution architecture next</vt:lpstr>
      <vt:lpstr>Major Areas of Concern for Architectural Design</vt:lpstr>
      <vt:lpstr>Requirements</vt:lpstr>
      <vt:lpstr>Non-Functional Requirements</vt:lpstr>
      <vt:lpstr>Non-Functional Requirements (cont’d)</vt:lpstr>
      <vt:lpstr>What is OA&amp;M?</vt:lpstr>
      <vt:lpstr>What is OA&amp;M? (cont’d)</vt:lpstr>
      <vt:lpstr>Error Recovery</vt:lpstr>
      <vt:lpstr>Error Recovery: Kinds Of Errors</vt:lpstr>
      <vt:lpstr>Software Architecture’s Elements</vt:lpstr>
      <vt:lpstr>Components</vt:lpstr>
      <vt:lpstr>Connectors</vt:lpstr>
      <vt:lpstr>Examples of Connectors</vt:lpstr>
      <vt:lpstr>Architecture Defines Structure</vt:lpstr>
      <vt:lpstr>Architecture Specifies Component Communication </vt:lpstr>
      <vt:lpstr>An Important Concern: Structure and Dependencies</vt:lpstr>
      <vt:lpstr>Inter-Process Communication</vt:lpstr>
      <vt:lpstr>IPC (cont’d)</vt:lpstr>
      <vt:lpstr>IPC (cont’d)</vt:lpstr>
      <vt:lpstr>IPC (cont’d)</vt:lpstr>
      <vt:lpstr>Configurations</vt:lpstr>
      <vt:lpstr>Architecture Styles/Patterns</vt:lpstr>
      <vt:lpstr>Three-Tiered Pattern</vt:lpstr>
      <vt:lpstr>Architectural Models, Views, and Visualizations</vt:lpstr>
      <vt:lpstr>Architecture Views</vt:lpstr>
      <vt:lpstr>Architecture Views (cont’d)</vt:lpstr>
      <vt:lpstr>Architecture Views (cont’d)</vt:lpstr>
      <vt:lpstr>WWW in a (Big) Nutshell</vt:lpstr>
      <vt:lpstr>WWW in a (Big) Nutshell (cont’d)</vt:lpstr>
      <vt:lpstr>The Architecture of the WWW</vt:lpstr>
      <vt:lpstr>The Architecture of the WWW (cont’d)</vt:lpstr>
      <vt:lpstr>The Architecture of the WWW (cont’d)</vt:lpstr>
      <vt:lpstr>WWW’s Architecture</vt:lpstr>
      <vt:lpstr>WWW’s Architecture (cont’d)</vt:lpstr>
      <vt:lpstr>Prescriptive vs. Descriptive Architecture</vt:lpstr>
      <vt:lpstr>Temporal Aspect</vt:lpstr>
      <vt:lpstr>As-Designed vs. As-Implemented Architecture</vt:lpstr>
      <vt:lpstr>Architectural Evolution</vt:lpstr>
      <vt:lpstr>Architectural Degradation</vt:lpstr>
      <vt:lpstr>Architectural Recovery</vt:lpstr>
      <vt:lpstr>Implementation-Level View of an Application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Brian Mitchell</cp:lastModifiedBy>
  <cp:revision>708</cp:revision>
  <cp:lastPrinted>2014-01-29T15:51:24Z</cp:lastPrinted>
  <dcterms:created xsi:type="dcterms:W3CDTF">2000-03-07T00:57:40Z</dcterms:created>
  <dcterms:modified xsi:type="dcterms:W3CDTF">2022-03-30T21:32:29Z</dcterms:modified>
</cp:coreProperties>
</file>