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34"/>
  </p:notesMasterIdLst>
  <p:handoutMasterIdLst>
    <p:handoutMasterId r:id="rId35"/>
  </p:handoutMasterIdLst>
  <p:sldIdLst>
    <p:sldId id="256" r:id="rId2"/>
    <p:sldId id="827" r:id="rId3"/>
    <p:sldId id="828" r:id="rId4"/>
    <p:sldId id="829" r:id="rId5"/>
    <p:sldId id="830" r:id="rId6"/>
    <p:sldId id="871" r:id="rId7"/>
    <p:sldId id="872" r:id="rId8"/>
    <p:sldId id="748" r:id="rId9"/>
    <p:sldId id="781" r:id="rId10"/>
    <p:sldId id="910" r:id="rId11"/>
    <p:sldId id="895" r:id="rId12"/>
    <p:sldId id="896" r:id="rId13"/>
    <p:sldId id="897" r:id="rId14"/>
    <p:sldId id="898" r:id="rId15"/>
    <p:sldId id="899" r:id="rId16"/>
    <p:sldId id="900" r:id="rId17"/>
    <p:sldId id="901" r:id="rId18"/>
    <p:sldId id="902" r:id="rId19"/>
    <p:sldId id="903" r:id="rId20"/>
    <p:sldId id="904" r:id="rId21"/>
    <p:sldId id="905" r:id="rId22"/>
    <p:sldId id="906" r:id="rId23"/>
    <p:sldId id="907" r:id="rId24"/>
    <p:sldId id="912" r:id="rId25"/>
    <p:sldId id="913" r:id="rId26"/>
    <p:sldId id="908" r:id="rId27"/>
    <p:sldId id="909" r:id="rId28"/>
    <p:sldId id="911" r:id="rId29"/>
    <p:sldId id="914" r:id="rId30"/>
    <p:sldId id="915" r:id="rId31"/>
    <p:sldId id="916" r:id="rId32"/>
    <p:sldId id="917" r:id="rId33"/>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DC3E7"/>
    <a:srgbClr val="FFFF00"/>
    <a:srgbClr val="0432FF"/>
    <a:srgbClr val="AD278D"/>
    <a:srgbClr val="FFDB95"/>
    <a:srgbClr val="F6B498"/>
    <a:srgbClr val="DE9A7B"/>
    <a:srgbClr val="A9D18E"/>
    <a:srgbClr val="D103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76" autoAdjust="0"/>
    <p:restoredTop sz="94131"/>
  </p:normalViewPr>
  <p:slideViewPr>
    <p:cSldViewPr snapToGrid="0">
      <p:cViewPr varScale="1">
        <p:scale>
          <a:sx n="86" d="100"/>
          <a:sy n="86" d="100"/>
        </p:scale>
        <p:origin x="232" y="5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5/11/22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5/11/22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5/11/22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5/11/22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935693"/>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SPA, API, Linux, Docker &amp; Kubernetes (k8s) Architecture</a:t>
            </a:r>
            <a:br>
              <a:rPr lang="en-US" altLang="en-US" b="1" dirty="0">
                <a:solidFill>
                  <a:srgbClr val="0070C0"/>
                </a:solidFill>
              </a:rPr>
            </a:br>
            <a:r>
              <a:rPr lang="en-US" altLang="en-US" b="1" dirty="0">
                <a:solidFill>
                  <a:srgbClr val="0070C0"/>
                </a:solidFill>
              </a:rPr>
              <a:t>Primer</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4012768-A959-14F6-C1ED-1D09947ED47E}"/>
              </a:ext>
            </a:extLst>
          </p:cNvPr>
          <p:cNvSpPr/>
          <p:nvPr/>
        </p:nvSpPr>
        <p:spPr bwMode="auto">
          <a:xfrm>
            <a:off x="726995" y="3192905"/>
            <a:ext cx="5787700" cy="268329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Linux Kernel</a:t>
            </a:r>
          </a:p>
        </p:txBody>
      </p:sp>
      <p:sp>
        <p:nvSpPr>
          <p:cNvPr id="4" name="Slide Number Placeholder 4"/>
          <p:cNvSpPr>
            <a:spLocks noGrp="1"/>
          </p:cNvSpPr>
          <p:nvPr>
            <p:ph type="sldNum" sz="quarter" idx="11"/>
          </p:nvPr>
        </p:nvSpPr>
        <p:spPr/>
        <p:txBody>
          <a:bodyPr/>
          <a:lstStyle/>
          <a:p>
            <a:fld id="{6A4E8E82-B71F-A446-92B7-F7D70F811AA7}" type="slidenum">
              <a:rPr lang="en-US"/>
              <a:pPr/>
              <a:t>10</a:t>
            </a:fld>
            <a:endParaRPr lang="en-US"/>
          </a:p>
        </p:txBody>
      </p:sp>
      <p:sp>
        <p:nvSpPr>
          <p:cNvPr id="680962" name="Rectangle 2"/>
          <p:cNvSpPr>
            <a:spLocks noGrp="1" noChangeArrowheads="1"/>
          </p:cNvSpPr>
          <p:nvPr>
            <p:ph type="title"/>
          </p:nvPr>
        </p:nvSpPr>
        <p:spPr/>
        <p:txBody>
          <a:bodyPr/>
          <a:lstStyle/>
          <a:p>
            <a:r>
              <a:rPr lang="en-US" dirty="0"/>
              <a:t>Linux Architecture</a:t>
            </a:r>
          </a:p>
        </p:txBody>
      </p:sp>
      <p:sp>
        <p:nvSpPr>
          <p:cNvPr id="41" name="Rectangle 40">
            <a:extLst>
              <a:ext uri="{FF2B5EF4-FFF2-40B4-BE49-F238E27FC236}">
                <a16:creationId xmlns:a16="http://schemas.microsoft.com/office/drawing/2014/main" id="{A6A57F27-AC06-B82D-B5DF-2CB6E81340E8}"/>
              </a:ext>
            </a:extLst>
          </p:cNvPr>
          <p:cNvSpPr/>
          <p:nvPr/>
        </p:nvSpPr>
        <p:spPr bwMode="auto">
          <a:xfrm>
            <a:off x="726995" y="2414289"/>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42" name="Rectangle 41">
            <a:extLst>
              <a:ext uri="{FF2B5EF4-FFF2-40B4-BE49-F238E27FC236}">
                <a16:creationId xmlns:a16="http://schemas.microsoft.com/office/drawing/2014/main" id="{B843523C-1235-C715-61F5-D8256CCA3C50}"/>
              </a:ext>
            </a:extLst>
          </p:cNvPr>
          <p:cNvSpPr/>
          <p:nvPr/>
        </p:nvSpPr>
        <p:spPr bwMode="auto">
          <a:xfrm>
            <a:off x="854440" y="4160183"/>
            <a:ext cx="5531371"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sp>
        <p:nvSpPr>
          <p:cNvPr id="44" name="Rectangle 43">
            <a:extLst>
              <a:ext uri="{FF2B5EF4-FFF2-40B4-BE49-F238E27FC236}">
                <a16:creationId xmlns:a16="http://schemas.microsoft.com/office/drawing/2014/main" id="{5CACFAC5-7FD8-199B-A605-79825451104D}"/>
              </a:ext>
            </a:extLst>
          </p:cNvPr>
          <p:cNvSpPr/>
          <p:nvPr/>
        </p:nvSpPr>
        <p:spPr bwMode="auto">
          <a:xfrm rot="16200000">
            <a:off x="5468975" y="4366070"/>
            <a:ext cx="2689374" cy="3430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Kernel Space</a:t>
            </a:r>
          </a:p>
        </p:txBody>
      </p:sp>
      <p:sp>
        <p:nvSpPr>
          <p:cNvPr id="43" name="Rectangle 42">
            <a:extLst>
              <a:ext uri="{FF2B5EF4-FFF2-40B4-BE49-F238E27FC236}">
                <a16:creationId xmlns:a16="http://schemas.microsoft.com/office/drawing/2014/main" id="{2CC8D823-BAE3-9C67-EE76-83C02D7F0FF7}"/>
              </a:ext>
            </a:extLst>
          </p:cNvPr>
          <p:cNvSpPr/>
          <p:nvPr/>
        </p:nvSpPr>
        <p:spPr bwMode="auto">
          <a:xfrm>
            <a:off x="854441" y="5172553"/>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Architecture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Specific Kernel Code</a:t>
            </a:r>
          </a:p>
        </p:txBody>
      </p:sp>
      <p:sp>
        <p:nvSpPr>
          <p:cNvPr id="46" name="Rectangle 45">
            <a:extLst>
              <a:ext uri="{FF2B5EF4-FFF2-40B4-BE49-F238E27FC236}">
                <a16:creationId xmlns:a16="http://schemas.microsoft.com/office/drawing/2014/main" id="{79C9BE77-222B-CF97-7FE6-212FD4753C7B}"/>
              </a:ext>
            </a:extLst>
          </p:cNvPr>
          <p:cNvSpPr/>
          <p:nvPr/>
        </p:nvSpPr>
        <p:spPr bwMode="auto">
          <a:xfrm>
            <a:off x="884420" y="3705070"/>
            <a:ext cx="5531371"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738236" y="1162537"/>
            <a:ext cx="2776459" cy="1169342"/>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Your Code and </a:t>
            </a:r>
          </a:p>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Applicaitons</a:t>
            </a:r>
            <a:br>
              <a:rPr lang="en-US" dirty="0">
                <a:latin typeface="+mn-lt"/>
                <a:ea typeface="ＭＳ Ｐゴシック" charset="0"/>
              </a:rPr>
            </a:br>
            <a:r>
              <a:rPr lang="en-US" dirty="0">
                <a:latin typeface="+mn-lt"/>
                <a:ea typeface="ＭＳ Ｐゴシック" charset="0"/>
              </a:rPr>
              <a:t>(node, chrome, </a:t>
            </a:r>
            <a:r>
              <a:rPr lang="en-US" dirty="0" err="1">
                <a:latin typeface="+mn-lt"/>
                <a:ea typeface="ＭＳ Ｐゴシック" charset="0"/>
              </a:rPr>
              <a:t>etc</a:t>
            </a:r>
            <a:r>
              <a:rPr lang="en-US" dirty="0">
                <a:latin typeface="+mn-lt"/>
                <a:ea typeface="ＭＳ Ｐゴシック" charset="0"/>
              </a:rPr>
              <a:t>)</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2776459" cy="116934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0" name="Rectangle 49">
            <a:extLst>
              <a:ext uri="{FF2B5EF4-FFF2-40B4-BE49-F238E27FC236}">
                <a16:creationId xmlns:a16="http://schemas.microsoft.com/office/drawing/2014/main" id="{A751EE4E-215F-1771-CC19-3990C09ACE89}"/>
              </a:ext>
            </a:extLst>
          </p:cNvPr>
          <p:cNvSpPr/>
          <p:nvPr/>
        </p:nvSpPr>
        <p:spPr bwMode="auto">
          <a:xfrm>
            <a:off x="3684568" y="5198866"/>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Specific</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Device Drivers</a:t>
            </a:r>
          </a:p>
        </p:txBody>
      </p:sp>
      <p:sp>
        <p:nvSpPr>
          <p:cNvPr id="51" name="Rectangle 50">
            <a:extLst>
              <a:ext uri="{FF2B5EF4-FFF2-40B4-BE49-F238E27FC236}">
                <a16:creationId xmlns:a16="http://schemas.microsoft.com/office/drawing/2014/main" id="{B8046BBF-42A5-C761-F6BC-9CFAEF5DB374}"/>
              </a:ext>
            </a:extLst>
          </p:cNvPr>
          <p:cNvSpPr/>
          <p:nvPr/>
        </p:nvSpPr>
        <p:spPr bwMode="auto">
          <a:xfrm rot="16200000">
            <a:off x="5850115" y="1956826"/>
            <a:ext cx="1929358" cy="34078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User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701788" y="726523"/>
            <a:ext cx="4297453"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Linux is a layered architecture, the kernel sits close to the hardware and even has some </a:t>
            </a:r>
            <a:r>
              <a:rPr lang="en-US" sz="2000" b="0" dirty="0" err="1"/>
              <a:t>hardwre</a:t>
            </a:r>
            <a:r>
              <a:rPr lang="en-US" sz="2000" b="0" dirty="0"/>
              <a:t> specific code (e.g., x-64 vs ARM).</a:t>
            </a:r>
          </a:p>
          <a:p>
            <a:pPr marL="0" indent="0">
              <a:lnSpc>
                <a:spcPct val="100000"/>
              </a:lnSpc>
              <a:buNone/>
            </a:pPr>
            <a:endParaRPr lang="en-US" sz="2000" b="0" dirty="0"/>
          </a:p>
          <a:p>
            <a:pPr marL="0" indent="0">
              <a:lnSpc>
                <a:spcPct val="100000"/>
              </a:lnSpc>
              <a:buNone/>
            </a:pPr>
            <a:r>
              <a:rPr lang="en-US" sz="2000" b="0" dirty="0"/>
              <a:t>The code we run, tools, custom code, </a:t>
            </a:r>
            <a:r>
              <a:rPr lang="en-US" sz="2000" b="0" dirty="0" err="1"/>
              <a:t>etc</a:t>
            </a:r>
            <a:r>
              <a:rPr lang="en-US" sz="2000" b="0" dirty="0"/>
              <a:t> sits at the top layer</a:t>
            </a:r>
          </a:p>
          <a:p>
            <a:pPr marL="0" indent="0">
              <a:lnSpc>
                <a:spcPct val="100000"/>
              </a:lnSpc>
              <a:buNone/>
            </a:pPr>
            <a:endParaRPr lang="en-US" sz="2000" b="0" dirty="0"/>
          </a:p>
          <a:p>
            <a:pPr marL="0" indent="0">
              <a:lnSpc>
                <a:spcPct val="100000"/>
              </a:lnSpc>
              <a:buNone/>
            </a:pPr>
            <a:r>
              <a:rPr lang="en-US" sz="2000" b="0" dirty="0"/>
              <a:t>User code leverages the system call interface to bridge between user space and kernel space</a:t>
            </a:r>
          </a:p>
          <a:p>
            <a:pPr marL="0" indent="0">
              <a:lnSpc>
                <a:spcPct val="100000"/>
              </a:lnSpc>
              <a:buNone/>
            </a:pPr>
            <a:endParaRPr lang="en-US" sz="2000" b="0" dirty="0"/>
          </a:p>
          <a:p>
            <a:pPr marL="0" indent="0">
              <a:lnSpc>
                <a:spcPct val="100000"/>
              </a:lnSpc>
              <a:buNone/>
            </a:pPr>
            <a:r>
              <a:rPr lang="en-US" sz="2000" b="0" dirty="0"/>
              <a:t>When you pick a Linux distribution, they basically provide the stuff in the blue boxes</a:t>
            </a:r>
            <a:endParaRPr lang="en-US" sz="1800" b="0" dirty="0"/>
          </a:p>
          <a:p>
            <a:pPr lvl="1">
              <a:lnSpc>
                <a:spcPct val="100000"/>
              </a:lnSpc>
            </a:pPr>
            <a:endParaRPr lang="en-US" sz="1800" b="0" dirty="0"/>
          </a:p>
        </p:txBody>
      </p:sp>
      <p:sp>
        <p:nvSpPr>
          <p:cNvPr id="2" name="Right Arrow 1">
            <a:extLst>
              <a:ext uri="{FF2B5EF4-FFF2-40B4-BE49-F238E27FC236}">
                <a16:creationId xmlns:a16="http://schemas.microsoft.com/office/drawing/2014/main" id="{D4E0870A-C144-1A41-08F9-45B91D283D30}"/>
              </a:ext>
            </a:extLst>
          </p:cNvPr>
          <p:cNvSpPr/>
          <p:nvPr/>
        </p:nvSpPr>
        <p:spPr>
          <a:xfrm rot="5400000">
            <a:off x="1063274" y="3165265"/>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F5BEAD9A-9AA1-592C-CE5D-C7C9891D9915}"/>
              </a:ext>
            </a:extLst>
          </p:cNvPr>
          <p:cNvSpPr/>
          <p:nvPr/>
        </p:nvSpPr>
        <p:spPr>
          <a:xfrm rot="5400000">
            <a:off x="5255988" y="3183951"/>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34327-B807-E26A-BD63-AD735E70643F}"/>
              </a:ext>
            </a:extLst>
          </p:cNvPr>
          <p:cNvSpPr/>
          <p:nvPr/>
        </p:nvSpPr>
        <p:spPr bwMode="auto">
          <a:xfrm>
            <a:off x="726995" y="3103910"/>
            <a:ext cx="5787700" cy="78376"/>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726995" y="5981128"/>
            <a:ext cx="6122189" cy="592278"/>
          </a:xfrm>
          <a:prstGeom prst="rect">
            <a:avLst/>
          </a:prstGeom>
          <a:noFill/>
        </p:spPr>
        <p:txBody>
          <a:bodyPr wrap="none" rtlCol="0">
            <a:spAutoFit/>
          </a:bodyPr>
          <a:lstStyle/>
          <a:p>
            <a:pPr algn="ctr"/>
            <a:r>
              <a:rPr lang="en-US" dirty="0"/>
              <a:t>Note the actual </a:t>
            </a:r>
            <a:r>
              <a:rPr lang="en-US" dirty="0" err="1"/>
              <a:t>linux</a:t>
            </a:r>
            <a:r>
              <a:rPr lang="en-US" dirty="0"/>
              <a:t> architecture is significantly more</a:t>
            </a:r>
            <a:br>
              <a:rPr lang="en-US" dirty="0"/>
            </a:br>
            <a:r>
              <a:rPr lang="en-US" dirty="0"/>
              <a:t>complex, but this should suffice for our needs</a:t>
            </a:r>
          </a:p>
        </p:txBody>
      </p:sp>
    </p:spTree>
    <p:extLst>
      <p:ext uri="{BB962C8B-B14F-4D97-AF65-F5344CB8AC3E}">
        <p14:creationId xmlns:p14="http://schemas.microsoft.com/office/powerpoint/2010/main" val="42216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Linux Namespaces</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09600" y="973983"/>
            <a:ext cx="11389641"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When </a:t>
            </a:r>
            <a:r>
              <a:rPr lang="en-US" sz="2000" b="0" dirty="0" err="1"/>
              <a:t>linux</a:t>
            </a:r>
            <a:r>
              <a:rPr lang="en-US" sz="2000" b="0" dirty="0"/>
              <a:t> boots, it synthesizes process Id (</a:t>
            </a:r>
            <a:r>
              <a:rPr lang="en-US" sz="2000" b="0" dirty="0" err="1"/>
              <a:t>pid</a:t>
            </a:r>
            <a:r>
              <a:rPr lang="en-US" sz="2000" b="0" dirty="0"/>
              <a:t>) 1 - its called the </a:t>
            </a:r>
            <a:r>
              <a:rPr lang="en-US" sz="2000" b="0" dirty="0" err="1">
                <a:latin typeface="Courier" pitchFamily="2" charset="0"/>
              </a:rPr>
              <a:t>init</a:t>
            </a:r>
            <a:r>
              <a:rPr lang="en-US" sz="2000" b="0" dirty="0"/>
              <a:t> process, often implemented by the </a:t>
            </a:r>
            <a:r>
              <a:rPr lang="en-US" sz="2000" b="0" dirty="0" err="1">
                <a:latin typeface="Courier" pitchFamily="2" charset="0"/>
              </a:rPr>
              <a:t>systemd</a:t>
            </a:r>
            <a:r>
              <a:rPr lang="en-US" sz="2000" b="0" dirty="0"/>
              <a:t> process.  This process is used to spawn all other processes in the system.</a:t>
            </a:r>
          </a:p>
          <a:p>
            <a:pPr marL="0" indent="0">
              <a:lnSpc>
                <a:spcPct val="100000"/>
              </a:lnSpc>
              <a:buNone/>
            </a:pPr>
            <a:endParaRPr lang="en-US" sz="2000" b="0" dirty="0"/>
          </a:p>
          <a:p>
            <a:pPr marL="0" indent="0">
              <a:lnSpc>
                <a:spcPct val="100000"/>
              </a:lnSpc>
              <a:buNone/>
            </a:pPr>
            <a:r>
              <a:rPr lang="en-US" sz="2000" b="0" dirty="0"/>
              <a:t>One way </a:t>
            </a:r>
            <a:r>
              <a:rPr lang="en-US" sz="2000" b="0" dirty="0" err="1"/>
              <a:t>linux</a:t>
            </a:r>
            <a:r>
              <a:rPr lang="en-US" sz="2000" b="0" dirty="0"/>
              <a:t> can create a child process is via the </a:t>
            </a:r>
            <a:r>
              <a:rPr lang="en-US" sz="2000" b="0" dirty="0">
                <a:latin typeface="Courier" pitchFamily="2" charset="0"/>
              </a:rPr>
              <a:t>clone</a:t>
            </a:r>
            <a:r>
              <a:rPr lang="en-US" sz="2000" b="0" dirty="0"/>
              <a:t> </a:t>
            </a:r>
            <a:r>
              <a:rPr lang="en-US" sz="2000" b="0" dirty="0" err="1"/>
              <a:t>syscall</a:t>
            </a:r>
            <a:r>
              <a:rPr lang="en-US" sz="2000" b="0" dirty="0"/>
              <a:t>. By default the new child process runs in the same execution context as the parent. </a:t>
            </a:r>
            <a:r>
              <a:rPr lang="en-US" sz="2000" dirty="0"/>
              <a:t>Processes in the same execution context share a common </a:t>
            </a:r>
            <a:r>
              <a:rPr lang="en-US" sz="2000" dirty="0" err="1"/>
              <a:t>linux</a:t>
            </a:r>
            <a:r>
              <a:rPr lang="en-US" sz="2000" dirty="0"/>
              <a:t> namespace.</a:t>
            </a:r>
          </a:p>
          <a:p>
            <a:pPr marL="0" indent="0">
              <a:lnSpc>
                <a:spcPct val="100000"/>
              </a:lnSpc>
              <a:buNone/>
            </a:pPr>
            <a:endParaRPr lang="en-US" sz="2000" dirty="0"/>
          </a:p>
          <a:p>
            <a:pPr marL="0" indent="0">
              <a:lnSpc>
                <a:spcPct val="100000"/>
              </a:lnSpc>
              <a:buNone/>
            </a:pPr>
            <a:r>
              <a:rPr lang="en-US" sz="1800" b="0" dirty="0"/>
              <a:t>The clone system call also provides options to allow the child to be put in separate namespaces.</a:t>
            </a:r>
          </a:p>
          <a:p>
            <a:pPr marL="0" indent="0">
              <a:lnSpc>
                <a:spcPct val="100000"/>
              </a:lnSpc>
              <a:buNone/>
            </a:pPr>
            <a:endParaRPr lang="en-US" sz="1800" b="0" dirty="0"/>
          </a:p>
          <a:p>
            <a:pPr marL="0" indent="0">
              <a:lnSpc>
                <a:spcPct val="100000"/>
              </a:lnSpc>
              <a:buNone/>
            </a:pPr>
            <a:r>
              <a:rPr lang="en-US" sz="1800" b="0" dirty="0"/>
              <a:t>Linux currently supports 7 different namespaces – </a:t>
            </a:r>
            <a:r>
              <a:rPr lang="en-US" sz="1800" b="0" dirty="0" err="1"/>
              <a:t>CGroup</a:t>
            </a:r>
            <a:r>
              <a:rPr lang="en-US" sz="1800" b="0" dirty="0"/>
              <a:t>, IPC, Network, Mount (filesystem), PID, Time, User (user permissions and groups), UTS </a:t>
            </a:r>
          </a:p>
          <a:p>
            <a:pPr lvl="1">
              <a:lnSpc>
                <a:spcPct val="100000"/>
              </a:lnSpc>
            </a:pPr>
            <a:endParaRPr lang="en-US" sz="1800" b="0" dirty="0"/>
          </a:p>
        </p:txBody>
      </p:sp>
      <p:sp>
        <p:nvSpPr>
          <p:cNvPr id="20" name="Rectangle 19">
            <a:extLst>
              <a:ext uri="{FF2B5EF4-FFF2-40B4-BE49-F238E27FC236}">
                <a16:creationId xmlns:a16="http://schemas.microsoft.com/office/drawing/2014/main" id="{905BF53A-C613-EB84-8BAD-FE58BCE17348}"/>
              </a:ext>
            </a:extLst>
          </p:cNvPr>
          <p:cNvSpPr/>
          <p:nvPr/>
        </p:nvSpPr>
        <p:spPr bwMode="auto">
          <a:xfrm>
            <a:off x="2633272"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Process</a:t>
            </a:r>
          </a:p>
        </p:txBody>
      </p:sp>
      <p:sp>
        <p:nvSpPr>
          <p:cNvPr id="21" name="Rectangle 20">
            <a:extLst>
              <a:ext uri="{FF2B5EF4-FFF2-40B4-BE49-F238E27FC236}">
                <a16:creationId xmlns:a16="http://schemas.microsoft.com/office/drawing/2014/main" id="{91A52DB9-1C84-011C-176E-FDA5152CBD47}"/>
              </a:ext>
            </a:extLst>
          </p:cNvPr>
          <p:cNvSpPr/>
          <p:nvPr/>
        </p:nvSpPr>
        <p:spPr bwMode="auto">
          <a:xfrm>
            <a:off x="504918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Clone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err="1">
                <a:ln>
                  <a:noFill/>
                </a:ln>
                <a:solidFill>
                  <a:schemeClr val="tx1"/>
                </a:solidFill>
                <a:effectLst/>
                <a:latin typeface="+mn-lt"/>
                <a:ea typeface="ＭＳ Ｐゴシック" charset="0"/>
              </a:rPr>
              <a:t>systcall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E058058B-4417-8E83-61C6-01F810EF684E}"/>
              </a:ext>
            </a:extLst>
          </p:cNvPr>
          <p:cNvSpPr/>
          <p:nvPr/>
        </p:nvSpPr>
        <p:spPr bwMode="auto">
          <a:xfrm>
            <a:off x="750757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New</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Process</a:t>
            </a:r>
          </a:p>
        </p:txBody>
      </p:sp>
      <p:cxnSp>
        <p:nvCxnSpPr>
          <p:cNvPr id="6" name="Straight Arrow Connector 5">
            <a:extLst>
              <a:ext uri="{FF2B5EF4-FFF2-40B4-BE49-F238E27FC236}">
                <a16:creationId xmlns:a16="http://schemas.microsoft.com/office/drawing/2014/main" id="{20DDF50B-B2AA-69CF-8346-6C529BA3EA14}"/>
              </a:ext>
            </a:extLst>
          </p:cNvPr>
          <p:cNvCxnSpPr>
            <a:stCxn id="20" idx="3"/>
            <a:endCxn id="21" idx="1"/>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8629AA-AB56-2B6C-868C-742E5D74D3A7}"/>
              </a:ext>
            </a:extLst>
          </p:cNvPr>
          <p:cNvCxnSpPr/>
          <p:nvPr/>
        </p:nvCxnSpPr>
        <p:spPr>
          <a:xfrm>
            <a:off x="6653133"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589613" y="6126254"/>
            <a:ext cx="10828605" cy="592278"/>
          </a:xfrm>
          <a:prstGeom prst="rect">
            <a:avLst/>
          </a:prstGeom>
        </p:spPr>
        <p:txBody>
          <a:bodyPr wrap="none">
            <a:spAutoFit/>
          </a:bodyPr>
          <a:lstStyle/>
          <a:p>
            <a:r>
              <a:rPr lang="en-US" dirty="0"/>
              <a:t>Processes that have attributes that run in a common namespace are not isolated, processes with</a:t>
            </a:r>
            <a:br>
              <a:rPr lang="en-US" dirty="0"/>
            </a:br>
            <a:r>
              <a:rPr lang="en-US" dirty="0"/>
              <a:t>different namespaces are </a:t>
            </a:r>
          </a:p>
        </p:txBody>
      </p:sp>
    </p:spTree>
    <p:extLst>
      <p:ext uri="{BB962C8B-B14F-4D97-AF65-F5344CB8AC3E}">
        <p14:creationId xmlns:p14="http://schemas.microsoft.com/office/powerpoint/2010/main" val="287423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process/</a:t>
            </a:r>
            <a:r>
              <a:rPr lang="en-US" dirty="0" err="1"/>
              <a:t>pid</a:t>
            </a:r>
            <a:r>
              <a:rPr lang="en-US" dirty="0"/>
              <a:t> name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cxnSp>
        <p:nvCxnSpPr>
          <p:cNvPr id="6" name="Straight Arrow Connector 5">
            <a:extLst>
              <a:ext uri="{FF2B5EF4-FFF2-40B4-BE49-F238E27FC236}">
                <a16:creationId xmlns:a16="http://schemas.microsoft.com/office/drawing/2014/main" id="{20DDF50B-B2AA-69CF-8346-6C529BA3EA14}"/>
              </a:ext>
            </a:extLst>
          </p:cNvPr>
          <p:cNvCxnSpPr>
            <a:cxnSpLocks/>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2" name="Picture 1">
            <a:extLst>
              <a:ext uri="{FF2B5EF4-FFF2-40B4-BE49-F238E27FC236}">
                <a16:creationId xmlns:a16="http://schemas.microsoft.com/office/drawing/2014/main" id="{17172C16-9F17-19A9-90E7-52C0BF457F48}"/>
              </a:ext>
            </a:extLst>
          </p:cNvPr>
          <p:cNvPicPr>
            <a:picLocks noChangeAspect="1"/>
          </p:cNvPicPr>
          <p:nvPr/>
        </p:nvPicPr>
        <p:blipFill>
          <a:blip r:embed="rId2"/>
          <a:stretch>
            <a:fillRect/>
          </a:stretch>
        </p:blipFill>
        <p:spPr>
          <a:xfrm>
            <a:off x="449704" y="1303903"/>
            <a:ext cx="5401456" cy="4347763"/>
          </a:xfrm>
          <a:prstGeom prst="rect">
            <a:avLst/>
          </a:prstGeom>
        </p:spPr>
      </p:pic>
    </p:spTree>
    <p:extLst>
      <p:ext uri="{BB962C8B-B14F-4D97-AF65-F5344CB8AC3E}">
        <p14:creationId xmlns:p14="http://schemas.microsoft.com/office/powerpoint/2010/main" val="627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network namespace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3" name="Picture 2">
            <a:extLst>
              <a:ext uri="{FF2B5EF4-FFF2-40B4-BE49-F238E27FC236}">
                <a16:creationId xmlns:a16="http://schemas.microsoft.com/office/drawing/2014/main" id="{6D3ACB8C-439B-EC96-B15C-2160F740B198}"/>
              </a:ext>
            </a:extLst>
          </p:cNvPr>
          <p:cNvPicPr>
            <a:picLocks noChangeAspect="1"/>
          </p:cNvPicPr>
          <p:nvPr/>
        </p:nvPicPr>
        <p:blipFill>
          <a:blip r:embed="rId2"/>
          <a:stretch>
            <a:fillRect/>
          </a:stretch>
        </p:blipFill>
        <p:spPr>
          <a:xfrm>
            <a:off x="698925" y="1458128"/>
            <a:ext cx="3627099" cy="5096973"/>
          </a:xfrm>
          <a:prstGeom prst="rect">
            <a:avLst/>
          </a:prstGeom>
        </p:spPr>
      </p:pic>
    </p:spTree>
    <p:extLst>
      <p:ext uri="{BB962C8B-B14F-4D97-AF65-F5344CB8AC3E}">
        <p14:creationId xmlns:p14="http://schemas.microsoft.com/office/powerpoint/2010/main" val="18256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p:txBody>
          <a:bodyPr/>
          <a:lstStyle/>
          <a:p>
            <a:r>
              <a:rPr lang="en-US" dirty="0"/>
              <a:t>Linux Namespaces – allow for logical isolation in </a:t>
            </a:r>
            <a:r>
              <a:rPr lang="en-US" dirty="0" err="1"/>
              <a:t>linux</a:t>
            </a:r>
            <a:endParaRPr lang="en-US" dirty="0"/>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496748" y="1852338"/>
            <a:ext cx="4440803"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solidFill>
                  <a:srgbClr val="7030A0"/>
                </a:solidFill>
              </a:rPr>
              <a:t>If you clone a child process into a new namespace for all namespace types, it will for all practical purposes be fully isolated from the parent.</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Also, if the isolated process creates new processes it will inherit by default the same namespace as the parent thus allowing process groups to be isolated</a:t>
            </a:r>
          </a:p>
        </p:txBody>
      </p:sp>
      <p:pic>
        <p:nvPicPr>
          <p:cNvPr id="2" name="Picture 1">
            <a:extLst>
              <a:ext uri="{FF2B5EF4-FFF2-40B4-BE49-F238E27FC236}">
                <a16:creationId xmlns:a16="http://schemas.microsoft.com/office/drawing/2014/main" id="{4C039118-0534-4910-814A-3F542B9DFBCC}"/>
              </a:ext>
            </a:extLst>
          </p:cNvPr>
          <p:cNvPicPr>
            <a:picLocks noChangeAspect="1"/>
          </p:cNvPicPr>
          <p:nvPr/>
        </p:nvPicPr>
        <p:blipFill>
          <a:blip r:embed="rId2"/>
          <a:stretch>
            <a:fillRect/>
          </a:stretch>
        </p:blipFill>
        <p:spPr>
          <a:xfrm>
            <a:off x="254449" y="1318669"/>
            <a:ext cx="6607419" cy="5415103"/>
          </a:xfrm>
          <a:prstGeom prst="rect">
            <a:avLst/>
          </a:prstGeom>
        </p:spPr>
      </p:pic>
    </p:spTree>
    <p:extLst>
      <p:ext uri="{BB962C8B-B14F-4D97-AF65-F5344CB8AC3E}">
        <p14:creationId xmlns:p14="http://schemas.microsoft.com/office/powerpoint/2010/main" val="250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p:txBody>
          <a:bodyPr/>
          <a:lstStyle/>
          <a:p>
            <a:r>
              <a:rPr lang="en-US" dirty="0"/>
              <a:t>Linux </a:t>
            </a:r>
            <a:r>
              <a:rPr lang="en-US" dirty="0" err="1"/>
              <a:t>Cgroups</a:t>
            </a:r>
            <a:r>
              <a:rPr lang="en-US" dirty="0"/>
              <a:t> – managing resource limits on collections of processes - /sys/fs/</a:t>
            </a:r>
            <a:r>
              <a:rPr lang="en-US" dirty="0" err="1"/>
              <a:t>cgroup</a:t>
            </a:r>
            <a:r>
              <a:rPr lang="en-US" dirty="0"/>
              <a:t>/…</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286885" y="1491186"/>
            <a:ext cx="4440803"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err="1">
                <a:solidFill>
                  <a:srgbClr val="7030A0"/>
                </a:solidFill>
              </a:rPr>
              <a:t>Cgroups</a:t>
            </a:r>
            <a:r>
              <a:rPr lang="en-US" sz="2000" dirty="0">
                <a:solidFill>
                  <a:srgbClr val="7030A0"/>
                </a:solidFill>
              </a:rPr>
              <a:t> allow resource limits to be attached to a collection of processes.</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For example you might want to restrict how much network and file I/O can be used and also cap CPU at ½ of a core</a:t>
            </a:r>
          </a:p>
        </p:txBody>
      </p:sp>
      <p:pic>
        <p:nvPicPr>
          <p:cNvPr id="1026" name="Picture 2" descr="How to enable cgroups in Linux - Stack Overflow">
            <a:extLst>
              <a:ext uri="{FF2B5EF4-FFF2-40B4-BE49-F238E27FC236}">
                <a16:creationId xmlns:a16="http://schemas.microsoft.com/office/drawing/2014/main" id="{2057A583-4A9D-B4BB-2259-9DDB59D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9" y="1257092"/>
            <a:ext cx="6752138" cy="3170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036DD5-EBAB-57C9-3726-8847D74D1C11}"/>
              </a:ext>
            </a:extLst>
          </p:cNvPr>
          <p:cNvPicPr>
            <a:picLocks noChangeAspect="1"/>
          </p:cNvPicPr>
          <p:nvPr/>
        </p:nvPicPr>
        <p:blipFill>
          <a:blip r:embed="rId3"/>
          <a:stretch>
            <a:fillRect/>
          </a:stretch>
        </p:blipFill>
        <p:spPr>
          <a:xfrm>
            <a:off x="1192118" y="4321125"/>
            <a:ext cx="2438400" cy="1854200"/>
          </a:xfrm>
          <a:prstGeom prst="rect">
            <a:avLst/>
          </a:prstGeom>
        </p:spPr>
      </p:pic>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3630518" y="4635796"/>
            <a:ext cx="8307033"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In this example we are requesting an initial allocation of 64Mb of memory and 250 </a:t>
            </a:r>
            <a:r>
              <a:rPr lang="en-US" sz="2000" dirty="0" err="1"/>
              <a:t>millicores</a:t>
            </a:r>
            <a:r>
              <a:rPr lang="en-US" sz="2000" dirty="0"/>
              <a:t> (1/4 of a physical core), and allowing it to burst up to the limit of 128Mb of memory and 500 </a:t>
            </a:r>
            <a:r>
              <a:rPr lang="en-US" sz="2000" dirty="0" err="1"/>
              <a:t>millicores</a:t>
            </a:r>
            <a:r>
              <a:rPr lang="en-US" sz="2000" dirty="0"/>
              <a:t> (1/2 of a physical core </a:t>
            </a:r>
          </a:p>
        </p:txBody>
      </p:sp>
    </p:spTree>
    <p:extLst>
      <p:ext uri="{BB962C8B-B14F-4D97-AF65-F5344CB8AC3E}">
        <p14:creationId xmlns:p14="http://schemas.microsoft.com/office/powerpoint/2010/main" val="76413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16</a:t>
            </a:fld>
            <a:endParaRPr lang="en-US"/>
          </a:p>
        </p:txBody>
      </p:sp>
      <p:sp>
        <p:nvSpPr>
          <p:cNvPr id="680962" name="Rectangle 2"/>
          <p:cNvSpPr>
            <a:spLocks noGrp="1" noChangeArrowheads="1"/>
          </p:cNvSpPr>
          <p:nvPr>
            <p:ph type="title"/>
          </p:nvPr>
        </p:nvSpPr>
        <p:spPr/>
        <p:txBody>
          <a:bodyPr/>
          <a:lstStyle/>
          <a:p>
            <a:r>
              <a:rPr lang="en-US" dirty="0"/>
              <a:t>Docker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0753328"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Now that we know how </a:t>
            </a:r>
            <a:r>
              <a:rPr lang="en-US" sz="2000" dirty="0" err="1"/>
              <a:t>linux</a:t>
            </a:r>
            <a:r>
              <a:rPr lang="en-US" sz="2000" dirty="0"/>
              <a:t> can isolate process groups (namespaces) and resources (</a:t>
            </a:r>
            <a:r>
              <a:rPr lang="en-US" sz="2000" dirty="0" err="1"/>
              <a:t>cgroups</a:t>
            </a:r>
            <a:r>
              <a:rPr lang="en-US" sz="2000" dirty="0"/>
              <a:t>) we can better understand the docker architecture</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11"/>
          <a:stretch/>
        </p:blipFill>
        <p:spPr bwMode="auto">
          <a:xfrm>
            <a:off x="1531121" y="1980470"/>
            <a:ext cx="8910286" cy="43756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52C3BC-0B18-835C-B6D5-314A3BB2D6C4}"/>
              </a:ext>
            </a:extLst>
          </p:cNvPr>
          <p:cNvSpPr/>
          <p:nvPr/>
        </p:nvSpPr>
        <p:spPr>
          <a:xfrm>
            <a:off x="1596570" y="6239986"/>
            <a:ext cx="2108269" cy="342979"/>
          </a:xfrm>
          <a:prstGeom prst="rect">
            <a:avLst/>
          </a:prstGeom>
        </p:spPr>
        <p:txBody>
          <a:bodyPr wrap="none">
            <a:spAutoFit/>
          </a:bodyPr>
          <a:lstStyle/>
          <a:p>
            <a:r>
              <a:rPr lang="en-US" dirty="0"/>
              <a:t>Managing Docker</a:t>
            </a:r>
          </a:p>
        </p:txBody>
      </p:sp>
      <p:sp>
        <p:nvSpPr>
          <p:cNvPr id="10" name="Rectangle 9">
            <a:extLst>
              <a:ext uri="{FF2B5EF4-FFF2-40B4-BE49-F238E27FC236}">
                <a16:creationId xmlns:a16="http://schemas.microsoft.com/office/drawing/2014/main" id="{DB628808-5868-BCD5-3948-0FB6384CCB0E}"/>
              </a:ext>
            </a:extLst>
          </p:cNvPr>
          <p:cNvSpPr/>
          <p:nvPr/>
        </p:nvSpPr>
        <p:spPr>
          <a:xfrm>
            <a:off x="3858208" y="6239986"/>
            <a:ext cx="4168192" cy="342979"/>
          </a:xfrm>
          <a:prstGeom prst="rect">
            <a:avLst/>
          </a:prstGeom>
        </p:spPr>
        <p:txBody>
          <a:bodyPr wrap="square">
            <a:spAutoFit/>
          </a:bodyPr>
          <a:lstStyle/>
          <a:p>
            <a:pPr algn="ctr"/>
            <a:r>
              <a:rPr lang="en-US" dirty="0"/>
              <a:t>Running Containers</a:t>
            </a:r>
          </a:p>
        </p:txBody>
      </p:sp>
      <p:sp>
        <p:nvSpPr>
          <p:cNvPr id="11" name="Rectangle 10">
            <a:extLst>
              <a:ext uri="{FF2B5EF4-FFF2-40B4-BE49-F238E27FC236}">
                <a16:creationId xmlns:a16="http://schemas.microsoft.com/office/drawing/2014/main" id="{BCF4E876-5FF9-9DCD-3986-0B23EFDFB97A}"/>
              </a:ext>
            </a:extLst>
          </p:cNvPr>
          <p:cNvSpPr/>
          <p:nvPr/>
        </p:nvSpPr>
        <p:spPr>
          <a:xfrm>
            <a:off x="8104818" y="6239986"/>
            <a:ext cx="2261639" cy="342979"/>
          </a:xfrm>
          <a:prstGeom prst="rect">
            <a:avLst/>
          </a:prstGeom>
        </p:spPr>
        <p:txBody>
          <a:bodyPr wrap="square">
            <a:spAutoFit/>
          </a:bodyPr>
          <a:lstStyle/>
          <a:p>
            <a:pPr algn="ctr"/>
            <a:r>
              <a:rPr lang="en-US" dirty="0"/>
              <a:t>Getting Containers</a:t>
            </a:r>
          </a:p>
        </p:txBody>
      </p:sp>
    </p:spTree>
    <p:extLst>
      <p:ext uri="{BB962C8B-B14F-4D97-AF65-F5344CB8AC3E}">
        <p14:creationId xmlns:p14="http://schemas.microsoft.com/office/powerpoint/2010/main" val="81777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17</a:t>
            </a:fld>
            <a:endParaRPr lang="en-US" dirty="0"/>
          </a:p>
        </p:txBody>
      </p:sp>
      <p:sp>
        <p:nvSpPr>
          <p:cNvPr id="680962" name="Rectangle 2"/>
          <p:cNvSpPr>
            <a:spLocks noGrp="1" noChangeArrowheads="1"/>
          </p:cNvSpPr>
          <p:nvPr>
            <p:ph type="title"/>
          </p:nvPr>
        </p:nvSpPr>
        <p:spPr/>
        <p:txBody>
          <a:bodyPr/>
          <a:lstStyle/>
          <a:p>
            <a:r>
              <a:rPr lang="en-US" dirty="0"/>
              <a:t>Docker Daemon and Linux</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On windows and Mac the docker daemon is required and runs a customized, container optimized version of </a:t>
            </a:r>
            <a:r>
              <a:rPr lang="en-US" sz="2000" dirty="0" err="1"/>
              <a:t>linux</a:t>
            </a:r>
            <a:r>
              <a:rPr lang="en-US" sz="2000" dirty="0"/>
              <a:t> in a hypervisor.  On </a:t>
            </a:r>
            <a:r>
              <a:rPr lang="en-US" sz="2000" dirty="0" err="1"/>
              <a:t>linux</a:t>
            </a:r>
            <a:r>
              <a:rPr lang="en-US" sz="2000" dirty="0"/>
              <a:t> machines the daemon does not use a hypervisor because it has access to the </a:t>
            </a:r>
            <a:r>
              <a:rPr lang="en-US" sz="2000" dirty="0" err="1"/>
              <a:t>linux</a:t>
            </a:r>
            <a:r>
              <a:rPr lang="en-US" sz="2000" dirty="0"/>
              <a:t> kernel</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17" t="14811" r="26223"/>
          <a:stretch/>
        </p:blipFill>
        <p:spPr bwMode="auto">
          <a:xfrm>
            <a:off x="609600" y="2340972"/>
            <a:ext cx="3379530" cy="34822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B628808-5868-BCD5-3948-0FB6384CCB0E}"/>
              </a:ext>
            </a:extLst>
          </p:cNvPr>
          <p:cNvSpPr/>
          <p:nvPr/>
        </p:nvSpPr>
        <p:spPr>
          <a:xfrm>
            <a:off x="4024017" y="5268927"/>
            <a:ext cx="4168192" cy="592278"/>
          </a:xfrm>
          <a:prstGeom prst="rect">
            <a:avLst/>
          </a:prstGeom>
        </p:spPr>
        <p:txBody>
          <a:bodyPr wrap="square">
            <a:spAutoFit/>
          </a:bodyPr>
          <a:lstStyle/>
          <a:p>
            <a:pPr algn="ctr"/>
            <a:r>
              <a:rPr lang="en-US" dirty="0"/>
              <a:t>General Purpose Linux</a:t>
            </a:r>
            <a:br>
              <a:rPr lang="en-US" dirty="0"/>
            </a:br>
            <a:r>
              <a:rPr lang="en-US" dirty="0"/>
              <a:t>Distributions</a:t>
            </a:r>
          </a:p>
        </p:txBody>
      </p:sp>
      <p:sp>
        <p:nvSpPr>
          <p:cNvPr id="11" name="Rectangle 10">
            <a:extLst>
              <a:ext uri="{FF2B5EF4-FFF2-40B4-BE49-F238E27FC236}">
                <a16:creationId xmlns:a16="http://schemas.microsoft.com/office/drawing/2014/main" id="{BCF4E876-5FF9-9DCD-3986-0B23EFDFB97A}"/>
              </a:ext>
            </a:extLst>
          </p:cNvPr>
          <p:cNvSpPr/>
          <p:nvPr/>
        </p:nvSpPr>
        <p:spPr>
          <a:xfrm>
            <a:off x="8489300" y="5314336"/>
            <a:ext cx="2913562" cy="592278"/>
          </a:xfrm>
          <a:prstGeom prst="rect">
            <a:avLst/>
          </a:prstGeom>
        </p:spPr>
        <p:txBody>
          <a:bodyPr wrap="square">
            <a:spAutoFit/>
          </a:bodyPr>
          <a:lstStyle/>
          <a:p>
            <a:pPr algn="ctr"/>
            <a:r>
              <a:rPr lang="en-US" dirty="0"/>
              <a:t>Container Optimized Linux Distributions</a:t>
            </a:r>
          </a:p>
        </p:txBody>
      </p:sp>
      <p:pic>
        <p:nvPicPr>
          <p:cNvPr id="5122" name="Picture 2" descr="Image result for ubuntu logo">
            <a:extLst>
              <a:ext uri="{FF2B5EF4-FFF2-40B4-BE49-F238E27FC236}">
                <a16:creationId xmlns:a16="http://schemas.microsoft.com/office/drawing/2014/main" id="{B344CDA9-D071-25D3-2158-750D5EF0B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446" y="2465442"/>
            <a:ext cx="2206009" cy="12414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edhat linux logo">
            <a:extLst>
              <a:ext uri="{FF2B5EF4-FFF2-40B4-BE49-F238E27FC236}">
                <a16:creationId xmlns:a16="http://schemas.microsoft.com/office/drawing/2014/main" id="{946B309C-114A-8112-DEDF-1A9B9388F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475" y="3591548"/>
            <a:ext cx="1525588" cy="1525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reos logo">
            <a:extLst>
              <a:ext uri="{FF2B5EF4-FFF2-40B4-BE49-F238E27FC236}">
                <a16:creationId xmlns:a16="http://schemas.microsoft.com/office/drawing/2014/main" id="{F10BA848-F1DA-080C-8E75-F1F7C79F4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455" y="2465441"/>
            <a:ext cx="3206407" cy="12414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s New in RancherOS v0.7.0 | SUSE Communities">
            <a:extLst>
              <a:ext uri="{FF2B5EF4-FFF2-40B4-BE49-F238E27FC236}">
                <a16:creationId xmlns:a16="http://schemas.microsoft.com/office/drawing/2014/main" id="{F621FD81-4C09-45A1-A8B4-D2BA1D780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637" y="3455035"/>
            <a:ext cx="1922940" cy="179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2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18</a:t>
            </a:fld>
            <a:endParaRPr lang="en-US" dirty="0"/>
          </a:p>
        </p:txBody>
      </p:sp>
      <p:sp>
        <p:nvSpPr>
          <p:cNvPr id="680962" name="Rectangle 2"/>
          <p:cNvSpPr>
            <a:spLocks noGrp="1" noChangeArrowheads="1"/>
          </p:cNvSpPr>
          <p:nvPr>
            <p:ph type="title"/>
          </p:nvPr>
        </p:nvSpPr>
        <p:spPr/>
        <p:txBody>
          <a:bodyPr/>
          <a:lstStyle/>
          <a:p>
            <a:r>
              <a:rPr lang="en-US" dirty="0"/>
              <a:t>The docker container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930721"/>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The docker container is a portable package containing everything needed to</a:t>
            </a:r>
            <a:br>
              <a:rPr lang="en-US" sz="2000" dirty="0"/>
            </a:br>
            <a:r>
              <a:rPr lang="en-US" sz="2000" dirty="0"/>
              <a:t>run your workload.  It adheres to the open container initiative specification </a:t>
            </a:r>
            <a:r>
              <a:rPr lang="en-US" sz="2000" dirty="0">
                <a:hlinkClick r:id="rId2"/>
              </a:rPr>
              <a:t>https://opencontainers.org/</a:t>
            </a:r>
            <a:r>
              <a:rPr lang="en-US" sz="2000" dirty="0"/>
              <a:t> </a:t>
            </a:r>
          </a:p>
        </p:txBody>
      </p:sp>
      <p:sp>
        <p:nvSpPr>
          <p:cNvPr id="10" name="Rectangle 9">
            <a:extLst>
              <a:ext uri="{FF2B5EF4-FFF2-40B4-BE49-F238E27FC236}">
                <a16:creationId xmlns:a16="http://schemas.microsoft.com/office/drawing/2014/main" id="{DB628808-5868-BCD5-3948-0FB6384CCB0E}"/>
              </a:ext>
            </a:extLst>
          </p:cNvPr>
          <p:cNvSpPr/>
          <p:nvPr/>
        </p:nvSpPr>
        <p:spPr>
          <a:xfrm>
            <a:off x="157454" y="5230942"/>
            <a:ext cx="4168192" cy="592278"/>
          </a:xfrm>
          <a:prstGeom prst="rect">
            <a:avLst/>
          </a:prstGeom>
        </p:spPr>
        <p:txBody>
          <a:bodyPr wrap="square">
            <a:spAutoFit/>
          </a:bodyPr>
          <a:lstStyle/>
          <a:p>
            <a:pPr algn="ctr"/>
            <a:r>
              <a:rPr lang="en-US" dirty="0"/>
              <a:t>The shipping container</a:t>
            </a:r>
            <a:br>
              <a:rPr lang="en-US" dirty="0"/>
            </a:br>
            <a:r>
              <a:rPr lang="en-US" dirty="0"/>
              <a:t>transformed logistics</a:t>
            </a:r>
          </a:p>
        </p:txBody>
      </p:sp>
      <p:pic>
        <p:nvPicPr>
          <p:cNvPr id="7170" name="Picture 2" descr="Intermodal container - Wikipedia">
            <a:extLst>
              <a:ext uri="{FF2B5EF4-FFF2-40B4-BE49-F238E27FC236}">
                <a16:creationId xmlns:a16="http://schemas.microsoft.com/office/drawing/2014/main" id="{7DDAB6C6-0361-0294-77E0-84547070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74144"/>
            <a:ext cx="3263900" cy="248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D09E240-3A30-0AFF-E109-24992B5F8AC1}"/>
              </a:ext>
            </a:extLst>
          </p:cNvPr>
          <p:cNvSpPr/>
          <p:nvPr/>
        </p:nvSpPr>
        <p:spPr bwMode="auto">
          <a:xfrm>
            <a:off x="4759349" y="3029946"/>
            <a:ext cx="5787700" cy="248919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14" name="Rectangle 13">
            <a:extLst>
              <a:ext uri="{FF2B5EF4-FFF2-40B4-BE49-F238E27FC236}">
                <a16:creationId xmlns:a16="http://schemas.microsoft.com/office/drawing/2014/main" id="{013379AD-2ACA-A7BC-AAD8-50A88ED3E0CF}"/>
              </a:ext>
            </a:extLst>
          </p:cNvPr>
          <p:cNvSpPr/>
          <p:nvPr/>
        </p:nvSpPr>
        <p:spPr bwMode="auto">
          <a:xfrm>
            <a:off x="4928754" y="361623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Your Code &amp;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Dependencies</a:t>
            </a:r>
          </a:p>
        </p:txBody>
      </p:sp>
      <p:sp>
        <p:nvSpPr>
          <p:cNvPr id="15" name="Rectangle 14">
            <a:extLst>
              <a:ext uri="{FF2B5EF4-FFF2-40B4-BE49-F238E27FC236}">
                <a16:creationId xmlns:a16="http://schemas.microsoft.com/office/drawing/2014/main" id="{5F4AEBC1-90D9-58B2-7C22-E90E11045D81}"/>
              </a:ext>
            </a:extLst>
          </p:cNvPr>
          <p:cNvSpPr/>
          <p:nvPr/>
        </p:nvSpPr>
        <p:spPr bwMode="auto">
          <a:xfrm>
            <a:off x="4886795" y="4815500"/>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Tooling</a:t>
            </a:r>
          </a:p>
        </p:txBody>
      </p:sp>
      <p:sp>
        <p:nvSpPr>
          <p:cNvPr id="16" name="Rectangle 15">
            <a:extLst>
              <a:ext uri="{FF2B5EF4-FFF2-40B4-BE49-F238E27FC236}">
                <a16:creationId xmlns:a16="http://schemas.microsoft.com/office/drawing/2014/main" id="{115FCB77-7501-5370-5B0E-05EB8A95ADE8}"/>
              </a:ext>
            </a:extLst>
          </p:cNvPr>
          <p:cNvSpPr/>
          <p:nvPr/>
        </p:nvSpPr>
        <p:spPr bwMode="auto">
          <a:xfrm>
            <a:off x="4770122" y="5650760"/>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18" name="Rectangle 17">
            <a:extLst>
              <a:ext uri="{FF2B5EF4-FFF2-40B4-BE49-F238E27FC236}">
                <a16:creationId xmlns:a16="http://schemas.microsoft.com/office/drawing/2014/main" id="{8138A9ED-A4BA-7001-588E-5516FF0BDE3F}"/>
              </a:ext>
            </a:extLst>
          </p:cNvPr>
          <p:cNvSpPr/>
          <p:nvPr/>
        </p:nvSpPr>
        <p:spPr bwMode="auto">
          <a:xfrm>
            <a:off x="7772782" y="4791759"/>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System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Call Interface Lib</a:t>
            </a:r>
          </a:p>
        </p:txBody>
      </p:sp>
      <p:sp>
        <p:nvSpPr>
          <p:cNvPr id="21" name="Rectangle 20">
            <a:extLst>
              <a:ext uri="{FF2B5EF4-FFF2-40B4-BE49-F238E27FC236}">
                <a16:creationId xmlns:a16="http://schemas.microsoft.com/office/drawing/2014/main" id="{4173B6FA-9928-AC36-69C9-33B5C5CD6BB0}"/>
              </a:ext>
            </a:extLst>
          </p:cNvPr>
          <p:cNvSpPr/>
          <p:nvPr/>
        </p:nvSpPr>
        <p:spPr bwMode="auto">
          <a:xfrm>
            <a:off x="4759349" y="2512779"/>
            <a:ext cx="5787700" cy="52231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Linux Process in Separate Namespace/</a:t>
            </a:r>
            <a:r>
              <a:rPr kumimoji="0" lang="en-US" b="0" i="0" u="none" strike="noStrike" cap="none" normalizeH="0" baseline="0" dirty="0" err="1">
                <a:ln>
                  <a:noFill/>
                </a:ln>
                <a:solidFill>
                  <a:schemeClr val="bg1"/>
                </a:solidFill>
                <a:effectLst/>
                <a:latin typeface="+mn-lt"/>
                <a:ea typeface="ＭＳ Ｐゴシック" charset="0"/>
              </a:rPr>
              <a:t>CGroup</a:t>
            </a:r>
            <a:endParaRPr kumimoji="0" lang="en-US" b="0" i="0" u="none" strike="noStrike" cap="none" normalizeH="0" baseline="0" dirty="0">
              <a:ln>
                <a:noFill/>
              </a:ln>
              <a:solidFill>
                <a:schemeClr val="bg1"/>
              </a:solidFill>
              <a:effectLst/>
              <a:latin typeface="+mn-lt"/>
              <a:ea typeface="ＭＳ Ｐゴシック" charset="0"/>
            </a:endParaRPr>
          </a:p>
        </p:txBody>
      </p:sp>
      <p:sp>
        <p:nvSpPr>
          <p:cNvPr id="22" name="Rectangle 21">
            <a:extLst>
              <a:ext uri="{FF2B5EF4-FFF2-40B4-BE49-F238E27FC236}">
                <a16:creationId xmlns:a16="http://schemas.microsoft.com/office/drawing/2014/main" id="{6A59D08E-93AF-0AD2-010E-200D65015F36}"/>
              </a:ext>
            </a:extLst>
          </p:cNvPr>
          <p:cNvSpPr/>
          <p:nvPr/>
        </p:nvSpPr>
        <p:spPr>
          <a:xfrm>
            <a:off x="5081810" y="3628020"/>
            <a:ext cx="2258981" cy="342979"/>
          </a:xfrm>
          <a:prstGeom prst="rect">
            <a:avLst/>
          </a:prstGeom>
        </p:spPr>
        <p:txBody>
          <a:bodyPr wrap="square">
            <a:spAutoFit/>
          </a:bodyPr>
          <a:lstStyle/>
          <a:p>
            <a:pPr algn="ctr"/>
            <a:r>
              <a:rPr lang="en-US" dirty="0"/>
              <a:t>CMD or EXEC</a:t>
            </a:r>
          </a:p>
        </p:txBody>
      </p:sp>
      <p:sp>
        <p:nvSpPr>
          <p:cNvPr id="23" name="Rectangle 22">
            <a:extLst>
              <a:ext uri="{FF2B5EF4-FFF2-40B4-BE49-F238E27FC236}">
                <a16:creationId xmlns:a16="http://schemas.microsoft.com/office/drawing/2014/main" id="{A84A3878-6069-13D3-AFD2-9878283EA13B}"/>
              </a:ext>
            </a:extLst>
          </p:cNvPr>
          <p:cNvSpPr/>
          <p:nvPr/>
        </p:nvSpPr>
        <p:spPr bwMode="auto">
          <a:xfrm>
            <a:off x="7772782" y="358334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Isolated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Filesystem</a:t>
            </a:r>
          </a:p>
        </p:txBody>
      </p:sp>
      <p:sp>
        <p:nvSpPr>
          <p:cNvPr id="24" name="Rectangle 23">
            <a:extLst>
              <a:ext uri="{FF2B5EF4-FFF2-40B4-BE49-F238E27FC236}">
                <a16:creationId xmlns:a16="http://schemas.microsoft.com/office/drawing/2014/main" id="{8694C537-05E8-0612-70FB-BBAA6E75800E}"/>
              </a:ext>
            </a:extLst>
          </p:cNvPr>
          <p:cNvSpPr/>
          <p:nvPr/>
        </p:nvSpPr>
        <p:spPr bwMode="auto">
          <a:xfrm>
            <a:off x="4759349" y="6072547"/>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cxnSp>
        <p:nvCxnSpPr>
          <p:cNvPr id="3" name="Straight Connector 2">
            <a:extLst>
              <a:ext uri="{FF2B5EF4-FFF2-40B4-BE49-F238E27FC236}">
                <a16:creationId xmlns:a16="http://schemas.microsoft.com/office/drawing/2014/main" id="{CFB9DDB5-08C5-F73E-6D5C-875C4C3B7773}"/>
              </a:ext>
            </a:extLst>
          </p:cNvPr>
          <p:cNvCxnSpPr/>
          <p:nvPr/>
        </p:nvCxnSpPr>
        <p:spPr>
          <a:xfrm>
            <a:off x="10557822" y="3472271"/>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F70E70A-B0F0-541C-E405-70B9FAAD1088}"/>
              </a:ext>
            </a:extLst>
          </p:cNvPr>
          <p:cNvSpPr/>
          <p:nvPr/>
        </p:nvSpPr>
        <p:spPr>
          <a:xfrm>
            <a:off x="11043534" y="3389568"/>
            <a:ext cx="216243" cy="216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833C35-6774-4D2C-8908-AAFA722442DB}"/>
              </a:ext>
            </a:extLst>
          </p:cNvPr>
          <p:cNvSpPr/>
          <p:nvPr/>
        </p:nvSpPr>
        <p:spPr>
          <a:xfrm>
            <a:off x="10557822" y="2793451"/>
            <a:ext cx="1463733" cy="592278"/>
          </a:xfrm>
          <a:prstGeom prst="rect">
            <a:avLst/>
          </a:prstGeom>
        </p:spPr>
        <p:txBody>
          <a:bodyPr wrap="square">
            <a:spAutoFit/>
          </a:bodyPr>
          <a:lstStyle/>
          <a:p>
            <a:pPr algn="ctr"/>
            <a:r>
              <a:rPr lang="en-US" dirty="0"/>
              <a:t>EXPOSED</a:t>
            </a:r>
            <a:br>
              <a:rPr lang="en-US" dirty="0"/>
            </a:br>
            <a:r>
              <a:rPr lang="en-US" dirty="0"/>
              <a:t>PORT</a:t>
            </a:r>
          </a:p>
        </p:txBody>
      </p:sp>
      <p:sp>
        <p:nvSpPr>
          <p:cNvPr id="6" name="Can 5">
            <a:extLst>
              <a:ext uri="{FF2B5EF4-FFF2-40B4-BE49-F238E27FC236}">
                <a16:creationId xmlns:a16="http://schemas.microsoft.com/office/drawing/2014/main" id="{2FACCCEB-F2B8-CDF9-A61D-1AE3D744583E}"/>
              </a:ext>
            </a:extLst>
          </p:cNvPr>
          <p:cNvSpPr/>
          <p:nvPr/>
        </p:nvSpPr>
        <p:spPr>
          <a:xfrm>
            <a:off x="11063530" y="4711178"/>
            <a:ext cx="738735" cy="7598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B0915A-F568-8307-D814-F6ED37A58F0D}"/>
              </a:ext>
            </a:extLst>
          </p:cNvPr>
          <p:cNvSpPr/>
          <p:nvPr/>
        </p:nvSpPr>
        <p:spPr>
          <a:xfrm>
            <a:off x="10700105" y="3978406"/>
            <a:ext cx="1463733" cy="592278"/>
          </a:xfrm>
          <a:prstGeom prst="rect">
            <a:avLst/>
          </a:prstGeom>
        </p:spPr>
        <p:txBody>
          <a:bodyPr wrap="square">
            <a:spAutoFit/>
          </a:bodyPr>
          <a:lstStyle/>
          <a:p>
            <a:pPr algn="ctr"/>
            <a:r>
              <a:rPr lang="en-US" dirty="0"/>
              <a:t>Attached</a:t>
            </a:r>
            <a:br>
              <a:rPr lang="en-US" dirty="0"/>
            </a:br>
            <a:r>
              <a:rPr lang="en-US" dirty="0"/>
              <a:t>Storage</a:t>
            </a:r>
          </a:p>
        </p:txBody>
      </p:sp>
      <p:cxnSp>
        <p:nvCxnSpPr>
          <p:cNvPr id="30" name="Straight Connector 29">
            <a:extLst>
              <a:ext uri="{FF2B5EF4-FFF2-40B4-BE49-F238E27FC236}">
                <a16:creationId xmlns:a16="http://schemas.microsoft.com/office/drawing/2014/main" id="{A9AE86AD-7A6C-4E07-3E7B-255BB70B6EF5}"/>
              </a:ext>
            </a:extLst>
          </p:cNvPr>
          <p:cNvCxnSpPr/>
          <p:nvPr/>
        </p:nvCxnSpPr>
        <p:spPr>
          <a:xfrm>
            <a:off x="10557822" y="5060395"/>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3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19</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25" name="Rectangle 24">
            <a:extLst>
              <a:ext uri="{FF2B5EF4-FFF2-40B4-BE49-F238E27FC236}">
                <a16:creationId xmlns:a16="http://schemas.microsoft.com/office/drawing/2014/main" id="{3B969343-FA90-9FA3-A578-8482260E070E}"/>
              </a:ext>
            </a:extLst>
          </p:cNvPr>
          <p:cNvSpPr/>
          <p:nvPr/>
        </p:nvSpPr>
        <p:spPr bwMode="auto">
          <a:xfrm>
            <a:off x="1621556" y="3611485"/>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6" name="Rectangle 25">
            <a:extLst>
              <a:ext uri="{FF2B5EF4-FFF2-40B4-BE49-F238E27FC236}">
                <a16:creationId xmlns:a16="http://schemas.microsoft.com/office/drawing/2014/main" id="{9D70AD50-2A09-CFAD-4E97-560A9D72224D}"/>
              </a:ext>
            </a:extLst>
          </p:cNvPr>
          <p:cNvSpPr/>
          <p:nvPr/>
        </p:nvSpPr>
        <p:spPr bwMode="auto">
          <a:xfrm>
            <a:off x="1868769" y="5786202"/>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pic>
        <p:nvPicPr>
          <p:cNvPr id="2" name="Picture 1">
            <a:extLst>
              <a:ext uri="{FF2B5EF4-FFF2-40B4-BE49-F238E27FC236}">
                <a16:creationId xmlns:a16="http://schemas.microsoft.com/office/drawing/2014/main" id="{7A0F7F61-A0C2-E890-5728-275FC068DFE2}"/>
              </a:ext>
            </a:extLst>
          </p:cNvPr>
          <p:cNvPicPr>
            <a:picLocks noChangeAspect="1"/>
          </p:cNvPicPr>
          <p:nvPr/>
        </p:nvPicPr>
        <p:blipFill>
          <a:blip r:embed="rId2"/>
          <a:stretch>
            <a:fillRect/>
          </a:stretch>
        </p:blipFill>
        <p:spPr>
          <a:xfrm>
            <a:off x="1621556" y="756764"/>
            <a:ext cx="8877300" cy="2832100"/>
          </a:xfrm>
          <a:prstGeom prst="rect">
            <a:avLst/>
          </a:prstGeom>
        </p:spPr>
      </p:pic>
      <p:sp>
        <p:nvSpPr>
          <p:cNvPr id="31" name="Rectangle 30">
            <a:extLst>
              <a:ext uri="{FF2B5EF4-FFF2-40B4-BE49-F238E27FC236}">
                <a16:creationId xmlns:a16="http://schemas.microsoft.com/office/drawing/2014/main" id="{D76001BD-89A7-BED1-4BBF-5AD9627E527D}"/>
              </a:ext>
            </a:extLst>
          </p:cNvPr>
          <p:cNvSpPr/>
          <p:nvPr/>
        </p:nvSpPr>
        <p:spPr bwMode="auto">
          <a:xfrm>
            <a:off x="1875452" y="5432361"/>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32" name="Rectangle 31">
            <a:extLst>
              <a:ext uri="{FF2B5EF4-FFF2-40B4-BE49-F238E27FC236}">
                <a16:creationId xmlns:a16="http://schemas.microsoft.com/office/drawing/2014/main" id="{80E47448-8929-F9B9-A6F1-1C9F1E32E5A6}"/>
              </a:ext>
            </a:extLst>
          </p:cNvPr>
          <p:cNvSpPr/>
          <p:nvPr/>
        </p:nvSpPr>
        <p:spPr bwMode="auto">
          <a:xfrm>
            <a:off x="1882135" y="507852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33" name="Rectangle 32">
            <a:extLst>
              <a:ext uri="{FF2B5EF4-FFF2-40B4-BE49-F238E27FC236}">
                <a16:creationId xmlns:a16="http://schemas.microsoft.com/office/drawing/2014/main" id="{46A0A6E3-852B-E272-8D92-1234F85114F3}"/>
              </a:ext>
            </a:extLst>
          </p:cNvPr>
          <p:cNvSpPr/>
          <p:nvPr/>
        </p:nvSpPr>
        <p:spPr bwMode="auto">
          <a:xfrm>
            <a:off x="1888818" y="472467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34" name="Rectangle 33">
            <a:extLst>
              <a:ext uri="{FF2B5EF4-FFF2-40B4-BE49-F238E27FC236}">
                <a16:creationId xmlns:a16="http://schemas.microsoft.com/office/drawing/2014/main" id="{1FD0CC66-C8DB-C161-6295-33F6C4C54B41}"/>
              </a:ext>
            </a:extLst>
          </p:cNvPr>
          <p:cNvSpPr/>
          <p:nvPr/>
        </p:nvSpPr>
        <p:spPr bwMode="auto">
          <a:xfrm>
            <a:off x="1895501" y="437083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35" name="Rectangle 34">
            <a:extLst>
              <a:ext uri="{FF2B5EF4-FFF2-40B4-BE49-F238E27FC236}">
                <a16:creationId xmlns:a16="http://schemas.microsoft.com/office/drawing/2014/main" id="{1978858B-B97D-FE8C-5D77-997F4D522A1C}"/>
              </a:ext>
            </a:extLst>
          </p:cNvPr>
          <p:cNvSpPr/>
          <p:nvPr/>
        </p:nvSpPr>
        <p:spPr bwMode="auto">
          <a:xfrm>
            <a:off x="1895501" y="402976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2871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20</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3" name="Rectangle 2">
            <a:extLst>
              <a:ext uri="{FF2B5EF4-FFF2-40B4-BE49-F238E27FC236}">
                <a16:creationId xmlns:a16="http://schemas.microsoft.com/office/drawing/2014/main" id="{E6F11842-2367-5361-2768-F2237E6EC5DB}"/>
              </a:ext>
            </a:extLst>
          </p:cNvPr>
          <p:cNvSpPr/>
          <p:nvPr/>
        </p:nvSpPr>
        <p:spPr>
          <a:xfrm>
            <a:off x="194874" y="850302"/>
            <a:ext cx="11527434" cy="313932"/>
          </a:xfrm>
          <a:prstGeom prst="rect">
            <a:avLst/>
          </a:prstGeom>
        </p:spPr>
        <p:txBody>
          <a:bodyPr wrap="square">
            <a:spAutoFit/>
          </a:bodyPr>
          <a:lstStyle/>
          <a:p>
            <a:r>
              <a:rPr lang="en-US" sz="1600" b="0" dirty="0">
                <a:latin typeface="Menlo" panose="020B0609030804020204" pitchFamily="49" charset="0"/>
              </a:rPr>
              <a:t>docker build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20" name="Rectangle 19">
            <a:extLst>
              <a:ext uri="{FF2B5EF4-FFF2-40B4-BE49-F238E27FC236}">
                <a16:creationId xmlns:a16="http://schemas.microsoft.com/office/drawing/2014/main" id="{3F872D31-1B3A-5820-92CD-EC20CEAD2BBC}"/>
              </a:ext>
            </a:extLst>
          </p:cNvPr>
          <p:cNvSpPr/>
          <p:nvPr/>
        </p:nvSpPr>
        <p:spPr bwMode="auto">
          <a:xfrm>
            <a:off x="1657350" y="1280393"/>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1" name="Rectangle 20">
            <a:extLst>
              <a:ext uri="{FF2B5EF4-FFF2-40B4-BE49-F238E27FC236}">
                <a16:creationId xmlns:a16="http://schemas.microsoft.com/office/drawing/2014/main" id="{87356F87-997A-4FFC-1D74-947E3476B3C6}"/>
              </a:ext>
            </a:extLst>
          </p:cNvPr>
          <p:cNvSpPr/>
          <p:nvPr/>
        </p:nvSpPr>
        <p:spPr bwMode="auto">
          <a:xfrm>
            <a:off x="1904563" y="345511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sp>
        <p:nvSpPr>
          <p:cNvPr id="22" name="Rectangle 21">
            <a:extLst>
              <a:ext uri="{FF2B5EF4-FFF2-40B4-BE49-F238E27FC236}">
                <a16:creationId xmlns:a16="http://schemas.microsoft.com/office/drawing/2014/main" id="{5EC7BCCA-0070-5FFD-1D8C-6EEBB16CCAB6}"/>
              </a:ext>
            </a:extLst>
          </p:cNvPr>
          <p:cNvSpPr/>
          <p:nvPr/>
        </p:nvSpPr>
        <p:spPr bwMode="auto">
          <a:xfrm>
            <a:off x="1911246" y="310126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23" name="Rectangle 22">
            <a:extLst>
              <a:ext uri="{FF2B5EF4-FFF2-40B4-BE49-F238E27FC236}">
                <a16:creationId xmlns:a16="http://schemas.microsoft.com/office/drawing/2014/main" id="{D2FD75F2-D913-AAF5-F986-C6CDBE91D5A4}"/>
              </a:ext>
            </a:extLst>
          </p:cNvPr>
          <p:cNvSpPr/>
          <p:nvPr/>
        </p:nvSpPr>
        <p:spPr bwMode="auto">
          <a:xfrm>
            <a:off x="1917929" y="274742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24" name="Rectangle 23">
            <a:extLst>
              <a:ext uri="{FF2B5EF4-FFF2-40B4-BE49-F238E27FC236}">
                <a16:creationId xmlns:a16="http://schemas.microsoft.com/office/drawing/2014/main" id="{80771F62-DE77-0A40-F270-2D2758A74653}"/>
              </a:ext>
            </a:extLst>
          </p:cNvPr>
          <p:cNvSpPr/>
          <p:nvPr/>
        </p:nvSpPr>
        <p:spPr bwMode="auto">
          <a:xfrm>
            <a:off x="1924612" y="2393587"/>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27" name="Rectangle 26">
            <a:extLst>
              <a:ext uri="{FF2B5EF4-FFF2-40B4-BE49-F238E27FC236}">
                <a16:creationId xmlns:a16="http://schemas.microsoft.com/office/drawing/2014/main" id="{E2C2EF5A-20F2-E93C-4DDB-F21562E2FD57}"/>
              </a:ext>
            </a:extLst>
          </p:cNvPr>
          <p:cNvSpPr/>
          <p:nvPr/>
        </p:nvSpPr>
        <p:spPr bwMode="auto">
          <a:xfrm>
            <a:off x="1931295" y="2039746"/>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28" name="Rectangle 27">
            <a:extLst>
              <a:ext uri="{FF2B5EF4-FFF2-40B4-BE49-F238E27FC236}">
                <a16:creationId xmlns:a16="http://schemas.microsoft.com/office/drawing/2014/main" id="{65569D2A-0CDA-03D9-2608-8CF64A893766}"/>
              </a:ext>
            </a:extLst>
          </p:cNvPr>
          <p:cNvSpPr/>
          <p:nvPr/>
        </p:nvSpPr>
        <p:spPr bwMode="auto">
          <a:xfrm>
            <a:off x="1931295" y="1698673"/>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9" name="Rectangle 28">
            <a:extLst>
              <a:ext uri="{FF2B5EF4-FFF2-40B4-BE49-F238E27FC236}">
                <a16:creationId xmlns:a16="http://schemas.microsoft.com/office/drawing/2014/main" id="{543222D0-26CE-A42E-9F9B-73606A6AAD9F}"/>
              </a:ext>
            </a:extLst>
          </p:cNvPr>
          <p:cNvSpPr/>
          <p:nvPr/>
        </p:nvSpPr>
        <p:spPr>
          <a:xfrm>
            <a:off x="194874" y="4156430"/>
            <a:ext cx="11527434" cy="313932"/>
          </a:xfrm>
          <a:prstGeom prst="rect">
            <a:avLst/>
          </a:prstGeom>
        </p:spPr>
        <p:txBody>
          <a:bodyPr wrap="square">
            <a:spAutoFit/>
          </a:bodyPr>
          <a:lstStyle/>
          <a:p>
            <a:r>
              <a:rPr lang="en-US" sz="1600" b="0" dirty="0">
                <a:latin typeface="Menlo" panose="020B0609030804020204" pitchFamily="49" charset="0"/>
              </a:rPr>
              <a:t>docker build –squash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30" name="Rectangle 29">
            <a:extLst>
              <a:ext uri="{FF2B5EF4-FFF2-40B4-BE49-F238E27FC236}">
                <a16:creationId xmlns:a16="http://schemas.microsoft.com/office/drawing/2014/main" id="{5561FE68-486F-61BC-3126-B7B185ACEC85}"/>
              </a:ext>
            </a:extLst>
          </p:cNvPr>
          <p:cNvSpPr/>
          <p:nvPr/>
        </p:nvSpPr>
        <p:spPr bwMode="auto">
          <a:xfrm>
            <a:off x="1657350" y="4593154"/>
            <a:ext cx="8877300" cy="2080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36" name="Rectangle 35">
            <a:extLst>
              <a:ext uri="{FF2B5EF4-FFF2-40B4-BE49-F238E27FC236}">
                <a16:creationId xmlns:a16="http://schemas.microsoft.com/office/drawing/2014/main" id="{6CA41E24-4E3E-C3C3-35E9-9AE276290837}"/>
              </a:ext>
            </a:extLst>
          </p:cNvPr>
          <p:cNvSpPr/>
          <p:nvPr/>
        </p:nvSpPr>
        <p:spPr bwMode="auto">
          <a:xfrm>
            <a:off x="1931295" y="5403539"/>
            <a:ext cx="8369508" cy="1025179"/>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Have nginx running running and exposing port 9080, with our code in</a:t>
            </a:r>
            <a:br>
              <a:rPr lang="en-US" b="0" dirty="0">
                <a:latin typeface="+mn-lt"/>
                <a:ea typeface="ＭＳ Ｐゴシック" charset="0"/>
              </a:rPr>
            </a:br>
            <a:r>
              <a:rPr lang="en-US" b="0" dirty="0">
                <a:latin typeface="+mn-lt"/>
                <a:ea typeface="ＭＳ Ｐゴシック" charset="0"/>
              </a:rPr>
              <a:t>the /</a:t>
            </a:r>
            <a:r>
              <a:rPr lang="en-US" b="0" dirty="0" err="1">
                <a:latin typeface="+mn-lt"/>
                <a:ea typeface="ＭＳ Ｐゴシック" charset="0"/>
              </a:rPr>
              <a:t>usr</a:t>
            </a:r>
            <a:r>
              <a:rPr lang="en-US" b="0" dirty="0">
                <a:latin typeface="+mn-lt"/>
                <a:ea typeface="ＭＳ Ｐゴシック" charset="0"/>
              </a:rPr>
              <a:t>/share/nginx/html directory with file ownership of</a:t>
            </a:r>
            <a:br>
              <a:rPr lang="en-US" b="0" dirty="0">
                <a:latin typeface="+mn-lt"/>
                <a:ea typeface="ＭＳ Ｐゴシック" charset="0"/>
              </a:rPr>
            </a:br>
            <a:r>
              <a:rPr lang="en-US" b="0" dirty="0">
                <a:latin typeface="+mn-lt"/>
                <a:ea typeface="ＭＳ Ｐゴシック" charset="0"/>
              </a:rPr>
              <a:t>nginx</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7" name="Rectangle 36">
            <a:extLst>
              <a:ext uri="{FF2B5EF4-FFF2-40B4-BE49-F238E27FC236}">
                <a16:creationId xmlns:a16="http://schemas.microsoft.com/office/drawing/2014/main" id="{C5359309-4670-8CAE-9449-88E06208C7E2}"/>
              </a:ext>
            </a:extLst>
          </p:cNvPr>
          <p:cNvSpPr/>
          <p:nvPr/>
        </p:nvSpPr>
        <p:spPr bwMode="auto">
          <a:xfrm>
            <a:off x="1931295" y="500562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388714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21</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a:blip r:embed="rId2"/>
          <a:stretch>
            <a:fillRect/>
          </a:stretch>
        </p:blipFill>
        <p:spPr>
          <a:xfrm>
            <a:off x="492802" y="1663041"/>
            <a:ext cx="11506200" cy="4025900"/>
          </a:xfrm>
          <a:prstGeom prst="rect">
            <a:avLst/>
          </a:prstGeom>
        </p:spPr>
      </p:pic>
      <p:sp>
        <p:nvSpPr>
          <p:cNvPr id="17" name="Rectangle 16">
            <a:extLst>
              <a:ext uri="{FF2B5EF4-FFF2-40B4-BE49-F238E27FC236}">
                <a16:creationId xmlns:a16="http://schemas.microsoft.com/office/drawing/2014/main" id="{C0A291ED-053B-F9B5-E521-05C6A66B21A5}"/>
              </a:ext>
            </a:extLst>
          </p:cNvPr>
          <p:cNvSpPr/>
          <p:nvPr/>
        </p:nvSpPr>
        <p:spPr bwMode="auto">
          <a:xfrm rot="16200000">
            <a:off x="-686740" y="2524614"/>
            <a:ext cx="1999324"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Build Container</a:t>
            </a:r>
          </a:p>
        </p:txBody>
      </p:sp>
      <p:sp>
        <p:nvSpPr>
          <p:cNvPr id="18" name="Rectangle 17">
            <a:extLst>
              <a:ext uri="{FF2B5EF4-FFF2-40B4-BE49-F238E27FC236}">
                <a16:creationId xmlns:a16="http://schemas.microsoft.com/office/drawing/2014/main" id="{8E9E9F15-8AED-21BB-25DC-672EAE13B20B}"/>
              </a:ext>
            </a:extLst>
          </p:cNvPr>
          <p:cNvSpPr/>
          <p:nvPr/>
        </p:nvSpPr>
        <p:spPr bwMode="auto">
          <a:xfrm rot="16200000">
            <a:off x="-570243" y="4625896"/>
            <a:ext cx="1759972"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Container</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672063"/>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Its not uncommon to create a build process where you create a build container first and then use the output of that build container to create your final container</a:t>
            </a:r>
          </a:p>
        </p:txBody>
      </p:sp>
    </p:spTree>
    <p:extLst>
      <p:ext uri="{BB962C8B-B14F-4D97-AF65-F5344CB8AC3E}">
        <p14:creationId xmlns:p14="http://schemas.microsoft.com/office/powerpoint/2010/main" val="37106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AD171E-165D-4D1F-CDDF-2F051F25C624}"/>
              </a:ext>
            </a:extLst>
          </p:cNvPr>
          <p:cNvSpPr/>
          <p:nvPr/>
        </p:nvSpPr>
        <p:spPr bwMode="auto">
          <a:xfrm>
            <a:off x="5752723" y="2806448"/>
            <a:ext cx="6071016" cy="217357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FROM alpine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 name="Slide Number Placeholder 4"/>
          <p:cNvSpPr>
            <a:spLocks noGrp="1"/>
          </p:cNvSpPr>
          <p:nvPr>
            <p:ph type="sldNum" sz="quarter" idx="11"/>
          </p:nvPr>
        </p:nvSpPr>
        <p:spPr/>
        <p:txBody>
          <a:bodyPr/>
          <a:lstStyle/>
          <a:p>
            <a:fld id="{6A4E8E82-B71F-A446-92B7-F7D70F811AA7}" type="slidenum">
              <a:rPr lang="en-US"/>
              <a:pPr/>
              <a:t>22</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What OS Kernel does a container use?</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rotWithShape="1">
          <a:blip r:embed="rId2"/>
          <a:srcRect t="56284"/>
          <a:stretch/>
        </p:blipFill>
        <p:spPr>
          <a:xfrm>
            <a:off x="609600" y="919647"/>
            <a:ext cx="9880392" cy="1511292"/>
          </a:xfrm>
          <a:prstGeom prst="rect">
            <a:avLst/>
          </a:prstGeom>
        </p:spPr>
      </p:pic>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515549"/>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Note the base container is created from an OS image in this example</a:t>
            </a:r>
          </a:p>
        </p:txBody>
      </p:sp>
      <p:pic>
        <p:nvPicPr>
          <p:cNvPr id="3" name="Graphic 2">
            <a:extLst>
              <a:ext uri="{FF2B5EF4-FFF2-40B4-BE49-F238E27FC236}">
                <a16:creationId xmlns:a16="http://schemas.microsoft.com/office/drawing/2014/main" id="{6F621A69-142E-E85D-1E56-F1156EC177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261" y="2806448"/>
            <a:ext cx="4584159" cy="3429000"/>
          </a:xfrm>
          <a:prstGeom prst="rect">
            <a:avLst/>
          </a:prstGeom>
        </p:spPr>
      </p:pic>
      <p:sp>
        <p:nvSpPr>
          <p:cNvPr id="10" name="Rectangle 9">
            <a:extLst>
              <a:ext uri="{FF2B5EF4-FFF2-40B4-BE49-F238E27FC236}">
                <a16:creationId xmlns:a16="http://schemas.microsoft.com/office/drawing/2014/main" id="{09059492-26B0-83A7-E809-0A3E5190C1B6}"/>
              </a:ext>
            </a:extLst>
          </p:cNvPr>
          <p:cNvSpPr/>
          <p:nvPr/>
        </p:nvSpPr>
        <p:spPr bwMode="auto">
          <a:xfrm>
            <a:off x="5912617" y="4088934"/>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067F0B96-7B93-8FC9-1B6E-CBCB76F6A9FD}"/>
              </a:ext>
            </a:extLst>
          </p:cNvPr>
          <p:cNvSpPr/>
          <p:nvPr/>
        </p:nvSpPr>
        <p:spPr bwMode="auto">
          <a:xfrm>
            <a:off x="5912617" y="3321617"/>
            <a:ext cx="5787700" cy="69894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r>
              <a:rPr lang="en-US" b="0" dirty="0" err="1">
                <a:latin typeface="+mn-lt"/>
                <a:ea typeface="ＭＳ Ｐゴシック" charset="0"/>
              </a:rPr>
              <a:t>ps</a:t>
            </a:r>
            <a:r>
              <a:rPr lang="en-US" b="0" dirty="0">
                <a:latin typeface="+mn-lt"/>
                <a:ea typeface="ＭＳ Ｐゴシック" charset="0"/>
              </a:rPr>
              <a:t>, </a:t>
            </a:r>
            <a:r>
              <a:rPr lang="en-US" b="0" dirty="0" err="1">
                <a:latin typeface="+mn-lt"/>
                <a:ea typeface="ＭＳ Ｐゴシック" charset="0"/>
              </a:rPr>
              <a:t>etc</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5752723" y="4980022"/>
            <a:ext cx="607101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Host Machines Kernel </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75582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23</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Architecting for containers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3672805"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Vue demo application</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7568367" y="2028274"/>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Node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2" name="Rectangle 11">
            <a:extLst>
              <a:ext uri="{FF2B5EF4-FFF2-40B4-BE49-F238E27FC236}">
                <a16:creationId xmlns:a16="http://schemas.microsoft.com/office/drawing/2014/main" id="{EC09D27A-1BD8-B9EE-B541-72C8C4139A3F}"/>
              </a:ext>
            </a:extLst>
          </p:cNvPr>
          <p:cNvSpPr/>
          <p:nvPr/>
        </p:nvSpPr>
        <p:spPr bwMode="auto">
          <a:xfrm>
            <a:off x="7568367"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Go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3" name="Rectangle 12">
            <a:extLst>
              <a:ext uri="{FF2B5EF4-FFF2-40B4-BE49-F238E27FC236}">
                <a16:creationId xmlns:a16="http://schemas.microsoft.com/office/drawing/2014/main" id="{945D01C8-E6E7-59AB-0866-412788354160}"/>
              </a:ext>
            </a:extLst>
          </p:cNvPr>
          <p:cNvSpPr/>
          <p:nvPr/>
        </p:nvSpPr>
        <p:spPr bwMode="auto">
          <a:xfrm>
            <a:off x="7568367" y="4756807"/>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GitHub API</a:t>
            </a:r>
            <a:br>
              <a:rPr lang="en-US" dirty="0">
                <a:latin typeface="+mn-lt"/>
                <a:ea typeface="ＭＳ Ｐゴシック" charset="0"/>
              </a:rPr>
            </a:br>
            <a:r>
              <a:rPr lang="en-US" dirty="0">
                <a:latin typeface="+mn-lt"/>
                <a:ea typeface="ＭＳ Ｐゴシック" charset="0"/>
              </a:rPr>
              <a:t>(external)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4" name="Rectangle 13">
            <a:extLst>
              <a:ext uri="{FF2B5EF4-FFF2-40B4-BE49-F238E27FC236}">
                <a16:creationId xmlns:a16="http://schemas.microsoft.com/office/drawing/2014/main" id="{10F4D39D-D66E-CB77-761F-B7413E0B341E}"/>
              </a:ext>
            </a:extLst>
          </p:cNvPr>
          <p:cNvSpPr/>
          <p:nvPr/>
        </p:nvSpPr>
        <p:spPr bwMode="auto">
          <a:xfrm>
            <a:off x="1008935" y="3338990"/>
            <a:ext cx="1844284" cy="1148424"/>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Browser </a:t>
            </a:r>
            <a:br>
              <a:rPr lang="en-US" dirty="0">
                <a:latin typeface="+mn-lt"/>
                <a:ea typeface="ＭＳ Ｐゴシック" charset="0"/>
              </a:rPr>
            </a:br>
            <a:r>
              <a:rPr lang="en-US" dirty="0">
                <a:latin typeface="+mn-lt"/>
                <a:ea typeface="ＭＳ Ｐゴシック" charset="0"/>
              </a:rPr>
              <a:t>Running </a:t>
            </a:r>
            <a:br>
              <a:rPr lang="en-US" dirty="0">
                <a:latin typeface="+mn-lt"/>
                <a:ea typeface="ＭＳ Ｐゴシック" charset="0"/>
              </a:rPr>
            </a:br>
            <a:r>
              <a:rPr lang="en-US" dirty="0">
                <a:latin typeface="+mn-lt"/>
                <a:ea typeface="ＭＳ Ｐゴシック" charset="0"/>
              </a:rPr>
              <a:t>Vue SPA</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 name="Straight Arrow Connector 5">
            <a:extLst>
              <a:ext uri="{FF2B5EF4-FFF2-40B4-BE49-F238E27FC236}">
                <a16:creationId xmlns:a16="http://schemas.microsoft.com/office/drawing/2014/main" id="{EBAC9685-EBF2-B752-0869-6B5A1C8A1623}"/>
              </a:ext>
            </a:extLst>
          </p:cNvPr>
          <p:cNvCxnSpPr>
            <a:stCxn id="14" idx="3"/>
            <a:endCxn id="26" idx="1"/>
          </p:cNvCxnSpPr>
          <p:nvPr/>
        </p:nvCxnSpPr>
        <p:spPr>
          <a:xfrm>
            <a:off x="2853219"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C4A8FB-DE8B-93C5-C232-2C81831D2351}"/>
              </a:ext>
            </a:extLst>
          </p:cNvPr>
          <p:cNvCxnSpPr>
            <a:cxnSpLocks/>
            <a:stCxn id="26" idx="3"/>
            <a:endCxn id="11" idx="1"/>
          </p:cNvCxnSpPr>
          <p:nvPr/>
        </p:nvCxnSpPr>
        <p:spPr>
          <a:xfrm flipV="1">
            <a:off x="6748781" y="2602486"/>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D9F1A1-5E0F-3EC5-CB77-5A96188AD3C7}"/>
              </a:ext>
            </a:extLst>
          </p:cNvPr>
          <p:cNvCxnSpPr>
            <a:cxnSpLocks/>
            <a:stCxn id="26" idx="3"/>
            <a:endCxn id="12" idx="1"/>
          </p:cNvCxnSpPr>
          <p:nvPr/>
        </p:nvCxnSpPr>
        <p:spPr>
          <a:xfrm>
            <a:off x="6748781"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B0557A-273B-265B-0C95-2CF7DC7BD53B}"/>
              </a:ext>
            </a:extLst>
          </p:cNvPr>
          <p:cNvCxnSpPr>
            <a:cxnSpLocks/>
            <a:stCxn id="26" idx="3"/>
          </p:cNvCxnSpPr>
          <p:nvPr/>
        </p:nvCxnSpPr>
        <p:spPr>
          <a:xfrm>
            <a:off x="6748781" y="3913202"/>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13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24</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After containers are created, they are generally pushed to a container repository.  These could be public or private</a:t>
            </a: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8941464" y="1987488"/>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Manage </a:t>
            </a:r>
            <a:br>
              <a:rPr lang="en-US" dirty="0">
                <a:latin typeface="+mn-lt"/>
                <a:ea typeface="ＭＳ Ｐゴシック" charset="0"/>
              </a:rPr>
            </a:br>
            <a:r>
              <a:rPr lang="en-US" dirty="0">
                <a:latin typeface="+mn-lt"/>
                <a:ea typeface="ＭＳ Ｐゴシック" charset="0"/>
              </a:rPr>
              <a:t>Container </a:t>
            </a:r>
            <a:br>
              <a:rPr lang="en-US" dirty="0">
                <a:latin typeface="+mn-lt"/>
                <a:ea typeface="ＭＳ Ｐゴシック" charset="0"/>
              </a:rPr>
            </a:br>
            <a:r>
              <a:rPr lang="en-US" dirty="0">
                <a:latin typeface="+mn-lt"/>
                <a:ea typeface="ＭＳ Ｐゴシック" charset="0"/>
              </a:rPr>
              <a:t>Versions</a:t>
            </a:r>
            <a:endParaRPr kumimoji="0" lang="en-US" b="0" i="0" u="none" strike="noStrike" cap="none" normalizeH="0" baseline="0" dirty="0">
              <a:ln>
                <a:noFill/>
              </a:ln>
              <a:solidFill>
                <a:schemeClr val="tx1"/>
              </a:solidFill>
              <a:effectLst/>
              <a:latin typeface="+mn-lt"/>
              <a:ea typeface="ＭＳ Ｐゴシック" charset="0"/>
            </a:endParaRPr>
          </a:p>
        </p:txBody>
      </p:sp>
      <p:pic>
        <p:nvPicPr>
          <p:cNvPr id="2" name="Picture 1">
            <a:extLst>
              <a:ext uri="{FF2B5EF4-FFF2-40B4-BE49-F238E27FC236}">
                <a16:creationId xmlns:a16="http://schemas.microsoft.com/office/drawing/2014/main" id="{CE9D91BE-7D35-BC12-A4FC-60DF8BFD71A1}"/>
              </a:ext>
            </a:extLst>
          </p:cNvPr>
          <p:cNvPicPr>
            <a:picLocks noChangeAspect="1"/>
          </p:cNvPicPr>
          <p:nvPr/>
        </p:nvPicPr>
        <p:blipFill>
          <a:blip r:embed="rId2"/>
          <a:stretch>
            <a:fillRect/>
          </a:stretch>
        </p:blipFill>
        <p:spPr>
          <a:xfrm>
            <a:off x="609600" y="1793229"/>
            <a:ext cx="7988300" cy="4337463"/>
          </a:xfrm>
          <a:prstGeom prst="rect">
            <a:avLst/>
          </a:prstGeom>
        </p:spPr>
      </p:pic>
      <p:sp>
        <p:nvSpPr>
          <p:cNvPr id="15" name="Rectangle 14">
            <a:extLst>
              <a:ext uri="{FF2B5EF4-FFF2-40B4-BE49-F238E27FC236}">
                <a16:creationId xmlns:a16="http://schemas.microsoft.com/office/drawing/2014/main" id="{71707FF3-7EF9-94A4-80E8-4A86555DEB30}"/>
              </a:ext>
            </a:extLst>
          </p:cNvPr>
          <p:cNvSpPr/>
          <p:nvPr/>
        </p:nvSpPr>
        <p:spPr bwMode="auto">
          <a:xfrm>
            <a:off x="8941464" y="3289499"/>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Push Containers </a:t>
            </a:r>
            <a:br>
              <a:rPr lang="en-US" dirty="0">
                <a:latin typeface="+mn-lt"/>
                <a:ea typeface="ＭＳ Ｐゴシック" charset="0"/>
              </a:rPr>
            </a:br>
            <a:r>
              <a:rPr lang="en-US" dirty="0">
                <a:latin typeface="+mn-lt"/>
                <a:ea typeface="ＭＳ Ｐゴシック" charset="0"/>
              </a:rPr>
              <a:t>on Build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B5B94EF6-EC7E-0282-243D-788DC0B35522}"/>
              </a:ext>
            </a:extLst>
          </p:cNvPr>
          <p:cNvSpPr/>
          <p:nvPr/>
        </p:nvSpPr>
        <p:spPr bwMode="auto">
          <a:xfrm>
            <a:off x="8941464" y="459151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Pull Containers </a:t>
            </a:r>
            <a:br>
              <a:rPr lang="en-US" dirty="0">
                <a:latin typeface="+mn-lt"/>
                <a:ea typeface="ＭＳ Ｐゴシック" charset="0"/>
              </a:rPr>
            </a:br>
            <a:r>
              <a:rPr lang="en-US" dirty="0">
                <a:latin typeface="+mn-lt"/>
                <a:ea typeface="ＭＳ Ｐゴシック" charset="0"/>
              </a:rPr>
              <a:t>When Needed</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41432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25</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Container repositories also keep track of the container layers and can do other things like scan for security vulnerabilities  </a:t>
            </a:r>
          </a:p>
        </p:txBody>
      </p:sp>
      <p:pic>
        <p:nvPicPr>
          <p:cNvPr id="3" name="Picture 2">
            <a:extLst>
              <a:ext uri="{FF2B5EF4-FFF2-40B4-BE49-F238E27FC236}">
                <a16:creationId xmlns:a16="http://schemas.microsoft.com/office/drawing/2014/main" id="{7E2402B3-CD2E-9719-D43C-E399628E0CD8}"/>
              </a:ext>
            </a:extLst>
          </p:cNvPr>
          <p:cNvPicPr>
            <a:picLocks noChangeAspect="1"/>
          </p:cNvPicPr>
          <p:nvPr/>
        </p:nvPicPr>
        <p:blipFill>
          <a:blip r:embed="rId2"/>
          <a:stretch>
            <a:fillRect/>
          </a:stretch>
        </p:blipFill>
        <p:spPr>
          <a:xfrm>
            <a:off x="730464" y="2086632"/>
            <a:ext cx="10851936" cy="3965502"/>
          </a:xfrm>
          <a:prstGeom prst="rect">
            <a:avLst/>
          </a:prstGeom>
        </p:spPr>
      </p:pic>
    </p:spTree>
    <p:extLst>
      <p:ext uri="{BB962C8B-B14F-4D97-AF65-F5344CB8AC3E}">
        <p14:creationId xmlns:p14="http://schemas.microsoft.com/office/powerpoint/2010/main" val="244165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26</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Using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pic>
        <p:nvPicPr>
          <p:cNvPr id="2" name="Picture 1">
            <a:extLst>
              <a:ext uri="{FF2B5EF4-FFF2-40B4-BE49-F238E27FC236}">
                <a16:creationId xmlns:a16="http://schemas.microsoft.com/office/drawing/2014/main" id="{F20C26B3-6131-4654-AA2F-55D4F2631CE2}"/>
              </a:ext>
            </a:extLst>
          </p:cNvPr>
          <p:cNvPicPr>
            <a:picLocks noChangeAspect="1"/>
          </p:cNvPicPr>
          <p:nvPr/>
        </p:nvPicPr>
        <p:blipFill>
          <a:blip r:embed="rId2"/>
          <a:stretch>
            <a:fillRect/>
          </a:stretch>
        </p:blipFill>
        <p:spPr>
          <a:xfrm>
            <a:off x="198040" y="1856595"/>
            <a:ext cx="6247730" cy="3719747"/>
          </a:xfrm>
          <a:prstGeom prst="rect">
            <a:avLst/>
          </a:prstGeom>
        </p:spPr>
      </p:pic>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3"/>
          <a:srcRect l="23881"/>
          <a:stretch/>
        </p:blipFill>
        <p:spPr>
          <a:xfrm>
            <a:off x="6567565" y="2109080"/>
            <a:ext cx="5255509" cy="3467262"/>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6127349" y="2845290"/>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8412124" y="2679539"/>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9023830" y="3456996"/>
            <a:ext cx="774571" cy="342979"/>
          </a:xfrm>
          <a:prstGeom prst="rect">
            <a:avLst/>
          </a:prstGeom>
        </p:spPr>
        <p:txBody>
          <a:bodyPr wrap="none">
            <a:spAutoFit/>
          </a:bodyPr>
          <a:lstStyle/>
          <a:p>
            <a:r>
              <a:rPr lang="en-US" dirty="0"/>
              <a:t>:9095</a:t>
            </a:r>
          </a:p>
        </p:txBody>
      </p:sp>
      <p:sp>
        <p:nvSpPr>
          <p:cNvPr id="35" name="Rectangle 34">
            <a:extLst>
              <a:ext uri="{FF2B5EF4-FFF2-40B4-BE49-F238E27FC236}">
                <a16:creationId xmlns:a16="http://schemas.microsoft.com/office/drawing/2014/main" id="{67A16E63-DCBD-029E-B849-7FCAA15E0547}"/>
              </a:ext>
            </a:extLst>
          </p:cNvPr>
          <p:cNvSpPr/>
          <p:nvPr/>
        </p:nvSpPr>
        <p:spPr>
          <a:xfrm rot="3214659">
            <a:off x="8587103" y="4495077"/>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447206" y="5769746"/>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allows us to bring up collections of containers via </a:t>
            </a:r>
            <a:br>
              <a:rPr lang="en-US" sz="2000" dirty="0"/>
            </a:br>
            <a:r>
              <a:rPr lang="en-US" sz="2000" dirty="0"/>
              <a:t>docker-compose up, and docker-compose down</a:t>
            </a:r>
          </a:p>
        </p:txBody>
      </p:sp>
    </p:spTree>
    <p:extLst>
      <p:ext uri="{BB962C8B-B14F-4D97-AF65-F5344CB8AC3E}">
        <p14:creationId xmlns:p14="http://schemas.microsoft.com/office/powerpoint/2010/main" val="63237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27</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Architectural Issues with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does not supervise the running environment</a:t>
            </a:r>
          </a:p>
        </p:txBody>
      </p:sp>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2"/>
          <a:srcRect l="23881"/>
          <a:stretch/>
        </p:blipFill>
        <p:spPr>
          <a:xfrm>
            <a:off x="457458" y="1494354"/>
            <a:ext cx="7416283" cy="4892808"/>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2105" y="3007516"/>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3510340" y="2442025"/>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4165599" y="3287265"/>
            <a:ext cx="697627" cy="592278"/>
          </a:xfrm>
          <a:prstGeom prst="rect">
            <a:avLst/>
          </a:prstGeom>
        </p:spPr>
        <p:txBody>
          <a:bodyPr wrap="none">
            <a:spAutoFit/>
          </a:bodyPr>
          <a:lstStyle/>
          <a:p>
            <a:r>
              <a:rPr lang="en-US" dirty="0"/>
              <a:t>Port</a:t>
            </a:r>
            <a:br>
              <a:rPr lang="en-US" dirty="0"/>
            </a:br>
            <a:r>
              <a:rPr lang="en-US" dirty="0"/>
              <a:t>5095</a:t>
            </a:r>
          </a:p>
        </p:txBody>
      </p:sp>
      <p:sp>
        <p:nvSpPr>
          <p:cNvPr id="35" name="Rectangle 34">
            <a:extLst>
              <a:ext uri="{FF2B5EF4-FFF2-40B4-BE49-F238E27FC236}">
                <a16:creationId xmlns:a16="http://schemas.microsoft.com/office/drawing/2014/main" id="{67A16E63-DCBD-029E-B849-7FCAA15E0547}"/>
              </a:ext>
            </a:extLst>
          </p:cNvPr>
          <p:cNvSpPr/>
          <p:nvPr/>
        </p:nvSpPr>
        <p:spPr>
          <a:xfrm rot="2816236">
            <a:off x="3544481" y="4668763"/>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8025883" y="1573241"/>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the process in this container crashes?</a:t>
            </a:r>
          </a:p>
        </p:txBody>
      </p:sp>
      <p:sp>
        <p:nvSpPr>
          <p:cNvPr id="18" name="Rectangle 3" descr="Rectangle: Click to edit Master text styles&#10;Second level&#10;Third level&#10;Fourth level&#10;Fifth level">
            <a:extLst>
              <a:ext uri="{FF2B5EF4-FFF2-40B4-BE49-F238E27FC236}">
                <a16:creationId xmlns:a16="http://schemas.microsoft.com/office/drawing/2014/main" id="{C34854BB-CF4D-5BCE-B2DA-2452506A2CD0}"/>
              </a:ext>
            </a:extLst>
          </p:cNvPr>
          <p:cNvSpPr txBox="1">
            <a:spLocks noChangeArrowheads="1"/>
          </p:cNvSpPr>
          <p:nvPr/>
        </p:nvSpPr>
        <p:spPr bwMode="auto">
          <a:xfrm>
            <a:off x="8040003" y="3121010"/>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this container is getting slammed with traffic?</a:t>
            </a:r>
          </a:p>
        </p:txBody>
      </p:sp>
    </p:spTree>
    <p:extLst>
      <p:ext uri="{BB962C8B-B14F-4D97-AF65-F5344CB8AC3E}">
        <p14:creationId xmlns:p14="http://schemas.microsoft.com/office/powerpoint/2010/main" val="375056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28</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Running Containers at Scale In Production</a:t>
            </a:r>
          </a:p>
        </p:txBody>
      </p:sp>
      <p:sp>
        <p:nvSpPr>
          <p:cNvPr id="3" name="TextBox 2">
            <a:extLst>
              <a:ext uri="{FF2B5EF4-FFF2-40B4-BE49-F238E27FC236}">
                <a16:creationId xmlns:a16="http://schemas.microsoft.com/office/drawing/2014/main" id="{205B2F9A-0FC9-91EA-0161-BC376B8B12B3}"/>
              </a:ext>
            </a:extLst>
          </p:cNvPr>
          <p:cNvSpPr txBox="1"/>
          <p:nvPr/>
        </p:nvSpPr>
        <p:spPr>
          <a:xfrm>
            <a:off x="609601" y="1034321"/>
            <a:ext cx="10972800" cy="19100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b="0" dirty="0"/>
              <a:t>Containers are ephemeral – this is a big deal – every time its run it has the same starting state</a:t>
            </a:r>
          </a:p>
          <a:p>
            <a:pPr marL="285750" indent="-285750">
              <a:spcAft>
                <a:spcPts val="600"/>
              </a:spcAft>
              <a:buFont typeface="Arial" panose="020B0604020202020204" pitchFamily="34" charset="0"/>
              <a:buChar char="•"/>
            </a:pPr>
            <a:r>
              <a:rPr lang="en-US" sz="2400" b="0" dirty="0"/>
              <a:t>Containers can be distributed via container repositories and inherit other benefits like ensuring the proper containers are used, they are secure, </a:t>
            </a:r>
            <a:r>
              <a:rPr lang="en-US" sz="2400" b="0" dirty="0" err="1"/>
              <a:t>etc</a:t>
            </a:r>
            <a:endParaRPr lang="en-US" sz="2400" b="0" dirty="0"/>
          </a:p>
          <a:p>
            <a:pPr marL="285750" indent="-285750">
              <a:spcAft>
                <a:spcPts val="600"/>
              </a:spcAft>
              <a:buFont typeface="Arial" panose="020B0604020202020204" pitchFamily="34" charset="0"/>
              <a:buChar char="•"/>
            </a:pPr>
            <a:r>
              <a:rPr lang="en-US" sz="2400" b="0" dirty="0"/>
              <a:t>But containers alone are not enough: </a:t>
            </a:r>
          </a:p>
        </p:txBody>
      </p:sp>
      <p:sp>
        <p:nvSpPr>
          <p:cNvPr id="14" name="TextBox 13">
            <a:extLst>
              <a:ext uri="{FF2B5EF4-FFF2-40B4-BE49-F238E27FC236}">
                <a16:creationId xmlns:a16="http://schemas.microsoft.com/office/drawing/2014/main" id="{D1AFA9BB-ED0A-D6D4-BBB0-784CE1087A4C}"/>
              </a:ext>
            </a:extLst>
          </p:cNvPr>
          <p:cNvSpPr txBox="1"/>
          <p:nvPr/>
        </p:nvSpPr>
        <p:spPr>
          <a:xfrm>
            <a:off x="971863" y="3178445"/>
            <a:ext cx="10972800" cy="2984215"/>
          </a:xfrm>
          <a:prstGeom prst="rect">
            <a:avLst/>
          </a:prstGeom>
          <a:noFill/>
        </p:spPr>
        <p:txBody>
          <a:bodyPr wrap="square" rtlCol="0">
            <a:spAutoFit/>
          </a:bodyPr>
          <a:lstStyle/>
          <a:p>
            <a:pPr marL="342900" indent="-342900">
              <a:spcAft>
                <a:spcPts val="600"/>
              </a:spcAft>
              <a:buFont typeface="System Font Regular"/>
              <a:buChar char="-"/>
            </a:pPr>
            <a:r>
              <a:rPr lang="en-US" sz="2400" b="0" dirty="0"/>
              <a:t>They need to be “supervised” – are they healthy, have they crashed, do they need to be restarted?</a:t>
            </a:r>
          </a:p>
          <a:p>
            <a:pPr marL="342900" indent="-342900">
              <a:spcAft>
                <a:spcPts val="600"/>
              </a:spcAft>
              <a:buFont typeface="System Font Regular"/>
              <a:buChar char="-"/>
            </a:pPr>
            <a:r>
              <a:rPr lang="en-US" sz="2400" b="0" dirty="0"/>
              <a:t>They need to be distributed to prevent against issues when their runtime crashes</a:t>
            </a:r>
          </a:p>
          <a:p>
            <a:pPr marL="342900" indent="-342900">
              <a:spcAft>
                <a:spcPts val="600"/>
              </a:spcAft>
              <a:buFont typeface="System Font Regular"/>
              <a:buChar char="-"/>
            </a:pPr>
            <a:r>
              <a:rPr lang="en-US" sz="2400" b="0" dirty="0"/>
              <a:t>They need to be aware of load so they can </a:t>
            </a:r>
            <a:r>
              <a:rPr lang="en-US" sz="2400" b="0" dirty="0" err="1"/>
              <a:t>autoscale</a:t>
            </a:r>
            <a:r>
              <a:rPr lang="en-US" sz="2400" b="0" dirty="0"/>
              <a:t> up, and </a:t>
            </a:r>
            <a:r>
              <a:rPr lang="en-US" sz="2400" b="0" dirty="0" err="1"/>
              <a:t>autoscale</a:t>
            </a:r>
            <a:r>
              <a:rPr lang="en-US" sz="2400" b="0" dirty="0"/>
              <a:t> down</a:t>
            </a:r>
          </a:p>
          <a:p>
            <a:pPr marL="342900" indent="-342900">
              <a:spcAft>
                <a:spcPts val="600"/>
              </a:spcAft>
              <a:buFont typeface="System Font Regular"/>
              <a:buChar char="-"/>
            </a:pPr>
            <a:r>
              <a:rPr lang="en-US" sz="2400" b="0" dirty="0"/>
              <a:t>They need to be isolated, so only container workloads that interact with each other can interact with each other</a:t>
            </a:r>
          </a:p>
        </p:txBody>
      </p:sp>
    </p:spTree>
    <p:extLst>
      <p:ext uri="{BB962C8B-B14F-4D97-AF65-F5344CB8AC3E}">
        <p14:creationId xmlns:p14="http://schemas.microsoft.com/office/powerpoint/2010/main" val="229020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29</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Tree>
    <p:extLst>
      <p:ext uri="{BB962C8B-B14F-4D97-AF65-F5344CB8AC3E}">
        <p14:creationId xmlns:p14="http://schemas.microsoft.com/office/powerpoint/2010/main" val="30340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30</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
        <p:nvSpPr>
          <p:cNvPr id="5" name="Rectangle 4">
            <a:extLst>
              <a:ext uri="{FF2B5EF4-FFF2-40B4-BE49-F238E27FC236}">
                <a16:creationId xmlns:a16="http://schemas.microsoft.com/office/drawing/2014/main" id="{FD3E0187-AC63-2A37-6646-B2782FC0FE3E}"/>
              </a:ext>
            </a:extLst>
          </p:cNvPr>
          <p:cNvSpPr/>
          <p:nvPr/>
        </p:nvSpPr>
        <p:spPr bwMode="auto">
          <a:xfrm>
            <a:off x="2989391" y="1518196"/>
            <a:ext cx="5942768"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Control &amp; Data Plane are High Availability </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3" name="Straight Arrow Connector 2">
            <a:extLst>
              <a:ext uri="{FF2B5EF4-FFF2-40B4-BE49-F238E27FC236}">
                <a16:creationId xmlns:a16="http://schemas.microsoft.com/office/drawing/2014/main" id="{302CF263-31DC-6809-2F1B-F2A1B2A3F29E}"/>
              </a:ext>
            </a:extLst>
          </p:cNvPr>
          <p:cNvCxnSpPr/>
          <p:nvPr/>
        </p:nvCxnSpPr>
        <p:spPr>
          <a:xfrm flipH="1">
            <a:off x="3222885" y="1918741"/>
            <a:ext cx="942715" cy="6745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E73727-06E5-2A6F-6D7F-182578AB0AE4}"/>
              </a:ext>
            </a:extLst>
          </p:cNvPr>
          <p:cNvCxnSpPr>
            <a:cxnSpLocks/>
          </p:cNvCxnSpPr>
          <p:nvPr/>
        </p:nvCxnSpPr>
        <p:spPr>
          <a:xfrm>
            <a:off x="7165298" y="1914144"/>
            <a:ext cx="542144" cy="6791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50F8DC-CB2F-792F-F076-762C9B2D2148}"/>
              </a:ext>
            </a:extLst>
          </p:cNvPr>
          <p:cNvSpPr/>
          <p:nvPr/>
        </p:nvSpPr>
        <p:spPr bwMode="auto">
          <a:xfrm>
            <a:off x="6096000" y="6168970"/>
            <a:ext cx="5034885"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&amp; Network is Isolated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2" name="Straight Arrow Connector 11">
            <a:extLst>
              <a:ext uri="{FF2B5EF4-FFF2-40B4-BE49-F238E27FC236}">
                <a16:creationId xmlns:a16="http://schemas.microsoft.com/office/drawing/2014/main" id="{B72E1A97-B1C9-FA2A-B0C6-F83DFC4CDE34}"/>
              </a:ext>
            </a:extLst>
          </p:cNvPr>
          <p:cNvCxnSpPr>
            <a:cxnSpLocks/>
          </p:cNvCxnSpPr>
          <p:nvPr/>
        </p:nvCxnSpPr>
        <p:spPr>
          <a:xfrm flipH="1" flipV="1">
            <a:off x="8589364" y="5606321"/>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2388E4-11F2-5021-AC51-FCE546EB1525}"/>
              </a:ext>
            </a:extLst>
          </p:cNvPr>
          <p:cNvCxnSpPr>
            <a:cxnSpLocks/>
          </p:cNvCxnSpPr>
          <p:nvPr/>
        </p:nvCxnSpPr>
        <p:spPr>
          <a:xfrm flipH="1" flipV="1">
            <a:off x="6390638" y="5567848"/>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9BC45F2-8079-05A7-E72F-EC558611F1B6}"/>
              </a:ext>
            </a:extLst>
          </p:cNvPr>
          <p:cNvSpPr/>
          <p:nvPr/>
        </p:nvSpPr>
        <p:spPr bwMode="auto">
          <a:xfrm>
            <a:off x="7872333" y="2811667"/>
            <a:ext cx="4104807"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is Supervised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7" name="Straight Arrow Connector 16">
            <a:extLst>
              <a:ext uri="{FF2B5EF4-FFF2-40B4-BE49-F238E27FC236}">
                <a16:creationId xmlns:a16="http://schemas.microsoft.com/office/drawing/2014/main" id="{94C4DDC4-D610-352E-7927-4D429D557271}"/>
              </a:ext>
            </a:extLst>
          </p:cNvPr>
          <p:cNvCxnSpPr>
            <a:cxnSpLocks/>
            <a:stCxn id="16" idx="1"/>
          </p:cNvCxnSpPr>
          <p:nvPr/>
        </p:nvCxnSpPr>
        <p:spPr>
          <a:xfrm flipH="1">
            <a:off x="7165298" y="3009641"/>
            <a:ext cx="707035" cy="3182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B851AC-0589-E93B-29DD-E86DC9EE36BF}"/>
              </a:ext>
            </a:extLst>
          </p:cNvPr>
          <p:cNvSpPr/>
          <p:nvPr/>
        </p:nvSpPr>
        <p:spPr bwMode="auto">
          <a:xfrm>
            <a:off x="224853" y="6098056"/>
            <a:ext cx="5430189" cy="624213"/>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Target Configuration is Persisted</a:t>
            </a:r>
            <a:r>
              <a:rPr lang="en-US" dirty="0">
                <a:latin typeface="+mn-lt"/>
                <a:ea typeface="ＭＳ Ｐゴシック" charset="0"/>
              </a:rPr>
              <a:t>, </a:t>
            </a:r>
            <a:br>
              <a:rPr lang="en-US" dirty="0">
                <a:latin typeface="+mn-lt"/>
                <a:ea typeface="ＭＳ Ｐゴシック" charset="0"/>
              </a:rPr>
            </a:br>
            <a:r>
              <a:rPr kumimoji="0" lang="en-US" i="0" u="none" strike="noStrike" cap="none" normalizeH="0" baseline="0" dirty="0">
                <a:ln>
                  <a:noFill/>
                </a:ln>
                <a:solidFill>
                  <a:schemeClr val="tx1"/>
                </a:solidFill>
                <a:effectLst/>
                <a:latin typeface="+mn-lt"/>
                <a:ea typeface="ＭＳ Ｐゴシック" charset="0"/>
              </a:rPr>
              <a:t>Tracked and kept up to date</a:t>
            </a:r>
          </a:p>
        </p:txBody>
      </p:sp>
      <p:cxnSp>
        <p:nvCxnSpPr>
          <p:cNvPr id="21" name="Straight Arrow Connector 20">
            <a:extLst>
              <a:ext uri="{FF2B5EF4-FFF2-40B4-BE49-F238E27FC236}">
                <a16:creationId xmlns:a16="http://schemas.microsoft.com/office/drawing/2014/main" id="{6ACE68F0-547D-53E8-3CC8-395B6C977D8B}"/>
              </a:ext>
            </a:extLst>
          </p:cNvPr>
          <p:cNvCxnSpPr>
            <a:cxnSpLocks/>
          </p:cNvCxnSpPr>
          <p:nvPr/>
        </p:nvCxnSpPr>
        <p:spPr>
          <a:xfrm flipH="1" flipV="1">
            <a:off x="3994202" y="5475284"/>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63965E-8CC6-068F-A052-17A7B667CCBC}"/>
              </a:ext>
            </a:extLst>
          </p:cNvPr>
          <p:cNvCxnSpPr>
            <a:cxnSpLocks/>
          </p:cNvCxnSpPr>
          <p:nvPr/>
        </p:nvCxnSpPr>
        <p:spPr>
          <a:xfrm flipV="1">
            <a:off x="1795476" y="4796852"/>
            <a:ext cx="0" cy="13336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4966B1-8837-DEA7-E551-F0E2A0244AA4}"/>
              </a:ext>
            </a:extLst>
          </p:cNvPr>
          <p:cNvSpPr/>
          <p:nvPr/>
        </p:nvSpPr>
        <p:spPr bwMode="auto">
          <a:xfrm>
            <a:off x="204853" y="1387105"/>
            <a:ext cx="2008680" cy="1054077"/>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Everything </a:t>
            </a:r>
            <a:br>
              <a:rPr lang="en-US" dirty="0">
                <a:latin typeface="+mn-lt"/>
                <a:ea typeface="ＭＳ Ｐゴシック" charset="0"/>
              </a:rPr>
            </a:br>
            <a:r>
              <a:rPr lang="en-US" dirty="0">
                <a:latin typeface="+mn-lt"/>
                <a:ea typeface="ＭＳ Ｐゴシック" charset="0"/>
              </a:rPr>
              <a:t>managed</a:t>
            </a:r>
            <a:br>
              <a:rPr lang="en-US" dirty="0">
                <a:latin typeface="+mn-lt"/>
                <a:ea typeface="ＭＳ Ｐゴシック" charset="0"/>
              </a:rPr>
            </a:br>
            <a:r>
              <a:rPr lang="en-US" dirty="0">
                <a:latin typeface="+mn-lt"/>
                <a:ea typeface="ＭＳ Ｐゴシック" charset="0"/>
              </a:rPr>
              <a:t>via APIs</a:t>
            </a:r>
            <a:endParaRPr kumimoji="0" lang="en-US" i="0" u="none" strike="noStrike" cap="none" normalizeH="0" baseline="0" dirty="0">
              <a:ln>
                <a:noFill/>
              </a:ln>
              <a:solidFill>
                <a:schemeClr val="tx1"/>
              </a:solidFill>
              <a:effectLst/>
              <a:latin typeface="+mn-lt"/>
              <a:ea typeface="ＭＳ Ｐゴシック" charset="0"/>
            </a:endParaRPr>
          </a:p>
        </p:txBody>
      </p:sp>
      <p:cxnSp>
        <p:nvCxnSpPr>
          <p:cNvPr id="26" name="Straight Arrow Connector 25">
            <a:extLst>
              <a:ext uri="{FF2B5EF4-FFF2-40B4-BE49-F238E27FC236}">
                <a16:creationId xmlns:a16="http://schemas.microsoft.com/office/drawing/2014/main" id="{39C33059-42EE-5096-53B0-325B8E7CD9C0}"/>
              </a:ext>
            </a:extLst>
          </p:cNvPr>
          <p:cNvCxnSpPr>
            <a:cxnSpLocks/>
          </p:cNvCxnSpPr>
          <p:nvPr/>
        </p:nvCxnSpPr>
        <p:spPr>
          <a:xfrm>
            <a:off x="1998168" y="2456730"/>
            <a:ext cx="991223" cy="775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5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89879" y="1988522"/>
            <a:ext cx="2788170"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Pods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368434" y="2577913"/>
            <a:ext cx="2474704"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9" name="Rectangle 18">
            <a:extLst>
              <a:ext uri="{FF2B5EF4-FFF2-40B4-BE49-F238E27FC236}">
                <a16:creationId xmlns:a16="http://schemas.microsoft.com/office/drawing/2014/main" id="{1A90D8AB-3FE7-9F13-C7A6-0F0081E3EDEA}"/>
              </a:ext>
            </a:extLst>
          </p:cNvPr>
          <p:cNvSpPr/>
          <p:nvPr/>
        </p:nvSpPr>
        <p:spPr bwMode="auto">
          <a:xfrm>
            <a:off x="460038" y="35476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8" name="Rectangle 27">
            <a:extLst>
              <a:ext uri="{FF2B5EF4-FFF2-40B4-BE49-F238E27FC236}">
                <a16:creationId xmlns:a16="http://schemas.microsoft.com/office/drawing/2014/main" id="{8684C6FA-6C3F-7876-121D-87BEEF9B0AA9}"/>
              </a:ext>
            </a:extLst>
          </p:cNvPr>
          <p:cNvSpPr/>
          <p:nvPr/>
        </p:nvSpPr>
        <p:spPr bwMode="auto">
          <a:xfrm>
            <a:off x="612438" y="37000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9" name="Rectangle 28">
            <a:extLst>
              <a:ext uri="{FF2B5EF4-FFF2-40B4-BE49-F238E27FC236}">
                <a16:creationId xmlns:a16="http://schemas.microsoft.com/office/drawing/2014/main" id="{15E816FF-D561-1BB6-B165-835A33C79D40}"/>
              </a:ext>
            </a:extLst>
          </p:cNvPr>
          <p:cNvSpPr/>
          <p:nvPr/>
        </p:nvSpPr>
        <p:spPr bwMode="auto">
          <a:xfrm>
            <a:off x="764838" y="38524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0" name="Rectangle 29">
            <a:extLst>
              <a:ext uri="{FF2B5EF4-FFF2-40B4-BE49-F238E27FC236}">
                <a16:creationId xmlns:a16="http://schemas.microsoft.com/office/drawing/2014/main" id="{D87C1FDC-EE3D-15A1-73E2-C470BF492997}"/>
              </a:ext>
            </a:extLst>
          </p:cNvPr>
          <p:cNvSpPr/>
          <p:nvPr/>
        </p:nvSpPr>
        <p:spPr bwMode="auto">
          <a:xfrm>
            <a:off x="917238" y="40048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1" name="Rectangle 30">
            <a:extLst>
              <a:ext uri="{FF2B5EF4-FFF2-40B4-BE49-F238E27FC236}">
                <a16:creationId xmlns:a16="http://schemas.microsoft.com/office/drawing/2014/main" id="{1F086003-8D19-DB0C-69A9-58E2118D5AEC}"/>
              </a:ext>
            </a:extLst>
          </p:cNvPr>
          <p:cNvSpPr/>
          <p:nvPr/>
        </p:nvSpPr>
        <p:spPr bwMode="auto">
          <a:xfrm>
            <a:off x="1069638" y="41572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Most of the time pods run one container, the </a:t>
            </a:r>
            <a:r>
              <a:rPr lang="en-US" sz="2000" dirty="0" err="1"/>
              <a:t>kubelet</a:t>
            </a:r>
            <a:r>
              <a:rPr lang="en-US" sz="2000" dirty="0"/>
              <a:t> manages the pod runtime</a:t>
            </a:r>
          </a:p>
        </p:txBody>
      </p:sp>
      <p:sp>
        <p:nvSpPr>
          <p:cNvPr id="33" name="Rectangle 3" descr="Rectangle: Click to edit Master text styles&#10;Second level&#10;Third level&#10;Fourth level&#10;Fifth level">
            <a:extLst>
              <a:ext uri="{FF2B5EF4-FFF2-40B4-BE49-F238E27FC236}">
                <a16:creationId xmlns:a16="http://schemas.microsoft.com/office/drawing/2014/main" id="{4B533AE7-8C1F-48AB-43EB-2D7C10277364}"/>
              </a:ext>
            </a:extLst>
          </p:cNvPr>
          <p:cNvSpPr txBox="1">
            <a:spLocks noChangeArrowheads="1"/>
          </p:cNvSpPr>
          <p:nvPr/>
        </p:nvSpPr>
        <p:spPr bwMode="auto">
          <a:xfrm>
            <a:off x="3038011" y="1944315"/>
            <a:ext cx="30929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Namespaces are used to govern what is shared between containers in the</a:t>
            </a:r>
            <a:br>
              <a:rPr lang="en-US" sz="2000" dirty="0"/>
            </a:br>
            <a:r>
              <a:rPr lang="en-US" sz="2000" dirty="0"/>
              <a:t>“pod” such as IPC, and things across the Kubernetes cluster such as </a:t>
            </a:r>
            <a:br>
              <a:rPr lang="en-US" sz="2000" dirty="0"/>
            </a:br>
            <a:r>
              <a:rPr lang="en-US" sz="2000" dirty="0"/>
              <a:t>network</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6690611" y="2044995"/>
            <a:ext cx="2788171"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Ip:  </a:t>
            </a:r>
            <a:r>
              <a:rPr lang="en-US" b="0" dirty="0" err="1">
                <a:latin typeface="+mn-lt"/>
                <a:ea typeface="ＭＳ Ｐゴシック" charset="0"/>
              </a:rPr>
              <a:t>w.x.y.z</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6904143" y="2806620"/>
            <a:ext cx="2474704"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6" name="Rectangle 35">
            <a:extLst>
              <a:ext uri="{FF2B5EF4-FFF2-40B4-BE49-F238E27FC236}">
                <a16:creationId xmlns:a16="http://schemas.microsoft.com/office/drawing/2014/main" id="{F46183B3-A880-2A14-C10C-929358079822}"/>
              </a:ext>
            </a:extLst>
          </p:cNvPr>
          <p:cNvSpPr/>
          <p:nvPr/>
        </p:nvSpPr>
        <p:spPr bwMode="auto">
          <a:xfrm>
            <a:off x="6995747" y="36041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7" name="Rectangle 36">
            <a:extLst>
              <a:ext uri="{FF2B5EF4-FFF2-40B4-BE49-F238E27FC236}">
                <a16:creationId xmlns:a16="http://schemas.microsoft.com/office/drawing/2014/main" id="{F934F1D8-B0F0-5EFB-8C6D-D2D8C124012B}"/>
              </a:ext>
            </a:extLst>
          </p:cNvPr>
          <p:cNvSpPr/>
          <p:nvPr/>
        </p:nvSpPr>
        <p:spPr bwMode="auto">
          <a:xfrm>
            <a:off x="7148147" y="37565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8" name="Rectangle 37">
            <a:extLst>
              <a:ext uri="{FF2B5EF4-FFF2-40B4-BE49-F238E27FC236}">
                <a16:creationId xmlns:a16="http://schemas.microsoft.com/office/drawing/2014/main" id="{B4F5933C-352C-75A0-BDAB-303E6641E4EA}"/>
              </a:ext>
            </a:extLst>
          </p:cNvPr>
          <p:cNvSpPr/>
          <p:nvPr/>
        </p:nvSpPr>
        <p:spPr bwMode="auto">
          <a:xfrm>
            <a:off x="7300547" y="39089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9" name="Rectangle 38">
            <a:extLst>
              <a:ext uri="{FF2B5EF4-FFF2-40B4-BE49-F238E27FC236}">
                <a16:creationId xmlns:a16="http://schemas.microsoft.com/office/drawing/2014/main" id="{F575A617-C003-ACDD-FA1C-7AAC1AD71986}"/>
              </a:ext>
            </a:extLst>
          </p:cNvPr>
          <p:cNvSpPr/>
          <p:nvPr/>
        </p:nvSpPr>
        <p:spPr bwMode="auto">
          <a:xfrm>
            <a:off x="7452947" y="40613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40" name="Rectangle 39">
            <a:extLst>
              <a:ext uri="{FF2B5EF4-FFF2-40B4-BE49-F238E27FC236}">
                <a16:creationId xmlns:a16="http://schemas.microsoft.com/office/drawing/2014/main" id="{64D2C200-A4C1-8637-4079-1979AAB4A680}"/>
              </a:ext>
            </a:extLst>
          </p:cNvPr>
          <p:cNvSpPr/>
          <p:nvPr/>
        </p:nvSpPr>
        <p:spPr bwMode="auto">
          <a:xfrm>
            <a:off x="7605347" y="42137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port: xx</a:t>
            </a:r>
          </a:p>
        </p:txBody>
      </p:sp>
      <p:sp>
        <p:nvSpPr>
          <p:cNvPr id="41" name="Rectangle 3" descr="Rectangle: Click to edit Master text styles&#10;Second level&#10;Third level&#10;Fourth level&#10;Fifth level">
            <a:extLst>
              <a:ext uri="{FF2B5EF4-FFF2-40B4-BE49-F238E27FC236}">
                <a16:creationId xmlns:a16="http://schemas.microsoft.com/office/drawing/2014/main" id="{EFFCD606-CE39-015D-22E7-0381C1958572}"/>
              </a:ext>
            </a:extLst>
          </p:cNvPr>
          <p:cNvSpPr txBox="1">
            <a:spLocks noChangeArrowheads="1"/>
          </p:cNvSpPr>
          <p:nvPr/>
        </p:nvSpPr>
        <p:spPr bwMode="auto">
          <a:xfrm>
            <a:off x="9511252" y="2073820"/>
            <a:ext cx="24908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Each k8s</a:t>
            </a:r>
            <a:br>
              <a:rPr lang="en-US" sz="2000" dirty="0"/>
            </a:br>
            <a:r>
              <a:rPr lang="en-US" sz="2000" dirty="0"/>
              <a:t>pod is given</a:t>
            </a:r>
            <a:br>
              <a:rPr lang="en-US" sz="2000" dirty="0"/>
            </a:br>
            <a:r>
              <a:rPr lang="en-US" sz="2000" dirty="0"/>
              <a:t>a routable</a:t>
            </a:r>
          </a:p>
          <a:p>
            <a:pPr marL="0" indent="0" algn="ctr">
              <a:lnSpc>
                <a:spcPct val="100000"/>
              </a:lnSpc>
              <a:buNone/>
            </a:pPr>
            <a:r>
              <a:rPr lang="en-US" sz="2000" dirty="0"/>
              <a:t>IP address</a:t>
            </a:r>
          </a:p>
          <a:p>
            <a:pPr marL="0" indent="0" algn="ctr">
              <a:lnSpc>
                <a:spcPct val="100000"/>
              </a:lnSpc>
              <a:buNone/>
            </a:pPr>
            <a:r>
              <a:rPr lang="en-US" sz="2000" dirty="0"/>
              <a:t>Each container</a:t>
            </a:r>
            <a:br>
              <a:rPr lang="en-US" sz="2000" dirty="0"/>
            </a:br>
            <a:r>
              <a:rPr lang="en-US" sz="2000" dirty="0"/>
              <a:t>in the pod can be reached via a port on that IP address</a:t>
            </a:r>
          </a:p>
        </p:txBody>
      </p:sp>
    </p:spTree>
    <p:extLst>
      <p:ext uri="{BB962C8B-B14F-4D97-AF65-F5344CB8AC3E}">
        <p14:creationId xmlns:p14="http://schemas.microsoft.com/office/powerpoint/2010/main" val="426107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082131" y="2438107"/>
            <a:ext cx="2788170" cy="3050018"/>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a:t>
            </a:r>
            <a:br>
              <a:rPr lang="en-US" dirty="0">
                <a:latin typeface="+mn-lt"/>
                <a:ea typeface="ＭＳ Ｐゴシック" charset="0"/>
              </a:rPr>
            </a:br>
            <a:r>
              <a:rPr lang="en-US" dirty="0">
                <a:latin typeface="+mn-lt"/>
                <a:ea typeface="ＭＳ Ｐゴシック" charset="0"/>
              </a:rPr>
              <a:t>Deployment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Core K8s Objects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1238864" y="3234798"/>
            <a:ext cx="2474704" cy="2064176"/>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Replica Set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Managing Kubernetes can be complex, but you can get by with just a few</a:t>
            </a:r>
            <a:br>
              <a:rPr lang="en-US" sz="2000" dirty="0"/>
            </a:br>
            <a:r>
              <a:rPr lang="en-US" sz="2000" dirty="0"/>
              <a:t>of the k8s objects</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4321826" y="2438106"/>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Service</a:t>
            </a: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4532263" y="3911461"/>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NodePort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0" name="Rectangle 19">
            <a:extLst>
              <a:ext uri="{FF2B5EF4-FFF2-40B4-BE49-F238E27FC236}">
                <a16:creationId xmlns:a16="http://schemas.microsoft.com/office/drawing/2014/main" id="{4C82E02A-7360-9E9C-77D8-5F6C718F2AB6}"/>
              </a:ext>
            </a:extLst>
          </p:cNvPr>
          <p:cNvSpPr/>
          <p:nvPr/>
        </p:nvSpPr>
        <p:spPr bwMode="auto">
          <a:xfrm>
            <a:off x="1453725" y="39413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1" name="Rectangle 20">
            <a:extLst>
              <a:ext uri="{FF2B5EF4-FFF2-40B4-BE49-F238E27FC236}">
                <a16:creationId xmlns:a16="http://schemas.microsoft.com/office/drawing/2014/main" id="{77BD4412-9230-9FBD-1764-B9A530445F10}"/>
              </a:ext>
            </a:extLst>
          </p:cNvPr>
          <p:cNvSpPr/>
          <p:nvPr/>
        </p:nvSpPr>
        <p:spPr bwMode="auto">
          <a:xfrm>
            <a:off x="1606125" y="40937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28C948C1-D6ED-2F23-06A9-6022E7882C88}"/>
              </a:ext>
            </a:extLst>
          </p:cNvPr>
          <p:cNvSpPr/>
          <p:nvPr/>
        </p:nvSpPr>
        <p:spPr bwMode="auto">
          <a:xfrm>
            <a:off x="1758525" y="42461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E04BD27A-9ECF-1CFF-B7BA-DAB482B3E114}"/>
              </a:ext>
            </a:extLst>
          </p:cNvPr>
          <p:cNvSpPr/>
          <p:nvPr/>
        </p:nvSpPr>
        <p:spPr bwMode="auto">
          <a:xfrm>
            <a:off x="1910925" y="43985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6894FD0-0B77-CB55-982C-1EA3D769AB8B}"/>
              </a:ext>
            </a:extLst>
          </p:cNvPr>
          <p:cNvSpPr/>
          <p:nvPr/>
        </p:nvSpPr>
        <p:spPr bwMode="auto">
          <a:xfrm>
            <a:off x="4551340" y="3264660"/>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ClusterIP</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5" name="Rectangle 24">
            <a:extLst>
              <a:ext uri="{FF2B5EF4-FFF2-40B4-BE49-F238E27FC236}">
                <a16:creationId xmlns:a16="http://schemas.microsoft.com/office/drawing/2014/main" id="{CB9CADEA-DA44-DE65-4991-0CD51699AD0D}"/>
              </a:ext>
            </a:extLst>
          </p:cNvPr>
          <p:cNvSpPr/>
          <p:nvPr/>
        </p:nvSpPr>
        <p:spPr bwMode="auto">
          <a:xfrm>
            <a:off x="4551340" y="4598569"/>
            <a:ext cx="251902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LoadBalancer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417DAFA-5A0C-4BA7-713C-3808160D895C}"/>
              </a:ext>
            </a:extLst>
          </p:cNvPr>
          <p:cNvSpPr/>
          <p:nvPr/>
        </p:nvSpPr>
        <p:spPr bwMode="auto">
          <a:xfrm>
            <a:off x="7721754" y="2405334"/>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Ingress</a:t>
            </a:r>
          </a:p>
        </p:txBody>
      </p:sp>
      <p:sp>
        <p:nvSpPr>
          <p:cNvPr id="42" name="Rectangle 41">
            <a:extLst>
              <a:ext uri="{FF2B5EF4-FFF2-40B4-BE49-F238E27FC236}">
                <a16:creationId xmlns:a16="http://schemas.microsoft.com/office/drawing/2014/main" id="{94E8F392-F59B-2A26-184F-876C33ADD200}"/>
              </a:ext>
            </a:extLst>
          </p:cNvPr>
          <p:cNvSpPr/>
          <p:nvPr/>
        </p:nvSpPr>
        <p:spPr bwMode="auto">
          <a:xfrm>
            <a:off x="7943940" y="3905515"/>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Routing Rules</a:t>
            </a:r>
          </a:p>
        </p:txBody>
      </p:sp>
      <p:sp>
        <p:nvSpPr>
          <p:cNvPr id="43" name="Rectangle 42">
            <a:extLst>
              <a:ext uri="{FF2B5EF4-FFF2-40B4-BE49-F238E27FC236}">
                <a16:creationId xmlns:a16="http://schemas.microsoft.com/office/drawing/2014/main" id="{D3EC35C5-AFB9-EB0A-7834-0CF39B9E6ABF}"/>
              </a:ext>
            </a:extLst>
          </p:cNvPr>
          <p:cNvSpPr/>
          <p:nvPr/>
        </p:nvSpPr>
        <p:spPr bwMode="auto">
          <a:xfrm>
            <a:off x="7951268" y="3231889"/>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Inbound Ingress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
        <p:nvSpPr>
          <p:cNvPr id="45" name="Rectangle 44">
            <a:extLst>
              <a:ext uri="{FF2B5EF4-FFF2-40B4-BE49-F238E27FC236}">
                <a16:creationId xmlns:a16="http://schemas.microsoft.com/office/drawing/2014/main" id="{89066AB8-4177-8ED5-01FC-9EA52E72D85E}"/>
              </a:ext>
            </a:extLst>
          </p:cNvPr>
          <p:cNvSpPr/>
          <p:nvPr/>
        </p:nvSpPr>
        <p:spPr bwMode="auto">
          <a:xfrm>
            <a:off x="7951268" y="4596978"/>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Firewall/Security</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Tree>
    <p:extLst>
      <p:ext uri="{BB962C8B-B14F-4D97-AF65-F5344CB8AC3E}">
        <p14:creationId xmlns:p14="http://schemas.microsoft.com/office/powerpoint/2010/main" val="30116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6</a:t>
            </a:fld>
            <a:endParaRPr lang="en-US" dirty="0"/>
          </a:p>
        </p:txBody>
      </p:sp>
      <p:sp>
        <p:nvSpPr>
          <p:cNvPr id="680962" name="Rectangle 2"/>
          <p:cNvSpPr>
            <a:spLocks noGrp="1" noChangeArrowheads="1"/>
          </p:cNvSpPr>
          <p:nvPr>
            <p:ph type="title"/>
          </p:nvPr>
        </p:nvSpPr>
        <p:spPr/>
        <p:txBody>
          <a:bodyPr/>
          <a:lstStyle/>
          <a:p>
            <a:r>
              <a:rPr lang="en-US" dirty="0"/>
              <a:t>Reference Architecture for REST</a:t>
            </a:r>
            <a:br>
              <a:rPr lang="en-US" dirty="0"/>
            </a:br>
            <a:endParaRPr lang="en-US" dirty="0"/>
          </a:p>
        </p:txBody>
      </p:sp>
      <p:sp>
        <p:nvSpPr>
          <p:cNvPr id="5" name="Rectangle 4">
            <a:extLst>
              <a:ext uri="{FF2B5EF4-FFF2-40B4-BE49-F238E27FC236}">
                <a16:creationId xmlns:a16="http://schemas.microsoft.com/office/drawing/2014/main" id="{FE0CD971-F5A2-2593-369D-3832EE61A710}"/>
              </a:ext>
            </a:extLst>
          </p:cNvPr>
          <p:cNvSpPr/>
          <p:nvPr/>
        </p:nvSpPr>
        <p:spPr bwMode="auto">
          <a:xfrm>
            <a:off x="344457" y="3189334"/>
            <a:ext cx="1899225" cy="1012371"/>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mn-lt"/>
                <a:ea typeface="ＭＳ Ｐゴシック" charset="0"/>
              </a:rPr>
              <a:t>REST</a:t>
            </a:r>
            <a:br>
              <a:rPr kumimoji="0" lang="en-US" sz="2400" b="0" i="0" u="none" strike="noStrike" cap="none" normalizeH="0" baseline="0" dirty="0">
                <a:ln>
                  <a:noFill/>
                </a:ln>
                <a:solidFill>
                  <a:schemeClr val="bg1"/>
                </a:solidFill>
                <a:effectLst/>
                <a:latin typeface="+mn-lt"/>
                <a:ea typeface="ＭＳ Ｐゴシック" charset="0"/>
              </a:rPr>
            </a:br>
            <a:r>
              <a:rPr kumimoji="0" lang="en-US" sz="2400" b="0" i="0" u="none" strike="noStrike" cap="none" normalizeH="0" baseline="0" dirty="0">
                <a:ln>
                  <a:noFill/>
                </a:ln>
                <a:solidFill>
                  <a:schemeClr val="bg1"/>
                </a:solidFill>
                <a:effectLst/>
                <a:latin typeface="+mn-lt"/>
                <a:ea typeface="ＭＳ Ｐゴシック" charset="0"/>
              </a:rPr>
              <a:t>Client</a:t>
            </a:r>
          </a:p>
        </p:txBody>
      </p:sp>
      <p:sp>
        <p:nvSpPr>
          <p:cNvPr id="7" name="Rectangle 6">
            <a:extLst>
              <a:ext uri="{FF2B5EF4-FFF2-40B4-BE49-F238E27FC236}">
                <a16:creationId xmlns:a16="http://schemas.microsoft.com/office/drawing/2014/main" id="{E4D6D43A-B953-32F8-4EFE-F7D8D7A65C45}"/>
              </a:ext>
            </a:extLst>
          </p:cNvPr>
          <p:cNvSpPr/>
          <p:nvPr/>
        </p:nvSpPr>
        <p:spPr bwMode="auto">
          <a:xfrm rot="16200000">
            <a:off x="1530256" y="3473271"/>
            <a:ext cx="1012372" cy="444495"/>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45720" rIns="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ea typeface="ＭＳ Ｐゴシック" charset="0"/>
              </a:rPr>
              <a:t>HTTP </a:t>
            </a:r>
            <a:br>
              <a:rPr kumimoji="0" lang="en-US" sz="1200" i="0" u="none" strike="noStrike" cap="none" normalizeH="0" baseline="0" dirty="0">
                <a:ln>
                  <a:noFill/>
                </a:ln>
                <a:solidFill>
                  <a:schemeClr val="tx1"/>
                </a:solidFill>
                <a:effectLst/>
                <a:latin typeface="+mn-lt"/>
                <a:ea typeface="ＭＳ Ｐゴシック" charset="0"/>
              </a:rPr>
            </a:br>
            <a:r>
              <a:rPr kumimoji="0" lang="en-US" sz="1200" i="0" u="none" strike="noStrike" cap="none" normalizeH="0" baseline="0" dirty="0">
                <a:ln>
                  <a:noFill/>
                </a:ln>
                <a:solidFill>
                  <a:schemeClr val="tx1"/>
                </a:solidFill>
                <a:effectLst/>
                <a:latin typeface="+mn-lt"/>
                <a:ea typeface="ＭＳ Ｐゴシック" charset="0"/>
              </a:rPr>
              <a:t>Interface</a:t>
            </a:r>
          </a:p>
        </p:txBody>
      </p:sp>
      <p:sp>
        <p:nvSpPr>
          <p:cNvPr id="9" name="Rectangle 8">
            <a:extLst>
              <a:ext uri="{FF2B5EF4-FFF2-40B4-BE49-F238E27FC236}">
                <a16:creationId xmlns:a16="http://schemas.microsoft.com/office/drawing/2014/main" id="{9482AA9B-3D6F-B9E7-3876-EFF00317B525}"/>
              </a:ext>
            </a:extLst>
          </p:cNvPr>
          <p:cNvSpPr/>
          <p:nvPr/>
        </p:nvSpPr>
        <p:spPr bwMode="auto">
          <a:xfrm rot="16200000">
            <a:off x="1864350" y="3404330"/>
            <a:ext cx="2528353" cy="504302"/>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p>
        </p:txBody>
      </p:sp>
      <p:sp>
        <p:nvSpPr>
          <p:cNvPr id="10" name="Rectangle 9">
            <a:extLst>
              <a:ext uri="{FF2B5EF4-FFF2-40B4-BE49-F238E27FC236}">
                <a16:creationId xmlns:a16="http://schemas.microsoft.com/office/drawing/2014/main" id="{041156D3-2622-09C7-19FA-02111BAB1F44}"/>
              </a:ext>
            </a:extLst>
          </p:cNvPr>
          <p:cNvSpPr/>
          <p:nvPr/>
        </p:nvSpPr>
        <p:spPr bwMode="auto">
          <a:xfrm rot="16200000">
            <a:off x="2914987" y="2941358"/>
            <a:ext cx="2528352" cy="1430248"/>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Web</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err="1">
                <a:ln>
                  <a:noFill/>
                </a:ln>
                <a:solidFill>
                  <a:schemeClr val="bg1">
                    <a:lumMod val="95000"/>
                  </a:schemeClr>
                </a:solidFill>
                <a:effectLst/>
                <a:latin typeface="+mn-lt"/>
                <a:ea typeface="ＭＳ Ｐゴシック" charset="0"/>
              </a:rPr>
              <a:t>Appliction</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(WAF)</a:t>
            </a:r>
          </a:p>
        </p:txBody>
      </p:sp>
      <p:sp>
        <p:nvSpPr>
          <p:cNvPr id="11" name="Rectangle 10">
            <a:extLst>
              <a:ext uri="{FF2B5EF4-FFF2-40B4-BE49-F238E27FC236}">
                <a16:creationId xmlns:a16="http://schemas.microsoft.com/office/drawing/2014/main" id="{7436CF15-B320-D397-8A67-C9BBB17626C1}"/>
              </a:ext>
            </a:extLst>
          </p:cNvPr>
          <p:cNvSpPr/>
          <p:nvPr/>
        </p:nvSpPr>
        <p:spPr bwMode="auto">
          <a:xfrm rot="16200000">
            <a:off x="4255244" y="3114712"/>
            <a:ext cx="2528350" cy="1083542"/>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Layer 7</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Load Balancer</a:t>
            </a:r>
          </a:p>
        </p:txBody>
      </p:sp>
      <p:sp>
        <p:nvSpPr>
          <p:cNvPr id="13" name="Rectangle 12">
            <a:extLst>
              <a:ext uri="{FF2B5EF4-FFF2-40B4-BE49-F238E27FC236}">
                <a16:creationId xmlns:a16="http://schemas.microsoft.com/office/drawing/2014/main" id="{DF26D340-53CC-4DF1-8F61-8E4E1590F523}"/>
              </a:ext>
            </a:extLst>
          </p:cNvPr>
          <p:cNvSpPr/>
          <p:nvPr/>
        </p:nvSpPr>
        <p:spPr bwMode="auto">
          <a:xfrm>
            <a:off x="7032572" y="665008"/>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15" name="Rectangle 14">
            <a:extLst>
              <a:ext uri="{FF2B5EF4-FFF2-40B4-BE49-F238E27FC236}">
                <a16:creationId xmlns:a16="http://schemas.microsoft.com/office/drawing/2014/main" id="{2468E912-2209-77BC-6A25-95C6D6A8031C}"/>
              </a:ext>
            </a:extLst>
          </p:cNvPr>
          <p:cNvSpPr/>
          <p:nvPr/>
        </p:nvSpPr>
        <p:spPr bwMode="auto">
          <a:xfrm rot="16200000">
            <a:off x="6913867" y="1496728"/>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16" name="Rectangle 15">
            <a:extLst>
              <a:ext uri="{FF2B5EF4-FFF2-40B4-BE49-F238E27FC236}">
                <a16:creationId xmlns:a16="http://schemas.microsoft.com/office/drawing/2014/main" id="{AF1E6DF8-8EF0-0455-D0B1-D63B86891EA7}"/>
              </a:ext>
            </a:extLst>
          </p:cNvPr>
          <p:cNvSpPr/>
          <p:nvPr/>
        </p:nvSpPr>
        <p:spPr bwMode="auto">
          <a:xfrm>
            <a:off x="2842660" y="1589948"/>
            <a:ext cx="3218530" cy="715124"/>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0" dirty="0">
                <a:solidFill>
                  <a:schemeClr val="bg1">
                    <a:lumMod val="95000"/>
                  </a:schemeClr>
                </a:solidFill>
                <a:latin typeface="+mn-lt"/>
                <a:ea typeface="ＭＳ Ｐゴシック" charset="0"/>
              </a:rPr>
              <a:t>Security Identity</a:t>
            </a:r>
            <a:br>
              <a:rPr lang="en-US" sz="2000" b="0" dirty="0">
                <a:solidFill>
                  <a:schemeClr val="bg1">
                    <a:lumMod val="95000"/>
                  </a:schemeClr>
                </a:solidFill>
                <a:latin typeface="+mn-lt"/>
                <a:ea typeface="ＭＳ Ｐゴシック" charset="0"/>
              </a:rPr>
            </a:br>
            <a:r>
              <a:rPr lang="en-US" sz="2000" b="0" dirty="0">
                <a:solidFill>
                  <a:schemeClr val="bg1">
                    <a:lumMod val="95000"/>
                  </a:schemeClr>
                </a:solidFill>
                <a:latin typeface="+mn-lt"/>
                <a:ea typeface="ＭＳ Ｐゴシック" charset="0"/>
              </a:rPr>
              <a:t>Provider</a:t>
            </a:r>
            <a:endParaRPr kumimoji="0" lang="en-US" sz="2000" b="0" i="0" u="none" strike="noStrike" cap="none" normalizeH="0" baseline="0" dirty="0">
              <a:ln>
                <a:noFill/>
              </a:ln>
              <a:solidFill>
                <a:schemeClr val="bg1">
                  <a:lumMod val="95000"/>
                </a:schemeClr>
              </a:solidFill>
              <a:effectLst/>
              <a:latin typeface="+mn-lt"/>
              <a:ea typeface="ＭＳ Ｐゴシック" charset="0"/>
            </a:endParaRPr>
          </a:p>
        </p:txBody>
      </p:sp>
      <p:sp>
        <p:nvSpPr>
          <p:cNvPr id="18" name="Rectangle 17">
            <a:extLst>
              <a:ext uri="{FF2B5EF4-FFF2-40B4-BE49-F238E27FC236}">
                <a16:creationId xmlns:a16="http://schemas.microsoft.com/office/drawing/2014/main" id="{C98770FD-82DA-62D2-CF4B-03F9674A9D38}"/>
              </a:ext>
            </a:extLst>
          </p:cNvPr>
          <p:cNvSpPr/>
          <p:nvPr/>
        </p:nvSpPr>
        <p:spPr bwMode="auto">
          <a:xfrm>
            <a:off x="8390660" y="1147691"/>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21" name="Rectangle 20">
            <a:extLst>
              <a:ext uri="{FF2B5EF4-FFF2-40B4-BE49-F238E27FC236}">
                <a16:creationId xmlns:a16="http://schemas.microsoft.com/office/drawing/2014/main" id="{F72DA55A-EA25-5033-04F9-EA3001BADBC8}"/>
              </a:ext>
            </a:extLst>
          </p:cNvPr>
          <p:cNvSpPr/>
          <p:nvPr/>
        </p:nvSpPr>
        <p:spPr bwMode="auto">
          <a:xfrm>
            <a:off x="8546181" y="15878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2" name="Rectangle 21">
            <a:extLst>
              <a:ext uri="{FF2B5EF4-FFF2-40B4-BE49-F238E27FC236}">
                <a16:creationId xmlns:a16="http://schemas.microsoft.com/office/drawing/2014/main" id="{B9831BD5-41BF-BF9C-0155-E7A57AC0E676}"/>
              </a:ext>
            </a:extLst>
          </p:cNvPr>
          <p:cNvSpPr/>
          <p:nvPr/>
        </p:nvSpPr>
        <p:spPr bwMode="auto">
          <a:xfrm>
            <a:off x="8698581" y="17402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3" name="Rectangle 22">
            <a:extLst>
              <a:ext uri="{FF2B5EF4-FFF2-40B4-BE49-F238E27FC236}">
                <a16:creationId xmlns:a16="http://schemas.microsoft.com/office/drawing/2014/main" id="{BA018A70-8D73-7788-4708-E2B78F87B488}"/>
              </a:ext>
            </a:extLst>
          </p:cNvPr>
          <p:cNvSpPr/>
          <p:nvPr/>
        </p:nvSpPr>
        <p:spPr bwMode="auto">
          <a:xfrm>
            <a:off x="8850981" y="18926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4" name="Rectangle 23">
            <a:extLst>
              <a:ext uri="{FF2B5EF4-FFF2-40B4-BE49-F238E27FC236}">
                <a16:creationId xmlns:a16="http://schemas.microsoft.com/office/drawing/2014/main" id="{5379EA4C-095B-1318-0A9C-87C68D5DF645}"/>
              </a:ext>
            </a:extLst>
          </p:cNvPr>
          <p:cNvSpPr/>
          <p:nvPr/>
        </p:nvSpPr>
        <p:spPr bwMode="auto">
          <a:xfrm>
            <a:off x="10028628" y="16017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5" name="Rectangle 24">
            <a:extLst>
              <a:ext uri="{FF2B5EF4-FFF2-40B4-BE49-F238E27FC236}">
                <a16:creationId xmlns:a16="http://schemas.microsoft.com/office/drawing/2014/main" id="{1F339CA6-1603-D898-D8DB-03EDFE140232}"/>
              </a:ext>
            </a:extLst>
          </p:cNvPr>
          <p:cNvSpPr/>
          <p:nvPr/>
        </p:nvSpPr>
        <p:spPr bwMode="auto">
          <a:xfrm>
            <a:off x="10181028" y="17541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6" name="Rectangle 25">
            <a:extLst>
              <a:ext uri="{FF2B5EF4-FFF2-40B4-BE49-F238E27FC236}">
                <a16:creationId xmlns:a16="http://schemas.microsoft.com/office/drawing/2014/main" id="{9495A68B-0D74-022F-08EA-EE7BBB07904F}"/>
              </a:ext>
            </a:extLst>
          </p:cNvPr>
          <p:cNvSpPr/>
          <p:nvPr/>
        </p:nvSpPr>
        <p:spPr bwMode="auto">
          <a:xfrm>
            <a:off x="10333428" y="19065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7" name="Rectangle 26">
            <a:extLst>
              <a:ext uri="{FF2B5EF4-FFF2-40B4-BE49-F238E27FC236}">
                <a16:creationId xmlns:a16="http://schemas.microsoft.com/office/drawing/2014/main" id="{AB02C68C-C1E6-2948-43F7-5657F68D3C2B}"/>
              </a:ext>
            </a:extLst>
          </p:cNvPr>
          <p:cNvSpPr/>
          <p:nvPr/>
        </p:nvSpPr>
        <p:spPr bwMode="auto">
          <a:xfrm>
            <a:off x="8377142" y="2782043"/>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sp>
        <p:nvSpPr>
          <p:cNvPr id="28" name="Rectangle 27">
            <a:extLst>
              <a:ext uri="{FF2B5EF4-FFF2-40B4-BE49-F238E27FC236}">
                <a16:creationId xmlns:a16="http://schemas.microsoft.com/office/drawing/2014/main" id="{C2BB62E7-A675-CDB4-9CBF-7E549E3B9AC2}"/>
              </a:ext>
            </a:extLst>
          </p:cNvPr>
          <p:cNvSpPr/>
          <p:nvPr/>
        </p:nvSpPr>
        <p:spPr bwMode="auto">
          <a:xfrm>
            <a:off x="7032572" y="3581927"/>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29" name="Rectangle 28">
            <a:extLst>
              <a:ext uri="{FF2B5EF4-FFF2-40B4-BE49-F238E27FC236}">
                <a16:creationId xmlns:a16="http://schemas.microsoft.com/office/drawing/2014/main" id="{6A29E447-BEB7-E139-7573-FE3B210FB234}"/>
              </a:ext>
            </a:extLst>
          </p:cNvPr>
          <p:cNvSpPr/>
          <p:nvPr/>
        </p:nvSpPr>
        <p:spPr bwMode="auto">
          <a:xfrm rot="16200000">
            <a:off x="6913867" y="4413647"/>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30" name="Rectangle 29">
            <a:extLst>
              <a:ext uri="{FF2B5EF4-FFF2-40B4-BE49-F238E27FC236}">
                <a16:creationId xmlns:a16="http://schemas.microsoft.com/office/drawing/2014/main" id="{739ECD79-4D9B-2AA4-7EF3-13A457518687}"/>
              </a:ext>
            </a:extLst>
          </p:cNvPr>
          <p:cNvSpPr/>
          <p:nvPr/>
        </p:nvSpPr>
        <p:spPr bwMode="auto">
          <a:xfrm>
            <a:off x="8390660" y="4064610"/>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31" name="Rectangle 30">
            <a:extLst>
              <a:ext uri="{FF2B5EF4-FFF2-40B4-BE49-F238E27FC236}">
                <a16:creationId xmlns:a16="http://schemas.microsoft.com/office/drawing/2014/main" id="{03388935-C9B8-C77D-6362-5183302F7FAE}"/>
              </a:ext>
            </a:extLst>
          </p:cNvPr>
          <p:cNvSpPr/>
          <p:nvPr/>
        </p:nvSpPr>
        <p:spPr bwMode="auto">
          <a:xfrm>
            <a:off x="8546181" y="45047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E54DA62-BFE5-0218-84D0-33D28D023F25}"/>
              </a:ext>
            </a:extLst>
          </p:cNvPr>
          <p:cNvSpPr/>
          <p:nvPr/>
        </p:nvSpPr>
        <p:spPr bwMode="auto">
          <a:xfrm>
            <a:off x="8698581" y="46571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3" name="Rectangle 32">
            <a:extLst>
              <a:ext uri="{FF2B5EF4-FFF2-40B4-BE49-F238E27FC236}">
                <a16:creationId xmlns:a16="http://schemas.microsoft.com/office/drawing/2014/main" id="{178F5CB1-2875-0DE4-0C38-783528C0AC6E}"/>
              </a:ext>
            </a:extLst>
          </p:cNvPr>
          <p:cNvSpPr/>
          <p:nvPr/>
        </p:nvSpPr>
        <p:spPr bwMode="auto">
          <a:xfrm>
            <a:off x="8850981" y="48095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4" name="Rectangle 33">
            <a:extLst>
              <a:ext uri="{FF2B5EF4-FFF2-40B4-BE49-F238E27FC236}">
                <a16:creationId xmlns:a16="http://schemas.microsoft.com/office/drawing/2014/main" id="{153C3357-4748-45BF-603F-E265DA9C92DB}"/>
              </a:ext>
            </a:extLst>
          </p:cNvPr>
          <p:cNvSpPr/>
          <p:nvPr/>
        </p:nvSpPr>
        <p:spPr bwMode="auto">
          <a:xfrm>
            <a:off x="10028628" y="45186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5" name="Rectangle 34">
            <a:extLst>
              <a:ext uri="{FF2B5EF4-FFF2-40B4-BE49-F238E27FC236}">
                <a16:creationId xmlns:a16="http://schemas.microsoft.com/office/drawing/2014/main" id="{FDDA6F4B-BE99-9623-53B8-6C07FA0F4EC4}"/>
              </a:ext>
            </a:extLst>
          </p:cNvPr>
          <p:cNvSpPr/>
          <p:nvPr/>
        </p:nvSpPr>
        <p:spPr bwMode="auto">
          <a:xfrm>
            <a:off x="10181028" y="46710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6" name="Rectangle 35">
            <a:extLst>
              <a:ext uri="{FF2B5EF4-FFF2-40B4-BE49-F238E27FC236}">
                <a16:creationId xmlns:a16="http://schemas.microsoft.com/office/drawing/2014/main" id="{6278BD87-6628-1611-9980-8B7DA19BBFCA}"/>
              </a:ext>
            </a:extLst>
          </p:cNvPr>
          <p:cNvSpPr/>
          <p:nvPr/>
        </p:nvSpPr>
        <p:spPr bwMode="auto">
          <a:xfrm>
            <a:off x="10333428" y="48234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7" name="Rectangle 36">
            <a:extLst>
              <a:ext uri="{FF2B5EF4-FFF2-40B4-BE49-F238E27FC236}">
                <a16:creationId xmlns:a16="http://schemas.microsoft.com/office/drawing/2014/main" id="{8166DB03-D543-70D8-E52D-117F0A2F266B}"/>
              </a:ext>
            </a:extLst>
          </p:cNvPr>
          <p:cNvSpPr/>
          <p:nvPr/>
        </p:nvSpPr>
        <p:spPr bwMode="auto">
          <a:xfrm>
            <a:off x="8377142" y="5698962"/>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cxnSp>
        <p:nvCxnSpPr>
          <p:cNvPr id="3" name="Straight Connector 2">
            <a:extLst>
              <a:ext uri="{FF2B5EF4-FFF2-40B4-BE49-F238E27FC236}">
                <a16:creationId xmlns:a16="http://schemas.microsoft.com/office/drawing/2014/main" id="{7C627B98-5D6E-463D-9028-1C5310C141F5}"/>
              </a:ext>
            </a:extLst>
          </p:cNvPr>
          <p:cNvCxnSpPr>
            <a:stCxn id="7" idx="2"/>
            <a:endCxn id="9" idx="0"/>
          </p:cNvCxnSpPr>
          <p:nvPr/>
        </p:nvCxnSpPr>
        <p:spPr>
          <a:xfrm flipV="1">
            <a:off x="2258690" y="3656481"/>
            <a:ext cx="617686" cy="390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99D784-B7A5-03B5-0E52-DCC21A22186F}"/>
              </a:ext>
            </a:extLst>
          </p:cNvPr>
          <p:cNvCxnSpPr>
            <a:cxnSpLocks/>
            <a:endCxn id="16" idx="1"/>
          </p:cNvCxnSpPr>
          <p:nvPr/>
        </p:nvCxnSpPr>
        <p:spPr>
          <a:xfrm flipV="1">
            <a:off x="1531683" y="1947510"/>
            <a:ext cx="1310977" cy="12358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2B96D3-8ABF-788D-649C-A67F3E2DEBFA}"/>
              </a:ext>
            </a:extLst>
          </p:cNvPr>
          <p:cNvCxnSpPr>
            <a:cxnSpLocks/>
            <a:endCxn id="13" idx="1"/>
          </p:cNvCxnSpPr>
          <p:nvPr/>
        </p:nvCxnSpPr>
        <p:spPr>
          <a:xfrm flipV="1">
            <a:off x="6096000" y="2028990"/>
            <a:ext cx="936572" cy="141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A177AF-546A-0534-9937-A10A44868160}"/>
              </a:ext>
            </a:extLst>
          </p:cNvPr>
          <p:cNvCxnSpPr>
            <a:cxnSpLocks/>
            <a:endCxn id="28" idx="1"/>
          </p:cNvCxnSpPr>
          <p:nvPr/>
        </p:nvCxnSpPr>
        <p:spPr>
          <a:xfrm>
            <a:off x="6061190" y="3488178"/>
            <a:ext cx="971382" cy="14577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6D33F61-A046-B9B7-A444-60DB25A5AD38}"/>
              </a:ext>
            </a:extLst>
          </p:cNvPr>
          <p:cNvCxnSpPr>
            <a:cxnSpLocks/>
            <a:stCxn id="16" idx="3"/>
            <a:endCxn id="15" idx="0"/>
          </p:cNvCxnSpPr>
          <p:nvPr/>
        </p:nvCxnSpPr>
        <p:spPr>
          <a:xfrm flipV="1">
            <a:off x="6061190" y="1945441"/>
            <a:ext cx="1201714" cy="20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3F5999-47AA-1869-1719-388692E3FF83}"/>
              </a:ext>
            </a:extLst>
          </p:cNvPr>
          <p:cNvCxnSpPr>
            <a:cxnSpLocks/>
            <a:stCxn id="16" idx="3"/>
          </p:cNvCxnSpPr>
          <p:nvPr/>
        </p:nvCxnSpPr>
        <p:spPr>
          <a:xfrm>
            <a:off x="6061190" y="1947510"/>
            <a:ext cx="1201713" cy="28559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877CC6B-C303-6843-12C0-D578F2853632}"/>
              </a:ext>
            </a:extLst>
          </p:cNvPr>
          <p:cNvCxnSpPr>
            <a:cxnSpLocks/>
            <a:stCxn id="15" idx="2"/>
            <a:endCxn id="18" idx="1"/>
          </p:cNvCxnSpPr>
          <p:nvPr/>
        </p:nvCxnSpPr>
        <p:spPr>
          <a:xfrm>
            <a:off x="8160330" y="1945441"/>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60092EC-46F1-FFDD-BA7C-7648A78C9283}"/>
              </a:ext>
            </a:extLst>
          </p:cNvPr>
          <p:cNvCxnSpPr>
            <a:cxnSpLocks/>
          </p:cNvCxnSpPr>
          <p:nvPr/>
        </p:nvCxnSpPr>
        <p:spPr>
          <a:xfrm>
            <a:off x="8188034" y="4896035"/>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7D9C1A9-4C86-5081-06E6-ED900C4F1430}"/>
              </a:ext>
            </a:extLst>
          </p:cNvPr>
          <p:cNvSpPr/>
          <p:nvPr/>
        </p:nvSpPr>
        <p:spPr bwMode="auto">
          <a:xfrm>
            <a:off x="2876374" y="5046928"/>
            <a:ext cx="3184815" cy="578628"/>
          </a:xfrm>
          <a:prstGeom prst="rect">
            <a:avLst/>
          </a:prstGeom>
          <a:solidFill>
            <a:srgbClr val="7030A0"/>
          </a:solidFill>
          <a:ln w="952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DNS (Lookup)</a:t>
            </a:r>
          </a:p>
        </p:txBody>
      </p:sp>
      <p:cxnSp>
        <p:nvCxnSpPr>
          <p:cNvPr id="63" name="Straight Connector 62">
            <a:extLst>
              <a:ext uri="{FF2B5EF4-FFF2-40B4-BE49-F238E27FC236}">
                <a16:creationId xmlns:a16="http://schemas.microsoft.com/office/drawing/2014/main" id="{208CFDC2-6CEC-5D72-2165-0B3DAC607E34}"/>
              </a:ext>
            </a:extLst>
          </p:cNvPr>
          <p:cNvCxnSpPr>
            <a:cxnSpLocks/>
            <a:stCxn id="5" idx="2"/>
            <a:endCxn id="62" idx="1"/>
          </p:cNvCxnSpPr>
          <p:nvPr/>
        </p:nvCxnSpPr>
        <p:spPr>
          <a:xfrm>
            <a:off x="1294070" y="4201705"/>
            <a:ext cx="1582304" cy="1134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2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7</a:t>
            </a:fld>
            <a:endParaRPr lang="en-US" dirty="0"/>
          </a:p>
        </p:txBody>
      </p:sp>
      <p:sp>
        <p:nvSpPr>
          <p:cNvPr id="680962" name="Rectangle 2"/>
          <p:cNvSpPr>
            <a:spLocks noGrp="1" noChangeArrowheads="1"/>
          </p:cNvSpPr>
          <p:nvPr>
            <p:ph type="title"/>
          </p:nvPr>
        </p:nvSpPr>
        <p:spPr/>
        <p:txBody>
          <a:bodyPr/>
          <a:lstStyle/>
          <a:p>
            <a:r>
              <a:rPr lang="en-US" dirty="0"/>
              <a:t>REST Architecture Components</a:t>
            </a:r>
            <a:br>
              <a:rPr lang="en-US" dirty="0"/>
            </a:br>
            <a:endParaRPr lang="en-US" dirty="0"/>
          </a:p>
        </p:txBody>
      </p:sp>
      <p:pic>
        <p:nvPicPr>
          <p:cNvPr id="2" name="Graphic 1">
            <a:extLst>
              <a:ext uri="{FF2B5EF4-FFF2-40B4-BE49-F238E27FC236}">
                <a16:creationId xmlns:a16="http://schemas.microsoft.com/office/drawing/2014/main" id="{37A1C876-E09F-D127-657F-A3EFDB40F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4291" y="113331"/>
            <a:ext cx="3006436" cy="1492165"/>
          </a:xfrm>
          <a:prstGeom prst="rect">
            <a:avLst/>
          </a:prstGeom>
        </p:spPr>
      </p:pic>
      <p:graphicFrame>
        <p:nvGraphicFramePr>
          <p:cNvPr id="3" name="Table 4">
            <a:extLst>
              <a:ext uri="{FF2B5EF4-FFF2-40B4-BE49-F238E27FC236}">
                <a16:creationId xmlns:a16="http://schemas.microsoft.com/office/drawing/2014/main" id="{02A0653B-8C50-449F-33D8-17EE87DDFC39}"/>
              </a:ext>
            </a:extLst>
          </p:cNvPr>
          <p:cNvGraphicFramePr>
            <a:graphicFrameLocks noGrp="1"/>
          </p:cNvGraphicFramePr>
          <p:nvPr/>
        </p:nvGraphicFramePr>
        <p:xfrm>
          <a:off x="341745" y="1702798"/>
          <a:ext cx="11670146" cy="4749800"/>
        </p:xfrm>
        <a:graphic>
          <a:graphicData uri="http://schemas.openxmlformats.org/drawingml/2006/table">
            <a:tbl>
              <a:tblPr firstRow="1" bandRow="1">
                <a:tableStyleId>{5C22544A-7EE6-4342-B048-85BDC9FD1C3A}</a:tableStyleId>
              </a:tblPr>
              <a:tblGrid>
                <a:gridCol w="2706255">
                  <a:extLst>
                    <a:ext uri="{9D8B030D-6E8A-4147-A177-3AD203B41FA5}">
                      <a16:colId xmlns:a16="http://schemas.microsoft.com/office/drawing/2014/main" val="945993672"/>
                    </a:ext>
                  </a:extLst>
                </a:gridCol>
                <a:gridCol w="8963891">
                  <a:extLst>
                    <a:ext uri="{9D8B030D-6E8A-4147-A177-3AD203B41FA5}">
                      <a16:colId xmlns:a16="http://schemas.microsoft.com/office/drawing/2014/main" val="1161788215"/>
                    </a:ext>
                  </a:extLst>
                </a:gridCol>
              </a:tblGrid>
              <a:tr h="370840">
                <a:tc>
                  <a:txBody>
                    <a:bodyPr/>
                    <a:lstStyle/>
                    <a:p>
                      <a:r>
                        <a:rPr lang="en-US" sz="1800" dirty="0"/>
                        <a:t>Component</a:t>
                      </a:r>
                    </a:p>
                  </a:txBody>
                  <a:tcPr/>
                </a:tc>
                <a:tc>
                  <a:txBody>
                    <a:bodyPr/>
                    <a:lstStyle/>
                    <a:p>
                      <a:r>
                        <a:rPr lang="en-US" sz="1800" dirty="0"/>
                        <a:t>Description</a:t>
                      </a:r>
                    </a:p>
                  </a:txBody>
                  <a:tcPr/>
                </a:tc>
                <a:extLst>
                  <a:ext uri="{0D108BD9-81ED-4DB2-BD59-A6C34878D82A}">
                    <a16:rowId xmlns:a16="http://schemas.microsoft.com/office/drawing/2014/main" val="2849678827"/>
                  </a:ext>
                </a:extLst>
              </a:tr>
              <a:tr h="370840">
                <a:tc>
                  <a:txBody>
                    <a:bodyPr/>
                    <a:lstStyle/>
                    <a:p>
                      <a:r>
                        <a:rPr lang="en-US" sz="1600" dirty="0"/>
                        <a:t>REST Client</a:t>
                      </a:r>
                    </a:p>
                  </a:txBody>
                  <a:tcPr/>
                </a:tc>
                <a:tc>
                  <a:txBody>
                    <a:bodyPr/>
                    <a:lstStyle/>
                    <a:p>
                      <a:r>
                        <a:rPr lang="en-US" sz="1600" dirty="0"/>
                        <a:t>Component that makes API calls and receives responses from the REST Server</a:t>
                      </a:r>
                    </a:p>
                  </a:txBody>
                  <a:tcPr/>
                </a:tc>
                <a:extLst>
                  <a:ext uri="{0D108BD9-81ED-4DB2-BD59-A6C34878D82A}">
                    <a16:rowId xmlns:a16="http://schemas.microsoft.com/office/drawing/2014/main" val="1510032613"/>
                  </a:ext>
                </a:extLst>
              </a:tr>
              <a:tr h="370840">
                <a:tc>
                  <a:txBody>
                    <a:bodyPr/>
                    <a:lstStyle/>
                    <a:p>
                      <a:r>
                        <a:rPr lang="en-US" sz="1600" dirty="0"/>
                        <a:t>Firewall</a:t>
                      </a:r>
                    </a:p>
                  </a:txBody>
                  <a:tcPr/>
                </a:tc>
                <a:tc>
                  <a:txBody>
                    <a:bodyPr/>
                    <a:lstStyle/>
                    <a:p>
                      <a:r>
                        <a:rPr lang="en-US" sz="1600" dirty="0"/>
                        <a:t>Layer 2/3 firewall that deals with IP addressing, IP Routing and Port Filtering</a:t>
                      </a:r>
                    </a:p>
                  </a:txBody>
                  <a:tcPr/>
                </a:tc>
                <a:extLst>
                  <a:ext uri="{0D108BD9-81ED-4DB2-BD59-A6C34878D82A}">
                    <a16:rowId xmlns:a16="http://schemas.microsoft.com/office/drawing/2014/main" val="469489238"/>
                  </a:ext>
                </a:extLst>
              </a:tr>
              <a:tr h="370840">
                <a:tc>
                  <a:txBody>
                    <a:bodyPr/>
                    <a:lstStyle/>
                    <a:p>
                      <a:r>
                        <a:rPr lang="en-US" sz="1600" dirty="0"/>
                        <a:t>WAF</a:t>
                      </a:r>
                    </a:p>
                  </a:txBody>
                  <a:tcPr/>
                </a:tc>
                <a:tc>
                  <a:txBody>
                    <a:bodyPr/>
                    <a:lstStyle/>
                    <a:p>
                      <a:r>
                        <a:rPr lang="en-US" sz="1600" dirty="0"/>
                        <a:t>Layer 7 (</a:t>
                      </a:r>
                      <a:r>
                        <a:rPr lang="en-US" sz="1600" dirty="0" err="1"/>
                        <a:t>e.g</a:t>
                      </a:r>
                      <a:r>
                        <a:rPr lang="en-US" sz="1600" dirty="0"/>
                        <a:t>, HTTP aware) firewall that supports protecting against HTTP attacks – SQL Injection, Bots, </a:t>
                      </a:r>
                      <a:r>
                        <a:rPr lang="en-US" sz="1600" dirty="0" err="1"/>
                        <a:t>etc</a:t>
                      </a:r>
                      <a:endParaRPr lang="en-US" sz="1600" dirty="0"/>
                    </a:p>
                  </a:txBody>
                  <a:tcPr/>
                </a:tc>
                <a:extLst>
                  <a:ext uri="{0D108BD9-81ED-4DB2-BD59-A6C34878D82A}">
                    <a16:rowId xmlns:a16="http://schemas.microsoft.com/office/drawing/2014/main" val="3179939322"/>
                  </a:ext>
                </a:extLst>
              </a:tr>
              <a:tr h="370840">
                <a:tc>
                  <a:txBody>
                    <a:bodyPr/>
                    <a:lstStyle/>
                    <a:p>
                      <a:r>
                        <a:rPr lang="en-US" sz="1600" dirty="0"/>
                        <a:t>L7 Load Balancer</a:t>
                      </a:r>
                    </a:p>
                  </a:txBody>
                  <a:tcPr/>
                </a:tc>
                <a:tc>
                  <a:txBody>
                    <a:bodyPr/>
                    <a:lstStyle/>
                    <a:p>
                      <a:r>
                        <a:rPr lang="en-US" sz="1600" dirty="0"/>
                        <a:t>Load balancer that distributes load and ensures health of downstream components – </a:t>
                      </a:r>
                      <a:r>
                        <a:rPr lang="en-US" sz="1600" dirty="0" err="1"/>
                        <a:t>eg.</a:t>
                      </a:r>
                      <a:r>
                        <a:rPr lang="en-US" sz="1600" dirty="0"/>
                        <a:t>, the API Gateway.  It works at Layer 7 so its optimized for HTTP protocol</a:t>
                      </a:r>
                    </a:p>
                  </a:txBody>
                  <a:tcPr/>
                </a:tc>
                <a:extLst>
                  <a:ext uri="{0D108BD9-81ED-4DB2-BD59-A6C34878D82A}">
                    <a16:rowId xmlns:a16="http://schemas.microsoft.com/office/drawing/2014/main" val="1343376956"/>
                  </a:ext>
                </a:extLst>
              </a:tr>
              <a:tr h="370840">
                <a:tc>
                  <a:txBody>
                    <a:bodyPr/>
                    <a:lstStyle/>
                    <a:p>
                      <a:r>
                        <a:rPr lang="en-US" sz="1600" dirty="0"/>
                        <a:t>Identity Provider (IdP)</a:t>
                      </a:r>
                    </a:p>
                  </a:txBody>
                  <a:tcPr/>
                </a:tc>
                <a:tc>
                  <a:txBody>
                    <a:bodyPr/>
                    <a:lstStyle/>
                    <a:p>
                      <a:r>
                        <a:rPr lang="en-US" sz="1600" dirty="0"/>
                        <a:t>A </a:t>
                      </a:r>
                      <a:r>
                        <a:rPr lang="en-US" sz="1600" dirty="0" err="1"/>
                        <a:t>RESTFul</a:t>
                      </a:r>
                      <a:r>
                        <a:rPr lang="en-US" sz="1600" dirty="0"/>
                        <a:t> security endpoint that handles authentication and authorization requests.  Typically they issue tokens that can be used to assert trust</a:t>
                      </a:r>
                    </a:p>
                  </a:txBody>
                  <a:tcPr/>
                </a:tc>
                <a:extLst>
                  <a:ext uri="{0D108BD9-81ED-4DB2-BD59-A6C34878D82A}">
                    <a16:rowId xmlns:a16="http://schemas.microsoft.com/office/drawing/2014/main" val="1555537560"/>
                  </a:ext>
                </a:extLst>
              </a:tr>
              <a:tr h="370840">
                <a:tc>
                  <a:txBody>
                    <a:bodyPr/>
                    <a:lstStyle/>
                    <a:p>
                      <a:r>
                        <a:rPr lang="en-US" sz="1600" dirty="0"/>
                        <a:t>DNS</a:t>
                      </a:r>
                    </a:p>
                  </a:txBody>
                  <a:tcPr/>
                </a:tc>
                <a:tc>
                  <a:txBody>
                    <a:bodyPr/>
                    <a:lstStyle/>
                    <a:p>
                      <a:r>
                        <a:rPr lang="en-US" sz="1600" dirty="0"/>
                        <a:t>Location services for REST</a:t>
                      </a:r>
                    </a:p>
                  </a:txBody>
                  <a:tcPr/>
                </a:tc>
                <a:extLst>
                  <a:ext uri="{0D108BD9-81ED-4DB2-BD59-A6C34878D82A}">
                    <a16:rowId xmlns:a16="http://schemas.microsoft.com/office/drawing/2014/main" val="1872821984"/>
                  </a:ext>
                </a:extLst>
              </a:tr>
              <a:tr h="370840">
                <a:tc>
                  <a:txBody>
                    <a:bodyPr/>
                    <a:lstStyle/>
                    <a:p>
                      <a:r>
                        <a:rPr lang="en-US" sz="1600" dirty="0"/>
                        <a:t>API Gateway</a:t>
                      </a:r>
                    </a:p>
                  </a:txBody>
                  <a:tcPr/>
                </a:tc>
                <a:tc>
                  <a:txBody>
                    <a:bodyPr/>
                    <a:lstStyle/>
                    <a:p>
                      <a:r>
                        <a:rPr lang="en-US" sz="1600" dirty="0"/>
                        <a:t>An intelligent proxy that can load balance REST services, act as a security enforcement point, apply policies around traffic management and shaping, </a:t>
                      </a:r>
                      <a:r>
                        <a:rPr lang="en-US" sz="1600" dirty="0" err="1"/>
                        <a:t>etc</a:t>
                      </a:r>
                      <a:endParaRPr lang="en-US" sz="1600" dirty="0"/>
                    </a:p>
                  </a:txBody>
                  <a:tcPr/>
                </a:tc>
                <a:extLst>
                  <a:ext uri="{0D108BD9-81ED-4DB2-BD59-A6C34878D82A}">
                    <a16:rowId xmlns:a16="http://schemas.microsoft.com/office/drawing/2014/main" val="592642447"/>
                  </a:ext>
                </a:extLst>
              </a:tr>
              <a:tr h="370840">
                <a:tc>
                  <a:txBody>
                    <a:bodyPr/>
                    <a:lstStyle/>
                    <a:p>
                      <a:r>
                        <a:rPr lang="en-US" sz="1600" dirty="0"/>
                        <a:t>Resource Manager/</a:t>
                      </a:r>
                      <a:br>
                        <a:rPr lang="en-US" sz="1600" dirty="0"/>
                      </a:br>
                      <a:r>
                        <a:rPr lang="en-US" sz="1600" dirty="0"/>
                        <a:t>Control Plane</a:t>
                      </a:r>
                    </a:p>
                  </a:txBody>
                  <a:tcPr/>
                </a:tc>
                <a:tc>
                  <a:txBody>
                    <a:bodyPr/>
                    <a:lstStyle/>
                    <a:p>
                      <a:r>
                        <a:rPr lang="en-US" sz="1600" dirty="0"/>
                        <a:t>An intelligent runtime that supervises running services.  It can react to traffic congestion, errors, </a:t>
                      </a:r>
                      <a:r>
                        <a:rPr lang="en-US" sz="1600" dirty="0" err="1"/>
                        <a:t>etc</a:t>
                      </a:r>
                      <a:r>
                        <a:rPr lang="en-US" sz="1600" dirty="0"/>
                        <a:t> and can scale up/down running instances as needed</a:t>
                      </a:r>
                    </a:p>
                  </a:txBody>
                  <a:tcPr/>
                </a:tc>
                <a:extLst>
                  <a:ext uri="{0D108BD9-81ED-4DB2-BD59-A6C34878D82A}">
                    <a16:rowId xmlns:a16="http://schemas.microsoft.com/office/drawing/2014/main" val="3169525555"/>
                  </a:ext>
                </a:extLst>
              </a:tr>
              <a:tr h="370840">
                <a:tc>
                  <a:txBody>
                    <a:bodyPr/>
                    <a:lstStyle/>
                    <a:p>
                      <a:r>
                        <a:rPr lang="en-US" sz="1600" dirty="0"/>
                        <a:t>REST Server</a:t>
                      </a:r>
                    </a:p>
                  </a:txBody>
                  <a:tcPr/>
                </a:tc>
                <a:tc>
                  <a:txBody>
                    <a:bodyPr/>
                    <a:lstStyle/>
                    <a:p>
                      <a:r>
                        <a:rPr lang="en-US" sz="1600" dirty="0"/>
                        <a:t>Component that receives and processes REST Client calls</a:t>
                      </a:r>
                    </a:p>
                  </a:txBody>
                  <a:tcPr/>
                </a:tc>
                <a:extLst>
                  <a:ext uri="{0D108BD9-81ED-4DB2-BD59-A6C34878D82A}">
                    <a16:rowId xmlns:a16="http://schemas.microsoft.com/office/drawing/2014/main" val="1895551140"/>
                  </a:ext>
                </a:extLst>
              </a:tr>
            </a:tbl>
          </a:graphicData>
        </a:graphic>
      </p:graphicFrame>
    </p:spTree>
    <p:extLst>
      <p:ext uri="{BB962C8B-B14F-4D97-AF65-F5344CB8AC3E}">
        <p14:creationId xmlns:p14="http://schemas.microsoft.com/office/powerpoint/2010/main" val="11871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8</a:t>
            </a:fld>
            <a:endParaRPr lang="en-US"/>
          </a:p>
        </p:txBody>
      </p:sp>
      <p:sp>
        <p:nvSpPr>
          <p:cNvPr id="680962" name="Rectangle 2"/>
          <p:cNvSpPr>
            <a:spLocks noGrp="1" noChangeArrowheads="1"/>
          </p:cNvSpPr>
          <p:nvPr>
            <p:ph type="title"/>
          </p:nvPr>
        </p:nvSpPr>
        <p:spPr/>
        <p:txBody>
          <a:bodyPr/>
          <a:lstStyle/>
          <a:p>
            <a:r>
              <a:rPr lang="en-US" dirty="0"/>
              <a:t>API Architecture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085482" y="1174629"/>
            <a:ext cx="2086125" cy="3877056"/>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a:t>
            </a:r>
            <a:br>
              <a:rPr lang="en-US" dirty="0">
                <a:latin typeface="+mn-lt"/>
                <a:ea typeface="ＭＳ Ｐゴシック" charset="0"/>
              </a:rPr>
            </a:br>
            <a:r>
              <a:rPr lang="en-US" dirty="0">
                <a:latin typeface="+mn-lt"/>
                <a:ea typeface="ＭＳ Ｐゴシック" charset="0"/>
              </a:rPr>
              <a:t>Framework</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502143" y="5189147"/>
            <a:ext cx="5593857" cy="592278"/>
          </a:xfrm>
          <a:prstGeom prst="rect">
            <a:avLst/>
          </a:prstGeom>
          <a:noFill/>
        </p:spPr>
        <p:txBody>
          <a:bodyPr wrap="square" rtlCol="0">
            <a:spAutoFit/>
          </a:bodyPr>
          <a:lstStyle/>
          <a:p>
            <a:pPr algn="ctr"/>
            <a:r>
              <a:rPr lang="en-US" dirty="0"/>
              <a:t>Most API Frameworks/Libraries</a:t>
            </a:r>
            <a:br>
              <a:rPr lang="en-US" dirty="0"/>
            </a:br>
            <a:r>
              <a:rPr lang="en-US" dirty="0"/>
              <a:t>Use a Repository Style Architecture</a:t>
            </a:r>
          </a:p>
        </p:txBody>
      </p:sp>
      <p:sp>
        <p:nvSpPr>
          <p:cNvPr id="55" name="Rectangle 54">
            <a:extLst>
              <a:ext uri="{FF2B5EF4-FFF2-40B4-BE49-F238E27FC236}">
                <a16:creationId xmlns:a16="http://schemas.microsoft.com/office/drawing/2014/main" id="{895E661A-6786-0381-0D46-F4700A8031C8}"/>
              </a:ext>
            </a:extLst>
          </p:cNvPr>
          <p:cNvSpPr/>
          <p:nvPr/>
        </p:nvSpPr>
        <p:spPr bwMode="auto">
          <a:xfrm>
            <a:off x="879395" y="13289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6" name="Rectangle 55">
            <a:extLst>
              <a:ext uri="{FF2B5EF4-FFF2-40B4-BE49-F238E27FC236}">
                <a16:creationId xmlns:a16="http://schemas.microsoft.com/office/drawing/2014/main" id="{BC3CABE8-222C-F1A7-A729-FA5BD4AE2A84}"/>
              </a:ext>
            </a:extLst>
          </p:cNvPr>
          <p:cNvSpPr/>
          <p:nvPr/>
        </p:nvSpPr>
        <p:spPr bwMode="auto">
          <a:xfrm>
            <a:off x="1031795" y="14813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7" name="Rectangle 56">
            <a:extLst>
              <a:ext uri="{FF2B5EF4-FFF2-40B4-BE49-F238E27FC236}">
                <a16:creationId xmlns:a16="http://schemas.microsoft.com/office/drawing/2014/main" id="{07C0234E-8CCD-648D-16B1-02A2F8766CA4}"/>
              </a:ext>
            </a:extLst>
          </p:cNvPr>
          <p:cNvSpPr/>
          <p:nvPr/>
        </p:nvSpPr>
        <p:spPr bwMode="auto">
          <a:xfrm>
            <a:off x="1184195" y="16337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8" name="Rectangle 57">
            <a:extLst>
              <a:ext uri="{FF2B5EF4-FFF2-40B4-BE49-F238E27FC236}">
                <a16:creationId xmlns:a16="http://schemas.microsoft.com/office/drawing/2014/main" id="{27D114C0-094A-BD19-9E93-14802A1D2C08}"/>
              </a:ext>
            </a:extLst>
          </p:cNvPr>
          <p:cNvSpPr/>
          <p:nvPr/>
        </p:nvSpPr>
        <p:spPr bwMode="auto">
          <a:xfrm>
            <a:off x="726995" y="33502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9" name="Rectangle 58">
            <a:extLst>
              <a:ext uri="{FF2B5EF4-FFF2-40B4-BE49-F238E27FC236}">
                <a16:creationId xmlns:a16="http://schemas.microsoft.com/office/drawing/2014/main" id="{E0FD2FCC-3D1C-858D-C1B8-21DCCC805B5F}"/>
              </a:ext>
            </a:extLst>
          </p:cNvPr>
          <p:cNvSpPr/>
          <p:nvPr/>
        </p:nvSpPr>
        <p:spPr bwMode="auto">
          <a:xfrm>
            <a:off x="879395" y="35026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0" name="Rectangle 59">
            <a:extLst>
              <a:ext uri="{FF2B5EF4-FFF2-40B4-BE49-F238E27FC236}">
                <a16:creationId xmlns:a16="http://schemas.microsoft.com/office/drawing/2014/main" id="{123294BF-8FD9-FCB0-892E-4CF59651EAB2}"/>
              </a:ext>
            </a:extLst>
          </p:cNvPr>
          <p:cNvSpPr/>
          <p:nvPr/>
        </p:nvSpPr>
        <p:spPr bwMode="auto">
          <a:xfrm>
            <a:off x="1031795" y="36550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1" name="Rectangle 60">
            <a:extLst>
              <a:ext uri="{FF2B5EF4-FFF2-40B4-BE49-F238E27FC236}">
                <a16:creationId xmlns:a16="http://schemas.microsoft.com/office/drawing/2014/main" id="{9C7D1B57-DC37-BA97-FB33-45238C33FEBD}"/>
              </a:ext>
            </a:extLst>
          </p:cNvPr>
          <p:cNvSpPr/>
          <p:nvPr/>
        </p:nvSpPr>
        <p:spPr bwMode="auto">
          <a:xfrm>
            <a:off x="1184195" y="38074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e.g. </a:t>
            </a:r>
            <a:r>
              <a:rPr lang="en-US" b="0" dirty="0" err="1">
                <a:latin typeface="+mn-lt"/>
                <a:ea typeface="ＭＳ Ｐゴシック" charset="0"/>
              </a:rPr>
              <a:t>oAuth</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2" name="Rectangle 61">
            <a:extLst>
              <a:ext uri="{FF2B5EF4-FFF2-40B4-BE49-F238E27FC236}">
                <a16:creationId xmlns:a16="http://schemas.microsoft.com/office/drawing/2014/main" id="{ED9576BC-943D-08BC-F402-B3071CF530FD}"/>
              </a:ext>
            </a:extLst>
          </p:cNvPr>
          <p:cNvSpPr/>
          <p:nvPr/>
        </p:nvSpPr>
        <p:spPr bwMode="auto">
          <a:xfrm>
            <a:off x="3237882" y="2012684"/>
            <a:ext cx="1768833" cy="6268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Router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3" name="Rectangle 62">
            <a:extLst>
              <a:ext uri="{FF2B5EF4-FFF2-40B4-BE49-F238E27FC236}">
                <a16:creationId xmlns:a16="http://schemas.microsoft.com/office/drawing/2014/main" id="{3B407F69-115D-4BA1-F47D-A55CD220D17F}"/>
              </a:ext>
            </a:extLst>
          </p:cNvPr>
          <p:cNvSpPr/>
          <p:nvPr/>
        </p:nvSpPr>
        <p:spPr bwMode="auto">
          <a:xfrm>
            <a:off x="3237882" y="2735255"/>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4" name="Rectangle 63">
            <a:extLst>
              <a:ext uri="{FF2B5EF4-FFF2-40B4-BE49-F238E27FC236}">
                <a16:creationId xmlns:a16="http://schemas.microsoft.com/office/drawing/2014/main" id="{AC221831-5C7D-D763-C38A-2A40B1A97591}"/>
              </a:ext>
            </a:extLst>
          </p:cNvPr>
          <p:cNvSpPr/>
          <p:nvPr/>
        </p:nvSpPr>
        <p:spPr bwMode="auto">
          <a:xfrm>
            <a:off x="3237882" y="4080564"/>
            <a:ext cx="1768833" cy="95152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Pipeline</a:t>
            </a:r>
            <a:br>
              <a:rPr lang="en-US" dirty="0">
                <a:latin typeface="+mn-lt"/>
                <a:ea typeface="ＭＳ Ｐゴシック" charset="0"/>
              </a:rPr>
            </a:br>
            <a:r>
              <a:rPr lang="en-US" dirty="0">
                <a:latin typeface="+mn-lt"/>
                <a:ea typeface="ＭＳ Ｐゴシック" charset="0"/>
              </a:rPr>
              <a:t>Builder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5" name="Straight Arrow Connector 64">
            <a:extLst>
              <a:ext uri="{FF2B5EF4-FFF2-40B4-BE49-F238E27FC236}">
                <a16:creationId xmlns:a16="http://schemas.microsoft.com/office/drawing/2014/main" id="{9032656A-C094-511B-C369-1A0AF958232A}"/>
              </a:ext>
            </a:extLst>
          </p:cNvPr>
          <p:cNvCxnSpPr>
            <a:cxnSpLocks/>
          </p:cNvCxnSpPr>
          <p:nvPr/>
        </p:nvCxnSpPr>
        <p:spPr>
          <a:xfrm flipH="1">
            <a:off x="2660754" y="2048172"/>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A9BCB6-9B31-06CA-0482-6B5B158B0D33}"/>
              </a:ext>
            </a:extLst>
          </p:cNvPr>
          <p:cNvCxnSpPr>
            <a:cxnSpLocks/>
          </p:cNvCxnSpPr>
          <p:nvPr/>
        </p:nvCxnSpPr>
        <p:spPr>
          <a:xfrm flipH="1">
            <a:off x="2660754" y="4221846"/>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EDEB379-1F8B-496D-C185-7E2558BADDCF}"/>
              </a:ext>
            </a:extLst>
          </p:cNvPr>
          <p:cNvSpPr/>
          <p:nvPr/>
        </p:nvSpPr>
        <p:spPr bwMode="auto">
          <a:xfrm>
            <a:off x="6906585" y="1034962"/>
            <a:ext cx="4406020" cy="598818"/>
          </a:xfrm>
          <a:prstGeom prst="rect">
            <a:avLst/>
          </a:prstGeom>
          <a:solidFill>
            <a:schemeClr val="accent6">
              <a:lumMod val="20000"/>
              <a:lumOff val="8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endParaRPr kumimoji="0" lang="en-US" i="0" u="none" strike="noStrike" cap="none" normalizeH="0" baseline="0" dirty="0">
              <a:ln>
                <a:noFill/>
              </a:ln>
              <a:effectLst/>
              <a:latin typeface="+mn-lt"/>
              <a:ea typeface="ＭＳ Ｐゴシック" charset="0"/>
            </a:endParaRPr>
          </a:p>
        </p:txBody>
      </p:sp>
      <p:sp>
        <p:nvSpPr>
          <p:cNvPr id="68" name="Rectangle 67">
            <a:extLst>
              <a:ext uri="{FF2B5EF4-FFF2-40B4-BE49-F238E27FC236}">
                <a16:creationId xmlns:a16="http://schemas.microsoft.com/office/drawing/2014/main" id="{3C25E99B-8727-0206-0F69-DC920283C420}"/>
              </a:ext>
            </a:extLst>
          </p:cNvPr>
          <p:cNvSpPr/>
          <p:nvPr/>
        </p:nvSpPr>
        <p:spPr bwMode="auto">
          <a:xfrm>
            <a:off x="6906585" y="1764770"/>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 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9" name="Rectangle 68">
            <a:extLst>
              <a:ext uri="{FF2B5EF4-FFF2-40B4-BE49-F238E27FC236}">
                <a16:creationId xmlns:a16="http://schemas.microsoft.com/office/drawing/2014/main" id="{BFF006E5-05D3-C1B1-8A88-11DAC3763063}"/>
              </a:ext>
            </a:extLst>
          </p:cNvPr>
          <p:cNvSpPr/>
          <p:nvPr/>
        </p:nvSpPr>
        <p:spPr bwMode="auto">
          <a:xfrm>
            <a:off x="6906585" y="2521283"/>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Request</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0" name="Rectangle 69">
            <a:extLst>
              <a:ext uri="{FF2B5EF4-FFF2-40B4-BE49-F238E27FC236}">
                <a16:creationId xmlns:a16="http://schemas.microsoft.com/office/drawing/2014/main" id="{F5DCC4D5-96AA-A0EE-81A4-0CA1F8953280}"/>
              </a:ext>
            </a:extLst>
          </p:cNvPr>
          <p:cNvSpPr/>
          <p:nvPr/>
        </p:nvSpPr>
        <p:spPr bwMode="auto">
          <a:xfrm>
            <a:off x="9226480" y="2508589"/>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Response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1" name="Rectangle 70">
            <a:extLst>
              <a:ext uri="{FF2B5EF4-FFF2-40B4-BE49-F238E27FC236}">
                <a16:creationId xmlns:a16="http://schemas.microsoft.com/office/drawing/2014/main" id="{7BA99644-8571-1DC1-D7E3-1B894E499164}"/>
              </a:ext>
            </a:extLst>
          </p:cNvPr>
          <p:cNvSpPr/>
          <p:nvPr/>
        </p:nvSpPr>
        <p:spPr bwMode="auto">
          <a:xfrm>
            <a:off x="6906585" y="4374246"/>
            <a:ext cx="4406020" cy="1018692"/>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YOUR CODE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input (req) returns resp</a:t>
            </a:r>
          </a:p>
        </p:txBody>
      </p:sp>
      <p:sp>
        <p:nvSpPr>
          <p:cNvPr id="72" name="Rectangle 71">
            <a:extLst>
              <a:ext uri="{FF2B5EF4-FFF2-40B4-BE49-F238E27FC236}">
                <a16:creationId xmlns:a16="http://schemas.microsoft.com/office/drawing/2014/main" id="{70F29E4D-3711-8531-ED16-22E4F637C8BE}"/>
              </a:ext>
            </a:extLst>
          </p:cNvPr>
          <p:cNvSpPr/>
          <p:nvPr/>
        </p:nvSpPr>
        <p:spPr bwMode="auto">
          <a:xfrm>
            <a:off x="6906585" y="3633644"/>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Router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73" name="Straight Arrow Connector 72">
            <a:extLst>
              <a:ext uri="{FF2B5EF4-FFF2-40B4-BE49-F238E27FC236}">
                <a16:creationId xmlns:a16="http://schemas.microsoft.com/office/drawing/2014/main" id="{0EFD0295-F904-0C6F-1B6D-45FBA026FA2E}"/>
              </a:ext>
            </a:extLst>
          </p:cNvPr>
          <p:cNvCxnSpPr>
            <a:cxnSpLocks/>
          </p:cNvCxnSpPr>
          <p:nvPr/>
        </p:nvCxnSpPr>
        <p:spPr>
          <a:xfrm flipV="1">
            <a:off x="11007777" y="595170"/>
            <a:ext cx="0" cy="472888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06C6FB4-A7E7-59E0-F29E-BD5CD355DFC6}"/>
              </a:ext>
            </a:extLst>
          </p:cNvPr>
          <p:cNvCxnSpPr>
            <a:cxnSpLocks/>
          </p:cNvCxnSpPr>
          <p:nvPr/>
        </p:nvCxnSpPr>
        <p:spPr>
          <a:xfrm flipV="1">
            <a:off x="7212768" y="610159"/>
            <a:ext cx="0" cy="4728887"/>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8286DE-164D-7895-22B0-CDC23DCC25BF}"/>
              </a:ext>
            </a:extLst>
          </p:cNvPr>
          <p:cNvCxnSpPr>
            <a:cxnSpLocks/>
          </p:cNvCxnSpPr>
          <p:nvPr/>
        </p:nvCxnSpPr>
        <p:spPr>
          <a:xfrm>
            <a:off x="7212768" y="5319773"/>
            <a:ext cx="3780019" cy="18843"/>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E4B87DD-FF05-7B35-7E86-4AAC0C34A626}"/>
              </a:ext>
            </a:extLst>
          </p:cNvPr>
          <p:cNvSpPr/>
          <p:nvPr/>
        </p:nvSpPr>
        <p:spPr bwMode="auto">
          <a:xfrm>
            <a:off x="6906585" y="5465132"/>
            <a:ext cx="4406020"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API Library Utilities</a:t>
            </a:r>
          </a:p>
        </p:txBody>
      </p:sp>
      <p:sp>
        <p:nvSpPr>
          <p:cNvPr id="80" name="Rectangle 79">
            <a:extLst>
              <a:ext uri="{FF2B5EF4-FFF2-40B4-BE49-F238E27FC236}">
                <a16:creationId xmlns:a16="http://schemas.microsoft.com/office/drawing/2014/main" id="{D0B32E86-A72E-2E91-74FB-96C28643A166}"/>
              </a:ext>
            </a:extLst>
          </p:cNvPr>
          <p:cNvSpPr/>
          <p:nvPr/>
        </p:nvSpPr>
        <p:spPr bwMode="auto">
          <a:xfrm>
            <a:off x="3222854" y="3396959"/>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81" name="TextBox 80">
            <a:extLst>
              <a:ext uri="{FF2B5EF4-FFF2-40B4-BE49-F238E27FC236}">
                <a16:creationId xmlns:a16="http://schemas.microsoft.com/office/drawing/2014/main" id="{46099AEB-2E7C-25E3-055E-5BEB2DAAC2A5}"/>
              </a:ext>
            </a:extLst>
          </p:cNvPr>
          <p:cNvSpPr txBox="1"/>
          <p:nvPr/>
        </p:nvSpPr>
        <p:spPr>
          <a:xfrm>
            <a:off x="502143" y="5928762"/>
            <a:ext cx="5593857" cy="592278"/>
          </a:xfrm>
          <a:prstGeom prst="rect">
            <a:avLst/>
          </a:prstGeom>
          <a:noFill/>
        </p:spPr>
        <p:txBody>
          <a:bodyPr wrap="square" rtlCol="0">
            <a:spAutoFit/>
          </a:bodyPr>
          <a:lstStyle/>
          <a:p>
            <a:pPr algn="ctr"/>
            <a:r>
              <a:rPr lang="en-US" dirty="0"/>
              <a:t>We have used several in this course</a:t>
            </a:r>
            <a:br>
              <a:rPr lang="en-US" dirty="0"/>
            </a:br>
            <a:r>
              <a:rPr lang="en-US" dirty="0"/>
              <a:t>Koa, </a:t>
            </a:r>
            <a:r>
              <a:rPr lang="en-US" dirty="0" err="1"/>
              <a:t>Fastify</a:t>
            </a:r>
            <a:r>
              <a:rPr lang="en-US" dirty="0"/>
              <a:t>, </a:t>
            </a:r>
            <a:r>
              <a:rPr lang="en-US" dirty="0" err="1"/>
              <a:t>GoLang</a:t>
            </a:r>
            <a:r>
              <a:rPr lang="en-US" dirty="0"/>
              <a:t> Gin, </a:t>
            </a:r>
            <a:r>
              <a:rPr lang="en-US" dirty="0" err="1"/>
              <a:t>Ktor</a:t>
            </a:r>
            <a:r>
              <a:rPr lang="en-US" dirty="0"/>
              <a:t>, </a:t>
            </a:r>
            <a:r>
              <a:rPr lang="en-US" dirty="0" err="1"/>
              <a:t>etc</a:t>
            </a:r>
            <a:endParaRPr lang="en-US" dirty="0"/>
          </a:p>
        </p:txBody>
      </p:sp>
    </p:spTree>
    <p:extLst>
      <p:ext uri="{BB962C8B-B14F-4D97-AF65-F5344CB8AC3E}">
        <p14:creationId xmlns:p14="http://schemas.microsoft.com/office/powerpoint/2010/main" val="31154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9</a:t>
            </a:fld>
            <a:endParaRPr lang="en-US"/>
          </a:p>
        </p:txBody>
      </p:sp>
      <p:sp>
        <p:nvSpPr>
          <p:cNvPr id="680962" name="Rectangle 2"/>
          <p:cNvSpPr>
            <a:spLocks noGrp="1" noChangeArrowheads="1"/>
          </p:cNvSpPr>
          <p:nvPr>
            <p:ph type="title"/>
          </p:nvPr>
        </p:nvSpPr>
        <p:spPr/>
        <p:txBody>
          <a:bodyPr/>
          <a:lstStyle/>
          <a:p>
            <a:r>
              <a:rPr lang="en-US" dirty="0"/>
              <a:t>REST Frameworks We Looked At, or I used in my web services </a:t>
            </a:r>
            <a:r>
              <a:rPr lang="en-US"/>
              <a:t>REPO – you can google them</a:t>
            </a:r>
            <a:endParaRPr lang="en-US" dirty="0"/>
          </a:p>
        </p:txBody>
      </p:sp>
      <p:graphicFrame>
        <p:nvGraphicFramePr>
          <p:cNvPr id="5" name="Table 5">
            <a:extLst>
              <a:ext uri="{FF2B5EF4-FFF2-40B4-BE49-F238E27FC236}">
                <a16:creationId xmlns:a16="http://schemas.microsoft.com/office/drawing/2014/main" id="{CD66D93E-75C6-5CD4-6B37-0A26B65B8725}"/>
              </a:ext>
            </a:extLst>
          </p:cNvPr>
          <p:cNvGraphicFramePr>
            <a:graphicFrameLocks noGrp="1"/>
          </p:cNvGraphicFramePr>
          <p:nvPr>
            <p:extLst>
              <p:ext uri="{D42A27DB-BD31-4B8C-83A1-F6EECF244321}">
                <p14:modId xmlns:p14="http://schemas.microsoft.com/office/powerpoint/2010/main" val="3238346677"/>
              </p:ext>
            </p:extLst>
          </p:nvPr>
        </p:nvGraphicFramePr>
        <p:xfrm>
          <a:off x="2188563" y="2301875"/>
          <a:ext cx="7315200" cy="225425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359715941"/>
                    </a:ext>
                  </a:extLst>
                </a:gridCol>
                <a:gridCol w="3657600">
                  <a:extLst>
                    <a:ext uri="{9D8B030D-6E8A-4147-A177-3AD203B41FA5}">
                      <a16:colId xmlns:a16="http://schemas.microsoft.com/office/drawing/2014/main" val="3454168349"/>
                    </a:ext>
                  </a:extLst>
                </a:gridCol>
              </a:tblGrid>
              <a:tr h="0">
                <a:tc>
                  <a:txBody>
                    <a:bodyPr/>
                    <a:lstStyle/>
                    <a:p>
                      <a:r>
                        <a:rPr lang="en-US" dirty="0"/>
                        <a:t>Language</a:t>
                      </a:r>
                    </a:p>
                  </a:txBody>
                  <a:tcPr/>
                </a:tc>
                <a:tc>
                  <a:txBody>
                    <a:bodyPr/>
                    <a:lstStyle/>
                    <a:p>
                      <a:r>
                        <a:rPr lang="en-US" dirty="0"/>
                        <a:t>Framework</a:t>
                      </a:r>
                    </a:p>
                  </a:txBody>
                  <a:tcPr/>
                </a:tc>
                <a:extLst>
                  <a:ext uri="{0D108BD9-81ED-4DB2-BD59-A6C34878D82A}">
                    <a16:rowId xmlns:a16="http://schemas.microsoft.com/office/drawing/2014/main" val="3614568135"/>
                  </a:ext>
                </a:extLst>
              </a:tr>
              <a:tr h="370840">
                <a:tc>
                  <a:txBody>
                    <a:bodyPr/>
                    <a:lstStyle/>
                    <a:p>
                      <a:r>
                        <a:rPr lang="en-US" sz="1600" dirty="0" err="1"/>
                        <a:t>Javascript</a:t>
                      </a:r>
                      <a:r>
                        <a:rPr lang="en-US" sz="1600" dirty="0"/>
                        <a:t>/Typescript</a:t>
                      </a:r>
                    </a:p>
                  </a:txBody>
                  <a:tcPr/>
                </a:tc>
                <a:tc>
                  <a:txBody>
                    <a:bodyPr/>
                    <a:lstStyle/>
                    <a:p>
                      <a:r>
                        <a:rPr lang="en-US" sz="1600" dirty="0" err="1"/>
                        <a:t>Fastify</a:t>
                      </a:r>
                      <a:endParaRPr lang="en-US" sz="1600" dirty="0"/>
                    </a:p>
                  </a:txBody>
                  <a:tcPr/>
                </a:tc>
                <a:extLst>
                  <a:ext uri="{0D108BD9-81ED-4DB2-BD59-A6C34878D82A}">
                    <a16:rowId xmlns:a16="http://schemas.microsoft.com/office/drawing/2014/main" val="3347833511"/>
                  </a:ext>
                </a:extLst>
              </a:tr>
              <a:tr h="370840">
                <a:tc>
                  <a:txBody>
                    <a:bodyPr/>
                    <a:lstStyle/>
                    <a:p>
                      <a:r>
                        <a:rPr lang="en-US" sz="1600" dirty="0" err="1"/>
                        <a:t>Javascript</a:t>
                      </a:r>
                      <a:r>
                        <a:rPr lang="en-US" sz="1600" dirty="0"/>
                        <a:t>/Typescript</a:t>
                      </a:r>
                    </a:p>
                  </a:txBody>
                  <a:tcPr/>
                </a:tc>
                <a:tc>
                  <a:txBody>
                    <a:bodyPr/>
                    <a:lstStyle/>
                    <a:p>
                      <a:r>
                        <a:rPr lang="en-US" sz="1600" dirty="0"/>
                        <a:t>Koa</a:t>
                      </a:r>
                    </a:p>
                  </a:txBody>
                  <a:tcPr/>
                </a:tc>
                <a:extLst>
                  <a:ext uri="{0D108BD9-81ED-4DB2-BD59-A6C34878D82A}">
                    <a16:rowId xmlns:a16="http://schemas.microsoft.com/office/drawing/2014/main" val="2281893725"/>
                  </a:ext>
                </a:extLst>
              </a:tr>
              <a:tr h="370840">
                <a:tc>
                  <a:txBody>
                    <a:bodyPr/>
                    <a:lstStyle/>
                    <a:p>
                      <a:r>
                        <a:rPr lang="en-US" sz="1600" dirty="0"/>
                        <a:t>Go</a:t>
                      </a:r>
                    </a:p>
                  </a:txBody>
                  <a:tcPr/>
                </a:tc>
                <a:tc>
                  <a:txBody>
                    <a:bodyPr/>
                    <a:lstStyle/>
                    <a:p>
                      <a:r>
                        <a:rPr lang="en-US" sz="1600" dirty="0"/>
                        <a:t>Gin</a:t>
                      </a:r>
                    </a:p>
                  </a:txBody>
                  <a:tcPr/>
                </a:tc>
                <a:extLst>
                  <a:ext uri="{0D108BD9-81ED-4DB2-BD59-A6C34878D82A}">
                    <a16:rowId xmlns:a16="http://schemas.microsoft.com/office/drawing/2014/main" val="3376118227"/>
                  </a:ext>
                </a:extLst>
              </a:tr>
              <a:tr h="370840">
                <a:tc>
                  <a:txBody>
                    <a:bodyPr/>
                    <a:lstStyle/>
                    <a:p>
                      <a:r>
                        <a:rPr lang="en-US" sz="1600" dirty="0"/>
                        <a:t>Kotlin</a:t>
                      </a:r>
                    </a:p>
                  </a:txBody>
                  <a:tcPr/>
                </a:tc>
                <a:tc>
                  <a:txBody>
                    <a:bodyPr/>
                    <a:lstStyle/>
                    <a:p>
                      <a:r>
                        <a:rPr lang="en-US" sz="1600" dirty="0" err="1"/>
                        <a:t>Ktor</a:t>
                      </a:r>
                      <a:endParaRPr lang="en-US" sz="1600" dirty="0"/>
                    </a:p>
                  </a:txBody>
                  <a:tcPr/>
                </a:tc>
                <a:extLst>
                  <a:ext uri="{0D108BD9-81ED-4DB2-BD59-A6C34878D82A}">
                    <a16:rowId xmlns:a16="http://schemas.microsoft.com/office/drawing/2014/main" val="499976803"/>
                  </a:ext>
                </a:extLst>
              </a:tr>
              <a:tr h="370840">
                <a:tc>
                  <a:txBody>
                    <a:bodyPr/>
                    <a:lstStyle/>
                    <a:p>
                      <a:r>
                        <a:rPr lang="en-US" sz="1600" dirty="0"/>
                        <a:t>Rust</a:t>
                      </a:r>
                    </a:p>
                  </a:txBody>
                  <a:tcPr/>
                </a:tc>
                <a:tc>
                  <a:txBody>
                    <a:bodyPr/>
                    <a:lstStyle/>
                    <a:p>
                      <a:r>
                        <a:rPr lang="en-US" sz="1600" dirty="0" err="1"/>
                        <a:t>actix</a:t>
                      </a:r>
                      <a:endParaRPr lang="en-US" sz="1600" dirty="0"/>
                    </a:p>
                  </a:txBody>
                  <a:tcPr/>
                </a:tc>
                <a:extLst>
                  <a:ext uri="{0D108BD9-81ED-4DB2-BD59-A6C34878D82A}">
                    <a16:rowId xmlns:a16="http://schemas.microsoft.com/office/drawing/2014/main" val="888601015"/>
                  </a:ext>
                </a:extLst>
              </a:tr>
            </a:tbl>
          </a:graphicData>
        </a:graphic>
      </p:graphicFrame>
    </p:spTree>
    <p:extLst>
      <p:ext uri="{BB962C8B-B14F-4D97-AF65-F5344CB8AC3E}">
        <p14:creationId xmlns:p14="http://schemas.microsoft.com/office/powerpoint/2010/main" val="282559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72945</TotalTime>
  <Words>2845</Words>
  <Application>Microsoft Macintosh PowerPoint</Application>
  <PresentationFormat>Widescreen</PresentationFormat>
  <Paragraphs>413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Courier</vt:lpstr>
      <vt:lpstr>Helvetica</vt:lpstr>
      <vt:lpstr>Menlo</vt:lpstr>
      <vt:lpstr>System Font Regular</vt:lpstr>
      <vt:lpstr>Verdana</vt:lpstr>
      <vt:lpstr>Office Theme</vt:lpstr>
      <vt:lpstr>SE 577 Software Architecture   SPA, API, Linux, Docker &amp; Kubernetes (k8s) Architecture Primer</vt:lpstr>
      <vt:lpstr>Single Page Application Architecture - SPA</vt:lpstr>
      <vt:lpstr>SPA Frameworks</vt:lpstr>
      <vt:lpstr>SPA Frameworks</vt:lpstr>
      <vt:lpstr>SPA Component Interaction Best Practices</vt:lpstr>
      <vt:lpstr>Reference Architecture for REST </vt:lpstr>
      <vt:lpstr>REST Architecture Components </vt:lpstr>
      <vt:lpstr>API Architecture</vt:lpstr>
      <vt:lpstr>REST Frameworks We Looked At, or I used in my web services REPO – you can google them</vt:lpstr>
      <vt:lpstr>Linux Architecture</vt:lpstr>
      <vt:lpstr>Linux Namespaces</vt:lpstr>
      <vt:lpstr>Linux Namespaces – Example, cloning a child process into a new process/pid name space</vt:lpstr>
      <vt:lpstr>Linux Namespaces – Example, cloning a child process into a new network namespace</vt:lpstr>
      <vt:lpstr>Linux Namespaces – allow for logical isolation in linux</vt:lpstr>
      <vt:lpstr>Linux Cgroups – managing resource limits on collections of processes - /sys/fs/cgroup/…</vt:lpstr>
      <vt:lpstr>Docker</vt:lpstr>
      <vt:lpstr>Docker Daemon and Linux</vt:lpstr>
      <vt:lpstr>The docker container</vt:lpstr>
      <vt:lpstr>Building Docker Containers</vt:lpstr>
      <vt:lpstr>Building Docker Containers</vt:lpstr>
      <vt:lpstr>Building Docker Containers</vt:lpstr>
      <vt:lpstr>What OS Kernel does a container use?</vt:lpstr>
      <vt:lpstr>Architecting for containers</vt:lpstr>
      <vt:lpstr>Container Repositories</vt:lpstr>
      <vt:lpstr>Container Repositories</vt:lpstr>
      <vt:lpstr>Using Docker-Compose</vt:lpstr>
      <vt:lpstr>Architectural Issues with Docker-Compose</vt:lpstr>
      <vt:lpstr>Running Containers at Scale In Production</vt:lpstr>
      <vt:lpstr>Running Containers at Scale In Production –  Kubernetes or k8s</vt:lpstr>
      <vt:lpstr>Running Containers at Scale In Production –  Kubernetes or k8s</vt:lpstr>
      <vt:lpstr>Running Containers at Scale In Production –  Kubernetes or k8s - Pods</vt:lpstr>
      <vt:lpstr>Running Containers at Scale In Production –  Kubernetes or k8s – Core K8s Objects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929</cp:revision>
  <cp:lastPrinted>2022-04-16T18:39:41Z</cp:lastPrinted>
  <dcterms:created xsi:type="dcterms:W3CDTF">2000-03-07T00:57:40Z</dcterms:created>
  <dcterms:modified xsi:type="dcterms:W3CDTF">2022-05-18T22:01:50Z</dcterms:modified>
</cp:coreProperties>
</file>