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23"/>
  </p:notesMasterIdLst>
  <p:handoutMasterIdLst>
    <p:handoutMasterId r:id="rId24"/>
  </p:handoutMasterIdLst>
  <p:sldIdLst>
    <p:sldId id="256" r:id="rId2"/>
    <p:sldId id="426" r:id="rId3"/>
    <p:sldId id="438" r:id="rId4"/>
    <p:sldId id="437" r:id="rId5"/>
    <p:sldId id="436" r:id="rId6"/>
    <p:sldId id="444" r:id="rId7"/>
    <p:sldId id="470" r:id="rId8"/>
    <p:sldId id="443" r:id="rId9"/>
    <p:sldId id="451" r:id="rId10"/>
    <p:sldId id="619" r:id="rId11"/>
    <p:sldId id="490" r:id="rId12"/>
    <p:sldId id="485" r:id="rId13"/>
    <p:sldId id="618" r:id="rId14"/>
    <p:sldId id="452" r:id="rId15"/>
    <p:sldId id="453" r:id="rId16"/>
    <p:sldId id="447" r:id="rId17"/>
    <p:sldId id="448" r:id="rId18"/>
    <p:sldId id="449" r:id="rId19"/>
    <p:sldId id="620" r:id="rId20"/>
    <p:sldId id="474" r:id="rId21"/>
    <p:sldId id="454" r:id="rId22"/>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4767"/>
  </p:normalViewPr>
  <p:slideViewPr>
    <p:cSldViewPr snapToGrid="0">
      <p:cViewPr varScale="1">
        <p:scale>
          <a:sx n="142" d="100"/>
          <a:sy n="142" d="100"/>
        </p:scale>
        <p:origin x="184" y="53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4" d="100"/>
        <a:sy n="184"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3/29/22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3/29/22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3/29/22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3/29/22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3/29/22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3/29/22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3/29/22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3/29/22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3/29/22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3/29/22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3/29/22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3/29/22</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298065"/>
          </a:xfrm>
          <a:extLst>
            <a:ext uri="{91240B29-F687-4f45-9708-019B960494DF}">
              <a14:hiddenLine xmlns=""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r>
              <a:rPr lang="en-US" altLang="en-US" b="1" dirty="0">
                <a:solidFill>
                  <a:srgbClr val="0070C0"/>
                </a:solidFill>
              </a:rPr>
              <a:t>Intro to Software Architecture</a:t>
            </a:r>
            <a:br>
              <a:rPr lang="en-US" altLang="en-US" sz="3200" b="1" dirty="0">
                <a:solidFill>
                  <a:srgbClr val="0070C0"/>
                </a:solidFill>
              </a:rPr>
            </a:br>
            <a:endParaRPr lang="en-US" altLang="en-US" sz="1800" dirty="0">
              <a:solidFill>
                <a:srgbClr val="0070C0"/>
              </a:solidFill>
              <a:effectLst/>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10</a:t>
            </a:fld>
            <a:endParaRPr lang="en-US"/>
          </a:p>
        </p:txBody>
      </p:sp>
      <p:sp>
        <p:nvSpPr>
          <p:cNvPr id="250882" name="Rectangle 2"/>
          <p:cNvSpPr>
            <a:spLocks noGrp="1" noChangeArrowheads="1"/>
          </p:cNvSpPr>
          <p:nvPr>
            <p:ph type="title"/>
          </p:nvPr>
        </p:nvSpPr>
        <p:spPr>
          <a:xfrm>
            <a:off x="338416" y="226203"/>
            <a:ext cx="8670411" cy="621287"/>
          </a:xfrm>
        </p:spPr>
        <p:txBody>
          <a:bodyPr/>
          <a:lstStyle/>
          <a:p>
            <a:r>
              <a:rPr lang="en-US" sz="2800" dirty="0"/>
              <a:t>Software Architecture in the Context of Design</a:t>
            </a:r>
          </a:p>
        </p:txBody>
      </p:sp>
      <p:pic>
        <p:nvPicPr>
          <p:cNvPr id="5" name="Picture 4">
            <a:extLst>
              <a:ext uri="{FF2B5EF4-FFF2-40B4-BE49-F238E27FC236}">
                <a16:creationId xmlns:a16="http://schemas.microsoft.com/office/drawing/2014/main" id="{89123011-5863-E24F-9665-2D859F49B770}"/>
              </a:ext>
            </a:extLst>
          </p:cNvPr>
          <p:cNvPicPr>
            <a:picLocks noChangeAspect="1"/>
          </p:cNvPicPr>
          <p:nvPr/>
        </p:nvPicPr>
        <p:blipFill>
          <a:blip r:embed="rId2"/>
          <a:stretch>
            <a:fillRect/>
          </a:stretch>
        </p:blipFill>
        <p:spPr>
          <a:xfrm>
            <a:off x="1774108" y="1169455"/>
            <a:ext cx="5134610" cy="3621590"/>
          </a:xfrm>
          <a:prstGeom prst="rect">
            <a:avLst/>
          </a:prstGeom>
        </p:spPr>
      </p:pic>
      <p:sp>
        <p:nvSpPr>
          <p:cNvPr id="6" name="TextBox 5">
            <a:extLst>
              <a:ext uri="{FF2B5EF4-FFF2-40B4-BE49-F238E27FC236}">
                <a16:creationId xmlns:a16="http://schemas.microsoft.com/office/drawing/2014/main" id="{1F41EF8D-E375-E740-9EF4-C89F49657961}"/>
              </a:ext>
            </a:extLst>
          </p:cNvPr>
          <p:cNvSpPr txBox="1"/>
          <p:nvPr/>
        </p:nvSpPr>
        <p:spPr>
          <a:xfrm>
            <a:off x="338417" y="5526157"/>
            <a:ext cx="5481565" cy="258532"/>
          </a:xfrm>
          <a:prstGeom prst="rect">
            <a:avLst/>
          </a:prstGeom>
          <a:noFill/>
        </p:spPr>
        <p:txBody>
          <a:bodyPr wrap="none" rtlCol="0">
            <a:spAutoFit/>
          </a:bodyPr>
          <a:lstStyle/>
          <a:p>
            <a:r>
              <a:rPr lang="en-US" sz="1200" b="0" dirty="0">
                <a:latin typeface="+mn-lt"/>
              </a:rPr>
              <a:t>Ref: Fundamentals of Software Architecture – N. Ford &amp; M. Richards</a:t>
            </a:r>
          </a:p>
        </p:txBody>
      </p:sp>
      <p:sp>
        <p:nvSpPr>
          <p:cNvPr id="9" name="TextBox 8">
            <a:extLst>
              <a:ext uri="{FF2B5EF4-FFF2-40B4-BE49-F238E27FC236}">
                <a16:creationId xmlns:a16="http://schemas.microsoft.com/office/drawing/2014/main" id="{76E0F7A8-B23F-7B44-9551-987A5D1A7CB5}"/>
              </a:ext>
            </a:extLst>
          </p:cNvPr>
          <p:cNvSpPr txBox="1"/>
          <p:nvPr/>
        </p:nvSpPr>
        <p:spPr>
          <a:xfrm>
            <a:off x="227074" y="4789844"/>
            <a:ext cx="8689852" cy="646331"/>
          </a:xfrm>
          <a:prstGeom prst="rect">
            <a:avLst/>
          </a:prstGeom>
          <a:noFill/>
        </p:spPr>
        <p:txBody>
          <a:bodyPr wrap="square" rtlCol="0">
            <a:spAutoFit/>
          </a:bodyPr>
          <a:lstStyle/>
          <a:p>
            <a:r>
              <a:rPr lang="en-US" sz="2000" b="0" dirty="0">
                <a:solidFill>
                  <a:srgbClr val="7030A0"/>
                </a:solidFill>
                <a:latin typeface="+mn-lt"/>
              </a:rPr>
              <a:t>Architecture is key to constraining and structuring the design of systems</a:t>
            </a:r>
          </a:p>
        </p:txBody>
      </p:sp>
      <p:sp>
        <p:nvSpPr>
          <p:cNvPr id="10" name="TextBox 9">
            <a:extLst>
              <a:ext uri="{FF2B5EF4-FFF2-40B4-BE49-F238E27FC236}">
                <a16:creationId xmlns:a16="http://schemas.microsoft.com/office/drawing/2014/main" id="{E17BCEA0-86E1-B04A-B116-15BAC429AA1F}"/>
              </a:ext>
            </a:extLst>
          </p:cNvPr>
          <p:cNvSpPr txBox="1"/>
          <p:nvPr/>
        </p:nvSpPr>
        <p:spPr>
          <a:xfrm rot="19660152">
            <a:off x="2865163" y="2136037"/>
            <a:ext cx="2952500" cy="923330"/>
          </a:xfrm>
          <a:prstGeom prst="rect">
            <a:avLst/>
          </a:prstGeom>
          <a:solidFill>
            <a:schemeClr val="bg1">
              <a:alpha val="45000"/>
            </a:schemeClr>
          </a:solidFill>
        </p:spPr>
        <p:txBody>
          <a:bodyPr wrap="square" rtlCol="0">
            <a:spAutoFit/>
          </a:bodyPr>
          <a:lstStyle/>
          <a:p>
            <a:pPr algn="ctr"/>
            <a:r>
              <a:rPr lang="en-US" sz="2000" i="1" dirty="0">
                <a:latin typeface="+mn-lt"/>
              </a:rPr>
              <a:t>The design and code stuff is in here</a:t>
            </a:r>
          </a:p>
        </p:txBody>
      </p:sp>
    </p:spTree>
    <p:extLst>
      <p:ext uri="{BB962C8B-B14F-4D97-AF65-F5344CB8AC3E}">
        <p14:creationId xmlns:p14="http://schemas.microsoft.com/office/powerpoint/2010/main" val="265014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11</a:t>
            </a:fld>
            <a:endParaRPr lang="en-US"/>
          </a:p>
        </p:txBody>
      </p:sp>
      <p:sp>
        <p:nvSpPr>
          <p:cNvPr id="477186" name="Rectangle 2"/>
          <p:cNvSpPr>
            <a:spLocks noGrp="1" noChangeArrowheads="1"/>
          </p:cNvSpPr>
          <p:nvPr>
            <p:ph type="title"/>
          </p:nvPr>
        </p:nvSpPr>
        <p:spPr/>
        <p:txBody>
          <a:bodyPr/>
          <a:lstStyle/>
          <a:p>
            <a:r>
              <a:rPr lang="en-US" dirty="0"/>
              <a:t>Architecture is Expressed using Models</a:t>
            </a:r>
          </a:p>
        </p:txBody>
      </p:sp>
      <p:sp>
        <p:nvSpPr>
          <p:cNvPr id="477187" name="Rectangle 3" descr="Rectangle: Click to edit Master text styles&#10;Second level&#10;Third level&#10;Fourth level&#10;Fifth level"/>
          <p:cNvSpPr>
            <a:spLocks noGrp="1" noChangeArrowheads="1"/>
          </p:cNvSpPr>
          <p:nvPr>
            <p:ph type="body" idx="1"/>
          </p:nvPr>
        </p:nvSpPr>
        <p:spPr>
          <a:xfrm>
            <a:off x="1021907" y="1219200"/>
            <a:ext cx="6908800" cy="3657600"/>
          </a:xfrm>
        </p:spPr>
        <p:txBody>
          <a:bodyPr/>
          <a:lstStyle/>
          <a:p>
            <a:r>
              <a:rPr lang="en-US" sz="2000" dirty="0"/>
              <a:t>Software architecture emerged when it was becoming obvious that designs are too complicated to develop from scratch (circa early 1990s)</a:t>
            </a:r>
          </a:p>
          <a:p>
            <a:r>
              <a:rPr lang="en-US" sz="2000" dirty="0"/>
              <a:t>Good designs tend to be build using models…</a:t>
            </a:r>
          </a:p>
          <a:p>
            <a:pPr lvl="1"/>
            <a:r>
              <a:rPr lang="en-US" sz="1800" dirty="0"/>
              <a:t>1) Abstract different views of the system</a:t>
            </a:r>
          </a:p>
          <a:p>
            <a:pPr lvl="1"/>
            <a:r>
              <a:rPr lang="en-US" sz="1800" dirty="0"/>
              <a:t>2) Build models using precise notations (e.g., UML)</a:t>
            </a:r>
          </a:p>
          <a:p>
            <a:pPr lvl="1"/>
            <a:r>
              <a:rPr lang="en-US" sz="1800" dirty="0"/>
              <a:t>3) Verify that the models satisfy the requirements</a:t>
            </a:r>
          </a:p>
          <a:p>
            <a:pPr lvl="1"/>
            <a:r>
              <a:rPr lang="en-US" sz="1800" dirty="0"/>
              <a:t>4) Gradually add details to transform the models into the design</a:t>
            </a:r>
          </a:p>
          <a:p>
            <a:r>
              <a:rPr lang="en-US" sz="2000" dirty="0"/>
              <a:t>And such models can be derived from proven/established architecture patterns – more on this later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12</a:t>
            </a:fld>
            <a:endParaRPr lang="en-US"/>
          </a:p>
        </p:txBody>
      </p:sp>
      <p:sp>
        <p:nvSpPr>
          <p:cNvPr id="472066" name="Rectangle 2"/>
          <p:cNvSpPr>
            <a:spLocks noGrp="1" noChangeArrowheads="1"/>
          </p:cNvSpPr>
          <p:nvPr>
            <p:ph type="title"/>
          </p:nvPr>
        </p:nvSpPr>
        <p:spPr/>
        <p:txBody>
          <a:bodyPr/>
          <a:lstStyle/>
          <a:p>
            <a:r>
              <a:rPr lang="en-US" dirty="0"/>
              <a:t>Architecture Abstractions</a:t>
            </a:r>
          </a:p>
        </p:txBody>
      </p:sp>
      <p:sp>
        <p:nvSpPr>
          <p:cNvPr id="472067" name="Rectangle 3" descr="Rectangle: Click to edit Master text styles&#10;Second level&#10;Third level&#10;Fourth level&#10;Fifth level"/>
          <p:cNvSpPr>
            <a:spLocks noGrp="1" noChangeArrowheads="1"/>
          </p:cNvSpPr>
          <p:nvPr>
            <p:ph type="body" idx="1"/>
          </p:nvPr>
        </p:nvSpPr>
        <p:spPr>
          <a:xfrm>
            <a:off x="1172171" y="1686499"/>
            <a:ext cx="7740502" cy="1460125"/>
          </a:xfrm>
        </p:spPr>
        <p:txBody>
          <a:bodyPr/>
          <a:lstStyle/>
          <a:p>
            <a:pPr>
              <a:lnSpc>
                <a:spcPct val="90000"/>
              </a:lnSpc>
            </a:pPr>
            <a:r>
              <a:rPr lang="en-US" sz="2000" dirty="0"/>
              <a:t>Reference Architecture – focus is on the broad domain</a:t>
            </a:r>
          </a:p>
          <a:p>
            <a:pPr>
              <a:lnSpc>
                <a:spcPct val="90000"/>
              </a:lnSpc>
            </a:pPr>
            <a:r>
              <a:rPr lang="en-US" sz="2000" dirty="0"/>
              <a:t>Solution Architecture – focus on the solution space</a:t>
            </a:r>
          </a:p>
          <a:p>
            <a:pPr>
              <a:lnSpc>
                <a:spcPct val="90000"/>
              </a:lnSpc>
            </a:pPr>
            <a:r>
              <a:rPr lang="en-US" sz="2000" dirty="0"/>
              <a:t>Software Architecture – focus on the key technical abstractions</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911475" y="840593"/>
            <a:ext cx="69088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There are different techniques to perform software architecture analysis…</a:t>
            </a:r>
          </a:p>
        </p:txBody>
      </p:sp>
      <p:sp>
        <p:nvSpPr>
          <p:cNvPr id="7" name="Text Box 4">
            <a:extLst>
              <a:ext uri="{FF2B5EF4-FFF2-40B4-BE49-F238E27FC236}">
                <a16:creationId xmlns:a16="http://schemas.microsoft.com/office/drawing/2014/main" id="{132028DC-10C3-E64C-9133-526AB05B06D1}"/>
              </a:ext>
            </a:extLst>
          </p:cNvPr>
          <p:cNvSpPr txBox="1">
            <a:spLocks noChangeArrowheads="1"/>
          </p:cNvSpPr>
          <p:nvPr/>
        </p:nvSpPr>
        <p:spPr bwMode="auto">
          <a:xfrm>
            <a:off x="911475" y="3035559"/>
            <a:ext cx="69088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As well as a diversity of use cases where this information can be useful…</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43639BF5-67E9-C44E-9322-F1B0BB6B5D2B}"/>
              </a:ext>
            </a:extLst>
          </p:cNvPr>
          <p:cNvSpPr txBox="1">
            <a:spLocks noChangeArrowheads="1"/>
          </p:cNvSpPr>
          <p:nvPr/>
        </p:nvSpPr>
        <p:spPr bwMode="auto">
          <a:xfrm>
            <a:off x="1473236" y="3716474"/>
            <a:ext cx="6908800" cy="1460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sz="2000" b="0" dirty="0"/>
              <a:t>New product definition</a:t>
            </a:r>
          </a:p>
          <a:p>
            <a:pPr>
              <a:lnSpc>
                <a:spcPct val="90000"/>
              </a:lnSpc>
            </a:pPr>
            <a:r>
              <a:rPr lang="en-US" sz="2000" b="0" dirty="0"/>
              <a:t>Monitoring design quality (trends)</a:t>
            </a:r>
          </a:p>
          <a:p>
            <a:pPr>
              <a:lnSpc>
                <a:spcPct val="90000"/>
              </a:lnSpc>
            </a:pPr>
            <a:r>
              <a:rPr lang="en-US" sz="2000" b="0" dirty="0"/>
              <a:t>Redocumenting and/or extending the lifespan of existing systems</a:t>
            </a:r>
          </a:p>
        </p:txBody>
      </p:sp>
      <p:sp>
        <p:nvSpPr>
          <p:cNvPr id="2" name="TextBox 1">
            <a:extLst>
              <a:ext uri="{FF2B5EF4-FFF2-40B4-BE49-F238E27FC236}">
                <a16:creationId xmlns:a16="http://schemas.microsoft.com/office/drawing/2014/main" id="{3059346F-2BE2-D044-9D6A-89F54CCE7F7F}"/>
              </a:ext>
            </a:extLst>
          </p:cNvPr>
          <p:cNvSpPr txBox="1"/>
          <p:nvPr/>
        </p:nvSpPr>
        <p:spPr>
          <a:xfrm>
            <a:off x="227074" y="5141749"/>
            <a:ext cx="8689852" cy="646331"/>
          </a:xfrm>
          <a:prstGeom prst="rect">
            <a:avLst/>
          </a:prstGeom>
          <a:noFill/>
        </p:spPr>
        <p:txBody>
          <a:bodyPr wrap="square" rtlCol="0">
            <a:spAutoFit/>
          </a:bodyPr>
          <a:lstStyle/>
          <a:p>
            <a:r>
              <a:rPr lang="en-US" sz="2000" b="0" dirty="0">
                <a:solidFill>
                  <a:srgbClr val="7030A0"/>
                </a:solidFill>
                <a:latin typeface="+mn-lt"/>
              </a:rPr>
              <a:t>The “art” of architecture is to pick the correct abstractions based on the desired objectives or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b="0">
                <a:latin typeface="+mn-lt"/>
              </a:rPr>
              <a:pPr/>
              <a:t>13</a:t>
            </a:fld>
            <a:endParaRPr lang="en-US" b="0">
              <a:latin typeface="+mn-lt"/>
            </a:endParaRPr>
          </a:p>
        </p:txBody>
      </p:sp>
      <p:sp>
        <p:nvSpPr>
          <p:cNvPr id="472066" name="Rectangle 2"/>
          <p:cNvSpPr>
            <a:spLocks noGrp="1" noChangeArrowheads="1"/>
          </p:cNvSpPr>
          <p:nvPr>
            <p:ph type="title"/>
          </p:nvPr>
        </p:nvSpPr>
        <p:spPr/>
        <p:txBody>
          <a:bodyPr/>
          <a:lstStyle/>
          <a:p>
            <a:r>
              <a:rPr lang="en-US" dirty="0"/>
              <a:t>Architecture Framing</a:t>
            </a:r>
          </a:p>
        </p:txBody>
      </p:sp>
      <p:sp>
        <p:nvSpPr>
          <p:cNvPr id="472067" name="Rectangle 3" descr="Rectangle: Click to edit Master text styles&#10;Second level&#10;Third level&#10;Fourth level&#10;Fifth level"/>
          <p:cNvSpPr>
            <a:spLocks noGrp="1" noChangeArrowheads="1"/>
          </p:cNvSpPr>
          <p:nvPr>
            <p:ph type="body" idx="1"/>
          </p:nvPr>
        </p:nvSpPr>
        <p:spPr>
          <a:xfrm>
            <a:off x="938255" y="2113809"/>
            <a:ext cx="7386614" cy="1460125"/>
          </a:xfrm>
        </p:spPr>
        <p:txBody>
          <a:bodyPr/>
          <a:lstStyle/>
          <a:p>
            <a:pPr>
              <a:lnSpc>
                <a:spcPct val="90000"/>
              </a:lnSpc>
            </a:pPr>
            <a:r>
              <a:rPr lang="en-US" sz="2000" dirty="0"/>
              <a:t>Who is the constituent – aka, who am I trying to talk to or influence</a:t>
            </a:r>
          </a:p>
          <a:p>
            <a:pPr>
              <a:lnSpc>
                <a:spcPct val="90000"/>
              </a:lnSpc>
            </a:pPr>
            <a:r>
              <a:rPr lang="en-US" sz="2000" dirty="0"/>
              <a:t>What do I want them to understand – aka, why am I talking about architecture</a:t>
            </a:r>
          </a:p>
          <a:p>
            <a:pPr>
              <a:lnSpc>
                <a:spcPct val="90000"/>
              </a:lnSpc>
            </a:pPr>
            <a:r>
              <a:rPr lang="en-US" sz="2000" dirty="0"/>
              <a:t>What are the benefits, constraints, or tradeoffs associated with the architecture I am describing</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457200" y="955583"/>
            <a:ext cx="822960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When thinking about a reference-, solution-, or software architecture focus on:</a:t>
            </a:r>
          </a:p>
        </p:txBody>
      </p:sp>
      <p:sp>
        <p:nvSpPr>
          <p:cNvPr id="8" name="Text Box 4">
            <a:extLst>
              <a:ext uri="{FF2B5EF4-FFF2-40B4-BE49-F238E27FC236}">
                <a16:creationId xmlns:a16="http://schemas.microsoft.com/office/drawing/2014/main" id="{28CDD91C-76C1-4C4F-8D91-E056039F91BC}"/>
              </a:ext>
            </a:extLst>
          </p:cNvPr>
          <p:cNvSpPr txBox="1">
            <a:spLocks noChangeArrowheads="1"/>
          </p:cNvSpPr>
          <p:nvPr/>
        </p:nvSpPr>
        <p:spPr bwMode="auto">
          <a:xfrm>
            <a:off x="692352" y="5315346"/>
            <a:ext cx="8133596"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200" b="0" dirty="0">
                <a:latin typeface="+mn-lt"/>
              </a:rPr>
              <a:t>We will look at documentation approaches later, but I’m not necessarily a big fan of standard notations – more on that later.</a:t>
            </a:r>
          </a:p>
        </p:txBody>
      </p:sp>
      <p:sp>
        <p:nvSpPr>
          <p:cNvPr id="7" name="TextBox 6">
            <a:extLst>
              <a:ext uri="{FF2B5EF4-FFF2-40B4-BE49-F238E27FC236}">
                <a16:creationId xmlns:a16="http://schemas.microsoft.com/office/drawing/2014/main" id="{2F703695-FD55-8B49-BA47-2E32DD35C214}"/>
              </a:ext>
            </a:extLst>
          </p:cNvPr>
          <p:cNvSpPr txBox="1"/>
          <p:nvPr/>
        </p:nvSpPr>
        <p:spPr>
          <a:xfrm>
            <a:off x="286636" y="4425669"/>
            <a:ext cx="8689852" cy="646331"/>
          </a:xfrm>
          <a:prstGeom prst="rect">
            <a:avLst/>
          </a:prstGeom>
          <a:noFill/>
        </p:spPr>
        <p:txBody>
          <a:bodyPr wrap="square" rtlCol="0">
            <a:spAutoFit/>
          </a:bodyPr>
          <a:lstStyle/>
          <a:p>
            <a:r>
              <a:rPr lang="en-US" sz="2000" b="0" dirty="0">
                <a:solidFill>
                  <a:srgbClr val="7030A0"/>
                </a:solidFill>
                <a:latin typeface="+mn-lt"/>
              </a:rPr>
              <a:t>If you cant answer any/all of the above questions the impact of your architectural work will likely be sub-optimal</a:t>
            </a:r>
          </a:p>
        </p:txBody>
      </p:sp>
    </p:spTree>
    <p:extLst>
      <p:ext uri="{BB962C8B-B14F-4D97-AF65-F5344CB8AC3E}">
        <p14:creationId xmlns:p14="http://schemas.microsoft.com/office/powerpoint/2010/main" val="102772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33117"/>
          </a:xfrm>
        </p:spPr>
        <p:txBody>
          <a:bodyPr/>
          <a:lstStyle/>
          <a:p>
            <a:r>
              <a:rPr lang="en-US" sz="3200" u="none" dirty="0">
                <a:effectLst>
                  <a:outerShdw blurRad="38100" dist="38100" dir="2700000" algn="tl">
                    <a:srgbClr val="000000">
                      <a:alpha val="43137"/>
                    </a:srgbClr>
                  </a:outerShdw>
                </a:effectLst>
              </a:rPr>
              <a:t>Architecture Done Poorly …</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14</a:t>
            </a:fld>
            <a:endParaRPr lang="en-US" altLang="en-US">
              <a:solidFill>
                <a:prstClr val="black">
                  <a:tint val="75000"/>
                </a:prstClr>
              </a:solidFill>
            </a:endParaRPr>
          </a:p>
        </p:txBody>
      </p:sp>
      <p:pic>
        <p:nvPicPr>
          <p:cNvPr id="4" name="Picture 3" descr="bad_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52" y="1244148"/>
            <a:ext cx="7012646" cy="4420092"/>
          </a:xfrm>
          <a:prstGeom prst="rect">
            <a:avLst/>
          </a:prstGeom>
        </p:spPr>
      </p:pic>
    </p:spTree>
    <p:extLst>
      <p:ext uri="{BB962C8B-B14F-4D97-AF65-F5344CB8AC3E}">
        <p14:creationId xmlns:p14="http://schemas.microsoft.com/office/powerpoint/2010/main" val="405848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71997"/>
          </a:xfrm>
        </p:spPr>
        <p:txBody>
          <a:bodyPr/>
          <a:lstStyle/>
          <a:p>
            <a:r>
              <a:rPr lang="en-US" sz="3200" u="none" dirty="0">
                <a:effectLst>
                  <a:outerShdw blurRad="38100" dist="38100" dir="2700000" algn="tl">
                    <a:srgbClr val="000000">
                      <a:alpha val="43137"/>
                    </a:srgbClr>
                  </a:outerShdw>
                </a:effectLst>
              </a:rPr>
              <a:t>Get it Right the First Time !</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15</a:t>
            </a:fld>
            <a:endParaRPr lang="en-US" altLang="en-US">
              <a:solidFill>
                <a:prstClr val="black">
                  <a:tint val="75000"/>
                </a:prstClr>
              </a:solidFill>
            </a:endParaRPr>
          </a:p>
        </p:txBody>
      </p:sp>
      <p:pic>
        <p:nvPicPr>
          <p:cNvPr id="4" name="Picture 3" descr="Bad 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96" y="946071"/>
            <a:ext cx="6647821" cy="4861379"/>
          </a:xfrm>
          <a:prstGeom prst="rect">
            <a:avLst/>
          </a:prstGeom>
        </p:spPr>
      </p:pic>
    </p:spTree>
    <p:extLst>
      <p:ext uri="{BB962C8B-B14F-4D97-AF65-F5344CB8AC3E}">
        <p14:creationId xmlns:p14="http://schemas.microsoft.com/office/powerpoint/2010/main" val="160237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a:t>
            </a:r>
          </a:p>
        </p:txBody>
      </p:sp>
      <p:sp>
        <p:nvSpPr>
          <p:cNvPr id="3" name="Content Placeholder 2"/>
          <p:cNvSpPr>
            <a:spLocks noGrp="1"/>
          </p:cNvSpPr>
          <p:nvPr>
            <p:ph idx="1"/>
          </p:nvPr>
        </p:nvSpPr>
        <p:spPr>
          <a:xfrm>
            <a:off x="457200" y="992897"/>
            <a:ext cx="8229600" cy="4433448"/>
          </a:xfrm>
        </p:spPr>
        <p:txBody>
          <a:bodyPr/>
          <a:lstStyle/>
          <a:p>
            <a:pPr eaLnBrk="1" hangingPunct="1">
              <a:lnSpc>
                <a:spcPct val="90000"/>
              </a:lnSpc>
            </a:pPr>
            <a:r>
              <a:rPr lang="en-US" dirty="0"/>
              <a:t>It is an integral aspect of structuring software so that it can be built, understood and maintained:</a:t>
            </a:r>
          </a:p>
          <a:p>
            <a:pPr lvl="1" eaLnBrk="1" hangingPunct="1">
              <a:lnSpc>
                <a:spcPct val="90000"/>
              </a:lnSpc>
            </a:pPr>
            <a:r>
              <a:rPr lang="en-US" dirty="0"/>
              <a:t>Client / Server</a:t>
            </a:r>
          </a:p>
          <a:p>
            <a:pPr lvl="1" eaLnBrk="1" hangingPunct="1">
              <a:lnSpc>
                <a:spcPct val="90000"/>
              </a:lnSpc>
            </a:pPr>
            <a:r>
              <a:rPr lang="en-US" dirty="0"/>
              <a:t>Layered systems</a:t>
            </a:r>
          </a:p>
          <a:p>
            <a:pPr lvl="1" eaLnBrk="1" hangingPunct="1">
              <a:lnSpc>
                <a:spcPct val="90000"/>
              </a:lnSpc>
            </a:pPr>
            <a:r>
              <a:rPr lang="en-US" dirty="0"/>
              <a:t>Cloud based systems</a:t>
            </a:r>
          </a:p>
          <a:p>
            <a:pPr lvl="1" eaLnBrk="1" hangingPunct="1">
              <a:lnSpc>
                <a:spcPct val="90000"/>
              </a:lnSpc>
            </a:pPr>
            <a:r>
              <a:rPr lang="en-US" dirty="0" err="1"/>
              <a:t>etc</a:t>
            </a:r>
            <a:endParaRPr lang="en-US" dirty="0"/>
          </a:p>
          <a:p>
            <a:pPr eaLnBrk="1" hangingPunct="1">
              <a:lnSpc>
                <a:spcPct val="80000"/>
              </a:lnSpc>
            </a:pPr>
            <a:r>
              <a:rPr lang="en-US" dirty="0"/>
              <a:t>Architectural choices are critical in determining SW quality:</a:t>
            </a:r>
          </a:p>
          <a:p>
            <a:pPr lvl="1" eaLnBrk="1" hangingPunct="1">
              <a:lnSpc>
                <a:spcPct val="90000"/>
              </a:lnSpc>
            </a:pPr>
            <a:r>
              <a:rPr lang="en-US" dirty="0"/>
              <a:t>Performance</a:t>
            </a:r>
          </a:p>
          <a:p>
            <a:pPr lvl="1" eaLnBrk="1" hangingPunct="1">
              <a:lnSpc>
                <a:spcPct val="90000"/>
              </a:lnSpc>
            </a:pPr>
            <a:r>
              <a:rPr lang="en-US" dirty="0"/>
              <a:t>Scalability</a:t>
            </a:r>
          </a:p>
          <a:p>
            <a:pPr lvl="1" eaLnBrk="1" hangingPunct="1">
              <a:lnSpc>
                <a:spcPct val="90000"/>
              </a:lnSpc>
            </a:pPr>
            <a:r>
              <a:rPr lang="en-US" dirty="0"/>
              <a:t>Reuse</a:t>
            </a:r>
          </a:p>
          <a:p>
            <a:pPr lvl="1" eaLnBrk="1" hangingPunct="1">
              <a:lnSpc>
                <a:spcPct val="90000"/>
              </a:lnSpc>
            </a:pPr>
            <a:r>
              <a:rPr lang="en-US" dirty="0"/>
              <a:t>… and other non-functional properties</a:t>
            </a:r>
          </a:p>
          <a:p>
            <a:pPr lvl="1" eaLnBrk="1" hangingPunct="1">
              <a:lnSpc>
                <a:spcPct val="90000"/>
              </a:lnSpc>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16</a:t>
            </a:fld>
            <a:endParaRPr lang="en-US" altLang="en-US">
              <a:solidFill>
                <a:prstClr val="black">
                  <a:tint val="75000"/>
                </a:prstClr>
              </a:solidFill>
            </a:endParaRPr>
          </a:p>
        </p:txBody>
      </p:sp>
    </p:spTree>
    <p:extLst>
      <p:ext uri="{BB962C8B-B14F-4D97-AF65-F5344CB8AC3E}">
        <p14:creationId xmlns:p14="http://schemas.microsoft.com/office/powerpoint/2010/main" val="309074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p>
        </p:txBody>
      </p:sp>
      <p:sp>
        <p:nvSpPr>
          <p:cNvPr id="3" name="Content Placeholder 2"/>
          <p:cNvSpPr>
            <a:spLocks noGrp="1"/>
          </p:cNvSpPr>
          <p:nvPr>
            <p:ph idx="1"/>
          </p:nvPr>
        </p:nvSpPr>
        <p:spPr/>
        <p:txBody>
          <a:bodyPr/>
          <a:lstStyle/>
          <a:p>
            <a:r>
              <a:rPr lang="en-US" dirty="0"/>
              <a:t>As a designer, you need to:</a:t>
            </a:r>
          </a:p>
          <a:p>
            <a:pPr lvl="1"/>
            <a:r>
              <a:rPr lang="en-US" dirty="0"/>
              <a:t>Effectively manage complex tradeoffs to meet stakeholder objectives</a:t>
            </a:r>
          </a:p>
          <a:p>
            <a:pPr lvl="1"/>
            <a:r>
              <a:rPr lang="en-US" dirty="0"/>
              <a:t>Layout, socialize and influence your </a:t>
            </a:r>
            <a:r>
              <a:rPr lang="en-US" u="sng" dirty="0"/>
              <a:t>decisions.</a:t>
            </a:r>
          </a:p>
          <a:p>
            <a:pPr lvl="1"/>
            <a:r>
              <a:rPr lang="en-US" dirty="0"/>
              <a:t>Communicate with your team and convince your customer / boss of their merit.</a:t>
            </a:r>
          </a:p>
          <a:p>
            <a:pPr lvl="1"/>
            <a:r>
              <a:rPr lang="en-US" dirty="0"/>
              <a:t>Reason about the properties of the overall system in an abstract and convenient way.</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17</a:t>
            </a:fld>
            <a:endParaRPr lang="en-US" altLang="en-US">
              <a:solidFill>
                <a:prstClr val="black">
                  <a:tint val="75000"/>
                </a:prstClr>
              </a:solidFill>
            </a:endParaRPr>
          </a:p>
        </p:txBody>
      </p:sp>
    </p:spTree>
    <p:extLst>
      <p:ext uri="{BB962C8B-B14F-4D97-AF65-F5344CB8AC3E}">
        <p14:creationId xmlns:p14="http://schemas.microsoft.com/office/powerpoint/2010/main" val="52841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endParaRPr lang="en-US" dirty="0"/>
          </a:p>
        </p:txBody>
      </p:sp>
      <p:sp>
        <p:nvSpPr>
          <p:cNvPr id="3" name="Content Placeholder 2"/>
          <p:cNvSpPr>
            <a:spLocks noGrp="1"/>
          </p:cNvSpPr>
          <p:nvPr>
            <p:ph idx="1"/>
          </p:nvPr>
        </p:nvSpPr>
        <p:spPr/>
        <p:txBody>
          <a:bodyPr/>
          <a:lstStyle/>
          <a:p>
            <a:r>
              <a:rPr lang="en-US" dirty="0"/>
              <a:t>Certain “canonical” architectural designs provide valid blueprints for a lot of systems.</a:t>
            </a:r>
          </a:p>
          <a:p>
            <a:pPr lvl="1"/>
            <a:r>
              <a:rPr lang="en-US" dirty="0"/>
              <a:t> Architectural </a:t>
            </a:r>
            <a:r>
              <a:rPr lang="en-US" u="sng" dirty="0"/>
              <a:t>styles</a:t>
            </a:r>
          </a:p>
          <a:p>
            <a:r>
              <a:rPr lang="en-US" dirty="0"/>
              <a:t>Learn to recognize applicability and characteristics of styles.</a:t>
            </a:r>
          </a:p>
          <a:p>
            <a:r>
              <a:rPr lang="en-US" dirty="0"/>
              <a:t>Learn to use technologies that induce and support those styles.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18</a:t>
            </a:fld>
            <a:endParaRPr lang="en-US" altLang="en-US">
              <a:solidFill>
                <a:prstClr val="black">
                  <a:tint val="75000"/>
                </a:prstClr>
              </a:solidFill>
            </a:endParaRPr>
          </a:p>
        </p:txBody>
      </p:sp>
    </p:spTree>
    <p:extLst>
      <p:ext uri="{BB962C8B-B14F-4D97-AF65-F5344CB8AC3E}">
        <p14:creationId xmlns:p14="http://schemas.microsoft.com/office/powerpoint/2010/main" val="2214576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pic>
        <p:nvPicPr>
          <p:cNvPr id="1026" name="Picture 2" descr="MindMap of software architect roles">
            <a:extLst>
              <a:ext uri="{FF2B5EF4-FFF2-40B4-BE49-F238E27FC236}">
                <a16:creationId xmlns:a16="http://schemas.microsoft.com/office/drawing/2014/main" id="{5944E35E-B680-4F4C-BF52-5E6E3B742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22" y="767203"/>
            <a:ext cx="7513939" cy="508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6977" y="244475"/>
            <a:ext cx="8714630" cy="621287"/>
          </a:xfrm>
        </p:spPr>
        <p:txBody>
          <a:bodyPr/>
          <a:lstStyle/>
          <a:p>
            <a:r>
              <a:rPr lang="en-US" sz="2800" dirty="0"/>
              <a:t>Software Architects need to cover a lot of ground</a:t>
            </a:r>
          </a:p>
        </p:txBody>
      </p:sp>
    </p:spTree>
    <p:extLst>
      <p:ext uri="{BB962C8B-B14F-4D97-AF65-F5344CB8AC3E}">
        <p14:creationId xmlns:p14="http://schemas.microsoft.com/office/powerpoint/2010/main" val="37517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a:t>
            </a:r>
            <a:endParaRPr lang="en-US" sz="2000" dirty="0"/>
          </a:p>
        </p:txBody>
      </p:sp>
      <p:sp>
        <p:nvSpPr>
          <p:cNvPr id="3" name="Content Placeholder 2"/>
          <p:cNvSpPr>
            <a:spLocks noGrp="1"/>
          </p:cNvSpPr>
          <p:nvPr>
            <p:ph idx="1"/>
          </p:nvPr>
        </p:nvSpPr>
        <p:spPr>
          <a:xfrm>
            <a:off x="457200" y="1205268"/>
            <a:ext cx="8229600" cy="4239858"/>
          </a:xfrm>
        </p:spPr>
        <p:txBody>
          <a:bodyPr/>
          <a:lstStyle/>
          <a:p>
            <a:r>
              <a:rPr lang="en-US" dirty="0"/>
              <a:t>The fundamental organization of a system, embodied in its components, their relationships to each other and the environment, and the principles governing its design and evolution</a:t>
            </a:r>
            <a:r>
              <a:rPr lang="en-US" i="1" dirty="0"/>
              <a:t>.</a:t>
            </a:r>
            <a:endParaRPr lang="en-US" dirty="0"/>
          </a:p>
          <a:p>
            <a:pPr marL="0" indent="0">
              <a:buNone/>
            </a:pPr>
            <a:r>
              <a:rPr lang="en-US" sz="1800" dirty="0"/>
              <a:t>		</a:t>
            </a:r>
            <a:r>
              <a:rPr lang="en-US" sz="1400" dirty="0"/>
              <a:t>ANSI/IEEE </a:t>
            </a:r>
            <a:r>
              <a:rPr lang="en-US" sz="1400" dirty="0" err="1"/>
              <a:t>Std</a:t>
            </a:r>
            <a:r>
              <a:rPr lang="en-US" sz="1400" dirty="0"/>
              <a:t> 1471-2000, Recommended Practice for 			Architectural Description of Software-Intensive Systems.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60114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Software Architect do?</a:t>
            </a:r>
          </a:p>
        </p:txBody>
      </p:sp>
      <p:sp>
        <p:nvSpPr>
          <p:cNvPr id="3" name="Content Placeholder 2"/>
          <p:cNvSpPr>
            <a:spLocks noGrp="1"/>
          </p:cNvSpPr>
          <p:nvPr>
            <p:ph idx="1"/>
          </p:nvPr>
        </p:nvSpPr>
        <p:spPr/>
        <p:txBody>
          <a:bodyPr/>
          <a:lstStyle/>
          <a:p>
            <a:pPr lvl="0"/>
            <a:r>
              <a:rPr lang="en-US" sz="2000" dirty="0"/>
              <a:t>Interact with stakeholders to make sure their needs are being met.</a:t>
            </a:r>
          </a:p>
          <a:p>
            <a:pPr lvl="0"/>
            <a:r>
              <a:rPr lang="en-US" sz="2000" dirty="0"/>
              <a:t>Craft the right architecture to solve the problem at hand. </a:t>
            </a:r>
          </a:p>
          <a:p>
            <a:pPr lvl="1"/>
            <a:r>
              <a:rPr lang="en-US" sz="1800" dirty="0"/>
              <a:t>Make sure the right modeling is being done, to know that qualities like performance are going to be met.</a:t>
            </a:r>
          </a:p>
          <a:p>
            <a:pPr lvl="1"/>
            <a:r>
              <a:rPr lang="en-US" sz="1800" dirty="0"/>
              <a:t>Make sure that the architecture is not only the right one for operations, but also for deployment and sustainment.</a:t>
            </a:r>
          </a:p>
          <a:p>
            <a:pPr lvl="0"/>
            <a:r>
              <a:rPr lang="en-US" sz="2000" dirty="0"/>
              <a:t>Document, influence, and communicate it.</a:t>
            </a:r>
          </a:p>
          <a:p>
            <a:pPr lvl="0"/>
            <a:r>
              <a:rPr lang="en-US" sz="2000" dirty="0"/>
              <a:t>Give input as needed to issues like tool and environment selection.</a:t>
            </a:r>
          </a:p>
          <a:p>
            <a:pPr lvl="0"/>
            <a:r>
              <a:rPr lang="en-US" sz="2000" dirty="0"/>
              <a:t>Manage risk identification and risk mitigation strategies associated with the architecture, and architecture decisions.</a:t>
            </a:r>
          </a:p>
          <a:p>
            <a:pPr lvl="0"/>
            <a:r>
              <a:rPr lang="en-US" sz="2000" dirty="0"/>
              <a:t>Work closely with engineering teams, ensuring architecture guidance is relevant, is followed, and is adding value. </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284893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of a software architect</a:t>
            </a:r>
          </a:p>
        </p:txBody>
      </p:sp>
      <p:sp>
        <p:nvSpPr>
          <p:cNvPr id="3" name="Content Placeholder 2"/>
          <p:cNvSpPr>
            <a:spLocks noGrp="1"/>
          </p:cNvSpPr>
          <p:nvPr>
            <p:ph idx="1"/>
          </p:nvPr>
        </p:nvSpPr>
        <p:spPr/>
        <p:txBody>
          <a:bodyPr/>
          <a:lstStyle/>
          <a:p>
            <a:pPr lvl="0"/>
            <a:r>
              <a:rPr lang="en-US" sz="2000" dirty="0"/>
              <a:t>Be able to create abstractions and models that capture key constraints and tradeoff decisions</a:t>
            </a:r>
          </a:p>
          <a:p>
            <a:pPr lvl="0"/>
            <a:r>
              <a:rPr lang="en-US" sz="2000" dirty="0"/>
              <a:t>Continually analyze and update architecture as new things are learned</a:t>
            </a:r>
          </a:p>
          <a:p>
            <a:pPr lvl="0"/>
            <a:r>
              <a:rPr lang="en-US" sz="2000" dirty="0"/>
              <a:t>Keep current with the latest trends</a:t>
            </a:r>
          </a:p>
          <a:p>
            <a:pPr lvl="0"/>
            <a:r>
              <a:rPr lang="en-US" sz="2000" dirty="0"/>
              <a:t>Ensure compliance with decisions</a:t>
            </a:r>
          </a:p>
          <a:p>
            <a:pPr lvl="0"/>
            <a:r>
              <a:rPr lang="en-US" sz="2000" dirty="0"/>
              <a:t>Have diverse exposure and experience</a:t>
            </a:r>
          </a:p>
          <a:p>
            <a:pPr lvl="0"/>
            <a:r>
              <a:rPr lang="en-US" sz="2000" dirty="0"/>
              <a:t>Have business domain knowledge</a:t>
            </a:r>
          </a:p>
          <a:p>
            <a:pPr lvl="0"/>
            <a:r>
              <a:rPr lang="en-US" sz="2000" dirty="0"/>
              <a:t>Possess interpersonal skills (required for influencing)</a:t>
            </a:r>
          </a:p>
          <a:p>
            <a:pPr lvl="0"/>
            <a:r>
              <a:rPr lang="en-US" sz="2000" dirty="0"/>
              <a:t>Understand and navigate politics</a:t>
            </a:r>
          </a:p>
          <a:p>
            <a:pPr lvl="0"/>
            <a:r>
              <a:rPr lang="en-US" sz="2000" dirty="0"/>
              <a:t>Effectively demonstrate credibility to diverse audiences</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382397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pPr marL="0" indent="0">
              <a:buNone/>
            </a:pPr>
            <a:r>
              <a:rPr lang="en-US" dirty="0"/>
              <a:t>A software system architecture comprises:</a:t>
            </a:r>
          </a:p>
          <a:p>
            <a:pPr fontAlgn="ctr"/>
            <a:r>
              <a:rPr lang="en-US" dirty="0"/>
              <a:t>A collection of software and system components, connections, and constraints.</a:t>
            </a:r>
          </a:p>
          <a:p>
            <a:pPr fontAlgn="ctr"/>
            <a:r>
              <a:rPr lang="en-US" dirty="0"/>
              <a:t>A collection of system stakeholders' need statements.</a:t>
            </a:r>
          </a:p>
          <a:p>
            <a:pPr fontAlgn="ctr"/>
            <a:r>
              <a:rPr lang="en-US" dirty="0"/>
              <a:t>A rationale which demonstrates that the components, connections, and constraints define a system that, if implemented, would satisfy the collection of system stakeholders' need statements.</a:t>
            </a:r>
          </a:p>
          <a:p>
            <a:pPr marL="1257300" lvl="3" indent="0">
              <a:buNone/>
            </a:pPr>
            <a:r>
              <a:rPr lang="en-US" dirty="0"/>
              <a:t>					Boehm, et al., 1995</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388346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dirty="0"/>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organization---these elements and their interfaces, their collaborations, and their composition</a:t>
            </a:r>
          </a:p>
          <a:p>
            <a:pPr marL="1257300" lvl="3" indent="0">
              <a:buNone/>
            </a:pPr>
            <a:r>
              <a:rPr lang="en-US" dirty="0"/>
              <a:t>			P. </a:t>
            </a:r>
            <a:r>
              <a:rPr lang="en-US" dirty="0" err="1"/>
              <a:t>Kruchten</a:t>
            </a:r>
            <a:r>
              <a:rPr lang="en-US" dirty="0"/>
              <a:t>: The Rational Unified Process.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9547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sz="2000" dirty="0"/>
              <a:t>As the size and complexity of software systems increases, the design problem goes beyond the algorithms and data structures of the computation: designing and specifying the overall system structure emerges as a new kind of problem.</a:t>
            </a:r>
            <a:br>
              <a:rPr lang="en-US" sz="2000" dirty="0"/>
            </a:br>
            <a:br>
              <a:rPr lang="en-US" sz="2000" dirty="0"/>
            </a:br>
            <a:r>
              <a:rPr lang="en-US" sz="2000" dirty="0"/>
              <a:t>Structural issues include gross organization and global control structure; protocols for communication, synchronization, and data access; assignment of functionality to design elements; physical distribution; composition of design elements; scaling and performance; and selection among design alternatives.</a:t>
            </a:r>
            <a:br>
              <a:rPr lang="en-US" sz="2000" dirty="0"/>
            </a:br>
            <a:br>
              <a:rPr lang="en-US" sz="2000" dirty="0"/>
            </a:br>
            <a:r>
              <a:rPr lang="en-US" sz="2000" dirty="0"/>
              <a:t>This is the software architecture level of design.</a:t>
            </a:r>
          </a:p>
          <a:p>
            <a:pPr marL="1257300" lvl="3" indent="0">
              <a:buNone/>
            </a:pPr>
            <a:r>
              <a:rPr lang="en-US" dirty="0"/>
              <a:t>					</a:t>
            </a:r>
            <a:r>
              <a:rPr lang="en-US" dirty="0" err="1"/>
              <a:t>Garlan</a:t>
            </a:r>
            <a:r>
              <a:rPr lang="en-US" dirty="0"/>
              <a:t> and Shaw, 1999</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37641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6</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12804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General Search Engine Architecture </a:t>
            </a:r>
            <a:r>
              <a:rPr lang="en-US" sz="2000" u="none" dirty="0">
                <a:effectLst>
                  <a:outerShdw blurRad="38100" dist="38100" dir="2700000" algn="tl">
                    <a:srgbClr val="000000">
                      <a:alpha val="43137"/>
                    </a:srgbClr>
                  </a:outerShdw>
                </a:effectLst>
              </a:rPr>
              <a:t>(</a:t>
            </a:r>
            <a:r>
              <a:rPr lang="en-US" sz="2000" u="none" dirty="0" err="1">
                <a:effectLst>
                  <a:outerShdw blurRad="38100" dist="38100" dir="2700000" algn="tl">
                    <a:srgbClr val="000000">
                      <a:alpha val="43137"/>
                    </a:srgbClr>
                  </a:outerShdw>
                </a:effectLst>
              </a:rPr>
              <a:t>Arvind</a:t>
            </a:r>
            <a:r>
              <a:rPr lang="en-US" sz="2000" u="none" dirty="0">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7</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79549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Multi-tier Architecture</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8</a:t>
            </a:fld>
            <a:endParaRPr lang="en-US" altLang="en-US">
              <a:solidFill>
                <a:prstClr val="black">
                  <a:tint val="75000"/>
                </a:prstClr>
              </a:solidFill>
            </a:endParaRPr>
          </a:p>
        </p:txBody>
      </p:sp>
      <p:pic>
        <p:nvPicPr>
          <p:cNvPr id="5" name="Content Placeholder 4"/>
          <p:cNvPicPr>
            <a:picLocks noChangeAspect="1"/>
          </p:cNvPicPr>
          <p:nvPr/>
        </p:nvPicPr>
        <p:blipFill>
          <a:blip r:embed="rId2"/>
          <a:srcRect l="2146" r="2146"/>
          <a:stretch>
            <a:fillRect/>
          </a:stretch>
        </p:blipFill>
        <p:spPr>
          <a:xfrm>
            <a:off x="272133" y="1361598"/>
            <a:ext cx="8682346" cy="3919404"/>
          </a:xfrm>
          <a:prstGeom prst="rect">
            <a:avLst/>
          </a:prstGeom>
        </p:spPr>
      </p:pic>
    </p:spTree>
    <p:extLst>
      <p:ext uri="{BB962C8B-B14F-4D97-AF65-F5344CB8AC3E}">
        <p14:creationId xmlns:p14="http://schemas.microsoft.com/office/powerpoint/2010/main" val="215968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9</a:t>
            </a:fld>
            <a:endParaRPr lang="en-US"/>
          </a:p>
        </p:txBody>
      </p:sp>
      <p:sp>
        <p:nvSpPr>
          <p:cNvPr id="250882" name="Rectangle 2"/>
          <p:cNvSpPr>
            <a:spLocks noGrp="1" noChangeArrowheads="1"/>
          </p:cNvSpPr>
          <p:nvPr>
            <p:ph type="title"/>
          </p:nvPr>
        </p:nvSpPr>
        <p:spPr>
          <a:xfrm>
            <a:off x="338417" y="226203"/>
            <a:ext cx="8229600" cy="621287"/>
          </a:xfrm>
        </p:spPr>
        <p:txBody>
          <a:bodyPr/>
          <a:lstStyle/>
          <a:p>
            <a:r>
              <a:rPr lang="en-US" sz="2800" dirty="0"/>
              <a:t>Software Architecture as a Design Activity</a:t>
            </a:r>
          </a:p>
        </p:txBody>
      </p:sp>
      <p:sp>
        <p:nvSpPr>
          <p:cNvPr id="250883" name="Rectangle 3"/>
          <p:cNvSpPr>
            <a:spLocks noGrp="1" noChangeArrowheads="1"/>
          </p:cNvSpPr>
          <p:nvPr>
            <p:ph type="body" idx="1"/>
          </p:nvPr>
        </p:nvSpPr>
        <p:spPr>
          <a:xfrm>
            <a:off x="457200" y="968418"/>
            <a:ext cx="8229600" cy="4659362"/>
          </a:xfrm>
        </p:spPr>
        <p:txBody>
          <a:bodyPr/>
          <a:lstStyle/>
          <a:p>
            <a:pPr>
              <a:lnSpc>
                <a:spcPct val="90000"/>
              </a:lnSpc>
            </a:pPr>
            <a:r>
              <a:rPr lang="en-US" dirty="0"/>
              <a:t>It</a:t>
            </a:r>
            <a:r>
              <a:rPr lang="en-US" dirty="0">
                <a:latin typeface="Arial"/>
              </a:rPr>
              <a:t>’</a:t>
            </a:r>
            <a:r>
              <a:rPr lang="en-US" dirty="0"/>
              <a:t>s about software design</a:t>
            </a:r>
          </a:p>
          <a:p>
            <a:pPr lvl="1">
              <a:lnSpc>
                <a:spcPct val="90000"/>
              </a:lnSpc>
            </a:pPr>
            <a:r>
              <a:rPr lang="en-US" dirty="0"/>
              <a:t>All architecture is software design, but not all design is software architecture</a:t>
            </a:r>
          </a:p>
          <a:p>
            <a:pPr lvl="1">
              <a:lnSpc>
                <a:spcPct val="90000"/>
              </a:lnSpc>
            </a:pPr>
            <a:r>
              <a:rPr lang="en-US" dirty="0"/>
              <a:t>Part of the design process</a:t>
            </a:r>
          </a:p>
          <a:p>
            <a:pPr>
              <a:lnSpc>
                <a:spcPct val="90000"/>
              </a:lnSpc>
            </a:pPr>
            <a:r>
              <a:rPr lang="en-US" dirty="0"/>
              <a:t>Simply, architecture focuses </a:t>
            </a:r>
            <a:r>
              <a:rPr lang="en-US" dirty="0">
                <a:solidFill>
                  <a:srgbClr val="0000FF"/>
                </a:solidFill>
              </a:rPr>
              <a:t>on issues that will be difficult/impossible to change once the system is built</a:t>
            </a:r>
          </a:p>
          <a:p>
            <a:pPr lvl="1">
              <a:lnSpc>
                <a:spcPct val="90000"/>
              </a:lnSpc>
            </a:pPr>
            <a:r>
              <a:rPr lang="en-US" dirty="0"/>
              <a:t>Quality attributes like security, performance</a:t>
            </a:r>
          </a:p>
          <a:p>
            <a:pPr lvl="1">
              <a:lnSpc>
                <a:spcPct val="90000"/>
              </a:lnSpc>
            </a:pPr>
            <a:r>
              <a:rPr lang="en-US" dirty="0"/>
              <a:t>Non-functional requirements like cost, deployment hardware</a:t>
            </a:r>
          </a:p>
          <a:p>
            <a:pPr lvl="1">
              <a:lnSpc>
                <a:spcPct val="90000"/>
              </a:lnSpc>
            </a:pPr>
            <a:r>
              <a:rPr lang="en-US" dirty="0"/>
              <a:t>More on these later in this course</a:t>
            </a:r>
          </a:p>
          <a:p>
            <a:pPr>
              <a:lnSpc>
                <a:spcPct val="90000"/>
              </a:lnSpc>
            </a:pPr>
            <a:r>
              <a:rPr lang="en-US" dirty="0"/>
              <a:t>Generally architecture is about the effective management of constraints on the to be built system</a:t>
            </a:r>
          </a:p>
          <a:p>
            <a:pPr>
              <a:lnSpc>
                <a:spcPct val="90000"/>
              </a:lnSpc>
            </a:pPr>
            <a:endParaRPr lang="en-US" dirty="0"/>
          </a:p>
        </p:txBody>
      </p:sp>
    </p:spTree>
    <p:extLst>
      <p:ext uri="{BB962C8B-B14F-4D97-AF65-F5344CB8AC3E}">
        <p14:creationId xmlns:p14="http://schemas.microsoft.com/office/powerpoint/2010/main" val="4074630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18128</TotalTime>
  <Words>1176</Words>
  <Application>Microsoft Macintosh PowerPoint</Application>
  <PresentationFormat>Custom</PresentationFormat>
  <Paragraphs>122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Avant Garde</vt:lpstr>
      <vt:lpstr>Helvetica</vt:lpstr>
      <vt:lpstr>Verdana</vt:lpstr>
      <vt:lpstr>Office Theme</vt:lpstr>
      <vt:lpstr>SE 577 Software Architecture  Intro to Software Architecture </vt:lpstr>
      <vt:lpstr>What is Software Architecture?</vt:lpstr>
      <vt:lpstr>What is Software Architecture? (cont’d)</vt:lpstr>
      <vt:lpstr>What is Software Architecture? (cont’d)</vt:lpstr>
      <vt:lpstr>What is Software Architecture? (cont’d)</vt:lpstr>
      <vt:lpstr>PowerPoint Presentation</vt:lpstr>
      <vt:lpstr>General Search Engine Architecture (Arvind)</vt:lpstr>
      <vt:lpstr>Multi-tier Architecture</vt:lpstr>
      <vt:lpstr>Software Architecture as a Design Activity</vt:lpstr>
      <vt:lpstr>Software Architecture in the Context of Design</vt:lpstr>
      <vt:lpstr>Architecture is Expressed using Models</vt:lpstr>
      <vt:lpstr>Architecture Abstractions</vt:lpstr>
      <vt:lpstr>Architecture Framing</vt:lpstr>
      <vt:lpstr>Architecture Done Poorly …</vt:lpstr>
      <vt:lpstr>Get it Right the First Time !</vt:lpstr>
      <vt:lpstr>Why Study Architecture?</vt:lpstr>
      <vt:lpstr>Why Study Architecture? (cont’d)</vt:lpstr>
      <vt:lpstr>Why Study Architecture? (cont’d)</vt:lpstr>
      <vt:lpstr>Software Architects need to cover a lot of ground</vt:lpstr>
      <vt:lpstr>What does a Software Architect do?</vt:lpstr>
      <vt:lpstr>Expectations of a software architect</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610</cp:revision>
  <cp:lastPrinted>2014-01-29T15:51:24Z</cp:lastPrinted>
  <dcterms:created xsi:type="dcterms:W3CDTF">2000-03-07T00:57:40Z</dcterms:created>
  <dcterms:modified xsi:type="dcterms:W3CDTF">2022-03-30T00:55:57Z</dcterms:modified>
</cp:coreProperties>
</file>