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notesMasterIdLst>
    <p:notesMasterId r:id="rId26"/>
  </p:notesMasterIdLst>
  <p:sldIdLst>
    <p:sldId id="256" r:id="rId2"/>
    <p:sldId id="257" r:id="rId3"/>
    <p:sldId id="274" r:id="rId4"/>
    <p:sldId id="436" r:id="rId5"/>
    <p:sldId id="438" r:id="rId6"/>
    <p:sldId id="266" r:id="rId7"/>
    <p:sldId id="275" r:id="rId8"/>
    <p:sldId id="276" r:id="rId9"/>
    <p:sldId id="852" r:id="rId10"/>
    <p:sldId id="853" r:id="rId11"/>
    <p:sldId id="844" r:id="rId12"/>
    <p:sldId id="845" r:id="rId13"/>
    <p:sldId id="854" r:id="rId14"/>
    <p:sldId id="846" r:id="rId15"/>
    <p:sldId id="858" r:id="rId16"/>
    <p:sldId id="855" r:id="rId17"/>
    <p:sldId id="857" r:id="rId18"/>
    <p:sldId id="859" r:id="rId19"/>
    <p:sldId id="860" r:id="rId20"/>
    <p:sldId id="861" r:id="rId21"/>
    <p:sldId id="862" r:id="rId22"/>
    <p:sldId id="856" r:id="rId23"/>
    <p:sldId id="863" r:id="rId24"/>
    <p:sldId id="8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4" autoAdjust="0"/>
    <p:restoredTop sz="94554"/>
  </p:normalViewPr>
  <p:slideViewPr>
    <p:cSldViewPr snapToGrid="0" snapToObjects="1">
      <p:cViewPr varScale="1">
        <p:scale>
          <a:sx n="134" d="100"/>
          <a:sy n="134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45C60-CED6-B440-8927-4AEA12D2D7A5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FE4ED-59E9-4944-A32F-9556C2E2A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6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4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9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72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3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49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84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4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F04F-08BC-4642-81C9-00D36C75945A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CFFA-6FA3-4C6C-8A77-3356F28F7C80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8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F53D-4D03-447A-A139-EDA188F180D9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4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FC3D-9B20-4F77-B52D-B54E10146E16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8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B6D-97C1-4E2F-88EA-2004A60DE029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0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922D-A106-4715-A85A-76B2A0882E12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2D5-4B11-47DE-A1F6-CCF748D12FEF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7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E434-4C74-4702-AE92-0270A5A5157D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9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976F-0323-4648-A0DE-D0A05A884501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7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8C61-2A80-424D-B21E-E31F34EF830C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7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DF06-0BA9-4386-94D6-42D80F71273B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3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C7C3-C7FC-4D2F-B0CE-10B197DF22B1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7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drexel.edu/~bmitchel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pg63@drexel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090" y="913816"/>
            <a:ext cx="9919855" cy="171320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SE577:Software Architecture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692347" y="4506727"/>
            <a:ext cx="5257399" cy="1600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Dr. Brian Mitchell</a:t>
            </a:r>
          </a:p>
          <a:p>
            <a:r>
              <a:rPr lang="en-US" sz="2800" dirty="0"/>
              <a:t>Spring 2022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Drexel University</a:t>
            </a:r>
          </a:p>
        </p:txBody>
      </p:sp>
      <p:pic>
        <p:nvPicPr>
          <p:cNvPr id="7" name="Picture 4" descr="Dragon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16" y="4654560"/>
            <a:ext cx="5419808" cy="168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246784" y="2630104"/>
            <a:ext cx="6463346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Week 1: 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209362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43" y="1825625"/>
            <a:ext cx="6713170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5: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The Software Architect Elevator” </a:t>
            </a:r>
          </a:p>
          <a:p>
            <a:pPr marL="457200" lvl="1" indent="0">
              <a:buNone/>
            </a:pPr>
            <a:r>
              <a:rPr lang="en-US" altLang="zh-CN" dirty="0"/>
              <a:t>by Gregor </a:t>
            </a:r>
            <a:r>
              <a:rPr lang="en-US" altLang="zh-CN" dirty="0" err="1"/>
              <a:t>Hohpe</a:t>
            </a:r>
            <a:endParaRPr lang="en-US" altLang="zh-CN" dirty="0"/>
          </a:p>
        </p:txBody>
      </p:sp>
      <p:pic>
        <p:nvPicPr>
          <p:cNvPr id="3074" name="Picture 2" descr="Software Architect Elevator Book Cover">
            <a:extLst>
              <a:ext uri="{FF2B5EF4-FFF2-40B4-BE49-F238E27FC236}">
                <a16:creationId xmlns:a16="http://schemas.microsoft.com/office/drawing/2014/main" id="{A5F90783-7664-774A-9301-B17320D86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18" y="1143000"/>
            <a:ext cx="317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01D4AB-75C4-694D-90EE-DA2F155C6BF6}"/>
              </a:ext>
            </a:extLst>
          </p:cNvPr>
          <p:cNvSpPr/>
          <p:nvPr/>
        </p:nvSpPr>
        <p:spPr>
          <a:xfrm>
            <a:off x="1030782" y="469349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podcasts.google.com</a:t>
            </a:r>
            <a:r>
              <a:rPr lang="en-US" dirty="0"/>
              <a:t>/feed/aHR0cHM6Ly90aG91Z2h0d29ya3MubGlic3luLmNvbS9yc3M/episode/YzYzNjA2ZjYtYzVkZC00YTRmLTg2NDItNTU3YzExOWIzZWRm?hl=</a:t>
            </a:r>
            <a:r>
              <a:rPr lang="en-US" dirty="0" err="1"/>
              <a:t>en&amp;ved</a:t>
            </a:r>
            <a:r>
              <a:rPr lang="en-US" dirty="0"/>
              <a:t>=2ahUKEwisvZnZ8u72AhULZd8KHXNQDpwQjrkEegQIAhAF&amp;ep=6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3FE81B-E318-5848-A1BC-4F766A6E9A0E}"/>
              </a:ext>
            </a:extLst>
          </p:cNvPr>
          <p:cNvSpPr/>
          <p:nvPr/>
        </p:nvSpPr>
        <p:spPr>
          <a:xfrm>
            <a:off x="838200" y="4189226"/>
            <a:ext cx="288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45 Minute Podcast Summary</a:t>
            </a:r>
          </a:p>
        </p:txBody>
      </p:sp>
    </p:spTree>
    <p:extLst>
      <p:ext uri="{BB962C8B-B14F-4D97-AF65-F5344CB8AC3E}">
        <p14:creationId xmlns:p14="http://schemas.microsoft.com/office/powerpoint/2010/main" val="335878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Assignments, Assessments, and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DE04-F64B-4CFF-A456-22A385846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3879" cy="4351338"/>
          </a:xfrm>
        </p:spPr>
        <p:txBody>
          <a:bodyPr/>
          <a:lstStyle/>
          <a:p>
            <a:r>
              <a:rPr lang="en-US" dirty="0"/>
              <a:t>Individual assignment with multiple deliverables: </a:t>
            </a:r>
          </a:p>
          <a:p>
            <a:pPr lvl="1"/>
            <a:r>
              <a:rPr lang="en-US" dirty="0"/>
              <a:t>Design, analyze, and implement software architecture</a:t>
            </a:r>
          </a:p>
          <a:p>
            <a:pPr lvl="1"/>
            <a:r>
              <a:rPr lang="en-US" dirty="0"/>
              <a:t>Apply architecture patterns to achieve extensibility</a:t>
            </a:r>
          </a:p>
          <a:p>
            <a:pPr lvl="1"/>
            <a:r>
              <a:rPr lang="en-US" dirty="0"/>
              <a:t>Reason about various architecture quality attributes</a:t>
            </a:r>
          </a:p>
          <a:p>
            <a:pPr lvl="1"/>
            <a:endParaRPr lang="en-US" dirty="0"/>
          </a:p>
          <a:p>
            <a:r>
              <a:rPr lang="en-US" dirty="0"/>
              <a:t>Reading assignments, 2 foundational and 2 modern software architecture papers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Assignments, Assessments, and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DE04-F64B-4CFF-A456-22A385846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3879" cy="4351338"/>
          </a:xfrm>
        </p:spPr>
        <p:txBody>
          <a:bodyPr>
            <a:normAutofit/>
          </a:bodyPr>
          <a:lstStyle/>
          <a:p>
            <a:r>
              <a:rPr lang="en-US" dirty="0"/>
              <a:t>Grading Component: </a:t>
            </a:r>
          </a:p>
          <a:p>
            <a:pPr lvl="1"/>
            <a:r>
              <a:rPr lang="en-US" dirty="0"/>
              <a:t>Course Reading summaries and other assignments 40%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Course Project 50%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Participation: 10%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7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92" y="175937"/>
            <a:ext cx="11617377" cy="1325563"/>
          </a:xfrm>
        </p:spPr>
        <p:txBody>
          <a:bodyPr/>
          <a:lstStyle/>
          <a:p>
            <a:r>
              <a:rPr lang="en-US" b="1" dirty="0"/>
              <a:t>Slack will be our PRIMARY mode of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2AD27B-F960-1845-A1E7-6E507DCC4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72" y="1679508"/>
            <a:ext cx="7283034" cy="41690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4490134" y="6026566"/>
            <a:ext cx="4755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https://drexel-se577-2022.slack.com</a:t>
            </a:r>
          </a:p>
        </p:txBody>
      </p:sp>
    </p:spTree>
    <p:extLst>
      <p:ext uri="{BB962C8B-B14F-4D97-AF65-F5344CB8AC3E}">
        <p14:creationId xmlns:p14="http://schemas.microsoft.com/office/powerpoint/2010/main" val="147552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7326" cy="1325563"/>
          </a:xfrm>
        </p:spPr>
        <p:txBody>
          <a:bodyPr/>
          <a:lstStyle/>
          <a:p>
            <a:r>
              <a:rPr lang="en-US" dirty="0"/>
              <a:t>A word about the technologies we will be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84F8-E541-4412-99AB-BEF5FB52A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be using modern technologies to demonstrate modern software architecture toolchains and implementation patterns</a:t>
            </a:r>
          </a:p>
          <a:p>
            <a:r>
              <a:rPr lang="en-US" dirty="0"/>
              <a:t>I will allow students to program in Java, but I will not be using Java in this class</a:t>
            </a:r>
          </a:p>
          <a:p>
            <a:r>
              <a:rPr lang="en-US" dirty="0"/>
              <a:t>My views about why its time to move away from Java for modern software engineering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A635B9-A30A-0945-A375-A406FFD598DF}"/>
              </a:ext>
            </a:extLst>
          </p:cNvPr>
          <p:cNvSpPr/>
          <p:nvPr/>
        </p:nvSpPr>
        <p:spPr>
          <a:xfrm>
            <a:off x="1103372" y="5161750"/>
            <a:ext cx="9985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LETS USE THIS AS AN EXAMPLE DEMONSTRATING WHAT AN ARCHITECT DOES AND WHAT YOU SHOULD BE ABLE TO DO AFTER TAKING THIS CLASS</a:t>
            </a:r>
          </a:p>
        </p:txBody>
      </p:sp>
    </p:spTree>
    <p:extLst>
      <p:ext uri="{BB962C8B-B14F-4D97-AF65-F5344CB8AC3E}">
        <p14:creationId xmlns:p14="http://schemas.microsoft.com/office/powerpoint/2010/main" val="126687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3" y="1969"/>
            <a:ext cx="11617377" cy="1325563"/>
          </a:xfrm>
        </p:spPr>
        <p:txBody>
          <a:bodyPr/>
          <a:lstStyle/>
          <a:p>
            <a:r>
              <a:rPr lang="en-US" b="1" dirty="0"/>
              <a:t>Our first software architecture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4304"/>
            <a:ext cx="27432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416859" y="5777976"/>
            <a:ext cx="9985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Lets examine this from an architects viewpoint – We will learn later that this can be articulated as an architecture decision record (ADR)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9695D-B400-D546-AEEE-F126D77C8632}"/>
              </a:ext>
            </a:extLst>
          </p:cNvPr>
          <p:cNvSpPr txBox="1"/>
          <p:nvPr/>
        </p:nvSpPr>
        <p:spPr>
          <a:xfrm>
            <a:off x="685799" y="956791"/>
            <a:ext cx="10377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Architecture Guidance:  For most new modern development the overall JVM ecosystem should be avoided, if</a:t>
            </a:r>
            <a:br>
              <a:rPr lang="en-US" dirty="0"/>
            </a:br>
            <a:r>
              <a:rPr lang="en-US" dirty="0"/>
              <a:t>the criteria for acceptable use of the JVM ecosystem are met, then: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6AAE0-05AC-1E42-ACEE-F3B485D73848}"/>
              </a:ext>
            </a:extLst>
          </p:cNvPr>
          <p:cNvSpPr txBox="1"/>
          <p:nvPr/>
        </p:nvSpPr>
        <p:spPr>
          <a:xfrm>
            <a:off x="685799" y="1609740"/>
            <a:ext cx="1021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Java code bases can continue to be developed and extended in Java – significant new development</a:t>
            </a:r>
            <a:br>
              <a:rPr lang="en-US" dirty="0"/>
            </a:br>
            <a:r>
              <a:rPr lang="en-US" dirty="0"/>
              <a:t>or enhancements to these systems should consider moving over to Kotlin.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9C7B9-71E4-E547-A76A-108DE13B69CB}"/>
              </a:ext>
            </a:extLst>
          </p:cNvPr>
          <p:cNvSpPr/>
          <p:nvPr/>
        </p:nvSpPr>
        <p:spPr>
          <a:xfrm>
            <a:off x="1842246" y="2385676"/>
            <a:ext cx="3363686" cy="339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Java Virtual Machine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166A-0CA3-B94D-BB46-6BD69D40F672}"/>
              </a:ext>
            </a:extLst>
          </p:cNvPr>
          <p:cNvSpPr/>
          <p:nvPr/>
        </p:nvSpPr>
        <p:spPr>
          <a:xfrm>
            <a:off x="2033192" y="2866974"/>
            <a:ext cx="3062794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Runtime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060E6C-A3BF-BC43-B127-1BE057D424A1}"/>
              </a:ext>
            </a:extLst>
          </p:cNvPr>
          <p:cNvSpPr/>
          <p:nvPr/>
        </p:nvSpPr>
        <p:spPr>
          <a:xfrm>
            <a:off x="2033191" y="4258604"/>
            <a:ext cx="3062796" cy="1262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Languages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A82FA-FCB0-6940-983C-DDC4CEE6090A}"/>
              </a:ext>
            </a:extLst>
          </p:cNvPr>
          <p:cNvSpPr/>
          <p:nvPr/>
        </p:nvSpPr>
        <p:spPr>
          <a:xfrm>
            <a:off x="2258427" y="4749150"/>
            <a:ext cx="1156008" cy="578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117790-0FD8-6042-9467-EE77BE5944FF}"/>
              </a:ext>
            </a:extLst>
          </p:cNvPr>
          <p:cNvSpPr/>
          <p:nvPr/>
        </p:nvSpPr>
        <p:spPr>
          <a:xfrm>
            <a:off x="2033192" y="3568039"/>
            <a:ext cx="3062794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Ecosystem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9AF297-4E1C-D248-94A0-1836ECE0B863}"/>
              </a:ext>
            </a:extLst>
          </p:cNvPr>
          <p:cNvSpPr/>
          <p:nvPr/>
        </p:nvSpPr>
        <p:spPr>
          <a:xfrm>
            <a:off x="3639670" y="4749149"/>
            <a:ext cx="1231082" cy="578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Kotlin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4248B435-7061-924E-A126-B40DC2CA0F22}"/>
              </a:ext>
            </a:extLst>
          </p:cNvPr>
          <p:cNvSpPr/>
          <p:nvPr/>
        </p:nvSpPr>
        <p:spPr>
          <a:xfrm>
            <a:off x="5809129" y="2866974"/>
            <a:ext cx="3957918" cy="2062547"/>
          </a:xfrm>
          <a:prstGeom prst="leftArrow">
            <a:avLst>
              <a:gd name="adj1" fmla="val 50000"/>
              <a:gd name="adj2" fmla="val 398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JVM Ecosystem</a:t>
            </a:r>
            <a:br>
              <a:rPr lang="en-US" sz="2000" b="1" dirty="0"/>
            </a:br>
            <a:r>
              <a:rPr lang="en-US" sz="2000" b="1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55515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051" y="104714"/>
            <a:ext cx="10917326" cy="1325563"/>
          </a:xfrm>
        </p:spPr>
        <p:txBody>
          <a:bodyPr/>
          <a:lstStyle/>
          <a:p>
            <a:r>
              <a:rPr lang="en-US" dirty="0"/>
              <a:t>First Architecture Example:  Lets analyze the Java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pic>
        <p:nvPicPr>
          <p:cNvPr id="4098" name="Picture 2" descr="US Department of Homeland Security advises disabling Java following fresh  zero-day vulnerability - The Verge">
            <a:extLst>
              <a:ext uri="{FF2B5EF4-FFF2-40B4-BE49-F238E27FC236}">
                <a16:creationId xmlns:a16="http://schemas.microsoft.com/office/drawing/2014/main" id="{CFB89BE9-98D0-314A-B417-39E6DA16F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9272"/>
            <a:ext cx="2413416" cy="180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E8FFD1-3214-F34B-AEFC-A82AE5215178}"/>
              </a:ext>
            </a:extLst>
          </p:cNvPr>
          <p:cNvSpPr txBox="1"/>
          <p:nvPr/>
        </p:nvSpPr>
        <p:spPr>
          <a:xfrm>
            <a:off x="2413416" y="1425814"/>
            <a:ext cx="3515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first appeared in 1995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605702-C925-E24C-880E-E3805AA082EA}"/>
              </a:ext>
            </a:extLst>
          </p:cNvPr>
          <p:cNvSpPr txBox="1"/>
          <p:nvPr/>
        </p:nvSpPr>
        <p:spPr>
          <a:xfrm>
            <a:off x="2422499" y="1794476"/>
            <a:ext cx="9229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Objective:  Improve on scale, simplicity, portability over things like C/C++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CA3536-26C8-3C48-9597-8C992888E8A3}"/>
              </a:ext>
            </a:extLst>
          </p:cNvPr>
          <p:cNvSpPr txBox="1"/>
          <p:nvPr/>
        </p:nvSpPr>
        <p:spPr>
          <a:xfrm>
            <a:off x="2431582" y="2163138"/>
            <a:ext cx="5698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Obsessive focus on Backwards Compatibility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F87C52-7C0B-C84A-87E2-D1A2E905EFD1}"/>
              </a:ext>
            </a:extLst>
          </p:cNvPr>
          <p:cNvSpPr txBox="1"/>
          <p:nvPr/>
        </p:nvSpPr>
        <p:spPr>
          <a:xfrm>
            <a:off x="2440665" y="2562287"/>
            <a:ext cx="755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Implementing “best of class” support for object orientation</a:t>
            </a:r>
          </a:p>
        </p:txBody>
      </p:sp>
      <p:pic>
        <p:nvPicPr>
          <p:cNvPr id="4100" name="Picture 4" descr="ProSyst mBS SDK 8.2: Overview">
            <a:extLst>
              <a:ext uri="{FF2B5EF4-FFF2-40B4-BE49-F238E27FC236}">
                <a16:creationId xmlns:a16="http://schemas.microsoft.com/office/drawing/2014/main" id="{A1F805B8-A7E1-2C4D-B64F-EE3E36E2D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14" y="4035326"/>
            <a:ext cx="1868613" cy="14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5B6B1AC-F3B6-F94E-B39D-5478000642EF}"/>
              </a:ext>
            </a:extLst>
          </p:cNvPr>
          <p:cNvSpPr txBox="1"/>
          <p:nvPr/>
        </p:nvSpPr>
        <p:spPr>
          <a:xfrm>
            <a:off x="2580228" y="3572630"/>
            <a:ext cx="9366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Java Virtual Machine is one of the most impressive pieces of software ever developed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36C84F-A13F-9643-A97F-AC902FAA6596}"/>
              </a:ext>
            </a:extLst>
          </p:cNvPr>
          <p:cNvSpPr txBox="1"/>
          <p:nvPr/>
        </p:nvSpPr>
        <p:spPr>
          <a:xfrm>
            <a:off x="2607478" y="4369109"/>
            <a:ext cx="936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Provides an isolated sandbox for running applications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F4EEAA-6B96-C246-A37B-05510B4ED406}"/>
              </a:ext>
            </a:extLst>
          </p:cNvPr>
          <p:cNvSpPr txBox="1"/>
          <p:nvPr/>
        </p:nvSpPr>
        <p:spPr>
          <a:xfrm>
            <a:off x="2607478" y="4784552"/>
            <a:ext cx="936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Provides a portable runtime for multiple architectures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FA55C5-3EC9-694F-BF9D-B85FF70695B5}"/>
              </a:ext>
            </a:extLst>
          </p:cNvPr>
          <p:cNvSpPr txBox="1"/>
          <p:nvPr/>
        </p:nvSpPr>
        <p:spPr>
          <a:xfrm>
            <a:off x="2607478" y="5199995"/>
            <a:ext cx="936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 the years has achieved near native performance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40C096-921B-E544-8967-35C0E2E66C3A}"/>
              </a:ext>
            </a:extLst>
          </p:cNvPr>
          <p:cNvSpPr txBox="1"/>
          <p:nvPr/>
        </p:nvSpPr>
        <p:spPr>
          <a:xfrm>
            <a:off x="1373520" y="5943443"/>
            <a:ext cx="936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ON THE SURFACE PRETTY AWESOME – 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1826167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382" y="87009"/>
            <a:ext cx="1091732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First Architecture Example:  Lets analyze the Java - II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pic>
        <p:nvPicPr>
          <p:cNvPr id="4098" name="Picture 2" descr="US Department of Homeland Security advises disabling Java following fresh  zero-day vulnerability - The Verge">
            <a:extLst>
              <a:ext uri="{FF2B5EF4-FFF2-40B4-BE49-F238E27FC236}">
                <a16:creationId xmlns:a16="http://schemas.microsoft.com/office/drawing/2014/main" id="{CFB89BE9-98D0-314A-B417-39E6DA16F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2" y="311412"/>
            <a:ext cx="1217789" cy="91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E8FFD1-3214-F34B-AEFC-A82AE5215178}"/>
              </a:ext>
            </a:extLst>
          </p:cNvPr>
          <p:cNvSpPr txBox="1"/>
          <p:nvPr/>
        </p:nvSpPr>
        <p:spPr>
          <a:xfrm>
            <a:off x="2275949" y="967917"/>
            <a:ext cx="8059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be learning that architecture is largely about tradeoffs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3CBC000-924D-1A40-84BC-739D2CB2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5195"/>
              </p:ext>
            </p:extLst>
          </p:nvPr>
        </p:nvGraphicFramePr>
        <p:xfrm>
          <a:off x="269257" y="1635676"/>
          <a:ext cx="1165348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482">
                  <a:extLst>
                    <a:ext uri="{9D8B030D-6E8A-4147-A177-3AD203B41FA5}">
                      <a16:colId xmlns:a16="http://schemas.microsoft.com/office/drawing/2014/main" val="3803904326"/>
                    </a:ext>
                  </a:extLst>
                </a:gridCol>
                <a:gridCol w="9675003">
                  <a:extLst>
                    <a:ext uri="{9D8B030D-6E8A-4147-A177-3AD203B41FA5}">
                      <a16:colId xmlns:a16="http://schemas.microsoft.com/office/drawing/2014/main" val="2937203599"/>
                    </a:ext>
                  </a:extLst>
                </a:gridCol>
              </a:tblGrid>
              <a:tr h="279804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9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Backwards Compatibility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GREAT:  Code written today or 20 years ago largely compiles as is</a:t>
                      </a:r>
                    </a:p>
                    <a:p>
                      <a:r>
                        <a:rPr lang="en-US" dirty="0"/>
                        <a:t>GREAT: JVM enhancements over the years enables Java to run at speeds comparable with any modern programming language</a:t>
                      </a:r>
                    </a:p>
                    <a:p>
                      <a:r>
                        <a:rPr lang="en-US" dirty="0"/>
                        <a:t>ISSUE:  Early Java language decisions based on the state of software engineering and object orientation in the 1990s have been shown to be suboptimal – but we are still stuck with them. 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Implications – Type erasure at compile time for generics, improper lambdas/closure support, awkward functional programing extensions, inconsistent views of object vs native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 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 30 years ago when compared to other languages at the time</a:t>
                      </a:r>
                    </a:p>
                    <a:p>
                      <a:r>
                        <a:rPr lang="en-US" dirty="0"/>
                        <a:t>But lacking many of the things that have proven to be useful in modern programming languages:  awkward type inference, immutability not a first-class concern, extremely verbose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5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Developer familiarity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Java rolled out, standardizing around a language made a lot of sense.  Although Java has been “free” since the get go, a large ecosystem of expensive commercial tools were centered around Java-based systems – the infamous Java Application Server – if you are investing millions on a Java based commercial runtime, you need Java developers/engineers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4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the early days you wanted to develop on one OS but deploy to another OS – Java had excellent support for this, but this is no longer a “big deal”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9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088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otlin Logo PNG Transparent &amp; SVG Vector - Freebie Supply">
            <a:extLst>
              <a:ext uri="{FF2B5EF4-FFF2-40B4-BE49-F238E27FC236}">
                <a16:creationId xmlns:a16="http://schemas.microsoft.com/office/drawing/2014/main" id="{F867091F-09C8-AA4B-8208-5D6DD7936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6" y="3667906"/>
            <a:ext cx="2801757" cy="209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37" y="104656"/>
            <a:ext cx="1091732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Arguing Recommendation 1:  </a:t>
            </a:r>
            <a:br>
              <a:rPr lang="en-US" dirty="0"/>
            </a:br>
            <a:r>
              <a:rPr lang="en-US" dirty="0"/>
              <a:t>Major refactoring of Java apps should move to Kotlin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pic>
        <p:nvPicPr>
          <p:cNvPr id="4098" name="Picture 2" descr="US Department of Homeland Security advises disabling Java following fresh  zero-day vulnerability - The Verge">
            <a:extLst>
              <a:ext uri="{FF2B5EF4-FFF2-40B4-BE49-F238E27FC236}">
                <a16:creationId xmlns:a16="http://schemas.microsoft.com/office/drawing/2014/main" id="{CFB89BE9-98D0-314A-B417-39E6DA16F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6092"/>
            <a:ext cx="2413416" cy="180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1335A4-2F23-1F42-9F13-74178FD5DB77}"/>
              </a:ext>
            </a:extLst>
          </p:cNvPr>
          <p:cNvSpPr txBox="1"/>
          <p:nvPr/>
        </p:nvSpPr>
        <p:spPr>
          <a:xfrm>
            <a:off x="3321424" y="1430219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Kotlin is significantly less verbose than 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Less code = less bugs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Less code = more productivity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DC29D-72C0-A845-B23E-86D888EFFBA1}"/>
              </a:ext>
            </a:extLst>
          </p:cNvPr>
          <p:cNvSpPr txBox="1"/>
          <p:nvPr/>
        </p:nvSpPr>
        <p:spPr>
          <a:xfrm>
            <a:off x="3321424" y="2596299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Kotlin embraces modern language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Better support for distributed systems, which are most systems these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3C8BF2-260B-8745-8DBF-53555BEAEDCA}"/>
              </a:ext>
            </a:extLst>
          </p:cNvPr>
          <p:cNvSpPr txBox="1"/>
          <p:nvPr/>
        </p:nvSpPr>
        <p:spPr>
          <a:xfrm>
            <a:off x="3321424" y="3762379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Kotlin is interoperable and easy to 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Simple to start integrating </a:t>
            </a:r>
            <a:r>
              <a:rPr lang="en-US" sz="2000" dirty="0" err="1"/>
              <a:t>kotlin</a:t>
            </a:r>
            <a:r>
              <a:rPr lang="en-US" sz="2000" dirty="0"/>
              <a:t> into existing projects as well as starting new projects with </a:t>
            </a:r>
            <a:r>
              <a:rPr lang="en-US" sz="2000" dirty="0" err="1"/>
              <a:t>kotlin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58FD2D-C943-C547-B3BB-3B61E2925792}"/>
              </a:ext>
            </a:extLst>
          </p:cNvPr>
          <p:cNvSpPr txBox="1"/>
          <p:nvPr/>
        </p:nvSpPr>
        <p:spPr>
          <a:xfrm>
            <a:off x="3321424" y="4928459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Kotlin is popular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Kotlin’s killer use case was Android development, but has now expanded as a popular choice with traditional Java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277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3" y="1969"/>
            <a:ext cx="11617377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Arguing Recommendation 2</a:t>
            </a:r>
            <a:br>
              <a:rPr lang="en-US" sz="4000" b="1" dirty="0"/>
            </a:br>
            <a:r>
              <a:rPr lang="en-US" sz="4000" b="1" dirty="0"/>
              <a:t>Avoid the JVM for largely Net New efforts,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4304"/>
            <a:ext cx="27432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416860" y="5126155"/>
            <a:ext cx="33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Overall JVM Architecture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9C7B9-71E4-E547-A76A-108DE13B69CB}"/>
              </a:ext>
            </a:extLst>
          </p:cNvPr>
          <p:cNvSpPr/>
          <p:nvPr/>
        </p:nvSpPr>
        <p:spPr>
          <a:xfrm>
            <a:off x="416859" y="1537221"/>
            <a:ext cx="3363686" cy="339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Java Virtual Machine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166A-0CA3-B94D-BB46-6BD69D40F672}"/>
              </a:ext>
            </a:extLst>
          </p:cNvPr>
          <p:cNvSpPr/>
          <p:nvPr/>
        </p:nvSpPr>
        <p:spPr>
          <a:xfrm>
            <a:off x="607805" y="2018519"/>
            <a:ext cx="3062794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Runtime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060E6C-A3BF-BC43-B127-1BE057D424A1}"/>
              </a:ext>
            </a:extLst>
          </p:cNvPr>
          <p:cNvSpPr/>
          <p:nvPr/>
        </p:nvSpPr>
        <p:spPr>
          <a:xfrm>
            <a:off x="607804" y="3410149"/>
            <a:ext cx="3062796" cy="1262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Workloads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A82FA-FCB0-6940-983C-DDC4CEE6090A}"/>
              </a:ext>
            </a:extLst>
          </p:cNvPr>
          <p:cNvSpPr/>
          <p:nvPr/>
        </p:nvSpPr>
        <p:spPr>
          <a:xfrm>
            <a:off x="833040" y="3900695"/>
            <a:ext cx="2582514" cy="578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 is Here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117790-0FD8-6042-9467-EE77BE5944FF}"/>
              </a:ext>
            </a:extLst>
          </p:cNvPr>
          <p:cNvSpPr/>
          <p:nvPr/>
        </p:nvSpPr>
        <p:spPr>
          <a:xfrm>
            <a:off x="607805" y="2719584"/>
            <a:ext cx="3062794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Ecosystem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3189C0-4BE0-5E42-9C50-C9B9099BFCC6}"/>
              </a:ext>
            </a:extLst>
          </p:cNvPr>
          <p:cNvSpPr txBox="1"/>
          <p:nvPr/>
        </p:nvSpPr>
        <p:spPr>
          <a:xfrm>
            <a:off x="3971491" y="1593230"/>
            <a:ext cx="785308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JVM Benefits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isolated environment for executing your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runtime management for your executing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multi-threaded, and multi-process abstractions on top of 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Portable across Operating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08F57-9DD2-CD40-851D-4CB74B94C477}"/>
              </a:ext>
            </a:extLst>
          </p:cNvPr>
          <p:cNvSpPr txBox="1"/>
          <p:nvPr/>
        </p:nvSpPr>
        <p:spPr>
          <a:xfrm>
            <a:off x="4005781" y="3959467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JVM Limitations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Cold start times because the JVM adaptively optimizes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Only supports JVM-based languages – Java, Kotlin, </a:t>
            </a:r>
            <a:r>
              <a:rPr lang="en-US" sz="2000" dirty="0" err="1"/>
              <a:t>etc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291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About the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Dr. Brian Mitchell</a:t>
            </a:r>
          </a:p>
          <a:p>
            <a:pPr lvl="1"/>
            <a:r>
              <a:rPr lang="en-US" dirty="0"/>
              <a:t>Professor in Computer Science</a:t>
            </a:r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B.S., M.S., and Ph.D. in Computer Science</a:t>
            </a:r>
          </a:p>
          <a:p>
            <a:pPr lvl="1"/>
            <a:r>
              <a:rPr lang="en-US" dirty="0"/>
              <a:t>M.E. in Computer and Telecommunication Engineering</a:t>
            </a:r>
          </a:p>
          <a:p>
            <a:pPr lvl="1"/>
            <a:r>
              <a:rPr lang="en-US" dirty="0"/>
              <a:t>Involved with CS Department Teaching, Research and Industry collaboration since 1997 </a:t>
            </a:r>
          </a:p>
          <a:p>
            <a:pPr lvl="1"/>
            <a:r>
              <a:rPr lang="en-US" dirty="0"/>
              <a:t>Ph.D. work in Software Architecture Recovery </a:t>
            </a:r>
          </a:p>
          <a:p>
            <a:pPr lvl="1"/>
            <a:endParaRPr lang="en-US" dirty="0"/>
          </a:p>
          <a:p>
            <a:r>
              <a:rPr lang="en-US" dirty="0"/>
              <a:t>Contact Information</a:t>
            </a:r>
          </a:p>
          <a:p>
            <a:pPr lvl="1"/>
            <a:r>
              <a:rPr lang="en-US" dirty="0"/>
              <a:t>Email: bsm23@Drexel.edu</a:t>
            </a:r>
          </a:p>
          <a:p>
            <a:pPr lvl="1"/>
            <a:r>
              <a:rPr lang="en-US" dirty="0"/>
              <a:t>Office Hours: by appointment</a:t>
            </a:r>
          </a:p>
          <a:p>
            <a:pPr lvl="1"/>
            <a:r>
              <a:rPr lang="en-US" dirty="0"/>
              <a:t>Webpage: </a:t>
            </a:r>
            <a:r>
              <a:rPr lang="en-US" dirty="0">
                <a:hlinkClick r:id="rId2"/>
              </a:rPr>
              <a:t>https://www.cs.drexel.edu/~bmitchell/</a:t>
            </a:r>
            <a:endParaRPr lang="en-US" dirty="0"/>
          </a:p>
          <a:p>
            <a:pPr lvl="1"/>
            <a:r>
              <a:rPr lang="en-US" dirty="0"/>
              <a:t>Course Slack Workspace:  https://drexel-se577-2022.slack.com/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77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3" y="1969"/>
            <a:ext cx="11617377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Arguing Recommendation 2</a:t>
            </a:r>
            <a:br>
              <a:rPr lang="en-US" sz="4000" b="1" dirty="0"/>
            </a:br>
            <a:r>
              <a:rPr lang="en-US" sz="4000" b="1" dirty="0"/>
              <a:t>Avoid the JVM for largely Net New efforts,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4304"/>
            <a:ext cx="27432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185220" y="6212899"/>
            <a:ext cx="4117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Overall Docker Architecture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3189C0-4BE0-5E42-9C50-C9B9099BFCC6}"/>
              </a:ext>
            </a:extLst>
          </p:cNvPr>
          <p:cNvSpPr txBox="1"/>
          <p:nvPr/>
        </p:nvSpPr>
        <p:spPr>
          <a:xfrm>
            <a:off x="4005781" y="1450424"/>
            <a:ext cx="785308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Docker Benefits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isolated environment for executing your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runtime management for your executing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multi-threaded, and multi-process abstractions on top of 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Portable across Operating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Language, framework agnostic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composed with other containers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Light footprint – </a:t>
            </a:r>
            <a:r>
              <a:rPr lang="en-US" sz="2000" dirty="0" err="1"/>
              <a:t>e.g</a:t>
            </a:r>
            <a:r>
              <a:rPr lang="en-US" sz="2000" dirty="0"/>
              <a:t>, Alpine Linux base image is 5Mb.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Has all of the benefits of the JVM and then some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098" name="Picture 2" descr="Docker Logos - Docker">
            <a:extLst>
              <a:ext uri="{FF2B5EF4-FFF2-40B4-BE49-F238E27FC236}">
                <a16:creationId xmlns:a16="http://schemas.microsoft.com/office/drawing/2014/main" id="{DDED687B-57C9-5A48-A2B5-67895D7C8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87" y="1408552"/>
            <a:ext cx="2321985" cy="16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134BE2-BF0C-D743-899C-B6167648BF1E}"/>
              </a:ext>
            </a:extLst>
          </p:cNvPr>
          <p:cNvSpPr/>
          <p:nvPr/>
        </p:nvSpPr>
        <p:spPr>
          <a:xfrm>
            <a:off x="333137" y="3254188"/>
            <a:ext cx="3363686" cy="3004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227CCC-7F63-3E4F-A1EA-799C164C494B}"/>
              </a:ext>
            </a:extLst>
          </p:cNvPr>
          <p:cNvSpPr/>
          <p:nvPr/>
        </p:nvSpPr>
        <p:spPr>
          <a:xfrm>
            <a:off x="524082" y="3684494"/>
            <a:ext cx="3062796" cy="2316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Docker Image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8252B3-01D4-BD40-9928-E0F76073C7EC}"/>
              </a:ext>
            </a:extLst>
          </p:cNvPr>
          <p:cNvSpPr/>
          <p:nvPr/>
        </p:nvSpPr>
        <p:spPr>
          <a:xfrm>
            <a:off x="749318" y="5323227"/>
            <a:ext cx="2582514" cy="485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 is Here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AD2441-431E-D640-81B6-06C850A388D9}"/>
              </a:ext>
            </a:extLst>
          </p:cNvPr>
          <p:cNvSpPr/>
          <p:nvPr/>
        </p:nvSpPr>
        <p:spPr>
          <a:xfrm>
            <a:off x="749318" y="4619632"/>
            <a:ext cx="2582514" cy="6889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 Dependencies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0C6255-24FB-514A-BC3A-8B9DA5F14A35}"/>
              </a:ext>
            </a:extLst>
          </p:cNvPr>
          <p:cNvSpPr/>
          <p:nvPr/>
        </p:nvSpPr>
        <p:spPr>
          <a:xfrm>
            <a:off x="749318" y="4127066"/>
            <a:ext cx="2582514" cy="48524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Virtual OS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D1E77B-9242-0944-B414-E7FC9E82818C}"/>
              </a:ext>
            </a:extLst>
          </p:cNvPr>
          <p:cNvSpPr/>
          <p:nvPr/>
        </p:nvSpPr>
        <p:spPr>
          <a:xfrm>
            <a:off x="4232755" y="5479610"/>
            <a:ext cx="7121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Unrelated – some are speculating that server-side </a:t>
            </a:r>
            <a:r>
              <a:rPr lang="en-US" sz="2400" i="1" dirty="0" err="1"/>
              <a:t>webassembly</a:t>
            </a:r>
            <a:r>
              <a:rPr lang="en-US" sz="2400" i="1" dirty="0"/>
              <a:t> will be the “next thing” to take over from docker</a:t>
            </a:r>
          </a:p>
        </p:txBody>
      </p:sp>
    </p:spTree>
    <p:extLst>
      <p:ext uri="{BB962C8B-B14F-4D97-AF65-F5344CB8AC3E}">
        <p14:creationId xmlns:p14="http://schemas.microsoft.com/office/powerpoint/2010/main" val="2309402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3" y="1969"/>
            <a:ext cx="11617377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Arguing Recommendation 2</a:t>
            </a:r>
            <a:br>
              <a:rPr lang="en-US" sz="4000" b="1" dirty="0"/>
            </a:br>
            <a:r>
              <a:rPr lang="en-US" sz="4000" b="1" dirty="0"/>
              <a:t>Avoid the JVM for largely Net New efforts, Part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4304"/>
            <a:ext cx="27432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1013086" y="3216699"/>
            <a:ext cx="17914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Docker OK</a:t>
            </a:r>
          </a:p>
        </p:txBody>
      </p:sp>
      <p:pic>
        <p:nvPicPr>
          <p:cNvPr id="4098" name="Picture 2" descr="Docker Logos - Docker">
            <a:extLst>
              <a:ext uri="{FF2B5EF4-FFF2-40B4-BE49-F238E27FC236}">
                <a16:creationId xmlns:a16="http://schemas.microsoft.com/office/drawing/2014/main" id="{DDED687B-57C9-5A48-A2B5-67895D7C8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87" y="1408552"/>
            <a:ext cx="2321985" cy="16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134BE2-BF0C-D743-899C-B6167648BF1E}"/>
              </a:ext>
            </a:extLst>
          </p:cNvPr>
          <p:cNvSpPr/>
          <p:nvPr/>
        </p:nvSpPr>
        <p:spPr>
          <a:xfrm>
            <a:off x="7056667" y="1327531"/>
            <a:ext cx="3363686" cy="5006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227CCC-7F63-3E4F-A1EA-799C164C494B}"/>
              </a:ext>
            </a:extLst>
          </p:cNvPr>
          <p:cNvSpPr/>
          <p:nvPr/>
        </p:nvSpPr>
        <p:spPr>
          <a:xfrm>
            <a:off x="7247612" y="1761565"/>
            <a:ext cx="3062796" cy="4352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Docker Image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0C6255-24FB-514A-BC3A-8B9DA5F14A35}"/>
              </a:ext>
            </a:extLst>
          </p:cNvPr>
          <p:cNvSpPr/>
          <p:nvPr/>
        </p:nvSpPr>
        <p:spPr>
          <a:xfrm>
            <a:off x="7487753" y="2240961"/>
            <a:ext cx="2582514" cy="48524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Virtual 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E1719-5E3E-8F48-BE7A-E9925964A24B}"/>
              </a:ext>
            </a:extLst>
          </p:cNvPr>
          <p:cNvSpPr/>
          <p:nvPr/>
        </p:nvSpPr>
        <p:spPr>
          <a:xfrm>
            <a:off x="7499196" y="2726204"/>
            <a:ext cx="2571071" cy="31826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JVM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D60C4E-BD61-9C4C-8E5A-253CBBEEC5A8}"/>
              </a:ext>
            </a:extLst>
          </p:cNvPr>
          <p:cNvSpPr/>
          <p:nvPr/>
        </p:nvSpPr>
        <p:spPr>
          <a:xfrm>
            <a:off x="7609142" y="3139567"/>
            <a:ext cx="2341682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Runtime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4380C2-3442-FF4E-894A-7A65DAC255C4}"/>
              </a:ext>
            </a:extLst>
          </p:cNvPr>
          <p:cNvSpPr/>
          <p:nvPr/>
        </p:nvSpPr>
        <p:spPr>
          <a:xfrm>
            <a:off x="7609141" y="4531197"/>
            <a:ext cx="2341682" cy="1262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Workloads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F129E9-EE32-5244-8B4E-DEAC01D17EA0}"/>
              </a:ext>
            </a:extLst>
          </p:cNvPr>
          <p:cNvSpPr/>
          <p:nvPr/>
        </p:nvSpPr>
        <p:spPr>
          <a:xfrm>
            <a:off x="7834377" y="5021743"/>
            <a:ext cx="1955082" cy="578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 is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09FC5-795B-574A-BAEA-8023DA3D7C14}"/>
              </a:ext>
            </a:extLst>
          </p:cNvPr>
          <p:cNvSpPr/>
          <p:nvPr/>
        </p:nvSpPr>
        <p:spPr>
          <a:xfrm>
            <a:off x="7609142" y="3840632"/>
            <a:ext cx="2341682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Ecosystem</a:t>
            </a:r>
          </a:p>
        </p:txBody>
      </p:sp>
      <p:pic>
        <p:nvPicPr>
          <p:cNvPr id="19" name="Picture 4" descr="ProSyst mBS SDK 8.2: Overview">
            <a:extLst>
              <a:ext uri="{FF2B5EF4-FFF2-40B4-BE49-F238E27FC236}">
                <a16:creationId xmlns:a16="http://schemas.microsoft.com/office/drawing/2014/main" id="{7F959B0F-7B97-D54D-B575-75B45A78F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55" y="3965827"/>
            <a:ext cx="1868613" cy="14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73F27D6-137B-3147-BA99-7BED23AE8FAC}"/>
              </a:ext>
            </a:extLst>
          </p:cNvPr>
          <p:cNvSpPr/>
          <p:nvPr/>
        </p:nvSpPr>
        <p:spPr>
          <a:xfrm>
            <a:off x="1119230" y="5413175"/>
            <a:ext cx="17914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JVM OK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B084B8-3748-574B-A51A-FCCC0E78E487}"/>
              </a:ext>
            </a:extLst>
          </p:cNvPr>
          <p:cNvSpPr/>
          <p:nvPr/>
        </p:nvSpPr>
        <p:spPr>
          <a:xfrm>
            <a:off x="4893781" y="2391959"/>
            <a:ext cx="17914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Thoughts on</a:t>
            </a:r>
            <a:br>
              <a:rPr lang="en-US" sz="2400" dirty="0"/>
            </a:br>
            <a:r>
              <a:rPr lang="en-US" sz="2400" dirty="0"/>
              <a:t>Embedding the JVM in a Docker Container?</a:t>
            </a:r>
          </a:p>
        </p:txBody>
      </p:sp>
    </p:spTree>
    <p:extLst>
      <p:ext uri="{BB962C8B-B14F-4D97-AF65-F5344CB8AC3E}">
        <p14:creationId xmlns:p14="http://schemas.microsoft.com/office/powerpoint/2010/main" val="1178882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50A14-1818-6B41-93A8-F92D6E0DA292}"/>
              </a:ext>
            </a:extLst>
          </p:cNvPr>
          <p:cNvSpPr/>
          <p:nvPr/>
        </p:nvSpPr>
        <p:spPr>
          <a:xfrm>
            <a:off x="381000" y="1412392"/>
            <a:ext cx="3363686" cy="466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Java Virtual 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F259A4-8FE6-EA43-ADB1-B4FDB1948185}"/>
              </a:ext>
            </a:extLst>
          </p:cNvPr>
          <p:cNvSpPr/>
          <p:nvPr/>
        </p:nvSpPr>
        <p:spPr>
          <a:xfrm>
            <a:off x="571946" y="1893690"/>
            <a:ext cx="3062794" cy="844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Java Based Web Server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err="1">
                <a:solidFill>
                  <a:schemeClr val="tx1"/>
                </a:solidFill>
              </a:rPr>
              <a:t>Netty</a:t>
            </a:r>
            <a:r>
              <a:rPr lang="en-US" sz="2000" dirty="0">
                <a:solidFill>
                  <a:schemeClr val="tx1"/>
                </a:solidFill>
              </a:rPr>
              <a:t>/Tomcat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60D2BE-3D7B-6B42-B219-92455EB9854D}"/>
              </a:ext>
            </a:extLst>
          </p:cNvPr>
          <p:cNvSpPr/>
          <p:nvPr/>
        </p:nvSpPr>
        <p:spPr>
          <a:xfrm>
            <a:off x="571945" y="2856263"/>
            <a:ext cx="3062795" cy="707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Spring Boot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F1D5C-EB25-CF42-AEE0-19F6146A21BC}"/>
              </a:ext>
            </a:extLst>
          </p:cNvPr>
          <p:cNvSpPr/>
          <p:nvPr/>
        </p:nvSpPr>
        <p:spPr>
          <a:xfrm>
            <a:off x="571944" y="3745223"/>
            <a:ext cx="3062796" cy="707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Spring MVC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D171B6-1718-1447-A500-F610BDC78C40}"/>
              </a:ext>
            </a:extLst>
          </p:cNvPr>
          <p:cNvSpPr/>
          <p:nvPr/>
        </p:nvSpPr>
        <p:spPr>
          <a:xfrm>
            <a:off x="571944" y="4634182"/>
            <a:ext cx="1271846" cy="12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263D0-6C4A-784A-8263-8A9334F6ACE3}"/>
              </a:ext>
            </a:extLst>
          </p:cNvPr>
          <p:cNvSpPr/>
          <p:nvPr/>
        </p:nvSpPr>
        <p:spPr>
          <a:xfrm>
            <a:off x="2034734" y="4634182"/>
            <a:ext cx="1600006" cy="12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Configuration</a:t>
            </a:r>
          </a:p>
        </p:txBody>
      </p:sp>
      <p:pic>
        <p:nvPicPr>
          <p:cNvPr id="13" name="Picture 2" descr="US Department of Homeland Security advises disabling Java following fresh  zero-day vulnerability - The Verge">
            <a:extLst>
              <a:ext uri="{FF2B5EF4-FFF2-40B4-BE49-F238E27FC236}">
                <a16:creationId xmlns:a16="http://schemas.microsoft.com/office/drawing/2014/main" id="{388B00C8-4A48-4B46-9DB4-B37B2EFC3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2" y="311412"/>
            <a:ext cx="1217789" cy="91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074AA7-E1AC-414C-A722-12E1EF482801}"/>
              </a:ext>
            </a:extLst>
          </p:cNvPr>
          <p:cNvSpPr txBox="1"/>
          <p:nvPr/>
        </p:nvSpPr>
        <p:spPr>
          <a:xfrm>
            <a:off x="1598382" y="725389"/>
            <a:ext cx="1004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Lets look at a “Layered” Architecture that’s popular these days for web services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03431AE-35BF-C749-9BF3-4B51E52E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382" y="87010"/>
            <a:ext cx="10917326" cy="804120"/>
          </a:xfrm>
        </p:spPr>
        <p:txBody>
          <a:bodyPr>
            <a:normAutofit/>
          </a:bodyPr>
          <a:lstStyle/>
          <a:p>
            <a:r>
              <a:rPr lang="en-US" sz="3200" dirty="0"/>
              <a:t>First Architecture Example:  Lets analyze the Java - II 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69B0055-8463-E347-8DEC-6DE4BD9DCC7C}"/>
              </a:ext>
            </a:extLst>
          </p:cNvPr>
          <p:cNvSpPr/>
          <p:nvPr/>
        </p:nvSpPr>
        <p:spPr>
          <a:xfrm>
            <a:off x="3913094" y="1412392"/>
            <a:ext cx="510988" cy="466566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EF624-6999-1649-9BC9-9899C0E45950}"/>
              </a:ext>
            </a:extLst>
          </p:cNvPr>
          <p:cNvSpPr/>
          <p:nvPr/>
        </p:nvSpPr>
        <p:spPr>
          <a:xfrm>
            <a:off x="4677503" y="1745057"/>
            <a:ext cx="17914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Pretty typical memory footprint is 1G minimum, most is needed for the JVM vs your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381AAE-2EE5-D148-B576-2003964E13AA}"/>
              </a:ext>
            </a:extLst>
          </p:cNvPr>
          <p:cNvSpPr/>
          <p:nvPr/>
        </p:nvSpPr>
        <p:spPr>
          <a:xfrm>
            <a:off x="6574911" y="1466761"/>
            <a:ext cx="3363686" cy="304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98E43F-6F33-DB47-9C2B-2EABC6BAD6D5}"/>
              </a:ext>
            </a:extLst>
          </p:cNvPr>
          <p:cNvSpPr/>
          <p:nvPr/>
        </p:nvSpPr>
        <p:spPr>
          <a:xfrm>
            <a:off x="6765856" y="1897067"/>
            <a:ext cx="3062796" cy="2458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Docker 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4E8BCB-855B-F84E-9AE3-22ADB091C1C7}"/>
              </a:ext>
            </a:extLst>
          </p:cNvPr>
          <p:cNvSpPr/>
          <p:nvPr/>
        </p:nvSpPr>
        <p:spPr>
          <a:xfrm>
            <a:off x="6991092" y="3535799"/>
            <a:ext cx="1298143" cy="638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1E2480-4786-2147-B54C-3D870EE31C81}"/>
              </a:ext>
            </a:extLst>
          </p:cNvPr>
          <p:cNvSpPr/>
          <p:nvPr/>
        </p:nvSpPr>
        <p:spPr>
          <a:xfrm>
            <a:off x="6991092" y="2832205"/>
            <a:ext cx="2582514" cy="6889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API Library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(ex, </a:t>
            </a:r>
            <a:r>
              <a:rPr lang="en-US" sz="2000" dirty="0" err="1">
                <a:solidFill>
                  <a:schemeClr val="tx1"/>
                </a:solidFill>
              </a:rPr>
              <a:t>golang</a:t>
            </a:r>
            <a:r>
              <a:rPr lang="en-US" sz="2000" dirty="0">
                <a:solidFill>
                  <a:schemeClr val="tx1"/>
                </a:solidFill>
              </a:rPr>
              <a:t>-gin)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9C476A-66A5-9F4E-A00A-2B7245E77358}"/>
              </a:ext>
            </a:extLst>
          </p:cNvPr>
          <p:cNvSpPr/>
          <p:nvPr/>
        </p:nvSpPr>
        <p:spPr>
          <a:xfrm>
            <a:off x="6991092" y="2339639"/>
            <a:ext cx="2582514" cy="48524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Virtual 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95EA6B-04F6-6344-8698-32848117DD43}"/>
              </a:ext>
            </a:extLst>
          </p:cNvPr>
          <p:cNvSpPr/>
          <p:nvPr/>
        </p:nvSpPr>
        <p:spPr>
          <a:xfrm>
            <a:off x="8297254" y="3528475"/>
            <a:ext cx="1298143" cy="645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config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BA7C5BE-6CED-9D4B-BA73-652FDC212E0A}"/>
              </a:ext>
            </a:extLst>
          </p:cNvPr>
          <p:cNvSpPr/>
          <p:nvPr/>
        </p:nvSpPr>
        <p:spPr>
          <a:xfrm>
            <a:off x="9973083" y="1492206"/>
            <a:ext cx="510988" cy="3046989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20019D-4914-E24C-8B45-E8F72091AB09}"/>
              </a:ext>
            </a:extLst>
          </p:cNvPr>
          <p:cNvSpPr/>
          <p:nvPr/>
        </p:nvSpPr>
        <p:spPr>
          <a:xfrm>
            <a:off x="10618224" y="2100000"/>
            <a:ext cx="17914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Pretty typical memory footprint is 30-50Mb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1C8AD6-DAA6-2542-AB9E-CF5C171DB152}"/>
              </a:ext>
            </a:extLst>
          </p:cNvPr>
          <p:cNvSpPr/>
          <p:nvPr/>
        </p:nvSpPr>
        <p:spPr>
          <a:xfrm>
            <a:off x="6369236" y="4670370"/>
            <a:ext cx="51541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 a big deal if you have relatively few services, but most organizations these days have thousands of services.  Plus in the cloud you pay for memory</a:t>
            </a:r>
          </a:p>
        </p:txBody>
      </p:sp>
    </p:spTree>
    <p:extLst>
      <p:ext uri="{BB962C8B-B14F-4D97-AF65-F5344CB8AC3E}">
        <p14:creationId xmlns:p14="http://schemas.microsoft.com/office/powerpoint/2010/main" val="1247861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0"/>
            <a:ext cx="1160890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Architecture Rationale, Guidance Recommendations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84F8-E541-4412-99AB-BEF5FB52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96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Javas key strength is backwards compatibility, but its design is old and results in code-bloat that can largely be mitigated with newer JVM languages like Kotlin</a:t>
            </a:r>
          </a:p>
          <a:p>
            <a:r>
              <a:rPr lang="en-US" dirty="0"/>
              <a:t>Kotlin drives higher productivity and less errors (write less boilerplate), but also embraces modern language features that lend themselves to better support of modern distributed applications</a:t>
            </a:r>
          </a:p>
          <a:p>
            <a:r>
              <a:rPr lang="en-US" dirty="0"/>
              <a:t>Since Kotlin interoperates well with existing Java codebases, significant enhancements of existing Java codebases should consider Kotlin</a:t>
            </a:r>
          </a:p>
          <a:p>
            <a:r>
              <a:rPr lang="en-US" dirty="0"/>
              <a:t>New JVM development should STRONGLY consider Kotlin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37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0"/>
            <a:ext cx="1160890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Architecture Rationale, Guidance Recommendations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84F8-E541-4412-99AB-BEF5FB52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96" y="1253330"/>
            <a:ext cx="10515600" cy="5103019"/>
          </a:xfrm>
        </p:spPr>
        <p:txBody>
          <a:bodyPr>
            <a:normAutofit/>
          </a:bodyPr>
          <a:lstStyle/>
          <a:p>
            <a:r>
              <a:rPr lang="en-US" dirty="0"/>
              <a:t>For more modern workloads, containerizing in docker is a better choice than running in the JVM, especially for cloud native architectures, or public cloud deployments</a:t>
            </a:r>
          </a:p>
          <a:p>
            <a:r>
              <a:rPr lang="en-US" dirty="0"/>
              <a:t>While containerizing JVM based architectures is possible, it should be avoided due to the heavy JVM footprint coupled by all of the JVM benefits being mitigated by docker</a:t>
            </a:r>
          </a:p>
          <a:p>
            <a:r>
              <a:rPr lang="en-US" dirty="0"/>
              <a:t>Additionally, the memory and compute footprint of </a:t>
            </a:r>
            <a:r>
              <a:rPr lang="en-US" dirty="0" err="1"/>
              <a:t>Dockerized</a:t>
            </a:r>
            <a:r>
              <a:rPr lang="en-US" dirty="0"/>
              <a:t> JVM solutions is large, and these resources cost money, especially in the public cloud</a:t>
            </a:r>
          </a:p>
          <a:p>
            <a:r>
              <a:rPr lang="en-US" b="1" dirty="0"/>
              <a:t>Recommendation for new development - Leverage a modern programming framework such as go or typescript, which deploy naturally to both </a:t>
            </a:r>
            <a:r>
              <a:rPr lang="en-US" b="1" dirty="0" err="1"/>
              <a:t>dockerized</a:t>
            </a:r>
            <a:r>
              <a:rPr lang="en-US" b="1" dirty="0"/>
              <a:t> and serverless runtimes.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6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Teaching Assistant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>
            <a:normAutofit/>
          </a:bodyPr>
          <a:lstStyle/>
          <a:p>
            <a:r>
              <a:rPr lang="en-US" dirty="0"/>
              <a:t>Mr. Sean Grimes (</a:t>
            </a:r>
            <a:r>
              <a:rPr lang="en-US" b="0" i="0" u="none" strike="noStrike" dirty="0">
                <a:effectLst/>
                <a:latin typeface="Slack-Lato"/>
                <a:hlinkClick r:id="rId2"/>
              </a:rPr>
              <a:t>spg63@drexel.edu</a:t>
            </a:r>
            <a:r>
              <a:rPr lang="en-US" b="0" i="0" u="none" strike="noStrike" dirty="0">
                <a:effectLst/>
                <a:latin typeface="Slack-Lat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Office Hours: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6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FB53-8B37-4B00-B537-9FEB8DC5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80BF-58C1-4F3B-B3C7-BD8816FB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Teach students about the knowledge, duty, and skills needed by software architects</a:t>
            </a:r>
          </a:p>
          <a:p>
            <a:pPr lvl="1"/>
            <a:r>
              <a:rPr lang="en-US" dirty="0"/>
              <a:t>Teach students the essential skills of software architecture modeling and analysis</a:t>
            </a:r>
          </a:p>
          <a:p>
            <a:pPr lvl="1"/>
            <a:r>
              <a:rPr lang="en-US" dirty="0"/>
              <a:t>Teach students architecture patterns and styles</a:t>
            </a:r>
          </a:p>
          <a:p>
            <a:pPr lvl="1"/>
            <a:r>
              <a:rPr lang="en-US" dirty="0"/>
              <a:t>Teach students how to specify and analyze quality attributes</a:t>
            </a:r>
          </a:p>
          <a:p>
            <a:pPr lvl="1"/>
            <a:r>
              <a:rPr lang="en-US" dirty="0"/>
              <a:t>Teach students how to analyze architecture embodied in open source projects. </a:t>
            </a:r>
          </a:p>
          <a:p>
            <a:pPr lvl="1"/>
            <a:r>
              <a:rPr lang="en-US" dirty="0"/>
              <a:t>Teach students advanced topics in architectural design.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7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FB53-8B37-4B00-B537-9FEB8DC5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80BF-58C1-4F3B-B3C7-BD8816FB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270" y="1843430"/>
            <a:ext cx="10790530" cy="4333533"/>
          </a:xfrm>
        </p:spPr>
        <p:txBody>
          <a:bodyPr>
            <a:normAutofit/>
          </a:bodyPr>
          <a:lstStyle/>
          <a:p>
            <a:r>
              <a:rPr lang="en-US" dirty="0"/>
              <a:t>Learning outcomes: students completing this course should be able to:</a:t>
            </a:r>
          </a:p>
          <a:p>
            <a:pPr lvl="1"/>
            <a:r>
              <a:rPr lang="en-US" dirty="0"/>
              <a:t>Apply architectural principles and skills to create software systems</a:t>
            </a:r>
          </a:p>
          <a:p>
            <a:pPr lvl="1"/>
            <a:r>
              <a:rPr lang="en-US" dirty="0"/>
              <a:t>Model software architecture and analyze various trade-offs. </a:t>
            </a:r>
          </a:p>
          <a:p>
            <a:pPr lvl="1"/>
            <a:r>
              <a:rPr lang="en-US" dirty="0"/>
              <a:t>Apply architectural patterns to solve real problems</a:t>
            </a:r>
          </a:p>
          <a:p>
            <a:pPr lvl="1"/>
            <a:r>
              <a:rPr lang="en-US" dirty="0"/>
              <a:t>Identify architectural styles in open source projects</a:t>
            </a:r>
          </a:p>
          <a:p>
            <a:pPr lvl="1"/>
            <a:r>
              <a:rPr lang="en-US" dirty="0"/>
              <a:t>Analyze software requirements and choose proper architecture styles. </a:t>
            </a:r>
          </a:p>
          <a:p>
            <a:pPr lvl="1"/>
            <a:r>
              <a:rPr lang="en-US" dirty="0"/>
              <a:t>Reason about architecture quality attributes.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0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10618" cy="2954804"/>
          </a:xfrm>
        </p:spPr>
        <p:txBody>
          <a:bodyPr/>
          <a:lstStyle/>
          <a:p>
            <a:r>
              <a:rPr lang="en-US" altLang="zh-CN" dirty="0"/>
              <a:t>Reference Book 1: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Software Architecture in Practice</a:t>
            </a:r>
            <a:r>
              <a:rPr lang="en-US" altLang="zh-CN" dirty="0"/>
              <a:t>” </a:t>
            </a:r>
          </a:p>
          <a:p>
            <a:pPr marL="457200" lvl="1" indent="0">
              <a:buNone/>
            </a:pPr>
            <a:r>
              <a:rPr lang="en-US" altLang="zh-CN" dirty="0"/>
              <a:t>4th Edition,  by Len Bass, Paul Clements, Rick Kazman</a:t>
            </a:r>
          </a:p>
        </p:txBody>
      </p:sp>
      <p:pic>
        <p:nvPicPr>
          <p:cNvPr id="7" name="Picture 2" descr="http://ecx.images-amazon.com/images/I/51zvT3LdPSL._SX336_BO1,204,203,200_.jpg">
            <a:extLst>
              <a:ext uri="{FF2B5EF4-FFF2-40B4-BE49-F238E27FC236}">
                <a16:creationId xmlns:a16="http://schemas.microsoft.com/office/drawing/2014/main" id="{2DB68D32-20DE-45CA-95F8-3142F0B0A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076" y="460261"/>
            <a:ext cx="3993741" cy="58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2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10618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2: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Software Engineering Design: Theory and Practice” </a:t>
            </a:r>
          </a:p>
          <a:p>
            <a:pPr marL="457200" lvl="1" indent="0">
              <a:buNone/>
            </a:pPr>
            <a:r>
              <a:rPr lang="en-US" altLang="zh-CN" i="1" dirty="0"/>
              <a:t>First</a:t>
            </a:r>
            <a:r>
              <a:rPr lang="en-US" altLang="zh-CN" dirty="0"/>
              <a:t> Edition, by </a:t>
            </a:r>
            <a:r>
              <a:rPr lang="en-US" dirty="0"/>
              <a:t>Carlos Otero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BF6952-07D5-4F6A-BA59-FA2D175B7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880" y="655564"/>
            <a:ext cx="33623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58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43" y="1825625"/>
            <a:ext cx="6713170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3: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Software Architecture: Foundations, Theory, and Practice” </a:t>
            </a:r>
          </a:p>
          <a:p>
            <a:pPr marL="457200" lvl="1" indent="0">
              <a:buNone/>
            </a:pPr>
            <a:r>
              <a:rPr lang="en-US" altLang="zh-CN" i="1" dirty="0"/>
              <a:t>First</a:t>
            </a:r>
            <a:r>
              <a:rPr lang="en-US" altLang="zh-CN" dirty="0"/>
              <a:t> Edition, by </a:t>
            </a:r>
            <a:r>
              <a:rPr lang="en-US" dirty="0"/>
              <a:t>R. N. Taylor, N. Medvidovic, E. M. Dashofy</a:t>
            </a:r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271546-EE0C-4B86-8AF9-7724442EE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4" y="473592"/>
            <a:ext cx="38576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63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43" y="1825625"/>
            <a:ext cx="6713170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4: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Fundamentals of Software Architecture” </a:t>
            </a:r>
          </a:p>
          <a:p>
            <a:pPr marL="457200" lvl="1" indent="0">
              <a:buNone/>
            </a:pPr>
            <a:r>
              <a:rPr lang="en-US" altLang="zh-CN" dirty="0"/>
              <a:t>by Mark Richards</a:t>
            </a:r>
            <a:r>
              <a:rPr lang="en-US" dirty="0"/>
              <a:t>, Neil Ford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E221C7-5D90-D947-893B-39FE573FA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66" y="855920"/>
            <a:ext cx="3528934" cy="461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3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20016</TotalTime>
  <Words>1709</Words>
  <Application>Microsoft Macintosh PowerPoint</Application>
  <PresentationFormat>Widescreen</PresentationFormat>
  <Paragraphs>228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Aharoni</vt:lpstr>
      <vt:lpstr>Arial</vt:lpstr>
      <vt:lpstr>Calibri</vt:lpstr>
      <vt:lpstr>Calibri Light</vt:lpstr>
      <vt:lpstr>Slack-Lato</vt:lpstr>
      <vt:lpstr>Office Theme</vt:lpstr>
      <vt:lpstr>SE577:Software Architecture</vt:lpstr>
      <vt:lpstr>About the Instructor</vt:lpstr>
      <vt:lpstr>Teaching Assistant Information</vt:lpstr>
      <vt:lpstr>About this course</vt:lpstr>
      <vt:lpstr>About this course</vt:lpstr>
      <vt:lpstr>Learning Material</vt:lpstr>
      <vt:lpstr>Learning Material</vt:lpstr>
      <vt:lpstr>Learning Material</vt:lpstr>
      <vt:lpstr>Learning Material</vt:lpstr>
      <vt:lpstr>Learning Material</vt:lpstr>
      <vt:lpstr>Assignments, Assessments, and Evaluations</vt:lpstr>
      <vt:lpstr>Assignments, Assessments, and Evaluations</vt:lpstr>
      <vt:lpstr>Slack will be our PRIMARY mode of communication</vt:lpstr>
      <vt:lpstr>A word about the technologies we will be using</vt:lpstr>
      <vt:lpstr>Our first software architecture example</vt:lpstr>
      <vt:lpstr>First Architecture Example:  Lets analyze the Java </vt:lpstr>
      <vt:lpstr>First Architecture Example:  Lets analyze the Java - II </vt:lpstr>
      <vt:lpstr>Arguing Recommendation 1:   Major refactoring of Java apps should move to Kotlin</vt:lpstr>
      <vt:lpstr>Arguing Recommendation 2 Avoid the JVM for largely Net New efforts, Part 1</vt:lpstr>
      <vt:lpstr>Arguing Recommendation 2 Avoid the JVM for largely Net New efforts, Part 2</vt:lpstr>
      <vt:lpstr>Arguing Recommendation 2 Avoid the JVM for largely Net New efforts, Part 3</vt:lpstr>
      <vt:lpstr>First Architecture Example:  Lets analyze the Java - II </vt:lpstr>
      <vt:lpstr>Architecture Rationale, Guidance Recommendations I</vt:lpstr>
      <vt:lpstr>Architecture Rationale, Guidance Recommendations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Health Monitor</dc:title>
  <dc:creator>Rick Kazman</dc:creator>
  <cp:lastModifiedBy>Brian Mitchell</cp:lastModifiedBy>
  <cp:revision>104</cp:revision>
  <dcterms:created xsi:type="dcterms:W3CDTF">2016-05-03T21:17:55Z</dcterms:created>
  <dcterms:modified xsi:type="dcterms:W3CDTF">2022-03-31T00:20:31Z</dcterms:modified>
</cp:coreProperties>
</file>