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30"/>
  </p:notesMasterIdLst>
  <p:handoutMasterIdLst>
    <p:handoutMasterId r:id="rId31"/>
  </p:handoutMasterIdLst>
  <p:sldIdLst>
    <p:sldId id="256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1" r:id="rId16"/>
    <p:sldId id="502" r:id="rId17"/>
    <p:sldId id="503" r:id="rId18"/>
    <p:sldId id="504" r:id="rId19"/>
    <p:sldId id="478" r:id="rId20"/>
    <p:sldId id="482" r:id="rId21"/>
    <p:sldId id="483" r:id="rId22"/>
    <p:sldId id="484" r:id="rId23"/>
    <p:sldId id="479" r:id="rId24"/>
    <p:sldId id="480" r:id="rId25"/>
    <p:sldId id="481" r:id="rId26"/>
    <p:sldId id="505" r:id="rId27"/>
    <p:sldId id="506" r:id="rId28"/>
    <p:sldId id="507" r:id="rId29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94"/>
  </p:normalViewPr>
  <p:slideViewPr>
    <p:cSldViewPr snapToGrid="0">
      <p:cViewPr varScale="1">
        <p:scale>
          <a:sx n="136" d="100"/>
          <a:sy n="136" d="100"/>
        </p:scale>
        <p:origin x="1920" y="20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7" d="100"/>
        <a:sy n="327" d="100"/>
      </p:scale>
      <p:origin x="0" y="44288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1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0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038AB977-5409-5741-A5D8-04AB3E16FB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0ADB1-5502-0547-8707-419158FD8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B5FC-D3D2-894F-BAA4-3F02FC7DB1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90EE0-456E-1C46-9FC5-0EF6616765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D33710-3540-F743-A610-8AB769523E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206E9-5572-654F-810F-8616DA72B8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0968-D7F1-C843-9DA9-61B7CA814F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1A8B2-B7F3-7345-95A7-B3A7C954D1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6BCD5-7CD7-844E-95DC-CC34DA0DD5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80C6-8EED-7243-BD3F-C0D18969FD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3B3E-0017-E145-97BC-17530887E4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9306-968E-F24A-8769-2DA5CEB28C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D436D3-489C-284A-8AE2-E77CE473A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88284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/>
              <a:t>SE 577</a:t>
            </a:r>
            <a:br>
              <a:rPr lang="en-US" altLang="en-US" b="1" dirty="0"/>
            </a:br>
            <a:r>
              <a:rPr lang="en-US" altLang="en-US" b="1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UML Diagrams for Architectures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2400" dirty="0">
                <a:solidFill>
                  <a:srgbClr val="0070C0"/>
                </a:solidFill>
                <a:effectLst/>
              </a:rPr>
              <a:t> 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1-13 at 10.2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0" y="959519"/>
            <a:ext cx="7292375" cy="50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26"/>
            <a:ext cx="8229600" cy="621287"/>
          </a:xfrm>
        </p:spPr>
        <p:txBody>
          <a:bodyPr/>
          <a:lstStyle/>
          <a:p>
            <a:r>
              <a:rPr lang="en-US" dirty="0"/>
              <a:t>UML Deployment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723"/>
            <a:ext cx="8229600" cy="431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Deployment</a:t>
            </a:r>
            <a:r>
              <a:rPr lang="en-US" dirty="0"/>
              <a:t> diagrams are used to model the </a:t>
            </a:r>
            <a:r>
              <a:rPr lang="en-US" dirty="0">
                <a:solidFill>
                  <a:srgbClr val="0000FF"/>
                </a:solidFill>
              </a:rPr>
              <a:t>physical realization</a:t>
            </a:r>
            <a:r>
              <a:rPr lang="en-US" dirty="0"/>
              <a:t> of software systems.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They provide the means to visualize and evaluate the environment in which software executes.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They model </a:t>
            </a:r>
            <a:r>
              <a:rPr lang="en-US" dirty="0">
                <a:solidFill>
                  <a:srgbClr val="0000FF"/>
                </a:solidFill>
              </a:rPr>
              <a:t>nodes</a:t>
            </a:r>
            <a:r>
              <a:rPr lang="en-US" dirty="0"/>
              <a:t> and the interfaces between them.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node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computational resource that host software artifacts for execution.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node is a represented by a named cube. </a:t>
            </a:r>
          </a:p>
          <a:p>
            <a:pPr>
              <a:lnSpc>
                <a:spcPct val="120000"/>
              </a:lnSpc>
            </a:pPr>
            <a:r>
              <a:rPr lang="en-US" dirty="0"/>
              <a:t>Deployment diagrams also include artifact and components and depict how all of these work together from a system deployment perspective.</a:t>
            </a:r>
          </a:p>
          <a:p>
            <a:pPr>
              <a:lnSpc>
                <a:spcPct val="120000"/>
              </a:lnSpc>
            </a:pPr>
            <a:r>
              <a:rPr lang="en-US" dirty="0"/>
              <a:t>UML relationships applied to the these classifier is presented below.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48300" y="4927600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8300" y="5401733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595" y="2717672"/>
            <a:ext cx="1524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1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926"/>
            <a:ext cx="8229600" cy="621287"/>
          </a:xfrm>
        </p:spPr>
        <p:txBody>
          <a:bodyPr/>
          <a:lstStyle/>
          <a:p>
            <a:r>
              <a:rPr lang="en-US" dirty="0"/>
              <a:t>UML Deployment Diagrams </a:t>
            </a:r>
            <a:r>
              <a:rPr lang="en-US" sz="2000" dirty="0"/>
              <a:t>(cont’d)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55" y="1987829"/>
            <a:ext cx="37433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 rot="8061764">
            <a:off x="3195168" y="3774254"/>
            <a:ext cx="299558" cy="273550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15949" y="2243432"/>
            <a:ext cx="1676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ArtifactA is deployed on NodeB</a:t>
            </a:r>
          </a:p>
        </p:txBody>
      </p:sp>
      <p:sp>
        <p:nvSpPr>
          <p:cNvPr id="11" name="Freeform 10"/>
          <p:cNvSpPr/>
          <p:nvPr/>
        </p:nvSpPr>
        <p:spPr>
          <a:xfrm rot="15885011">
            <a:off x="6442629" y="2555102"/>
            <a:ext cx="196249" cy="30487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8499" y="1227839"/>
            <a:ext cx="2362200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There is a communication path between Nodes A and B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 rot="14169980">
            <a:off x="6364891" y="1866728"/>
            <a:ext cx="218418" cy="302319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455" y="3249362"/>
            <a:ext cx="2819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ArtifactA embodies ComponentA</a:t>
            </a:r>
          </a:p>
          <a:p>
            <a:pPr algn="ctr"/>
            <a:endParaRPr lang="en-US" sz="1400" b="1" dirty="0">
              <a:solidFill>
                <a:srgbClr val="0000FF"/>
              </a:solidFill>
              <a:latin typeface="Bradley Hand ITC" pitchFamily="66" charset="0"/>
            </a:endParaRPr>
          </a:p>
        </p:txBody>
      </p:sp>
      <p:sp>
        <p:nvSpPr>
          <p:cNvPr id="15" name="Freeform 14"/>
          <p:cNvSpPr/>
          <p:nvPr/>
        </p:nvSpPr>
        <p:spPr>
          <a:xfrm rot="6466817">
            <a:off x="2974890" y="3128664"/>
            <a:ext cx="316329" cy="373021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670" y="3730962"/>
            <a:ext cx="281940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ArtifactA depends on ArtifactB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55" y="2715962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1955" y="3164695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11955" y="3638828"/>
            <a:ext cx="914400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21480" y="27836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1955" y="32154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2430" y="367269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Deployment Diagrams </a:t>
            </a:r>
            <a:r>
              <a:rPr lang="en-US" sz="20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2357590"/>
          </a:xfrm>
        </p:spPr>
        <p:txBody>
          <a:bodyPr/>
          <a:lstStyle/>
          <a:p>
            <a:r>
              <a:rPr lang="en-US" sz="2000" dirty="0"/>
              <a:t>A UML </a:t>
            </a:r>
            <a:r>
              <a:rPr lang="en-US" sz="2000" dirty="0">
                <a:solidFill>
                  <a:srgbClr val="0000FF"/>
                </a:solidFill>
              </a:rPr>
              <a:t>artifact</a:t>
            </a:r>
            <a:r>
              <a:rPr lang="en-US" sz="2000" dirty="0"/>
              <a:t> is used to model physical units of information that form part of the software system, such as binary executable files, configuration files, scripts, .jar files, .</a:t>
            </a:r>
            <a:r>
              <a:rPr lang="en-US" sz="2000" dirty="0" err="1"/>
              <a:t>dll</a:t>
            </a:r>
            <a:r>
              <a:rPr lang="en-US" sz="2000" dirty="0"/>
              <a:t>, etc.</a:t>
            </a:r>
          </a:p>
          <a:p>
            <a:r>
              <a:rPr lang="en-US" sz="2000" dirty="0"/>
              <a:t>An artifact is represented using a rectangle with the keyword &lt;&lt;artifact&gt;&gt;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7964" y="3499381"/>
            <a:ext cx="4688800" cy="1278069"/>
            <a:chOff x="1504950" y="5857875"/>
            <a:chExt cx="4124325" cy="781050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4950" y="5857875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5867400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5867400"/>
              <a:ext cx="14382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689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UML Deployment Diagram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5951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1574800"/>
            <a:ext cx="5286375" cy="404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93333"/>
            <a:ext cx="4933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533"/>
            <a:ext cx="8229600" cy="406400"/>
          </a:xfrm>
        </p:spPr>
        <p:txBody>
          <a:bodyPr/>
          <a:lstStyle/>
          <a:p>
            <a:r>
              <a:rPr lang="en-US" dirty="0"/>
              <a:t>Order Processing System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697"/>
            <a:ext cx="8229600" cy="4864215"/>
          </a:xfrm>
        </p:spPr>
        <p:txBody>
          <a:bodyPr/>
          <a:lstStyle/>
          <a:p>
            <a:r>
              <a:rPr lang="en-US" dirty="0"/>
              <a:t>Consider the following simple example of an Order Processing System</a:t>
            </a:r>
            <a:r>
              <a:rPr lang="en-US" baseline="30000" dirty="0"/>
              <a:t>*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New orders are received and loaded into a database.</a:t>
            </a:r>
          </a:p>
          <a:p>
            <a:pPr lvl="1"/>
            <a:r>
              <a:rPr lang="en-US" dirty="0"/>
              <a:t>Each order must be validated against an existing customer system to check the customer information and that valid payment options exist. </a:t>
            </a:r>
          </a:p>
          <a:p>
            <a:pPr lvl="1"/>
            <a:r>
              <a:rPr lang="en-US" dirty="0"/>
              <a:t>Once validated, the order data is simply stored in the order processing database, and an email is generated to the customer to inform them that their order is being processed. </a:t>
            </a:r>
          </a:p>
          <a:p>
            <a:pPr lvl="1"/>
            <a:r>
              <a:rPr lang="en-US" dirty="0"/>
              <a:t>If the order is not validated, log the error.</a:t>
            </a:r>
          </a:p>
          <a:p>
            <a:r>
              <a:rPr lang="en-US" dirty="0"/>
              <a:t>What does your architecture diagram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sz="1400" dirty="0"/>
              <a:t>Example from Ian Gorton, </a:t>
            </a:r>
            <a:r>
              <a:rPr lang="en-US" sz="1400" i="1" dirty="0"/>
              <a:t>Essential Software Architecture</a:t>
            </a:r>
            <a:r>
              <a:rPr lang="en-US" sz="1400" dirty="0"/>
              <a:t>, Springer-Verlag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7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130"/>
            <a:ext cx="8229600" cy="474133"/>
          </a:xfrm>
        </p:spPr>
        <p:txBody>
          <a:bodyPr/>
          <a:lstStyle/>
          <a:p>
            <a:r>
              <a:rPr lang="en-US" dirty="0"/>
              <a:t>Order Processing Components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8440"/>
            <a:ext cx="8229600" cy="484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Application components are: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</a:rPr>
              <a:t>OrderInput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responsible for accessing the new orders database, encapsulating the order processing logic, and writing to the queue.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Validate:</a:t>
            </a:r>
            <a:r>
              <a:rPr lang="en-US" sz="2000" dirty="0"/>
              <a:t> encapsulates the responsibility of interacting with the customer system to carry out validation</a:t>
            </a:r>
            <a:r>
              <a:rPr lang="en-US" dirty="0"/>
              <a:t> </a:t>
            </a:r>
            <a:r>
              <a:rPr lang="en-US" sz="2000" dirty="0"/>
              <a:t>and writing to the error logs if an order is invalid.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Store:</a:t>
            </a:r>
            <a:r>
              <a:rPr lang="en-US" sz="2000" dirty="0"/>
              <a:t>  responsibility of interacting with the order system to store the order data.</a:t>
            </a:r>
            <a:endParaRPr lang="en-US" sz="2000" b="1" dirty="0"/>
          </a:p>
          <a:p>
            <a:pPr lvl="1"/>
            <a:r>
              <a:rPr lang="en-US" sz="2000" dirty="0" err="1">
                <a:solidFill>
                  <a:srgbClr val="0000FF"/>
                </a:solidFill>
              </a:rPr>
              <a:t>SendEmail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removes a message from the queue, formats an email message and sends it via an email server. It encapsulates all knowledge of the email format and email server access.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791"/>
            <a:ext cx="8229600" cy="474133"/>
          </a:xfrm>
        </p:spPr>
        <p:txBody>
          <a:bodyPr/>
          <a:lstStyle/>
          <a:p>
            <a:r>
              <a:rPr lang="en-US" dirty="0"/>
              <a:t>Order Processing System</a:t>
            </a:r>
          </a:p>
        </p:txBody>
      </p:sp>
      <p:grpSp>
        <p:nvGrpSpPr>
          <p:cNvPr id="413700" name="Group 4"/>
          <p:cNvGrpSpPr>
            <a:grpSpLocks noChangeAspect="1"/>
          </p:cNvGrpSpPr>
          <p:nvPr/>
        </p:nvGrpSpPr>
        <p:grpSpPr bwMode="auto">
          <a:xfrm>
            <a:off x="1692275" y="1025536"/>
            <a:ext cx="5543550" cy="4538133"/>
            <a:chOff x="2334" y="10592"/>
            <a:chExt cx="7200" cy="6940"/>
          </a:xfrm>
        </p:grpSpPr>
        <p:sp>
          <p:nvSpPr>
            <p:cNvPr id="413701" name="AutoShape 5"/>
            <p:cNvSpPr>
              <a:spLocks noChangeAspect="1" noChangeArrowheads="1"/>
            </p:cNvSpPr>
            <p:nvPr/>
          </p:nvSpPr>
          <p:spPr bwMode="auto">
            <a:xfrm>
              <a:off x="2334" y="10592"/>
              <a:ext cx="7200" cy="6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3381" y="12556"/>
              <a:ext cx="1440" cy="5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charset="0"/>
                </a:rPr>
                <a:t>Validate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3703" name="Rectangle 7"/>
            <p:cNvSpPr>
              <a:spLocks noChangeArrowheads="1"/>
            </p:cNvSpPr>
            <p:nvPr/>
          </p:nvSpPr>
          <p:spPr bwMode="auto">
            <a:xfrm>
              <a:off x="4036" y="10985"/>
              <a:ext cx="1702" cy="5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000" b="1" dirty="0" err="1">
                  <a:solidFill>
                    <a:srgbClr val="0000FF"/>
                  </a:solidFill>
                  <a:latin typeface="Times New Roman" charset="0"/>
                </a:rPr>
                <a:t>OrderInput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3704" name="Line 8"/>
            <p:cNvSpPr>
              <a:spLocks noChangeShapeType="1"/>
            </p:cNvSpPr>
            <p:nvPr/>
          </p:nvSpPr>
          <p:spPr bwMode="auto">
            <a:xfrm flipH="1">
              <a:off x="4298" y="11508"/>
              <a:ext cx="1" cy="10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05" name="Text Box 9"/>
            <p:cNvSpPr txBox="1">
              <a:spLocks noChangeArrowheads="1"/>
            </p:cNvSpPr>
            <p:nvPr/>
          </p:nvSpPr>
          <p:spPr bwMode="auto">
            <a:xfrm>
              <a:off x="3381" y="10592"/>
              <a:ext cx="78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>
                  <a:latin typeface="Times New Roman" charset="0"/>
                </a:rPr>
                <a:t>read</a:t>
              </a:r>
              <a:endParaRPr lang="en-US"/>
            </a:p>
          </p:txBody>
        </p:sp>
        <p:sp>
          <p:nvSpPr>
            <p:cNvPr id="413706" name="Line 10"/>
            <p:cNvSpPr>
              <a:spLocks noChangeShapeType="1"/>
            </p:cNvSpPr>
            <p:nvPr/>
          </p:nvSpPr>
          <p:spPr bwMode="auto">
            <a:xfrm>
              <a:off x="3381" y="11247"/>
              <a:ext cx="65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vert"/>
            <a:lstStyle/>
            <a:p>
              <a:endParaRPr lang="en-US"/>
            </a:p>
          </p:txBody>
        </p:sp>
        <p:sp>
          <p:nvSpPr>
            <p:cNvPr id="413707" name="AutoShape 11"/>
            <p:cNvSpPr>
              <a:spLocks noChangeArrowheads="1"/>
            </p:cNvSpPr>
            <p:nvPr/>
          </p:nvSpPr>
          <p:spPr bwMode="auto">
            <a:xfrm>
              <a:off x="2334" y="10723"/>
              <a:ext cx="1047" cy="1047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Times New Roman" charset="0"/>
                </a:rPr>
                <a:t>New</a:t>
              </a:r>
            </a:p>
            <a:p>
              <a:r>
                <a:rPr lang="en-US" sz="1200">
                  <a:latin typeface="Times New Roman" charset="0"/>
                </a:rPr>
                <a:t>Orders</a:t>
              </a:r>
              <a:endParaRPr lang="en-US"/>
            </a:p>
          </p:txBody>
        </p:sp>
        <p:sp>
          <p:nvSpPr>
            <p:cNvPr id="413708" name="AutoShape 12"/>
            <p:cNvSpPr>
              <a:spLocks noChangeArrowheads="1"/>
            </p:cNvSpPr>
            <p:nvPr/>
          </p:nvSpPr>
          <p:spPr bwMode="auto">
            <a:xfrm rot="5400000">
              <a:off x="6891" y="10449"/>
              <a:ext cx="1097" cy="1571"/>
            </a:xfrm>
            <a:prstGeom prst="can">
              <a:avLst>
                <a:gd name="adj" fmla="val 428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dirty="0" err="1">
                  <a:latin typeface="Times New Roman" charset="0"/>
                </a:rPr>
                <a:t>OrderQ</a:t>
              </a:r>
              <a:endParaRPr lang="en-US" dirty="0"/>
            </a:p>
          </p:txBody>
        </p:sp>
        <p:sp>
          <p:nvSpPr>
            <p:cNvPr id="413709" name="Line 13"/>
            <p:cNvSpPr>
              <a:spLocks noChangeShapeType="1"/>
            </p:cNvSpPr>
            <p:nvPr/>
          </p:nvSpPr>
          <p:spPr bwMode="auto">
            <a:xfrm>
              <a:off x="5738" y="11247"/>
              <a:ext cx="9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10" name="Line 14"/>
            <p:cNvSpPr>
              <a:spLocks noChangeShapeType="1"/>
            </p:cNvSpPr>
            <p:nvPr/>
          </p:nvSpPr>
          <p:spPr bwMode="auto">
            <a:xfrm flipH="1">
              <a:off x="5214" y="11508"/>
              <a:ext cx="1" cy="10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4952" y="12556"/>
              <a:ext cx="1440" cy="5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charset="0"/>
                </a:rPr>
                <a:t>Store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3119" y="13996"/>
              <a:ext cx="1440" cy="104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>
                  <a:latin typeface="Times New Roman" charset="0"/>
                </a:rPr>
                <a:t>Customer</a:t>
              </a:r>
            </a:p>
            <a:p>
              <a:pPr algn="ctr"/>
              <a:r>
                <a:rPr lang="en-US" sz="1200" b="1">
                  <a:latin typeface="Times New Roman" charset="0"/>
                </a:rPr>
                <a:t>System</a:t>
              </a:r>
              <a:endParaRPr lang="en-US"/>
            </a:p>
          </p:txBody>
        </p:sp>
        <p:sp>
          <p:nvSpPr>
            <p:cNvPr id="413713" name="Line 17"/>
            <p:cNvSpPr>
              <a:spLocks noChangeShapeType="1"/>
            </p:cNvSpPr>
            <p:nvPr/>
          </p:nvSpPr>
          <p:spPr bwMode="auto">
            <a:xfrm flipH="1">
              <a:off x="5607" y="13080"/>
              <a:ext cx="1" cy="9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952" y="13996"/>
              <a:ext cx="1440" cy="104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>
                  <a:latin typeface="Times New Roman" charset="0"/>
                </a:rPr>
                <a:t>Order</a:t>
              </a:r>
            </a:p>
            <a:p>
              <a:pPr algn="ctr"/>
              <a:r>
                <a:rPr lang="en-US" sz="1200" b="1">
                  <a:latin typeface="Times New Roman" charset="0"/>
                </a:rPr>
                <a:t>System</a:t>
              </a:r>
              <a:endParaRPr lang="en-US"/>
            </a:p>
          </p:txBody>
        </p:sp>
        <p:sp>
          <p:nvSpPr>
            <p:cNvPr id="413715" name="Line 19"/>
            <p:cNvSpPr>
              <a:spLocks noChangeShapeType="1"/>
            </p:cNvSpPr>
            <p:nvPr/>
          </p:nvSpPr>
          <p:spPr bwMode="auto">
            <a:xfrm flipH="1">
              <a:off x="3774" y="13080"/>
              <a:ext cx="1" cy="9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16" name="Line 20"/>
            <p:cNvSpPr>
              <a:spLocks noChangeShapeType="1"/>
            </p:cNvSpPr>
            <p:nvPr/>
          </p:nvSpPr>
          <p:spPr bwMode="auto">
            <a:xfrm>
              <a:off x="8094" y="11247"/>
              <a:ext cx="1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17" name="Rectangle 21"/>
            <p:cNvSpPr>
              <a:spLocks noChangeArrowheads="1"/>
            </p:cNvSpPr>
            <p:nvPr/>
          </p:nvSpPr>
          <p:spPr bwMode="auto">
            <a:xfrm>
              <a:off x="7439" y="12294"/>
              <a:ext cx="1702" cy="52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 dirty="0" err="1">
                  <a:solidFill>
                    <a:srgbClr val="0000FF"/>
                  </a:solidFill>
                  <a:latin typeface="Times New Roman" charset="0"/>
                </a:rPr>
                <a:t>SendEmail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3718" name="Rectangle 22"/>
            <p:cNvSpPr>
              <a:spLocks noChangeArrowheads="1"/>
            </p:cNvSpPr>
            <p:nvPr/>
          </p:nvSpPr>
          <p:spPr bwMode="auto">
            <a:xfrm>
              <a:off x="7570" y="13996"/>
              <a:ext cx="1440" cy="104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200" b="1">
                  <a:latin typeface="Times New Roman" charset="0"/>
                </a:rPr>
                <a:t>Email</a:t>
              </a:r>
            </a:p>
            <a:p>
              <a:pPr algn="ctr"/>
              <a:r>
                <a:rPr lang="en-US" sz="1200" b="1">
                  <a:latin typeface="Times New Roman" charset="0"/>
                </a:rPr>
                <a:t>Server</a:t>
              </a:r>
              <a:endParaRPr lang="en-US"/>
            </a:p>
          </p:txBody>
        </p:sp>
        <p:sp>
          <p:nvSpPr>
            <p:cNvPr id="413719" name="Line 23"/>
            <p:cNvSpPr>
              <a:spLocks noChangeShapeType="1"/>
            </p:cNvSpPr>
            <p:nvPr/>
          </p:nvSpPr>
          <p:spPr bwMode="auto">
            <a:xfrm flipH="1">
              <a:off x="8094" y="12818"/>
              <a:ext cx="1" cy="1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20" name="Text Box 24"/>
            <p:cNvSpPr txBox="1">
              <a:spLocks noChangeArrowheads="1"/>
            </p:cNvSpPr>
            <p:nvPr/>
          </p:nvSpPr>
          <p:spPr bwMode="auto">
            <a:xfrm>
              <a:off x="5869" y="10592"/>
              <a:ext cx="785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>
                  <a:latin typeface="Times New Roman" charset="0"/>
                </a:rPr>
                <a:t>Write</a:t>
              </a:r>
            </a:p>
            <a:p>
              <a:r>
                <a:rPr lang="en-US" sz="900">
                  <a:latin typeface="Times New Roman" charset="0"/>
                </a:rPr>
                <a:t>Order</a:t>
              </a:r>
              <a:endParaRPr lang="en-US"/>
            </a:p>
          </p:txBody>
        </p:sp>
        <p:sp>
          <p:nvSpPr>
            <p:cNvPr id="413721" name="Text Box 25"/>
            <p:cNvSpPr txBox="1">
              <a:spLocks noChangeArrowheads="1"/>
            </p:cNvSpPr>
            <p:nvPr/>
          </p:nvSpPr>
          <p:spPr bwMode="auto">
            <a:xfrm>
              <a:off x="3250" y="11770"/>
              <a:ext cx="917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 dirty="0">
                  <a:latin typeface="Times New Roman" charset="0"/>
                </a:rPr>
                <a:t>Check</a:t>
              </a:r>
            </a:p>
            <a:p>
              <a:r>
                <a:rPr lang="en-US" sz="900" dirty="0">
                  <a:latin typeface="Times New Roman" charset="0"/>
                </a:rPr>
                <a:t>Order</a:t>
              </a:r>
              <a:endParaRPr lang="en-US" dirty="0"/>
            </a:p>
          </p:txBody>
        </p:sp>
        <p:sp>
          <p:nvSpPr>
            <p:cNvPr id="413722" name="Text Box 26"/>
            <p:cNvSpPr txBox="1">
              <a:spLocks noChangeArrowheads="1"/>
            </p:cNvSpPr>
            <p:nvPr/>
          </p:nvSpPr>
          <p:spPr bwMode="auto">
            <a:xfrm>
              <a:off x="5345" y="11770"/>
              <a:ext cx="916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>
                  <a:latin typeface="Times New Roman" charset="0"/>
                </a:rPr>
                <a:t>Write</a:t>
              </a:r>
            </a:p>
            <a:p>
              <a:r>
                <a:rPr lang="en-US" sz="900">
                  <a:latin typeface="Times New Roman" charset="0"/>
                </a:rPr>
                <a:t>Order</a:t>
              </a:r>
              <a:endParaRPr lang="en-US"/>
            </a:p>
          </p:txBody>
        </p:sp>
        <p:sp>
          <p:nvSpPr>
            <p:cNvPr id="413723" name="Text Box 27"/>
            <p:cNvSpPr txBox="1">
              <a:spLocks noChangeArrowheads="1"/>
            </p:cNvSpPr>
            <p:nvPr/>
          </p:nvSpPr>
          <p:spPr bwMode="auto">
            <a:xfrm>
              <a:off x="8225" y="11508"/>
              <a:ext cx="785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>
                  <a:latin typeface="Times New Roman" charset="0"/>
                </a:rPr>
                <a:t>Get</a:t>
              </a:r>
            </a:p>
            <a:p>
              <a:r>
                <a:rPr lang="en-US" sz="900">
                  <a:latin typeface="Times New Roman" charset="0"/>
                </a:rPr>
                <a:t>Order</a:t>
              </a:r>
              <a:endParaRPr lang="en-US"/>
            </a:p>
          </p:txBody>
        </p:sp>
        <p:sp>
          <p:nvSpPr>
            <p:cNvPr id="413724" name="Rectangle 28"/>
            <p:cNvSpPr>
              <a:spLocks noChangeArrowheads="1"/>
            </p:cNvSpPr>
            <p:nvPr/>
          </p:nvSpPr>
          <p:spPr bwMode="auto">
            <a:xfrm>
              <a:off x="4690" y="15699"/>
              <a:ext cx="524" cy="3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3725" name="Rectangle 29"/>
            <p:cNvSpPr>
              <a:spLocks noChangeArrowheads="1"/>
            </p:cNvSpPr>
            <p:nvPr/>
          </p:nvSpPr>
          <p:spPr bwMode="auto">
            <a:xfrm>
              <a:off x="4690" y="16354"/>
              <a:ext cx="524" cy="39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>
              <a:off x="4559" y="17270"/>
              <a:ext cx="65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27" name="AutoShape 31"/>
            <p:cNvSpPr>
              <a:spLocks noChangeArrowheads="1"/>
            </p:cNvSpPr>
            <p:nvPr/>
          </p:nvSpPr>
          <p:spPr bwMode="auto">
            <a:xfrm>
              <a:off x="7570" y="15699"/>
              <a:ext cx="524" cy="39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728" name="AutoShape 32"/>
            <p:cNvSpPr>
              <a:spLocks noChangeArrowheads="1"/>
            </p:cNvSpPr>
            <p:nvPr/>
          </p:nvSpPr>
          <p:spPr bwMode="auto">
            <a:xfrm rot="5400000">
              <a:off x="7702" y="16222"/>
              <a:ext cx="392" cy="655"/>
            </a:xfrm>
            <a:prstGeom prst="can">
              <a:avLst>
                <a:gd name="adj" fmla="val 41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endParaRPr lang="en-CA"/>
            </a:p>
          </p:txBody>
        </p:sp>
        <p:sp>
          <p:nvSpPr>
            <p:cNvPr id="413729" name="Text Box 33"/>
            <p:cNvSpPr txBox="1">
              <a:spLocks noChangeArrowheads="1"/>
            </p:cNvSpPr>
            <p:nvPr/>
          </p:nvSpPr>
          <p:spPr bwMode="auto">
            <a:xfrm>
              <a:off x="2858" y="15175"/>
              <a:ext cx="1571" cy="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200" b="1">
                  <a:latin typeface="Times New Roman" charset="0"/>
                </a:rPr>
                <a:t>Figure Key</a:t>
              </a:r>
            </a:p>
            <a:p>
              <a:r>
                <a:rPr lang="en-US" sz="1200">
                  <a:latin typeface="Times New Roman" charset="0"/>
                </a:rPr>
                <a:t>Existing Component</a:t>
              </a:r>
            </a:p>
            <a:p>
              <a:endParaRPr lang="en-US" sz="1200">
                <a:latin typeface="Times New Roman" charset="0"/>
              </a:endParaRPr>
            </a:p>
            <a:p>
              <a:r>
                <a:rPr lang="en-US" sz="1200">
                  <a:latin typeface="Times New Roman" charset="0"/>
                </a:rPr>
                <a:t>New </a:t>
              </a:r>
            </a:p>
            <a:p>
              <a:r>
                <a:rPr lang="en-US" sz="1200">
                  <a:latin typeface="Times New Roman" charset="0"/>
                </a:rPr>
                <a:t>Component</a:t>
              </a:r>
            </a:p>
            <a:p>
              <a:endParaRPr lang="en-US" sz="1200">
                <a:latin typeface="Times New Roman" charset="0"/>
              </a:endParaRPr>
            </a:p>
            <a:p>
              <a:r>
                <a:rPr lang="en-US" sz="1200">
                  <a:latin typeface="Times New Roman" charset="0"/>
                </a:rPr>
                <a:t>Dependency</a:t>
              </a:r>
              <a:endParaRPr lang="en-US"/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5869" y="15699"/>
              <a:ext cx="157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200">
                  <a:latin typeface="Times New Roman" charset="0"/>
                </a:rPr>
                <a:t>Database</a:t>
              </a:r>
            </a:p>
            <a:p>
              <a:endParaRPr lang="en-US" sz="1200">
                <a:latin typeface="Times New Roman" charset="0"/>
              </a:endParaRPr>
            </a:p>
            <a:p>
              <a:r>
                <a:rPr lang="en-US" sz="1200">
                  <a:latin typeface="Times New Roman" charset="0"/>
                </a:rPr>
                <a:t>Persistent Queue</a:t>
              </a:r>
              <a:endParaRPr lang="en-US"/>
            </a:p>
          </p:txBody>
        </p:sp>
        <p:sp>
          <p:nvSpPr>
            <p:cNvPr id="413731" name="AutoShape 35"/>
            <p:cNvSpPr>
              <a:spLocks noChangeArrowheads="1"/>
            </p:cNvSpPr>
            <p:nvPr/>
          </p:nvSpPr>
          <p:spPr bwMode="auto">
            <a:xfrm>
              <a:off x="2334" y="12556"/>
              <a:ext cx="524" cy="39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732" name="Line 36"/>
            <p:cNvSpPr>
              <a:spLocks noChangeShapeType="1"/>
            </p:cNvSpPr>
            <p:nvPr/>
          </p:nvSpPr>
          <p:spPr bwMode="auto">
            <a:xfrm>
              <a:off x="2858" y="12818"/>
              <a:ext cx="5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33" name="Text Box 37"/>
            <p:cNvSpPr txBox="1">
              <a:spLocks noChangeArrowheads="1"/>
            </p:cNvSpPr>
            <p:nvPr/>
          </p:nvSpPr>
          <p:spPr bwMode="auto">
            <a:xfrm>
              <a:off x="2334" y="12949"/>
              <a:ext cx="916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900">
                  <a:latin typeface="Times New Roman" charset="0"/>
                </a:rPr>
                <a:t>Error</a:t>
              </a:r>
            </a:p>
            <a:p>
              <a:r>
                <a:rPr lang="en-US" sz="900">
                  <a:latin typeface="Times New Roman" charset="0"/>
                </a:rPr>
                <a:t>Log</a:t>
              </a: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805"/>
            <a:ext cx="8229600" cy="338667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7063"/>
            <a:ext cx="7924800" cy="466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/>
              <a:t>UML Component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1"/>
            <a:ext cx="8229600" cy="4477069"/>
          </a:xfrm>
        </p:spPr>
        <p:txBody>
          <a:bodyPr>
            <a:normAutofit/>
          </a:bodyPr>
          <a:lstStyle/>
          <a:p>
            <a:pPr marL="400050">
              <a:lnSpc>
                <a:spcPct val="12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00FF"/>
                </a:solidFill>
              </a:rPr>
              <a:t>component</a:t>
            </a:r>
            <a:r>
              <a:rPr lang="en-US" sz="2000" dirty="0"/>
              <a:t> represents a modular part of a system.</a:t>
            </a:r>
          </a:p>
          <a:p>
            <a:pPr marL="400050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Component diagrams </a:t>
            </a:r>
            <a:r>
              <a:rPr lang="en-US" sz="2000" dirty="0"/>
              <a:t>are used to model software as group of components connected to each other through well-defined interfaces. </a:t>
            </a:r>
          </a:p>
          <a:p>
            <a:pPr marL="400050">
              <a:lnSpc>
                <a:spcPct val="120000"/>
              </a:lnSpc>
            </a:pPr>
            <a:r>
              <a:rPr lang="en-US" sz="2000" dirty="0"/>
              <a:t>Component diagrams help decompose systems and represent their structural architecture from a logical perspective.</a:t>
            </a:r>
          </a:p>
          <a:p>
            <a:pPr marL="400050" lvl="2" indent="-342900">
              <a:lnSpc>
                <a:spcPct val="120000"/>
              </a:lnSpc>
            </a:pPr>
            <a:r>
              <a:rPr lang="en-US" sz="2000" dirty="0"/>
              <a:t>A component is represented using a box with the keyword </a:t>
            </a:r>
            <a:r>
              <a:rPr lang="en-US" sz="2000" dirty="0">
                <a:latin typeface="Arial"/>
                <a:cs typeface="Arial"/>
              </a:rPr>
              <a:t>&lt;&lt;component&gt;&gt; </a:t>
            </a:r>
            <a:r>
              <a:rPr lang="en-US" sz="2000" dirty="0"/>
              <a:t>and optional component icon on the top right corner.</a:t>
            </a:r>
          </a:p>
          <a:p>
            <a:pPr marL="400050">
              <a:lnSpc>
                <a:spcPct val="120000"/>
              </a:lnSpc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295" y="4458438"/>
            <a:ext cx="2174964" cy="9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049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130"/>
            <a:ext cx="8229600" cy="474133"/>
          </a:xfrm>
        </p:spPr>
        <p:txBody>
          <a:bodyPr/>
          <a:lstStyle/>
          <a:p>
            <a:r>
              <a:rPr lang="en-US" dirty="0"/>
              <a:t>Component Interfaces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8" y="833674"/>
            <a:ext cx="7566713" cy="48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1807"/>
            <a:ext cx="8229600" cy="406400"/>
          </a:xfrm>
        </p:spPr>
        <p:txBody>
          <a:bodyPr/>
          <a:lstStyle/>
          <a:p>
            <a:r>
              <a:rPr lang="en-US" dirty="0"/>
              <a:t>Component Interfaces </a:t>
            </a:r>
            <a:r>
              <a:rPr lang="en-US" sz="2000" b="0" dirty="0"/>
              <a:t>(cont’d)</a:t>
            </a:r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24687"/>
            <a:ext cx="7543800" cy="49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1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451"/>
            <a:ext cx="8229600" cy="406400"/>
          </a:xfrm>
        </p:spPr>
        <p:txBody>
          <a:bodyPr/>
          <a:lstStyle/>
          <a:p>
            <a:r>
              <a:rPr lang="en-US" dirty="0"/>
              <a:t>Component Decomposition</a:t>
            </a:r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" y="890069"/>
            <a:ext cx="7868264" cy="47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6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533"/>
            <a:ext cx="8229600" cy="4064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6767"/>
            <a:ext cx="5799138" cy="47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8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540" y="291814"/>
            <a:ext cx="8229600" cy="4064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2" y="814220"/>
            <a:ext cx="7622918" cy="482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51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1807"/>
            <a:ext cx="8229600" cy="406400"/>
          </a:xfrm>
        </p:spPr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36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003759"/>
            <a:ext cx="5905500" cy="47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53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Consider a trading system, where trading decisions are based on information collected from three different sources: a </a:t>
            </a:r>
            <a:r>
              <a:rPr lang="en-US" sz="2000" i="1" dirty="0"/>
              <a:t>stock ticker</a:t>
            </a:r>
            <a:r>
              <a:rPr lang="en-US" sz="2000" dirty="0"/>
              <a:t>, an </a:t>
            </a:r>
            <a:r>
              <a:rPr lang="en-US" sz="2000" i="1" dirty="0"/>
              <a:t>index watcher</a:t>
            </a:r>
            <a:r>
              <a:rPr lang="en-US" sz="2000" dirty="0"/>
              <a:t>, and a </a:t>
            </a:r>
            <a:r>
              <a:rPr lang="en-US" sz="2000" i="1" dirty="0" err="1"/>
              <a:t>CNNNewsFeed</a:t>
            </a:r>
            <a:r>
              <a:rPr lang="en-US" sz="2000" dirty="0"/>
              <a:t>. </a:t>
            </a:r>
          </a:p>
          <a:p>
            <a:r>
              <a:rPr lang="en-US" sz="2000" dirty="0"/>
              <a:t>Information from the stock ticker and the index watcher are first analyzed and then forwarded to the trading manager via an alert manager.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CNNNewsFeed</a:t>
            </a:r>
            <a:r>
              <a:rPr lang="en-US" sz="2000" dirty="0"/>
              <a:t> communicates directly with the Trading manager.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6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View Example </a:t>
            </a:r>
            <a:r>
              <a:rPr lang="en-US" sz="2000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Screen Shot 2016-02-24 at 10.2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/>
              <a:t>UML Component Diagrams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2"/>
            <a:ext cx="8229600" cy="2706043"/>
          </a:xfrm>
        </p:spPr>
        <p:txBody>
          <a:bodyPr>
            <a:normAutofit fontScale="32500" lnSpcReduction="20000"/>
          </a:bodyPr>
          <a:lstStyle/>
          <a:p>
            <a:pPr marL="400050">
              <a:lnSpc>
                <a:spcPct val="120000"/>
              </a:lnSpc>
            </a:pPr>
            <a:r>
              <a:rPr lang="en-US" sz="6200" dirty="0"/>
              <a:t>Components can be modeled using an external </a:t>
            </a:r>
            <a:r>
              <a:rPr lang="en-US" sz="6200" i="1" dirty="0"/>
              <a:t>black-box </a:t>
            </a:r>
            <a:r>
              <a:rPr lang="en-US" sz="6200" dirty="0"/>
              <a:t>or internal </a:t>
            </a:r>
            <a:r>
              <a:rPr lang="en-US" sz="6200" i="1" dirty="0"/>
              <a:t>white-box </a:t>
            </a:r>
            <a:r>
              <a:rPr lang="en-US" sz="6200" dirty="0"/>
              <a:t>approach.</a:t>
            </a:r>
          </a:p>
          <a:p>
            <a:pPr marL="800100" lvl="1">
              <a:lnSpc>
                <a:spcPct val="120000"/>
              </a:lnSpc>
            </a:pPr>
            <a:r>
              <a:rPr lang="en-US" sz="5500" i="1" dirty="0"/>
              <a:t>Black-box </a:t>
            </a:r>
            <a:r>
              <a:rPr lang="en-US" sz="5500" dirty="0"/>
              <a:t>approach hides the component’s internal structure.</a:t>
            </a:r>
          </a:p>
          <a:p>
            <a:pPr marL="1200150" lvl="2">
              <a:lnSpc>
                <a:spcPct val="120000"/>
              </a:lnSpc>
            </a:pPr>
            <a:r>
              <a:rPr lang="en-US" sz="4900" dirty="0"/>
              <a:t>Components interact with each other only through identified interfaces.</a:t>
            </a:r>
          </a:p>
          <a:p>
            <a:pPr marL="800100" lvl="1">
              <a:lnSpc>
                <a:spcPct val="120000"/>
              </a:lnSpc>
            </a:pPr>
            <a:r>
              <a:rPr lang="en-US" sz="5000" i="1" dirty="0"/>
              <a:t>White-box </a:t>
            </a:r>
            <a:r>
              <a:rPr lang="en-US" sz="5000" dirty="0"/>
              <a:t>approach shows the component’s internal structure (e.g., realizing classifiers).</a:t>
            </a:r>
          </a:p>
          <a:p>
            <a:pPr marL="800100" lvl="1">
              <a:lnSpc>
                <a:spcPct val="120000"/>
              </a:lnSpc>
            </a:pPr>
            <a:endParaRPr lang="en-US" sz="5000" dirty="0"/>
          </a:p>
          <a:p>
            <a:pPr marL="800100" lvl="1">
              <a:lnSpc>
                <a:spcPct val="120000"/>
              </a:lnSpc>
            </a:pPr>
            <a:endParaRPr lang="en-US" sz="50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397" y="3459728"/>
            <a:ext cx="8587756" cy="19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09762" y="5232026"/>
            <a:ext cx="1996464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Black-box view of ComponentB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1051" y="3108851"/>
            <a:ext cx="190500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White-box view of </a:t>
            </a:r>
            <a:r>
              <a:rPr lang="en-US" sz="1400" b="1" dirty="0" err="1">
                <a:solidFill>
                  <a:srgbClr val="0000FF"/>
                </a:solidFill>
                <a:latin typeface="Bradley Hand ITC" pitchFamily="66" charset="0"/>
              </a:rPr>
              <a:t>ComponentA</a:t>
            </a:r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22592" y="3308793"/>
            <a:ext cx="803489" cy="380123"/>
          </a:xfrm>
          <a:custGeom>
            <a:avLst/>
            <a:gdLst>
              <a:gd name="connsiteX0" fmla="*/ 0 w 2085975"/>
              <a:gd name="connsiteY0" fmla="*/ 293687 h 522287"/>
              <a:gd name="connsiteX1" fmla="*/ 838200 w 2085975"/>
              <a:gd name="connsiteY1" fmla="*/ 74612 h 522287"/>
              <a:gd name="connsiteX2" fmla="*/ 1476375 w 2085975"/>
              <a:gd name="connsiteY2" fmla="*/ 74612 h 522287"/>
              <a:gd name="connsiteX3" fmla="*/ 2085975 w 2085975"/>
              <a:gd name="connsiteY3" fmla="*/ 522287 h 52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522287">
                <a:moveTo>
                  <a:pt x="0" y="293687"/>
                </a:moveTo>
                <a:cubicBezTo>
                  <a:pt x="296069" y="202405"/>
                  <a:pt x="592138" y="111124"/>
                  <a:pt x="838200" y="74612"/>
                </a:cubicBezTo>
                <a:cubicBezTo>
                  <a:pt x="1084262" y="38100"/>
                  <a:pt x="1268413" y="0"/>
                  <a:pt x="1476375" y="74612"/>
                </a:cubicBezTo>
                <a:cubicBezTo>
                  <a:pt x="1684338" y="149225"/>
                  <a:pt x="1885156" y="335756"/>
                  <a:pt x="2085975" y="522287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9465673" flipH="1">
            <a:off x="4030421" y="5066855"/>
            <a:ext cx="613376" cy="241911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1" y="169281"/>
            <a:ext cx="8229600" cy="621287"/>
          </a:xfrm>
        </p:spPr>
        <p:txBody>
          <a:bodyPr/>
          <a:lstStyle/>
          <a:p>
            <a:r>
              <a:rPr lang="en-US" dirty="0"/>
              <a:t>UML Component Diagrams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67" y="801453"/>
            <a:ext cx="8229600" cy="2706042"/>
          </a:xfrm>
        </p:spPr>
        <p:txBody>
          <a:bodyPr>
            <a:normAutofit fontScale="32500" lnSpcReduction="20000"/>
          </a:bodyPr>
          <a:lstStyle/>
          <a:p>
            <a:pPr marL="514350" lvl="1" indent="0">
              <a:lnSpc>
                <a:spcPct val="120000"/>
              </a:lnSpc>
              <a:buNone/>
            </a:pPr>
            <a:endParaRPr lang="en-US" sz="5000" dirty="0"/>
          </a:p>
          <a:p>
            <a:pPr marL="400050">
              <a:lnSpc>
                <a:spcPct val="120000"/>
              </a:lnSpc>
            </a:pPr>
            <a:r>
              <a:rPr lang="en-US" sz="6200" dirty="0"/>
              <a:t>Component interfaces are classified as </a:t>
            </a:r>
            <a:r>
              <a:rPr lang="en-US" sz="6200" dirty="0">
                <a:solidFill>
                  <a:srgbClr val="0000FF"/>
                </a:solidFill>
              </a:rPr>
              <a:t>provided</a:t>
            </a:r>
            <a:r>
              <a:rPr lang="en-US" sz="6200" dirty="0"/>
              <a:t> or </a:t>
            </a:r>
            <a:r>
              <a:rPr lang="en-US" sz="6200" dirty="0">
                <a:solidFill>
                  <a:srgbClr val="0000FF"/>
                </a:solidFill>
              </a:rPr>
              <a:t>required</a:t>
            </a:r>
            <a:r>
              <a:rPr lang="en-US" sz="6200" dirty="0"/>
              <a:t> interfaces.</a:t>
            </a:r>
          </a:p>
          <a:p>
            <a:pPr marL="800100" lvl="1">
              <a:lnSpc>
                <a:spcPct val="120000"/>
              </a:lnSpc>
            </a:pPr>
            <a:r>
              <a:rPr lang="en-US" sz="5500" dirty="0">
                <a:solidFill>
                  <a:srgbClr val="0000FF"/>
                </a:solidFill>
              </a:rPr>
              <a:t>Provided</a:t>
            </a:r>
            <a:r>
              <a:rPr lang="en-US" sz="5500" dirty="0"/>
              <a:t> interfaces are used by other external components to interact with the component providing the services.</a:t>
            </a:r>
          </a:p>
          <a:p>
            <a:pPr marL="800100" lvl="1">
              <a:lnSpc>
                <a:spcPct val="120000"/>
              </a:lnSpc>
            </a:pPr>
            <a:r>
              <a:rPr lang="en-US" sz="5500" dirty="0">
                <a:solidFill>
                  <a:srgbClr val="0000FF"/>
                </a:solidFill>
              </a:rPr>
              <a:t>Required</a:t>
            </a:r>
            <a:r>
              <a:rPr lang="en-US" sz="5500" dirty="0"/>
              <a:t> interfaces are those the components need to carry out their functions.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 Diagram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relationships applied to components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76250" y="1661319"/>
            <a:ext cx="8561440" cy="3893241"/>
            <a:chOff x="476250" y="1868984"/>
            <a:chExt cx="8561440" cy="4379897"/>
          </a:xfrm>
        </p:grpSpPr>
        <p:grpSp>
          <p:nvGrpSpPr>
            <p:cNvPr id="47" name="Group 46"/>
            <p:cNvGrpSpPr/>
            <p:nvPr/>
          </p:nvGrpSpPr>
          <p:grpSpPr>
            <a:xfrm>
              <a:off x="7439025" y="2754809"/>
              <a:ext cx="542925" cy="228600"/>
              <a:chOff x="6924675" y="2105025"/>
              <a:chExt cx="542925" cy="228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866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924675" y="210502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>
                <a:off x="7239000" y="22098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400800" y="2783384"/>
              <a:ext cx="381000" cy="152400"/>
              <a:chOff x="6248400" y="2133600"/>
              <a:chExt cx="381000" cy="152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770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6248400" y="220980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6838950" y="2859584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934200" y="4002584"/>
              <a:ext cx="657225" cy="304800"/>
              <a:chOff x="7696200" y="2514600"/>
              <a:chExt cx="657225" cy="3048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800975" y="2514600"/>
                <a:ext cx="552450" cy="304800"/>
                <a:chOff x="7839075" y="2514600"/>
                <a:chExt cx="552450" cy="304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010525" y="2552700"/>
                  <a:ext cx="152400" cy="2032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839075" y="2514600"/>
                  <a:ext cx="2286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8162925" y="26543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7696200" y="2571750"/>
                <a:ext cx="381000" cy="152400"/>
                <a:chOff x="6248400" y="2133600"/>
                <a:chExt cx="381000" cy="1524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477000" y="21336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2"/>
                </p:cNvCxnSpPr>
                <p:nvPr/>
              </p:nvCxnSpPr>
              <p:spPr>
                <a:xfrm flipH="1">
                  <a:off x="6248400" y="22098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/>
            <p:cNvSpPr txBox="1"/>
            <p:nvPr/>
          </p:nvSpPr>
          <p:spPr>
            <a:xfrm>
              <a:off x="5867399" y="3187721"/>
              <a:ext cx="3170291" cy="76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Bradley Hand ITC" pitchFamily="66" charset="0"/>
                </a:rPr>
                <a:t>Dependency between required and provided interfaces is equivalent to the assembly connector.</a:t>
              </a:r>
            </a:p>
          </p:txBody>
        </p:sp>
        <p:sp>
          <p:nvSpPr>
            <p:cNvPr id="62" name="Freeform 61"/>
            <p:cNvSpPr/>
            <p:nvPr/>
          </p:nvSpPr>
          <p:spPr>
            <a:xfrm rot="5400000">
              <a:off x="5900737" y="2902447"/>
              <a:ext cx="333376" cy="247650"/>
            </a:xfrm>
            <a:custGeom>
              <a:avLst/>
              <a:gdLst>
                <a:gd name="connsiteX0" fmla="*/ 619125 w 619125"/>
                <a:gd name="connsiteY0" fmla="*/ 400050 h 400050"/>
                <a:gd name="connsiteX1" fmla="*/ 257175 w 619125"/>
                <a:gd name="connsiteY1" fmla="*/ 361950 h 400050"/>
                <a:gd name="connsiteX2" fmla="*/ 47625 w 619125"/>
                <a:gd name="connsiteY2" fmla="*/ 247650 h 400050"/>
                <a:gd name="connsiteX3" fmla="*/ 0 w 6191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400050">
                  <a:moveTo>
                    <a:pt x="619125" y="400050"/>
                  </a:moveTo>
                  <a:cubicBezTo>
                    <a:pt x="485775" y="393700"/>
                    <a:pt x="352425" y="387350"/>
                    <a:pt x="257175" y="361950"/>
                  </a:cubicBezTo>
                  <a:cubicBezTo>
                    <a:pt x="161925" y="336550"/>
                    <a:pt x="90487" y="307975"/>
                    <a:pt x="47625" y="247650"/>
                  </a:cubicBezTo>
                  <a:cubicBezTo>
                    <a:pt x="4763" y="187325"/>
                    <a:pt x="2381" y="93662"/>
                    <a:pt x="0" y="0"/>
                  </a:cubicBezTo>
                </a:path>
              </a:pathLst>
            </a:cu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6200000">
              <a:off x="8048878" y="3821861"/>
              <a:ext cx="381000" cy="285248"/>
            </a:xfrm>
            <a:custGeom>
              <a:avLst/>
              <a:gdLst>
                <a:gd name="connsiteX0" fmla="*/ 619125 w 619125"/>
                <a:gd name="connsiteY0" fmla="*/ 400050 h 400050"/>
                <a:gd name="connsiteX1" fmla="*/ 257175 w 619125"/>
                <a:gd name="connsiteY1" fmla="*/ 361950 h 400050"/>
                <a:gd name="connsiteX2" fmla="*/ 47625 w 619125"/>
                <a:gd name="connsiteY2" fmla="*/ 247650 h 400050"/>
                <a:gd name="connsiteX3" fmla="*/ 0 w 6191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9125" h="400050">
                  <a:moveTo>
                    <a:pt x="619125" y="400050"/>
                  </a:moveTo>
                  <a:cubicBezTo>
                    <a:pt x="485775" y="393700"/>
                    <a:pt x="352425" y="387350"/>
                    <a:pt x="257175" y="361950"/>
                  </a:cubicBezTo>
                  <a:cubicBezTo>
                    <a:pt x="161925" y="336550"/>
                    <a:pt x="90487" y="307975"/>
                    <a:pt x="47625" y="247650"/>
                  </a:cubicBezTo>
                  <a:cubicBezTo>
                    <a:pt x="4763" y="187325"/>
                    <a:pt x="2381" y="93662"/>
                    <a:pt x="0" y="0"/>
                  </a:cubicBezTo>
                </a:path>
              </a:pathLst>
            </a:cu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34200" y="1868984"/>
              <a:ext cx="1905000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Bradley Hand ITC" pitchFamily="66" charset="0"/>
                </a:rPr>
                <a:t>UML Dependency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7391400" y="2173784"/>
              <a:ext cx="228600" cy="53340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6250" y="1868984"/>
              <a:ext cx="6582690" cy="4379897"/>
              <a:chOff x="247650" y="2067580"/>
              <a:chExt cx="6582690" cy="437989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704975" y="2067580"/>
                <a:ext cx="5125365" cy="4038925"/>
                <a:chOff x="1143000" y="2067580"/>
                <a:chExt cx="5125365" cy="4038925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143000" y="2067580"/>
                  <a:ext cx="3933825" cy="3286125"/>
                  <a:chOff x="2466975" y="1971675"/>
                  <a:chExt cx="3933825" cy="3286125"/>
                </a:xfrm>
              </p:grpSpPr>
              <p:pic>
                <p:nvPicPr>
                  <p:cNvPr id="307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466975" y="1971675"/>
                    <a:ext cx="3933825" cy="3286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sp>
                <p:nvSpPr>
                  <p:cNvPr id="16" name="Rectangle 15"/>
                  <p:cNvSpPr/>
                  <p:nvPr/>
                </p:nvSpPr>
                <p:spPr>
                  <a:xfrm>
                    <a:off x="3848100" y="3981450"/>
                    <a:ext cx="1066800" cy="142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886200" y="4019550"/>
                    <a:ext cx="1066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848100" y="3543300"/>
                    <a:ext cx="1104900" cy="142875"/>
                    <a:chOff x="7429500" y="4133850"/>
                    <a:chExt cx="1104900" cy="142875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7429500" y="4133850"/>
                      <a:ext cx="1066800" cy="142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7467600" y="4171950"/>
                      <a:ext cx="10668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 24"/>
                  <p:cNvSpPr/>
                  <p:nvPr/>
                </p:nvSpPr>
                <p:spPr>
                  <a:xfrm>
                    <a:off x="3848100" y="4371975"/>
                    <a:ext cx="962025" cy="2000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886200" y="4448175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048125" y="4819650"/>
                    <a:ext cx="962025" cy="2000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76700" y="4867275"/>
                    <a:ext cx="9144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5000625" y="5344181"/>
                  <a:ext cx="990600" cy="762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FF"/>
                      </a:solidFill>
                      <a:latin typeface="Bradley Hand ITC" pitchFamily="66" charset="0"/>
                    </a:rPr>
                    <a:t>Notice this is a class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4467225" y="5201305"/>
                  <a:ext cx="619125" cy="400050"/>
                </a:xfrm>
                <a:custGeom>
                  <a:avLst/>
                  <a:gdLst>
                    <a:gd name="connsiteX0" fmla="*/ 619125 w 619125"/>
                    <a:gd name="connsiteY0" fmla="*/ 400050 h 400050"/>
                    <a:gd name="connsiteX1" fmla="*/ 257175 w 619125"/>
                    <a:gd name="connsiteY1" fmla="*/ 361950 h 400050"/>
                    <a:gd name="connsiteX2" fmla="*/ 47625 w 619125"/>
                    <a:gd name="connsiteY2" fmla="*/ 247650 h 400050"/>
                    <a:gd name="connsiteX3" fmla="*/ 0 w 619125"/>
                    <a:gd name="connsiteY3" fmla="*/ 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9125" h="400050">
                      <a:moveTo>
                        <a:pt x="619125" y="400050"/>
                      </a:moveTo>
                      <a:cubicBezTo>
                        <a:pt x="485775" y="393700"/>
                        <a:pt x="352425" y="387350"/>
                        <a:pt x="257175" y="361950"/>
                      </a:cubicBezTo>
                      <a:cubicBezTo>
                        <a:pt x="161925" y="336550"/>
                        <a:pt x="90487" y="307975"/>
                        <a:pt x="47625" y="247650"/>
                      </a:cubicBezTo>
                      <a:cubicBezTo>
                        <a:pt x="4763" y="187325"/>
                        <a:pt x="2381" y="93662"/>
                        <a:pt x="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896765" y="4667905"/>
                  <a:ext cx="1371600" cy="544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FF"/>
                      </a:solidFill>
                      <a:latin typeface="Bradley Hand ITC" pitchFamily="66" charset="0"/>
                    </a:rPr>
                    <a:t>Notice these</a:t>
                  </a:r>
                </a:p>
                <a:p>
                  <a:r>
                    <a:rPr lang="en-US" sz="1400" b="1" dirty="0">
                      <a:solidFill>
                        <a:srgbClr val="0000FF"/>
                      </a:solidFill>
                      <a:latin typeface="Bradley Hand ITC" pitchFamily="66" charset="0"/>
                    </a:rPr>
                    <a:t>are interfaces</a:t>
                  </a:r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4924425" y="4334530"/>
                  <a:ext cx="485775" cy="314325"/>
                </a:xfrm>
                <a:custGeom>
                  <a:avLst/>
                  <a:gdLst>
                    <a:gd name="connsiteX0" fmla="*/ 485775 w 485775"/>
                    <a:gd name="connsiteY0" fmla="*/ 314325 h 314325"/>
                    <a:gd name="connsiteX1" fmla="*/ 438150 w 485775"/>
                    <a:gd name="connsiteY1" fmla="*/ 114300 h 314325"/>
                    <a:gd name="connsiteX2" fmla="*/ 333375 w 485775"/>
                    <a:gd name="connsiteY2" fmla="*/ 19050 h 314325"/>
                    <a:gd name="connsiteX3" fmla="*/ 0 w 485775"/>
                    <a:gd name="connsiteY3" fmla="*/ 0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5775" h="314325">
                      <a:moveTo>
                        <a:pt x="485775" y="314325"/>
                      </a:moveTo>
                      <a:cubicBezTo>
                        <a:pt x="474662" y="238918"/>
                        <a:pt x="463550" y="163512"/>
                        <a:pt x="438150" y="114300"/>
                      </a:cubicBezTo>
                      <a:cubicBezTo>
                        <a:pt x="412750" y="65088"/>
                        <a:pt x="406400" y="38100"/>
                        <a:pt x="333375" y="19050"/>
                      </a:cubicBezTo>
                      <a:cubicBezTo>
                        <a:pt x="260350" y="0"/>
                        <a:pt x="130175" y="0"/>
                        <a:pt x="0" y="0"/>
                      </a:cubicBezTo>
                    </a:path>
                  </a:pathLst>
                </a:custGeom>
                <a:ln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74900" y="2398693"/>
                <a:ext cx="1360319" cy="9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  <a:latin typeface="Bradley Hand ITC" pitchFamily="66" charset="0"/>
                  </a:rPr>
                  <a:t>Dependency without specifying interfaces!</a:t>
                </a: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>
                <a:off x="1343025" y="3352800"/>
                <a:ext cx="485775" cy="314325"/>
              </a:xfrm>
              <a:custGeom>
                <a:avLst/>
                <a:gdLst>
                  <a:gd name="connsiteX0" fmla="*/ 485775 w 485775"/>
                  <a:gd name="connsiteY0" fmla="*/ 314325 h 314325"/>
                  <a:gd name="connsiteX1" fmla="*/ 438150 w 485775"/>
                  <a:gd name="connsiteY1" fmla="*/ 114300 h 314325"/>
                  <a:gd name="connsiteX2" fmla="*/ 333375 w 485775"/>
                  <a:gd name="connsiteY2" fmla="*/ 19050 h 314325"/>
                  <a:gd name="connsiteX3" fmla="*/ 0 w 485775"/>
                  <a:gd name="connsiteY3" fmla="*/ 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5775" h="314325">
                    <a:moveTo>
                      <a:pt x="485775" y="314325"/>
                    </a:moveTo>
                    <a:cubicBezTo>
                      <a:pt x="474662" y="238918"/>
                      <a:pt x="463550" y="163512"/>
                      <a:pt x="438150" y="114300"/>
                    </a:cubicBezTo>
                    <a:cubicBezTo>
                      <a:pt x="412750" y="65088"/>
                      <a:pt x="406400" y="38100"/>
                      <a:pt x="333375" y="19050"/>
                    </a:cubicBezTo>
                    <a:cubicBezTo>
                      <a:pt x="260350" y="0"/>
                      <a:pt x="130175" y="0"/>
                      <a:pt x="0" y="0"/>
                    </a:cubicBezTo>
                  </a:path>
                </a:pathLst>
              </a:custGeom>
              <a:ln>
                <a:solidFill>
                  <a:srgbClr val="0000FF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1413772" y="5486400"/>
                <a:ext cx="1776131" cy="427677"/>
                <a:chOff x="1108440" y="5791200"/>
                <a:chExt cx="1776131" cy="42767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143000" y="5791200"/>
                  <a:ext cx="914400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286000" y="58674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2"/>
                </p:cNvCxnSpPr>
                <p:nvPr/>
              </p:nvCxnSpPr>
              <p:spPr>
                <a:xfrm flipH="1">
                  <a:off x="2057400" y="59436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108440" y="5819775"/>
                  <a:ext cx="1031051" cy="2467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+mj-lt"/>
                    </a:rPr>
                    <a:t>ComponentA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009775" y="5972175"/>
                  <a:ext cx="874796" cy="246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+mj-lt"/>
                    </a:rPr>
                    <a:t>InterfaceB</a:t>
                  </a:r>
                </a:p>
              </p:txBody>
            </p:sp>
          </p:grpSp>
          <p:sp>
            <p:nvSpPr>
              <p:cNvPr id="77" name="Freeform 76"/>
              <p:cNvSpPr/>
              <p:nvPr/>
            </p:nvSpPr>
            <p:spPr>
              <a:xfrm>
                <a:off x="1427163" y="4572001"/>
                <a:ext cx="458787" cy="914400"/>
              </a:xfrm>
              <a:custGeom>
                <a:avLst/>
                <a:gdLst>
                  <a:gd name="connsiteX0" fmla="*/ 153987 w 458787"/>
                  <a:gd name="connsiteY0" fmla="*/ 1209675 h 1209675"/>
                  <a:gd name="connsiteX1" fmla="*/ 144462 w 458787"/>
                  <a:gd name="connsiteY1" fmla="*/ 1028700 h 1209675"/>
                  <a:gd name="connsiteX2" fmla="*/ 87312 w 458787"/>
                  <a:gd name="connsiteY2" fmla="*/ 742950 h 1209675"/>
                  <a:gd name="connsiteX3" fmla="*/ 1587 w 458787"/>
                  <a:gd name="connsiteY3" fmla="*/ 352425 h 1209675"/>
                  <a:gd name="connsiteX4" fmla="*/ 96837 w 458787"/>
                  <a:gd name="connsiteY4" fmla="*/ 114300 h 1209675"/>
                  <a:gd name="connsiteX5" fmla="*/ 458787 w 458787"/>
                  <a:gd name="connsiteY5" fmla="*/ 0 h 120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787" h="1209675">
                    <a:moveTo>
                      <a:pt x="153987" y="1209675"/>
                    </a:moveTo>
                    <a:cubicBezTo>
                      <a:pt x="154781" y="1158081"/>
                      <a:pt x="155575" y="1106488"/>
                      <a:pt x="144462" y="1028700"/>
                    </a:cubicBezTo>
                    <a:cubicBezTo>
                      <a:pt x="133350" y="950913"/>
                      <a:pt x="111124" y="855662"/>
                      <a:pt x="87312" y="742950"/>
                    </a:cubicBezTo>
                    <a:cubicBezTo>
                      <a:pt x="63500" y="630238"/>
                      <a:pt x="0" y="457200"/>
                      <a:pt x="1587" y="352425"/>
                    </a:cubicBezTo>
                    <a:cubicBezTo>
                      <a:pt x="3175" y="247650"/>
                      <a:pt x="20637" y="173037"/>
                      <a:pt x="96837" y="114300"/>
                    </a:cubicBezTo>
                    <a:cubicBezTo>
                      <a:pt x="173037" y="55563"/>
                      <a:pt x="315912" y="27781"/>
                      <a:pt x="458787" y="0"/>
                    </a:cubicBezTo>
                  </a:path>
                </a:pathLst>
              </a:custGeom>
              <a:ln>
                <a:solidFill>
                  <a:srgbClr val="0000FF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7650" y="4800600"/>
                <a:ext cx="1524000" cy="5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Bradley Hand ITC" pitchFamily="66" charset="0"/>
                  </a:rPr>
                  <a:t>These are equivalent!</a:t>
                </a: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421881" y="6019800"/>
                <a:ext cx="1767490" cy="427677"/>
                <a:chOff x="1117081" y="5791200"/>
                <a:chExt cx="1767490" cy="42767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43000" y="5791200"/>
                  <a:ext cx="914400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286000" y="5867400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/>
                <p:cNvCxnSpPr>
                  <a:stCxn id="82" idx="2"/>
                </p:cNvCxnSpPr>
                <p:nvPr/>
              </p:nvCxnSpPr>
              <p:spPr>
                <a:xfrm flipH="1">
                  <a:off x="2057400" y="5943600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1117081" y="5819775"/>
                  <a:ext cx="1031051" cy="2467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+mj-lt"/>
                    </a:rPr>
                    <a:t>ComponentA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009775" y="5972175"/>
                  <a:ext cx="874796" cy="246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+mj-lt"/>
                    </a:rPr>
                    <a:t>InterfaceB</a:t>
                  </a:r>
                </a:p>
              </p:txBody>
            </p:sp>
          </p:grpSp>
          <p:sp>
            <p:nvSpPr>
              <p:cNvPr id="86" name="Rectangle 85"/>
              <p:cNvSpPr/>
              <p:nvPr/>
            </p:nvSpPr>
            <p:spPr>
              <a:xfrm>
                <a:off x="2686050" y="604837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938" y="4057650"/>
                <a:ext cx="1350962" cy="2133600"/>
              </a:xfrm>
              <a:custGeom>
                <a:avLst/>
                <a:gdLst>
                  <a:gd name="connsiteX0" fmla="*/ 912812 w 1350962"/>
                  <a:gd name="connsiteY0" fmla="*/ 2133600 h 2133600"/>
                  <a:gd name="connsiteX1" fmla="*/ 179387 w 1350962"/>
                  <a:gd name="connsiteY1" fmla="*/ 1828800 h 2133600"/>
                  <a:gd name="connsiteX2" fmla="*/ 7937 w 1350962"/>
                  <a:gd name="connsiteY2" fmla="*/ 1028700 h 2133600"/>
                  <a:gd name="connsiteX3" fmla="*/ 227012 w 1350962"/>
                  <a:gd name="connsiteY3" fmla="*/ 419100 h 2133600"/>
                  <a:gd name="connsiteX4" fmla="*/ 884237 w 1350962"/>
                  <a:gd name="connsiteY4" fmla="*/ 66675 h 2133600"/>
                  <a:gd name="connsiteX5" fmla="*/ 1350962 w 1350962"/>
                  <a:gd name="connsiteY5" fmla="*/ 19050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0962" h="2133600">
                    <a:moveTo>
                      <a:pt x="912812" y="2133600"/>
                    </a:moveTo>
                    <a:cubicBezTo>
                      <a:pt x="621506" y="2073275"/>
                      <a:pt x="330200" y="2012950"/>
                      <a:pt x="179387" y="1828800"/>
                    </a:cubicBezTo>
                    <a:cubicBezTo>
                      <a:pt x="28575" y="1644650"/>
                      <a:pt x="0" y="1263650"/>
                      <a:pt x="7937" y="1028700"/>
                    </a:cubicBezTo>
                    <a:cubicBezTo>
                      <a:pt x="15875" y="793750"/>
                      <a:pt x="80962" y="579437"/>
                      <a:pt x="227012" y="419100"/>
                    </a:cubicBezTo>
                    <a:cubicBezTo>
                      <a:pt x="373062" y="258763"/>
                      <a:pt x="696912" y="133350"/>
                      <a:pt x="884237" y="66675"/>
                    </a:cubicBezTo>
                    <a:cubicBezTo>
                      <a:pt x="1071562" y="0"/>
                      <a:pt x="1211262" y="9525"/>
                      <a:pt x="1350962" y="19050"/>
                    </a:cubicBezTo>
                  </a:path>
                </a:pathLst>
              </a:custGeom>
              <a:ln>
                <a:solidFill>
                  <a:srgbClr val="0000FF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0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 Diagram </a:t>
            </a:r>
            <a:r>
              <a:rPr lang="en-US" sz="20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832"/>
            <a:ext cx="8229600" cy="330963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Two more important concepts used in component diagrams are: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0000FF"/>
                </a:solidFill>
              </a:rPr>
              <a:t>Ports</a:t>
            </a:r>
          </a:p>
          <a:p>
            <a:pPr lvl="2">
              <a:lnSpc>
                <a:spcPct val="120000"/>
              </a:lnSpc>
            </a:pPr>
            <a:r>
              <a:rPr lang="en-US" sz="2100" dirty="0"/>
              <a:t>Abstraction used to model </a:t>
            </a:r>
            <a:r>
              <a:rPr lang="en-US" sz="2100" dirty="0">
                <a:solidFill>
                  <a:srgbClr val="0000FF"/>
                </a:solidFill>
              </a:rPr>
              <a:t>access points </a:t>
            </a:r>
            <a:r>
              <a:rPr lang="en-US" sz="2100" dirty="0"/>
              <a:t>for allowing the external environment to access the component’s services and for allowing components to interact with their external environment.</a:t>
            </a:r>
          </a:p>
          <a:p>
            <a:pPr lvl="2">
              <a:lnSpc>
                <a:spcPct val="120000"/>
              </a:lnSpc>
            </a:pPr>
            <a:r>
              <a:rPr lang="en-US" sz="2100" dirty="0"/>
              <a:t>Modeled using a small square at the boundary of the component box.</a:t>
            </a:r>
          </a:p>
          <a:p>
            <a:pPr lvl="2">
              <a:lnSpc>
                <a:spcPct val="120000"/>
              </a:lnSpc>
            </a:pPr>
            <a:r>
              <a:rPr lang="en-US" sz="2100" dirty="0"/>
              <a:t>Ports can be named, e.g., port names below are Port 1 and Port 2.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0000FF"/>
                </a:solidFill>
              </a:rPr>
              <a:t>Delegation connectors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Used to model the link between the external provided interfaces of a component to the realization of those interfaces internally within the component.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Similarly, delegation connectors model the link between internally required interfaces to ports requiring the interface from external components.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Modeled using a directed arrow with the stereotype &lt;&lt;delegate&gt;&gt;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9" y="4332287"/>
            <a:ext cx="5000625" cy="113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14500" y="5416021"/>
            <a:ext cx="762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399087"/>
            <a:ext cx="762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301799"/>
            <a:ext cx="22860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Delegate connector</a:t>
            </a:r>
          </a:p>
        </p:txBody>
      </p:sp>
      <p:sp>
        <p:nvSpPr>
          <p:cNvPr id="11" name="Freeform 10"/>
          <p:cNvSpPr/>
          <p:nvPr/>
        </p:nvSpPr>
        <p:spPr>
          <a:xfrm rot="21131646">
            <a:off x="6494605" y="5285444"/>
            <a:ext cx="381000" cy="25355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5617287">
            <a:off x="2286257" y="5315478"/>
            <a:ext cx="296333" cy="238125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 rot="5617287">
            <a:off x="5315188" y="5180581"/>
            <a:ext cx="296333" cy="238125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411394" y="5196623"/>
            <a:ext cx="381000" cy="253554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3793067"/>
            <a:ext cx="1905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White-box view of ComponentA shows how the external behavior is realized internally 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8" name="Freeform 17"/>
          <p:cNvSpPr/>
          <p:nvPr/>
        </p:nvSpPr>
        <p:spPr>
          <a:xfrm rot="16200000">
            <a:off x="6617142" y="3996268"/>
            <a:ext cx="338667" cy="880533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947"/>
            <a:ext cx="8229600" cy="4535552"/>
          </a:xfrm>
        </p:spPr>
        <p:txBody>
          <a:bodyPr>
            <a:normAutofit/>
          </a:bodyPr>
          <a:lstStyle/>
          <a:p>
            <a:r>
              <a:rPr lang="en-US" sz="2000" dirty="0"/>
              <a:t>What does a component diagram look like for a system with the following desired properties:</a:t>
            </a:r>
          </a:p>
          <a:p>
            <a:pPr lvl="1"/>
            <a:r>
              <a:rPr lang="en-US" sz="1800" dirty="0"/>
              <a:t>A data collection system equipped with:</a:t>
            </a:r>
          </a:p>
          <a:p>
            <a:pPr lvl="2"/>
            <a:r>
              <a:rPr lang="en-US" sz="1400" dirty="0"/>
              <a:t>Sensors</a:t>
            </a:r>
          </a:p>
          <a:p>
            <a:pPr lvl="2"/>
            <a:r>
              <a:rPr lang="en-US" sz="1400" dirty="0"/>
              <a:t>Video capture capabilities</a:t>
            </a:r>
          </a:p>
          <a:p>
            <a:pPr lvl="1"/>
            <a:r>
              <a:rPr lang="en-US" sz="1800" dirty="0"/>
              <a:t>Automatic collection at specific times of the day.</a:t>
            </a:r>
          </a:p>
          <a:p>
            <a:pPr lvl="2"/>
            <a:r>
              <a:rPr lang="en-US" sz="1400" dirty="0"/>
              <a:t>Collection schedules need to be provided to the system.</a:t>
            </a:r>
          </a:p>
          <a:p>
            <a:pPr lvl="1"/>
            <a:r>
              <a:rPr lang="en-US" sz="1800" dirty="0"/>
              <a:t>The system must make available the data collected.</a:t>
            </a:r>
          </a:p>
          <a:p>
            <a:pPr lvl="2"/>
            <a:r>
              <a:rPr lang="en-US" sz="1400" dirty="0"/>
              <a:t>Both sensor and video data.</a:t>
            </a:r>
          </a:p>
          <a:p>
            <a:pPr lvl="2"/>
            <a:r>
              <a:rPr lang="en-US" sz="1400" dirty="0"/>
              <a:t>Also, health data about the system</a:t>
            </a:r>
          </a:p>
          <a:p>
            <a:pPr lvl="3"/>
            <a:r>
              <a:rPr lang="en-US" sz="1200" dirty="0"/>
              <a:t>Events, problems, etc.</a:t>
            </a:r>
          </a:p>
          <a:p>
            <a:pPr lvl="2"/>
            <a:endParaRPr lang="en-US" sz="1400" dirty="0"/>
          </a:p>
          <a:p>
            <a:pPr lvl="2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8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 Example </a:t>
            </a:r>
            <a:r>
              <a:rPr lang="en-US" sz="2000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695" y="1155621"/>
            <a:ext cx="9352279" cy="336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0073" y="4461041"/>
            <a:ext cx="15240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Sensor functions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384" y="4322815"/>
            <a:ext cx="2057400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Video capture functions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 rot="21300615">
            <a:off x="5531333" y="3953103"/>
            <a:ext cx="465149" cy="404745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617287">
            <a:off x="2647110" y="4038863"/>
            <a:ext cx="477476" cy="385716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5471" y="3194865"/>
            <a:ext cx="1248414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Requires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collection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schedule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2" name="Freeform 11"/>
          <p:cNvSpPr/>
          <p:nvPr/>
        </p:nvSpPr>
        <p:spPr>
          <a:xfrm rot="997714">
            <a:off x="8265003" y="2469648"/>
            <a:ext cx="399530" cy="719267"/>
          </a:xfrm>
          <a:custGeom>
            <a:avLst/>
            <a:gdLst>
              <a:gd name="connsiteX0" fmla="*/ 485775 w 485775"/>
              <a:gd name="connsiteY0" fmla="*/ 314325 h 314325"/>
              <a:gd name="connsiteX1" fmla="*/ 438150 w 485775"/>
              <a:gd name="connsiteY1" fmla="*/ 114300 h 314325"/>
              <a:gd name="connsiteX2" fmla="*/ 333375 w 485775"/>
              <a:gd name="connsiteY2" fmla="*/ 19050 h 314325"/>
              <a:gd name="connsiteX3" fmla="*/ 0 w 485775"/>
              <a:gd name="connsiteY3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314325">
                <a:moveTo>
                  <a:pt x="485775" y="314325"/>
                </a:moveTo>
                <a:cubicBezTo>
                  <a:pt x="474662" y="238918"/>
                  <a:pt x="463550" y="163512"/>
                  <a:pt x="438150" y="114300"/>
                </a:cubicBezTo>
                <a:cubicBezTo>
                  <a:pt x="412750" y="65088"/>
                  <a:pt x="406400" y="38100"/>
                  <a:pt x="333375" y="19050"/>
                </a:cubicBezTo>
                <a:cubicBezTo>
                  <a:pt x="260350" y="0"/>
                  <a:pt x="130175" y="0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75" y="2812329"/>
            <a:ext cx="1676400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Bradley Hand ITC" pitchFamily="66" charset="0"/>
              </a:rPr>
              <a:t>Provides collection and health data</a:t>
            </a:r>
          </a:p>
          <a:p>
            <a:pPr algn="ctr"/>
            <a:endParaRPr lang="en-US" sz="14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  <p:sp>
        <p:nvSpPr>
          <p:cNvPr id="14" name="Freeform 13"/>
          <p:cNvSpPr/>
          <p:nvPr/>
        </p:nvSpPr>
        <p:spPr>
          <a:xfrm rot="5400000">
            <a:off x="267817" y="2469613"/>
            <a:ext cx="338667" cy="285248"/>
          </a:xfrm>
          <a:custGeom>
            <a:avLst/>
            <a:gdLst>
              <a:gd name="connsiteX0" fmla="*/ 619125 w 619125"/>
              <a:gd name="connsiteY0" fmla="*/ 400050 h 400050"/>
              <a:gd name="connsiteX1" fmla="*/ 257175 w 619125"/>
              <a:gd name="connsiteY1" fmla="*/ 361950 h 400050"/>
              <a:gd name="connsiteX2" fmla="*/ 47625 w 619125"/>
              <a:gd name="connsiteY2" fmla="*/ 247650 h 400050"/>
              <a:gd name="connsiteX3" fmla="*/ 0 w 6191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400050">
                <a:moveTo>
                  <a:pt x="619125" y="400050"/>
                </a:moveTo>
                <a:cubicBezTo>
                  <a:pt x="485775" y="393700"/>
                  <a:pt x="352425" y="387350"/>
                  <a:pt x="257175" y="361950"/>
                </a:cubicBezTo>
                <a:cubicBezTo>
                  <a:pt x="161925" y="336550"/>
                  <a:pt x="90487" y="307975"/>
                  <a:pt x="47625" y="247650"/>
                </a:cubicBezTo>
                <a:cubicBezTo>
                  <a:pt x="4763" y="187325"/>
                  <a:pt x="2381" y="93662"/>
                  <a:pt x="0" y="0"/>
                </a:cubicBezTo>
              </a:path>
            </a:pathLst>
          </a:cu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2.3 Enhancing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Stereotypes</a:t>
            </a:r>
          </a:p>
          <a:p>
            <a:pPr lvl="1"/>
            <a:r>
              <a:rPr lang="en-US" sz="1600" dirty="0"/>
              <a:t>Mechanism for extending UML by adding information that gives existing UML elements (both classifiers and relationships) a different meaning, therefore creating a semantically different element for modeling application-specific concepts. </a:t>
            </a:r>
          </a:p>
          <a:p>
            <a:pPr lvl="1"/>
            <a:r>
              <a:rPr lang="en-US" sz="1600" dirty="0"/>
              <a:t>Modeled as existing UML elements with the &lt;&lt;stereotype&gt;&gt; mechanism.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70660" y="3094018"/>
            <a:ext cx="4876800" cy="711200"/>
            <a:chOff x="1533525" y="5267325"/>
            <a:chExt cx="4876800" cy="80010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3525" y="5267325"/>
              <a:ext cx="16097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43250" y="5267325"/>
              <a:ext cx="32670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196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19469</TotalTime>
  <Words>1101</Words>
  <Application>Microsoft Macintosh PowerPoint</Application>
  <PresentationFormat>Custom</PresentationFormat>
  <Paragraphs>194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Bradley Hand ITC</vt:lpstr>
      <vt:lpstr>Helvetica</vt:lpstr>
      <vt:lpstr>Times New Roman</vt:lpstr>
      <vt:lpstr>Verdana</vt:lpstr>
      <vt:lpstr>Office Theme</vt:lpstr>
      <vt:lpstr>SE 577 Software Architecture   UML Diagrams for Architectures  </vt:lpstr>
      <vt:lpstr>UML Component Diagrams</vt:lpstr>
      <vt:lpstr>UML Component Diagrams (cont’d)</vt:lpstr>
      <vt:lpstr>UML Component Diagrams (cont’d)</vt:lpstr>
      <vt:lpstr>UML Component Diagram (cont’d)</vt:lpstr>
      <vt:lpstr>UML Component Diagram (cont’d)</vt:lpstr>
      <vt:lpstr>Component Diagram Example</vt:lpstr>
      <vt:lpstr>Component Diagram Example (cont’d)</vt:lpstr>
      <vt:lpstr>UML 2.3 Enhancing Features</vt:lpstr>
      <vt:lpstr>Sample Component Diagram</vt:lpstr>
      <vt:lpstr>UML Deployment Diagrams</vt:lpstr>
      <vt:lpstr>UML Deployment Diagrams (cont’d)</vt:lpstr>
      <vt:lpstr>UML Deployment Diagrams (cont’d)</vt:lpstr>
      <vt:lpstr>Example of UML Deployment Diagram</vt:lpstr>
      <vt:lpstr>PowerPoint Presentation</vt:lpstr>
      <vt:lpstr>Order Processing System Example</vt:lpstr>
      <vt:lpstr>Order Processing Components</vt:lpstr>
      <vt:lpstr>Order Processing System</vt:lpstr>
      <vt:lpstr>Component Diagram</vt:lpstr>
      <vt:lpstr>Component Interfaces</vt:lpstr>
      <vt:lpstr>Component Interfaces (cont’d)</vt:lpstr>
      <vt:lpstr>Component Decomposition</vt:lpstr>
      <vt:lpstr>Class Diagram</vt:lpstr>
      <vt:lpstr>Sequence Diagram</vt:lpstr>
      <vt:lpstr>Deployment Diagram</vt:lpstr>
      <vt:lpstr>PowerPoint Presentation</vt:lpstr>
      <vt:lpstr>Process View Example</vt:lpstr>
      <vt:lpstr>Process View Example (cont’d)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Vokolos,Filippos</cp:lastModifiedBy>
  <cp:revision>657</cp:revision>
  <cp:lastPrinted>2016-02-25T14:20:48Z</cp:lastPrinted>
  <dcterms:created xsi:type="dcterms:W3CDTF">2000-03-07T00:57:40Z</dcterms:created>
  <dcterms:modified xsi:type="dcterms:W3CDTF">2022-04-25T15:05:07Z</dcterms:modified>
</cp:coreProperties>
</file>