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5"/>
  </p:notesMasterIdLst>
  <p:handoutMasterIdLst>
    <p:handoutMasterId r:id="rId6"/>
  </p:handoutMasterIdLst>
  <p:sldIdLst>
    <p:sldId id="256" r:id="rId2"/>
    <p:sldId id="911" r:id="rId3"/>
    <p:sldId id="912" r:id="rId4"/>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DC3E7"/>
    <a:srgbClr val="0432FF"/>
    <a:srgbClr val="AD278D"/>
    <a:srgbClr val="FFDB95"/>
    <a:srgbClr val="F6B498"/>
    <a:srgbClr val="DE9A7B"/>
    <a:srgbClr val="A9D18E"/>
    <a:srgbClr val="D1039B"/>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4" autoAdjust="0"/>
    <p:restoredTop sz="94131"/>
  </p:normalViewPr>
  <p:slideViewPr>
    <p:cSldViewPr snapToGrid="0">
      <p:cViewPr varScale="1">
        <p:scale>
          <a:sx n="86" d="100"/>
          <a:sy n="86" d="100"/>
        </p:scale>
        <p:origin x="232" y="5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5/11/22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5/11/22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5/11/22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5/11/22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oin.slack.com/t/drexel-se577-2022/signup" TargetMode="External"/><Relationship Id="rId2" Type="http://schemas.openxmlformats.org/officeDocument/2006/relationships/hyperlink" Target="https://drexel.zoom.us/j/8279307554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4489691"/>
          </a:xfrm>
          <a:extLst>
            <a:ext uri="{91240B29-F687-4f45-9708-019B960494DF}">
              <a14:hiddenLine xmlns:a14="http://schemas.microsoft.com/office/drawing/2010/main" xmlns=""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Domain Driven Design &amp; </a:t>
            </a:r>
            <a:br>
              <a:rPr lang="en-US" altLang="en-US" b="1" dirty="0">
                <a:solidFill>
                  <a:srgbClr val="0070C0"/>
                </a:solidFill>
              </a:rPr>
            </a:br>
            <a:r>
              <a:rPr lang="en-US" altLang="en-US" b="1" dirty="0">
                <a:solidFill>
                  <a:srgbClr val="0070C0"/>
                </a:solidFill>
              </a:rPr>
              <a:t>Data </a:t>
            </a:r>
            <a:r>
              <a:rPr lang="en-US" altLang="en-US" b="1">
                <a:solidFill>
                  <a:srgbClr val="0070C0"/>
                </a:solidFill>
              </a:rPr>
              <a:t>Mesh Architectures</a:t>
            </a:r>
            <a:br>
              <a:rPr lang="en-US" altLang="en-US" b="1">
                <a:solidFill>
                  <a:srgbClr val="0070C0"/>
                </a:solidFill>
              </a:rPr>
            </a:br>
            <a:br>
              <a:rPr lang="en-US" altLang="en-US" b="1">
                <a:solidFill>
                  <a:srgbClr val="0070C0"/>
                </a:solidFill>
              </a:rPr>
            </a:br>
            <a:r>
              <a:rPr lang="en-US" altLang="en-US" b="1">
                <a:solidFill>
                  <a:srgbClr val="0070C0"/>
                </a:solidFill>
              </a:rPr>
              <a:t>GUEST LECTURE</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a:t>
            </a:fld>
            <a:endParaRPr lang="en-US" dirty="0"/>
          </a:p>
        </p:txBody>
      </p:sp>
      <p:sp>
        <p:nvSpPr>
          <p:cNvPr id="3" name="TextBox 2">
            <a:extLst>
              <a:ext uri="{FF2B5EF4-FFF2-40B4-BE49-F238E27FC236}">
                <a16:creationId xmlns:a16="http://schemas.microsoft.com/office/drawing/2014/main" id="{205B2F9A-0FC9-91EA-0161-BC376B8B12B3}"/>
              </a:ext>
            </a:extLst>
          </p:cNvPr>
          <p:cNvSpPr txBox="1"/>
          <p:nvPr/>
        </p:nvSpPr>
        <p:spPr>
          <a:xfrm>
            <a:off x="609600" y="1004338"/>
            <a:ext cx="10972800" cy="5080109"/>
          </a:xfrm>
          <a:prstGeom prst="rect">
            <a:avLst/>
          </a:prstGeom>
          <a:noFill/>
        </p:spPr>
        <p:txBody>
          <a:bodyPr wrap="square" rtlCol="0">
            <a:spAutoFit/>
          </a:bodyPr>
          <a:lstStyle/>
          <a:p>
            <a:pPr>
              <a:spcAft>
                <a:spcPts val="600"/>
              </a:spcAft>
            </a:pPr>
            <a:r>
              <a:rPr lang="en-US" sz="2400" b="0" dirty="0"/>
              <a:t>Throughout this course we have been studying the fundamentals of software architecture and diving into the novel aspects of modern software architectures inclusive of Web, API, Microservice and Cloud Native.  There have been significant advancements in software architecture over the past 30 years; however, large organizations still struggle with issues around how to </a:t>
            </a:r>
            <a:r>
              <a:rPr lang="en-US" sz="2400" dirty="0"/>
              <a:t>identify their key architecture components</a:t>
            </a:r>
            <a:r>
              <a:rPr lang="en-US" sz="2400" b="0" dirty="0"/>
              <a:t>, and with how to align the data architecture that is needed to realize these components.</a:t>
            </a:r>
            <a:br>
              <a:rPr lang="en-US" sz="2400" b="0" dirty="0"/>
            </a:br>
            <a:br>
              <a:rPr lang="en-US" sz="2400" b="0" dirty="0"/>
            </a:br>
            <a:r>
              <a:rPr lang="en-US" sz="2400" b="0" dirty="0"/>
              <a:t>Enterprises, both large and small, have been chipping away at this problem for the past couple of years and have rediscovered old ideas that help with these new problems.  For example, applying Domain Driven Design (DDD) concepts to drive software architecture discovery of key microservices and APIs.  Also, taking what we have learned from DDD, cloud native, microservices and applying it to new data architecture patterns that position data assets as products.   These new data architecture patterns are called </a:t>
            </a:r>
            <a:r>
              <a:rPr lang="en-US" sz="2400" dirty="0"/>
              <a:t>data meshes</a:t>
            </a:r>
            <a:r>
              <a:rPr lang="en-US" sz="2400" b="0" dirty="0"/>
              <a:t>. </a:t>
            </a:r>
          </a:p>
        </p:txBody>
      </p:sp>
      <p:sp>
        <p:nvSpPr>
          <p:cNvPr id="17" name="Rectangle 2">
            <a:extLst>
              <a:ext uri="{FF2B5EF4-FFF2-40B4-BE49-F238E27FC236}">
                <a16:creationId xmlns:a16="http://schemas.microsoft.com/office/drawing/2014/main" id="{41DAD94A-71A6-50E4-7E3B-8651EFC7C0BD}"/>
              </a:ext>
            </a:extLst>
          </p:cNvPr>
          <p:cNvSpPr>
            <a:spLocks noGrp="1" noChangeArrowheads="1"/>
          </p:cNvSpPr>
          <p:nvPr>
            <p:ph type="title"/>
          </p:nvPr>
        </p:nvSpPr>
        <p:spPr>
          <a:xfrm>
            <a:off x="609600" y="35195"/>
            <a:ext cx="10972800" cy="698948"/>
          </a:xfrm>
        </p:spPr>
        <p:txBody>
          <a:bodyPr/>
          <a:lstStyle/>
          <a:p>
            <a:r>
              <a:rPr lang="en-US" dirty="0"/>
              <a:t>Background</a:t>
            </a:r>
          </a:p>
        </p:txBody>
      </p:sp>
    </p:spTree>
    <p:extLst>
      <p:ext uri="{BB962C8B-B14F-4D97-AF65-F5344CB8AC3E}">
        <p14:creationId xmlns:p14="http://schemas.microsoft.com/office/powerpoint/2010/main" val="229020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4165600" y="5981402"/>
            <a:ext cx="3860800" cy="366117"/>
          </a:xfrm>
        </p:spPr>
        <p:txBody>
          <a:bodyPr/>
          <a:lstStyle/>
          <a:p>
            <a:fld id="{6A4E8E82-B71F-A446-92B7-F7D70F811AA7}" type="slidenum">
              <a:rPr lang="en-US"/>
              <a:pPr/>
              <a:t>3</a:t>
            </a:fld>
            <a:endParaRPr lang="en-US" dirty="0"/>
          </a:p>
        </p:txBody>
      </p:sp>
      <p:sp>
        <p:nvSpPr>
          <p:cNvPr id="3" name="TextBox 2">
            <a:extLst>
              <a:ext uri="{FF2B5EF4-FFF2-40B4-BE49-F238E27FC236}">
                <a16:creationId xmlns:a16="http://schemas.microsoft.com/office/drawing/2014/main" id="{205B2F9A-0FC9-91EA-0161-BC376B8B12B3}"/>
              </a:ext>
            </a:extLst>
          </p:cNvPr>
          <p:cNvSpPr txBox="1"/>
          <p:nvPr/>
        </p:nvSpPr>
        <p:spPr>
          <a:xfrm>
            <a:off x="609600" y="734143"/>
            <a:ext cx="10972800" cy="1423723"/>
          </a:xfrm>
          <a:prstGeom prst="rect">
            <a:avLst/>
          </a:prstGeom>
          <a:noFill/>
        </p:spPr>
        <p:txBody>
          <a:bodyPr wrap="square" rtlCol="0">
            <a:spAutoFit/>
          </a:bodyPr>
          <a:lstStyle/>
          <a:p>
            <a:pPr>
              <a:spcAft>
                <a:spcPts val="600"/>
              </a:spcAft>
            </a:pPr>
            <a:r>
              <a:rPr lang="en-US" sz="2400" b="0" dirty="0"/>
              <a:t>Drexel is concurrently offering two sessions of the SE577 Software Architecture course.  On Wednesday June 1</a:t>
            </a:r>
            <a:r>
              <a:rPr lang="en-US" sz="2400" b="0" baseline="30000" dirty="0"/>
              <a:t>st</a:t>
            </a:r>
            <a:r>
              <a:rPr lang="en-US" sz="2400" b="0" dirty="0"/>
              <a:t>, Dr. Mitchell will be hosting a guest lecture with industry experts who will be sharing their expertise in DDD as a software architecture tool and the importance of data mesh architectures.</a:t>
            </a:r>
          </a:p>
        </p:txBody>
      </p:sp>
      <p:sp>
        <p:nvSpPr>
          <p:cNvPr id="17" name="Rectangle 2">
            <a:extLst>
              <a:ext uri="{FF2B5EF4-FFF2-40B4-BE49-F238E27FC236}">
                <a16:creationId xmlns:a16="http://schemas.microsoft.com/office/drawing/2014/main" id="{41DAD94A-71A6-50E4-7E3B-8651EFC7C0BD}"/>
              </a:ext>
            </a:extLst>
          </p:cNvPr>
          <p:cNvSpPr>
            <a:spLocks noGrp="1" noChangeArrowheads="1"/>
          </p:cNvSpPr>
          <p:nvPr>
            <p:ph type="title"/>
          </p:nvPr>
        </p:nvSpPr>
        <p:spPr>
          <a:xfrm>
            <a:off x="609600" y="35195"/>
            <a:ext cx="10972800" cy="698948"/>
          </a:xfrm>
        </p:spPr>
        <p:txBody>
          <a:bodyPr/>
          <a:lstStyle/>
          <a:p>
            <a:r>
              <a:rPr lang="en-US" dirty="0"/>
              <a:t>Guest Lecture Information</a:t>
            </a:r>
          </a:p>
        </p:txBody>
      </p:sp>
      <p:sp>
        <p:nvSpPr>
          <p:cNvPr id="5" name="TextBox 4">
            <a:extLst>
              <a:ext uri="{FF2B5EF4-FFF2-40B4-BE49-F238E27FC236}">
                <a16:creationId xmlns:a16="http://schemas.microsoft.com/office/drawing/2014/main" id="{6B0D347F-CAE3-1DED-8DB8-3829EB8EACE4}"/>
              </a:ext>
            </a:extLst>
          </p:cNvPr>
          <p:cNvSpPr txBox="1"/>
          <p:nvPr/>
        </p:nvSpPr>
        <p:spPr>
          <a:xfrm>
            <a:off x="609600" y="2323505"/>
            <a:ext cx="10972800" cy="1245213"/>
          </a:xfrm>
          <a:prstGeom prst="rect">
            <a:avLst/>
          </a:prstGeom>
          <a:noFill/>
        </p:spPr>
        <p:txBody>
          <a:bodyPr wrap="square" rtlCol="0">
            <a:spAutoFit/>
          </a:bodyPr>
          <a:lstStyle/>
          <a:p>
            <a:pPr>
              <a:spcAft>
                <a:spcPts val="600"/>
              </a:spcAft>
            </a:pPr>
            <a:r>
              <a:rPr lang="en-US" sz="2400" dirty="0"/>
              <a:t>Guest Speaker Information</a:t>
            </a:r>
          </a:p>
          <a:p>
            <a:pPr lvl="1">
              <a:spcAft>
                <a:spcPts val="600"/>
              </a:spcAft>
            </a:pPr>
            <a:r>
              <a:rPr lang="en-US" sz="2400" b="0" dirty="0"/>
              <a:t>DDD – Tim Gorecki &amp; Nimisha </a:t>
            </a:r>
            <a:r>
              <a:rPr lang="en-US" sz="2400" b="0" dirty="0" err="1"/>
              <a:t>Asthagiri</a:t>
            </a:r>
            <a:r>
              <a:rPr lang="en-US" sz="2400" b="0" dirty="0"/>
              <a:t> from Grainger </a:t>
            </a:r>
          </a:p>
          <a:p>
            <a:pPr lvl="1">
              <a:spcAft>
                <a:spcPts val="600"/>
              </a:spcAft>
            </a:pPr>
            <a:r>
              <a:rPr lang="en-US" sz="2400" b="0" dirty="0"/>
              <a:t>Data Mesh – Matt Wood from Seven Bridges Genomics </a:t>
            </a:r>
          </a:p>
        </p:txBody>
      </p:sp>
      <p:sp>
        <p:nvSpPr>
          <p:cNvPr id="6" name="TextBox 5">
            <a:extLst>
              <a:ext uri="{FF2B5EF4-FFF2-40B4-BE49-F238E27FC236}">
                <a16:creationId xmlns:a16="http://schemas.microsoft.com/office/drawing/2014/main" id="{FFD69BAB-3276-6179-BA7A-89A8FEE7927D}"/>
              </a:ext>
            </a:extLst>
          </p:cNvPr>
          <p:cNvSpPr txBox="1"/>
          <p:nvPr/>
        </p:nvSpPr>
        <p:spPr>
          <a:xfrm>
            <a:off x="609600" y="3522749"/>
            <a:ext cx="10972800" cy="1245213"/>
          </a:xfrm>
          <a:prstGeom prst="rect">
            <a:avLst/>
          </a:prstGeom>
          <a:noFill/>
        </p:spPr>
        <p:txBody>
          <a:bodyPr wrap="square" rtlCol="0">
            <a:spAutoFit/>
          </a:bodyPr>
          <a:lstStyle/>
          <a:p>
            <a:pPr>
              <a:spcAft>
                <a:spcPts val="600"/>
              </a:spcAft>
            </a:pPr>
            <a:r>
              <a:rPr lang="en-US" sz="2400" dirty="0"/>
              <a:t>When</a:t>
            </a:r>
          </a:p>
          <a:p>
            <a:pPr lvl="1">
              <a:spcAft>
                <a:spcPts val="600"/>
              </a:spcAft>
            </a:pPr>
            <a:r>
              <a:rPr lang="en-US" sz="2400" b="0" dirty="0"/>
              <a:t>Wednesday June 1, 2022; 6PM-8:45PM</a:t>
            </a:r>
          </a:p>
          <a:p>
            <a:pPr lvl="1">
              <a:spcAft>
                <a:spcPts val="600"/>
              </a:spcAft>
            </a:pPr>
            <a:r>
              <a:rPr lang="en-US" sz="2400" b="0" dirty="0"/>
              <a:t>Zoom: </a:t>
            </a:r>
            <a:r>
              <a:rPr lang="en-US" sz="2400" b="0" u="sng" dirty="0">
                <a:hlinkClick r:id="rId2"/>
              </a:rPr>
              <a:t>https://drexel.zoom.us/j/82793075547</a:t>
            </a:r>
            <a:endParaRPr lang="en-US" sz="2400" b="0" dirty="0"/>
          </a:p>
        </p:txBody>
      </p:sp>
      <p:sp>
        <p:nvSpPr>
          <p:cNvPr id="7" name="TextBox 6">
            <a:extLst>
              <a:ext uri="{FF2B5EF4-FFF2-40B4-BE49-F238E27FC236}">
                <a16:creationId xmlns:a16="http://schemas.microsoft.com/office/drawing/2014/main" id="{57B111CB-0A2E-8D8B-7C80-0EC2FAB0C27C}"/>
              </a:ext>
            </a:extLst>
          </p:cNvPr>
          <p:cNvSpPr txBox="1"/>
          <p:nvPr/>
        </p:nvSpPr>
        <p:spPr>
          <a:xfrm>
            <a:off x="609600" y="4826923"/>
            <a:ext cx="10972800" cy="1833066"/>
          </a:xfrm>
          <a:prstGeom prst="rect">
            <a:avLst/>
          </a:prstGeom>
          <a:noFill/>
        </p:spPr>
        <p:txBody>
          <a:bodyPr wrap="square" rtlCol="0">
            <a:spAutoFit/>
          </a:bodyPr>
          <a:lstStyle/>
          <a:p>
            <a:pPr>
              <a:spcAft>
                <a:spcPts val="600"/>
              </a:spcAft>
            </a:pPr>
            <a:r>
              <a:rPr lang="en-US" sz="2400" dirty="0"/>
              <a:t>Q&amp;A</a:t>
            </a:r>
          </a:p>
          <a:p>
            <a:pPr lvl="1">
              <a:spcAft>
                <a:spcPts val="600"/>
              </a:spcAft>
            </a:pPr>
            <a:r>
              <a:rPr lang="en-US" sz="2400" b="0" dirty="0"/>
              <a:t>There will be ample opportunity for live Q&amp;A, if you want to submit questions electronically join this slack space – note you must use your Drexel email  - </a:t>
            </a:r>
            <a:r>
              <a:rPr lang="en-US" sz="2400" b="0" u="sng" dirty="0">
                <a:hlinkClick r:id="rId3"/>
              </a:rPr>
              <a:t>https://join.slack.com/t/drexel-se577-2022/signup</a:t>
            </a:r>
            <a:r>
              <a:rPr lang="en-US" sz="2400" b="0" dirty="0"/>
              <a:t> – Note Q&amp;A will be facilitated via the #Live-Stream-Questions channel. </a:t>
            </a:r>
          </a:p>
        </p:txBody>
      </p:sp>
    </p:spTree>
    <p:extLst>
      <p:ext uri="{BB962C8B-B14F-4D97-AF65-F5344CB8AC3E}">
        <p14:creationId xmlns:p14="http://schemas.microsoft.com/office/powerpoint/2010/main" val="2323203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82586</TotalTime>
  <Words>356</Words>
  <Application>Microsoft Macintosh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Helvetica</vt:lpstr>
      <vt:lpstr>Verdana</vt:lpstr>
      <vt:lpstr>Office Theme</vt:lpstr>
      <vt:lpstr>SE 577 Software Architecture   Domain Driven Design &amp;  Data Mesh Architectures  GUEST LECTURE</vt:lpstr>
      <vt:lpstr>Background</vt:lpstr>
      <vt:lpstr>Guest Lecture Information</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947</cp:revision>
  <cp:lastPrinted>2022-04-16T18:39:41Z</cp:lastPrinted>
  <dcterms:created xsi:type="dcterms:W3CDTF">2000-03-07T00:57:40Z</dcterms:created>
  <dcterms:modified xsi:type="dcterms:W3CDTF">2022-05-25T14:42:55Z</dcterms:modified>
</cp:coreProperties>
</file>