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8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65" r:id="rId15"/>
    <p:sldId id="866" r:id="rId16"/>
    <p:sldId id="846" r:id="rId17"/>
    <p:sldId id="858" r:id="rId18"/>
    <p:sldId id="855" r:id="rId19"/>
    <p:sldId id="857" r:id="rId20"/>
    <p:sldId id="859" r:id="rId21"/>
    <p:sldId id="860" r:id="rId22"/>
    <p:sldId id="861" r:id="rId23"/>
    <p:sldId id="862" r:id="rId24"/>
    <p:sldId id="856" r:id="rId25"/>
    <p:sldId id="863" r:id="rId26"/>
    <p:sldId id="8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94558"/>
  </p:normalViewPr>
  <p:slideViewPr>
    <p:cSldViewPr snapToGrid="0" snapToObjects="1">
      <p:cViewPr varScale="1">
        <p:scale>
          <a:sx n="93" d="100"/>
          <a:sy n="93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CCI</a:t>
            </a: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01D4AB-75C4-694D-90EE-DA2F155C6BF6}"/>
              </a:ext>
            </a:extLst>
          </p:cNvPr>
          <p:cNvSpPr/>
          <p:nvPr/>
        </p:nvSpPr>
        <p:spPr>
          <a:xfrm>
            <a:off x="1030782" y="46934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podcasts.google.com</a:t>
            </a:r>
            <a:r>
              <a:rPr lang="en-US" dirty="0"/>
              <a:t>/feed/aHR0cHM6Ly90aG91Z2h0d29ya3MubGlic3luLmNvbS9yc3M/episode/YzYzNjA2ZjYtYzVkZC00YTRmLTg2NDItNTU3YzExOWIzZWRm?hl=</a:t>
            </a:r>
            <a:r>
              <a:rPr lang="en-US" dirty="0" err="1"/>
              <a:t>en&amp;ved</a:t>
            </a:r>
            <a:r>
              <a:rPr lang="en-US" dirty="0"/>
              <a:t>=2ahUKEwisvZnZ8u72AhULZd8KHXNQDpwQjrkEegQIAhAF&amp;ep=6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FE81B-E318-5848-A1BC-4F766A6E9A0E}"/>
              </a:ext>
            </a:extLst>
          </p:cNvPr>
          <p:cNvSpPr/>
          <p:nvPr/>
        </p:nvSpPr>
        <p:spPr>
          <a:xfrm>
            <a:off x="838200" y="4189226"/>
            <a:ext cx="288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 Minute Podcast Summary</a:t>
            </a:r>
          </a:p>
        </p:txBody>
      </p:sp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Discord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2793536" y="6077247"/>
            <a:ext cx="7013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Please make sure you have it on your computer/phone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7E719-3D5B-68C3-E020-53F10AF6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40" y="1454353"/>
            <a:ext cx="6820359" cy="4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This course will focus on the technical and non-technical aspects of being a software architect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2627710" y="5416504"/>
            <a:ext cx="69365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Most modern software engineers will have a blend of</a:t>
            </a:r>
            <a:br>
              <a:rPr lang="en-US" sz="2400" dirty="0"/>
            </a:br>
            <a:r>
              <a:rPr lang="en-US" sz="2400" dirty="0"/>
              <a:t>software development and software engineering skills</a:t>
            </a:r>
          </a:p>
          <a:p>
            <a:pPr algn="ctr"/>
            <a:r>
              <a:rPr lang="en-US" sz="2400" dirty="0"/>
              <a:t>Picking the right blend matters however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482132A-09DA-E21B-B381-76A215529867}"/>
              </a:ext>
            </a:extLst>
          </p:cNvPr>
          <p:cNvSpPr/>
          <p:nvPr/>
        </p:nvSpPr>
        <p:spPr>
          <a:xfrm>
            <a:off x="1266939" y="2698703"/>
            <a:ext cx="9000781" cy="21813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C9DD046-5E61-03FF-B26D-A2E643A93057}"/>
              </a:ext>
            </a:extLst>
          </p:cNvPr>
          <p:cNvSpPr/>
          <p:nvPr/>
        </p:nvSpPr>
        <p:spPr>
          <a:xfrm rot="10800000">
            <a:off x="1266939" y="2665686"/>
            <a:ext cx="9000781" cy="2181340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B5012-2244-7D41-B97B-532EAD091D88}"/>
              </a:ext>
            </a:extLst>
          </p:cNvPr>
          <p:cNvSpPr txBox="1"/>
          <p:nvPr/>
        </p:nvSpPr>
        <p:spPr>
          <a:xfrm>
            <a:off x="5098473" y="3059668"/>
            <a:ext cx="377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Architecture Focus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275F5-EA02-AC83-800E-C37C900CE9ED}"/>
              </a:ext>
            </a:extLst>
          </p:cNvPr>
          <p:cNvSpPr txBox="1"/>
          <p:nvPr/>
        </p:nvSpPr>
        <p:spPr>
          <a:xfrm>
            <a:off x="2272058" y="3953347"/>
            <a:ext cx="392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Development 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59D51-1E0D-8A94-8C32-E19C1A796E0B}"/>
              </a:ext>
            </a:extLst>
          </p:cNvPr>
          <p:cNvSpPr txBox="1"/>
          <p:nvPr/>
        </p:nvSpPr>
        <p:spPr>
          <a:xfrm rot="16200000">
            <a:off x="-182388" y="3449698"/>
            <a:ext cx="2214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Pure Software Developers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0AF28-188D-F5BB-E1B7-1EC5DF567E1D}"/>
              </a:ext>
            </a:extLst>
          </p:cNvPr>
          <p:cNvSpPr txBox="1"/>
          <p:nvPr/>
        </p:nvSpPr>
        <p:spPr>
          <a:xfrm rot="5400000">
            <a:off x="9522003" y="3444391"/>
            <a:ext cx="2214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Pure Software Architects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78594-6014-ACDF-D039-884BAECFE4D2}"/>
              </a:ext>
            </a:extLst>
          </p:cNvPr>
          <p:cNvSpPr/>
          <p:nvPr/>
        </p:nvSpPr>
        <p:spPr>
          <a:xfrm>
            <a:off x="820857" y="1737975"/>
            <a:ext cx="10131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The titling and labeling in industry of software engineering roles is problematic…</a:t>
            </a:r>
          </a:p>
        </p:txBody>
      </p:sp>
    </p:spTree>
    <p:extLst>
      <p:ext uri="{BB962C8B-B14F-4D97-AF65-F5344CB8AC3E}">
        <p14:creationId xmlns:p14="http://schemas.microsoft.com/office/powerpoint/2010/main" val="188759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This course will focus on the technical and non-technical aspects of being a software architect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747993" y="4563531"/>
            <a:ext cx="1565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“All I Care About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is the Tech” Zone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482132A-09DA-E21B-B381-76A215529867}"/>
              </a:ext>
            </a:extLst>
          </p:cNvPr>
          <p:cNvSpPr/>
          <p:nvPr/>
        </p:nvSpPr>
        <p:spPr>
          <a:xfrm>
            <a:off x="1225375" y="1764093"/>
            <a:ext cx="9000781" cy="21813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C9DD046-5E61-03FF-B26D-A2E643A93057}"/>
              </a:ext>
            </a:extLst>
          </p:cNvPr>
          <p:cNvSpPr/>
          <p:nvPr/>
        </p:nvSpPr>
        <p:spPr>
          <a:xfrm rot="10800000">
            <a:off x="1225375" y="1731076"/>
            <a:ext cx="9000781" cy="2181340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B5012-2244-7D41-B97B-532EAD091D88}"/>
              </a:ext>
            </a:extLst>
          </p:cNvPr>
          <p:cNvSpPr txBox="1"/>
          <p:nvPr/>
        </p:nvSpPr>
        <p:spPr>
          <a:xfrm>
            <a:off x="5056909" y="2125058"/>
            <a:ext cx="377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Architecture Focus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275F5-EA02-AC83-800E-C37C900CE9ED}"/>
              </a:ext>
            </a:extLst>
          </p:cNvPr>
          <p:cNvSpPr txBox="1"/>
          <p:nvPr/>
        </p:nvSpPr>
        <p:spPr>
          <a:xfrm>
            <a:off x="2230494" y="3018737"/>
            <a:ext cx="392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Development Focus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2AA737F-0498-F817-54AB-0681E5A57F25}"/>
              </a:ext>
            </a:extLst>
          </p:cNvPr>
          <p:cNvSpPr/>
          <p:nvPr/>
        </p:nvSpPr>
        <p:spPr>
          <a:xfrm rot="16200000">
            <a:off x="1430062" y="4012065"/>
            <a:ext cx="346364" cy="64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0AC6C6A-88C8-CAE5-B3BC-5D4BE0027B5C}"/>
              </a:ext>
            </a:extLst>
          </p:cNvPr>
          <p:cNvSpPr/>
          <p:nvPr/>
        </p:nvSpPr>
        <p:spPr>
          <a:xfrm rot="16200000">
            <a:off x="9713646" y="4012066"/>
            <a:ext cx="346364" cy="64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AE57AD8-5BC3-90A4-9BFA-DA1BA9594D4B}"/>
              </a:ext>
            </a:extLst>
          </p:cNvPr>
          <p:cNvSpPr/>
          <p:nvPr/>
        </p:nvSpPr>
        <p:spPr>
          <a:xfrm rot="16200000">
            <a:off x="5568510" y="3526652"/>
            <a:ext cx="308357" cy="1577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195652A-B491-3F77-0188-BB2B385F9024}"/>
              </a:ext>
            </a:extLst>
          </p:cNvPr>
          <p:cNvSpPr/>
          <p:nvPr/>
        </p:nvSpPr>
        <p:spPr>
          <a:xfrm rot="16200000">
            <a:off x="3234233" y="2956962"/>
            <a:ext cx="346364" cy="2772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A286309-1971-4BA2-EB6C-43308814272A}"/>
              </a:ext>
            </a:extLst>
          </p:cNvPr>
          <p:cNvSpPr/>
          <p:nvPr/>
        </p:nvSpPr>
        <p:spPr>
          <a:xfrm rot="16200000">
            <a:off x="7864783" y="2956963"/>
            <a:ext cx="346364" cy="2772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B90B6D-C051-A321-D2E2-01C7DA6C0B14}"/>
              </a:ext>
            </a:extLst>
          </p:cNvPr>
          <p:cNvSpPr/>
          <p:nvPr/>
        </p:nvSpPr>
        <p:spPr>
          <a:xfrm>
            <a:off x="8985229" y="4563741"/>
            <a:ext cx="18031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“Let's deploy this latest architecture I read about” zone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98FBB-77F4-0A0F-84C5-377B618ECB89}"/>
              </a:ext>
            </a:extLst>
          </p:cNvPr>
          <p:cNvSpPr/>
          <p:nvPr/>
        </p:nvSpPr>
        <p:spPr>
          <a:xfrm>
            <a:off x="4779233" y="4549676"/>
            <a:ext cx="1967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“I am the master of nothing” zone – “Wikipedia Architecture”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2306D6-8DF7-E0D3-5C67-9940A0635468}"/>
              </a:ext>
            </a:extLst>
          </p:cNvPr>
          <p:cNvSpPr/>
          <p:nvPr/>
        </p:nvSpPr>
        <p:spPr>
          <a:xfrm>
            <a:off x="2431361" y="4620599"/>
            <a:ext cx="1967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 focus on the technical architecture decisions and tradeoffs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3DCAA-C0A4-991B-5A7D-6909ACEFFDA6}"/>
              </a:ext>
            </a:extLst>
          </p:cNvPr>
          <p:cNvSpPr/>
          <p:nvPr/>
        </p:nvSpPr>
        <p:spPr>
          <a:xfrm>
            <a:off x="7054001" y="4530724"/>
            <a:ext cx="1967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 focus on the strategic product architecture decisions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60179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35B9-A30A-0945-A375-A406FFD598DF}"/>
              </a:ext>
            </a:extLst>
          </p:cNvPr>
          <p:cNvSpPr/>
          <p:nvPr/>
        </p:nvSpPr>
        <p:spPr>
          <a:xfrm>
            <a:off x="1103372" y="5161750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LETS USE THIS AS AN EXAMPLE DEMONSTRATING WHAT AN ARCHITECT DOES AND WHAT YOU SHOULD BE ABLE TO DO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/>
          <a:lstStyle/>
          <a:p>
            <a:r>
              <a:rPr lang="en-US" b="1" dirty="0"/>
              <a:t>Our first software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59" y="5777976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examine this from an architects viewpoint – We will learn later that this can be articulated as an architecture decision record (ADR)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695D-B400-D546-AEEE-F126D77C8632}"/>
              </a:ext>
            </a:extLst>
          </p:cNvPr>
          <p:cNvSpPr txBox="1"/>
          <p:nvPr/>
        </p:nvSpPr>
        <p:spPr>
          <a:xfrm>
            <a:off x="685799" y="956791"/>
            <a:ext cx="1037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Guidance:  For most new modern development the overall JVM ecosystem should be avoided, if</a:t>
            </a:r>
            <a:br>
              <a:rPr lang="en-US" dirty="0"/>
            </a:br>
            <a:r>
              <a:rPr lang="en-US" dirty="0"/>
              <a:t>the criteria for acceptable use of the JVM ecosystem are met, then: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AAE0-05AC-1E42-ACEE-F3B485D73848}"/>
              </a:ext>
            </a:extLst>
          </p:cNvPr>
          <p:cNvSpPr txBox="1"/>
          <p:nvPr/>
        </p:nvSpPr>
        <p:spPr>
          <a:xfrm>
            <a:off x="685799" y="1609740"/>
            <a:ext cx="1021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Java code bases can continue to be developed and extended in Java – significant new development</a:t>
            </a:r>
            <a:br>
              <a:rPr lang="en-US" dirty="0"/>
            </a:br>
            <a:r>
              <a:rPr lang="en-US" dirty="0"/>
              <a:t>or enhancements to these systems should consider moving over to Kotlin.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1842246" y="2385676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2033192" y="286697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2033191" y="4258604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2258427" y="4749150"/>
            <a:ext cx="1156008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2033192" y="356803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AF297-4E1C-D248-94A0-1836ECE0B863}"/>
              </a:ext>
            </a:extLst>
          </p:cNvPr>
          <p:cNvSpPr/>
          <p:nvPr/>
        </p:nvSpPr>
        <p:spPr>
          <a:xfrm>
            <a:off x="3639670" y="4749149"/>
            <a:ext cx="1231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Kotlin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248B435-7061-924E-A126-B40DC2CA0F22}"/>
              </a:ext>
            </a:extLst>
          </p:cNvPr>
          <p:cNvSpPr/>
          <p:nvPr/>
        </p:nvSpPr>
        <p:spPr>
          <a:xfrm>
            <a:off x="5809129" y="2866974"/>
            <a:ext cx="3957918" cy="2062547"/>
          </a:xfrm>
          <a:prstGeom prst="leftArrow">
            <a:avLst>
              <a:gd name="adj1" fmla="val 50000"/>
              <a:gd name="adj2" fmla="val 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 Ecosystem</a:t>
            </a:r>
            <a:br>
              <a:rPr lang="en-US" sz="2000" b="1" dirty="0"/>
            </a:br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551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104714"/>
            <a:ext cx="10917326" cy="1325563"/>
          </a:xfrm>
        </p:spPr>
        <p:txBody>
          <a:bodyPr/>
          <a:lstStyle/>
          <a:p>
            <a:r>
              <a:rPr lang="en-US" dirty="0"/>
              <a:t>First Architecture Example:  Lets analyze the Java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27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413416" y="1425814"/>
            <a:ext cx="351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first appeared in 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05702-C925-E24C-880E-E3805AA082EA}"/>
              </a:ext>
            </a:extLst>
          </p:cNvPr>
          <p:cNvSpPr txBox="1"/>
          <p:nvPr/>
        </p:nvSpPr>
        <p:spPr>
          <a:xfrm>
            <a:off x="2422499" y="1794476"/>
            <a:ext cx="922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Objective:  Improve on scale, simplicity, portability over things like C/C++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3536-26C8-3C48-9597-8C992888E8A3}"/>
              </a:ext>
            </a:extLst>
          </p:cNvPr>
          <p:cNvSpPr txBox="1"/>
          <p:nvPr/>
        </p:nvSpPr>
        <p:spPr>
          <a:xfrm>
            <a:off x="2431582" y="2163138"/>
            <a:ext cx="569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Obsessive focus on Backwards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87C52-7C0B-C84A-87E2-D1A2E905EFD1}"/>
              </a:ext>
            </a:extLst>
          </p:cNvPr>
          <p:cNvSpPr txBox="1"/>
          <p:nvPr/>
        </p:nvSpPr>
        <p:spPr>
          <a:xfrm>
            <a:off x="2440665" y="2562287"/>
            <a:ext cx="755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“best of class” support for object orientation</a:t>
            </a:r>
          </a:p>
        </p:txBody>
      </p:sp>
      <p:pic>
        <p:nvPicPr>
          <p:cNvPr id="4100" name="Picture 4" descr="ProSyst mBS SDK 8.2: Overview">
            <a:extLst>
              <a:ext uri="{FF2B5EF4-FFF2-40B4-BE49-F238E27FC236}">
                <a16:creationId xmlns:a16="http://schemas.microsoft.com/office/drawing/2014/main" id="{A1F805B8-A7E1-2C4D-B64F-EE3E36E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4035326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B6B1AC-F3B6-F94E-B39D-5478000642EF}"/>
              </a:ext>
            </a:extLst>
          </p:cNvPr>
          <p:cNvSpPr txBox="1"/>
          <p:nvPr/>
        </p:nvSpPr>
        <p:spPr>
          <a:xfrm>
            <a:off x="2580228" y="3572630"/>
            <a:ext cx="9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Virtual Machine is one of the most impressive pieces of software ever developed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C84F-A13F-9643-A97F-AC902FAA6596}"/>
              </a:ext>
            </a:extLst>
          </p:cNvPr>
          <p:cNvSpPr txBox="1"/>
          <p:nvPr/>
        </p:nvSpPr>
        <p:spPr>
          <a:xfrm>
            <a:off x="2607478" y="4369109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an isolated sandbox for running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4EEAA-6B96-C246-A37B-05510B4ED406}"/>
              </a:ext>
            </a:extLst>
          </p:cNvPr>
          <p:cNvSpPr txBox="1"/>
          <p:nvPr/>
        </p:nvSpPr>
        <p:spPr>
          <a:xfrm>
            <a:off x="2607478" y="4784552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portable runtime for multiple architectures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A55C5-3EC9-694F-BF9D-B85FF70695B5}"/>
              </a:ext>
            </a:extLst>
          </p:cNvPr>
          <p:cNvSpPr txBox="1"/>
          <p:nvPr/>
        </p:nvSpPr>
        <p:spPr>
          <a:xfrm>
            <a:off x="2607478" y="5199995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years has achieved near native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0C096-921B-E544-8967-35C0E2E66C3A}"/>
              </a:ext>
            </a:extLst>
          </p:cNvPr>
          <p:cNvSpPr txBox="1"/>
          <p:nvPr/>
        </p:nvSpPr>
        <p:spPr>
          <a:xfrm>
            <a:off x="1373520" y="5943443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 THE SURFACE PRETTY AWESOME –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82616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09"/>
            <a:ext cx="1091732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275949" y="967917"/>
            <a:ext cx="805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be learning that architecture is largely about tradeoffs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CBC000-924D-1A40-84BC-739D2CB2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195"/>
              </p:ext>
            </p:extLst>
          </p:nvPr>
        </p:nvGraphicFramePr>
        <p:xfrm>
          <a:off x="269257" y="1635676"/>
          <a:ext cx="116534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482">
                  <a:extLst>
                    <a:ext uri="{9D8B030D-6E8A-4147-A177-3AD203B41FA5}">
                      <a16:colId xmlns:a16="http://schemas.microsoft.com/office/drawing/2014/main" val="3803904326"/>
                    </a:ext>
                  </a:extLst>
                </a:gridCol>
                <a:gridCol w="9675003">
                  <a:extLst>
                    <a:ext uri="{9D8B030D-6E8A-4147-A177-3AD203B41FA5}">
                      <a16:colId xmlns:a16="http://schemas.microsoft.com/office/drawing/2014/main" val="2937203599"/>
                    </a:ext>
                  </a:extLst>
                </a:gridCol>
              </a:tblGrid>
              <a:tr h="27980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GREAT:  Code written today or 20 years ago largely compiles as is</a:t>
                      </a:r>
                    </a:p>
                    <a:p>
                      <a:r>
                        <a:rPr lang="en-US" dirty="0"/>
                        <a:t>GREAT: JVM enhancements over the years enables Java to run at speeds comparable with any modern programming language</a:t>
                      </a:r>
                    </a:p>
                    <a:p>
                      <a:r>
                        <a:rPr lang="en-US" dirty="0"/>
                        <a:t>ISSUE:  Early Java language decisions based on the state of software engineering and object orientation in the 1990s have been shown to be suboptimal – but we are still stuck with them.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Implications – Type erasure at compile time for generics, improper lambdas/closure support, awkward functional programing extensions, inconsistent views of object vs native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30 years ago when compared to other languages at the time</a:t>
                      </a:r>
                    </a:p>
                    <a:p>
                      <a:r>
                        <a:rPr lang="en-US" dirty="0"/>
                        <a:t>But lacking many of the things that have proven to be useful in modern programming languages:  awkward type inference, immutability not a first-class concern, extremely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Java rolled out, standardizing around a language made a lot of sense.  Although Java has been “free” since the get go, a large ecosystem of expensive commercial tools were centered around Java-based systems – the infamous Java Application Server – if you are investing millions on a Java based commercial runtime, you need Java developers/engineers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early days you wanted to develop on one OS but deploy to another OS – Java had excellent support for this, but this is no longer a “big deal”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bsm23@Drexel.edu</a:t>
            </a:r>
          </a:p>
          <a:p>
            <a:pPr lvl="1"/>
            <a:r>
              <a:rPr lang="en-US" dirty="0"/>
              <a:t>Office Hours: by appointment, standing office hours posted on Blackboard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Logo PNG Transparent &amp; SVG Vector - Freebie Supply">
            <a:extLst>
              <a:ext uri="{FF2B5EF4-FFF2-40B4-BE49-F238E27FC236}">
                <a16:creationId xmlns:a16="http://schemas.microsoft.com/office/drawing/2014/main" id="{F867091F-09C8-AA4B-8208-5D6DD793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667906"/>
            <a:ext cx="2801757" cy="20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7" y="104656"/>
            <a:ext cx="109173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Arguing Recommendation 1:  </a:t>
            </a:r>
            <a:br>
              <a:rPr lang="en-US" dirty="0"/>
            </a:br>
            <a:r>
              <a:rPr lang="en-US" dirty="0"/>
              <a:t>Major refactoring of Java apps should move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09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5A4-2F23-1F42-9F13-74178FD5DB77}"/>
              </a:ext>
            </a:extLst>
          </p:cNvPr>
          <p:cNvSpPr txBox="1"/>
          <p:nvPr/>
        </p:nvSpPr>
        <p:spPr>
          <a:xfrm>
            <a:off x="3321424" y="143021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significantly less verbose than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less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more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DC29D-72C0-A845-B23E-86D888EFFBA1}"/>
              </a:ext>
            </a:extLst>
          </p:cNvPr>
          <p:cNvSpPr txBox="1"/>
          <p:nvPr/>
        </p:nvSpPr>
        <p:spPr>
          <a:xfrm>
            <a:off x="3321424" y="259629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embraces modern language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support for distributed systems, which are most systems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C8BF2-260B-8745-8DBF-53555BEAEDCA}"/>
              </a:ext>
            </a:extLst>
          </p:cNvPr>
          <p:cNvSpPr txBox="1"/>
          <p:nvPr/>
        </p:nvSpPr>
        <p:spPr>
          <a:xfrm>
            <a:off x="3321424" y="376237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interoperable and 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to start integrating </a:t>
            </a:r>
            <a:r>
              <a:rPr lang="en-US" sz="2000" dirty="0" err="1"/>
              <a:t>kotlin</a:t>
            </a:r>
            <a:r>
              <a:rPr lang="en-US" sz="2000" dirty="0"/>
              <a:t> into existing projects as well as starting new projects with </a:t>
            </a:r>
            <a:r>
              <a:rPr lang="en-US" sz="2000" dirty="0" err="1"/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8FD2D-C943-C547-B3BB-3B61E2925792}"/>
              </a:ext>
            </a:extLst>
          </p:cNvPr>
          <p:cNvSpPr txBox="1"/>
          <p:nvPr/>
        </p:nvSpPr>
        <p:spPr>
          <a:xfrm>
            <a:off x="3321424" y="492845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Kotlin’s killer use case was Android development, but has now expanded as a popular choice with traditional Java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60" y="5126155"/>
            <a:ext cx="33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JVM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416859" y="1537221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607805" y="201851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607804" y="3410149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833040" y="3900695"/>
            <a:ext cx="2582514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607805" y="271958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3971491" y="1593230"/>
            <a:ext cx="7853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08F57-9DD2-CD40-851D-4CB74B94C477}"/>
              </a:ext>
            </a:extLst>
          </p:cNvPr>
          <p:cNvSpPr txBox="1"/>
          <p:nvPr/>
        </p:nvSpPr>
        <p:spPr>
          <a:xfrm>
            <a:off x="4005781" y="3959467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Limitations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Cold start times because the JVM adaptively optimizes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supports JVM-based languages – Java, Kotlin,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91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85220" y="6212899"/>
            <a:ext cx="411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Docker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4005781" y="1450424"/>
            <a:ext cx="7853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Docker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Language, framework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composed with other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Light footprint – </a:t>
            </a:r>
            <a:r>
              <a:rPr lang="en-US" sz="2000" dirty="0" err="1"/>
              <a:t>e.g</a:t>
            </a:r>
            <a:r>
              <a:rPr lang="en-US" sz="2000" dirty="0"/>
              <a:t>, Alpine Linux base image is 5Mb.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all of the benefits of the JVM and then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333137" y="3254188"/>
            <a:ext cx="3363686" cy="300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524082" y="3684494"/>
            <a:ext cx="3062796" cy="231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252B3-01D4-BD40-9928-E0F76073C7EC}"/>
              </a:ext>
            </a:extLst>
          </p:cNvPr>
          <p:cNvSpPr/>
          <p:nvPr/>
        </p:nvSpPr>
        <p:spPr>
          <a:xfrm>
            <a:off x="749318" y="5323227"/>
            <a:ext cx="2582514" cy="485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D2441-431E-D640-81B6-06C850A388D9}"/>
              </a:ext>
            </a:extLst>
          </p:cNvPr>
          <p:cNvSpPr/>
          <p:nvPr/>
        </p:nvSpPr>
        <p:spPr>
          <a:xfrm>
            <a:off x="749318" y="4619632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Dependencies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9318" y="4127066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1E77B-9242-0944-B414-E7FC9E82818C}"/>
              </a:ext>
            </a:extLst>
          </p:cNvPr>
          <p:cNvSpPr/>
          <p:nvPr/>
        </p:nvSpPr>
        <p:spPr>
          <a:xfrm>
            <a:off x="4232755" y="5479610"/>
            <a:ext cx="712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Unrelated – some are speculating that server-side </a:t>
            </a:r>
            <a:r>
              <a:rPr lang="en-US" sz="2400" i="1" dirty="0" err="1"/>
              <a:t>webassembly</a:t>
            </a:r>
            <a:r>
              <a:rPr lang="en-US" sz="2400" i="1" dirty="0"/>
              <a:t> will be the “next thing” to take over from docker</a:t>
            </a:r>
          </a:p>
        </p:txBody>
      </p:sp>
    </p:spTree>
    <p:extLst>
      <p:ext uri="{BB962C8B-B14F-4D97-AF65-F5344CB8AC3E}">
        <p14:creationId xmlns:p14="http://schemas.microsoft.com/office/powerpoint/2010/main" val="230940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013086" y="3216699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OK</a:t>
            </a:r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7056667" y="1327531"/>
            <a:ext cx="3363686" cy="50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7247612" y="1761565"/>
            <a:ext cx="3062796" cy="43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87753" y="2240961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E1719-5E3E-8F48-BE7A-E9925964A24B}"/>
              </a:ext>
            </a:extLst>
          </p:cNvPr>
          <p:cNvSpPr/>
          <p:nvPr/>
        </p:nvSpPr>
        <p:spPr>
          <a:xfrm>
            <a:off x="7499196" y="2726204"/>
            <a:ext cx="2571071" cy="3182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60C4E-BD61-9C4C-8E5A-253CBBEEC5A8}"/>
              </a:ext>
            </a:extLst>
          </p:cNvPr>
          <p:cNvSpPr/>
          <p:nvPr/>
        </p:nvSpPr>
        <p:spPr>
          <a:xfrm>
            <a:off x="7609142" y="3139567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80C2-3442-FF4E-894A-7A65DAC255C4}"/>
              </a:ext>
            </a:extLst>
          </p:cNvPr>
          <p:cNvSpPr/>
          <p:nvPr/>
        </p:nvSpPr>
        <p:spPr>
          <a:xfrm>
            <a:off x="7609141" y="4531197"/>
            <a:ext cx="2341682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129E9-EE32-5244-8B4E-DEAC01D17EA0}"/>
              </a:ext>
            </a:extLst>
          </p:cNvPr>
          <p:cNvSpPr/>
          <p:nvPr/>
        </p:nvSpPr>
        <p:spPr>
          <a:xfrm>
            <a:off x="7834377" y="5021743"/>
            <a:ext cx="1955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09FC5-795B-574A-BAEA-8023DA3D7C14}"/>
              </a:ext>
            </a:extLst>
          </p:cNvPr>
          <p:cNvSpPr/>
          <p:nvPr/>
        </p:nvSpPr>
        <p:spPr>
          <a:xfrm>
            <a:off x="7609142" y="3840632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pic>
        <p:nvPicPr>
          <p:cNvPr id="19" name="Picture 4" descr="ProSyst mBS SDK 8.2: Overview">
            <a:extLst>
              <a:ext uri="{FF2B5EF4-FFF2-40B4-BE49-F238E27FC236}">
                <a16:creationId xmlns:a16="http://schemas.microsoft.com/office/drawing/2014/main" id="{7F959B0F-7B97-D54D-B575-75B45A7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5" y="3965827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3F27D6-137B-3147-BA99-7BED23AE8FAC}"/>
              </a:ext>
            </a:extLst>
          </p:cNvPr>
          <p:cNvSpPr/>
          <p:nvPr/>
        </p:nvSpPr>
        <p:spPr>
          <a:xfrm>
            <a:off x="1119230" y="5413175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JVM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084B8-3748-574B-A51A-FCCC0E78E487}"/>
              </a:ext>
            </a:extLst>
          </p:cNvPr>
          <p:cNvSpPr/>
          <p:nvPr/>
        </p:nvSpPr>
        <p:spPr>
          <a:xfrm>
            <a:off x="4893781" y="2391959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Thoughts on</a:t>
            </a:r>
            <a:br>
              <a:rPr lang="en-US" sz="2400" dirty="0"/>
            </a:br>
            <a:r>
              <a:rPr lang="en-US" sz="2400" dirty="0"/>
              <a:t>Embedding the JVM in a Docker Container?</a:t>
            </a:r>
          </a:p>
        </p:txBody>
      </p:sp>
    </p:spTree>
    <p:extLst>
      <p:ext uri="{BB962C8B-B14F-4D97-AF65-F5344CB8AC3E}">
        <p14:creationId xmlns:p14="http://schemas.microsoft.com/office/powerpoint/2010/main" val="117888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0A14-1818-6B41-93A8-F92D6E0DA292}"/>
              </a:ext>
            </a:extLst>
          </p:cNvPr>
          <p:cNvSpPr/>
          <p:nvPr/>
        </p:nvSpPr>
        <p:spPr>
          <a:xfrm>
            <a:off x="381000" y="1412392"/>
            <a:ext cx="3363686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59A4-8FE6-EA43-ADB1-B4FDB1948185}"/>
              </a:ext>
            </a:extLst>
          </p:cNvPr>
          <p:cNvSpPr/>
          <p:nvPr/>
        </p:nvSpPr>
        <p:spPr>
          <a:xfrm>
            <a:off x="571946" y="1893690"/>
            <a:ext cx="3062794" cy="844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 Based Web Server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Netty</a:t>
            </a:r>
            <a:r>
              <a:rPr lang="en-US" sz="2000" dirty="0">
                <a:solidFill>
                  <a:schemeClr val="tx1"/>
                </a:solidFill>
              </a:rPr>
              <a:t>/Tomcat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0D2BE-3D7B-6B42-B219-92455EB9854D}"/>
              </a:ext>
            </a:extLst>
          </p:cNvPr>
          <p:cNvSpPr/>
          <p:nvPr/>
        </p:nvSpPr>
        <p:spPr>
          <a:xfrm>
            <a:off x="571945" y="2856263"/>
            <a:ext cx="3062795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F1D5C-EB25-CF42-AEE0-19F6146A21BC}"/>
              </a:ext>
            </a:extLst>
          </p:cNvPr>
          <p:cNvSpPr/>
          <p:nvPr/>
        </p:nvSpPr>
        <p:spPr>
          <a:xfrm>
            <a:off x="571944" y="3745223"/>
            <a:ext cx="3062796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171B6-1718-1447-A500-F610BDC78C40}"/>
              </a:ext>
            </a:extLst>
          </p:cNvPr>
          <p:cNvSpPr/>
          <p:nvPr/>
        </p:nvSpPr>
        <p:spPr>
          <a:xfrm>
            <a:off x="571944" y="4634182"/>
            <a:ext cx="127184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63D0-6C4A-784A-8263-8A9334F6ACE3}"/>
              </a:ext>
            </a:extLst>
          </p:cNvPr>
          <p:cNvSpPr/>
          <p:nvPr/>
        </p:nvSpPr>
        <p:spPr>
          <a:xfrm>
            <a:off x="2034734" y="4634182"/>
            <a:ext cx="160000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Configuration</a:t>
            </a:r>
          </a:p>
        </p:txBody>
      </p:sp>
      <p:pic>
        <p:nvPicPr>
          <p:cNvPr id="13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388B00C8-4A48-4B46-9DB4-B37B2EF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74AA7-E1AC-414C-A722-12E1EF482801}"/>
              </a:ext>
            </a:extLst>
          </p:cNvPr>
          <p:cNvSpPr txBox="1"/>
          <p:nvPr/>
        </p:nvSpPr>
        <p:spPr>
          <a:xfrm>
            <a:off x="1598382" y="725389"/>
            <a:ext cx="1004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a “Layered” Architecture that’s popular these days for web services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3431AE-35BF-C749-9BF3-4B51E52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10"/>
            <a:ext cx="10917326" cy="804120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9B0055-8463-E347-8DEC-6DE4BD9DCC7C}"/>
              </a:ext>
            </a:extLst>
          </p:cNvPr>
          <p:cNvSpPr/>
          <p:nvPr/>
        </p:nvSpPr>
        <p:spPr>
          <a:xfrm>
            <a:off x="3913094" y="1412392"/>
            <a:ext cx="510988" cy="46656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EF624-6999-1649-9BC9-9899C0E45950}"/>
              </a:ext>
            </a:extLst>
          </p:cNvPr>
          <p:cNvSpPr/>
          <p:nvPr/>
        </p:nvSpPr>
        <p:spPr>
          <a:xfrm>
            <a:off x="4677503" y="1745057"/>
            <a:ext cx="1791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1G minimum, most is needed for the JVM vs your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81AAE-2EE5-D148-B576-2003964E13AA}"/>
              </a:ext>
            </a:extLst>
          </p:cNvPr>
          <p:cNvSpPr/>
          <p:nvPr/>
        </p:nvSpPr>
        <p:spPr>
          <a:xfrm>
            <a:off x="6574911" y="1466761"/>
            <a:ext cx="336368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E43F-6F33-DB47-9C2B-2EABC6BAD6D5}"/>
              </a:ext>
            </a:extLst>
          </p:cNvPr>
          <p:cNvSpPr/>
          <p:nvPr/>
        </p:nvSpPr>
        <p:spPr>
          <a:xfrm>
            <a:off x="6765856" y="1897067"/>
            <a:ext cx="3062796" cy="245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E8BCB-855B-F84E-9AE3-22ADB091C1C7}"/>
              </a:ext>
            </a:extLst>
          </p:cNvPr>
          <p:cNvSpPr/>
          <p:nvPr/>
        </p:nvSpPr>
        <p:spPr>
          <a:xfrm>
            <a:off x="6991092" y="3535799"/>
            <a:ext cx="1298143" cy="638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E2480-4786-2147-B54C-3D870EE31C81}"/>
              </a:ext>
            </a:extLst>
          </p:cNvPr>
          <p:cNvSpPr/>
          <p:nvPr/>
        </p:nvSpPr>
        <p:spPr>
          <a:xfrm>
            <a:off x="6991092" y="2832205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Library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(ex, </a:t>
            </a:r>
            <a:r>
              <a:rPr lang="en-US" sz="2000" dirty="0" err="1">
                <a:solidFill>
                  <a:schemeClr val="tx1"/>
                </a:solidFill>
              </a:rPr>
              <a:t>golang</a:t>
            </a:r>
            <a:r>
              <a:rPr lang="en-US" sz="2000" dirty="0">
                <a:solidFill>
                  <a:schemeClr val="tx1"/>
                </a:solidFill>
              </a:rPr>
              <a:t>-gin)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C476A-66A5-9F4E-A00A-2B7245E77358}"/>
              </a:ext>
            </a:extLst>
          </p:cNvPr>
          <p:cNvSpPr/>
          <p:nvPr/>
        </p:nvSpPr>
        <p:spPr>
          <a:xfrm>
            <a:off x="6991092" y="2339639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EA6B-04F6-6344-8698-32848117DD43}"/>
              </a:ext>
            </a:extLst>
          </p:cNvPr>
          <p:cNvSpPr/>
          <p:nvPr/>
        </p:nvSpPr>
        <p:spPr>
          <a:xfrm>
            <a:off x="8297254" y="3528475"/>
            <a:ext cx="1298143" cy="645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BA7C5BE-6CED-9D4B-BA73-652FDC212E0A}"/>
              </a:ext>
            </a:extLst>
          </p:cNvPr>
          <p:cNvSpPr/>
          <p:nvPr/>
        </p:nvSpPr>
        <p:spPr>
          <a:xfrm>
            <a:off x="9973083" y="1492206"/>
            <a:ext cx="510988" cy="30469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0019D-4914-E24C-8B45-E8F72091AB09}"/>
              </a:ext>
            </a:extLst>
          </p:cNvPr>
          <p:cNvSpPr/>
          <p:nvPr/>
        </p:nvSpPr>
        <p:spPr>
          <a:xfrm>
            <a:off x="10618224" y="2100000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30-50Mb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C8AD6-DAA6-2542-AB9E-CF5C171DB152}"/>
              </a:ext>
            </a:extLst>
          </p:cNvPr>
          <p:cNvSpPr/>
          <p:nvPr/>
        </p:nvSpPr>
        <p:spPr>
          <a:xfrm>
            <a:off x="6369236" y="4670370"/>
            <a:ext cx="5154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a big deal if you have relatively few services, but most organizations these days have thousands of services.  Plus in the cloud you pay for memory</a:t>
            </a:r>
          </a:p>
        </p:txBody>
      </p:sp>
    </p:spTree>
    <p:extLst>
      <p:ext uri="{BB962C8B-B14F-4D97-AF65-F5344CB8AC3E}">
        <p14:creationId xmlns:p14="http://schemas.microsoft.com/office/powerpoint/2010/main" val="124786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 key strength is backwards compatibility, but its design is old and results in code-bloat that can largely be mitigated with newer JVM languages like Kotlin</a:t>
            </a:r>
          </a:p>
          <a:p>
            <a:r>
              <a:rPr lang="en-US" dirty="0"/>
              <a:t>Kotlin drives higher productivity and less errors (write less boilerplate), but also embraces modern language features that lend themselves to better support of modern distributed applications</a:t>
            </a:r>
          </a:p>
          <a:p>
            <a:r>
              <a:rPr lang="en-US" dirty="0"/>
              <a:t>Since Kotlin interoperates well with existing Java codebases, significant enhancements of existing Java codebases should consider Kotlin</a:t>
            </a:r>
          </a:p>
          <a:p>
            <a:r>
              <a:rPr lang="en-US" dirty="0"/>
              <a:t>New JVM development should STRONGLY consider Kotlin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dirty="0"/>
              <a:t>For more modern workloads, containerizing in docker is a better choice than running in the JVM, especially for cloud native architectures, or public cloud deployments</a:t>
            </a:r>
          </a:p>
          <a:p>
            <a:r>
              <a:rPr lang="en-US" dirty="0"/>
              <a:t>While containerizing JVM based architectures is possible, it should be avoided due to the heavy JVM footprint coupled by all of the JVM benefits being mitigated by docker</a:t>
            </a:r>
          </a:p>
          <a:p>
            <a:r>
              <a:rPr lang="en-US" dirty="0"/>
              <a:t>Additionally, the memory and compute footprint of </a:t>
            </a:r>
            <a:r>
              <a:rPr lang="en-US" dirty="0" err="1"/>
              <a:t>Dockerized</a:t>
            </a:r>
            <a:r>
              <a:rPr lang="en-US" dirty="0"/>
              <a:t> JVM solutions is large, and these resources cost money, especially in the public cloud</a:t>
            </a:r>
          </a:p>
          <a:p>
            <a:r>
              <a:rPr lang="en-US" b="1" dirty="0"/>
              <a:t>Recommendation for new development - Leverage a modern programming framework such as go or typescript, which deploy naturally to both </a:t>
            </a:r>
            <a:r>
              <a:rPr lang="en-US" b="1" dirty="0" err="1"/>
              <a:t>dockerized</a:t>
            </a:r>
            <a:r>
              <a:rPr lang="en-US" b="1" dirty="0"/>
              <a:t> and serverless runtimes.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See Blackboard</a:t>
            </a:r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20303</TotalTime>
  <Words>1839</Words>
  <Application>Microsoft Macintosh PowerPoint</Application>
  <PresentationFormat>Widescreen</PresentationFormat>
  <Paragraphs>244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Discord will be our PRIMARY mode of communication</vt:lpstr>
      <vt:lpstr>This course will focus on the technical and non-technical aspects of being a software architect</vt:lpstr>
      <vt:lpstr>This course will focus on the technical and non-technical aspects of being a software architect</vt:lpstr>
      <vt:lpstr>A word about the technologies we will be using</vt:lpstr>
      <vt:lpstr>Our first software architecture example</vt:lpstr>
      <vt:lpstr>First Architecture Example:  Lets analyze the Java </vt:lpstr>
      <vt:lpstr>First Architecture Example:  Lets analyze the Java - II </vt:lpstr>
      <vt:lpstr>Arguing Recommendation 1:   Major refactoring of Java apps should move to Kotlin</vt:lpstr>
      <vt:lpstr>Arguing Recommendation 2 Avoid the JVM for largely Net New efforts, Part 1</vt:lpstr>
      <vt:lpstr>Arguing Recommendation 2 Avoid the JVM for largely Net New efforts, Part 2</vt:lpstr>
      <vt:lpstr>Arguing Recommendation 2 Avoid the JVM for largely Net New efforts, Part 3</vt:lpstr>
      <vt:lpstr>First Architecture Example:  Lets analyze the Java - II </vt:lpstr>
      <vt:lpstr>Architecture Rationale, Guidance Recommendations I</vt:lpstr>
      <vt:lpstr>Architecture Rationale, Guidance Recommendations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Mitchell,Brian</cp:lastModifiedBy>
  <cp:revision>109</cp:revision>
  <dcterms:created xsi:type="dcterms:W3CDTF">2016-05-03T21:17:55Z</dcterms:created>
  <dcterms:modified xsi:type="dcterms:W3CDTF">2023-04-05T18:07:09Z</dcterms:modified>
</cp:coreProperties>
</file>