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1" r:id="rId1"/>
  </p:sldMasterIdLst>
  <p:notesMasterIdLst>
    <p:notesMasterId r:id="rId32"/>
  </p:notesMasterIdLst>
  <p:handoutMasterIdLst>
    <p:handoutMasterId r:id="rId33"/>
  </p:handoutMasterIdLst>
  <p:sldIdLst>
    <p:sldId id="256" r:id="rId2"/>
    <p:sldId id="593" r:id="rId3"/>
    <p:sldId id="587" r:id="rId4"/>
    <p:sldId id="493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82" r:id="rId19"/>
    <p:sldId id="572" r:id="rId20"/>
    <p:sldId id="583" r:id="rId21"/>
    <p:sldId id="621" r:id="rId22"/>
    <p:sldId id="622" r:id="rId23"/>
    <p:sldId id="573" r:id="rId24"/>
    <p:sldId id="574" r:id="rId25"/>
    <p:sldId id="578" r:id="rId26"/>
    <p:sldId id="579" r:id="rId27"/>
    <p:sldId id="580" r:id="rId28"/>
    <p:sldId id="575" r:id="rId29"/>
    <p:sldId id="576" r:id="rId30"/>
    <p:sldId id="577" r:id="rId31"/>
  </p:sldIdLst>
  <p:sldSz cx="12192000" cy="6858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5715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11430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7145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22860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8575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34290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40005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4572000" algn="l" defTabSz="11430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D1039B"/>
    <a:srgbClr val="FF9900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4" autoAdjust="0"/>
    <p:restoredTop sz="94969"/>
  </p:normalViewPr>
  <p:slideViewPr>
    <p:cSldViewPr snapToGrid="0">
      <p:cViewPr varScale="1">
        <p:scale>
          <a:sx n="104" d="100"/>
          <a:sy n="104" d="100"/>
        </p:scale>
        <p:origin x="117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79" d="100"/>
        <a:sy n="279" d="100"/>
      </p:scale>
      <p:origin x="0" y="99264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98513"/>
            <a:ext cx="5461000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5715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11430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7145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22860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5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857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9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5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2000" algn="l" defTabSz="11430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E53E67C-FCFB-4F13-8CBB-1127B4C13A40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521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A84981A-35CD-4FD1-A94C-6DDC9FD83C12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6010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10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259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687523C-A454-4CA2-BF9A-C164394112B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6021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21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623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471F53E-E72C-4A35-B7F3-C431C2E3162F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591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6881C98-E265-4186-AC5A-12B64410338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6041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256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6881C98-E265-4186-AC5A-12B64410338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6041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928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BBE84E6-1030-4E71-A480-459FEB5442FA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6133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702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6881C98-E265-4186-AC5A-12B644103389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6041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21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6881C98-E265-4186-AC5A-12B644103389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6041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902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6881C98-E265-4186-AC5A-12B644103389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6041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183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8D2D7B1-1A2C-4053-9490-F532F53EA153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84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627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03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EB747AC-FB42-4DC4-B31C-EE9CB24A29E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5908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08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216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D8DD945-1AF6-4F34-8499-591BE6F82CE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870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629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067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9A56FF4-B6B8-4688-9561-C26BF64BC76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6307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258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B000A44-0106-460D-B45C-2070B5E75868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911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6318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169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DC2C90F-436A-4522-B481-DBDD787BBBF3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692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A942D4A-B74B-40EA-88B4-8F8BF24C1E92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02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3A44ED4-B2FC-40BF-A198-3F0A4D39233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508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159E832-D1B4-4B79-B5B5-AD6B56457876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394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87ED0CE-50D7-4E35-9565-F7F827DDD835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5918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1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3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832BE01-EDC8-45AE-A476-C695D1EB4DF7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592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2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727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682337F-C5F7-4443-BD86-BCA039E14474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5939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3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02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CD9B6EF-621E-4C18-A1E5-23AD0F5A1D8B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5949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49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04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797F27E-1BA2-4076-AFA5-58CF46C91480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5959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59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077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7F65023-7BF7-4AE6-B04A-26C85E6D5137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5969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969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824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4D3B2C0-1888-4774-A926-92687578CCD3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6000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00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27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1CDF6-63A3-7441-825E-A321579A905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2C884-E3E0-9545-9EEC-90F279DF96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53955-71C4-784B-B2E5-570BAC65E5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91440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371600"/>
            <a:ext cx="4927600" cy="480060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371600"/>
            <a:ext cx="4927600" cy="480060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2235200" y="64770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CA" altLang="en-US"/>
              <a:t>© Lethbridge/Laganière 2012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9: Architecting and designing software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06A57-500D-452F-A13A-FA1651694E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27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035"/>
            <a:ext cx="10972800" cy="698948"/>
          </a:xfrm>
        </p:spPr>
        <p:txBody>
          <a:bodyPr/>
          <a:lstStyle>
            <a:lvl1pPr>
              <a:defRPr sz="36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8138"/>
            <a:ext cx="10972800" cy="4987629"/>
          </a:xfrm>
        </p:spPr>
        <p:txBody>
          <a:bodyPr/>
          <a:lstStyle>
            <a:lvl1pPr>
              <a:defRPr sz="2700">
                <a:latin typeface="+mn-lt"/>
              </a:defRPr>
            </a:lvl1pPr>
            <a:lvl2pPr>
              <a:defRPr sz="225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575">
                <a:latin typeface="+mn-lt"/>
              </a:defRPr>
            </a:lvl4pPr>
            <a:lvl5pPr>
              <a:defRPr sz="1575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55A833-F9D8-F94E-A624-F22E876330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4/15/22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94664-F699-DB42-8CC0-2E9C933A58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150"/>
            </a:lvl1pPr>
            <a:lvl2pPr>
              <a:defRPr sz="2700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150"/>
            </a:lvl1pPr>
            <a:lvl2pPr>
              <a:defRPr sz="2700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1D0DF-DEFA-3941-9593-12C70E3F04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700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700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6CF7C-24C9-2C45-9C24-4F8154DAD6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42623-2795-5546-9F54-B1FF951BCC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F4E1-6A12-E04A-9CB3-8CDF45CB7C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0"/>
            <a:ext cx="4011084" cy="1162050"/>
          </a:xfrm>
        </p:spPr>
        <p:txBody>
          <a:bodyPr anchor="b"/>
          <a:lstStyle>
            <a:lvl1pPr algn="l">
              <a:defRPr sz="22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3"/>
            <a:ext cx="4011084" cy="4691063"/>
          </a:xfrm>
        </p:spPr>
        <p:txBody>
          <a:bodyPr/>
          <a:lstStyle>
            <a:lvl1pPr marL="0" indent="0">
              <a:buNone/>
              <a:defRPr sz="1575"/>
            </a:lvl1pPr>
            <a:lvl2pPr marL="514350" indent="0">
              <a:buNone/>
              <a:defRPr sz="1350"/>
            </a:lvl2pPr>
            <a:lvl3pPr marL="1028700" indent="0">
              <a:buNone/>
              <a:defRPr sz="1125"/>
            </a:lvl3pPr>
            <a:lvl4pPr marL="1543050" indent="0">
              <a:buNone/>
              <a:defRPr sz="1013"/>
            </a:lvl4pPr>
            <a:lvl5pPr marL="2057400" indent="0">
              <a:buNone/>
              <a:defRPr sz="1013"/>
            </a:lvl5pPr>
            <a:lvl6pPr marL="2571750" indent="0">
              <a:buNone/>
              <a:defRPr sz="1013"/>
            </a:lvl6pPr>
            <a:lvl7pPr marL="3086100" indent="0">
              <a:buNone/>
              <a:defRPr sz="1013"/>
            </a:lvl7pPr>
            <a:lvl8pPr marL="3600450" indent="0">
              <a:buNone/>
              <a:defRPr sz="1013"/>
            </a:lvl8pPr>
            <a:lvl9pPr marL="411480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F1281-509C-A94A-B6F4-DA198DAF23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8"/>
          </a:xfrm>
        </p:spPr>
        <p:txBody>
          <a:bodyPr anchor="b"/>
          <a:lstStyle>
            <a:lvl1pPr algn="l">
              <a:defRPr sz="22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2"/>
          </a:xfrm>
        </p:spPr>
        <p:txBody>
          <a:bodyPr/>
          <a:lstStyle>
            <a:lvl1pPr marL="0" indent="0">
              <a:buNone/>
              <a:defRPr sz="1575"/>
            </a:lvl1pPr>
            <a:lvl2pPr marL="514350" indent="0">
              <a:buNone/>
              <a:defRPr sz="1350"/>
            </a:lvl2pPr>
            <a:lvl3pPr marL="1028700" indent="0">
              <a:buNone/>
              <a:defRPr sz="1125"/>
            </a:lvl3pPr>
            <a:lvl4pPr marL="1543050" indent="0">
              <a:buNone/>
              <a:defRPr sz="1013"/>
            </a:lvl4pPr>
            <a:lvl5pPr marL="2057400" indent="0">
              <a:buNone/>
              <a:defRPr sz="1013"/>
            </a:lvl5pPr>
            <a:lvl6pPr marL="2571750" indent="0">
              <a:buNone/>
              <a:defRPr sz="1013"/>
            </a:lvl6pPr>
            <a:lvl7pPr marL="3086100" indent="0">
              <a:buNone/>
              <a:defRPr sz="1013"/>
            </a:lvl7pPr>
            <a:lvl8pPr marL="3600450" indent="0">
              <a:buNone/>
              <a:defRPr sz="1013"/>
            </a:lvl8pPr>
            <a:lvl9pPr marL="411480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98A63-6D25-E140-B9A3-859E3F1D49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5034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153"/>
            <a:ext cx="2844800" cy="36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12BA26-4F48-7944-9284-F2989996F9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4/15/22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153"/>
            <a:ext cx="3860800" cy="36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34655"/>
            <a:ext cx="2844800" cy="366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95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5pPr>
      <a:lvl6pPr marL="51435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6pPr>
      <a:lvl7pPr marL="102870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7pPr>
      <a:lvl8pPr marL="154305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8pPr>
      <a:lvl9pPr marL="2057400" algn="l" rtl="0" fontAlgn="base">
        <a:spcBef>
          <a:spcPct val="0"/>
        </a:spcBef>
        <a:spcAft>
          <a:spcPct val="0"/>
        </a:spcAft>
        <a:defRPr sz="4950" u="sng">
          <a:solidFill>
            <a:srgbClr val="DE8400"/>
          </a:solidFill>
          <a:latin typeface="Verdana" pitchFamily="34" charset="0"/>
        </a:defRPr>
      </a:lvl9pPr>
    </p:titleStyle>
    <p:bodyStyle>
      <a:lvl1pPr marL="385763" indent="-3857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1100" y="1075135"/>
            <a:ext cx="9886950" cy="3295133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438" tIns="28575" rIns="71438" bIns="28575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/>
              <a:t>SE 577</a:t>
            </a:r>
            <a:br>
              <a:rPr lang="en-US" altLang="en-US" b="1" dirty="0"/>
            </a:br>
            <a:r>
              <a:rPr lang="en-US" altLang="en-US" b="1" dirty="0"/>
              <a:t>Software Architecture</a:t>
            </a:r>
            <a:br>
              <a:rPr lang="en-US" altLang="en-US" sz="2025" b="1" dirty="0">
                <a:effectLst/>
              </a:rPr>
            </a:b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b="1" dirty="0">
                <a:solidFill>
                  <a:srgbClr val="0070C0"/>
                </a:solidFill>
              </a:rPr>
              <a:t>Architectural Design</a:t>
            </a:r>
            <a:br>
              <a:rPr lang="en-US" altLang="en-US" b="1" dirty="0">
                <a:solidFill>
                  <a:srgbClr val="0070C0"/>
                </a:solidFill>
              </a:rPr>
            </a:br>
            <a:r>
              <a:rPr lang="en-US" altLang="en-US" sz="2700" dirty="0">
                <a:solidFill>
                  <a:srgbClr val="0070C0"/>
                </a:solidFill>
                <a:effectLst/>
              </a:rPr>
              <a:t> </a:t>
            </a:r>
            <a:endParaRPr lang="en-US" altLang="en-US" sz="2025" dirty="0">
              <a:solidFill>
                <a:srgbClr val="0070C0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C34B632-EBE2-48AC-B20B-EAEFEC7A1204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+mj-ea"/>
                <a:cs typeface="Times" charset="0"/>
              </a:rPr>
              <a:t>Module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>
                <a:ea typeface="+mn-ea"/>
                <a:cs typeface="Times" charset="0"/>
              </a:rPr>
              <a:t>A component that is defined at the programming language level</a:t>
            </a:r>
          </a:p>
          <a:p>
            <a:pPr lvl="1">
              <a:defRPr/>
            </a:pPr>
            <a:r>
              <a:rPr lang="en-GB">
                <a:ea typeface="+mn-ea"/>
                <a:cs typeface="Times" charset="0"/>
              </a:rPr>
              <a:t>For example, methods, classes and packages are modules in Java</a:t>
            </a:r>
            <a:r>
              <a:rPr lang="en-US">
                <a:ea typeface="+mn-ea"/>
                <a:cs typeface="Times" charset="0"/>
              </a:rPr>
              <a:t>.</a:t>
            </a:r>
            <a:endParaRPr lang="en-GB">
              <a:ea typeface="+mn-ea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6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A4BEECC-EB78-4CDA-86ED-841CFEA88F5C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+mj-ea"/>
                <a:cs typeface="Times" charset="0"/>
              </a:rPr>
              <a:t>System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676400"/>
            <a:ext cx="7772400" cy="4114800"/>
          </a:xfrm>
        </p:spPr>
        <p:txBody>
          <a:bodyPr/>
          <a:lstStyle/>
          <a:p>
            <a:pPr marL="0" indent="0">
              <a:defRPr/>
            </a:pPr>
            <a:r>
              <a:rPr lang="en-GB" sz="2000" dirty="0">
                <a:cs typeface="Times" charset="0"/>
              </a:rPr>
              <a:t>A logical entity, having a set of definable responsibilities or objectives, and consisting of hardware, software or both. </a:t>
            </a:r>
          </a:p>
          <a:p>
            <a:pPr lvl="1">
              <a:defRPr/>
            </a:pPr>
            <a:r>
              <a:rPr lang="en-GB" sz="2000" dirty="0">
                <a:cs typeface="Times" charset="0"/>
              </a:rPr>
              <a:t>A system can have a specification which is then implemented by a collection of components. </a:t>
            </a:r>
          </a:p>
          <a:p>
            <a:pPr lvl="1">
              <a:defRPr/>
            </a:pPr>
            <a:r>
              <a:rPr lang="en-GB" sz="2000" dirty="0">
                <a:cs typeface="Times" charset="0"/>
              </a:rPr>
              <a:t>A system </a:t>
            </a:r>
            <a:r>
              <a:rPr lang="en-GB" sz="2000" i="1" dirty="0">
                <a:cs typeface="Times" charset="0"/>
              </a:rPr>
              <a:t>continues to exist, even if its components are changed </a:t>
            </a:r>
            <a:r>
              <a:rPr lang="en-GB" sz="2000" dirty="0">
                <a:cs typeface="Times" charset="0"/>
              </a:rPr>
              <a:t>or replaced.</a:t>
            </a:r>
          </a:p>
          <a:p>
            <a:pPr lvl="1">
              <a:defRPr/>
            </a:pPr>
            <a:r>
              <a:rPr lang="en-GB" sz="2000" dirty="0">
                <a:cs typeface="Times" charset="0"/>
              </a:rPr>
              <a:t>The goal of requirements analysis is to determine the responsibilities of a system</a:t>
            </a:r>
            <a:r>
              <a:rPr lang="en-US" sz="2000" dirty="0">
                <a:cs typeface="Times" charset="0"/>
              </a:rPr>
              <a:t>.</a:t>
            </a:r>
          </a:p>
          <a:p>
            <a:pPr lvl="1">
              <a:defRPr/>
            </a:pPr>
            <a:endParaRPr lang="en-GB" sz="2000" dirty="0">
              <a:cs typeface="Times" charset="0"/>
            </a:endParaRPr>
          </a:p>
          <a:p>
            <a:pPr lvl="1">
              <a:defRPr/>
            </a:pPr>
            <a:r>
              <a:rPr lang="en-GB" sz="2000" b="1" dirty="0">
                <a:cs typeface="Times" charset="0"/>
              </a:rPr>
              <a:t>Subsystem</a:t>
            </a:r>
            <a:r>
              <a:rPr lang="en-GB" sz="2000" dirty="0"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 sz="2000" dirty="0">
                <a:cs typeface="Times" charset="0"/>
              </a:rPr>
              <a:t>A system that is part of a larger system, and which has a definite interface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9657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B72BAD2-FCBC-44D1-83B9-B44B822964F6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+mj-ea"/>
                <a:cs typeface="Times" charset="0"/>
              </a:rPr>
              <a:t>UML diagram of system parts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406540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2286001"/>
            <a:ext cx="8077200" cy="1984375"/>
          </a:xfrm>
        </p:spPr>
      </p:pic>
    </p:spTree>
    <p:extLst>
      <p:ext uri="{BB962C8B-B14F-4D97-AF65-F5344CB8AC3E}">
        <p14:creationId xmlns:p14="http://schemas.microsoft.com/office/powerpoint/2010/main" val="402730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8D90F49-AE66-4AA7-A0E9-BEE30F3D474D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+mj-ea"/>
                <a:cs typeface="Times" charset="0"/>
              </a:rPr>
              <a:t>Different aspects of design</a:t>
            </a:r>
            <a:r>
              <a:rPr lang="en-US">
                <a:ea typeface="+mj-ea"/>
                <a:cs typeface="+mj-cs"/>
              </a:rPr>
              <a:t> 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1529" y="1143000"/>
            <a:ext cx="7772400" cy="4114800"/>
          </a:xfrm>
        </p:spPr>
        <p:txBody>
          <a:bodyPr/>
          <a:lstStyle/>
          <a:p>
            <a:pPr lvl="1">
              <a:defRPr/>
            </a:pPr>
            <a:r>
              <a:rPr lang="en-GB" sz="2000" i="1" dirty="0">
                <a:cs typeface="Times" charset="0"/>
              </a:rPr>
              <a:t>Software architecture </a:t>
            </a:r>
            <a:r>
              <a:rPr lang="en-GB" sz="2000" dirty="0"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 sz="2000" dirty="0">
                <a:cs typeface="Times" charset="0"/>
              </a:rPr>
              <a:t>The division into subsystems and components,</a:t>
            </a:r>
          </a:p>
          <a:p>
            <a:pPr lvl="3">
              <a:defRPr/>
            </a:pPr>
            <a:r>
              <a:rPr lang="en-GB" dirty="0">
                <a:ea typeface="+mn-ea"/>
                <a:cs typeface="Times" charset="0"/>
              </a:rPr>
              <a:t>How these will be connected.</a:t>
            </a:r>
          </a:p>
          <a:p>
            <a:pPr lvl="3">
              <a:defRPr/>
            </a:pPr>
            <a:r>
              <a:rPr lang="en-GB" dirty="0">
                <a:ea typeface="+mn-ea"/>
                <a:cs typeface="Times" charset="0"/>
              </a:rPr>
              <a:t>How they will interact.</a:t>
            </a:r>
          </a:p>
          <a:p>
            <a:pPr lvl="3">
              <a:defRPr/>
            </a:pPr>
            <a:r>
              <a:rPr lang="en-GB" dirty="0">
                <a:ea typeface="+mn-ea"/>
                <a:cs typeface="Times" charset="0"/>
              </a:rPr>
              <a:t>Their interfaces. </a:t>
            </a:r>
          </a:p>
          <a:p>
            <a:pPr lvl="3">
              <a:defRPr/>
            </a:pPr>
            <a:r>
              <a:rPr lang="en-GB" dirty="0">
                <a:cs typeface="Times" charset="0"/>
              </a:rPr>
              <a:t>Constraints on allowed dependencies </a:t>
            </a:r>
            <a:endParaRPr lang="en-GB" dirty="0">
              <a:ea typeface="+mn-ea"/>
              <a:cs typeface="Times" charset="0"/>
            </a:endParaRPr>
          </a:p>
          <a:p>
            <a:pPr lvl="1">
              <a:defRPr/>
            </a:pPr>
            <a:r>
              <a:rPr lang="en-GB" sz="2000" i="1" dirty="0">
                <a:cs typeface="Times" charset="0"/>
              </a:rPr>
              <a:t>Module/Class design</a:t>
            </a:r>
            <a:r>
              <a:rPr lang="en-GB" sz="2000" dirty="0"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 sz="2000" dirty="0">
                <a:cs typeface="Times" charset="0"/>
              </a:rPr>
              <a:t>The various features of modules/classes.</a:t>
            </a:r>
            <a:endParaRPr lang="en-US" sz="2000" dirty="0"/>
          </a:p>
          <a:p>
            <a:pPr lvl="1">
              <a:defRPr/>
            </a:pPr>
            <a:r>
              <a:rPr lang="en-GB" sz="2000" i="1" dirty="0">
                <a:cs typeface="Times" charset="0"/>
              </a:rPr>
              <a:t>User interface design</a:t>
            </a:r>
            <a:r>
              <a:rPr lang="en-US" sz="2000" dirty="0"/>
              <a:t> </a:t>
            </a:r>
          </a:p>
          <a:p>
            <a:pPr lvl="1">
              <a:defRPr/>
            </a:pPr>
            <a:r>
              <a:rPr lang="en-GB" sz="2000" i="1" dirty="0">
                <a:cs typeface="Times" charset="0"/>
              </a:rPr>
              <a:t>Algorithm design</a:t>
            </a:r>
            <a:r>
              <a:rPr lang="en-GB" sz="2000" dirty="0"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 sz="2000" dirty="0">
                <a:cs typeface="Times" charset="0"/>
              </a:rPr>
              <a:t>The design of computational mechanisms</a:t>
            </a:r>
            <a:r>
              <a:rPr lang="en-US" sz="2000" dirty="0"/>
              <a:t>.</a:t>
            </a:r>
          </a:p>
          <a:p>
            <a:pPr lvl="1">
              <a:defRPr/>
            </a:pPr>
            <a:r>
              <a:rPr lang="en-GB" sz="2000" i="1" dirty="0">
                <a:cs typeface="Times" charset="0"/>
              </a:rPr>
              <a:t>Protocol design</a:t>
            </a:r>
            <a:r>
              <a:rPr lang="en-GB" sz="2000" dirty="0">
                <a:cs typeface="Times" charset="0"/>
              </a:rPr>
              <a:t>: </a:t>
            </a:r>
          </a:p>
          <a:p>
            <a:pPr lvl="2">
              <a:defRPr/>
            </a:pPr>
            <a:r>
              <a:rPr lang="en-GB" sz="2000" dirty="0">
                <a:cs typeface="Times" charset="0"/>
              </a:rPr>
              <a:t>The design of communications protocol.</a:t>
            </a:r>
            <a:endParaRPr lang="en-US" sz="2000" dirty="0"/>
          </a:p>
          <a:p>
            <a:pPr lvl="1"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9025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8FBBA74-8696-48C0-A5FC-5F120DF6C844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+mj-ea"/>
                <a:cs typeface="Times" charset="0"/>
              </a:rPr>
              <a:t>9.2 Principles Leading to Good Design</a:t>
            </a:r>
            <a:r>
              <a:rPr lang="en-US">
                <a:ea typeface="+mj-ea"/>
                <a:cs typeface="+mj-cs"/>
              </a:rPr>
              <a:t> 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0"/>
            <a:ext cx="7772400" cy="4114800"/>
          </a:xfrm>
        </p:spPr>
        <p:txBody>
          <a:bodyPr/>
          <a:lstStyle/>
          <a:p>
            <a:pPr marL="0" indent="0">
              <a:defRPr/>
            </a:pPr>
            <a:r>
              <a:rPr lang="en-US" sz="2800" dirty="0"/>
              <a:t>Overall </a:t>
            </a:r>
            <a:r>
              <a:rPr lang="en-US" sz="2800" i="1" dirty="0"/>
              <a:t>goals</a:t>
            </a:r>
            <a:r>
              <a:rPr lang="en-US" sz="2800" dirty="0"/>
              <a:t> of good design:</a:t>
            </a:r>
          </a:p>
          <a:p>
            <a:pPr lvl="1">
              <a:defRPr/>
            </a:pPr>
            <a:r>
              <a:rPr lang="en-GB" sz="2400" dirty="0">
                <a:cs typeface="Times" charset="0"/>
              </a:rPr>
              <a:t>Increasing profit / reducing cost / increasing revenue</a:t>
            </a:r>
            <a:r>
              <a:rPr lang="en-US" sz="2400" dirty="0"/>
              <a:t> / learning opportunity (e.g., open source)</a:t>
            </a:r>
          </a:p>
          <a:p>
            <a:pPr lvl="1">
              <a:defRPr/>
            </a:pPr>
            <a:r>
              <a:rPr lang="en-GB" sz="2400" dirty="0">
                <a:cs typeface="Times" charset="0"/>
              </a:rPr>
              <a:t>Ensuring that we actually conform with the requirements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GB" sz="2400" dirty="0">
                <a:cs typeface="Times" charset="0"/>
              </a:rPr>
              <a:t>Accelerating development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GB" sz="2400" dirty="0">
                <a:cs typeface="Times" charset="0"/>
              </a:rPr>
              <a:t>Increasing qualities such as</a:t>
            </a:r>
          </a:p>
          <a:p>
            <a:pPr lvl="2">
              <a:defRPr/>
            </a:pPr>
            <a:r>
              <a:rPr lang="en-GB" sz="2000" dirty="0">
                <a:cs typeface="Times" charset="0"/>
              </a:rPr>
              <a:t>Usability</a:t>
            </a:r>
          </a:p>
          <a:p>
            <a:pPr lvl="2">
              <a:defRPr/>
            </a:pPr>
            <a:r>
              <a:rPr lang="en-GB" sz="2000" dirty="0">
                <a:cs typeface="Times" charset="0"/>
              </a:rPr>
              <a:t>Efficiency</a:t>
            </a:r>
          </a:p>
          <a:p>
            <a:pPr lvl="2">
              <a:defRPr/>
            </a:pPr>
            <a:r>
              <a:rPr lang="en-GB" sz="2000" dirty="0">
                <a:cs typeface="Times" charset="0"/>
              </a:rPr>
              <a:t>Reliability</a:t>
            </a:r>
          </a:p>
          <a:p>
            <a:pPr lvl="2">
              <a:defRPr/>
            </a:pPr>
            <a:r>
              <a:rPr lang="en-GB" sz="2000" dirty="0">
                <a:cs typeface="Times" charset="0"/>
              </a:rPr>
              <a:t>Maintainability</a:t>
            </a:r>
          </a:p>
          <a:p>
            <a:pPr lvl="2">
              <a:defRPr/>
            </a:pPr>
            <a:r>
              <a:rPr lang="en-GB" sz="2000" dirty="0">
                <a:cs typeface="Times" charset="0"/>
              </a:rPr>
              <a:t>Reusability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676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7F6B377-131C-4F98-AEA4-68325C4CE865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Times" charset="0"/>
              </a:rPr>
              <a:t>Design Principle 1: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Divide and conquer</a:t>
            </a:r>
            <a:r>
              <a:rPr lang="en-US" dirty="0">
                <a:solidFill>
                  <a:srgbClr val="FF0000"/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sz="2800" dirty="0">
                <a:cs typeface="Times" charset="0"/>
              </a:rPr>
              <a:t>Trying to deal with something big all at once is normally much harder than dealing with a series of smaller things</a:t>
            </a:r>
            <a:r>
              <a:rPr lang="en-US" sz="2800" dirty="0"/>
              <a:t> </a:t>
            </a:r>
          </a:p>
          <a:p>
            <a:pPr lvl="1">
              <a:defRPr/>
            </a:pPr>
            <a:r>
              <a:rPr lang="en-GB" sz="2400" dirty="0">
                <a:cs typeface="Times" charset="0"/>
              </a:rPr>
              <a:t>Separate people can work on each part</a:t>
            </a:r>
            <a:r>
              <a:rPr lang="en-US" sz="2400" dirty="0"/>
              <a:t>.</a:t>
            </a:r>
          </a:p>
          <a:p>
            <a:pPr lvl="1">
              <a:defRPr/>
            </a:pPr>
            <a:r>
              <a:rPr lang="en-GB" sz="2400" dirty="0">
                <a:cs typeface="Times" charset="0"/>
              </a:rPr>
              <a:t>An individual software engineer can specialize.</a:t>
            </a:r>
          </a:p>
          <a:p>
            <a:pPr lvl="1">
              <a:defRPr/>
            </a:pPr>
            <a:r>
              <a:rPr lang="en-GB" sz="2400" dirty="0">
                <a:cs typeface="Times" charset="0"/>
              </a:rPr>
              <a:t>Each individual component is smaller, and therefore easier to understand</a:t>
            </a:r>
            <a:r>
              <a:rPr lang="en-US" sz="2400" dirty="0">
                <a:cs typeface="Times" charset="0"/>
              </a:rPr>
              <a:t>.</a:t>
            </a:r>
          </a:p>
          <a:p>
            <a:pPr lvl="1">
              <a:defRPr/>
            </a:pPr>
            <a:r>
              <a:rPr lang="en-GB" sz="2400" dirty="0">
                <a:cs typeface="Times" charset="0"/>
              </a:rPr>
              <a:t>Parts can be replaced or changed without having to replace or extensively change other parts</a:t>
            </a:r>
            <a:r>
              <a:rPr lang="en-US" sz="2400" dirty="0">
                <a:cs typeface="Times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778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2F92BEB-3B59-4529-B7F9-B665305A16D4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498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Ways of dividing a software system</a:t>
            </a:r>
          </a:p>
        </p:txBody>
      </p:sp>
      <p:sp>
        <p:nvSpPr>
          <p:cNvPr id="4986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62200" y="1676400"/>
            <a:ext cx="7772400" cy="4114800"/>
          </a:xfrm>
        </p:spPr>
        <p:txBody>
          <a:bodyPr/>
          <a:lstStyle/>
          <a:p>
            <a:pPr lvl="1">
              <a:defRPr/>
            </a:pPr>
            <a:r>
              <a:rPr lang="en-GB" sz="2000" dirty="0">
                <a:cs typeface="Times" charset="0"/>
              </a:rPr>
              <a:t>A distributed system is divided up into clients and servers</a:t>
            </a: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r>
              <a:rPr lang="en-GB" sz="2000" dirty="0">
                <a:cs typeface="Times" charset="0"/>
              </a:rPr>
              <a:t>A system is divided up into subsystems</a:t>
            </a: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r>
              <a:rPr lang="en-GB" sz="2000" dirty="0">
                <a:cs typeface="Times" charset="0"/>
              </a:rPr>
              <a:t>A subsystem can be divided up into one or more packages</a:t>
            </a: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r>
              <a:rPr lang="en-GB" sz="2000" dirty="0">
                <a:cs typeface="Times" charset="0"/>
              </a:rPr>
              <a:t>A package is divided up into classes</a:t>
            </a: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r>
              <a:rPr lang="en-GB" sz="2000" dirty="0">
                <a:cs typeface="Times" charset="0"/>
              </a:rPr>
              <a:t>A class is divided up into methods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  <a:p>
            <a:pPr lvl="1">
              <a:defRPr/>
            </a:pPr>
            <a:r>
              <a:rPr lang="en-US" sz="2000" dirty="0"/>
              <a:t>Try to promote hierarchies </a:t>
            </a:r>
          </a:p>
        </p:txBody>
      </p:sp>
    </p:spTree>
    <p:extLst>
      <p:ext uri="{BB962C8B-B14F-4D97-AF65-F5344CB8AC3E}">
        <p14:creationId xmlns:p14="http://schemas.microsoft.com/office/powerpoint/2010/main" val="1618772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BBBC9A1-1D8D-4DC4-A03D-CF3889D3CFEC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Times" charset="0"/>
              </a:rPr>
              <a:t>Design Principle 2: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Increase cohesion </a:t>
            </a:r>
            <a:r>
              <a:rPr lang="en-GB" dirty="0">
                <a:ea typeface="+mj-ea"/>
                <a:cs typeface="Times" charset="0"/>
              </a:rPr>
              <a:t>where possible</a:t>
            </a:r>
            <a:r>
              <a:rPr lang="en-US" dirty="0">
                <a:ea typeface="+mj-ea"/>
                <a:cs typeface="+mj-cs"/>
              </a:rPr>
              <a:t> 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dirty="0">
                <a:ea typeface="+mn-ea"/>
                <a:cs typeface="Times" charset="0"/>
              </a:rPr>
              <a:t>A subsystem or module has high cohesion if it keeps together things that are related to each other, and keeps out other things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This makes the system as a whole easier to understand and change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US" dirty="0">
                <a:ea typeface="+mn-ea"/>
                <a:cs typeface="Times" charset="0"/>
              </a:rPr>
              <a:t>Type of cohesion:</a:t>
            </a:r>
          </a:p>
          <a:p>
            <a:pPr lvl="2">
              <a:defRPr/>
            </a:pPr>
            <a:r>
              <a:rPr lang="en-US" dirty="0">
                <a:ea typeface="+mn-ea"/>
                <a:cs typeface="Times" charset="0"/>
              </a:rPr>
              <a:t>Functional, Layer, Communicational, Sequential, Procedural, Temporal, Utility </a:t>
            </a:r>
          </a:p>
        </p:txBody>
      </p:sp>
    </p:spTree>
    <p:extLst>
      <p:ext uri="{BB962C8B-B14F-4D97-AF65-F5344CB8AC3E}">
        <p14:creationId xmlns:p14="http://schemas.microsoft.com/office/powerpoint/2010/main" val="319458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BBBC9A1-1D8D-4DC4-A03D-CF3889D3CFEC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Times" charset="0"/>
              </a:rPr>
              <a:t>Design Principle 2: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Increase cohesion </a:t>
            </a:r>
            <a:r>
              <a:rPr lang="en-GB" dirty="0">
                <a:ea typeface="+mj-ea"/>
                <a:cs typeface="Times" charset="0"/>
              </a:rPr>
              <a:t>where possible</a:t>
            </a:r>
            <a:r>
              <a:rPr lang="en-US" dirty="0"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76400" y="1600200"/>
          <a:ext cx="88392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Keeps all code that computes</a:t>
                      </a:r>
                      <a:r>
                        <a:rPr lang="en-US" baseline="0" dirty="0"/>
                        <a:t> a particular result together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Facilities</a:t>
                      </a:r>
                      <a:r>
                        <a:rPr lang="en-US" baseline="0" dirty="0"/>
                        <a:t> for accessing related services are kept together.  Hierarchical, you can access layers below but not above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Communicational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Modules that access</a:t>
                      </a:r>
                      <a:r>
                        <a:rPr lang="en-US" baseline="0" dirty="0"/>
                        <a:t> or manipulate certain data are kept together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Sequential and Procedural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Procedures</a:t>
                      </a:r>
                      <a:r>
                        <a:rPr lang="en-US" baseline="0" dirty="0"/>
                        <a:t> where one provides input to the next are kept together in a common module. Also p</a:t>
                      </a:r>
                      <a:r>
                        <a:rPr lang="en-US" dirty="0"/>
                        <a:t>rocedures that are used one after the next are kept together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Operations</a:t>
                      </a:r>
                      <a:r>
                        <a:rPr lang="en-US" baseline="0" dirty="0"/>
                        <a:t> that are performed at the same phase of execution are kept together (e.g., Initialization)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Keep related semantic</a:t>
                      </a:r>
                      <a:r>
                        <a:rPr lang="en-US" baseline="0" dirty="0"/>
                        <a:t> things together, e.g., </a:t>
                      </a:r>
                      <a:r>
                        <a:rPr lang="en-US" baseline="0" dirty="0" err="1"/>
                        <a:t>java.lang.math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183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EB1FE5F-105E-435C-9FAA-B3E308AEE73E}" type="slidenum">
              <a:rPr lang="en-US" altLang="en-US" sz="1400" b="0"/>
              <a:pPr>
                <a:spcBef>
                  <a:spcPct val="0"/>
                </a:spcBef>
              </a:pPr>
              <a:t>19</a:t>
            </a:fld>
            <a:endParaRPr lang="en-US" altLang="en-US" sz="1400" b="0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Times" charset="0"/>
              </a:rPr>
              <a:t>Design Principle 3: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Reduce coupling </a:t>
            </a:r>
            <a:r>
              <a:rPr lang="en-GB" dirty="0">
                <a:ea typeface="+mj-ea"/>
                <a:cs typeface="Times" charset="0"/>
              </a:rPr>
              <a:t>where possible</a:t>
            </a:r>
            <a:r>
              <a:rPr lang="en-US" dirty="0">
                <a:ea typeface="+mj-ea"/>
                <a:cs typeface="Times" charset="0"/>
              </a:rPr>
              <a:t> 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sz="2400" i="1" dirty="0">
                <a:cs typeface="Times" charset="0"/>
              </a:rPr>
              <a:t>Coupling</a:t>
            </a:r>
            <a:r>
              <a:rPr lang="en-GB" sz="2400" dirty="0">
                <a:cs typeface="Times" charset="0"/>
              </a:rPr>
              <a:t> occurs when there are </a:t>
            </a:r>
            <a:r>
              <a:rPr lang="en-GB" sz="2400" i="1" dirty="0">
                <a:cs typeface="Times" charset="0"/>
              </a:rPr>
              <a:t>interdependencies</a:t>
            </a:r>
            <a:r>
              <a:rPr lang="en-GB" sz="2400" dirty="0">
                <a:cs typeface="Times" charset="0"/>
              </a:rPr>
              <a:t> between one module and another</a:t>
            </a:r>
            <a:r>
              <a:rPr lang="en-US" sz="2400" dirty="0"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sz="2000" dirty="0">
                <a:cs typeface="Times" charset="0"/>
              </a:rPr>
              <a:t>When interdependencies exist, changes in one place will require changes somewhere else</a:t>
            </a:r>
            <a:r>
              <a:rPr lang="en-US" sz="2000" dirty="0">
                <a:cs typeface="Times" charset="0"/>
              </a:rPr>
              <a:t>.</a:t>
            </a:r>
          </a:p>
          <a:p>
            <a:pPr lvl="1">
              <a:defRPr/>
            </a:pPr>
            <a:r>
              <a:rPr lang="en-GB" sz="2000" dirty="0">
                <a:cs typeface="Times" charset="0"/>
              </a:rPr>
              <a:t>A network of interdependencies makes it hard to see at a glance how some component works.</a:t>
            </a:r>
          </a:p>
          <a:p>
            <a:pPr lvl="1">
              <a:defRPr/>
            </a:pPr>
            <a:r>
              <a:rPr lang="en-GB" sz="2000" dirty="0">
                <a:cs typeface="Times" charset="0"/>
              </a:rPr>
              <a:t>Type of coupling:</a:t>
            </a:r>
          </a:p>
          <a:p>
            <a:pPr lvl="2">
              <a:defRPr/>
            </a:pPr>
            <a:r>
              <a:rPr lang="en-US" dirty="0">
                <a:cs typeface="Times" charset="0"/>
              </a:rPr>
              <a:t>Content, Common, Control, Stamp, Data, Routine Call, Type use, Inclusion/Import, External </a:t>
            </a:r>
            <a:endParaRPr lang="en-GB" dirty="0">
              <a:cs typeface="Times" charset="0"/>
            </a:endParaRPr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048250"/>
            <a:ext cx="32004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40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from several sources including:</a:t>
            </a:r>
          </a:p>
          <a:p>
            <a:pPr lvl="1"/>
            <a:r>
              <a:rPr lang="en-US" dirty="0"/>
              <a:t>D. </a:t>
            </a:r>
            <a:r>
              <a:rPr lang="en-US" dirty="0" err="1"/>
              <a:t>Garlan</a:t>
            </a:r>
            <a:r>
              <a:rPr lang="en-US" dirty="0"/>
              <a:t> and M. Shaw, “An Introduction to Software Architecture”, CMU-CS-94-166</a:t>
            </a:r>
          </a:p>
          <a:p>
            <a:pPr lvl="1"/>
            <a:r>
              <a:rPr lang="en-US" dirty="0"/>
              <a:t>R.N. Taylor, N. </a:t>
            </a:r>
            <a:r>
              <a:rPr lang="en-US" dirty="0" err="1"/>
              <a:t>Medvidovic</a:t>
            </a:r>
            <a:r>
              <a:rPr lang="en-US" dirty="0"/>
              <a:t>, and E.M. </a:t>
            </a:r>
            <a:r>
              <a:rPr lang="en-US" dirty="0" err="1"/>
              <a:t>Dashofy</a:t>
            </a:r>
            <a:r>
              <a:rPr lang="en-US" dirty="0"/>
              <a:t>. </a:t>
            </a:r>
            <a:r>
              <a:rPr lang="en-US" i="1" dirty="0"/>
              <a:t>Software Architecture: Foundations, Theory and Practice</a:t>
            </a:r>
            <a:r>
              <a:rPr lang="en-US" dirty="0"/>
              <a:t>, Wiley.</a:t>
            </a:r>
          </a:p>
          <a:p>
            <a:pPr lvl="1"/>
            <a:r>
              <a:rPr lang="en-US" dirty="0" err="1"/>
              <a:t>Farshidi</a:t>
            </a:r>
            <a:r>
              <a:rPr lang="en-US" dirty="0"/>
              <a:t>, Jansen, and van der Wolf. Capturing software architecture knowledge for pattern-driven design. Journal of Systems and Software, 2020</a:t>
            </a:r>
          </a:p>
          <a:p>
            <a:pPr lvl="1"/>
            <a:r>
              <a:rPr lang="en-US" dirty="0" err="1"/>
              <a:t>Erder</a:t>
            </a:r>
            <a:r>
              <a:rPr lang="en-US" dirty="0"/>
              <a:t>, </a:t>
            </a:r>
            <a:r>
              <a:rPr lang="en-US" dirty="0" err="1"/>
              <a:t>Pureur</a:t>
            </a:r>
            <a:r>
              <a:rPr lang="en-US" dirty="0"/>
              <a:t>, and Woods.  Continuous Architecture in Practice</a:t>
            </a:r>
          </a:p>
          <a:p>
            <a:pPr lvl="1"/>
            <a:r>
              <a:rPr lang="en-US" dirty="0"/>
              <a:t>Richards and Ford. Fundamentals of Software Architecture</a:t>
            </a:r>
          </a:p>
          <a:p>
            <a:pPr lvl="1"/>
            <a:r>
              <a:rPr lang="en-US" dirty="0" err="1"/>
              <a:t>Carvantes</a:t>
            </a:r>
            <a:r>
              <a:rPr lang="en-US" dirty="0"/>
              <a:t> and </a:t>
            </a:r>
            <a:r>
              <a:rPr lang="en-US" dirty="0" err="1"/>
              <a:t>Kazman</a:t>
            </a:r>
            <a:r>
              <a:rPr lang="en-US" dirty="0"/>
              <a:t>. Designing Software </a:t>
            </a:r>
            <a:r>
              <a:rPr lang="en-US" dirty="0" err="1"/>
              <a:t>Arhitectures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21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BBBC9A1-1D8D-4DC4-A03D-CF3889D3CFEC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Times" charset="0"/>
              </a:rPr>
              <a:t>Design Principle 2: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Reduce coupling </a:t>
            </a:r>
            <a:r>
              <a:rPr lang="en-GB" dirty="0">
                <a:ea typeface="+mj-ea"/>
                <a:cs typeface="Times" charset="0"/>
              </a:rPr>
              <a:t>where possible – Code Level Things</a:t>
            </a:r>
            <a:r>
              <a:rPr lang="en-US" dirty="0">
                <a:ea typeface="+mj-ea"/>
                <a:cs typeface="+mj-cs"/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76400" y="1600200"/>
          <a:ext cx="8839200" cy="699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module modifies internal data of another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  <a:r>
                        <a:rPr lang="en-US" baseline="0" dirty="0"/>
                        <a:t> based on a global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 is passed</a:t>
                      </a:r>
                      <a:r>
                        <a:rPr lang="en-US" baseline="0" dirty="0"/>
                        <a:t> as an argument that controls the behavior of the </a:t>
                      </a:r>
                      <a:r>
                        <a:rPr lang="en-US" baseline="0" dirty="0" err="1"/>
                        <a:t>callee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e.g</a:t>
                      </a:r>
                      <a:r>
                        <a:rPr lang="en-US" baseline="0" dirty="0"/>
                        <a:t>, (“</a:t>
                      </a:r>
                      <a:r>
                        <a:rPr lang="en-US" baseline="0" dirty="0" err="1"/>
                        <a:t>CustomerArrived</a:t>
                      </a:r>
                      <a:r>
                        <a:rPr lang="en-US" baseline="0" dirty="0"/>
                        <a:t>” passed as an </a:t>
                      </a:r>
                      <a:r>
                        <a:rPr lang="en-US" baseline="0" dirty="0" err="1"/>
                        <a:t>arg</a:t>
                      </a:r>
                      <a:r>
                        <a:rPr lang="en-US" baseline="0" dirty="0"/>
                        <a:t> that is then processed by a switch statement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Using</a:t>
                      </a:r>
                      <a:r>
                        <a:rPr lang="en-US" baseline="0" dirty="0"/>
                        <a:t> custom types as arguments to a method or function.  Couples class dependencies – very common in OO languages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one method calls a method in another</a:t>
                      </a:r>
                      <a:r>
                        <a:rPr lang="en-US" baseline="0" dirty="0"/>
                        <a:t> class or package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 one</a:t>
                      </a:r>
                      <a:r>
                        <a:rPr lang="en-US" baseline="0" dirty="0"/>
                        <a:t> module uses a type defined in another module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Inclusion</a:t>
                      </a:r>
                      <a:r>
                        <a:rPr lang="en-US" baseline="0" dirty="0"/>
                        <a:t> / Import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one</a:t>
                      </a:r>
                      <a:r>
                        <a:rPr lang="en-US" baseline="0" dirty="0"/>
                        <a:t> module imports another module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a module</a:t>
                      </a:r>
                      <a:r>
                        <a:rPr lang="en-US" baseline="0" dirty="0"/>
                        <a:t> has an external dependency on things like an operating system, shared library or hardware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814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BBBC9A1-1D8D-4DC4-A03D-CF3889D3CFEC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Times" charset="0"/>
              </a:rPr>
              <a:t>Design Principle 2: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Reduce coupling </a:t>
            </a:r>
            <a:r>
              <a:rPr lang="en-GB" dirty="0">
                <a:ea typeface="+mj-ea"/>
                <a:cs typeface="Times" charset="0"/>
              </a:rPr>
              <a:t>where possible – Architecture Things</a:t>
            </a:r>
            <a:endParaRPr lang="en-US" dirty="0"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76400" y="4680448"/>
          <a:ext cx="8839200" cy="252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multiple other components depend on a target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dependent a component is on other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 introduced by non-static timing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51FA14D-30FB-7649-AE44-23AA0040C5A2}"/>
              </a:ext>
            </a:extLst>
          </p:cNvPr>
          <p:cNvSpPr/>
          <p:nvPr/>
        </p:nvSpPr>
        <p:spPr bwMode="auto">
          <a:xfrm>
            <a:off x="3979762" y="2421477"/>
            <a:ext cx="1600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/>
              <a:t>c</a:t>
            </a:r>
            <a:r>
              <a:rPr lang="en-US" b="0" dirty="0">
                <a:latin typeface="Tahoma" charset="0"/>
                <a:ea typeface="ＭＳ Ｐゴシック" charset="0"/>
              </a:rPr>
              <a:t>omponent </a:t>
            </a:r>
            <a:r>
              <a:rPr lang="en-US" dirty="0">
                <a:latin typeface="Tahoma" charset="0"/>
                <a:ea typeface="ＭＳ Ｐゴシック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0F60D9-9412-0B46-A21C-C482545044A5}"/>
              </a:ext>
            </a:extLst>
          </p:cNvPr>
          <p:cNvSpPr/>
          <p:nvPr/>
        </p:nvSpPr>
        <p:spPr bwMode="auto">
          <a:xfrm>
            <a:off x="2057400" y="1964277"/>
            <a:ext cx="1600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/>
              <a:t>c</a:t>
            </a:r>
            <a:r>
              <a:rPr lang="en-US" b="0" dirty="0">
                <a:latin typeface="Tahoma" charset="0"/>
                <a:ea typeface="ＭＳ Ｐゴシック" charset="0"/>
              </a:rPr>
              <a:t>omponent </a:t>
            </a:r>
            <a:r>
              <a:rPr lang="en-US" dirty="0"/>
              <a:t>b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1FBCE8-486A-874B-B819-3951A4E3E93A}"/>
              </a:ext>
            </a:extLst>
          </p:cNvPr>
          <p:cNvSpPr/>
          <p:nvPr/>
        </p:nvSpPr>
        <p:spPr bwMode="auto">
          <a:xfrm>
            <a:off x="2057400" y="2421477"/>
            <a:ext cx="1600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/>
              <a:t>c</a:t>
            </a:r>
            <a:r>
              <a:rPr lang="en-US" b="0" dirty="0">
                <a:latin typeface="Tahoma" charset="0"/>
                <a:ea typeface="ＭＳ Ｐゴシック" charset="0"/>
              </a:rPr>
              <a:t>omponent </a:t>
            </a:r>
            <a:r>
              <a:rPr lang="en-US" dirty="0"/>
              <a:t>c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D7C40C-2595-5946-B404-FA6669BBFF0C}"/>
              </a:ext>
            </a:extLst>
          </p:cNvPr>
          <p:cNvSpPr/>
          <p:nvPr/>
        </p:nvSpPr>
        <p:spPr bwMode="auto">
          <a:xfrm>
            <a:off x="2057400" y="2878677"/>
            <a:ext cx="1600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/>
              <a:t>c</a:t>
            </a:r>
            <a:r>
              <a:rPr lang="en-US" b="0" dirty="0">
                <a:latin typeface="Tahoma" charset="0"/>
                <a:ea typeface="ＭＳ Ｐゴシック" charset="0"/>
              </a:rPr>
              <a:t>omponent </a:t>
            </a:r>
            <a:r>
              <a:rPr lang="en-US" dirty="0"/>
              <a:t>d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1CB5AD-1B06-FB43-AB00-1AB8880A8A4B}"/>
              </a:ext>
            </a:extLst>
          </p:cNvPr>
          <p:cNvCxnSpPr>
            <a:stCxn id="7" idx="3"/>
          </p:cNvCxnSpPr>
          <p:nvPr/>
        </p:nvCxnSpPr>
        <p:spPr bwMode="auto">
          <a:xfrm>
            <a:off x="3657600" y="2154777"/>
            <a:ext cx="322162" cy="342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F7ADD7-994D-5E47-847B-A00835527A50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 flipV="1">
            <a:off x="3657600" y="2707227"/>
            <a:ext cx="322162" cy="3619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AE8D7B-F515-924D-A5D7-94DACCA503BB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 bwMode="auto">
          <a:xfrm>
            <a:off x="3657600" y="2611977"/>
            <a:ext cx="32216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B9B871B-4799-F446-990A-71BBDDACD5D0}"/>
              </a:ext>
            </a:extLst>
          </p:cNvPr>
          <p:cNvSpPr/>
          <p:nvPr/>
        </p:nvSpPr>
        <p:spPr bwMode="auto">
          <a:xfrm>
            <a:off x="5907911" y="1964277"/>
            <a:ext cx="1600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/>
              <a:t>c</a:t>
            </a:r>
            <a:r>
              <a:rPr lang="en-US" b="0" dirty="0">
                <a:latin typeface="Tahoma" charset="0"/>
                <a:ea typeface="ＭＳ Ｐゴシック" charset="0"/>
              </a:rPr>
              <a:t>omponent </a:t>
            </a:r>
            <a:r>
              <a:rPr lang="en-US" dirty="0">
                <a:latin typeface="Tahoma" charset="0"/>
                <a:ea typeface="ＭＳ Ｐゴシック" charset="0"/>
              </a:rPr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78BBF9-9321-CE4F-848B-3BAE1F9785C0}"/>
              </a:ext>
            </a:extLst>
          </p:cNvPr>
          <p:cNvSpPr/>
          <p:nvPr/>
        </p:nvSpPr>
        <p:spPr bwMode="auto">
          <a:xfrm>
            <a:off x="5907911" y="2421477"/>
            <a:ext cx="1600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/>
              <a:t>c</a:t>
            </a:r>
            <a:r>
              <a:rPr lang="en-US" b="0" dirty="0">
                <a:latin typeface="Tahoma" charset="0"/>
                <a:ea typeface="ＭＳ Ｐゴシック" charset="0"/>
              </a:rPr>
              <a:t>omponent </a:t>
            </a:r>
            <a:r>
              <a:rPr lang="en-US" dirty="0">
                <a:latin typeface="Tahoma" charset="0"/>
                <a:ea typeface="ＭＳ Ｐゴシック" charset="0"/>
              </a:rPr>
              <a:t>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14DBD1-E38F-BB4A-A7E7-63267233EAC3}"/>
              </a:ext>
            </a:extLst>
          </p:cNvPr>
          <p:cNvSpPr/>
          <p:nvPr/>
        </p:nvSpPr>
        <p:spPr bwMode="auto">
          <a:xfrm>
            <a:off x="5907911" y="2878677"/>
            <a:ext cx="1600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/>
              <a:t>c</a:t>
            </a:r>
            <a:r>
              <a:rPr lang="en-US" b="0" dirty="0">
                <a:latin typeface="Tahoma" charset="0"/>
                <a:ea typeface="ＭＳ Ｐゴシック" charset="0"/>
              </a:rPr>
              <a:t>omponent </a:t>
            </a:r>
            <a:r>
              <a:rPr lang="en-US" dirty="0">
                <a:latin typeface="Tahoma" charset="0"/>
                <a:ea typeface="ＭＳ Ｐゴシック" charset="0"/>
              </a:rPr>
              <a:t>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8A2AF2-1F98-F043-9980-255E714507C0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 bwMode="auto">
          <a:xfrm>
            <a:off x="5579963" y="2611977"/>
            <a:ext cx="3279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9CA06F-575F-7046-9796-9BCB2DB57A45}"/>
              </a:ext>
            </a:extLst>
          </p:cNvPr>
          <p:cNvCxnSpPr>
            <a:cxnSpLocks/>
            <a:endCxn id="17" idx="1"/>
          </p:cNvCxnSpPr>
          <p:nvPr/>
        </p:nvCxnSpPr>
        <p:spPr bwMode="auto">
          <a:xfrm flipV="1">
            <a:off x="5579963" y="2154777"/>
            <a:ext cx="327949" cy="342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7CB84E-0156-D840-B6FE-F4618A6F8589}"/>
              </a:ext>
            </a:extLst>
          </p:cNvPr>
          <p:cNvCxnSpPr>
            <a:cxnSpLocks/>
            <a:endCxn id="19" idx="1"/>
          </p:cNvCxnSpPr>
          <p:nvPr/>
        </p:nvCxnSpPr>
        <p:spPr bwMode="auto">
          <a:xfrm>
            <a:off x="5592503" y="2745327"/>
            <a:ext cx="315409" cy="3238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6602AB7-2B75-9846-8043-65F033D4EC0E}"/>
              </a:ext>
            </a:extLst>
          </p:cNvPr>
          <p:cNvSpPr/>
          <p:nvPr/>
        </p:nvSpPr>
        <p:spPr bwMode="auto">
          <a:xfrm>
            <a:off x="8229600" y="2423406"/>
            <a:ext cx="1600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/>
              <a:t>c</a:t>
            </a:r>
            <a:r>
              <a:rPr lang="en-US" b="0" dirty="0">
                <a:latin typeface="Tahoma" charset="0"/>
                <a:ea typeface="ＭＳ Ｐゴシック" charset="0"/>
              </a:rPr>
              <a:t>omponent </a:t>
            </a:r>
            <a:r>
              <a:rPr lang="en-US" dirty="0"/>
              <a:t>h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438F2829-BF55-CA49-98BA-16B18FB29A2C}"/>
              </a:ext>
            </a:extLst>
          </p:cNvPr>
          <p:cNvSpPr/>
          <p:nvPr/>
        </p:nvSpPr>
        <p:spPr bwMode="auto">
          <a:xfrm>
            <a:off x="4123481" y="3509675"/>
            <a:ext cx="1312762" cy="381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endParaRPr lang="en-US" sz="2400" b="0">
              <a:latin typeface="Tahoma" charset="0"/>
              <a:ea typeface="ＭＳ Ｐゴシック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1D89D7-7659-1B4A-B542-4EB925527858}"/>
              </a:ext>
            </a:extLst>
          </p:cNvPr>
          <p:cNvCxnSpPr>
            <a:cxnSpLocks/>
            <a:stCxn id="2" idx="2"/>
            <a:endCxn id="29" idx="1"/>
          </p:cNvCxnSpPr>
          <p:nvPr/>
        </p:nvCxnSpPr>
        <p:spPr bwMode="auto">
          <a:xfrm>
            <a:off x="4779862" y="2802477"/>
            <a:ext cx="0" cy="7071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an 38">
            <a:extLst>
              <a:ext uri="{FF2B5EF4-FFF2-40B4-BE49-F238E27FC236}">
                <a16:creationId xmlns:a16="http://schemas.microsoft.com/office/drawing/2014/main" id="{65D7B4C5-CB26-AD45-970C-7F33148A7768}"/>
              </a:ext>
            </a:extLst>
          </p:cNvPr>
          <p:cNvSpPr/>
          <p:nvPr/>
        </p:nvSpPr>
        <p:spPr bwMode="auto">
          <a:xfrm>
            <a:off x="8395504" y="3506781"/>
            <a:ext cx="1312762" cy="381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endParaRPr lang="en-US" sz="2400" b="0">
              <a:latin typeface="Tahoma" charset="0"/>
              <a:ea typeface="ＭＳ Ｐゴシック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51C741-9ECF-9A46-96E9-0C3F9E5AFBBB}"/>
              </a:ext>
            </a:extLst>
          </p:cNvPr>
          <p:cNvCxnSpPr>
            <a:cxnSpLocks/>
            <a:endCxn id="39" idx="1"/>
          </p:cNvCxnSpPr>
          <p:nvPr/>
        </p:nvCxnSpPr>
        <p:spPr bwMode="auto">
          <a:xfrm>
            <a:off x="9051885" y="2799583"/>
            <a:ext cx="0" cy="7071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0C83E7-8E15-8546-9772-DA690AD22C7A}"/>
              </a:ext>
            </a:extLst>
          </p:cNvPr>
          <p:cNvCxnSpPr>
            <a:cxnSpLocks/>
            <a:stCxn id="29" idx="4"/>
            <a:endCxn id="39" idx="2"/>
          </p:cNvCxnSpPr>
          <p:nvPr/>
        </p:nvCxnSpPr>
        <p:spPr bwMode="auto">
          <a:xfrm flipV="1">
            <a:off x="5436244" y="3697281"/>
            <a:ext cx="2959261" cy="28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10F84B-903F-2A40-9CD2-6646B28A3621}"/>
              </a:ext>
            </a:extLst>
          </p:cNvPr>
          <p:cNvSpPr txBox="1"/>
          <p:nvPr/>
        </p:nvSpPr>
        <p:spPr>
          <a:xfrm>
            <a:off x="6563240" y="3535418"/>
            <a:ext cx="651140" cy="3151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sync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C84DA2-8DAC-D443-8925-66DAE914E8AD}"/>
              </a:ext>
            </a:extLst>
          </p:cNvPr>
          <p:cNvSpPr txBox="1"/>
          <p:nvPr/>
        </p:nvSpPr>
        <p:spPr>
          <a:xfrm>
            <a:off x="3302354" y="4047595"/>
            <a:ext cx="971741" cy="3151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Afferent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29EFA8-191A-CA4A-BBC4-37A1072C7A56}"/>
              </a:ext>
            </a:extLst>
          </p:cNvPr>
          <p:cNvSpPr/>
          <p:nvPr/>
        </p:nvSpPr>
        <p:spPr bwMode="auto">
          <a:xfrm>
            <a:off x="3670140" y="1964278"/>
            <a:ext cx="297082" cy="1295400"/>
          </a:xfrm>
          <a:prstGeom prst="rect">
            <a:avLst/>
          </a:prstGeom>
          <a:solidFill>
            <a:srgbClr val="7030A0">
              <a:alpha val="4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endParaRPr lang="en-US" sz="2400" b="0">
              <a:latin typeface="Tahoma" charset="0"/>
              <a:ea typeface="ＭＳ Ｐゴシック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D0A9D1-2DBB-B543-884E-1486C7F63CE7}"/>
              </a:ext>
            </a:extLst>
          </p:cNvPr>
          <p:cNvSpPr/>
          <p:nvPr/>
        </p:nvSpPr>
        <p:spPr bwMode="auto">
          <a:xfrm>
            <a:off x="5593466" y="2002377"/>
            <a:ext cx="297082" cy="1295400"/>
          </a:xfrm>
          <a:prstGeom prst="rect">
            <a:avLst/>
          </a:prstGeom>
          <a:solidFill>
            <a:srgbClr val="7030A0">
              <a:alpha val="4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endParaRPr lang="en-US" sz="2400" b="0">
              <a:latin typeface="Tahoma" charset="0"/>
              <a:ea typeface="ＭＳ Ｐゴシック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62560E0-E267-7749-B075-438C3DB2CB68}"/>
              </a:ext>
            </a:extLst>
          </p:cNvPr>
          <p:cNvCxnSpPr>
            <a:cxnSpLocks/>
            <a:stCxn id="46" idx="0"/>
          </p:cNvCxnSpPr>
          <p:nvPr/>
        </p:nvCxnSpPr>
        <p:spPr bwMode="auto">
          <a:xfrm flipV="1">
            <a:off x="3788224" y="3314354"/>
            <a:ext cx="30456" cy="73324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5F99CA-4CF8-FF41-9EDD-5635802A8AA4}"/>
              </a:ext>
            </a:extLst>
          </p:cNvPr>
          <p:cNvSpPr txBox="1"/>
          <p:nvPr/>
        </p:nvSpPr>
        <p:spPr>
          <a:xfrm>
            <a:off x="4273277" y="1756901"/>
            <a:ext cx="960519" cy="3151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Efferent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B31CC1-02DD-274A-8585-ADAEA7830A44}"/>
              </a:ext>
            </a:extLst>
          </p:cNvPr>
          <p:cNvCxnSpPr>
            <a:cxnSpLocks/>
            <a:stCxn id="52" idx="3"/>
          </p:cNvCxnSpPr>
          <p:nvPr/>
        </p:nvCxnSpPr>
        <p:spPr bwMode="auto">
          <a:xfrm>
            <a:off x="5233796" y="1914477"/>
            <a:ext cx="346167" cy="29527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C70DBB7-BDD1-634A-A171-17D082628C20}"/>
              </a:ext>
            </a:extLst>
          </p:cNvPr>
          <p:cNvSpPr txBox="1"/>
          <p:nvPr/>
        </p:nvSpPr>
        <p:spPr>
          <a:xfrm>
            <a:off x="6310325" y="4081047"/>
            <a:ext cx="1092863" cy="3151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Temporal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015E3B-805E-FE40-B6E0-A66E5ACFBC93}"/>
              </a:ext>
            </a:extLst>
          </p:cNvPr>
          <p:cNvCxnSpPr>
            <a:cxnSpLocks/>
            <a:stCxn id="56" idx="1"/>
          </p:cNvCxnSpPr>
          <p:nvPr/>
        </p:nvCxnSpPr>
        <p:spPr bwMode="auto">
          <a:xfrm flipH="1" flipV="1">
            <a:off x="5131444" y="2950082"/>
            <a:ext cx="1178880" cy="128854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7257FD-625C-E347-AA78-EE3A854B4D89}"/>
              </a:ext>
            </a:extLst>
          </p:cNvPr>
          <p:cNvCxnSpPr>
            <a:cxnSpLocks/>
            <a:stCxn id="56" idx="3"/>
          </p:cNvCxnSpPr>
          <p:nvPr/>
        </p:nvCxnSpPr>
        <p:spPr bwMode="auto">
          <a:xfrm flipV="1">
            <a:off x="7403187" y="2907252"/>
            <a:ext cx="1177030" cy="133137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67194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BBBC9A1-1D8D-4DC4-A03D-CF3889D3CFEC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Times" charset="0"/>
              </a:rPr>
              <a:t>Design Principle 2: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Reduce coupling </a:t>
            </a:r>
            <a:r>
              <a:rPr lang="en-GB" dirty="0">
                <a:ea typeface="+mj-ea"/>
                <a:cs typeface="Times" charset="0"/>
              </a:rPr>
              <a:t>where possible – Architecture Things</a:t>
            </a:r>
            <a:endParaRPr lang="en-US" dirty="0"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4157945"/>
          <a:ext cx="8534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Pathologic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component depends on the inner workings of another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components share an externally imposed protocol or data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component passes information on another component on what to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Components are bound to the same data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0154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51FA14D-30FB-7649-AE44-23AA0040C5A2}"/>
              </a:ext>
            </a:extLst>
          </p:cNvPr>
          <p:cNvSpPr/>
          <p:nvPr/>
        </p:nvSpPr>
        <p:spPr bwMode="auto">
          <a:xfrm>
            <a:off x="4055962" y="2188577"/>
            <a:ext cx="1600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/>
              <a:t>c</a:t>
            </a:r>
            <a:r>
              <a:rPr lang="en-US" b="0" dirty="0">
                <a:latin typeface="Tahoma" charset="0"/>
                <a:ea typeface="ＭＳ Ｐゴシック" charset="0"/>
              </a:rPr>
              <a:t>omponent </a:t>
            </a:r>
            <a:r>
              <a:rPr lang="en-US" dirty="0">
                <a:latin typeface="Tahoma" charset="0"/>
                <a:ea typeface="ＭＳ Ｐゴシック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0F60D9-9412-0B46-A21C-C482545044A5}"/>
              </a:ext>
            </a:extLst>
          </p:cNvPr>
          <p:cNvSpPr/>
          <p:nvPr/>
        </p:nvSpPr>
        <p:spPr bwMode="auto">
          <a:xfrm>
            <a:off x="2133600" y="1731377"/>
            <a:ext cx="1600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/>
              <a:t>c</a:t>
            </a:r>
            <a:r>
              <a:rPr lang="en-US" b="0" dirty="0">
                <a:latin typeface="Tahoma" charset="0"/>
                <a:ea typeface="ＭＳ Ｐゴシック" charset="0"/>
              </a:rPr>
              <a:t>omponent </a:t>
            </a:r>
            <a:r>
              <a:rPr lang="en-US" dirty="0"/>
              <a:t>b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1FBCE8-486A-874B-B819-3951A4E3E93A}"/>
              </a:ext>
            </a:extLst>
          </p:cNvPr>
          <p:cNvSpPr/>
          <p:nvPr/>
        </p:nvSpPr>
        <p:spPr bwMode="auto">
          <a:xfrm>
            <a:off x="2133600" y="2188577"/>
            <a:ext cx="1600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/>
              <a:t>c</a:t>
            </a:r>
            <a:r>
              <a:rPr lang="en-US" b="0" dirty="0">
                <a:latin typeface="Tahoma" charset="0"/>
                <a:ea typeface="ＭＳ Ｐゴシック" charset="0"/>
              </a:rPr>
              <a:t>omponent </a:t>
            </a:r>
            <a:r>
              <a:rPr lang="en-US" dirty="0"/>
              <a:t>c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D7C40C-2595-5946-B404-FA6669BBFF0C}"/>
              </a:ext>
            </a:extLst>
          </p:cNvPr>
          <p:cNvSpPr/>
          <p:nvPr/>
        </p:nvSpPr>
        <p:spPr bwMode="auto">
          <a:xfrm>
            <a:off x="2133600" y="2645777"/>
            <a:ext cx="1600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/>
              <a:t>c</a:t>
            </a:r>
            <a:r>
              <a:rPr lang="en-US" b="0" dirty="0">
                <a:latin typeface="Tahoma" charset="0"/>
                <a:ea typeface="ＭＳ Ｐゴシック" charset="0"/>
              </a:rPr>
              <a:t>omponent </a:t>
            </a:r>
            <a:r>
              <a:rPr lang="en-US" dirty="0"/>
              <a:t>d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1CB5AD-1B06-FB43-AB00-1AB8880A8A4B}"/>
              </a:ext>
            </a:extLst>
          </p:cNvPr>
          <p:cNvCxnSpPr>
            <a:stCxn id="7" idx="3"/>
          </p:cNvCxnSpPr>
          <p:nvPr/>
        </p:nvCxnSpPr>
        <p:spPr bwMode="auto">
          <a:xfrm>
            <a:off x="3733800" y="1921877"/>
            <a:ext cx="322162" cy="342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F7ADD7-994D-5E47-847B-A00835527A50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 flipV="1">
            <a:off x="3733800" y="2474327"/>
            <a:ext cx="322162" cy="3619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AE8D7B-F515-924D-A5D7-94DACCA503BB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 bwMode="auto">
          <a:xfrm>
            <a:off x="3733800" y="2379077"/>
            <a:ext cx="32216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B9B871B-4799-F446-990A-71BBDDACD5D0}"/>
              </a:ext>
            </a:extLst>
          </p:cNvPr>
          <p:cNvSpPr/>
          <p:nvPr/>
        </p:nvSpPr>
        <p:spPr bwMode="auto">
          <a:xfrm>
            <a:off x="5984111" y="1731377"/>
            <a:ext cx="1600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/>
              <a:t>c</a:t>
            </a:r>
            <a:r>
              <a:rPr lang="en-US" b="0" dirty="0">
                <a:latin typeface="Tahoma" charset="0"/>
                <a:ea typeface="ＭＳ Ｐゴシック" charset="0"/>
              </a:rPr>
              <a:t>omponent </a:t>
            </a:r>
            <a:r>
              <a:rPr lang="en-US" dirty="0">
                <a:latin typeface="Tahoma" charset="0"/>
                <a:ea typeface="ＭＳ Ｐゴシック" charset="0"/>
              </a:rPr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78BBF9-9321-CE4F-848B-3BAE1F9785C0}"/>
              </a:ext>
            </a:extLst>
          </p:cNvPr>
          <p:cNvSpPr/>
          <p:nvPr/>
        </p:nvSpPr>
        <p:spPr bwMode="auto">
          <a:xfrm>
            <a:off x="5984111" y="2188577"/>
            <a:ext cx="1600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/>
              <a:t>c</a:t>
            </a:r>
            <a:r>
              <a:rPr lang="en-US" b="0" dirty="0">
                <a:latin typeface="Tahoma" charset="0"/>
                <a:ea typeface="ＭＳ Ｐゴシック" charset="0"/>
              </a:rPr>
              <a:t>omponent </a:t>
            </a:r>
            <a:r>
              <a:rPr lang="en-US" dirty="0">
                <a:latin typeface="Tahoma" charset="0"/>
                <a:ea typeface="ＭＳ Ｐゴシック" charset="0"/>
              </a:rPr>
              <a:t>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14DBD1-E38F-BB4A-A7E7-63267233EAC3}"/>
              </a:ext>
            </a:extLst>
          </p:cNvPr>
          <p:cNvSpPr/>
          <p:nvPr/>
        </p:nvSpPr>
        <p:spPr bwMode="auto">
          <a:xfrm>
            <a:off x="5984111" y="2645777"/>
            <a:ext cx="1600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/>
              <a:t>c</a:t>
            </a:r>
            <a:r>
              <a:rPr lang="en-US" b="0" dirty="0">
                <a:latin typeface="Tahoma" charset="0"/>
                <a:ea typeface="ＭＳ Ｐゴシック" charset="0"/>
              </a:rPr>
              <a:t>omponent </a:t>
            </a:r>
            <a:r>
              <a:rPr lang="en-US" dirty="0">
                <a:latin typeface="Tahoma" charset="0"/>
                <a:ea typeface="ＭＳ Ｐゴシック" charset="0"/>
              </a:rPr>
              <a:t>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8A2AF2-1F98-F043-9980-255E714507C0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 bwMode="auto">
          <a:xfrm>
            <a:off x="5656163" y="2379077"/>
            <a:ext cx="32794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9CA06F-575F-7046-9796-9BCB2DB57A45}"/>
              </a:ext>
            </a:extLst>
          </p:cNvPr>
          <p:cNvCxnSpPr>
            <a:cxnSpLocks/>
            <a:endCxn id="17" idx="1"/>
          </p:cNvCxnSpPr>
          <p:nvPr/>
        </p:nvCxnSpPr>
        <p:spPr bwMode="auto">
          <a:xfrm flipV="1">
            <a:off x="5656163" y="1921877"/>
            <a:ext cx="327949" cy="342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7CB84E-0156-D840-B6FE-F4618A6F8589}"/>
              </a:ext>
            </a:extLst>
          </p:cNvPr>
          <p:cNvCxnSpPr>
            <a:cxnSpLocks/>
            <a:endCxn id="19" idx="1"/>
          </p:cNvCxnSpPr>
          <p:nvPr/>
        </p:nvCxnSpPr>
        <p:spPr bwMode="auto">
          <a:xfrm>
            <a:off x="5668703" y="2512427"/>
            <a:ext cx="315409" cy="3238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6602AB7-2B75-9846-8043-65F033D4EC0E}"/>
              </a:ext>
            </a:extLst>
          </p:cNvPr>
          <p:cNvSpPr/>
          <p:nvPr/>
        </p:nvSpPr>
        <p:spPr bwMode="auto">
          <a:xfrm>
            <a:off x="8305800" y="2190506"/>
            <a:ext cx="16002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dirty="0"/>
              <a:t>c</a:t>
            </a:r>
            <a:r>
              <a:rPr lang="en-US" b="0" dirty="0">
                <a:latin typeface="Tahoma" charset="0"/>
                <a:ea typeface="ＭＳ Ｐゴシック" charset="0"/>
              </a:rPr>
              <a:t>omponent </a:t>
            </a:r>
            <a:r>
              <a:rPr lang="en-US" dirty="0"/>
              <a:t>h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438F2829-BF55-CA49-98BA-16B18FB29A2C}"/>
              </a:ext>
            </a:extLst>
          </p:cNvPr>
          <p:cNvSpPr/>
          <p:nvPr/>
        </p:nvSpPr>
        <p:spPr bwMode="auto">
          <a:xfrm>
            <a:off x="4199681" y="3276775"/>
            <a:ext cx="1312762" cy="381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endParaRPr lang="en-US" sz="2400" b="0">
              <a:latin typeface="Tahoma" charset="0"/>
              <a:ea typeface="ＭＳ Ｐゴシック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1D89D7-7659-1B4A-B542-4EB925527858}"/>
              </a:ext>
            </a:extLst>
          </p:cNvPr>
          <p:cNvCxnSpPr>
            <a:cxnSpLocks/>
            <a:stCxn id="2" idx="2"/>
            <a:endCxn id="29" idx="1"/>
          </p:cNvCxnSpPr>
          <p:nvPr/>
        </p:nvCxnSpPr>
        <p:spPr bwMode="auto">
          <a:xfrm>
            <a:off x="4856062" y="2569577"/>
            <a:ext cx="0" cy="7071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an 38">
            <a:extLst>
              <a:ext uri="{FF2B5EF4-FFF2-40B4-BE49-F238E27FC236}">
                <a16:creationId xmlns:a16="http://schemas.microsoft.com/office/drawing/2014/main" id="{65D7B4C5-CB26-AD45-970C-7F33148A7768}"/>
              </a:ext>
            </a:extLst>
          </p:cNvPr>
          <p:cNvSpPr/>
          <p:nvPr/>
        </p:nvSpPr>
        <p:spPr bwMode="auto">
          <a:xfrm>
            <a:off x="8471704" y="3273881"/>
            <a:ext cx="1312762" cy="3810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endParaRPr lang="en-US" sz="2400" b="0">
              <a:latin typeface="Tahoma" charset="0"/>
              <a:ea typeface="ＭＳ Ｐゴシック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51C741-9ECF-9A46-96E9-0C3F9E5AFBBB}"/>
              </a:ext>
            </a:extLst>
          </p:cNvPr>
          <p:cNvCxnSpPr>
            <a:cxnSpLocks/>
            <a:endCxn id="39" idx="1"/>
          </p:cNvCxnSpPr>
          <p:nvPr/>
        </p:nvCxnSpPr>
        <p:spPr bwMode="auto">
          <a:xfrm>
            <a:off x="9128085" y="2566683"/>
            <a:ext cx="0" cy="7071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0C83E7-8E15-8546-9772-DA690AD22C7A}"/>
              </a:ext>
            </a:extLst>
          </p:cNvPr>
          <p:cNvCxnSpPr>
            <a:cxnSpLocks/>
            <a:stCxn id="29" idx="4"/>
            <a:endCxn id="39" idx="2"/>
          </p:cNvCxnSpPr>
          <p:nvPr/>
        </p:nvCxnSpPr>
        <p:spPr bwMode="auto">
          <a:xfrm flipV="1">
            <a:off x="5512444" y="3464381"/>
            <a:ext cx="2959261" cy="28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10F84B-903F-2A40-9CD2-6646B28A3621}"/>
              </a:ext>
            </a:extLst>
          </p:cNvPr>
          <p:cNvSpPr txBox="1"/>
          <p:nvPr/>
        </p:nvSpPr>
        <p:spPr>
          <a:xfrm>
            <a:off x="6639440" y="3302518"/>
            <a:ext cx="651140" cy="3151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sync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C84DA2-8DAC-D443-8925-66DAE914E8AD}"/>
              </a:ext>
            </a:extLst>
          </p:cNvPr>
          <p:cNvSpPr txBox="1"/>
          <p:nvPr/>
        </p:nvSpPr>
        <p:spPr>
          <a:xfrm>
            <a:off x="3378554" y="3814695"/>
            <a:ext cx="971741" cy="3151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Afferent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29EFA8-191A-CA4A-BBC4-37A1072C7A56}"/>
              </a:ext>
            </a:extLst>
          </p:cNvPr>
          <p:cNvSpPr/>
          <p:nvPr/>
        </p:nvSpPr>
        <p:spPr bwMode="auto">
          <a:xfrm>
            <a:off x="3746340" y="1731378"/>
            <a:ext cx="297082" cy="1295400"/>
          </a:xfrm>
          <a:prstGeom prst="rect">
            <a:avLst/>
          </a:prstGeom>
          <a:solidFill>
            <a:srgbClr val="7030A0">
              <a:alpha val="4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endParaRPr lang="en-US" sz="2400" b="0">
              <a:latin typeface="Tahoma" charset="0"/>
              <a:ea typeface="ＭＳ Ｐゴシック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D0A9D1-2DBB-B543-884E-1486C7F63CE7}"/>
              </a:ext>
            </a:extLst>
          </p:cNvPr>
          <p:cNvSpPr/>
          <p:nvPr/>
        </p:nvSpPr>
        <p:spPr bwMode="auto">
          <a:xfrm>
            <a:off x="5669666" y="1769477"/>
            <a:ext cx="297082" cy="1295400"/>
          </a:xfrm>
          <a:prstGeom prst="rect">
            <a:avLst/>
          </a:prstGeom>
          <a:solidFill>
            <a:srgbClr val="7030A0">
              <a:alpha val="4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00000"/>
              </a:lnSpc>
            </a:pPr>
            <a:endParaRPr lang="en-US" sz="2400" b="0">
              <a:latin typeface="Tahoma" charset="0"/>
              <a:ea typeface="ＭＳ Ｐゴシック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62560E0-E267-7749-B075-438C3DB2CB68}"/>
              </a:ext>
            </a:extLst>
          </p:cNvPr>
          <p:cNvCxnSpPr>
            <a:cxnSpLocks/>
            <a:stCxn id="46" idx="0"/>
          </p:cNvCxnSpPr>
          <p:nvPr/>
        </p:nvCxnSpPr>
        <p:spPr bwMode="auto">
          <a:xfrm flipV="1">
            <a:off x="3864424" y="3081454"/>
            <a:ext cx="30456" cy="73324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5F99CA-4CF8-FF41-9EDD-5635802A8AA4}"/>
              </a:ext>
            </a:extLst>
          </p:cNvPr>
          <p:cNvSpPr txBox="1"/>
          <p:nvPr/>
        </p:nvSpPr>
        <p:spPr>
          <a:xfrm>
            <a:off x="4349477" y="1524001"/>
            <a:ext cx="960519" cy="3151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Efferent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B31CC1-02DD-274A-8585-ADAEA7830A44}"/>
              </a:ext>
            </a:extLst>
          </p:cNvPr>
          <p:cNvCxnSpPr>
            <a:cxnSpLocks/>
            <a:stCxn id="52" idx="3"/>
          </p:cNvCxnSpPr>
          <p:nvPr/>
        </p:nvCxnSpPr>
        <p:spPr bwMode="auto">
          <a:xfrm>
            <a:off x="5309996" y="1681577"/>
            <a:ext cx="346167" cy="29527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C70DBB7-BDD1-634A-A171-17D082628C20}"/>
              </a:ext>
            </a:extLst>
          </p:cNvPr>
          <p:cNvSpPr txBox="1"/>
          <p:nvPr/>
        </p:nvSpPr>
        <p:spPr>
          <a:xfrm>
            <a:off x="6386525" y="3848147"/>
            <a:ext cx="1092863" cy="3151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Temporal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015E3B-805E-FE40-B6E0-A66E5ACFBC93}"/>
              </a:ext>
            </a:extLst>
          </p:cNvPr>
          <p:cNvCxnSpPr>
            <a:cxnSpLocks/>
            <a:stCxn id="56" idx="1"/>
          </p:cNvCxnSpPr>
          <p:nvPr/>
        </p:nvCxnSpPr>
        <p:spPr bwMode="auto">
          <a:xfrm flipH="1" flipV="1">
            <a:off x="5207644" y="2717182"/>
            <a:ext cx="1178880" cy="128854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7257FD-625C-E347-AA78-EE3A854B4D89}"/>
              </a:ext>
            </a:extLst>
          </p:cNvPr>
          <p:cNvCxnSpPr>
            <a:cxnSpLocks/>
            <a:stCxn id="56" idx="3"/>
          </p:cNvCxnSpPr>
          <p:nvPr/>
        </p:nvCxnSpPr>
        <p:spPr bwMode="auto">
          <a:xfrm flipV="1">
            <a:off x="7479387" y="2674352"/>
            <a:ext cx="1177030" cy="133137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57542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425298-8158-47ED-A301-EB3E7811FA95}" type="slidenum">
              <a:rPr lang="en-US" altLang="en-US" sz="1400" b="0"/>
              <a:pPr>
                <a:spcBef>
                  <a:spcPct val="0"/>
                </a:spcBef>
              </a:pPr>
              <a:t>23</a:t>
            </a:fld>
            <a:endParaRPr lang="en-US" altLang="en-US" sz="1400" b="0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Times" charset="0"/>
              </a:rPr>
              <a:t>Design Principle 4: </a:t>
            </a:r>
            <a:r>
              <a:rPr lang="en-CA" dirty="0">
                <a:solidFill>
                  <a:srgbClr val="FF0000"/>
                </a:solidFill>
                <a:ea typeface="+mj-ea"/>
                <a:cs typeface="Times" charset="0"/>
              </a:rPr>
              <a:t>Increase abstraction</a:t>
            </a:r>
            <a:endParaRPr lang="en-US" dirty="0">
              <a:solidFill>
                <a:srgbClr val="FF0000"/>
              </a:solidFill>
              <a:ea typeface="+mj-ea"/>
              <a:cs typeface="Times" charset="0"/>
            </a:endParaRP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sz="2400" dirty="0">
                <a:cs typeface="Times" charset="0"/>
              </a:rPr>
              <a:t>Ensure that your designs allow you to hide or defer consideration of details, thus reducing complexity</a:t>
            </a:r>
            <a:r>
              <a:rPr lang="en-US" sz="2400" dirty="0"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sz="2000" dirty="0">
                <a:cs typeface="Times" charset="0"/>
              </a:rPr>
              <a:t>A good abstraction is said to provide </a:t>
            </a:r>
            <a:r>
              <a:rPr lang="en-GB" sz="2000" i="1" dirty="0">
                <a:cs typeface="Times" charset="0"/>
              </a:rPr>
              <a:t>information hiding</a:t>
            </a:r>
            <a:r>
              <a:rPr lang="en-US" sz="2000" dirty="0">
                <a:cs typeface="Times" charset="0"/>
              </a:rPr>
              <a:t> </a:t>
            </a:r>
            <a:endParaRPr lang="en-GB" sz="2000" dirty="0">
              <a:cs typeface="Times" charset="0"/>
            </a:endParaRPr>
          </a:p>
          <a:p>
            <a:pPr lvl="1">
              <a:defRPr/>
            </a:pPr>
            <a:r>
              <a:rPr lang="en-GB" sz="2000" dirty="0">
                <a:cs typeface="Times" charset="0"/>
              </a:rPr>
              <a:t>Abstractions allow you to understand the essence of a subsystem without having to know unnecessary details</a:t>
            </a:r>
          </a:p>
          <a:p>
            <a:pPr lvl="1">
              <a:defRPr/>
            </a:pPr>
            <a:r>
              <a:rPr lang="en-GB" sz="2000" dirty="0">
                <a:cs typeface="Times" charset="0"/>
              </a:rPr>
              <a:t>Examples of abstractions:</a:t>
            </a:r>
          </a:p>
          <a:p>
            <a:pPr lvl="2">
              <a:defRPr/>
            </a:pPr>
            <a:r>
              <a:rPr lang="en-GB" dirty="0">
                <a:cs typeface="Times" charset="0"/>
              </a:rPr>
              <a:t>Classes</a:t>
            </a:r>
          </a:p>
          <a:p>
            <a:pPr lvl="2">
              <a:defRPr/>
            </a:pPr>
            <a:r>
              <a:rPr lang="en-GB" dirty="0">
                <a:cs typeface="Times" charset="0"/>
              </a:rPr>
              <a:t>UML associations</a:t>
            </a:r>
            <a:r>
              <a:rPr lang="en-US" dirty="0">
                <a:cs typeface="Times" charset="0"/>
              </a:rPr>
              <a:t> </a:t>
            </a:r>
          </a:p>
          <a:p>
            <a:pPr lvl="2">
              <a:defRPr/>
            </a:pPr>
            <a:r>
              <a:rPr lang="en-US" dirty="0">
                <a:cs typeface="Times" charset="0"/>
              </a:rPr>
              <a:t>Interfaces</a:t>
            </a:r>
          </a:p>
          <a:p>
            <a:pPr lvl="2">
              <a:defRPr/>
            </a:pPr>
            <a:r>
              <a:rPr lang="en-US" dirty="0">
                <a:cs typeface="Times" charset="0"/>
              </a:rPr>
              <a:t>State machines</a:t>
            </a:r>
          </a:p>
          <a:p>
            <a:pPr lvl="2">
              <a:defRPr/>
            </a:pPr>
            <a:r>
              <a:rPr lang="en-GB" dirty="0">
                <a:cs typeface="Times" charset="0"/>
              </a:rPr>
              <a:t>Domain specific languages (DSLs)</a:t>
            </a:r>
            <a:endParaRPr lang="en-US" dirty="0"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91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55D1BE6-0338-4208-8785-804220766214}" type="slidenum">
              <a:rPr lang="en-US" altLang="en-US" sz="1400" b="0"/>
              <a:pPr>
                <a:spcBef>
                  <a:spcPct val="0"/>
                </a:spcBef>
              </a:pPr>
              <a:t>24</a:t>
            </a:fld>
            <a:endParaRPr lang="en-US" altLang="en-US" sz="1400" b="0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Times" charset="0"/>
              </a:rPr>
              <a:t>Design Principle 5: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Increase reusability </a:t>
            </a:r>
            <a:r>
              <a:rPr lang="en-GB" dirty="0">
                <a:ea typeface="+mj-ea"/>
                <a:cs typeface="Times" charset="0"/>
              </a:rPr>
              <a:t>where possible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US" dirty="0">
                <a:ea typeface="+mn-ea"/>
                <a:cs typeface="Times" charset="0"/>
              </a:rPr>
              <a:t>D</a:t>
            </a:r>
            <a:r>
              <a:rPr lang="en-GB" dirty="0" err="1">
                <a:ea typeface="+mn-ea"/>
                <a:cs typeface="Times" charset="0"/>
              </a:rPr>
              <a:t>esign</a:t>
            </a:r>
            <a:r>
              <a:rPr lang="en-US" dirty="0">
                <a:ea typeface="+mn-ea"/>
                <a:cs typeface="Times" charset="0"/>
              </a:rPr>
              <a:t> the</a:t>
            </a:r>
            <a:r>
              <a:rPr lang="en-GB" dirty="0">
                <a:ea typeface="+mn-ea"/>
                <a:cs typeface="Times" charset="0"/>
              </a:rPr>
              <a:t> various aspects of your system so that they can be used again in other contexts</a:t>
            </a:r>
            <a:r>
              <a:rPr lang="en-US" dirty="0">
                <a:ea typeface="+mn-ea"/>
                <a:cs typeface="Times" charset="0"/>
              </a:rPr>
              <a:t> 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Generalize your design as much as possible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Follow the preceding three design principles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Design your system to contain hooks</a:t>
            </a:r>
            <a:r>
              <a:rPr lang="en-US" dirty="0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dirty="0">
                <a:ea typeface="+mn-ea"/>
                <a:cs typeface="Times" charset="0"/>
              </a:rPr>
              <a:t>Simplify your design as much as possible</a:t>
            </a:r>
            <a:r>
              <a:rPr lang="en-US" dirty="0">
                <a:ea typeface="+mn-ea"/>
                <a:cs typeface="Times" charset="0"/>
              </a:rPr>
              <a:t> </a:t>
            </a:r>
            <a:endParaRPr lang="en-GB" dirty="0">
              <a:ea typeface="+mn-ea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714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B8AF8D-4EC5-4EFE-A0B8-D7CFF1EA1FF2}" type="slidenum">
              <a:rPr lang="en-US" altLang="en-US" sz="1400" b="0"/>
              <a:pPr>
                <a:spcBef>
                  <a:spcPct val="0"/>
                </a:spcBef>
              </a:pPr>
              <a:t>25</a:t>
            </a:fld>
            <a:endParaRPr lang="en-US" altLang="en-US" sz="1400" b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Times" charset="0"/>
              </a:rPr>
              <a:t>Design Principle 6: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Reuse </a:t>
            </a:r>
            <a:r>
              <a:rPr lang="en-GB" dirty="0">
                <a:ea typeface="+mj-ea"/>
                <a:cs typeface="Times" charset="0"/>
              </a:rPr>
              <a:t>where possible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>
                <a:ea typeface="+mn-ea"/>
                <a:cs typeface="Times" charset="0"/>
              </a:rPr>
              <a:t>Design with reuse is complementary to design for reusability</a:t>
            </a:r>
            <a:r>
              <a:rPr lang="en-US">
                <a:ea typeface="+mn-ea"/>
                <a:cs typeface="Times" charset="0"/>
              </a:rPr>
              <a:t>  </a:t>
            </a:r>
          </a:p>
          <a:p>
            <a:pPr lvl="1">
              <a:defRPr/>
            </a:pPr>
            <a:r>
              <a:rPr lang="en-GB">
                <a:ea typeface="+mn-ea"/>
                <a:cs typeface="Times" charset="0"/>
              </a:rPr>
              <a:t>Actively reusing designs or code allows you to take advantage of the investment you or others have made in reusable components</a:t>
            </a:r>
            <a:r>
              <a:rPr lang="en-US">
                <a:ea typeface="+mn-ea"/>
                <a:cs typeface="Times" charset="0"/>
              </a:rPr>
              <a:t> </a:t>
            </a:r>
            <a:endParaRPr lang="en-GB">
              <a:ea typeface="+mn-ea"/>
              <a:cs typeface="Times" charset="0"/>
            </a:endParaRPr>
          </a:p>
          <a:p>
            <a:pPr lvl="2">
              <a:defRPr/>
            </a:pPr>
            <a:r>
              <a:rPr lang="en-GB" i="1">
                <a:ea typeface="+mn-ea"/>
                <a:cs typeface="Times" charset="0"/>
              </a:rPr>
              <a:t>Cloning</a:t>
            </a:r>
            <a:r>
              <a:rPr lang="en-GB">
                <a:ea typeface="+mn-ea"/>
                <a:cs typeface="Times" charset="0"/>
              </a:rPr>
              <a:t> should not be seen as a form of reuse</a:t>
            </a:r>
            <a:r>
              <a:rPr lang="en-US">
                <a:ea typeface="+mn-ea"/>
                <a:cs typeface="Times" charset="0"/>
              </a:rPr>
              <a:t> </a:t>
            </a:r>
            <a:endParaRPr lang="en-GB">
              <a:ea typeface="+mn-ea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37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9F514BD-8C52-460C-9CAA-8E3627F3193C}" type="slidenum">
              <a:rPr lang="en-US" altLang="en-US" sz="1400" b="0"/>
              <a:pPr>
                <a:spcBef>
                  <a:spcPct val="0"/>
                </a:spcBef>
              </a:pPr>
              <a:t>26</a:t>
            </a:fld>
            <a:endParaRPr lang="en-US" altLang="en-US" sz="1400" b="0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Times" charset="0"/>
              </a:rPr>
              <a:t>Design Principle 7: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Design for flexibility</a:t>
            </a:r>
            <a:r>
              <a:rPr lang="en-US" dirty="0">
                <a:solidFill>
                  <a:srgbClr val="FF0000"/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sz="2800" dirty="0">
                <a:cs typeface="Times" charset="0"/>
              </a:rPr>
              <a:t>Actively anticipate changes that a design may have to undergo in the future, and prepare for them</a:t>
            </a:r>
            <a:r>
              <a:rPr lang="en-US" sz="2800" dirty="0"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sz="2400" dirty="0">
                <a:cs typeface="Times" charset="0"/>
              </a:rPr>
              <a:t>Reduce coupling and increase cohesion</a:t>
            </a:r>
            <a:r>
              <a:rPr lang="en-US" sz="2400" dirty="0"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sz="2400" dirty="0">
                <a:cs typeface="Times" charset="0"/>
              </a:rPr>
              <a:t>Create abstractions</a:t>
            </a:r>
            <a:r>
              <a:rPr lang="en-US" sz="2400" dirty="0"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sz="2400" dirty="0">
                <a:cs typeface="Times" charset="0"/>
              </a:rPr>
              <a:t>Do not hard-code anything</a:t>
            </a:r>
            <a:r>
              <a:rPr lang="en-US" sz="2400" dirty="0"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sz="2400" dirty="0" err="1">
                <a:cs typeface="Times" charset="0"/>
              </a:rPr>
              <a:t>Leav</a:t>
            </a:r>
            <a:r>
              <a:rPr lang="en-US" sz="2400" dirty="0">
                <a:cs typeface="Times" charset="0"/>
              </a:rPr>
              <a:t>e</a:t>
            </a:r>
            <a:r>
              <a:rPr lang="en-GB" sz="2400" dirty="0">
                <a:cs typeface="Times" charset="0"/>
              </a:rPr>
              <a:t> all options open</a:t>
            </a:r>
            <a:endParaRPr lang="en-US" sz="2400" dirty="0">
              <a:cs typeface="Times" charset="0"/>
            </a:endParaRPr>
          </a:p>
          <a:p>
            <a:pPr lvl="2">
              <a:defRPr/>
            </a:pPr>
            <a:r>
              <a:rPr lang="en-US" sz="2000" dirty="0">
                <a:cs typeface="Times" charset="0"/>
              </a:rPr>
              <a:t>Do not restrict the options of people who have to modify the system later </a:t>
            </a:r>
          </a:p>
          <a:p>
            <a:pPr lvl="1">
              <a:defRPr/>
            </a:pPr>
            <a:r>
              <a:rPr lang="en-GB" sz="2400" dirty="0">
                <a:cs typeface="Times" charset="0"/>
              </a:rPr>
              <a:t>Use reusable code and make code reusable</a:t>
            </a:r>
            <a:r>
              <a:rPr lang="en-US" sz="2400" dirty="0">
                <a:cs typeface="Times" charset="0"/>
              </a:rPr>
              <a:t> </a:t>
            </a:r>
            <a:endParaRPr lang="en-GB" sz="2400" dirty="0"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76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5AD5EA1-C3F8-43A8-A386-527018EAB568}" type="slidenum">
              <a:rPr lang="en-US" altLang="en-US" sz="1400" b="0"/>
              <a:pPr>
                <a:spcBef>
                  <a:spcPct val="0"/>
                </a:spcBef>
              </a:pPr>
              <a:t>27</a:t>
            </a:fld>
            <a:endParaRPr lang="en-US" altLang="en-US" sz="1400" b="0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Times" charset="0"/>
              </a:rPr>
              <a:t>Design Principle 8: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Anticipate obsolescence</a:t>
            </a:r>
            <a:r>
              <a:rPr lang="en-US" dirty="0">
                <a:solidFill>
                  <a:srgbClr val="FF0000"/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defRPr/>
            </a:pPr>
            <a:r>
              <a:rPr lang="en-GB" sz="2400" dirty="0">
                <a:cs typeface="Times" charset="0"/>
              </a:rPr>
              <a:t>Plan for changes in the technology or environment so the software will continue to run or can be easily changed</a:t>
            </a:r>
            <a:r>
              <a:rPr lang="en-US" sz="2400" dirty="0">
                <a:cs typeface="Times" charset="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GB" sz="2000" dirty="0">
                <a:cs typeface="Times" charset="0"/>
              </a:rPr>
              <a:t>Avoid using early releases of technology</a:t>
            </a:r>
            <a:r>
              <a:rPr lang="en-US" sz="2000" dirty="0">
                <a:cs typeface="Times" charset="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GB" sz="2000" dirty="0">
                <a:cs typeface="Times" charset="0"/>
              </a:rPr>
              <a:t>Avoid using software libraries that are specific to particular environments</a:t>
            </a:r>
            <a:r>
              <a:rPr lang="en-US" sz="2000" dirty="0">
                <a:cs typeface="Times" charset="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GB" sz="2000" dirty="0">
                <a:cs typeface="Times" charset="0"/>
              </a:rPr>
              <a:t>Avoid using undocumented features or little-used features of software libraries</a:t>
            </a:r>
            <a:r>
              <a:rPr lang="en-US" sz="2000" dirty="0">
                <a:cs typeface="Times" charset="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GB" sz="2000" dirty="0">
                <a:cs typeface="Times" charset="0"/>
              </a:rPr>
              <a:t>Avoid using software or special hardware from companies that are less likely to provide long-term support</a:t>
            </a:r>
            <a:r>
              <a:rPr lang="en-US" sz="2000" dirty="0">
                <a:cs typeface="Times" charset="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GB" sz="2000" dirty="0">
                <a:cs typeface="Times" charset="0"/>
              </a:rPr>
              <a:t>Use standard languages and technologies that are supported by multiple vendors</a:t>
            </a:r>
            <a:r>
              <a:rPr lang="en-US" sz="2000" dirty="0">
                <a:cs typeface="Times" charset="0"/>
              </a:rPr>
              <a:t> </a:t>
            </a:r>
            <a:endParaRPr lang="en-GB" sz="2000" dirty="0"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726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8C9815-E52D-48CB-9A0E-4C3E9A2572F5}" type="slidenum">
              <a:rPr lang="en-US" altLang="en-US" sz="1400" b="0"/>
              <a:pPr>
                <a:spcBef>
                  <a:spcPct val="0"/>
                </a:spcBef>
              </a:pPr>
              <a:t>28</a:t>
            </a:fld>
            <a:endParaRPr lang="en-US" altLang="en-US" sz="1400" b="0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Times" charset="0"/>
              </a:rPr>
              <a:t>Design Principle 9: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Design for Portability</a:t>
            </a:r>
            <a:r>
              <a:rPr lang="en-US" dirty="0">
                <a:solidFill>
                  <a:srgbClr val="FF0000"/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>
                <a:ea typeface="+mn-ea"/>
                <a:cs typeface="Times" charset="0"/>
              </a:rPr>
              <a:t>Have the software run on as many platforms as possible</a:t>
            </a:r>
            <a:r>
              <a:rPr lang="en-US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>
                <a:ea typeface="+mn-ea"/>
                <a:cs typeface="Times" charset="0"/>
              </a:rPr>
              <a:t>Avoid the use of facilities that are specific to one particular environment</a:t>
            </a:r>
            <a:r>
              <a:rPr lang="en-US">
                <a:ea typeface="+mn-ea"/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US">
                <a:ea typeface="+mn-ea"/>
                <a:cs typeface="Times" charset="0"/>
              </a:rPr>
              <a:t>E.g. a library only available in Microsoft Windows</a:t>
            </a:r>
            <a:endParaRPr lang="en-GB">
              <a:ea typeface="+mn-ea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35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F10DD07-F8FB-4AB6-879B-07E9D2562574}" type="slidenum">
              <a:rPr lang="en-US" altLang="en-US" sz="1400" b="0"/>
              <a:pPr>
                <a:spcBef>
                  <a:spcPct val="0"/>
                </a:spcBef>
              </a:pPr>
              <a:t>29</a:t>
            </a:fld>
            <a:endParaRPr lang="en-US" altLang="en-US" sz="1400" b="0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Times" charset="0"/>
              </a:rPr>
              <a:t>Design Principle 10: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Design for Testability</a:t>
            </a:r>
            <a:r>
              <a:rPr lang="en-US" dirty="0">
                <a:solidFill>
                  <a:srgbClr val="FF0000"/>
                </a:solidFill>
                <a:ea typeface="+mj-ea"/>
                <a:cs typeface="Times" charset="0"/>
              </a:rPr>
              <a:t> 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600200"/>
            <a:ext cx="7772400" cy="4114800"/>
          </a:xfrm>
        </p:spPr>
        <p:txBody>
          <a:bodyPr/>
          <a:lstStyle/>
          <a:p>
            <a:pPr marL="0" indent="0">
              <a:defRPr/>
            </a:pPr>
            <a:r>
              <a:rPr lang="en-GB" sz="2800" dirty="0">
                <a:cs typeface="Times" charset="0"/>
              </a:rPr>
              <a:t>Take steps to make testing easier</a:t>
            </a:r>
            <a:r>
              <a:rPr lang="en-US" sz="2800" dirty="0">
                <a:cs typeface="Times" charset="0"/>
              </a:rPr>
              <a:t> </a:t>
            </a:r>
            <a:endParaRPr lang="en-GB" sz="2800" dirty="0">
              <a:cs typeface="Times" charset="0"/>
            </a:endParaRPr>
          </a:p>
          <a:p>
            <a:pPr lvl="1">
              <a:defRPr/>
            </a:pPr>
            <a:r>
              <a:rPr lang="en-GB" sz="2400" dirty="0">
                <a:cs typeface="Times" charset="0"/>
              </a:rPr>
              <a:t>Design a program to automatically test the software</a:t>
            </a:r>
          </a:p>
          <a:p>
            <a:pPr lvl="2">
              <a:defRPr/>
            </a:pPr>
            <a:r>
              <a:rPr lang="en-GB" sz="2000" dirty="0">
                <a:cs typeface="Times" charset="0"/>
              </a:rPr>
              <a:t>Use approaches like TDD</a:t>
            </a:r>
          </a:p>
          <a:p>
            <a:pPr lvl="2">
              <a:defRPr/>
            </a:pPr>
            <a:r>
              <a:rPr lang="en-GB" sz="2000" dirty="0">
                <a:cs typeface="Times" charset="0"/>
              </a:rPr>
              <a:t>Ensure that all the functionality of the code can by driven by an external program, bypassing a graphical user interface</a:t>
            </a:r>
          </a:p>
          <a:p>
            <a:pPr lvl="1">
              <a:defRPr/>
            </a:pPr>
            <a:r>
              <a:rPr lang="en-US" sz="2400" dirty="0">
                <a:cs typeface="Times" charset="0"/>
              </a:rPr>
              <a:t>In Java, you can create a main() method in each class in order to exercise the other methods</a:t>
            </a:r>
          </a:p>
          <a:p>
            <a:pPr lvl="1">
              <a:defRPr/>
            </a:pPr>
            <a:r>
              <a:rPr lang="en-US" sz="2400" dirty="0">
                <a:cs typeface="Times" charset="0"/>
              </a:rPr>
              <a:t>Use </a:t>
            </a:r>
            <a:r>
              <a:rPr lang="en-US" sz="2400" dirty="0" err="1">
                <a:cs typeface="Times" charset="0"/>
              </a:rPr>
              <a:t>Junit</a:t>
            </a:r>
            <a:r>
              <a:rPr lang="en-US" sz="2400" dirty="0">
                <a:cs typeface="Times" charset="0"/>
              </a:rPr>
              <a:t> or similar frameworks</a:t>
            </a:r>
            <a:endParaRPr lang="en-GB" sz="2400" dirty="0"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4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52F525-320B-DF46-8204-EAFC07CB6EDC}" type="slidenum">
              <a:rPr lang="en-US"/>
              <a:pPr/>
              <a:t>3</a:t>
            </a:fld>
            <a:endParaRPr lang="en-US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design…</a:t>
            </a:r>
          </a:p>
        </p:txBody>
      </p:sp>
      <p:sp>
        <p:nvSpPr>
          <p:cNvPr id="475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2514600"/>
            <a:ext cx="7772400" cy="3505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Manage complexity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Validation of delivered software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Simplify future maintenance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 mechanism for communication between domain experts and technical professionals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Enables Visualization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Enables project team members to work concurrently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Partitioning the work effort with limited overlap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Example:  Concurrently developing test cases while the code is being development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2286000" y="1600201"/>
            <a:ext cx="5878532" cy="59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A software design is not necessary for trivial</a:t>
            </a:r>
            <a:br>
              <a:rPr lang="en-US" b="1"/>
            </a:br>
            <a:r>
              <a:rPr lang="en-US" b="1"/>
              <a:t>systems, but for large systems a design is essential</a:t>
            </a:r>
          </a:p>
        </p:txBody>
      </p:sp>
    </p:spTree>
    <p:extLst>
      <p:ext uri="{BB962C8B-B14F-4D97-AF65-F5344CB8AC3E}">
        <p14:creationId xmlns:p14="http://schemas.microsoft.com/office/powerpoint/2010/main" val="175211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—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461577-9A3B-4B04-910F-6C365C49E3D7}" type="slidenum">
              <a:rPr lang="en-US" altLang="en-US" sz="1400" b="0"/>
              <a:pPr>
                <a:spcBef>
                  <a:spcPct val="0"/>
                </a:spcBef>
              </a:pPr>
              <a:t>30</a:t>
            </a:fld>
            <a:endParaRPr lang="en-US" altLang="en-US" sz="1400" b="0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Times" charset="0"/>
              </a:rPr>
              <a:t>Design Principle 11: </a:t>
            </a:r>
            <a:r>
              <a:rPr lang="en-GB" dirty="0">
                <a:solidFill>
                  <a:srgbClr val="FF0000"/>
                </a:solidFill>
                <a:ea typeface="+mj-ea"/>
                <a:cs typeface="Times" charset="0"/>
              </a:rPr>
              <a:t>Design defensively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>
                <a:ea typeface="+mn-ea"/>
                <a:cs typeface="Times" charset="0"/>
              </a:rPr>
              <a:t>Never trust how others will try to use a component you are designing</a:t>
            </a:r>
          </a:p>
          <a:p>
            <a:pPr lvl="1">
              <a:defRPr/>
            </a:pPr>
            <a:r>
              <a:rPr lang="en-GB">
                <a:ea typeface="+mn-ea"/>
                <a:cs typeface="Times" charset="0"/>
              </a:rPr>
              <a:t>Handle all cases where other code might attempt to use your component inappropriately</a:t>
            </a:r>
          </a:p>
          <a:p>
            <a:pPr lvl="1">
              <a:defRPr/>
            </a:pPr>
            <a:r>
              <a:rPr lang="en-GB">
                <a:ea typeface="+mn-ea"/>
                <a:cs typeface="Times" charset="0"/>
              </a:rPr>
              <a:t>Check that all of the inputs to your component are valid: the </a:t>
            </a:r>
            <a:r>
              <a:rPr lang="en-GB" i="1">
                <a:ea typeface="+mn-ea"/>
                <a:cs typeface="Times" charset="0"/>
              </a:rPr>
              <a:t>preconditions</a:t>
            </a:r>
          </a:p>
          <a:p>
            <a:pPr lvl="2">
              <a:defRPr/>
            </a:pPr>
            <a:r>
              <a:rPr lang="en-GB">
                <a:ea typeface="+mn-ea"/>
                <a:cs typeface="Times" charset="0"/>
              </a:rPr>
              <a:t>Unfortunately, over-zealous defensive design can result in unnecessarily</a:t>
            </a:r>
            <a:r>
              <a:rPr lang="en-US">
                <a:ea typeface="+mn-ea"/>
                <a:cs typeface="Times" charset="0"/>
              </a:rPr>
              <a:t> repetitive checking</a:t>
            </a:r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899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CC8E2-019F-D646-B49C-7588E6FAB530}" type="slidenum">
              <a:rPr lang="en-US"/>
              <a:pPr/>
              <a:t>4</a:t>
            </a:fld>
            <a:endParaRPr lang="en-US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design so hard…</a:t>
            </a:r>
          </a:p>
        </p:txBody>
      </p:sp>
      <p:sp>
        <p:nvSpPr>
          <p:cNvPr id="481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Software design can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t be taught, but principles of good design can</a:t>
            </a:r>
          </a:p>
          <a:p>
            <a:r>
              <a:rPr lang="en-US" sz="2800"/>
              <a:t>There are degrees of good and bad design, but its hard to say if a design is correct or not</a:t>
            </a:r>
          </a:p>
          <a:p>
            <a:r>
              <a:rPr lang="en-US" sz="2800"/>
              <a:t>The underlying assumptions and requirements that support the design change</a:t>
            </a:r>
          </a:p>
          <a:p>
            <a:r>
              <a:rPr lang="en-US" sz="2800"/>
              <a:t>A design is like wine, it takes a long time to see if it is good or not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8A12ADE-2146-4B24-88D9-621D9638745E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Times" charset="0"/>
              </a:rPr>
              <a:t>The Process of Design</a:t>
            </a:r>
            <a:r>
              <a:rPr lang="en-US" dirty="0">
                <a:ea typeface="+mj-ea"/>
                <a:cs typeface="+mj-cs"/>
              </a:rPr>
              <a:t> 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676400"/>
            <a:ext cx="7772400" cy="4114800"/>
          </a:xfrm>
        </p:spPr>
        <p:txBody>
          <a:bodyPr/>
          <a:lstStyle/>
          <a:p>
            <a:pPr marL="0" indent="0"/>
            <a:r>
              <a:rPr lang="en-GB" altLang="en-US" sz="2800" dirty="0"/>
              <a:t>Definition: </a:t>
            </a:r>
          </a:p>
          <a:p>
            <a:pPr lvl="1"/>
            <a:r>
              <a:rPr lang="en-GB" altLang="en-US" sz="2400" i="1" dirty="0"/>
              <a:t>Design</a:t>
            </a:r>
            <a:r>
              <a:rPr lang="en-GB" altLang="en-US" sz="2400" dirty="0"/>
              <a:t> is a problem-solving process whose objective is to find and describe a way:</a:t>
            </a:r>
          </a:p>
          <a:p>
            <a:pPr lvl="2"/>
            <a:r>
              <a:rPr lang="en-GB" altLang="en-US" sz="2000" dirty="0"/>
              <a:t>To implement the system’s </a:t>
            </a:r>
            <a:r>
              <a:rPr lang="en-GB" altLang="en-US" sz="2000" i="1" dirty="0"/>
              <a:t>functional requirements</a:t>
            </a:r>
            <a:r>
              <a:rPr lang="en-GB" altLang="en-US" sz="2000" dirty="0"/>
              <a:t>...</a:t>
            </a:r>
          </a:p>
          <a:p>
            <a:pPr lvl="2"/>
            <a:r>
              <a:rPr lang="en-GB" altLang="en-US" sz="2000" dirty="0"/>
              <a:t>While respecting the constraints imposed by the </a:t>
            </a:r>
            <a:r>
              <a:rPr lang="en-GB" altLang="en-US" sz="2000" i="1" dirty="0"/>
              <a:t>quality, platform and process requirements...</a:t>
            </a:r>
            <a:endParaRPr lang="en-GB" altLang="en-US" sz="2000" dirty="0"/>
          </a:p>
          <a:p>
            <a:pPr lvl="3"/>
            <a:r>
              <a:rPr lang="en-GB" altLang="en-US" sz="1800" dirty="0"/>
              <a:t>including the budget</a:t>
            </a:r>
          </a:p>
          <a:p>
            <a:pPr lvl="2"/>
            <a:r>
              <a:rPr lang="en-GB" altLang="en-US" sz="2000" dirty="0"/>
              <a:t>And while adhering to general principles of </a:t>
            </a:r>
            <a:r>
              <a:rPr lang="en-GB" altLang="en-US" sz="2000" i="1" dirty="0"/>
              <a:t>good quality</a:t>
            </a:r>
            <a:r>
              <a:rPr lang="en-US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072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A649510-1FBB-4F94-A69A-C30B08400F57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+mj-ea"/>
                <a:cs typeface="Times" charset="0"/>
              </a:rPr>
              <a:t>Design as a series of decisions</a:t>
            </a:r>
            <a:r>
              <a:rPr lang="en-US">
                <a:ea typeface="+mj-ea"/>
                <a:cs typeface="+mj-cs"/>
              </a:rPr>
              <a:t> 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sz="2400" dirty="0">
                <a:cs typeface="Times" charset="0"/>
              </a:rPr>
              <a:t>A designer is faced with a series of </a:t>
            </a:r>
            <a:r>
              <a:rPr lang="en-GB" sz="2400" i="1" dirty="0">
                <a:cs typeface="Times" charset="0"/>
              </a:rPr>
              <a:t>design issues</a:t>
            </a:r>
            <a:r>
              <a:rPr lang="en-GB" sz="2400" dirty="0">
                <a:cs typeface="Times" charset="0"/>
              </a:rPr>
              <a:t> </a:t>
            </a:r>
          </a:p>
          <a:p>
            <a:pPr lvl="1">
              <a:defRPr/>
            </a:pPr>
            <a:r>
              <a:rPr lang="en-GB" sz="2000" dirty="0">
                <a:cs typeface="Times" charset="0"/>
              </a:rPr>
              <a:t>These are sub-problems of the overall design problem. </a:t>
            </a:r>
          </a:p>
          <a:p>
            <a:pPr lvl="1">
              <a:defRPr/>
            </a:pPr>
            <a:endParaRPr lang="en-GB" sz="2000" dirty="0">
              <a:cs typeface="Times" charset="0"/>
            </a:endParaRPr>
          </a:p>
          <a:p>
            <a:pPr lvl="1">
              <a:defRPr/>
            </a:pPr>
            <a:r>
              <a:rPr lang="en-GB" sz="2000" dirty="0">
                <a:cs typeface="Times" charset="0"/>
              </a:rPr>
              <a:t>Each issue normally has several alternative solutions: </a:t>
            </a:r>
          </a:p>
          <a:p>
            <a:pPr lvl="2">
              <a:defRPr/>
            </a:pPr>
            <a:r>
              <a:rPr lang="en-GB" dirty="0">
                <a:cs typeface="Times" charset="0"/>
              </a:rPr>
              <a:t>design </a:t>
            </a:r>
            <a:r>
              <a:rPr lang="en-GB" i="1" dirty="0">
                <a:cs typeface="Times" charset="0"/>
              </a:rPr>
              <a:t>options</a:t>
            </a:r>
            <a:r>
              <a:rPr lang="en-GB" dirty="0">
                <a:cs typeface="Times" charset="0"/>
              </a:rPr>
              <a:t>. </a:t>
            </a:r>
          </a:p>
          <a:p>
            <a:pPr lvl="1">
              <a:defRPr/>
            </a:pPr>
            <a:endParaRPr lang="en-GB" sz="2000" dirty="0">
              <a:cs typeface="Times" charset="0"/>
            </a:endParaRPr>
          </a:p>
          <a:p>
            <a:pPr lvl="1">
              <a:defRPr/>
            </a:pPr>
            <a:r>
              <a:rPr lang="en-GB" sz="2000" dirty="0">
                <a:cs typeface="Times" charset="0"/>
              </a:rPr>
              <a:t>The designer makes a </a:t>
            </a:r>
            <a:r>
              <a:rPr lang="en-GB" sz="2000" i="1" dirty="0">
                <a:cs typeface="Times" charset="0"/>
              </a:rPr>
              <a:t>design decision</a:t>
            </a:r>
            <a:r>
              <a:rPr lang="en-GB" sz="2000" dirty="0">
                <a:cs typeface="Times" charset="0"/>
              </a:rPr>
              <a:t> to resolve each issue. </a:t>
            </a:r>
          </a:p>
          <a:p>
            <a:pPr lvl="2">
              <a:defRPr/>
            </a:pPr>
            <a:r>
              <a:rPr lang="en-GB" dirty="0">
                <a:cs typeface="Times" charset="0"/>
              </a:rPr>
              <a:t>This process involves choosing the best option from among the alternatives. </a:t>
            </a:r>
          </a:p>
        </p:txBody>
      </p:sp>
    </p:spTree>
    <p:extLst>
      <p:ext uri="{BB962C8B-B14F-4D97-AF65-F5344CB8AC3E}">
        <p14:creationId xmlns:p14="http://schemas.microsoft.com/office/powerpoint/2010/main" val="129418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DE29A11-AE83-4645-A22E-648F386ED53E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+mj-ea"/>
                <a:cs typeface="Times" charset="0"/>
              </a:rPr>
              <a:t>Making decisions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GB" altLang="en-US" dirty="0"/>
              <a:t>To make each design decision, the software engineer uses:</a:t>
            </a:r>
          </a:p>
          <a:p>
            <a:pPr lvl="1"/>
            <a:r>
              <a:rPr lang="en-GB" altLang="en-US" dirty="0"/>
              <a:t>Knowledge of</a:t>
            </a:r>
          </a:p>
          <a:p>
            <a:pPr lvl="2"/>
            <a:r>
              <a:rPr lang="en-GB" altLang="en-US" dirty="0"/>
              <a:t>the requirements</a:t>
            </a:r>
            <a:r>
              <a:rPr lang="en-US" altLang="en-US" dirty="0"/>
              <a:t> </a:t>
            </a:r>
          </a:p>
          <a:p>
            <a:pPr lvl="2"/>
            <a:r>
              <a:rPr lang="en-GB" altLang="en-US" dirty="0"/>
              <a:t>the design as created so far</a:t>
            </a:r>
          </a:p>
          <a:p>
            <a:pPr lvl="2"/>
            <a:r>
              <a:rPr lang="en-GB" altLang="en-US" dirty="0"/>
              <a:t>the technology available</a:t>
            </a:r>
            <a:r>
              <a:rPr lang="en-US" altLang="en-US" dirty="0"/>
              <a:t> </a:t>
            </a:r>
          </a:p>
          <a:p>
            <a:pPr lvl="2"/>
            <a:r>
              <a:rPr lang="en-GB" altLang="en-US" dirty="0"/>
              <a:t>software design principles and ‘best practices’</a:t>
            </a:r>
            <a:r>
              <a:rPr lang="en-US" altLang="ja-JP" dirty="0"/>
              <a:t> </a:t>
            </a:r>
          </a:p>
          <a:p>
            <a:pPr lvl="2"/>
            <a:r>
              <a:rPr lang="en-GB" altLang="en-US" dirty="0"/>
              <a:t>what has worked well in the past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714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CA" altLang="en-US" sz="1000"/>
              <a:t>© Lethbridge/Laganière 2012</a:t>
            </a:r>
            <a:endParaRPr lang="en-US" alt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8A51254-012C-42B4-8133-48FE84357B6D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Design space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600" y="1676400"/>
            <a:ext cx="7467600" cy="4800600"/>
          </a:xfrm>
        </p:spPr>
        <p:txBody>
          <a:bodyPr/>
          <a:lstStyle/>
          <a:p>
            <a:pPr marL="0" indent="0">
              <a:defRPr/>
            </a:pPr>
            <a:r>
              <a:rPr lang="en-GB" sz="2000" dirty="0">
                <a:cs typeface="Times" charset="0"/>
              </a:rPr>
              <a:t>The space of possible designs that could be achieved by choosing different sets of alternatives is often called the </a:t>
            </a:r>
            <a:r>
              <a:rPr lang="en-GB" sz="2000" i="1" dirty="0">
                <a:cs typeface="Times" charset="0"/>
              </a:rPr>
              <a:t>design space</a:t>
            </a:r>
            <a:r>
              <a:rPr lang="en-US" sz="2000" dirty="0"/>
              <a:t> </a:t>
            </a:r>
          </a:p>
          <a:p>
            <a:pPr lvl="1">
              <a:defRPr/>
            </a:pPr>
            <a:r>
              <a:rPr lang="en-US" sz="2000" dirty="0"/>
              <a:t>For example:</a:t>
            </a:r>
          </a:p>
          <a:p>
            <a:pPr marL="0" indent="0">
              <a:defRPr/>
            </a:pPr>
            <a:endParaRPr lang="en-US" sz="2000" dirty="0"/>
          </a:p>
          <a:p>
            <a:pPr marL="0" indent="0">
              <a:defRPr/>
            </a:pPr>
            <a:endParaRPr lang="en-US" sz="2000" dirty="0"/>
          </a:p>
        </p:txBody>
      </p:sp>
      <p:pic>
        <p:nvPicPr>
          <p:cNvPr id="401420" name="Picture 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3284538"/>
            <a:ext cx="7010400" cy="2354263"/>
          </a:xfrm>
        </p:spPr>
      </p:pic>
    </p:spTree>
    <p:extLst>
      <p:ext uri="{BB962C8B-B14F-4D97-AF65-F5344CB8AC3E}">
        <p14:creationId xmlns:p14="http://schemas.microsoft.com/office/powerpoint/2010/main" val="288719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601200" y="6400800"/>
            <a:ext cx="457200" cy="45720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717AD3B-1454-411A-B404-35E9AC74F0CE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ea typeface="+mj-ea"/>
                <a:cs typeface="Times" charset="0"/>
              </a:rPr>
              <a:t>Component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1524000"/>
            <a:ext cx="8077200" cy="4800600"/>
          </a:xfrm>
        </p:spPr>
        <p:txBody>
          <a:bodyPr/>
          <a:lstStyle/>
          <a:p>
            <a:pPr marL="0" indent="0">
              <a:defRPr/>
            </a:pPr>
            <a:r>
              <a:rPr lang="en-GB" sz="2800" dirty="0">
                <a:cs typeface="Times" charset="0"/>
              </a:rPr>
              <a:t>Any piece of software or hardware that has a clear role. </a:t>
            </a:r>
          </a:p>
          <a:p>
            <a:pPr lvl="1">
              <a:defRPr/>
            </a:pPr>
            <a:r>
              <a:rPr lang="en-GB" sz="2400" dirty="0">
                <a:cs typeface="Times" charset="0"/>
              </a:rPr>
              <a:t>A component can be isolated, allowing you to replace it with a different component that has equivalent functionality.</a:t>
            </a:r>
          </a:p>
          <a:p>
            <a:pPr lvl="1">
              <a:defRPr/>
            </a:pPr>
            <a:endParaRPr lang="en-GB" sz="2400" dirty="0">
              <a:cs typeface="Times" charset="0"/>
            </a:endParaRPr>
          </a:p>
          <a:p>
            <a:pPr lvl="1">
              <a:defRPr/>
            </a:pPr>
            <a:r>
              <a:rPr lang="en-GB" sz="2400" dirty="0">
                <a:cs typeface="Times" charset="0"/>
              </a:rPr>
              <a:t>Many components are designed to be reusable.</a:t>
            </a:r>
          </a:p>
          <a:p>
            <a:pPr lvl="1">
              <a:defRPr/>
            </a:pPr>
            <a:endParaRPr lang="en-GB" sz="2400" dirty="0">
              <a:cs typeface="Times" charset="0"/>
            </a:endParaRPr>
          </a:p>
          <a:p>
            <a:pPr lvl="1">
              <a:defRPr/>
            </a:pPr>
            <a:r>
              <a:rPr lang="en-GB" sz="2400" dirty="0">
                <a:cs typeface="Times" charset="0"/>
              </a:rPr>
              <a:t>Conversely, others perform special-purpose functions.</a:t>
            </a:r>
          </a:p>
        </p:txBody>
      </p:sp>
    </p:spTree>
    <p:extLst>
      <p:ext uri="{BB962C8B-B14F-4D97-AF65-F5344CB8AC3E}">
        <p14:creationId xmlns:p14="http://schemas.microsoft.com/office/powerpoint/2010/main" val="337159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27676</TotalTime>
  <Words>1888</Words>
  <Application>Microsoft Macintosh PowerPoint</Application>
  <PresentationFormat>Widescreen</PresentationFormat>
  <Paragraphs>301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Helvetica</vt:lpstr>
      <vt:lpstr>Tahoma</vt:lpstr>
      <vt:lpstr>Times</vt:lpstr>
      <vt:lpstr>Verdana</vt:lpstr>
      <vt:lpstr>Office Theme</vt:lpstr>
      <vt:lpstr>SE 577 Software Architecture   Architectural Design  </vt:lpstr>
      <vt:lpstr>Acknowledgement</vt:lpstr>
      <vt:lpstr>Why do we design…</vt:lpstr>
      <vt:lpstr>Why is design so hard…</vt:lpstr>
      <vt:lpstr>The Process of Design </vt:lpstr>
      <vt:lpstr>Design as a series of decisions </vt:lpstr>
      <vt:lpstr>Making decisions</vt:lpstr>
      <vt:lpstr>Design space</vt:lpstr>
      <vt:lpstr>Component</vt:lpstr>
      <vt:lpstr>Module</vt:lpstr>
      <vt:lpstr>System</vt:lpstr>
      <vt:lpstr>UML diagram of system parts</vt:lpstr>
      <vt:lpstr>Different aspects of design </vt:lpstr>
      <vt:lpstr>9.2 Principles Leading to Good Design </vt:lpstr>
      <vt:lpstr>Design Principle 1: Divide and conquer </vt:lpstr>
      <vt:lpstr>Ways of dividing a software system</vt:lpstr>
      <vt:lpstr>Design Principle 2: Increase cohesion where possible </vt:lpstr>
      <vt:lpstr>Design Principle 2: Increase cohesion where possible </vt:lpstr>
      <vt:lpstr>Design Principle 3: Reduce coupling where possible </vt:lpstr>
      <vt:lpstr>Design Principle 2: Reduce coupling where possible – Code Level Things </vt:lpstr>
      <vt:lpstr>Design Principle 2: Reduce coupling where possible – Architecture Things</vt:lpstr>
      <vt:lpstr>Design Principle 2: Reduce coupling where possible – Architecture Things</vt:lpstr>
      <vt:lpstr>Design Principle 4: Increase abstraction</vt:lpstr>
      <vt:lpstr>Design Principle 5: Increase reusability where possible</vt:lpstr>
      <vt:lpstr>Design Principle 6: Reuse where possible</vt:lpstr>
      <vt:lpstr>Design Principle 7: Design for flexibility </vt:lpstr>
      <vt:lpstr>Design Principle 8: Anticipate obsolescence </vt:lpstr>
      <vt:lpstr>Design Principle 9: Design for Portability </vt:lpstr>
      <vt:lpstr>Design Principle 10: Design for Testability </vt:lpstr>
      <vt:lpstr>Design Principle 11: Design defensively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Brian Mitchell</cp:lastModifiedBy>
  <cp:revision>796</cp:revision>
  <cp:lastPrinted>2015-07-16T14:09:22Z</cp:lastPrinted>
  <dcterms:created xsi:type="dcterms:W3CDTF">2000-03-07T00:57:40Z</dcterms:created>
  <dcterms:modified xsi:type="dcterms:W3CDTF">2022-04-16T18:34:31Z</dcterms:modified>
</cp:coreProperties>
</file>