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23"/>
  </p:notesMasterIdLst>
  <p:handoutMasterIdLst>
    <p:handoutMasterId r:id="rId24"/>
  </p:handoutMasterIdLst>
  <p:sldIdLst>
    <p:sldId id="256" r:id="rId2"/>
    <p:sldId id="748" r:id="rId3"/>
    <p:sldId id="782" r:id="rId4"/>
    <p:sldId id="747" r:id="rId5"/>
    <p:sldId id="750" r:id="rId6"/>
    <p:sldId id="483" r:id="rId7"/>
    <p:sldId id="774" r:id="rId8"/>
    <p:sldId id="778" r:id="rId9"/>
    <p:sldId id="779" r:id="rId10"/>
    <p:sldId id="780" r:id="rId11"/>
    <p:sldId id="781" r:id="rId12"/>
    <p:sldId id="783" r:id="rId13"/>
    <p:sldId id="784" r:id="rId14"/>
    <p:sldId id="785" r:id="rId15"/>
    <p:sldId id="786" r:id="rId16"/>
    <p:sldId id="788" r:id="rId17"/>
    <p:sldId id="789" r:id="rId18"/>
    <p:sldId id="790" r:id="rId19"/>
    <p:sldId id="791" r:id="rId20"/>
    <p:sldId id="792" r:id="rId21"/>
    <p:sldId id="793" r:id="rId22"/>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432FF"/>
    <a:srgbClr val="D1039B"/>
    <a:srgbClr val="FF9900"/>
    <a:srgbClr val="AD278D"/>
    <a:srgbClr val="8C4881"/>
    <a:srgbClr val="FF6699"/>
    <a:srgbClr val="DE8400"/>
    <a:srgbClr val="3CC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6" autoAdjust="0"/>
    <p:restoredTop sz="94070"/>
  </p:normalViewPr>
  <p:slideViewPr>
    <p:cSldViewPr snapToGrid="0">
      <p:cViewPr varScale="1">
        <p:scale>
          <a:sx n="116" d="100"/>
          <a:sy n="116" d="100"/>
        </p:scale>
        <p:origin x="192" y="6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4/24/22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4/24/22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4/24/22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4/24/22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3295133"/>
          </a:xfrm>
          <a:extLst>
            <a:ext uri="{91240B29-F687-4f45-9708-019B960494DF}">
              <a14:hiddenLine xmlns="" xmlns:a14="http://schemas.microsoft.com/office/drawing/2010/main"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Web and API Architecture</a:t>
            </a:r>
            <a:br>
              <a:rPr lang="en-US" altLang="en-US" b="1" dirty="0">
                <a:solidFill>
                  <a:srgbClr val="0070C0"/>
                </a:solidFill>
              </a:rPr>
            </a:br>
            <a:r>
              <a:rPr lang="en-US" altLang="en-US" sz="2700" dirty="0">
                <a:solidFill>
                  <a:srgbClr val="0070C0"/>
                </a:solidFill>
                <a:effectLst/>
              </a:rPr>
              <a:t> </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1.0.4 – The Application Framework - Circa 2000-2003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rPr>
              <a:t>Application Server</a:t>
            </a:r>
            <a:endParaRPr kumimoji="0" lang="en-US" sz="16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cxnSpLocks/>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cxnSpLocks/>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Previous generation provided code libraries to help translate code data structures to HTML</a:t>
            </a:r>
          </a:p>
          <a:p>
            <a:pPr>
              <a:lnSpc>
                <a:spcPct val="100000"/>
              </a:lnSpc>
            </a:pPr>
            <a:r>
              <a:rPr lang="en-US" sz="2000" b="0" dirty="0"/>
              <a:t>Improvements with MVC</a:t>
            </a:r>
          </a:p>
          <a:p>
            <a:pPr lvl="1">
              <a:lnSpc>
                <a:spcPct val="100000"/>
              </a:lnSpc>
            </a:pPr>
            <a:r>
              <a:rPr lang="en-US" sz="1550" b="0" dirty="0"/>
              <a:t>Server side code could be much better modularized, which supported creating larger applications</a:t>
            </a:r>
          </a:p>
          <a:p>
            <a:pPr lvl="1">
              <a:lnSpc>
                <a:spcPct val="100000"/>
              </a:lnSpc>
            </a:pPr>
            <a:r>
              <a:rPr lang="en-US" sz="1550" b="0" dirty="0"/>
              <a:t>HTML rendering code replaced with markup files for the view that can be translated into code and pre-compiled for speed</a:t>
            </a:r>
          </a:p>
          <a:p>
            <a:pPr lvl="1">
              <a:lnSpc>
                <a:spcPct val="100000"/>
              </a:lnSpc>
            </a:pPr>
            <a:r>
              <a:rPr lang="en-US" sz="1550" b="0" dirty="0"/>
              <a:t>Behavior can be altered via configuration</a:t>
            </a:r>
          </a:p>
          <a:p>
            <a:pPr>
              <a:lnSpc>
                <a:spcPct val="100000"/>
              </a:lnSpc>
            </a:pPr>
            <a:r>
              <a:rPr lang="en-US" sz="2000" b="0" dirty="0"/>
              <a:t>Challenges</a:t>
            </a:r>
          </a:p>
          <a:p>
            <a:pPr lvl="1">
              <a:lnSpc>
                <a:spcPct val="100000"/>
              </a:lnSpc>
            </a:pPr>
            <a:r>
              <a:rPr lang="en-US" sz="1550" b="0" dirty="0"/>
              <a:t>Configuration files that controlled code execution became complex and difficult to maintain (not to mention debug) </a:t>
            </a:r>
            <a:endParaRPr lang="en-US" sz="1350" b="0" dirty="0"/>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379658" y="4287398"/>
            <a:ext cx="1932202" cy="109902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sp>
        <p:nvSpPr>
          <p:cNvPr id="31" name="TextBox 30">
            <a:extLst>
              <a:ext uri="{FF2B5EF4-FFF2-40B4-BE49-F238E27FC236}">
                <a16:creationId xmlns:a16="http://schemas.microsoft.com/office/drawing/2014/main" id="{D4C0CF87-E526-09BD-D13D-53BFBB11E2A1}"/>
              </a:ext>
            </a:extLst>
          </p:cNvPr>
          <p:cNvSpPr txBox="1"/>
          <p:nvPr/>
        </p:nvSpPr>
        <p:spPr>
          <a:xfrm>
            <a:off x="768283" y="6396095"/>
            <a:ext cx="1915909" cy="286232"/>
          </a:xfrm>
          <a:prstGeom prst="rect">
            <a:avLst/>
          </a:prstGeom>
          <a:noFill/>
        </p:spPr>
        <p:txBody>
          <a:bodyPr wrap="none" rtlCol="0">
            <a:spAutoFit/>
          </a:bodyPr>
          <a:lstStyle/>
          <a:p>
            <a:r>
              <a:rPr lang="en-US" sz="1400" b="0" dirty="0">
                <a:latin typeface="+mn-lt"/>
              </a:rPr>
              <a:t>Spring MVC (2003)</a:t>
            </a:r>
          </a:p>
        </p:txBody>
      </p:sp>
      <p:pic>
        <p:nvPicPr>
          <p:cNvPr id="9218" name="Picture 2" descr="Image result for when was spring MVC created">
            <a:extLst>
              <a:ext uri="{FF2B5EF4-FFF2-40B4-BE49-F238E27FC236}">
                <a16:creationId xmlns:a16="http://schemas.microsoft.com/office/drawing/2014/main" id="{27CE0A3C-D725-C575-05D1-41D0056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32" y="5680904"/>
            <a:ext cx="638991" cy="638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n was apache struts created">
            <a:extLst>
              <a:ext uri="{FF2B5EF4-FFF2-40B4-BE49-F238E27FC236}">
                <a16:creationId xmlns:a16="http://schemas.microsoft.com/office/drawing/2014/main" id="{0964C083-7012-2AFE-E6C8-BD16A9D6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93" y="5918735"/>
            <a:ext cx="1646027" cy="4702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EC64452-1D21-878D-59A5-139A3E12D877}"/>
              </a:ext>
            </a:extLst>
          </p:cNvPr>
          <p:cNvSpPr txBox="1"/>
          <p:nvPr/>
        </p:nvSpPr>
        <p:spPr>
          <a:xfrm>
            <a:off x="3263158" y="6366447"/>
            <a:ext cx="2133918" cy="286232"/>
          </a:xfrm>
          <a:prstGeom prst="rect">
            <a:avLst/>
          </a:prstGeom>
          <a:noFill/>
        </p:spPr>
        <p:txBody>
          <a:bodyPr wrap="none" rtlCol="0">
            <a:spAutoFit/>
          </a:bodyPr>
          <a:lstStyle/>
          <a:p>
            <a:r>
              <a:rPr lang="en-US" sz="1400" b="0" dirty="0">
                <a:latin typeface="+mn-lt"/>
              </a:rPr>
              <a:t>Apache Struts (2000)</a:t>
            </a:r>
          </a:p>
        </p:txBody>
      </p:sp>
      <p:sp>
        <p:nvSpPr>
          <p:cNvPr id="34" name="Rectangle 33">
            <a:extLst>
              <a:ext uri="{FF2B5EF4-FFF2-40B4-BE49-F238E27FC236}">
                <a16:creationId xmlns:a16="http://schemas.microsoft.com/office/drawing/2014/main" id="{CC6F74E7-85ED-509D-193B-7C576F96FB72}"/>
              </a:ext>
            </a:extLst>
          </p:cNvPr>
          <p:cNvSpPr/>
          <p:nvPr/>
        </p:nvSpPr>
        <p:spPr bwMode="auto">
          <a:xfrm>
            <a:off x="2632440" y="4671231"/>
            <a:ext cx="1426638" cy="6389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MVC</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Tree>
    <p:extLst>
      <p:ext uri="{BB962C8B-B14F-4D97-AF65-F5344CB8AC3E}">
        <p14:creationId xmlns:p14="http://schemas.microsoft.com/office/powerpoint/2010/main" val="906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Web 1.0 Summary (from an architecture perspective)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Web 1.0 existed for about 15 years between 1990 and 2005</a:t>
            </a:r>
          </a:p>
          <a:p>
            <a:r>
              <a:rPr lang="en-US" sz="2400" dirty="0"/>
              <a:t>It started out supporting read-only content</a:t>
            </a:r>
          </a:p>
          <a:p>
            <a:r>
              <a:rPr lang="en-US" sz="2400" dirty="0"/>
              <a:t>It evolved to supporting reasonable applications, that could run at reasonable scale over the basic web architecture</a:t>
            </a:r>
          </a:p>
          <a:p>
            <a:r>
              <a:rPr lang="en-US" sz="2400" dirty="0"/>
              <a:t>The underlying architecture changed very little over this period, mainly supporting enhancements that allowed content-rich applications to be developed using oriented technologies</a:t>
            </a:r>
          </a:p>
          <a:p>
            <a:r>
              <a:rPr lang="en-US" sz="2400" dirty="0"/>
              <a:t>Introduced the MVC pattern as a best practice for developing web-centric applications </a:t>
            </a:r>
          </a:p>
          <a:p>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Web 2.0 – Circa 2005/2006</a:t>
            </a:r>
          </a:p>
        </p:txBody>
      </p:sp>
      <p:sp>
        <p:nvSpPr>
          <p:cNvPr id="7" name="Rectangle 6">
            <a:extLst>
              <a:ext uri="{FF2B5EF4-FFF2-40B4-BE49-F238E27FC236}">
                <a16:creationId xmlns:a16="http://schemas.microsoft.com/office/drawing/2014/main" id="{AD5829AF-DA25-2F9B-F61B-26337288179E}"/>
              </a:ext>
            </a:extLst>
          </p:cNvPr>
          <p:cNvSpPr/>
          <p:nvPr/>
        </p:nvSpPr>
        <p:spPr bwMode="auto">
          <a:xfrm>
            <a:off x="1301717"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8" name="Rectangle 7">
            <a:extLst>
              <a:ext uri="{FF2B5EF4-FFF2-40B4-BE49-F238E27FC236}">
                <a16:creationId xmlns:a16="http://schemas.microsoft.com/office/drawing/2014/main" id="{E8D4031E-E3FD-D9BE-D1C2-489D9FFFFE40}"/>
              </a:ext>
            </a:extLst>
          </p:cNvPr>
          <p:cNvSpPr/>
          <p:nvPr/>
        </p:nvSpPr>
        <p:spPr bwMode="auto">
          <a:xfrm>
            <a:off x="4165600"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cxnSp>
        <p:nvCxnSpPr>
          <p:cNvPr id="9" name="Straight Connector 8">
            <a:extLst>
              <a:ext uri="{FF2B5EF4-FFF2-40B4-BE49-F238E27FC236}">
                <a16:creationId xmlns:a16="http://schemas.microsoft.com/office/drawing/2014/main" id="{82C4AA98-708C-D8E0-7E46-4069E85BEC67}"/>
              </a:ext>
            </a:extLst>
          </p:cNvPr>
          <p:cNvCxnSpPr>
            <a:cxnSpLocks/>
            <a:stCxn id="7" idx="3"/>
            <a:endCxn id="8" idx="1"/>
          </p:cNvCxnSpPr>
          <p:nvPr/>
        </p:nvCxnSpPr>
        <p:spPr bwMode="auto">
          <a:xfrm>
            <a:off x="3079522" y="1951671"/>
            <a:ext cx="10860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E228F2C-4740-94FD-4F3F-248CCE0D3400}"/>
              </a:ext>
            </a:extLst>
          </p:cNvPr>
          <p:cNvSpPr txBox="1"/>
          <p:nvPr/>
        </p:nvSpPr>
        <p:spPr>
          <a:xfrm>
            <a:off x="3302863" y="1608627"/>
            <a:ext cx="862737" cy="341632"/>
          </a:xfrm>
          <a:prstGeom prst="rect">
            <a:avLst/>
          </a:prstGeom>
          <a:noFill/>
        </p:spPr>
        <p:txBody>
          <a:bodyPr wrap="none" rtlCol="0">
            <a:spAutoFit/>
          </a:bodyPr>
          <a:lstStyle/>
          <a:p>
            <a:r>
              <a:rPr lang="en-US" dirty="0">
                <a:latin typeface="+mn-lt"/>
              </a:rPr>
              <a:t>HTTP</a:t>
            </a:r>
          </a:p>
        </p:txBody>
      </p:sp>
      <p:sp>
        <p:nvSpPr>
          <p:cNvPr id="11" name="Rectangle 10">
            <a:extLst>
              <a:ext uri="{FF2B5EF4-FFF2-40B4-BE49-F238E27FC236}">
                <a16:creationId xmlns:a16="http://schemas.microsoft.com/office/drawing/2014/main" id="{EB665ED7-58E1-DC8B-0D14-5B855470FFD4}"/>
              </a:ext>
            </a:extLst>
          </p:cNvPr>
          <p:cNvSpPr/>
          <p:nvPr/>
        </p:nvSpPr>
        <p:spPr bwMode="auto">
          <a:xfrm>
            <a:off x="7042836" y="1432741"/>
            <a:ext cx="1926620"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Application</a:t>
            </a:r>
          </a:p>
        </p:txBody>
      </p:sp>
      <p:cxnSp>
        <p:nvCxnSpPr>
          <p:cNvPr id="12" name="Straight Connector 11">
            <a:extLst>
              <a:ext uri="{FF2B5EF4-FFF2-40B4-BE49-F238E27FC236}">
                <a16:creationId xmlns:a16="http://schemas.microsoft.com/office/drawing/2014/main" id="{724DC3F0-BC4E-EA18-D6C1-86E83DF0FB24}"/>
              </a:ext>
            </a:extLst>
          </p:cNvPr>
          <p:cNvCxnSpPr>
            <a:cxnSpLocks/>
            <a:stCxn id="8" idx="3"/>
            <a:endCxn id="11" idx="1"/>
          </p:cNvCxnSpPr>
          <p:nvPr/>
        </p:nvCxnSpPr>
        <p:spPr bwMode="auto">
          <a:xfrm flipV="1">
            <a:off x="5943405" y="1950260"/>
            <a:ext cx="1099431"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10A15C4-97FD-B2F9-DA04-61D8BF577FC3}"/>
              </a:ext>
            </a:extLst>
          </p:cNvPr>
          <p:cNvSpPr txBox="1"/>
          <p:nvPr/>
        </p:nvSpPr>
        <p:spPr>
          <a:xfrm>
            <a:off x="6043977" y="1608627"/>
            <a:ext cx="862737" cy="341632"/>
          </a:xfrm>
          <a:prstGeom prst="rect">
            <a:avLst/>
          </a:prstGeom>
          <a:noFill/>
        </p:spPr>
        <p:txBody>
          <a:bodyPr wrap="none" rtlCol="0">
            <a:spAutoFit/>
          </a:bodyPr>
          <a:lstStyle/>
          <a:p>
            <a:r>
              <a:rPr lang="en-US" dirty="0">
                <a:latin typeface="+mn-lt"/>
              </a:rPr>
              <a:t>HTTP</a:t>
            </a:r>
          </a:p>
        </p:txBody>
      </p:sp>
      <p:sp>
        <p:nvSpPr>
          <p:cNvPr id="21" name="Can 20">
            <a:extLst>
              <a:ext uri="{FF2B5EF4-FFF2-40B4-BE49-F238E27FC236}">
                <a16:creationId xmlns:a16="http://schemas.microsoft.com/office/drawing/2014/main" id="{A09008B7-631C-95D3-7C97-E9A02B4AAC0F}"/>
              </a:ext>
            </a:extLst>
          </p:cNvPr>
          <p:cNvSpPr/>
          <p:nvPr/>
        </p:nvSpPr>
        <p:spPr bwMode="auto">
          <a:xfrm>
            <a:off x="9936683" y="1432741"/>
            <a:ext cx="1371600" cy="1035036"/>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22" name="Straight Connector 21">
            <a:extLst>
              <a:ext uri="{FF2B5EF4-FFF2-40B4-BE49-F238E27FC236}">
                <a16:creationId xmlns:a16="http://schemas.microsoft.com/office/drawing/2014/main" id="{8B2D6899-3634-6BE9-2835-E7E5D7B53A5C}"/>
              </a:ext>
            </a:extLst>
          </p:cNvPr>
          <p:cNvCxnSpPr>
            <a:cxnSpLocks/>
            <a:endCxn id="21" idx="2"/>
          </p:cNvCxnSpPr>
          <p:nvPr/>
        </p:nvCxnSpPr>
        <p:spPr bwMode="auto">
          <a:xfrm>
            <a:off x="8969456" y="1950259"/>
            <a:ext cx="9672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92AA2C5E-B3CE-9902-F760-5CEE2B9190ED}"/>
              </a:ext>
            </a:extLst>
          </p:cNvPr>
          <p:cNvSpPr txBox="1"/>
          <p:nvPr/>
        </p:nvSpPr>
        <p:spPr>
          <a:xfrm>
            <a:off x="9151065" y="1567208"/>
            <a:ext cx="678391" cy="341632"/>
          </a:xfrm>
          <a:prstGeom prst="rect">
            <a:avLst/>
          </a:prstGeom>
          <a:noFill/>
        </p:spPr>
        <p:txBody>
          <a:bodyPr wrap="none" rtlCol="0">
            <a:spAutoFit/>
          </a:bodyPr>
          <a:lstStyle/>
          <a:p>
            <a:r>
              <a:rPr lang="en-US" dirty="0">
                <a:latin typeface="+mn-lt"/>
              </a:rPr>
              <a:t>TCP</a:t>
            </a:r>
          </a:p>
        </p:txBody>
      </p:sp>
      <p:sp>
        <p:nvSpPr>
          <p:cNvPr id="25" name="Rectangle 24">
            <a:extLst>
              <a:ext uri="{FF2B5EF4-FFF2-40B4-BE49-F238E27FC236}">
                <a16:creationId xmlns:a16="http://schemas.microsoft.com/office/drawing/2014/main" id="{B99F4E21-5C39-AE49-D970-1C4AB6A5907C}"/>
              </a:ext>
            </a:extLst>
          </p:cNvPr>
          <p:cNvSpPr/>
          <p:nvPr/>
        </p:nvSpPr>
        <p:spPr bwMode="auto">
          <a:xfrm>
            <a:off x="1301717" y="3353775"/>
            <a:ext cx="1777805"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Mobile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IOT</a:t>
            </a:r>
          </a:p>
        </p:txBody>
      </p:sp>
      <p:sp>
        <p:nvSpPr>
          <p:cNvPr id="29" name="Rectangle 28">
            <a:extLst>
              <a:ext uri="{FF2B5EF4-FFF2-40B4-BE49-F238E27FC236}">
                <a16:creationId xmlns:a16="http://schemas.microsoft.com/office/drawing/2014/main" id="{06113AC1-F410-A775-397A-7724DBA7D161}"/>
              </a:ext>
            </a:extLst>
          </p:cNvPr>
          <p:cNvSpPr/>
          <p:nvPr/>
        </p:nvSpPr>
        <p:spPr bwMode="auto">
          <a:xfrm>
            <a:off x="7042836" y="3352364"/>
            <a:ext cx="1926620"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Services</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(APIs)</a:t>
            </a:r>
          </a:p>
        </p:txBody>
      </p:sp>
      <p:cxnSp>
        <p:nvCxnSpPr>
          <p:cNvPr id="30" name="Straight Connector 29">
            <a:extLst>
              <a:ext uri="{FF2B5EF4-FFF2-40B4-BE49-F238E27FC236}">
                <a16:creationId xmlns:a16="http://schemas.microsoft.com/office/drawing/2014/main" id="{C47A53C5-D919-6958-8D1B-E1B138AC99E6}"/>
              </a:ext>
            </a:extLst>
          </p:cNvPr>
          <p:cNvCxnSpPr>
            <a:cxnSpLocks/>
            <a:stCxn id="25" idx="3"/>
            <a:endCxn id="29" idx="1"/>
          </p:cNvCxnSpPr>
          <p:nvPr/>
        </p:nvCxnSpPr>
        <p:spPr bwMode="auto">
          <a:xfrm flipV="1">
            <a:off x="3079522" y="4281671"/>
            <a:ext cx="3963314"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a:extLst>
              <a:ext uri="{FF2B5EF4-FFF2-40B4-BE49-F238E27FC236}">
                <a16:creationId xmlns:a16="http://schemas.microsoft.com/office/drawing/2014/main" id="{781B77EA-B582-A9AE-47CB-FAB60BA6D2E3}"/>
              </a:ext>
            </a:extLst>
          </p:cNvPr>
          <p:cNvSpPr txBox="1"/>
          <p:nvPr/>
        </p:nvSpPr>
        <p:spPr>
          <a:xfrm>
            <a:off x="3909571" y="3664041"/>
            <a:ext cx="2709396" cy="590931"/>
          </a:xfrm>
          <a:prstGeom prst="rect">
            <a:avLst/>
          </a:prstGeom>
          <a:noFill/>
        </p:spPr>
        <p:txBody>
          <a:bodyPr wrap="none" rtlCol="0">
            <a:spAutoFit/>
          </a:bodyPr>
          <a:lstStyle/>
          <a:p>
            <a:pPr algn="ctr"/>
            <a:r>
              <a:rPr lang="en-US" dirty="0">
                <a:latin typeface="+mn-lt"/>
              </a:rPr>
              <a:t>HTTP w/JSON/XML</a:t>
            </a:r>
            <a:br>
              <a:rPr lang="en-US" dirty="0">
                <a:latin typeface="+mn-lt"/>
              </a:rPr>
            </a:br>
            <a:r>
              <a:rPr lang="en-US" dirty="0">
                <a:latin typeface="+mn-lt"/>
              </a:rPr>
              <a:t>Payload</a:t>
            </a:r>
          </a:p>
        </p:txBody>
      </p:sp>
      <p:sp>
        <p:nvSpPr>
          <p:cNvPr id="32" name="Can 31">
            <a:extLst>
              <a:ext uri="{FF2B5EF4-FFF2-40B4-BE49-F238E27FC236}">
                <a16:creationId xmlns:a16="http://schemas.microsoft.com/office/drawing/2014/main" id="{4CF660BC-AF43-934C-90A4-668388CD887B}"/>
              </a:ext>
            </a:extLst>
          </p:cNvPr>
          <p:cNvSpPr/>
          <p:nvPr/>
        </p:nvSpPr>
        <p:spPr bwMode="auto">
          <a:xfrm>
            <a:off x="9936683" y="3352364"/>
            <a:ext cx="1371600" cy="1858612"/>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33" name="Straight Connector 32">
            <a:extLst>
              <a:ext uri="{FF2B5EF4-FFF2-40B4-BE49-F238E27FC236}">
                <a16:creationId xmlns:a16="http://schemas.microsoft.com/office/drawing/2014/main" id="{56978804-5DC4-656E-427F-45AED55E3B60}"/>
              </a:ext>
            </a:extLst>
          </p:cNvPr>
          <p:cNvCxnSpPr>
            <a:cxnSpLocks/>
            <a:stCxn id="29" idx="3"/>
            <a:endCxn id="32" idx="2"/>
          </p:cNvCxnSpPr>
          <p:nvPr/>
        </p:nvCxnSpPr>
        <p:spPr bwMode="auto">
          <a:xfrm flipV="1">
            <a:off x="8969456" y="4281670"/>
            <a:ext cx="96722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TextBox 33">
            <a:extLst>
              <a:ext uri="{FF2B5EF4-FFF2-40B4-BE49-F238E27FC236}">
                <a16:creationId xmlns:a16="http://schemas.microsoft.com/office/drawing/2014/main" id="{2AA2D67A-16E4-0A74-650D-FEE7E12CC73D}"/>
              </a:ext>
            </a:extLst>
          </p:cNvPr>
          <p:cNvSpPr txBox="1"/>
          <p:nvPr/>
        </p:nvSpPr>
        <p:spPr>
          <a:xfrm>
            <a:off x="9151065" y="3486831"/>
            <a:ext cx="678391" cy="341632"/>
          </a:xfrm>
          <a:prstGeom prst="rect">
            <a:avLst/>
          </a:prstGeom>
          <a:noFill/>
        </p:spPr>
        <p:txBody>
          <a:bodyPr wrap="none" rtlCol="0">
            <a:spAutoFit/>
          </a:bodyPr>
          <a:lstStyle/>
          <a:p>
            <a:r>
              <a:rPr lang="en-US" dirty="0">
                <a:latin typeface="+mn-lt"/>
              </a:rPr>
              <a:t>TCP</a:t>
            </a:r>
          </a:p>
        </p:txBody>
      </p:sp>
      <p:sp>
        <p:nvSpPr>
          <p:cNvPr id="37" name="Rectangle 36">
            <a:extLst>
              <a:ext uri="{FF2B5EF4-FFF2-40B4-BE49-F238E27FC236}">
                <a16:creationId xmlns:a16="http://schemas.microsoft.com/office/drawing/2014/main" id="{F6FDBDA0-B14C-2523-585B-DF59E62F6B8B}"/>
              </a:ext>
            </a:extLst>
          </p:cNvPr>
          <p:cNvSpPr/>
          <p:nvPr/>
        </p:nvSpPr>
        <p:spPr bwMode="auto">
          <a:xfrm>
            <a:off x="1438894" y="4494881"/>
            <a:ext cx="1503450" cy="597313"/>
          </a:xfrm>
          <a:prstGeom prst="rect">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Application</a:t>
            </a:r>
          </a:p>
        </p:txBody>
      </p:sp>
      <p:sp>
        <p:nvSpPr>
          <p:cNvPr id="41" name="TextBox 40">
            <a:extLst>
              <a:ext uri="{FF2B5EF4-FFF2-40B4-BE49-F238E27FC236}">
                <a16:creationId xmlns:a16="http://schemas.microsoft.com/office/drawing/2014/main" id="{838C4954-B4C6-2726-6D0B-95E1A1CD90D6}"/>
              </a:ext>
            </a:extLst>
          </p:cNvPr>
          <p:cNvSpPr txBox="1"/>
          <p:nvPr/>
        </p:nvSpPr>
        <p:spPr>
          <a:xfrm>
            <a:off x="193869" y="1650725"/>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1.0</a:t>
            </a:r>
          </a:p>
        </p:txBody>
      </p:sp>
      <p:sp>
        <p:nvSpPr>
          <p:cNvPr id="42" name="TextBox 41">
            <a:extLst>
              <a:ext uri="{FF2B5EF4-FFF2-40B4-BE49-F238E27FC236}">
                <a16:creationId xmlns:a16="http://schemas.microsoft.com/office/drawing/2014/main" id="{0B197F35-A5CB-70FB-3401-8FE0306018B8}"/>
              </a:ext>
            </a:extLst>
          </p:cNvPr>
          <p:cNvSpPr txBox="1"/>
          <p:nvPr/>
        </p:nvSpPr>
        <p:spPr>
          <a:xfrm>
            <a:off x="246092" y="4024391"/>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2.0</a:t>
            </a:r>
          </a:p>
        </p:txBody>
      </p:sp>
      <p:sp>
        <p:nvSpPr>
          <p:cNvPr id="43" name="TextBox 42">
            <a:extLst>
              <a:ext uri="{FF2B5EF4-FFF2-40B4-BE49-F238E27FC236}">
                <a16:creationId xmlns:a16="http://schemas.microsoft.com/office/drawing/2014/main" id="{CFC42826-C76E-1D43-98E1-76B64C1ABDD8}"/>
              </a:ext>
            </a:extLst>
          </p:cNvPr>
          <p:cNvSpPr txBox="1"/>
          <p:nvPr/>
        </p:nvSpPr>
        <p:spPr>
          <a:xfrm>
            <a:off x="337469" y="5615915"/>
            <a:ext cx="11517061" cy="646331"/>
          </a:xfrm>
          <a:prstGeom prst="rect">
            <a:avLst/>
          </a:prstGeom>
          <a:noFill/>
        </p:spPr>
        <p:txBody>
          <a:bodyPr wrap="square" rtlCol="0">
            <a:spAutoFit/>
          </a:bodyPr>
          <a:lstStyle/>
          <a:p>
            <a:r>
              <a:rPr lang="en-US" sz="2000" b="0" dirty="0">
                <a:latin typeface="+mn-lt"/>
              </a:rPr>
              <a:t>The primary architecture shift in web 2.0 is that the application itself moves to running on the client and the client types expand from just a browser to mobile and IoT</a:t>
            </a:r>
          </a:p>
        </p:txBody>
      </p:sp>
    </p:spTree>
    <p:extLst>
      <p:ext uri="{BB962C8B-B14F-4D97-AF65-F5344CB8AC3E}">
        <p14:creationId xmlns:p14="http://schemas.microsoft.com/office/powerpoint/2010/main" val="144307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Web 2.0 starts by exploiting a little known feature called XHTR (XML Http Request) </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In 1998, Microsoft developed the concept behind XHTR to support a web-based mail program which was first shipped with IE5 in 1999</a:t>
            </a:r>
          </a:p>
          <a:p>
            <a:r>
              <a:rPr lang="en-US" sz="2400" dirty="0"/>
              <a:t>This “feature” was inconsistently implemented in a variety or browsers over the early years</a:t>
            </a:r>
          </a:p>
          <a:p>
            <a:r>
              <a:rPr lang="en-US" sz="2400" dirty="0"/>
              <a:t>In 2004, Google saw the promise of XHTR and </a:t>
            </a:r>
            <a:r>
              <a:rPr lang="en-US" sz="2400" dirty="0" err="1"/>
              <a:t>creaed</a:t>
            </a:r>
            <a:r>
              <a:rPr lang="en-US" sz="2400" dirty="0"/>
              <a:t> a browser compatible </a:t>
            </a:r>
            <a:r>
              <a:rPr lang="en-US" sz="2400" dirty="0" err="1"/>
              <a:t>javascript</a:t>
            </a:r>
            <a:r>
              <a:rPr lang="en-US" sz="2400" dirty="0"/>
              <a:t> library that they needed to support a new generation of applications they were creating – Gmail in 2004, and Google Maps in 2005</a:t>
            </a:r>
          </a:p>
          <a:p>
            <a:r>
              <a:rPr lang="en-US" sz="2400" dirty="0"/>
              <a:t>In 2006, XHTR was released as a standard by the W3C - </a:t>
            </a:r>
            <a:r>
              <a:rPr lang="en-US" sz="1600" dirty="0"/>
              <a:t>https://www.w3.org/TR/2006/WD-XMLHttpRequest-20060405/  </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337470" y="5852290"/>
            <a:ext cx="11854530" cy="646331"/>
          </a:xfrm>
          <a:prstGeom prst="rect">
            <a:avLst/>
          </a:prstGeom>
          <a:noFill/>
        </p:spPr>
        <p:txBody>
          <a:bodyPr wrap="square" rtlCol="0">
            <a:spAutoFit/>
          </a:bodyPr>
          <a:lstStyle/>
          <a:p>
            <a:pPr algn="ctr"/>
            <a:r>
              <a:rPr lang="en-US" sz="2000" dirty="0">
                <a:solidFill>
                  <a:srgbClr val="7030A0"/>
                </a:solidFill>
                <a:latin typeface="+mn-lt"/>
              </a:rPr>
              <a:t>Like most interesting things, the enabler for web 2.0 was introduced for a totally different purpose and then later exploited to enable things we use today</a:t>
            </a:r>
          </a:p>
        </p:txBody>
      </p:sp>
    </p:spTree>
    <p:extLst>
      <p:ext uri="{BB962C8B-B14F-4D97-AF65-F5344CB8AC3E}">
        <p14:creationId xmlns:p14="http://schemas.microsoft.com/office/powerpoint/2010/main" val="421584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Ajax Design Strategies">
            <a:extLst>
              <a:ext uri="{FF2B5EF4-FFF2-40B4-BE49-F238E27FC236}">
                <a16:creationId xmlns:a16="http://schemas.microsoft.com/office/drawing/2014/main" id="{7FC31B07-C98F-BB71-BA1D-42AC0D63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8" y="3213958"/>
            <a:ext cx="5728083" cy="3207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a:xfrm>
            <a:off x="609600" y="314268"/>
            <a:ext cx="10972800" cy="698948"/>
          </a:xfrm>
        </p:spPr>
        <p:txBody>
          <a:bodyPr/>
          <a:lstStyle/>
          <a:p>
            <a:r>
              <a:rPr lang="en-US" dirty="0"/>
              <a:t>What does XHTR (and AJAX) enable along with its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510448" y="1551289"/>
            <a:ext cx="10947094" cy="4114800"/>
          </a:xfrm>
        </p:spPr>
        <p:txBody>
          <a:bodyPr/>
          <a:lstStyle/>
          <a:p>
            <a:r>
              <a:rPr lang="en-US" sz="2000" dirty="0"/>
              <a:t>Terminology, XHTR is often talked about with something else called AJAX – Ajax stands for asynchronous </a:t>
            </a:r>
            <a:r>
              <a:rPr lang="en-US" sz="2000" dirty="0" err="1"/>
              <a:t>javascript</a:t>
            </a:r>
            <a:r>
              <a:rPr lang="en-US" sz="2000" dirty="0"/>
              <a:t> and XML</a:t>
            </a:r>
          </a:p>
          <a:p>
            <a:r>
              <a:rPr lang="en-US" sz="2000" dirty="0"/>
              <a:t>AJAX is the API component that the browser uses, XHTR is the structure of the object that interacts with servers over HTTP</a:t>
            </a:r>
            <a:endParaRPr lang="en-US" sz="1400" dirty="0"/>
          </a:p>
          <a:p>
            <a:endParaRPr lang="en-US" sz="1800" dirty="0"/>
          </a:p>
          <a:p>
            <a:pPr lvl="1"/>
            <a:endParaRPr lang="en-US" sz="1800" dirty="0"/>
          </a:p>
        </p:txBody>
      </p:sp>
      <p:pic>
        <p:nvPicPr>
          <p:cNvPr id="12292" name="Picture 4" descr="AJAX Web Application Model | Download Scientific Diagram">
            <a:extLst>
              <a:ext uri="{FF2B5EF4-FFF2-40B4-BE49-F238E27FC236}">
                <a16:creationId xmlns:a16="http://schemas.microsoft.com/office/drawing/2014/main" id="{6EAC59EE-B49F-FE39-10C1-E6372C8EF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617" y="3608689"/>
            <a:ext cx="4054436" cy="274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9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Capabilities enabled by the Web 2.0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Web 1.0 was about the evolution from static content to dynamic content</a:t>
            </a:r>
          </a:p>
          <a:p>
            <a:r>
              <a:rPr lang="en-US" sz="2400" dirty="0"/>
              <a:t>Web 2.0 is about running fully featured applications over the web protocols</a:t>
            </a:r>
          </a:p>
          <a:p>
            <a:pPr lvl="1"/>
            <a:r>
              <a:rPr lang="en-US" sz="2000" dirty="0"/>
              <a:t>Multi-Client – not just web browsers but mobile and IoT devices</a:t>
            </a:r>
          </a:p>
          <a:p>
            <a:r>
              <a:rPr lang="en-US" sz="2450" dirty="0"/>
              <a:t>Web 2.0 also brought with it extensions to the underlying HTTP protocol</a:t>
            </a:r>
          </a:p>
          <a:p>
            <a:pPr lvl="1"/>
            <a:r>
              <a:rPr lang="en-US" sz="2000" dirty="0"/>
              <a:t>HTTP/2.0 – Switch from non-persistent to persistent connections; Switch from text to binary payloads</a:t>
            </a:r>
          </a:p>
          <a:p>
            <a:pPr lvl="1"/>
            <a:r>
              <a:rPr lang="en-US" sz="2000" dirty="0"/>
              <a:t>MQTT – A queue based lightweight, low-energy protocol suitable to support fleets of IoT devices running embedded web 2.0 applications</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0" y="5709822"/>
            <a:ext cx="12192000" cy="646331"/>
          </a:xfrm>
          <a:prstGeom prst="rect">
            <a:avLst/>
          </a:prstGeom>
          <a:noFill/>
        </p:spPr>
        <p:txBody>
          <a:bodyPr wrap="square" rtlCol="0">
            <a:spAutoFit/>
          </a:bodyPr>
          <a:lstStyle/>
          <a:p>
            <a:pPr algn="ctr"/>
            <a:r>
              <a:rPr lang="en-US" sz="2000" dirty="0">
                <a:solidFill>
                  <a:srgbClr val="7030A0"/>
                </a:solidFill>
                <a:latin typeface="+mn-lt"/>
              </a:rPr>
              <a:t>Most basically stated – </a:t>
            </a:r>
            <a:br>
              <a:rPr lang="en-US" sz="2000" dirty="0">
                <a:solidFill>
                  <a:srgbClr val="7030A0"/>
                </a:solidFill>
                <a:latin typeface="+mn-lt"/>
              </a:rPr>
            </a:br>
            <a:r>
              <a:rPr lang="en-US" sz="2000" dirty="0">
                <a:solidFill>
                  <a:srgbClr val="7030A0"/>
                </a:solidFill>
                <a:latin typeface="+mn-lt"/>
              </a:rPr>
              <a:t>Web 2.0 is about being able to do useful things over the Web</a:t>
            </a:r>
          </a:p>
        </p:txBody>
      </p:sp>
    </p:spTree>
    <p:extLst>
      <p:ext uri="{BB962C8B-B14F-4D97-AF65-F5344CB8AC3E}">
        <p14:creationId xmlns:p14="http://schemas.microsoft.com/office/powerpoint/2010/main" val="336378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16</a:t>
            </a:fld>
            <a:endParaRPr lang="en-US" dirty="0"/>
          </a:p>
        </p:txBody>
      </p:sp>
      <p:sp>
        <p:nvSpPr>
          <p:cNvPr id="470018" name="Rectangle 2"/>
          <p:cNvSpPr>
            <a:spLocks noGrp="1" noChangeArrowheads="1"/>
          </p:cNvSpPr>
          <p:nvPr>
            <p:ph type="title"/>
          </p:nvPr>
        </p:nvSpPr>
        <p:spPr>
          <a:xfrm>
            <a:off x="609600" y="120797"/>
            <a:ext cx="10936077" cy="698948"/>
          </a:xfrm>
        </p:spPr>
        <p:txBody>
          <a:bodyPr/>
          <a:lstStyle/>
          <a:p>
            <a:r>
              <a:rPr lang="en-US" dirty="0"/>
              <a:t>Web 2.0 – Circa 2005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849918"/>
            <a:ext cx="1598672" cy="2567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2378728"/>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874094" y="1872769"/>
            <a:ext cx="451540" cy="1260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25634" y="1144871"/>
            <a:ext cx="2209800" cy="1455795"/>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95438" y="2080306"/>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flipV="1">
            <a:off x="2695585" y="4417316"/>
            <a:ext cx="34820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5945744" y="4135918"/>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Content provider: Browser downloads application code either via a web server or a content delivery network</a:t>
            </a:r>
          </a:p>
          <a:p>
            <a:pPr lvl="1">
              <a:lnSpc>
                <a:spcPct val="100000"/>
              </a:lnSpc>
            </a:pPr>
            <a:r>
              <a:rPr lang="en-US" sz="1550" b="0" dirty="0"/>
              <a:t>Once application is downloaded, it is bootstrapped and executed 100% in browser</a:t>
            </a:r>
          </a:p>
          <a:p>
            <a:pPr lvl="1">
              <a:lnSpc>
                <a:spcPct val="100000"/>
              </a:lnSpc>
            </a:pPr>
            <a:r>
              <a:rPr lang="en-US" sz="1550" b="0" dirty="0"/>
              <a:t>Application makes requests over HTTP to APIs using Ajax</a:t>
            </a:r>
          </a:p>
          <a:p>
            <a:pPr lvl="1">
              <a:lnSpc>
                <a:spcPct val="100000"/>
              </a:lnSpc>
            </a:pPr>
            <a:r>
              <a:rPr lang="en-US" sz="1550" b="0" dirty="0"/>
              <a:t>To manage scale and security, purpose built proxies are deployed; a WAF for security, and an API gateway to manage the APIs </a:t>
            </a:r>
          </a:p>
          <a:p>
            <a:pPr>
              <a:lnSpc>
                <a:spcPct val="100000"/>
              </a:lnSpc>
            </a:pPr>
            <a:r>
              <a:rPr lang="en-US" sz="1800" b="0" dirty="0"/>
              <a:t>Challenges</a:t>
            </a:r>
          </a:p>
          <a:p>
            <a:pPr lvl="1">
              <a:lnSpc>
                <a:spcPct val="100000"/>
              </a:lnSpc>
            </a:pPr>
            <a:r>
              <a:rPr lang="en-US" sz="1350" b="0" dirty="0" err="1"/>
              <a:t>Javascript</a:t>
            </a:r>
            <a:r>
              <a:rPr lang="en-US" sz="1350" b="0" dirty="0"/>
              <a:t> is complex to create and maintain these types of applications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731726"/>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4988498" y="1134132"/>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425327" y="3396960"/>
            <a:ext cx="1300910" cy="94979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FFFF00"/>
                </a:solidFill>
                <a:effectLst/>
                <a:latin typeface="+mn-lt"/>
                <a:ea typeface="ＭＳ Ｐゴシック" charset="0"/>
              </a:rPr>
              <a:t>Javascript</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Application</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Courier" pitchFamily="2" charset="0"/>
                <a:ea typeface="ＭＳ Ｐゴシック" charset="0"/>
              </a:rPr>
              <a:t>Ajax()</a:t>
            </a: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595438" y="155754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271838" y="1669827"/>
            <a:ext cx="716660" cy="945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endCxn id="18" idx="2"/>
          </p:cNvCxnSpPr>
          <p:nvPr/>
        </p:nvCxnSpPr>
        <p:spPr bwMode="auto">
          <a:xfrm>
            <a:off x="4271838" y="2317805"/>
            <a:ext cx="721862" cy="5966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A0BC2A9A-8D5F-369A-EEDB-CA6AD4B4F130}"/>
              </a:ext>
            </a:extLst>
          </p:cNvPr>
          <p:cNvSpPr txBox="1"/>
          <p:nvPr/>
        </p:nvSpPr>
        <p:spPr>
          <a:xfrm rot="16200000">
            <a:off x="1304964" y="1583135"/>
            <a:ext cx="1479892" cy="341632"/>
          </a:xfrm>
          <a:prstGeom prst="rect">
            <a:avLst/>
          </a:prstGeom>
          <a:noFill/>
        </p:spPr>
        <p:txBody>
          <a:bodyPr wrap="none" rtlCol="0">
            <a:spAutoFit/>
          </a:bodyPr>
          <a:lstStyle/>
          <a:p>
            <a:r>
              <a:rPr lang="en-US" dirty="0">
                <a:latin typeface="+mn-lt"/>
              </a:rPr>
              <a:t>Download</a:t>
            </a:r>
          </a:p>
        </p:txBody>
      </p: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02981" y="4232342"/>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21139" y="4232341"/>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3687587" y="3623324"/>
            <a:ext cx="2672511" cy="230162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FFFF00"/>
                </a:solidFill>
                <a:effectLst/>
                <a:latin typeface="+mn-lt"/>
                <a:ea typeface="ＭＳ Ｐゴシック" charset="0"/>
              </a:rPr>
              <a:t>API Runtime</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3945246"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4717364"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475702"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3945246"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4717364"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475702"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3945246"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4717364"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475702"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413743" y="4417316"/>
            <a:ext cx="26575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endCxn id="43" idx="0"/>
          </p:cNvCxnSpPr>
          <p:nvPr/>
        </p:nvCxnSpPr>
        <p:spPr bwMode="auto">
          <a:xfrm>
            <a:off x="1756172" y="3823080"/>
            <a:ext cx="569462" cy="594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9458" name="Picture 2" descr="Image result for gmail logo">
            <a:extLst>
              <a:ext uri="{FF2B5EF4-FFF2-40B4-BE49-F238E27FC236}">
                <a16:creationId xmlns:a16="http://schemas.microsoft.com/office/drawing/2014/main" id="{0CE28F44-26E5-66A3-11F4-8FBB4D707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9" y="5978023"/>
            <a:ext cx="1089295" cy="6121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google maps logo">
            <a:extLst>
              <a:ext uri="{FF2B5EF4-FFF2-40B4-BE49-F238E27FC236}">
                <a16:creationId xmlns:a16="http://schemas.microsoft.com/office/drawing/2014/main" id="{6788DCFE-9AB1-0C56-B511-FDFF1855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34" y="5932129"/>
            <a:ext cx="726043" cy="72604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8CE383A-27E3-3764-302E-BF41A8E17FB7}"/>
              </a:ext>
            </a:extLst>
          </p:cNvPr>
          <p:cNvSpPr txBox="1"/>
          <p:nvPr/>
        </p:nvSpPr>
        <p:spPr>
          <a:xfrm>
            <a:off x="22363" y="6523288"/>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1442334" y="6542828"/>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7" name="TextBox 36">
            <a:extLst>
              <a:ext uri="{FF2B5EF4-FFF2-40B4-BE49-F238E27FC236}">
                <a16:creationId xmlns:a16="http://schemas.microsoft.com/office/drawing/2014/main" id="{624EF96E-8545-F67F-E1DD-761193BE778D}"/>
              </a:ext>
            </a:extLst>
          </p:cNvPr>
          <p:cNvSpPr txBox="1"/>
          <p:nvPr/>
        </p:nvSpPr>
        <p:spPr>
          <a:xfrm rot="16200000">
            <a:off x="975444" y="4963662"/>
            <a:ext cx="2069797" cy="286232"/>
          </a:xfrm>
          <a:prstGeom prst="rect">
            <a:avLst/>
          </a:prstGeom>
          <a:noFill/>
        </p:spPr>
        <p:txBody>
          <a:bodyPr wrap="none" rtlCol="0">
            <a:spAutoFit/>
          </a:bodyPr>
          <a:lstStyle/>
          <a:p>
            <a:r>
              <a:rPr lang="en-US" sz="1400" dirty="0">
                <a:latin typeface="+mn-lt"/>
              </a:rPr>
              <a:t>XHTR (XML/JSON)</a:t>
            </a:r>
          </a:p>
        </p:txBody>
      </p:sp>
    </p:spTree>
    <p:extLst>
      <p:ext uri="{BB962C8B-B14F-4D97-AF65-F5344CB8AC3E}">
        <p14:creationId xmlns:p14="http://schemas.microsoft.com/office/powerpoint/2010/main" val="32867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17</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 Circa 2008-today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Single Page Application (SPA) Frameworks mature to make developing modern web applications significantly easier</a:t>
            </a:r>
          </a:p>
          <a:p>
            <a:pPr lvl="1">
              <a:lnSpc>
                <a:spcPct val="100000"/>
              </a:lnSpc>
            </a:pPr>
            <a:r>
              <a:rPr lang="en-US" sz="1550" b="0" dirty="0"/>
              <a:t>Mobile Apps arise with nice SDKs that reuse the web platform for data exchange</a:t>
            </a:r>
          </a:p>
          <a:p>
            <a:pPr lvl="1">
              <a:lnSpc>
                <a:spcPct val="100000"/>
              </a:lnSpc>
            </a:pPr>
            <a:r>
              <a:rPr lang="en-US" sz="1550" b="0" dirty="0"/>
              <a:t>IoT devices become very popular – IoT devices have varying capabilities and power thus multiple integration paths are supported – direct HTTP/JSON, MQTT over TCP, or specialized low power protocols such as Z-Wave, ZigBee, Bluetooth, </a:t>
            </a:r>
            <a:r>
              <a:rPr lang="en-US" sz="1550" b="0" dirty="0" err="1"/>
              <a:t>etc</a:t>
            </a:r>
            <a:endParaRPr lang="en-US" sz="1550" b="0" dirty="0"/>
          </a:p>
          <a:p>
            <a:pPr marL="514350" lvl="1" indent="0">
              <a:lnSpc>
                <a:spcPct val="100000"/>
              </a:lnSpc>
              <a:buNone/>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4692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18</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Summary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117917" y="1047820"/>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For all practical purposes this is the current state of the web</a:t>
            </a:r>
          </a:p>
          <a:p>
            <a:pPr lvl="1">
              <a:lnSpc>
                <a:spcPct val="100000"/>
              </a:lnSpc>
            </a:pPr>
            <a:r>
              <a:rPr lang="en-US" sz="1550" b="0" dirty="0"/>
              <a:t>Web 1.0 was about delivering rich content</a:t>
            </a:r>
          </a:p>
          <a:p>
            <a:pPr lvl="1">
              <a:lnSpc>
                <a:spcPct val="100000"/>
              </a:lnSpc>
            </a:pPr>
            <a:r>
              <a:rPr lang="en-US" sz="1550" b="0" dirty="0"/>
              <a:t>Web 2.0 is about using the web architecture to do useful things</a:t>
            </a:r>
          </a:p>
          <a:p>
            <a:pPr>
              <a:lnSpc>
                <a:spcPct val="100000"/>
              </a:lnSpc>
            </a:pPr>
            <a:r>
              <a:rPr lang="en-US" sz="2000" b="0" dirty="0"/>
              <a:t>Architecture Pivots</a:t>
            </a:r>
          </a:p>
          <a:p>
            <a:pPr lvl="1">
              <a:lnSpc>
                <a:spcPct val="100000"/>
              </a:lnSpc>
            </a:pPr>
            <a:r>
              <a:rPr lang="en-US" sz="1550" b="0" dirty="0"/>
              <a:t>Application code delivered to client remotely – benefits, easy patching and updates</a:t>
            </a:r>
          </a:p>
          <a:p>
            <a:pPr lvl="1">
              <a:lnSpc>
                <a:spcPct val="100000"/>
              </a:lnSpc>
            </a:pPr>
            <a:r>
              <a:rPr lang="en-US" sz="1550" b="0" dirty="0"/>
              <a:t>Application runs locally on client – provides limitless scale </a:t>
            </a:r>
          </a:p>
          <a:p>
            <a:pPr lvl="1">
              <a:lnSpc>
                <a:spcPct val="100000"/>
              </a:lnSpc>
            </a:pPr>
            <a:r>
              <a:rPr lang="en-US" sz="1550" b="0" dirty="0"/>
              <a:t>Data and remote functions provided by APIs – numerous architectural innovations here as well (more to come on this topic)</a:t>
            </a:r>
          </a:p>
          <a:p>
            <a:pPr marL="514350" lvl="1" indent="0">
              <a:lnSpc>
                <a:spcPct val="100000"/>
              </a:lnSpc>
              <a:buNone/>
            </a:pPr>
            <a:endParaRPr lang="en-US" sz="1800" b="0" dirty="0"/>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Architecture Summary</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5266063" y="871431"/>
            <a:ext cx="6228003" cy="1015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The Web 2.0 architecture has served us very well, but there are some challenges that are calling for an architecture pivot</a:t>
            </a:r>
            <a:endParaRPr lang="en-US" sz="1550" b="0" dirty="0"/>
          </a:p>
          <a:p>
            <a:pPr marL="514350" lvl="1" indent="0">
              <a:lnSpc>
                <a:spcPct val="100000"/>
              </a:lnSpc>
              <a:buNone/>
            </a:pPr>
            <a:endParaRPr lang="en-US" sz="1800" b="0"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Graphic 1">
            <a:extLst>
              <a:ext uri="{FF2B5EF4-FFF2-40B4-BE49-F238E27FC236}">
                <a16:creationId xmlns:a16="http://schemas.microsoft.com/office/drawing/2014/main" id="{34AA332F-FAEC-C91D-9600-39DB6CA80B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441" y="1289691"/>
            <a:ext cx="3765713" cy="2922643"/>
          </a:xfrm>
          <a:prstGeom prst="rect">
            <a:avLst/>
          </a:prstGeom>
        </p:spPr>
      </p:pic>
      <p:sp>
        <p:nvSpPr>
          <p:cNvPr id="65" name="Rectangle 3" descr="Rectangle: Click to edit Master text styles&#10;Second level&#10;Third level&#10;Fourth level&#10;Fifth level">
            <a:extLst>
              <a:ext uri="{FF2B5EF4-FFF2-40B4-BE49-F238E27FC236}">
                <a16:creationId xmlns:a16="http://schemas.microsoft.com/office/drawing/2014/main" id="{30036831-636E-08E1-E199-DA52EFF519A5}"/>
              </a:ext>
            </a:extLst>
          </p:cNvPr>
          <p:cNvSpPr txBox="1">
            <a:spLocks noChangeArrowheads="1"/>
          </p:cNvSpPr>
          <p:nvPr/>
        </p:nvSpPr>
        <p:spPr bwMode="auto">
          <a:xfrm>
            <a:off x="5266063" y="1870371"/>
            <a:ext cx="6228003" cy="2922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600" b="0" dirty="0"/>
              <a:t>Although the architecture of the web is highly scalable and distributed, much of the internet is controlled by central parties</a:t>
            </a:r>
          </a:p>
          <a:p>
            <a:pPr lvl="1">
              <a:lnSpc>
                <a:spcPct val="100000"/>
              </a:lnSpc>
            </a:pPr>
            <a:r>
              <a:rPr lang="en-US" sz="1400" b="0" dirty="0"/>
              <a:t>Google (search), Facebook, Netflix, Amazon, </a:t>
            </a:r>
            <a:r>
              <a:rPr lang="en-US" sz="1400" b="0" dirty="0" err="1"/>
              <a:t>etc</a:t>
            </a:r>
            <a:endParaRPr lang="en-US" sz="1400" b="0" dirty="0"/>
          </a:p>
          <a:p>
            <a:pPr lvl="1">
              <a:lnSpc>
                <a:spcPct val="100000"/>
              </a:lnSpc>
            </a:pPr>
            <a:r>
              <a:rPr lang="en-US" sz="1400" b="0" dirty="0"/>
              <a:t>Platforms:  Amazon AWS/ Microsoft Azure, Google GCP</a:t>
            </a:r>
          </a:p>
          <a:p>
            <a:pPr>
              <a:lnSpc>
                <a:spcPct val="100000"/>
              </a:lnSpc>
            </a:pPr>
            <a:r>
              <a:rPr lang="en-US" sz="1600" b="0" dirty="0"/>
              <a:t>Many of the backend services provided by APIs are owned by entities that require knowing who you are</a:t>
            </a:r>
          </a:p>
          <a:p>
            <a:pPr lvl="1">
              <a:lnSpc>
                <a:spcPct val="100000"/>
              </a:lnSpc>
            </a:pPr>
            <a:r>
              <a:rPr lang="en-US" sz="1150" b="0" dirty="0"/>
              <a:t>Banks, Insurance Companies, Entertainment Providers, Ecommerce Suppliers, </a:t>
            </a:r>
            <a:r>
              <a:rPr lang="en-US" sz="1150" b="0" dirty="0" err="1"/>
              <a:t>etc</a:t>
            </a:r>
            <a:endParaRPr lang="en-US" sz="1150" b="0" dirty="0"/>
          </a:p>
          <a:p>
            <a:pPr lvl="1">
              <a:lnSpc>
                <a:spcPct val="100000"/>
              </a:lnSpc>
            </a:pPr>
            <a:r>
              <a:rPr lang="en-US" sz="1150" b="0" dirty="0"/>
              <a:t>Think about the number of accounts and passwords you have, each is for a different entity</a:t>
            </a:r>
          </a:p>
          <a:p>
            <a:pPr marL="514350" lvl="1" indent="0">
              <a:lnSpc>
                <a:spcPct val="100000"/>
              </a:lnSpc>
              <a:buNone/>
            </a:pPr>
            <a:endParaRPr lang="en-US" sz="1400" b="0" dirty="0"/>
          </a:p>
        </p:txBody>
      </p:sp>
      <p:sp>
        <p:nvSpPr>
          <p:cNvPr id="72" name="TextBox 71">
            <a:extLst>
              <a:ext uri="{FF2B5EF4-FFF2-40B4-BE49-F238E27FC236}">
                <a16:creationId xmlns:a16="http://schemas.microsoft.com/office/drawing/2014/main" id="{C408E94F-0DA8-C257-7421-7A3CE5640789}"/>
              </a:ext>
            </a:extLst>
          </p:cNvPr>
          <p:cNvSpPr txBox="1"/>
          <p:nvPr/>
        </p:nvSpPr>
        <p:spPr>
          <a:xfrm>
            <a:off x="260352" y="5340238"/>
            <a:ext cx="11854530" cy="646331"/>
          </a:xfrm>
          <a:prstGeom prst="rect">
            <a:avLst/>
          </a:prstGeom>
          <a:noFill/>
        </p:spPr>
        <p:txBody>
          <a:bodyPr wrap="square" rtlCol="0">
            <a:spAutoFit/>
          </a:bodyPr>
          <a:lstStyle/>
          <a:p>
            <a:pPr algn="ctr"/>
            <a:r>
              <a:rPr lang="en-US" sz="2000" dirty="0">
                <a:solidFill>
                  <a:srgbClr val="7030A0"/>
                </a:solidFill>
                <a:latin typeface="+mn-lt"/>
              </a:rPr>
              <a:t>While its still too early to see where this is going architecturally,</a:t>
            </a:r>
            <a:br>
              <a:rPr lang="en-US" sz="2000" dirty="0">
                <a:solidFill>
                  <a:srgbClr val="7030A0"/>
                </a:solidFill>
                <a:latin typeface="+mn-lt"/>
              </a:rPr>
            </a:br>
            <a:r>
              <a:rPr lang="en-US" sz="2000" dirty="0">
                <a:solidFill>
                  <a:srgbClr val="7030A0"/>
                </a:solidFill>
                <a:latin typeface="+mn-lt"/>
              </a:rPr>
              <a:t>we are starting to hear about Web 3.0</a:t>
            </a:r>
          </a:p>
        </p:txBody>
      </p:sp>
    </p:spTree>
    <p:extLst>
      <p:ext uri="{BB962C8B-B14F-4D97-AF65-F5344CB8AC3E}">
        <p14:creationId xmlns:p14="http://schemas.microsoft.com/office/powerpoint/2010/main" val="287260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a:p>
        </p:txBody>
      </p:sp>
      <p:sp>
        <p:nvSpPr>
          <p:cNvPr id="680962" name="Rectangle 2"/>
          <p:cNvSpPr>
            <a:spLocks noGrp="1" noChangeArrowheads="1"/>
          </p:cNvSpPr>
          <p:nvPr>
            <p:ph type="title"/>
          </p:nvPr>
        </p:nvSpPr>
        <p:spPr/>
        <p:txBody>
          <a:bodyPr/>
          <a:lstStyle/>
          <a:p>
            <a:r>
              <a:rPr lang="en-US" dirty="0"/>
              <a:t>The Architecture of the Web – How to think about this material</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While the first part of this lecture may appear pretty basic from looking at the slides, its important to understand the “why” we are covering it</a:t>
            </a:r>
          </a:p>
          <a:p>
            <a:r>
              <a:rPr lang="en-US" sz="2400" dirty="0"/>
              <a:t>The evolution of web is one of the best examples of architecture done right</a:t>
            </a:r>
          </a:p>
          <a:p>
            <a:r>
              <a:rPr lang="en-US" sz="2400" dirty="0"/>
              <a:t>While the web itself is credited to being invented in the early 1990s, the web itself rides on inventions going back to the 1960s with TCP/IP</a:t>
            </a:r>
          </a:p>
          <a:p>
            <a:r>
              <a:rPr lang="en-US" sz="2400" dirty="0"/>
              <a:t>Its remarkable about how the web we know today largely evolved from pioneering work that started in the 1960s</a:t>
            </a:r>
            <a:endParaRPr lang="en-US" sz="2000" dirty="0"/>
          </a:p>
          <a:p>
            <a:pPr lvl="1"/>
            <a:endParaRPr lang="en-US" sz="2000" dirty="0"/>
          </a:p>
        </p:txBody>
      </p:sp>
    </p:spTree>
    <p:extLst>
      <p:ext uri="{BB962C8B-B14F-4D97-AF65-F5344CB8AC3E}">
        <p14:creationId xmlns:p14="http://schemas.microsoft.com/office/powerpoint/2010/main" val="311546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20</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3.0 Objectives – Possibly what’s next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168735" y="1054677"/>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pic>
        <p:nvPicPr>
          <p:cNvPr id="25602" name="Picture 2" descr="Decentralized Icon. Trendy Decentralized Logo Concept on White B Stock  Vector - Illustration of chain, decentralized: 131189457">
            <a:extLst>
              <a:ext uri="{FF2B5EF4-FFF2-40B4-BE49-F238E27FC236}">
                <a16:creationId xmlns:a16="http://schemas.microsoft.com/office/drawing/2014/main" id="{527E3557-03C1-1625-A2EB-B57061CC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4"/>
          <a:stretch/>
        </p:blipFill>
        <p:spPr bwMode="auto">
          <a:xfrm>
            <a:off x="168735" y="1562994"/>
            <a:ext cx="1673875" cy="1416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82A9CF-A117-E4EF-FDFB-9849D309E882}"/>
              </a:ext>
            </a:extLst>
          </p:cNvPr>
          <p:cNvSpPr/>
          <p:nvPr/>
        </p:nvSpPr>
        <p:spPr>
          <a:xfrm>
            <a:off x="1842610" y="1505212"/>
            <a:ext cx="9563666" cy="1200329"/>
          </a:xfrm>
          <a:prstGeom prst="rect">
            <a:avLst/>
          </a:prstGeom>
        </p:spPr>
        <p:txBody>
          <a:bodyPr wrap="square">
            <a:spAutoFit/>
          </a:bodyPr>
          <a:lstStyle/>
          <a:p>
            <a:pPr>
              <a:lnSpc>
                <a:spcPct val="100000"/>
              </a:lnSpc>
            </a:pPr>
            <a:r>
              <a:rPr lang="en-US" dirty="0"/>
              <a:t>Decentralized Computing: </a:t>
            </a:r>
            <a:r>
              <a:rPr lang="en-US" b="0" dirty="0"/>
              <a:t>Edge computing becomes the primary model – in Web 2.0 most transactions happen via APIs owned by centralized parties; Web 3.0 the endpoints directly sell, exchange or barter their data without loosing ownership control.  The middleman goes away</a:t>
            </a:r>
          </a:p>
        </p:txBody>
      </p:sp>
      <p:pic>
        <p:nvPicPr>
          <p:cNvPr id="25604" name="Picture 4" descr="Handshake Lock Logo Icon Design Stock Vector (Royalty Free) 1075611335">
            <a:extLst>
              <a:ext uri="{FF2B5EF4-FFF2-40B4-BE49-F238E27FC236}">
                <a16:creationId xmlns:a16="http://schemas.microsoft.com/office/drawing/2014/main" id="{CA06A402-CECA-1AFF-AE10-EC4C06483E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0" t="14537" r="25636" b="22543"/>
          <a:stretch/>
        </p:blipFill>
        <p:spPr bwMode="auto">
          <a:xfrm>
            <a:off x="557989" y="2979355"/>
            <a:ext cx="925417" cy="12314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C093F85-C2DC-002D-F62B-00B4497B09AB}"/>
              </a:ext>
            </a:extLst>
          </p:cNvPr>
          <p:cNvSpPr/>
          <p:nvPr/>
        </p:nvSpPr>
        <p:spPr>
          <a:xfrm>
            <a:off x="1842610" y="2989776"/>
            <a:ext cx="9563666" cy="1200329"/>
          </a:xfrm>
          <a:prstGeom prst="rect">
            <a:avLst/>
          </a:prstGeom>
        </p:spPr>
        <p:txBody>
          <a:bodyPr wrap="square">
            <a:spAutoFit/>
          </a:bodyPr>
          <a:lstStyle/>
          <a:p>
            <a:pPr>
              <a:lnSpc>
                <a:spcPct val="100000"/>
              </a:lnSpc>
            </a:pPr>
            <a:r>
              <a:rPr lang="en-US" dirty="0"/>
              <a:t>Open, Trustless &amp; Permissionless: </a:t>
            </a:r>
            <a:r>
              <a:rPr lang="en-US" dirty="0">
                <a:solidFill>
                  <a:srgbClr val="FF0000"/>
                </a:solidFill>
              </a:rPr>
              <a:t>Open</a:t>
            </a:r>
            <a:r>
              <a:rPr lang="en-US" b="0" dirty="0"/>
              <a:t> in applications built from open source software; </a:t>
            </a:r>
            <a:r>
              <a:rPr lang="en-US" dirty="0">
                <a:solidFill>
                  <a:srgbClr val="FF0000"/>
                </a:solidFill>
              </a:rPr>
              <a:t>trustless</a:t>
            </a:r>
            <a:r>
              <a:rPr lang="en-US" b="0" dirty="0"/>
              <a:t> in that the network itself allows participants to interact publicly or privately without a trusted third party; </a:t>
            </a:r>
            <a:r>
              <a:rPr lang="en-US" dirty="0">
                <a:solidFill>
                  <a:srgbClr val="FF0000"/>
                </a:solidFill>
              </a:rPr>
              <a:t>permissionless</a:t>
            </a:r>
            <a:r>
              <a:rPr lang="en-US" b="0" dirty="0"/>
              <a:t> in that anyone, both users and suppliers can participate without authorization from a governing body </a:t>
            </a:r>
          </a:p>
        </p:txBody>
      </p:sp>
      <p:pic>
        <p:nvPicPr>
          <p:cNvPr id="25606" name="Picture 6" descr="connectivity Icon - Download connectivity Icon 223724 | Noun Project">
            <a:extLst>
              <a:ext uri="{FF2B5EF4-FFF2-40B4-BE49-F238E27FC236}">
                <a16:creationId xmlns:a16="http://schemas.microsoft.com/office/drawing/2014/main" id="{633BA0C1-E6A0-29FB-0AE5-083F9C6CA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65" y="4349799"/>
            <a:ext cx="920214" cy="92021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5122EC3-0F79-F201-B663-0B00692A3DD4}"/>
              </a:ext>
            </a:extLst>
          </p:cNvPr>
          <p:cNvSpPr/>
          <p:nvPr/>
        </p:nvSpPr>
        <p:spPr>
          <a:xfrm>
            <a:off x="1842610" y="4349799"/>
            <a:ext cx="9563666" cy="923330"/>
          </a:xfrm>
          <a:prstGeom prst="rect">
            <a:avLst/>
          </a:prstGeom>
        </p:spPr>
        <p:txBody>
          <a:bodyPr wrap="square">
            <a:spAutoFit/>
          </a:bodyPr>
          <a:lstStyle/>
          <a:p>
            <a:pPr>
              <a:lnSpc>
                <a:spcPct val="100000"/>
              </a:lnSpc>
            </a:pPr>
            <a:r>
              <a:rPr lang="en-US" dirty="0"/>
              <a:t>Connectivity and Ubiquity: </a:t>
            </a:r>
            <a:r>
              <a:rPr lang="en-US" b="0" dirty="0"/>
              <a:t>We are starting to see this emerge in web 2.0; but web 3.0 is assuming that the web will be everywhere – connecting everything without any hardware or software limitations</a:t>
            </a:r>
          </a:p>
        </p:txBody>
      </p:sp>
      <p:sp>
        <p:nvSpPr>
          <p:cNvPr id="4" name="Rectangle 3">
            <a:extLst>
              <a:ext uri="{FF2B5EF4-FFF2-40B4-BE49-F238E27FC236}">
                <a16:creationId xmlns:a16="http://schemas.microsoft.com/office/drawing/2014/main" id="{7C666086-5D63-FC73-6282-F6CCC94A5DCB}"/>
              </a:ext>
            </a:extLst>
          </p:cNvPr>
          <p:cNvSpPr/>
          <p:nvPr/>
        </p:nvSpPr>
        <p:spPr>
          <a:xfrm>
            <a:off x="7252485" y="6423410"/>
            <a:ext cx="3307316" cy="231602"/>
          </a:xfrm>
          <a:prstGeom prst="rect">
            <a:avLst/>
          </a:prstGeom>
        </p:spPr>
        <p:txBody>
          <a:bodyPr wrap="none">
            <a:spAutoFit/>
          </a:bodyPr>
          <a:lstStyle/>
          <a:p>
            <a:r>
              <a:rPr lang="en-US" sz="1000" dirty="0"/>
              <a:t>https://</a:t>
            </a:r>
            <a:r>
              <a:rPr lang="en-US" sz="1000" dirty="0" err="1"/>
              <a:t>www.monocubed.com</a:t>
            </a:r>
            <a:r>
              <a:rPr lang="en-US" sz="1000" dirty="0"/>
              <a:t>/blog/what-is-web-3-0/</a:t>
            </a:r>
          </a:p>
        </p:txBody>
      </p:sp>
      <p:pic>
        <p:nvPicPr>
          <p:cNvPr id="25608" name="Picture 8" descr="W3C Semantic Web Logos and Policies">
            <a:extLst>
              <a:ext uri="{FF2B5EF4-FFF2-40B4-BE49-F238E27FC236}">
                <a16:creationId xmlns:a16="http://schemas.microsoft.com/office/drawing/2014/main" id="{55FF344B-E279-DFFD-912A-A282455BA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65" y="5501545"/>
            <a:ext cx="815784" cy="9789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0BD8FEF-DEF4-0B80-B33D-098CA2B72D2F}"/>
              </a:ext>
            </a:extLst>
          </p:cNvPr>
          <p:cNvSpPr/>
          <p:nvPr/>
        </p:nvSpPr>
        <p:spPr>
          <a:xfrm>
            <a:off x="1842610" y="5602397"/>
            <a:ext cx="9563666" cy="646331"/>
          </a:xfrm>
          <a:prstGeom prst="rect">
            <a:avLst/>
          </a:prstGeom>
        </p:spPr>
        <p:txBody>
          <a:bodyPr wrap="square">
            <a:spAutoFit/>
          </a:bodyPr>
          <a:lstStyle/>
          <a:p>
            <a:pPr>
              <a:lnSpc>
                <a:spcPct val="100000"/>
              </a:lnSpc>
            </a:pPr>
            <a:r>
              <a:rPr lang="en-US" dirty="0"/>
              <a:t>Semantic Web: </a:t>
            </a:r>
            <a:r>
              <a:rPr lang="en-US" b="0" dirty="0"/>
              <a:t>AI and ML will replace web 2.0s “query based” model to find information with deep personalization and relevance to the user and their current context</a:t>
            </a:r>
          </a:p>
        </p:txBody>
      </p:sp>
    </p:spTree>
    <p:extLst>
      <p:ext uri="{BB962C8B-B14F-4D97-AF65-F5344CB8AC3E}">
        <p14:creationId xmlns:p14="http://schemas.microsoft.com/office/powerpoint/2010/main" val="3484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21</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Also Introduces New Capabilities that Impact the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362152"/>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sp>
        <p:nvSpPr>
          <p:cNvPr id="3" name="Rectangle 2">
            <a:extLst>
              <a:ext uri="{FF2B5EF4-FFF2-40B4-BE49-F238E27FC236}">
                <a16:creationId xmlns:a16="http://schemas.microsoft.com/office/drawing/2014/main" id="{9082A9CF-A117-E4EF-FDFB-9849D309E882}"/>
              </a:ext>
            </a:extLst>
          </p:cNvPr>
          <p:cNvSpPr/>
          <p:nvPr/>
        </p:nvSpPr>
        <p:spPr>
          <a:xfrm>
            <a:off x="1523450" y="1907015"/>
            <a:ext cx="9563666" cy="923330"/>
          </a:xfrm>
          <a:prstGeom prst="rect">
            <a:avLst/>
          </a:prstGeom>
        </p:spPr>
        <p:txBody>
          <a:bodyPr wrap="square">
            <a:spAutoFit/>
          </a:bodyPr>
          <a:lstStyle/>
          <a:p>
            <a:pPr>
              <a:lnSpc>
                <a:spcPct val="100000"/>
              </a:lnSpc>
            </a:pPr>
            <a:r>
              <a:rPr lang="en-US" dirty="0"/>
              <a:t>Reimagining Security: </a:t>
            </a:r>
            <a:r>
              <a:rPr lang="en-US" b="0" dirty="0"/>
              <a:t>Identity moved to edge owned by individual users vs centralized identity providers making large breaches difficult, also the model moves to zero trust where secure connections are setup for every network interaction </a:t>
            </a:r>
          </a:p>
        </p:txBody>
      </p:sp>
      <p:sp>
        <p:nvSpPr>
          <p:cNvPr id="13" name="Rectangle 12">
            <a:extLst>
              <a:ext uri="{FF2B5EF4-FFF2-40B4-BE49-F238E27FC236}">
                <a16:creationId xmlns:a16="http://schemas.microsoft.com/office/drawing/2014/main" id="{CC093F85-C2DC-002D-F62B-00B4497B09AB}"/>
              </a:ext>
            </a:extLst>
          </p:cNvPr>
          <p:cNvSpPr/>
          <p:nvPr/>
        </p:nvSpPr>
        <p:spPr>
          <a:xfrm>
            <a:off x="1534138" y="3099488"/>
            <a:ext cx="9563666" cy="1477328"/>
          </a:xfrm>
          <a:prstGeom prst="rect">
            <a:avLst/>
          </a:prstGeom>
        </p:spPr>
        <p:txBody>
          <a:bodyPr wrap="square">
            <a:spAutoFit/>
          </a:bodyPr>
          <a:lstStyle/>
          <a:p>
            <a:pPr>
              <a:lnSpc>
                <a:spcPct val="100000"/>
              </a:lnSpc>
            </a:pPr>
            <a:r>
              <a:rPr lang="en-US" dirty="0"/>
              <a:t>Monetization of Users Attention vs Data: </a:t>
            </a:r>
            <a:r>
              <a:rPr lang="en-US" b="0" dirty="0"/>
              <a:t>Web 2.0 largely monetizes its “free” services via targeted ads, however targeted adds require massive data collection and data processing leading to privacy issues.   Web 3.0 focus shifts away from pushing ads to enabling companies to compete for your attention in the open using things like nonfungible tokens (NFTs)</a:t>
            </a:r>
          </a:p>
        </p:txBody>
      </p:sp>
      <p:sp>
        <p:nvSpPr>
          <p:cNvPr id="15" name="Rectangle 14">
            <a:extLst>
              <a:ext uri="{FF2B5EF4-FFF2-40B4-BE49-F238E27FC236}">
                <a16:creationId xmlns:a16="http://schemas.microsoft.com/office/drawing/2014/main" id="{85122EC3-0F79-F201-B663-0B00692A3DD4}"/>
              </a:ext>
            </a:extLst>
          </p:cNvPr>
          <p:cNvSpPr/>
          <p:nvPr/>
        </p:nvSpPr>
        <p:spPr>
          <a:xfrm>
            <a:off x="1523450" y="4831261"/>
            <a:ext cx="9563666" cy="1200329"/>
          </a:xfrm>
          <a:prstGeom prst="rect">
            <a:avLst/>
          </a:prstGeom>
        </p:spPr>
        <p:txBody>
          <a:bodyPr wrap="square">
            <a:spAutoFit/>
          </a:bodyPr>
          <a:lstStyle/>
          <a:p>
            <a:pPr>
              <a:lnSpc>
                <a:spcPct val="100000"/>
              </a:lnSpc>
            </a:pPr>
            <a:r>
              <a:rPr lang="en-US" dirty="0"/>
              <a:t>Digital Products and exchange: </a:t>
            </a:r>
            <a:r>
              <a:rPr lang="en-US" b="0" dirty="0"/>
              <a:t>With web 3.0 tangible digital assets can be created and exchanged using technologies such as blockchain.  Examples, digital currency, selling digital content, music, movies, etc.  NFTs can also be used to represent and exchange physical assets without intermediary third parties – art, real estate, event tickets, etc.  </a:t>
            </a:r>
          </a:p>
        </p:txBody>
      </p:sp>
    </p:spTree>
    <p:extLst>
      <p:ext uri="{BB962C8B-B14F-4D97-AF65-F5344CB8AC3E}">
        <p14:creationId xmlns:p14="http://schemas.microsoft.com/office/powerpoint/2010/main" val="370191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a:t>
            </a:fld>
            <a:endParaRPr lang="en-US"/>
          </a:p>
        </p:txBody>
      </p:sp>
      <p:sp>
        <p:nvSpPr>
          <p:cNvPr id="680962" name="Rectangle 2"/>
          <p:cNvSpPr>
            <a:spLocks noGrp="1" noChangeArrowheads="1"/>
          </p:cNvSpPr>
          <p:nvPr>
            <p:ph type="title"/>
          </p:nvPr>
        </p:nvSpPr>
        <p:spPr/>
        <p:txBody>
          <a:bodyPr/>
          <a:lstStyle/>
          <a:p>
            <a:r>
              <a:rPr lang="en-US" dirty="0"/>
              <a:t>The “Father” of the internet – </a:t>
            </a:r>
            <a:r>
              <a:rPr lang="en-US" dirty="0" err="1"/>
              <a:t>Vint</a:t>
            </a:r>
            <a:r>
              <a:rPr lang="en-US" dirty="0"/>
              <a:t> Cerf</a:t>
            </a:r>
          </a:p>
        </p:txBody>
      </p:sp>
      <p:pic>
        <p:nvPicPr>
          <p:cNvPr id="6" name="Picture 5" descr="A person wearing glasses and a suit&#10;&#10;Description automatically generated with medium confidence">
            <a:extLst>
              <a:ext uri="{FF2B5EF4-FFF2-40B4-BE49-F238E27FC236}">
                <a16:creationId xmlns:a16="http://schemas.microsoft.com/office/drawing/2014/main" id="{AD4E2B28-5142-A610-2A33-5DCFC1041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78" y="1476259"/>
            <a:ext cx="5612085" cy="4109293"/>
          </a:xfrm>
          <a:prstGeom prst="rect">
            <a:avLst/>
          </a:prstGeom>
        </p:spPr>
      </p:pic>
      <p:sp>
        <p:nvSpPr>
          <p:cNvPr id="9" name="Rectangle 3" descr="Rectangle: Click to edit Master text styles&#10;Second level&#10;Third level&#10;Fourth level&#10;Fifth level">
            <a:extLst>
              <a:ext uri="{FF2B5EF4-FFF2-40B4-BE49-F238E27FC236}">
                <a16:creationId xmlns:a16="http://schemas.microsoft.com/office/drawing/2014/main" id="{02372CAB-A69B-4849-317D-963AA69D2642}"/>
              </a:ext>
            </a:extLst>
          </p:cNvPr>
          <p:cNvSpPr txBox="1">
            <a:spLocks noChangeArrowheads="1"/>
          </p:cNvSpPr>
          <p:nvPr/>
        </p:nvSpPr>
        <p:spPr bwMode="auto">
          <a:xfrm>
            <a:off x="6301945" y="1216168"/>
            <a:ext cx="5335836"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September 2021 I had the unbelievable privilege to talk with </a:t>
            </a:r>
            <a:r>
              <a:rPr lang="en-US" sz="2400" b="0" dirty="0" err="1"/>
              <a:t>Vint</a:t>
            </a:r>
            <a:r>
              <a:rPr lang="en-US" sz="2400" b="0" dirty="0"/>
              <a:t> Cerf for an hour</a:t>
            </a:r>
          </a:p>
          <a:p>
            <a:pPr>
              <a:lnSpc>
                <a:spcPct val="100000"/>
              </a:lnSpc>
            </a:pPr>
            <a:r>
              <a:rPr lang="en-US" sz="2400" b="0" dirty="0" err="1"/>
              <a:t>Vint</a:t>
            </a:r>
            <a:r>
              <a:rPr lang="en-US" sz="2400" b="0" dirty="0"/>
              <a:t> is recognized as one of the fathers of the internet for co-inventing TCP/IP and a lot of the foundational technologies that enabled the web going back to the early 1960s</a:t>
            </a:r>
          </a:p>
          <a:p>
            <a:pPr>
              <a:lnSpc>
                <a:spcPct val="100000"/>
              </a:lnSpc>
            </a:pPr>
            <a:r>
              <a:rPr lang="en-US" sz="2400" b="0" dirty="0"/>
              <a:t>For those who don’t know the </a:t>
            </a:r>
            <a:r>
              <a:rPr lang="en-US" sz="2400" b="0" dirty="0" err="1"/>
              <a:t>Vint</a:t>
            </a:r>
            <a:r>
              <a:rPr lang="en-US" sz="2400" b="0" dirty="0"/>
              <a:t> story, he always wears three-piece suits </a:t>
            </a:r>
            <a:r>
              <a:rPr lang="en-US" sz="2400" b="0" dirty="0">
                <a:sym typeface="Wingdings" pitchFamily="2" charset="2"/>
              </a:rPr>
              <a:t></a:t>
            </a:r>
            <a:r>
              <a:rPr lang="en-US" sz="2400" b="0" dirty="0"/>
              <a:t> </a:t>
            </a:r>
            <a:endParaRPr lang="en-US" sz="2000" b="0" dirty="0"/>
          </a:p>
          <a:p>
            <a:pPr lvl="1">
              <a:lnSpc>
                <a:spcPct val="100000"/>
              </a:lnSpc>
            </a:pPr>
            <a:endParaRPr lang="en-US" sz="2000" b="0" dirty="0"/>
          </a:p>
        </p:txBody>
      </p:sp>
      <p:sp>
        <p:nvSpPr>
          <p:cNvPr id="10" name="TextBox 9">
            <a:extLst>
              <a:ext uri="{FF2B5EF4-FFF2-40B4-BE49-F238E27FC236}">
                <a16:creationId xmlns:a16="http://schemas.microsoft.com/office/drawing/2014/main" id="{4100F46F-C641-AEFB-CBD5-99F64B6A2EE7}"/>
              </a:ext>
            </a:extLst>
          </p:cNvPr>
          <p:cNvSpPr txBox="1"/>
          <p:nvPr/>
        </p:nvSpPr>
        <p:spPr>
          <a:xfrm>
            <a:off x="554219" y="5827736"/>
            <a:ext cx="5200142" cy="286232"/>
          </a:xfrm>
          <a:prstGeom prst="rect">
            <a:avLst/>
          </a:prstGeom>
          <a:noFill/>
        </p:spPr>
        <p:txBody>
          <a:bodyPr wrap="none" rtlCol="0">
            <a:spAutoFit/>
          </a:bodyPr>
          <a:lstStyle/>
          <a:p>
            <a:r>
              <a:rPr lang="en-US" sz="1400" b="0" dirty="0">
                <a:latin typeface="+mn-lt"/>
              </a:rPr>
              <a:t>My conversation with </a:t>
            </a:r>
            <a:r>
              <a:rPr lang="en-US" sz="1400" b="0" dirty="0" err="1">
                <a:latin typeface="+mn-lt"/>
              </a:rPr>
              <a:t>Vint</a:t>
            </a:r>
            <a:r>
              <a:rPr lang="en-US" sz="1400" b="0" dirty="0">
                <a:latin typeface="+mn-lt"/>
              </a:rPr>
              <a:t> Cerf over Zoom in Sept 2021</a:t>
            </a:r>
          </a:p>
        </p:txBody>
      </p:sp>
    </p:spTree>
    <p:extLst>
      <p:ext uri="{BB962C8B-B14F-4D97-AF65-F5344CB8AC3E}">
        <p14:creationId xmlns:p14="http://schemas.microsoft.com/office/powerpoint/2010/main" val="229670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4</a:t>
            </a:fld>
            <a:endParaRPr lang="en-US"/>
          </a:p>
        </p:txBody>
      </p:sp>
      <p:sp>
        <p:nvSpPr>
          <p:cNvPr id="680962" name="Rectangle 2"/>
          <p:cNvSpPr>
            <a:spLocks noGrp="1" noChangeArrowheads="1"/>
          </p:cNvSpPr>
          <p:nvPr>
            <p:ph type="title"/>
          </p:nvPr>
        </p:nvSpPr>
        <p:spPr/>
        <p:txBody>
          <a:bodyPr/>
          <a:lstStyle/>
          <a:p>
            <a:r>
              <a:rPr lang="en-US" dirty="0"/>
              <a:t>History of the Web – circa 1989/1990</a:t>
            </a:r>
          </a:p>
        </p:txBody>
      </p:sp>
      <p:pic>
        <p:nvPicPr>
          <p:cNvPr id="3074" name="Picture 2" descr="Intial proposal">
            <a:extLst>
              <a:ext uri="{FF2B5EF4-FFF2-40B4-BE49-F238E27FC236}">
                <a16:creationId xmlns:a16="http://schemas.microsoft.com/office/drawing/2014/main" id="{54C54D6A-1A3E-A278-39FA-546783D0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045724"/>
            <a:ext cx="4111914" cy="5537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descr="Rectangle: Click to edit Master text styles&#10;Second level&#10;Third level&#10;Fourth level&#10;Fifth level">
            <a:extLst>
              <a:ext uri="{FF2B5EF4-FFF2-40B4-BE49-F238E27FC236}">
                <a16:creationId xmlns:a16="http://schemas.microsoft.com/office/drawing/2014/main" id="{5BAC414B-2F19-3553-4152-8332AF6E16D1}"/>
              </a:ext>
            </a:extLst>
          </p:cNvPr>
          <p:cNvSpPr txBox="1">
            <a:spLocks noChangeArrowheads="1"/>
          </p:cNvSpPr>
          <p:nvPr/>
        </p:nvSpPr>
        <p:spPr bwMode="auto">
          <a:xfrm>
            <a:off x="5292436" y="1138138"/>
            <a:ext cx="6289964"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March 1989, Tim Berners-Lee wrote a proposal that outlined the architecture of the web</a:t>
            </a:r>
          </a:p>
          <a:p>
            <a:pPr>
              <a:lnSpc>
                <a:spcPct val="100000"/>
              </a:lnSpc>
            </a:pPr>
            <a:r>
              <a:rPr lang="en-US" sz="2400" b="0" dirty="0"/>
              <a:t>Initial proposal was considered vague and not well received, it was revised and eventually accepted in October 1990</a:t>
            </a:r>
          </a:p>
          <a:p>
            <a:pPr>
              <a:lnSpc>
                <a:spcPct val="100000"/>
              </a:lnSpc>
            </a:pPr>
            <a:r>
              <a:rPr lang="en-US" sz="2400" b="0" dirty="0"/>
              <a:t>Introduced the concepts we know today:</a:t>
            </a:r>
          </a:p>
          <a:p>
            <a:pPr lvl="1">
              <a:lnSpc>
                <a:spcPct val="100000"/>
              </a:lnSpc>
            </a:pPr>
            <a:r>
              <a:rPr lang="en-US" sz="2000" b="0" dirty="0"/>
              <a:t>HTML:  Formatting/Markup</a:t>
            </a:r>
          </a:p>
          <a:p>
            <a:pPr lvl="1">
              <a:lnSpc>
                <a:spcPct val="100000"/>
              </a:lnSpc>
            </a:pPr>
            <a:r>
              <a:rPr lang="en-US" sz="2000" b="0" dirty="0"/>
              <a:t>URI:  Addressing approach (now generally called URL)</a:t>
            </a:r>
          </a:p>
          <a:p>
            <a:pPr lvl="1">
              <a:lnSpc>
                <a:spcPct val="100000"/>
              </a:lnSpc>
            </a:pPr>
            <a:r>
              <a:rPr lang="en-US" sz="2000" b="0" dirty="0"/>
              <a:t>HTTP:  The protocol for encoding and transmitting information over the web</a:t>
            </a:r>
          </a:p>
          <a:p>
            <a:pPr lvl="1">
              <a:lnSpc>
                <a:spcPct val="100000"/>
              </a:lnSpc>
            </a:pPr>
            <a:endParaRPr lang="en-US" sz="2000" b="0" dirty="0"/>
          </a:p>
        </p:txBody>
      </p:sp>
    </p:spTree>
    <p:extLst>
      <p:ext uri="{BB962C8B-B14F-4D97-AF65-F5344CB8AC3E}">
        <p14:creationId xmlns:p14="http://schemas.microsoft.com/office/powerpoint/2010/main" val="343515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5</a:t>
            </a:fld>
            <a:endParaRPr lang="en-US"/>
          </a:p>
        </p:txBody>
      </p:sp>
      <p:sp>
        <p:nvSpPr>
          <p:cNvPr id="680962" name="Rectangle 2"/>
          <p:cNvSpPr>
            <a:spLocks noGrp="1" noChangeArrowheads="1"/>
          </p:cNvSpPr>
          <p:nvPr>
            <p:ph type="title"/>
          </p:nvPr>
        </p:nvSpPr>
        <p:spPr/>
        <p:txBody>
          <a:bodyPr/>
          <a:lstStyle/>
          <a:p>
            <a:r>
              <a:rPr lang="en-US" dirty="0"/>
              <a:t>Web 1.0, 2.0, and perhaps soon 3.0</a:t>
            </a:r>
          </a:p>
        </p:txBody>
      </p:sp>
      <p:pic>
        <p:nvPicPr>
          <p:cNvPr id="4098" name="Picture 2" descr="Web 3.0 Is The Future: How Will It Be Different From Web 2.0? | by Adenugba  Blessing | Coinmonks | Mar, 2022 | Medium">
            <a:extLst>
              <a:ext uri="{FF2B5EF4-FFF2-40B4-BE49-F238E27FC236}">
                <a16:creationId xmlns:a16="http://schemas.microsoft.com/office/drawing/2014/main" id="{0D9FE637-368E-BFC0-E5A8-87CAF948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77" y="973983"/>
            <a:ext cx="8380846" cy="576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3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p:txBody>
          <a:bodyPr/>
          <a:lstStyle/>
          <a:p>
            <a:r>
              <a:rPr lang="en-US" dirty="0"/>
              <a:t>Web 1.0 – The “Read Only Web” Architecture</a:t>
            </a:r>
          </a:p>
        </p:txBody>
      </p:sp>
      <p:sp>
        <p:nvSpPr>
          <p:cNvPr id="8" name="Rectangle 7">
            <a:extLst>
              <a:ext uri="{FF2B5EF4-FFF2-40B4-BE49-F238E27FC236}">
                <a16:creationId xmlns:a16="http://schemas.microsoft.com/office/drawing/2014/main" id="{638EE0EA-D103-562C-A2A8-755A2BDB4D3C}"/>
              </a:ext>
            </a:extLst>
          </p:cNvPr>
          <p:cNvSpPr/>
          <p:nvPr/>
        </p:nvSpPr>
        <p:spPr bwMode="auto">
          <a:xfrm>
            <a:off x="14408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9" name="Rectangle 8">
            <a:extLst>
              <a:ext uri="{FF2B5EF4-FFF2-40B4-BE49-F238E27FC236}">
                <a16:creationId xmlns:a16="http://schemas.microsoft.com/office/drawing/2014/main" id="{6CDBE681-D0CC-9660-9B7F-565C08FEB527}"/>
              </a:ext>
            </a:extLst>
          </p:cNvPr>
          <p:cNvSpPr/>
          <p:nvPr/>
        </p:nvSpPr>
        <p:spPr bwMode="auto">
          <a:xfrm>
            <a:off x="49460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0" name="Can 9">
            <a:extLst>
              <a:ext uri="{FF2B5EF4-FFF2-40B4-BE49-F238E27FC236}">
                <a16:creationId xmlns:a16="http://schemas.microsoft.com/office/drawing/2014/main" id="{4CB17B91-DF51-4020-372E-FD14EAF04545}"/>
              </a:ext>
            </a:extLst>
          </p:cNvPr>
          <p:cNvSpPr/>
          <p:nvPr/>
        </p:nvSpPr>
        <p:spPr bwMode="auto">
          <a:xfrm>
            <a:off x="8707585" y="1406237"/>
            <a:ext cx="1371600" cy="1524000"/>
          </a:xfrm>
          <a:prstGeom prst="can">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p:txBody>
      </p:sp>
      <p:cxnSp>
        <p:nvCxnSpPr>
          <p:cNvPr id="11" name="Straight Connector 10">
            <a:extLst>
              <a:ext uri="{FF2B5EF4-FFF2-40B4-BE49-F238E27FC236}">
                <a16:creationId xmlns:a16="http://schemas.microsoft.com/office/drawing/2014/main" id="{FC51EA60-896A-A4A7-6A0B-69A6CF0A2836}"/>
              </a:ext>
            </a:extLst>
          </p:cNvPr>
          <p:cNvCxnSpPr>
            <a:stCxn id="8" idx="3"/>
            <a:endCxn id="9" idx="1"/>
          </p:cNvCxnSpPr>
          <p:nvPr/>
        </p:nvCxnSpPr>
        <p:spPr bwMode="auto">
          <a:xfrm>
            <a:off x="3650673" y="2168237"/>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ECD468EE-DA09-F62D-F8C4-CB42C7329883}"/>
              </a:ext>
            </a:extLst>
          </p:cNvPr>
          <p:cNvCxnSpPr>
            <a:stCxn id="9" idx="3"/>
            <a:endCxn id="10" idx="2"/>
          </p:cNvCxnSpPr>
          <p:nvPr/>
        </p:nvCxnSpPr>
        <p:spPr bwMode="auto">
          <a:xfrm>
            <a:off x="7155873" y="2168237"/>
            <a:ext cx="1551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 name="TextBox 3">
            <a:extLst>
              <a:ext uri="{FF2B5EF4-FFF2-40B4-BE49-F238E27FC236}">
                <a16:creationId xmlns:a16="http://schemas.microsoft.com/office/drawing/2014/main" id="{F0A1F81F-C21D-29E8-7EA1-A2E325088D19}"/>
              </a:ext>
            </a:extLst>
          </p:cNvPr>
          <p:cNvSpPr txBox="1"/>
          <p:nvPr/>
        </p:nvSpPr>
        <p:spPr>
          <a:xfrm>
            <a:off x="3904675" y="1825194"/>
            <a:ext cx="862737" cy="341632"/>
          </a:xfrm>
          <a:prstGeom prst="rect">
            <a:avLst/>
          </a:prstGeom>
          <a:noFill/>
        </p:spPr>
        <p:txBody>
          <a:bodyPr wrap="none" rtlCol="0">
            <a:spAutoFit/>
          </a:bodyPr>
          <a:lstStyle/>
          <a:p>
            <a:r>
              <a:rPr lang="en-US" dirty="0">
                <a:latin typeface="+mn-lt"/>
              </a:rPr>
              <a:t>HTTP</a:t>
            </a:r>
          </a:p>
        </p:txBody>
      </p:sp>
      <p:sp>
        <p:nvSpPr>
          <p:cNvPr id="14" name="TextBox 13">
            <a:extLst>
              <a:ext uri="{FF2B5EF4-FFF2-40B4-BE49-F238E27FC236}">
                <a16:creationId xmlns:a16="http://schemas.microsoft.com/office/drawing/2014/main" id="{05504C2E-499E-14BD-C9BE-C4858679896A}"/>
              </a:ext>
            </a:extLst>
          </p:cNvPr>
          <p:cNvSpPr txBox="1"/>
          <p:nvPr/>
        </p:nvSpPr>
        <p:spPr>
          <a:xfrm>
            <a:off x="7409876" y="1797764"/>
            <a:ext cx="1297150" cy="341632"/>
          </a:xfrm>
          <a:prstGeom prst="rect">
            <a:avLst/>
          </a:prstGeom>
          <a:noFill/>
        </p:spPr>
        <p:txBody>
          <a:bodyPr wrap="none" rtlCol="0">
            <a:spAutoFit/>
          </a:bodyPr>
          <a:lstStyle/>
          <a:p>
            <a:r>
              <a:rPr lang="en-US" dirty="0" err="1">
                <a:latin typeface="+mn-lt"/>
              </a:rPr>
              <a:t>ReadFile</a:t>
            </a:r>
            <a:endParaRPr lang="en-US" dirty="0">
              <a:latin typeface="+mn-lt"/>
            </a:endParaRPr>
          </a:p>
        </p:txBody>
      </p:sp>
      <p:sp>
        <p:nvSpPr>
          <p:cNvPr id="15" name="TextBox 14">
            <a:extLst>
              <a:ext uri="{FF2B5EF4-FFF2-40B4-BE49-F238E27FC236}">
                <a16:creationId xmlns:a16="http://schemas.microsoft.com/office/drawing/2014/main" id="{A30F65D1-712A-0856-70A1-0CB6556BBDC8}"/>
              </a:ext>
            </a:extLst>
          </p:cNvPr>
          <p:cNvSpPr txBox="1"/>
          <p:nvPr/>
        </p:nvSpPr>
        <p:spPr>
          <a:xfrm>
            <a:off x="8058451" y="2980132"/>
            <a:ext cx="2837636" cy="341632"/>
          </a:xfrm>
          <a:prstGeom prst="rect">
            <a:avLst/>
          </a:prstGeom>
          <a:noFill/>
        </p:spPr>
        <p:txBody>
          <a:bodyPr wrap="none" rtlCol="0">
            <a:spAutoFit/>
          </a:bodyPr>
          <a:lstStyle/>
          <a:p>
            <a:r>
              <a:rPr lang="en-US" dirty="0">
                <a:latin typeface="+mn-lt"/>
              </a:rPr>
              <a:t>Files Stored in HTML</a:t>
            </a:r>
          </a:p>
        </p:txBody>
      </p:sp>
      <p:sp>
        <p:nvSpPr>
          <p:cNvPr id="6" name="TextBox 5">
            <a:extLst>
              <a:ext uri="{FF2B5EF4-FFF2-40B4-BE49-F238E27FC236}">
                <a16:creationId xmlns:a16="http://schemas.microsoft.com/office/drawing/2014/main" id="{06C80514-EA15-8C9E-39E1-C3E33FA8926B}"/>
              </a:ext>
            </a:extLst>
          </p:cNvPr>
          <p:cNvSpPr txBox="1"/>
          <p:nvPr/>
        </p:nvSpPr>
        <p:spPr>
          <a:xfrm>
            <a:off x="1592096" y="4124491"/>
            <a:ext cx="2287229" cy="1311128"/>
          </a:xfrm>
          <a:prstGeom prst="rect">
            <a:avLst/>
          </a:prstGeom>
          <a:noFill/>
        </p:spPr>
        <p:txBody>
          <a:bodyPr wrap="none" rtlCol="0">
            <a:spAutoFit/>
          </a:bodyPr>
          <a:lstStyle/>
          <a:p>
            <a:r>
              <a:rPr lang="en-US" sz="2800" b="0" dirty="0">
                <a:latin typeface="+mn-lt"/>
              </a:rPr>
              <a:t>Advantages</a:t>
            </a:r>
          </a:p>
          <a:p>
            <a:pPr marL="404813" lvl="1" indent="-176213">
              <a:buFont typeface="Arial" panose="020B0604020202020204" pitchFamily="34" charset="0"/>
              <a:buChar char="•"/>
            </a:pPr>
            <a:r>
              <a:rPr lang="en-US" sz="2000" b="0" dirty="0">
                <a:latin typeface="+mn-lt"/>
              </a:rPr>
              <a:t>Simple</a:t>
            </a:r>
          </a:p>
          <a:p>
            <a:pPr marL="404813" lvl="1" indent="-176213">
              <a:buFont typeface="Arial" panose="020B0604020202020204" pitchFamily="34" charset="0"/>
              <a:buChar char="•"/>
            </a:pPr>
            <a:r>
              <a:rPr lang="en-US" sz="2000" b="0" dirty="0" err="1">
                <a:latin typeface="+mn-lt"/>
              </a:rPr>
              <a:t>Cachable</a:t>
            </a:r>
            <a:endParaRPr lang="en-US" sz="2000" b="0" dirty="0">
              <a:latin typeface="+mn-lt"/>
            </a:endParaRPr>
          </a:p>
          <a:p>
            <a:pPr marL="404813" lvl="1" indent="-176213">
              <a:buFont typeface="Arial" panose="020B0604020202020204" pitchFamily="34" charset="0"/>
              <a:buChar char="•"/>
            </a:pPr>
            <a:r>
              <a:rPr lang="en-US" sz="2000" b="0" dirty="0">
                <a:latin typeface="+mn-lt"/>
              </a:rPr>
              <a:t>Indexable</a:t>
            </a:r>
          </a:p>
        </p:txBody>
      </p:sp>
      <p:sp>
        <p:nvSpPr>
          <p:cNvPr id="17" name="TextBox 16">
            <a:extLst>
              <a:ext uri="{FF2B5EF4-FFF2-40B4-BE49-F238E27FC236}">
                <a16:creationId xmlns:a16="http://schemas.microsoft.com/office/drawing/2014/main" id="{8C78246F-0839-4BEF-4952-E938CD658CC5}"/>
              </a:ext>
            </a:extLst>
          </p:cNvPr>
          <p:cNvSpPr txBox="1"/>
          <p:nvPr/>
        </p:nvSpPr>
        <p:spPr>
          <a:xfrm>
            <a:off x="5621913" y="4151549"/>
            <a:ext cx="5174493" cy="1311128"/>
          </a:xfrm>
          <a:prstGeom prst="rect">
            <a:avLst/>
          </a:prstGeom>
          <a:noFill/>
        </p:spPr>
        <p:txBody>
          <a:bodyPr wrap="none" rtlCol="0">
            <a:spAutoFit/>
          </a:bodyPr>
          <a:lstStyle/>
          <a:p>
            <a:r>
              <a:rPr lang="en-US" sz="2800" b="0" dirty="0">
                <a:latin typeface="+mn-lt"/>
              </a:rPr>
              <a:t>Disadvantages</a:t>
            </a:r>
          </a:p>
          <a:p>
            <a:pPr marL="404813" lvl="1" indent="-176213">
              <a:buFont typeface="Arial" panose="020B0604020202020204" pitchFamily="34" charset="0"/>
              <a:buChar char="•"/>
            </a:pPr>
            <a:r>
              <a:rPr lang="en-US" sz="2000" b="0" dirty="0">
                <a:latin typeface="+mn-lt"/>
              </a:rPr>
              <a:t>No dynamic content</a:t>
            </a:r>
          </a:p>
          <a:p>
            <a:pPr marL="404813" lvl="1" indent="-176213">
              <a:buFont typeface="Arial" panose="020B0604020202020204" pitchFamily="34" charset="0"/>
              <a:buChar char="•"/>
            </a:pPr>
            <a:r>
              <a:rPr lang="en-US" sz="2000" b="0" dirty="0">
                <a:latin typeface="+mn-lt"/>
              </a:rPr>
              <a:t>No interaction with user</a:t>
            </a:r>
          </a:p>
          <a:p>
            <a:pPr marL="404813" lvl="1" indent="-176213">
              <a:buFont typeface="Arial" panose="020B0604020202020204" pitchFamily="34" charset="0"/>
              <a:buChar char="•"/>
            </a:pPr>
            <a:r>
              <a:rPr lang="en-US" sz="2000" b="0" dirty="0">
                <a:latin typeface="+mn-lt"/>
              </a:rPr>
              <a:t>All requests must go back to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p:txBody>
          <a:bodyPr/>
          <a:lstStyle/>
          <a:p>
            <a:r>
              <a:rPr lang="en-US" dirty="0"/>
              <a:t>Web 1.0.1 – The Common Gateway Interface (CGI) Circa 1993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CCCC00"/>
                </a:solidFill>
                <a:effectLst/>
                <a:latin typeface="+mn-lt"/>
                <a:ea typeface="ＭＳ Ｐゴシック" charset="0"/>
              </a:rPr>
              <a:t>Resource</a:t>
            </a:r>
            <a:br>
              <a:rPr kumimoji="0" lang="en-US" sz="2400" b="1" i="0" u="none" strike="noStrike" cap="none" normalizeH="0" baseline="0" dirty="0">
                <a:ln>
                  <a:noFill/>
                </a:ln>
                <a:solidFill>
                  <a:srgbClr val="CCCC00"/>
                </a:solidFill>
                <a:effectLst/>
                <a:latin typeface="+mn-lt"/>
                <a:ea typeface="ＭＳ Ｐゴシック" charset="0"/>
              </a:rPr>
            </a:br>
            <a:r>
              <a:rPr kumimoji="0" lang="en-US" sz="2400" b="1" i="0" u="none" strike="noStrike" cap="none" normalizeH="0" baseline="0" dirty="0">
                <a:ln>
                  <a:noFill/>
                </a:ln>
                <a:solidFill>
                  <a:srgbClr val="CCCC00"/>
                </a:solidFill>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6952866" y="1257329"/>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server acts as router</a:t>
            </a:r>
          </a:p>
          <a:p>
            <a:pPr lvl="1">
              <a:lnSpc>
                <a:spcPct val="100000"/>
              </a:lnSpc>
            </a:pPr>
            <a:r>
              <a:rPr lang="en-US" sz="1350" b="0" dirty="0"/>
              <a:t>.html files returned from filesystem</a:t>
            </a:r>
          </a:p>
          <a:p>
            <a:pPr lvl="1">
              <a:lnSpc>
                <a:spcPct val="100000"/>
              </a:lnSpc>
            </a:pPr>
            <a:r>
              <a:rPr lang="en-US" sz="1350" b="0" dirty="0"/>
              <a:t>.</a:t>
            </a:r>
            <a:r>
              <a:rPr lang="en-US" sz="1350" b="0" dirty="0" err="1"/>
              <a:t>cgi</a:t>
            </a:r>
            <a:r>
              <a:rPr lang="en-US" sz="1350" b="0" dirty="0"/>
              <a:t> extension resulted in web server executing a new process that piped information via stdin and </a:t>
            </a:r>
            <a:r>
              <a:rPr lang="en-US" sz="1350" b="0" dirty="0" err="1"/>
              <a:t>stdout</a:t>
            </a:r>
            <a:endParaRPr lang="en-US" sz="1350" b="0" dirty="0"/>
          </a:p>
          <a:p>
            <a:pPr lvl="1">
              <a:lnSpc>
                <a:spcPct val="100000"/>
              </a:lnSpc>
            </a:pPr>
            <a:r>
              <a:rPr lang="en-US" sz="1350" b="0" dirty="0"/>
              <a:t>CGI programs generated HTML directly</a:t>
            </a:r>
          </a:p>
          <a:p>
            <a:pPr>
              <a:lnSpc>
                <a:spcPct val="100000"/>
              </a:lnSpc>
            </a:pPr>
            <a:r>
              <a:rPr lang="en-US" sz="1800" b="0" dirty="0"/>
              <a:t>Enabled the web to start to support transactional personalized experiences</a:t>
            </a:r>
          </a:p>
          <a:p>
            <a:pPr>
              <a:lnSpc>
                <a:spcPct val="100000"/>
              </a:lnSpc>
            </a:pPr>
            <a:r>
              <a:rPr lang="en-US" sz="1800" b="0" dirty="0"/>
              <a:t>Since CGIs are just programs, they were often developed in languages like C and/or Perl</a:t>
            </a:r>
          </a:p>
          <a:p>
            <a:pPr>
              <a:lnSpc>
                <a:spcPct val="100000"/>
              </a:lnSpc>
            </a:pPr>
            <a:r>
              <a:rPr lang="en-US" sz="1800" b="0" dirty="0"/>
              <a:t>Architectural challenges</a:t>
            </a:r>
          </a:p>
          <a:p>
            <a:pPr lvl="1">
              <a:lnSpc>
                <a:spcPct val="100000"/>
              </a:lnSpc>
            </a:pPr>
            <a:r>
              <a:rPr lang="en-US" sz="1350" b="0" dirty="0"/>
              <a:t>Scale – all CGI ran as a process</a:t>
            </a:r>
          </a:p>
          <a:p>
            <a:pPr lvl="1">
              <a:lnSpc>
                <a:spcPct val="100000"/>
              </a:lnSpc>
            </a:pPr>
            <a:r>
              <a:rPr lang="en-US" sz="1350" b="0" dirty="0"/>
              <a:t>Interactivity, all actions from the browser had to travel over the network to the server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32574" y="666003"/>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Tree>
    <p:extLst>
      <p:ext uri="{BB962C8B-B14F-4D97-AF65-F5344CB8AC3E}">
        <p14:creationId xmlns:p14="http://schemas.microsoft.com/office/powerpoint/2010/main" val="31142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p:txBody>
          <a:bodyPr/>
          <a:lstStyle/>
          <a:p>
            <a:r>
              <a:rPr lang="en-US" dirty="0"/>
              <a:t>Web 1.0.2 – </a:t>
            </a:r>
            <a:r>
              <a:rPr lang="en-US" dirty="0" err="1"/>
              <a:t>Javascript</a:t>
            </a:r>
            <a:r>
              <a:rPr lang="en-US" dirty="0"/>
              <a:t>  Circa 1995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564395"/>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Browser gets Smarter</a:t>
            </a:r>
          </a:p>
          <a:p>
            <a:pPr lvl="1">
              <a:lnSpc>
                <a:spcPct val="100000"/>
              </a:lnSpc>
            </a:pPr>
            <a:r>
              <a:rPr lang="en-US" sz="1350" b="0" dirty="0"/>
              <a:t>HTML can now embed or link to </a:t>
            </a:r>
            <a:r>
              <a:rPr lang="en-US" sz="1350" b="0" dirty="0" err="1"/>
              <a:t>javascript</a:t>
            </a:r>
            <a:r>
              <a:rPr lang="en-US" sz="1350" b="0" dirty="0"/>
              <a:t> that can be executed on the browser</a:t>
            </a:r>
          </a:p>
          <a:p>
            <a:pPr lvl="1">
              <a:lnSpc>
                <a:spcPct val="100000"/>
              </a:lnSpc>
            </a:pPr>
            <a:r>
              <a:rPr lang="en-US" sz="1350" b="0" dirty="0"/>
              <a:t>Code running directly in browser improves user experience</a:t>
            </a:r>
          </a:p>
          <a:p>
            <a:pPr>
              <a:lnSpc>
                <a:spcPct val="100000"/>
              </a:lnSpc>
            </a:pPr>
            <a:r>
              <a:rPr lang="en-US" sz="1800" b="0" dirty="0"/>
              <a:t>Enabled some user behavior to be processed in browser avoiding trips back to the server</a:t>
            </a:r>
          </a:p>
          <a:p>
            <a:pPr>
              <a:lnSpc>
                <a:spcPct val="100000"/>
              </a:lnSpc>
            </a:pPr>
            <a:r>
              <a:rPr lang="en-US" sz="1800" b="0" dirty="0"/>
              <a:t>Architectural challenges</a:t>
            </a:r>
          </a:p>
          <a:p>
            <a:pPr lvl="1">
              <a:lnSpc>
                <a:spcPct val="100000"/>
              </a:lnSpc>
            </a:pPr>
            <a:r>
              <a:rPr lang="en-US" sz="1350" b="0" dirty="0"/>
              <a:t>Same as 1.0.1, plus, </a:t>
            </a:r>
          </a:p>
          <a:p>
            <a:pPr lvl="1">
              <a:lnSpc>
                <a:spcPct val="100000"/>
              </a:lnSpc>
            </a:pPr>
            <a:r>
              <a:rPr lang="en-US" sz="1350" b="0" dirty="0"/>
              <a:t>Code redundancy, often checks had to be made both in the client (</a:t>
            </a:r>
            <a:r>
              <a:rPr lang="en-US" sz="1350" b="0" dirty="0" err="1"/>
              <a:t>javascript</a:t>
            </a:r>
            <a:r>
              <a:rPr lang="en-US" sz="1350" b="0" dirty="0"/>
              <a:t>) and the server (CGI)</a:t>
            </a:r>
          </a:p>
          <a:p>
            <a:pPr lvl="1">
              <a:lnSpc>
                <a:spcPct val="100000"/>
              </a:lnSpc>
            </a:pPr>
            <a:r>
              <a:rPr lang="en-US" sz="1350" b="0" dirty="0" err="1"/>
              <a:t>Javascript</a:t>
            </a:r>
            <a:r>
              <a:rPr lang="en-US" sz="1350" b="0" dirty="0"/>
              <a:t> was developed in 10 days and has always been regarded as a poor language</a:t>
            </a:r>
          </a:p>
          <a:p>
            <a:pPr lvl="1">
              <a:lnSpc>
                <a:spcPct val="100000"/>
              </a:lnSpc>
            </a:pPr>
            <a:r>
              <a:rPr lang="en-US" sz="1350" b="0" dirty="0" err="1"/>
              <a:t>Javascript</a:t>
            </a:r>
            <a:r>
              <a:rPr lang="en-US" sz="1350" b="0" dirty="0"/>
              <a:t> compatibility was very poor for the first 20 years of its existence leading to workaround solutions like jQuery becoming popular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1107978"/>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CCCC00"/>
                </a:solidFill>
                <a:effectLst/>
                <a:latin typeface="+mn-lt"/>
                <a:ea typeface="ＭＳ Ｐゴシック" charset="0"/>
              </a:rPr>
              <a:t>Javascript</a:t>
            </a:r>
            <a:br>
              <a:rPr kumimoji="0" lang="en-US" sz="1600" i="0" u="none" strike="noStrike" cap="none" normalizeH="0" baseline="0" dirty="0">
                <a:ln>
                  <a:noFill/>
                </a:ln>
                <a:solidFill>
                  <a:srgbClr val="CCCC00"/>
                </a:solidFill>
                <a:effectLst/>
                <a:latin typeface="+mn-lt"/>
                <a:ea typeface="ＭＳ Ｐゴシック" charset="0"/>
              </a:rPr>
            </a:br>
            <a:r>
              <a:rPr kumimoji="0" lang="en-US" sz="1600" i="0" u="none" strike="noStrike" cap="none" normalizeH="0" baseline="0" dirty="0">
                <a:ln>
                  <a:noFill/>
                </a:ln>
                <a:solidFill>
                  <a:srgbClr val="CCCC00"/>
                </a:solidFill>
                <a:effectLst/>
                <a:latin typeface="+mn-lt"/>
                <a:ea typeface="ＭＳ Ｐゴシック" charset="0"/>
              </a:rPr>
              <a:t>Engine</a:t>
            </a:r>
          </a:p>
        </p:txBody>
      </p:sp>
    </p:spTree>
    <p:extLst>
      <p:ext uri="{BB962C8B-B14F-4D97-AF65-F5344CB8AC3E}">
        <p14:creationId xmlns:p14="http://schemas.microsoft.com/office/powerpoint/2010/main" val="12075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1.0.3 – The Application Server - Circa 1999</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Application</a:t>
            </a:r>
            <a:br>
              <a:rPr lang="en-US" dirty="0">
                <a:latin typeface="+mn-lt"/>
              </a:rPr>
            </a:br>
            <a:r>
              <a:rPr lang="en-US" dirty="0">
                <a:latin typeface="+mn-lt"/>
              </a:rPr>
              <a:t>Server</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The CGI handler was replaced with a totally new architecture</a:t>
            </a:r>
          </a:p>
          <a:p>
            <a:pPr lvl="1">
              <a:lnSpc>
                <a:spcPct val="100000"/>
              </a:lnSpc>
            </a:pPr>
            <a:r>
              <a:rPr lang="en-US" sz="1550" b="0" dirty="0"/>
              <a:t>CGIs were processed based</a:t>
            </a:r>
          </a:p>
          <a:p>
            <a:pPr lvl="1">
              <a:lnSpc>
                <a:spcPct val="100000"/>
              </a:lnSpc>
            </a:pPr>
            <a:r>
              <a:rPr lang="en-US" sz="1550" b="0" dirty="0"/>
              <a:t>CGIs had to communicate via stdin and </a:t>
            </a:r>
            <a:r>
              <a:rPr lang="en-US" sz="1550" b="0" dirty="0" err="1"/>
              <a:t>stdout</a:t>
            </a:r>
            <a:r>
              <a:rPr lang="en-US" sz="1550" b="0" dirty="0"/>
              <a:t> to a local file system</a:t>
            </a:r>
          </a:p>
          <a:p>
            <a:pPr>
              <a:lnSpc>
                <a:spcPct val="100000"/>
              </a:lnSpc>
            </a:pPr>
            <a:r>
              <a:rPr lang="en-US" sz="1800" b="0" dirty="0"/>
              <a:t>Application servers replaced CGI with interfaces that streamed HTTP over a network protocol (could be localhost, but could also be anywhere)</a:t>
            </a:r>
          </a:p>
          <a:p>
            <a:pPr>
              <a:lnSpc>
                <a:spcPct val="100000"/>
              </a:lnSpc>
            </a:pPr>
            <a:r>
              <a:rPr lang="en-US" sz="1800" b="0" dirty="0"/>
              <a:t>Application Server managed the </a:t>
            </a:r>
            <a:r>
              <a:rPr lang="en-US" sz="1800" b="0" dirty="0" err="1"/>
              <a:t>lifecyle</a:t>
            </a:r>
            <a:r>
              <a:rPr lang="en-US" sz="1800" b="0" dirty="0"/>
              <a:t> of applications – called webapps</a:t>
            </a:r>
          </a:p>
          <a:p>
            <a:pPr>
              <a:lnSpc>
                <a:spcPct val="100000"/>
              </a:lnSpc>
            </a:pPr>
            <a:r>
              <a:rPr lang="en-US" sz="1800" b="0" dirty="0"/>
              <a:t>Webapps could be run in threads instead of processes</a:t>
            </a:r>
          </a:p>
          <a:p>
            <a:pPr>
              <a:lnSpc>
                <a:spcPct val="100000"/>
              </a:lnSpc>
            </a:pPr>
            <a:r>
              <a:rPr lang="en-US" sz="1800" b="0" dirty="0"/>
              <a:t>Libraries were created that abstracted HTTP and HTML from developers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718717" y="4748270"/>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pic>
        <p:nvPicPr>
          <p:cNvPr id="7170" name="Picture 2" descr="Image result for when was apache tomcat created">
            <a:extLst>
              <a:ext uri="{FF2B5EF4-FFF2-40B4-BE49-F238E27FC236}">
                <a16:creationId xmlns:a16="http://schemas.microsoft.com/office/drawing/2014/main" id="{1BE5B689-9A0E-34E6-9D7F-4ACC6CE7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4748270"/>
            <a:ext cx="1703544" cy="120111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4C0CF87-E526-09BD-D13D-53BFBB11E2A1}"/>
              </a:ext>
            </a:extLst>
          </p:cNvPr>
          <p:cNvSpPr txBox="1"/>
          <p:nvPr/>
        </p:nvSpPr>
        <p:spPr>
          <a:xfrm>
            <a:off x="174080" y="5949386"/>
            <a:ext cx="1906227" cy="286232"/>
          </a:xfrm>
          <a:prstGeom prst="rect">
            <a:avLst/>
          </a:prstGeom>
          <a:noFill/>
        </p:spPr>
        <p:txBody>
          <a:bodyPr wrap="none" rtlCol="0">
            <a:spAutoFit/>
          </a:bodyPr>
          <a:lstStyle/>
          <a:p>
            <a:r>
              <a:rPr lang="en-US" sz="1400" b="0" dirty="0">
                <a:latin typeface="+mn-lt"/>
              </a:rPr>
              <a:t>Apache Tomcat 1.0</a:t>
            </a:r>
          </a:p>
        </p:txBody>
      </p:sp>
    </p:spTree>
    <p:extLst>
      <p:ext uri="{BB962C8B-B14F-4D97-AF65-F5344CB8AC3E}">
        <p14:creationId xmlns:p14="http://schemas.microsoft.com/office/powerpoint/2010/main" val="3730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47516</TotalTime>
  <Words>2293</Words>
  <Application>Microsoft Macintosh PowerPoint</Application>
  <PresentationFormat>Widescreen</PresentationFormat>
  <Paragraphs>331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Courier</vt:lpstr>
      <vt:lpstr>Courier New</vt:lpstr>
      <vt:lpstr>Helvetica</vt:lpstr>
      <vt:lpstr>Verdana</vt:lpstr>
      <vt:lpstr>Office Theme</vt:lpstr>
      <vt:lpstr>SE 577 Software Architecture   Web and API Architecture  </vt:lpstr>
      <vt:lpstr>The Architecture of the Web – How to think about this material</vt:lpstr>
      <vt:lpstr>The “Father” of the internet – Vint Cerf</vt:lpstr>
      <vt:lpstr>History of the Web – circa 1989/1990</vt:lpstr>
      <vt:lpstr>Web 1.0, 2.0, and perhaps soon 3.0</vt:lpstr>
      <vt:lpstr>Web 1.0 – The “Read Only Web” Architecture</vt:lpstr>
      <vt:lpstr>Web 1.0.1 – The Common Gateway Interface (CGI) Circa 1993</vt:lpstr>
      <vt:lpstr>Web 1.0.2 – Javascript  Circa 1995</vt:lpstr>
      <vt:lpstr>Web 1.0.3 – The Application Server - Circa 1999</vt:lpstr>
      <vt:lpstr>Web 1.0.4 – The Application Framework - Circa 2000-2003</vt:lpstr>
      <vt:lpstr>Web 1.0 Summary (from an architecture perspective)</vt:lpstr>
      <vt:lpstr>Web 2.0 – Circa 2005/2006</vt:lpstr>
      <vt:lpstr>Web 2.0 starts by exploiting a little known feature called XHTR (XML Http Request) </vt:lpstr>
      <vt:lpstr>What does XHTR (and AJAX) enable along with its architecture?</vt:lpstr>
      <vt:lpstr>Capabilities enabled by the Web 2.0 Architecture</vt:lpstr>
      <vt:lpstr>Web 2.0 – Circa 2005</vt:lpstr>
      <vt:lpstr>Web 2.x – Circa 2008-today</vt:lpstr>
      <vt:lpstr>Web 2.x Summary</vt:lpstr>
      <vt:lpstr>Web 2.x Architecture Summary</vt:lpstr>
      <vt:lpstr>Web 3.0 Objectives – Possibly what’s next</vt:lpstr>
      <vt:lpstr>Web 3.0 Also Introduces New Capabilities that Impact the Architecture</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836</cp:revision>
  <cp:lastPrinted>2022-04-16T18:39:41Z</cp:lastPrinted>
  <dcterms:created xsi:type="dcterms:W3CDTF">2000-03-07T00:57:40Z</dcterms:created>
  <dcterms:modified xsi:type="dcterms:W3CDTF">2022-04-30T13:51:52Z</dcterms:modified>
</cp:coreProperties>
</file>