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62"/>
  </p:notesMasterIdLst>
  <p:handoutMasterIdLst>
    <p:handoutMasterId r:id="rId63"/>
  </p:handoutMasterIdLst>
  <p:sldIdLst>
    <p:sldId id="256" r:id="rId2"/>
    <p:sldId id="748" r:id="rId3"/>
    <p:sldId id="782" r:id="rId4"/>
    <p:sldId id="747" r:id="rId5"/>
    <p:sldId id="750" r:id="rId6"/>
    <p:sldId id="483" r:id="rId7"/>
    <p:sldId id="774" r:id="rId8"/>
    <p:sldId id="778" r:id="rId9"/>
    <p:sldId id="779" r:id="rId10"/>
    <p:sldId id="780" r:id="rId11"/>
    <p:sldId id="781" r:id="rId12"/>
    <p:sldId id="783" r:id="rId13"/>
    <p:sldId id="784" r:id="rId14"/>
    <p:sldId id="785" r:id="rId15"/>
    <p:sldId id="786" r:id="rId16"/>
    <p:sldId id="788" r:id="rId17"/>
    <p:sldId id="789" r:id="rId18"/>
    <p:sldId id="790" r:id="rId19"/>
    <p:sldId id="827" r:id="rId20"/>
    <p:sldId id="828" r:id="rId21"/>
    <p:sldId id="829" r:id="rId22"/>
    <p:sldId id="830" r:id="rId23"/>
    <p:sldId id="831" r:id="rId24"/>
    <p:sldId id="832" r:id="rId25"/>
    <p:sldId id="833" r:id="rId26"/>
    <p:sldId id="834" r:id="rId27"/>
    <p:sldId id="835" r:id="rId28"/>
    <p:sldId id="803" r:id="rId29"/>
    <p:sldId id="810" r:id="rId30"/>
    <p:sldId id="811" r:id="rId31"/>
    <p:sldId id="812" r:id="rId32"/>
    <p:sldId id="791" r:id="rId33"/>
    <p:sldId id="820" r:id="rId34"/>
    <p:sldId id="822" r:id="rId35"/>
    <p:sldId id="824" r:id="rId36"/>
    <p:sldId id="821" r:id="rId37"/>
    <p:sldId id="825" r:id="rId38"/>
    <p:sldId id="826" r:id="rId39"/>
    <p:sldId id="792" r:id="rId40"/>
    <p:sldId id="793" r:id="rId41"/>
    <p:sldId id="794" r:id="rId42"/>
    <p:sldId id="795" r:id="rId43"/>
    <p:sldId id="796" r:id="rId44"/>
    <p:sldId id="797" r:id="rId45"/>
    <p:sldId id="799" r:id="rId46"/>
    <p:sldId id="800" r:id="rId47"/>
    <p:sldId id="801" r:id="rId48"/>
    <p:sldId id="802" r:id="rId49"/>
    <p:sldId id="805" r:id="rId50"/>
    <p:sldId id="806" r:id="rId51"/>
    <p:sldId id="807" r:id="rId52"/>
    <p:sldId id="816" r:id="rId53"/>
    <p:sldId id="815" r:id="rId54"/>
    <p:sldId id="817" r:id="rId55"/>
    <p:sldId id="818" r:id="rId56"/>
    <p:sldId id="819" r:id="rId57"/>
    <p:sldId id="808" r:id="rId58"/>
    <p:sldId id="836" r:id="rId59"/>
    <p:sldId id="809" r:id="rId60"/>
    <p:sldId id="814" r:id="rId61"/>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571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143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714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286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857500" algn="l" defTabSz="1143000" rtl="0" eaLnBrk="1" latinLnBrk="0" hangingPunct="1">
      <a:defRPr b="1" kern="1200">
        <a:solidFill>
          <a:schemeClr val="tx1"/>
        </a:solidFill>
        <a:latin typeface="Helvetica" pitchFamily="34" charset="0"/>
        <a:ea typeface="+mn-ea"/>
        <a:cs typeface="+mn-cs"/>
      </a:defRPr>
    </a:lvl6pPr>
    <a:lvl7pPr marL="3429000" algn="l" defTabSz="1143000" rtl="0" eaLnBrk="1" latinLnBrk="0" hangingPunct="1">
      <a:defRPr b="1" kern="1200">
        <a:solidFill>
          <a:schemeClr val="tx1"/>
        </a:solidFill>
        <a:latin typeface="Helvetica" pitchFamily="34" charset="0"/>
        <a:ea typeface="+mn-ea"/>
        <a:cs typeface="+mn-cs"/>
      </a:defRPr>
    </a:lvl7pPr>
    <a:lvl8pPr marL="4000500" algn="l" defTabSz="1143000" rtl="0" eaLnBrk="1" latinLnBrk="0" hangingPunct="1">
      <a:defRPr b="1" kern="1200">
        <a:solidFill>
          <a:schemeClr val="tx1"/>
        </a:solidFill>
        <a:latin typeface="Helvetica" pitchFamily="34" charset="0"/>
        <a:ea typeface="+mn-ea"/>
        <a:cs typeface="+mn-cs"/>
      </a:defRPr>
    </a:lvl8pPr>
    <a:lvl9pPr marL="4572000" algn="l" defTabSz="11430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FF00"/>
    <a:srgbClr val="D1039B"/>
    <a:srgbClr val="FF9900"/>
    <a:srgbClr val="AD278D"/>
    <a:srgbClr val="8C4881"/>
    <a:srgbClr val="FF6699"/>
    <a:srgbClr val="DE8400"/>
    <a:srgbClr val="3CC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37" autoAdjust="0"/>
    <p:restoredTop sz="94149"/>
  </p:normalViewPr>
  <p:slideViewPr>
    <p:cSldViewPr snapToGrid="0">
      <p:cViewPr varScale="1">
        <p:scale>
          <a:sx n="102" d="100"/>
          <a:sy n="102" d="100"/>
        </p:scale>
        <p:origin x="376" y="2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99264"/>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781050" y="798513"/>
            <a:ext cx="5461000" cy="30718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1pPr>
    <a:lvl2pPr marL="571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2pPr>
    <a:lvl3pPr marL="1143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3pPr>
    <a:lvl4pPr marL="1714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4pPr>
    <a:lvl5pPr marL="2286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349397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367361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28800" y="3886203"/>
            <a:ext cx="8534400" cy="175260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F1CDF6-63A3-7441-825E-A321579A9051}" type="datetime1">
              <a:rPr lang="en-US" smtClean="0">
                <a:solidFill>
                  <a:prstClr val="black">
                    <a:tint val="75000"/>
                  </a:prstClr>
                </a:solidFill>
              </a:rPr>
              <a:t>5/10/22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52C884-E3E0-9545-9EEC-90F279DF9661}" type="datetime1">
              <a:rPr lang="en-US" smtClean="0">
                <a:solidFill>
                  <a:prstClr val="black">
                    <a:tint val="75000"/>
                  </a:prstClr>
                </a:solidFill>
              </a:rPr>
              <a:t>5/10/22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D53955-71C4-784B-B2E5-570BAC65E560}" type="datetime1">
              <a:rPr lang="en-US" smtClean="0">
                <a:solidFill>
                  <a:prstClr val="black">
                    <a:tint val="75000"/>
                  </a:prstClr>
                </a:solidFill>
              </a:rPr>
              <a:t>5/10/22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5035"/>
            <a:ext cx="10972800" cy="698948"/>
          </a:xfrm>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609600" y="1138138"/>
            <a:ext cx="10972800" cy="4987629"/>
          </a:xfrm>
        </p:spPr>
        <p:txBody>
          <a:bodyPr/>
          <a:lstStyle>
            <a:lvl1pPr>
              <a:defRPr sz="2700">
                <a:latin typeface="+mn-lt"/>
              </a:defRPr>
            </a:lvl1pPr>
            <a:lvl2pPr>
              <a:defRPr sz="2250">
                <a:latin typeface="+mn-lt"/>
              </a:defRPr>
            </a:lvl2pPr>
            <a:lvl3pPr>
              <a:defRPr sz="1800">
                <a:latin typeface="+mn-lt"/>
              </a:defRPr>
            </a:lvl3pPr>
            <a:lvl4pPr>
              <a:defRPr sz="1575">
                <a:latin typeface="+mn-lt"/>
              </a:defRPr>
            </a:lvl4pPr>
            <a:lvl5pPr>
              <a:defRPr sz="1575">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1455A833-F9D8-F94E-A624-F22E87633095}" type="datetime1">
              <a:rPr lang="en-US" smtClean="0">
                <a:solidFill>
                  <a:prstClr val="black">
                    <a:tint val="75000"/>
                  </a:prstClr>
                </a:solidFill>
              </a:rPr>
              <a:t>5/10/22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250">
                <a:solidFill>
                  <a:schemeClr val="tx1">
                    <a:tint val="75000"/>
                  </a:schemeClr>
                </a:solidFill>
              </a:defRPr>
            </a:lvl1pPr>
            <a:lvl2pPr marL="514350" indent="0">
              <a:buNone/>
              <a:defRPr sz="2025">
                <a:solidFill>
                  <a:schemeClr val="tx1">
                    <a:tint val="75000"/>
                  </a:schemeClr>
                </a:solidFill>
              </a:defRPr>
            </a:lvl2pPr>
            <a:lvl3pPr marL="1028700" indent="0">
              <a:buNone/>
              <a:defRPr sz="1800">
                <a:solidFill>
                  <a:schemeClr val="tx1">
                    <a:tint val="75000"/>
                  </a:schemeClr>
                </a:solidFill>
              </a:defRPr>
            </a:lvl3pPr>
            <a:lvl4pPr marL="1543050" indent="0">
              <a:buNone/>
              <a:defRPr sz="1575">
                <a:solidFill>
                  <a:schemeClr val="tx1">
                    <a:tint val="75000"/>
                  </a:schemeClr>
                </a:solidFill>
              </a:defRPr>
            </a:lvl4pPr>
            <a:lvl5pPr marL="2057400" indent="0">
              <a:buNone/>
              <a:defRPr sz="1575">
                <a:solidFill>
                  <a:schemeClr val="tx1">
                    <a:tint val="75000"/>
                  </a:schemeClr>
                </a:solidFill>
              </a:defRPr>
            </a:lvl5pPr>
            <a:lvl6pPr marL="2571750" indent="0">
              <a:buNone/>
              <a:defRPr sz="1575">
                <a:solidFill>
                  <a:schemeClr val="tx1">
                    <a:tint val="75000"/>
                  </a:schemeClr>
                </a:solidFill>
              </a:defRPr>
            </a:lvl6pPr>
            <a:lvl7pPr marL="3086100" indent="0">
              <a:buNone/>
              <a:defRPr sz="1575">
                <a:solidFill>
                  <a:schemeClr val="tx1">
                    <a:tint val="75000"/>
                  </a:schemeClr>
                </a:solidFill>
              </a:defRPr>
            </a:lvl7pPr>
            <a:lvl8pPr marL="3600450" indent="0">
              <a:buNone/>
              <a:defRPr sz="1575">
                <a:solidFill>
                  <a:schemeClr val="tx1">
                    <a:tint val="75000"/>
                  </a:schemeClr>
                </a:solidFill>
              </a:defRPr>
            </a:lvl8pPr>
            <a:lvl9pPr marL="411480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794664-F699-DB42-8CC0-2E9C933A58F4}" type="datetime1">
              <a:rPr lang="en-US" smtClean="0">
                <a:solidFill>
                  <a:prstClr val="black">
                    <a:tint val="75000"/>
                  </a:prstClr>
                </a:solidFill>
              </a:rPr>
              <a:t>5/10/22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B1D0DF-DEFA-3941-9593-12C70E3F049C}" type="datetime1">
              <a:rPr lang="en-US" smtClean="0">
                <a:solidFill>
                  <a:prstClr val="black">
                    <a:tint val="75000"/>
                  </a:prstClr>
                </a:solidFill>
              </a:rPr>
              <a:t>5/10/22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D76CF7C-24C9-2C45-9C24-4F8154DAD6CD}" type="datetime1">
              <a:rPr lang="en-US" smtClean="0">
                <a:solidFill>
                  <a:prstClr val="black">
                    <a:tint val="75000"/>
                  </a:prstClr>
                </a:solidFill>
              </a:rPr>
              <a:t>5/10/22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242623-2795-5546-9F54-B1FF951BCCD3}" type="datetime1">
              <a:rPr lang="en-US" smtClean="0">
                <a:solidFill>
                  <a:prstClr val="black">
                    <a:tint val="75000"/>
                  </a:prstClr>
                </a:solidFill>
              </a:rPr>
              <a:t>5/10/22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CDF4E1-6A12-E04A-9CB3-8CDF45CB7C5C}" type="datetime1">
              <a:rPr lang="en-US" smtClean="0">
                <a:solidFill>
                  <a:prstClr val="black">
                    <a:tint val="75000"/>
                  </a:prstClr>
                </a:solidFill>
              </a:rPr>
              <a:t>5/10/22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25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9F1281-509C-A94A-B6F4-DA198DAF23F7}" type="datetime1">
              <a:rPr lang="en-US" smtClean="0">
                <a:solidFill>
                  <a:prstClr val="black">
                    <a:tint val="75000"/>
                  </a:prstClr>
                </a:solidFill>
              </a:rPr>
              <a:t>5/10/22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225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pPr lvl="0"/>
            <a:endParaRPr lang="en-US" noProof="0"/>
          </a:p>
        </p:txBody>
      </p:sp>
      <p:sp>
        <p:nvSpPr>
          <p:cNvPr id="4" name="Text Placeholder 3"/>
          <p:cNvSpPr>
            <a:spLocks noGrp="1"/>
          </p:cNvSpPr>
          <p:nvPr>
            <p:ph type="body" sz="half" idx="2"/>
          </p:nvPr>
        </p:nvSpPr>
        <p:spPr>
          <a:xfrm>
            <a:off x="2389717" y="5367341"/>
            <a:ext cx="7315200" cy="804862"/>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698A63-6D25-E140-B9A3-859E3F1D4959}" type="datetime1">
              <a:rPr lang="en-US" smtClean="0">
                <a:solidFill>
                  <a:prstClr val="black">
                    <a:tint val="75000"/>
                  </a:prstClr>
                </a:solidFill>
              </a:rPr>
              <a:t>5/10/22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034"/>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5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153"/>
            <a:ext cx="2844800" cy="366117"/>
          </a:xfrm>
          <a:prstGeom prst="rect">
            <a:avLst/>
          </a:prstGeom>
        </p:spPr>
        <p:txBody>
          <a:bodyPr vert="horz" lIns="91440" tIns="45720" rIns="91440" bIns="45720" rtlCol="0" anchor="ctr"/>
          <a:lstStyle>
            <a:lvl1pPr algn="l">
              <a:defRPr sz="1350">
                <a:solidFill>
                  <a:schemeClr val="tx1">
                    <a:tint val="75000"/>
                  </a:schemeClr>
                </a:solidFill>
              </a:defRPr>
            </a:lvl1pPr>
          </a:lstStyle>
          <a:p>
            <a:pPr>
              <a:defRPr/>
            </a:pPr>
            <a:fld id="{4F12BA26-4F48-7944-9284-F2989996F9A0}" type="datetime1">
              <a:rPr lang="en-US" smtClean="0">
                <a:solidFill>
                  <a:prstClr val="black">
                    <a:tint val="75000"/>
                  </a:prstClr>
                </a:solidFill>
              </a:rPr>
              <a:t>5/10/22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153"/>
            <a:ext cx="3860800" cy="366117"/>
          </a:xfrm>
          <a:prstGeom prst="rect">
            <a:avLst/>
          </a:prstGeom>
        </p:spPr>
        <p:txBody>
          <a:bodyPr vert="horz" lIns="91440" tIns="45720" rIns="91440" bIns="45720" rtlCol="0" anchor="ctr"/>
          <a:lstStyle>
            <a:lvl1pPr algn="ctr">
              <a:defRPr sz="135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8737600" y="6334655"/>
            <a:ext cx="2844800" cy="366117"/>
          </a:xfrm>
          <a:prstGeom prst="rect">
            <a:avLst/>
          </a:prstGeom>
        </p:spPr>
        <p:txBody>
          <a:bodyPr vert="horz" lIns="91440" tIns="45720" rIns="91440" bIns="45720" rtlCol="0" anchor="ctr"/>
          <a:lstStyle>
            <a:lvl1pPr algn="r">
              <a:defRPr sz="135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950" u="sng" kern="1200">
          <a:solidFill>
            <a:srgbClr val="DE8400"/>
          </a:solidFill>
          <a:latin typeface="+mj-lt"/>
          <a:ea typeface="+mj-ea"/>
          <a:cs typeface="+mj-cs"/>
        </a:defRPr>
      </a:lvl1pPr>
      <a:lvl2pPr algn="l" rtl="0" eaLnBrk="0" fontAlgn="base" hangingPunct="0">
        <a:spcBef>
          <a:spcPct val="0"/>
        </a:spcBef>
        <a:spcAft>
          <a:spcPct val="0"/>
        </a:spcAft>
        <a:defRPr sz="4950" u="sng">
          <a:solidFill>
            <a:srgbClr val="DE8400"/>
          </a:solidFill>
          <a:latin typeface="Verdana" pitchFamily="34" charset="0"/>
        </a:defRPr>
      </a:lvl2pPr>
      <a:lvl3pPr algn="l" rtl="0" eaLnBrk="0" fontAlgn="base" hangingPunct="0">
        <a:spcBef>
          <a:spcPct val="0"/>
        </a:spcBef>
        <a:spcAft>
          <a:spcPct val="0"/>
        </a:spcAft>
        <a:defRPr sz="4950" u="sng">
          <a:solidFill>
            <a:srgbClr val="DE8400"/>
          </a:solidFill>
          <a:latin typeface="Verdana" pitchFamily="34" charset="0"/>
        </a:defRPr>
      </a:lvl3pPr>
      <a:lvl4pPr algn="l" rtl="0" eaLnBrk="0" fontAlgn="base" hangingPunct="0">
        <a:spcBef>
          <a:spcPct val="0"/>
        </a:spcBef>
        <a:spcAft>
          <a:spcPct val="0"/>
        </a:spcAft>
        <a:defRPr sz="4950" u="sng">
          <a:solidFill>
            <a:srgbClr val="DE8400"/>
          </a:solidFill>
          <a:latin typeface="Verdana" pitchFamily="34" charset="0"/>
        </a:defRPr>
      </a:lvl4pPr>
      <a:lvl5pPr algn="l" rtl="0" eaLnBrk="0" fontAlgn="base" hangingPunct="0">
        <a:spcBef>
          <a:spcPct val="0"/>
        </a:spcBef>
        <a:spcAft>
          <a:spcPct val="0"/>
        </a:spcAft>
        <a:defRPr sz="4950" u="sng">
          <a:solidFill>
            <a:srgbClr val="DE8400"/>
          </a:solidFill>
          <a:latin typeface="Verdana" pitchFamily="34" charset="0"/>
        </a:defRPr>
      </a:lvl5pPr>
      <a:lvl6pPr marL="514350" algn="l" rtl="0" fontAlgn="base">
        <a:spcBef>
          <a:spcPct val="0"/>
        </a:spcBef>
        <a:spcAft>
          <a:spcPct val="0"/>
        </a:spcAft>
        <a:defRPr sz="4950" u="sng">
          <a:solidFill>
            <a:srgbClr val="DE8400"/>
          </a:solidFill>
          <a:latin typeface="Verdana" pitchFamily="34" charset="0"/>
        </a:defRPr>
      </a:lvl6pPr>
      <a:lvl7pPr marL="1028700" algn="l" rtl="0" fontAlgn="base">
        <a:spcBef>
          <a:spcPct val="0"/>
        </a:spcBef>
        <a:spcAft>
          <a:spcPct val="0"/>
        </a:spcAft>
        <a:defRPr sz="4950" u="sng">
          <a:solidFill>
            <a:srgbClr val="DE8400"/>
          </a:solidFill>
          <a:latin typeface="Verdana" pitchFamily="34" charset="0"/>
        </a:defRPr>
      </a:lvl7pPr>
      <a:lvl8pPr marL="1543050" algn="l" rtl="0" fontAlgn="base">
        <a:spcBef>
          <a:spcPct val="0"/>
        </a:spcBef>
        <a:spcAft>
          <a:spcPct val="0"/>
        </a:spcAft>
        <a:defRPr sz="4950" u="sng">
          <a:solidFill>
            <a:srgbClr val="DE8400"/>
          </a:solidFill>
          <a:latin typeface="Verdana" pitchFamily="34" charset="0"/>
        </a:defRPr>
      </a:lvl8pPr>
      <a:lvl9pPr marL="2057400" algn="l" rtl="0" fontAlgn="base">
        <a:spcBef>
          <a:spcPct val="0"/>
        </a:spcBef>
        <a:spcAft>
          <a:spcPct val="0"/>
        </a:spcAft>
        <a:defRPr sz="4950" u="sng">
          <a:solidFill>
            <a:srgbClr val="DE8400"/>
          </a:solidFill>
          <a:latin typeface="Verdana" pitchFamily="34" charset="0"/>
        </a:defRPr>
      </a:lvl9pPr>
    </p:titleStyle>
    <p:bodyStyle>
      <a:lvl1pPr marL="385763" indent="-385763" algn="l"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31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1181100" y="1075135"/>
            <a:ext cx="9886950" cy="4905189"/>
          </a:xfrm>
          <a:extLst>
            <a:ext uri="{91240B29-F687-4f45-9708-019B960494DF}">
              <a14:hiddenLine xmlns="" xmlns:a14="http://schemas.microsoft.com/office/drawing/2010/main" w="12700">
                <a:solidFill>
                  <a:schemeClr val="tx1"/>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b="1" dirty="0"/>
              <a:t>SE 577</a:t>
            </a:r>
            <a:br>
              <a:rPr lang="en-US" altLang="en-US" b="1" dirty="0"/>
            </a:br>
            <a:r>
              <a:rPr lang="en-US" altLang="en-US" b="1" dirty="0"/>
              <a:t>Software Architecture</a:t>
            </a:r>
            <a:br>
              <a:rPr lang="en-US" altLang="en-US" sz="2025" b="1" dirty="0">
                <a:effectLst/>
              </a:rPr>
            </a:br>
            <a:br>
              <a:rPr lang="en-US" altLang="en-US" b="1" dirty="0"/>
            </a:br>
            <a:br>
              <a:rPr lang="en-US" altLang="en-US" b="1" dirty="0"/>
            </a:br>
            <a:r>
              <a:rPr lang="en-US" altLang="en-US" b="1" dirty="0">
                <a:solidFill>
                  <a:srgbClr val="0070C0"/>
                </a:solidFill>
              </a:rPr>
              <a:t>Web Architecture</a:t>
            </a:r>
            <a:br>
              <a:rPr lang="en-US" altLang="en-US" b="1" dirty="0">
                <a:solidFill>
                  <a:srgbClr val="0070C0"/>
                </a:solidFill>
              </a:rPr>
            </a:br>
            <a:r>
              <a:rPr lang="en-US" altLang="en-US" b="1" dirty="0">
                <a:solidFill>
                  <a:srgbClr val="0070C0"/>
                </a:solidFill>
              </a:rPr>
              <a:t>also</a:t>
            </a:r>
            <a:br>
              <a:rPr lang="en-US" altLang="en-US" b="1" dirty="0">
                <a:solidFill>
                  <a:srgbClr val="0070C0"/>
                </a:solidFill>
              </a:rPr>
            </a:br>
            <a:r>
              <a:rPr lang="en-US" altLang="en-US" b="1" dirty="0">
                <a:solidFill>
                  <a:srgbClr val="0070C0"/>
                </a:solidFill>
              </a:rPr>
              <a:t>Includes Blockchain Architectures</a:t>
            </a:r>
            <a:br>
              <a:rPr lang="en-US" altLang="en-US" b="1" dirty="0">
                <a:solidFill>
                  <a:srgbClr val="0070C0"/>
                </a:solidFill>
              </a:rPr>
            </a:br>
            <a:r>
              <a:rPr lang="en-US" altLang="en-US" b="1" dirty="0">
                <a:solidFill>
                  <a:srgbClr val="0070C0"/>
                </a:solidFill>
              </a:rPr>
              <a:t>which are a part of Web 3.0</a:t>
            </a:r>
            <a:br>
              <a:rPr lang="en-US" altLang="en-US" b="1" dirty="0">
                <a:solidFill>
                  <a:srgbClr val="0070C0"/>
                </a:solidFill>
              </a:rPr>
            </a:br>
            <a:r>
              <a:rPr lang="en-US" altLang="en-US" sz="2700" dirty="0">
                <a:solidFill>
                  <a:srgbClr val="0070C0"/>
                </a:solidFill>
                <a:effectLst/>
              </a:rPr>
              <a:t> </a:t>
            </a:r>
            <a:endParaRPr lang="en-US" altLang="en-US" sz="2025"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10</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1.0.4 – The Application Framework - Circa 2000-2003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rPr>
              <a:t>Application Server</a:t>
            </a:r>
            <a:endParaRPr kumimoji="0" lang="en-US" sz="16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cxnSpLocks/>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cxnSpLocks/>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Previous generation provided code libraries to help translate code data structures to HTML</a:t>
            </a:r>
          </a:p>
          <a:p>
            <a:pPr>
              <a:lnSpc>
                <a:spcPct val="100000"/>
              </a:lnSpc>
            </a:pPr>
            <a:r>
              <a:rPr lang="en-US" sz="2000" b="0" dirty="0"/>
              <a:t>Improvements with MVC</a:t>
            </a:r>
          </a:p>
          <a:p>
            <a:pPr lvl="1">
              <a:lnSpc>
                <a:spcPct val="100000"/>
              </a:lnSpc>
            </a:pPr>
            <a:r>
              <a:rPr lang="en-US" sz="1550" b="0" dirty="0"/>
              <a:t>Server side code could be much better modularized, which supported creating larger applications</a:t>
            </a:r>
          </a:p>
          <a:p>
            <a:pPr lvl="1">
              <a:lnSpc>
                <a:spcPct val="100000"/>
              </a:lnSpc>
            </a:pPr>
            <a:r>
              <a:rPr lang="en-US" sz="1550" b="0" dirty="0"/>
              <a:t>HTML rendering code replaced with markup files for the view that can be translated into code and pre-compiled for speed</a:t>
            </a:r>
          </a:p>
          <a:p>
            <a:pPr lvl="1">
              <a:lnSpc>
                <a:spcPct val="100000"/>
              </a:lnSpc>
            </a:pPr>
            <a:r>
              <a:rPr lang="en-US" sz="1550" b="0" dirty="0"/>
              <a:t>Behavior can be altered via configuration</a:t>
            </a:r>
          </a:p>
          <a:p>
            <a:pPr>
              <a:lnSpc>
                <a:spcPct val="100000"/>
              </a:lnSpc>
            </a:pPr>
            <a:r>
              <a:rPr lang="en-US" sz="2000" b="0" dirty="0"/>
              <a:t>Challenges</a:t>
            </a:r>
          </a:p>
          <a:p>
            <a:pPr lvl="1">
              <a:lnSpc>
                <a:spcPct val="100000"/>
              </a:lnSpc>
            </a:pPr>
            <a:r>
              <a:rPr lang="en-US" sz="1550" b="0" dirty="0"/>
              <a:t>Configuration files that controlled code execution became complex and difficult to maintain (not to mention debug) </a:t>
            </a:r>
            <a:endParaRPr lang="en-US" sz="1350" b="0" dirty="0"/>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379658" y="4287398"/>
            <a:ext cx="1932202" cy="109902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sp>
        <p:nvSpPr>
          <p:cNvPr id="31" name="TextBox 30">
            <a:extLst>
              <a:ext uri="{FF2B5EF4-FFF2-40B4-BE49-F238E27FC236}">
                <a16:creationId xmlns:a16="http://schemas.microsoft.com/office/drawing/2014/main" id="{D4C0CF87-E526-09BD-D13D-53BFBB11E2A1}"/>
              </a:ext>
            </a:extLst>
          </p:cNvPr>
          <p:cNvSpPr txBox="1"/>
          <p:nvPr/>
        </p:nvSpPr>
        <p:spPr>
          <a:xfrm>
            <a:off x="768283" y="6396095"/>
            <a:ext cx="1915909" cy="286232"/>
          </a:xfrm>
          <a:prstGeom prst="rect">
            <a:avLst/>
          </a:prstGeom>
          <a:noFill/>
        </p:spPr>
        <p:txBody>
          <a:bodyPr wrap="none" rtlCol="0">
            <a:spAutoFit/>
          </a:bodyPr>
          <a:lstStyle/>
          <a:p>
            <a:r>
              <a:rPr lang="en-US" sz="1400" b="0" dirty="0">
                <a:latin typeface="+mn-lt"/>
              </a:rPr>
              <a:t>Spring MVC (2003)</a:t>
            </a:r>
          </a:p>
        </p:txBody>
      </p:sp>
      <p:pic>
        <p:nvPicPr>
          <p:cNvPr id="9218" name="Picture 2" descr="Image result for when was spring MVC created">
            <a:extLst>
              <a:ext uri="{FF2B5EF4-FFF2-40B4-BE49-F238E27FC236}">
                <a16:creationId xmlns:a16="http://schemas.microsoft.com/office/drawing/2014/main" id="{27CE0A3C-D725-C575-05D1-41D0056B7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32" y="5680904"/>
            <a:ext cx="638991" cy="63899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when was apache struts created">
            <a:extLst>
              <a:ext uri="{FF2B5EF4-FFF2-40B4-BE49-F238E27FC236}">
                <a16:creationId xmlns:a16="http://schemas.microsoft.com/office/drawing/2014/main" id="{0964C083-7012-2AFE-E6C8-BD16A9D68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693" y="5918735"/>
            <a:ext cx="1646027" cy="47029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3EC64452-1D21-878D-59A5-139A3E12D877}"/>
              </a:ext>
            </a:extLst>
          </p:cNvPr>
          <p:cNvSpPr txBox="1"/>
          <p:nvPr/>
        </p:nvSpPr>
        <p:spPr>
          <a:xfrm>
            <a:off x="3263158" y="6366447"/>
            <a:ext cx="2133918" cy="286232"/>
          </a:xfrm>
          <a:prstGeom prst="rect">
            <a:avLst/>
          </a:prstGeom>
          <a:noFill/>
        </p:spPr>
        <p:txBody>
          <a:bodyPr wrap="none" rtlCol="0">
            <a:spAutoFit/>
          </a:bodyPr>
          <a:lstStyle/>
          <a:p>
            <a:r>
              <a:rPr lang="en-US" sz="1400" b="0" dirty="0">
                <a:latin typeface="+mn-lt"/>
              </a:rPr>
              <a:t>Apache Struts (2000)</a:t>
            </a:r>
          </a:p>
        </p:txBody>
      </p:sp>
      <p:sp>
        <p:nvSpPr>
          <p:cNvPr id="34" name="Rectangle 33">
            <a:extLst>
              <a:ext uri="{FF2B5EF4-FFF2-40B4-BE49-F238E27FC236}">
                <a16:creationId xmlns:a16="http://schemas.microsoft.com/office/drawing/2014/main" id="{CC6F74E7-85ED-509D-193B-7C576F96FB72}"/>
              </a:ext>
            </a:extLst>
          </p:cNvPr>
          <p:cNvSpPr/>
          <p:nvPr/>
        </p:nvSpPr>
        <p:spPr bwMode="auto">
          <a:xfrm>
            <a:off x="2632440" y="4671231"/>
            <a:ext cx="1426638" cy="63899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MVC</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Tree>
    <p:extLst>
      <p:ext uri="{BB962C8B-B14F-4D97-AF65-F5344CB8AC3E}">
        <p14:creationId xmlns:p14="http://schemas.microsoft.com/office/powerpoint/2010/main" val="90662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11</a:t>
            </a:fld>
            <a:endParaRPr lang="en-US"/>
          </a:p>
        </p:txBody>
      </p:sp>
      <p:sp>
        <p:nvSpPr>
          <p:cNvPr id="680962" name="Rectangle 2"/>
          <p:cNvSpPr>
            <a:spLocks noGrp="1" noChangeArrowheads="1"/>
          </p:cNvSpPr>
          <p:nvPr>
            <p:ph type="title"/>
          </p:nvPr>
        </p:nvSpPr>
        <p:spPr/>
        <p:txBody>
          <a:bodyPr/>
          <a:lstStyle/>
          <a:p>
            <a:r>
              <a:rPr lang="en-US" dirty="0"/>
              <a:t>Web 1.0 Summary (from an architecture perspective)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607668"/>
            <a:ext cx="10024872" cy="4114800"/>
          </a:xfrm>
        </p:spPr>
        <p:txBody>
          <a:bodyPr/>
          <a:lstStyle/>
          <a:p>
            <a:r>
              <a:rPr lang="en-US" sz="2400" dirty="0"/>
              <a:t>Web 1.0 existed for about 15 years between 1990 and 2005</a:t>
            </a:r>
          </a:p>
          <a:p>
            <a:r>
              <a:rPr lang="en-US" sz="2400" dirty="0"/>
              <a:t>It started out supporting read-only content</a:t>
            </a:r>
          </a:p>
          <a:p>
            <a:r>
              <a:rPr lang="en-US" sz="2400" dirty="0"/>
              <a:t>It evolved to supporting reasonable applications, that could run at reasonable scale over the basic web architecture</a:t>
            </a:r>
          </a:p>
          <a:p>
            <a:r>
              <a:rPr lang="en-US" sz="2400" dirty="0"/>
              <a:t>The underlying architecture changed very little over this period, mainly supporting enhancements that allowed content-rich applications to be developed using oriented technologies</a:t>
            </a:r>
          </a:p>
          <a:p>
            <a:r>
              <a:rPr lang="en-US" sz="2400" dirty="0"/>
              <a:t>Introduced the MVC pattern as a best practice for developing web-centric applications </a:t>
            </a:r>
          </a:p>
          <a:p>
            <a:endParaRPr lang="en-US" sz="2000" dirty="0"/>
          </a:p>
          <a:p>
            <a:pPr lvl="1"/>
            <a:endParaRPr lang="en-US" sz="2000" dirty="0"/>
          </a:p>
        </p:txBody>
      </p:sp>
    </p:spTree>
    <p:extLst>
      <p:ext uri="{BB962C8B-B14F-4D97-AF65-F5344CB8AC3E}">
        <p14:creationId xmlns:p14="http://schemas.microsoft.com/office/powerpoint/2010/main" val="282559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12</a:t>
            </a:fld>
            <a:endParaRPr lang="en-US"/>
          </a:p>
        </p:txBody>
      </p:sp>
      <p:sp>
        <p:nvSpPr>
          <p:cNvPr id="680962" name="Rectangle 2"/>
          <p:cNvSpPr>
            <a:spLocks noGrp="1" noChangeArrowheads="1"/>
          </p:cNvSpPr>
          <p:nvPr>
            <p:ph type="title"/>
          </p:nvPr>
        </p:nvSpPr>
        <p:spPr/>
        <p:txBody>
          <a:bodyPr/>
          <a:lstStyle/>
          <a:p>
            <a:r>
              <a:rPr lang="en-US" dirty="0"/>
              <a:t>Web 2.0 – Circa 2005/2006</a:t>
            </a:r>
          </a:p>
        </p:txBody>
      </p:sp>
      <p:sp>
        <p:nvSpPr>
          <p:cNvPr id="7" name="Rectangle 6">
            <a:extLst>
              <a:ext uri="{FF2B5EF4-FFF2-40B4-BE49-F238E27FC236}">
                <a16:creationId xmlns:a16="http://schemas.microsoft.com/office/drawing/2014/main" id="{AD5829AF-DA25-2F9B-F61B-26337288179E}"/>
              </a:ext>
            </a:extLst>
          </p:cNvPr>
          <p:cNvSpPr/>
          <p:nvPr/>
        </p:nvSpPr>
        <p:spPr bwMode="auto">
          <a:xfrm>
            <a:off x="1301717"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8" name="Rectangle 7">
            <a:extLst>
              <a:ext uri="{FF2B5EF4-FFF2-40B4-BE49-F238E27FC236}">
                <a16:creationId xmlns:a16="http://schemas.microsoft.com/office/drawing/2014/main" id="{E8D4031E-E3FD-D9BE-D1C2-489D9FFFFE40}"/>
              </a:ext>
            </a:extLst>
          </p:cNvPr>
          <p:cNvSpPr/>
          <p:nvPr/>
        </p:nvSpPr>
        <p:spPr bwMode="auto">
          <a:xfrm>
            <a:off x="4165600"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cxnSp>
        <p:nvCxnSpPr>
          <p:cNvPr id="9" name="Straight Connector 8">
            <a:extLst>
              <a:ext uri="{FF2B5EF4-FFF2-40B4-BE49-F238E27FC236}">
                <a16:creationId xmlns:a16="http://schemas.microsoft.com/office/drawing/2014/main" id="{82C4AA98-708C-D8E0-7E46-4069E85BEC67}"/>
              </a:ext>
            </a:extLst>
          </p:cNvPr>
          <p:cNvCxnSpPr>
            <a:cxnSpLocks/>
            <a:stCxn id="7" idx="3"/>
            <a:endCxn id="8" idx="1"/>
          </p:cNvCxnSpPr>
          <p:nvPr/>
        </p:nvCxnSpPr>
        <p:spPr bwMode="auto">
          <a:xfrm>
            <a:off x="3079522" y="1951671"/>
            <a:ext cx="108607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a:extLst>
              <a:ext uri="{FF2B5EF4-FFF2-40B4-BE49-F238E27FC236}">
                <a16:creationId xmlns:a16="http://schemas.microsoft.com/office/drawing/2014/main" id="{DE228F2C-4740-94FD-4F3F-248CCE0D3400}"/>
              </a:ext>
            </a:extLst>
          </p:cNvPr>
          <p:cNvSpPr txBox="1"/>
          <p:nvPr/>
        </p:nvSpPr>
        <p:spPr>
          <a:xfrm>
            <a:off x="3302863" y="1608627"/>
            <a:ext cx="862737" cy="341632"/>
          </a:xfrm>
          <a:prstGeom prst="rect">
            <a:avLst/>
          </a:prstGeom>
          <a:noFill/>
        </p:spPr>
        <p:txBody>
          <a:bodyPr wrap="none" rtlCol="0">
            <a:spAutoFit/>
          </a:bodyPr>
          <a:lstStyle/>
          <a:p>
            <a:r>
              <a:rPr lang="en-US" dirty="0">
                <a:latin typeface="+mn-lt"/>
              </a:rPr>
              <a:t>HTTP</a:t>
            </a:r>
          </a:p>
        </p:txBody>
      </p:sp>
      <p:sp>
        <p:nvSpPr>
          <p:cNvPr id="11" name="Rectangle 10">
            <a:extLst>
              <a:ext uri="{FF2B5EF4-FFF2-40B4-BE49-F238E27FC236}">
                <a16:creationId xmlns:a16="http://schemas.microsoft.com/office/drawing/2014/main" id="{EB665ED7-58E1-DC8B-0D14-5B855470FFD4}"/>
              </a:ext>
            </a:extLst>
          </p:cNvPr>
          <p:cNvSpPr/>
          <p:nvPr/>
        </p:nvSpPr>
        <p:spPr bwMode="auto">
          <a:xfrm>
            <a:off x="7042836" y="1432741"/>
            <a:ext cx="1926620"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Application</a:t>
            </a:r>
          </a:p>
        </p:txBody>
      </p:sp>
      <p:cxnSp>
        <p:nvCxnSpPr>
          <p:cNvPr id="12" name="Straight Connector 11">
            <a:extLst>
              <a:ext uri="{FF2B5EF4-FFF2-40B4-BE49-F238E27FC236}">
                <a16:creationId xmlns:a16="http://schemas.microsoft.com/office/drawing/2014/main" id="{724DC3F0-BC4E-EA18-D6C1-86E83DF0FB24}"/>
              </a:ext>
            </a:extLst>
          </p:cNvPr>
          <p:cNvCxnSpPr>
            <a:cxnSpLocks/>
            <a:stCxn id="8" idx="3"/>
            <a:endCxn id="11" idx="1"/>
          </p:cNvCxnSpPr>
          <p:nvPr/>
        </p:nvCxnSpPr>
        <p:spPr bwMode="auto">
          <a:xfrm flipV="1">
            <a:off x="5943405" y="1950260"/>
            <a:ext cx="1099431"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D10A15C4-97FD-B2F9-DA04-61D8BF577FC3}"/>
              </a:ext>
            </a:extLst>
          </p:cNvPr>
          <p:cNvSpPr txBox="1"/>
          <p:nvPr/>
        </p:nvSpPr>
        <p:spPr>
          <a:xfrm>
            <a:off x="6043977" y="1608627"/>
            <a:ext cx="862737" cy="341632"/>
          </a:xfrm>
          <a:prstGeom prst="rect">
            <a:avLst/>
          </a:prstGeom>
          <a:noFill/>
        </p:spPr>
        <p:txBody>
          <a:bodyPr wrap="none" rtlCol="0">
            <a:spAutoFit/>
          </a:bodyPr>
          <a:lstStyle/>
          <a:p>
            <a:r>
              <a:rPr lang="en-US" dirty="0">
                <a:latin typeface="+mn-lt"/>
              </a:rPr>
              <a:t>HTTP</a:t>
            </a:r>
          </a:p>
        </p:txBody>
      </p:sp>
      <p:sp>
        <p:nvSpPr>
          <p:cNvPr id="21" name="Can 20">
            <a:extLst>
              <a:ext uri="{FF2B5EF4-FFF2-40B4-BE49-F238E27FC236}">
                <a16:creationId xmlns:a16="http://schemas.microsoft.com/office/drawing/2014/main" id="{A09008B7-631C-95D3-7C97-E9A02B4AAC0F}"/>
              </a:ext>
            </a:extLst>
          </p:cNvPr>
          <p:cNvSpPr/>
          <p:nvPr/>
        </p:nvSpPr>
        <p:spPr bwMode="auto">
          <a:xfrm>
            <a:off x="9936683" y="1432741"/>
            <a:ext cx="1371600" cy="1035036"/>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22" name="Straight Connector 21">
            <a:extLst>
              <a:ext uri="{FF2B5EF4-FFF2-40B4-BE49-F238E27FC236}">
                <a16:creationId xmlns:a16="http://schemas.microsoft.com/office/drawing/2014/main" id="{8B2D6899-3634-6BE9-2835-E7E5D7B53A5C}"/>
              </a:ext>
            </a:extLst>
          </p:cNvPr>
          <p:cNvCxnSpPr>
            <a:cxnSpLocks/>
            <a:endCxn id="21" idx="2"/>
          </p:cNvCxnSpPr>
          <p:nvPr/>
        </p:nvCxnSpPr>
        <p:spPr bwMode="auto">
          <a:xfrm>
            <a:off x="8969456" y="1950259"/>
            <a:ext cx="9672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TextBox 22">
            <a:extLst>
              <a:ext uri="{FF2B5EF4-FFF2-40B4-BE49-F238E27FC236}">
                <a16:creationId xmlns:a16="http://schemas.microsoft.com/office/drawing/2014/main" id="{92AA2C5E-B3CE-9902-F760-5CEE2B9190ED}"/>
              </a:ext>
            </a:extLst>
          </p:cNvPr>
          <p:cNvSpPr txBox="1"/>
          <p:nvPr/>
        </p:nvSpPr>
        <p:spPr>
          <a:xfrm>
            <a:off x="9151065" y="1567208"/>
            <a:ext cx="678391" cy="341632"/>
          </a:xfrm>
          <a:prstGeom prst="rect">
            <a:avLst/>
          </a:prstGeom>
          <a:noFill/>
        </p:spPr>
        <p:txBody>
          <a:bodyPr wrap="none" rtlCol="0">
            <a:spAutoFit/>
          </a:bodyPr>
          <a:lstStyle/>
          <a:p>
            <a:r>
              <a:rPr lang="en-US" dirty="0">
                <a:latin typeface="+mn-lt"/>
              </a:rPr>
              <a:t>TCP</a:t>
            </a:r>
          </a:p>
        </p:txBody>
      </p:sp>
      <p:sp>
        <p:nvSpPr>
          <p:cNvPr id="25" name="Rectangle 24">
            <a:extLst>
              <a:ext uri="{FF2B5EF4-FFF2-40B4-BE49-F238E27FC236}">
                <a16:creationId xmlns:a16="http://schemas.microsoft.com/office/drawing/2014/main" id="{B99F4E21-5C39-AE49-D970-1C4AB6A5907C}"/>
              </a:ext>
            </a:extLst>
          </p:cNvPr>
          <p:cNvSpPr/>
          <p:nvPr/>
        </p:nvSpPr>
        <p:spPr bwMode="auto">
          <a:xfrm>
            <a:off x="1301717" y="3353775"/>
            <a:ext cx="1777805"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Mobile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IOT</a:t>
            </a:r>
          </a:p>
        </p:txBody>
      </p:sp>
      <p:sp>
        <p:nvSpPr>
          <p:cNvPr id="29" name="Rectangle 28">
            <a:extLst>
              <a:ext uri="{FF2B5EF4-FFF2-40B4-BE49-F238E27FC236}">
                <a16:creationId xmlns:a16="http://schemas.microsoft.com/office/drawing/2014/main" id="{06113AC1-F410-A775-397A-7724DBA7D161}"/>
              </a:ext>
            </a:extLst>
          </p:cNvPr>
          <p:cNvSpPr/>
          <p:nvPr/>
        </p:nvSpPr>
        <p:spPr bwMode="auto">
          <a:xfrm>
            <a:off x="7042836" y="3352364"/>
            <a:ext cx="1926620"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Services</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(APIs)</a:t>
            </a:r>
          </a:p>
        </p:txBody>
      </p:sp>
      <p:cxnSp>
        <p:nvCxnSpPr>
          <p:cNvPr id="30" name="Straight Connector 29">
            <a:extLst>
              <a:ext uri="{FF2B5EF4-FFF2-40B4-BE49-F238E27FC236}">
                <a16:creationId xmlns:a16="http://schemas.microsoft.com/office/drawing/2014/main" id="{C47A53C5-D919-6958-8D1B-E1B138AC99E6}"/>
              </a:ext>
            </a:extLst>
          </p:cNvPr>
          <p:cNvCxnSpPr>
            <a:cxnSpLocks/>
            <a:stCxn id="25" idx="3"/>
            <a:endCxn id="29" idx="1"/>
          </p:cNvCxnSpPr>
          <p:nvPr/>
        </p:nvCxnSpPr>
        <p:spPr bwMode="auto">
          <a:xfrm flipV="1">
            <a:off x="3079522" y="4281671"/>
            <a:ext cx="3963314"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a:extLst>
              <a:ext uri="{FF2B5EF4-FFF2-40B4-BE49-F238E27FC236}">
                <a16:creationId xmlns:a16="http://schemas.microsoft.com/office/drawing/2014/main" id="{781B77EA-B582-A9AE-47CB-FAB60BA6D2E3}"/>
              </a:ext>
            </a:extLst>
          </p:cNvPr>
          <p:cNvSpPr txBox="1"/>
          <p:nvPr/>
        </p:nvSpPr>
        <p:spPr>
          <a:xfrm>
            <a:off x="3909571" y="3664041"/>
            <a:ext cx="2709396" cy="590931"/>
          </a:xfrm>
          <a:prstGeom prst="rect">
            <a:avLst/>
          </a:prstGeom>
          <a:noFill/>
        </p:spPr>
        <p:txBody>
          <a:bodyPr wrap="none" rtlCol="0">
            <a:spAutoFit/>
          </a:bodyPr>
          <a:lstStyle/>
          <a:p>
            <a:pPr algn="ctr"/>
            <a:r>
              <a:rPr lang="en-US" dirty="0">
                <a:latin typeface="+mn-lt"/>
              </a:rPr>
              <a:t>HTTP w/JSON/XML</a:t>
            </a:r>
            <a:br>
              <a:rPr lang="en-US" dirty="0">
                <a:latin typeface="+mn-lt"/>
              </a:rPr>
            </a:br>
            <a:r>
              <a:rPr lang="en-US" dirty="0">
                <a:latin typeface="+mn-lt"/>
              </a:rPr>
              <a:t>Payload</a:t>
            </a:r>
          </a:p>
        </p:txBody>
      </p:sp>
      <p:sp>
        <p:nvSpPr>
          <p:cNvPr id="32" name="Can 31">
            <a:extLst>
              <a:ext uri="{FF2B5EF4-FFF2-40B4-BE49-F238E27FC236}">
                <a16:creationId xmlns:a16="http://schemas.microsoft.com/office/drawing/2014/main" id="{4CF660BC-AF43-934C-90A4-668388CD887B}"/>
              </a:ext>
            </a:extLst>
          </p:cNvPr>
          <p:cNvSpPr/>
          <p:nvPr/>
        </p:nvSpPr>
        <p:spPr bwMode="auto">
          <a:xfrm>
            <a:off x="9936683" y="3352364"/>
            <a:ext cx="1371600" cy="1858612"/>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33" name="Straight Connector 32">
            <a:extLst>
              <a:ext uri="{FF2B5EF4-FFF2-40B4-BE49-F238E27FC236}">
                <a16:creationId xmlns:a16="http://schemas.microsoft.com/office/drawing/2014/main" id="{56978804-5DC4-656E-427F-45AED55E3B60}"/>
              </a:ext>
            </a:extLst>
          </p:cNvPr>
          <p:cNvCxnSpPr>
            <a:cxnSpLocks/>
            <a:stCxn id="29" idx="3"/>
            <a:endCxn id="32" idx="2"/>
          </p:cNvCxnSpPr>
          <p:nvPr/>
        </p:nvCxnSpPr>
        <p:spPr bwMode="auto">
          <a:xfrm flipV="1">
            <a:off x="8969456" y="4281670"/>
            <a:ext cx="96722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TextBox 33">
            <a:extLst>
              <a:ext uri="{FF2B5EF4-FFF2-40B4-BE49-F238E27FC236}">
                <a16:creationId xmlns:a16="http://schemas.microsoft.com/office/drawing/2014/main" id="{2AA2D67A-16E4-0A74-650D-FEE7E12CC73D}"/>
              </a:ext>
            </a:extLst>
          </p:cNvPr>
          <p:cNvSpPr txBox="1"/>
          <p:nvPr/>
        </p:nvSpPr>
        <p:spPr>
          <a:xfrm>
            <a:off x="9151065" y="3486831"/>
            <a:ext cx="678391" cy="341632"/>
          </a:xfrm>
          <a:prstGeom prst="rect">
            <a:avLst/>
          </a:prstGeom>
          <a:noFill/>
        </p:spPr>
        <p:txBody>
          <a:bodyPr wrap="none" rtlCol="0">
            <a:spAutoFit/>
          </a:bodyPr>
          <a:lstStyle/>
          <a:p>
            <a:r>
              <a:rPr lang="en-US" dirty="0">
                <a:latin typeface="+mn-lt"/>
              </a:rPr>
              <a:t>TCP</a:t>
            </a:r>
          </a:p>
        </p:txBody>
      </p:sp>
      <p:sp>
        <p:nvSpPr>
          <p:cNvPr id="37" name="Rectangle 36">
            <a:extLst>
              <a:ext uri="{FF2B5EF4-FFF2-40B4-BE49-F238E27FC236}">
                <a16:creationId xmlns:a16="http://schemas.microsoft.com/office/drawing/2014/main" id="{F6FDBDA0-B14C-2523-585B-DF59E62F6B8B}"/>
              </a:ext>
            </a:extLst>
          </p:cNvPr>
          <p:cNvSpPr/>
          <p:nvPr/>
        </p:nvSpPr>
        <p:spPr bwMode="auto">
          <a:xfrm>
            <a:off x="1438894" y="4494881"/>
            <a:ext cx="1503450" cy="597313"/>
          </a:xfrm>
          <a:prstGeom prst="rect">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Application</a:t>
            </a:r>
          </a:p>
        </p:txBody>
      </p:sp>
      <p:sp>
        <p:nvSpPr>
          <p:cNvPr id="41" name="TextBox 40">
            <a:extLst>
              <a:ext uri="{FF2B5EF4-FFF2-40B4-BE49-F238E27FC236}">
                <a16:creationId xmlns:a16="http://schemas.microsoft.com/office/drawing/2014/main" id="{838C4954-B4C6-2726-6D0B-95E1A1CD90D6}"/>
              </a:ext>
            </a:extLst>
          </p:cNvPr>
          <p:cNvSpPr txBox="1"/>
          <p:nvPr/>
        </p:nvSpPr>
        <p:spPr>
          <a:xfrm>
            <a:off x="193869" y="1650725"/>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1.0</a:t>
            </a:r>
          </a:p>
        </p:txBody>
      </p:sp>
      <p:sp>
        <p:nvSpPr>
          <p:cNvPr id="42" name="TextBox 41">
            <a:extLst>
              <a:ext uri="{FF2B5EF4-FFF2-40B4-BE49-F238E27FC236}">
                <a16:creationId xmlns:a16="http://schemas.microsoft.com/office/drawing/2014/main" id="{0B197F35-A5CB-70FB-3401-8FE0306018B8}"/>
              </a:ext>
            </a:extLst>
          </p:cNvPr>
          <p:cNvSpPr txBox="1"/>
          <p:nvPr/>
        </p:nvSpPr>
        <p:spPr>
          <a:xfrm>
            <a:off x="246092" y="4024391"/>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2.0</a:t>
            </a:r>
          </a:p>
        </p:txBody>
      </p:sp>
      <p:sp>
        <p:nvSpPr>
          <p:cNvPr id="43" name="TextBox 42">
            <a:extLst>
              <a:ext uri="{FF2B5EF4-FFF2-40B4-BE49-F238E27FC236}">
                <a16:creationId xmlns:a16="http://schemas.microsoft.com/office/drawing/2014/main" id="{CFC42826-C76E-1D43-98E1-76B64C1ABDD8}"/>
              </a:ext>
            </a:extLst>
          </p:cNvPr>
          <p:cNvSpPr txBox="1"/>
          <p:nvPr/>
        </p:nvSpPr>
        <p:spPr>
          <a:xfrm>
            <a:off x="337469" y="5615915"/>
            <a:ext cx="11517061" cy="646331"/>
          </a:xfrm>
          <a:prstGeom prst="rect">
            <a:avLst/>
          </a:prstGeom>
          <a:noFill/>
        </p:spPr>
        <p:txBody>
          <a:bodyPr wrap="square" rtlCol="0">
            <a:spAutoFit/>
          </a:bodyPr>
          <a:lstStyle/>
          <a:p>
            <a:r>
              <a:rPr lang="en-US" sz="2000" b="0" dirty="0">
                <a:latin typeface="+mn-lt"/>
              </a:rPr>
              <a:t>The primary architecture shift in web 2.0 is that the application itself moves to running on the client and the client types expand from just a browser to mobile and IoT</a:t>
            </a:r>
          </a:p>
        </p:txBody>
      </p:sp>
    </p:spTree>
    <p:extLst>
      <p:ext uri="{BB962C8B-B14F-4D97-AF65-F5344CB8AC3E}">
        <p14:creationId xmlns:p14="http://schemas.microsoft.com/office/powerpoint/2010/main" val="144307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13</a:t>
            </a:fld>
            <a:endParaRPr lang="en-US"/>
          </a:p>
        </p:txBody>
      </p:sp>
      <p:sp>
        <p:nvSpPr>
          <p:cNvPr id="680962" name="Rectangle 2"/>
          <p:cNvSpPr>
            <a:spLocks noGrp="1" noChangeArrowheads="1"/>
          </p:cNvSpPr>
          <p:nvPr>
            <p:ph type="title"/>
          </p:nvPr>
        </p:nvSpPr>
        <p:spPr/>
        <p:txBody>
          <a:bodyPr/>
          <a:lstStyle/>
          <a:p>
            <a:r>
              <a:rPr lang="en-US" dirty="0"/>
              <a:t>Web 2.0 starts by exploiting a little known feature called XHTR (XML Http Request) </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In 1998, Microsoft developed the concept behind XHTR to support a web-based mail program which was first shipped with IE5 in 1999</a:t>
            </a:r>
          </a:p>
          <a:p>
            <a:r>
              <a:rPr lang="en-US" sz="2400" dirty="0"/>
              <a:t>This “feature” was inconsistently implemented in a variety or browsers over the early years</a:t>
            </a:r>
          </a:p>
          <a:p>
            <a:r>
              <a:rPr lang="en-US" sz="2400" dirty="0"/>
              <a:t>In 2004, Google saw the promise of XHTR and </a:t>
            </a:r>
            <a:r>
              <a:rPr lang="en-US" sz="2400" dirty="0" err="1"/>
              <a:t>creaed</a:t>
            </a:r>
            <a:r>
              <a:rPr lang="en-US" sz="2400" dirty="0"/>
              <a:t> a browser compatible </a:t>
            </a:r>
            <a:r>
              <a:rPr lang="en-US" sz="2400" dirty="0" err="1"/>
              <a:t>javascript</a:t>
            </a:r>
            <a:r>
              <a:rPr lang="en-US" sz="2400" dirty="0"/>
              <a:t> library that they needed to support a new generation of applications they were creating – Gmail in 2004, and Google Maps in 2005</a:t>
            </a:r>
          </a:p>
          <a:p>
            <a:r>
              <a:rPr lang="en-US" sz="2400" dirty="0"/>
              <a:t>In 2006, XHTR was released as a standard by the W3C - </a:t>
            </a:r>
            <a:r>
              <a:rPr lang="en-US" sz="1600" dirty="0"/>
              <a:t>https://www.w3.org/TR/2006/WD-XMLHttpRequest-20060405/  </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337470" y="5852290"/>
            <a:ext cx="11854530" cy="646331"/>
          </a:xfrm>
          <a:prstGeom prst="rect">
            <a:avLst/>
          </a:prstGeom>
          <a:noFill/>
        </p:spPr>
        <p:txBody>
          <a:bodyPr wrap="square" rtlCol="0">
            <a:spAutoFit/>
          </a:bodyPr>
          <a:lstStyle/>
          <a:p>
            <a:pPr algn="ctr"/>
            <a:r>
              <a:rPr lang="en-US" sz="2000" dirty="0">
                <a:solidFill>
                  <a:srgbClr val="7030A0"/>
                </a:solidFill>
                <a:latin typeface="+mn-lt"/>
              </a:rPr>
              <a:t>Like most interesting things, the enabler for web 2.0 was introduced for a totally different purpose and then later exploited to enable things we use today</a:t>
            </a:r>
          </a:p>
        </p:txBody>
      </p:sp>
    </p:spTree>
    <p:extLst>
      <p:ext uri="{BB962C8B-B14F-4D97-AF65-F5344CB8AC3E}">
        <p14:creationId xmlns:p14="http://schemas.microsoft.com/office/powerpoint/2010/main" val="4215843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Ajax Design Strategies">
            <a:extLst>
              <a:ext uri="{FF2B5EF4-FFF2-40B4-BE49-F238E27FC236}">
                <a16:creationId xmlns:a16="http://schemas.microsoft.com/office/drawing/2014/main" id="{7FC31B07-C98F-BB71-BA1D-42AC0D63D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48" y="3213958"/>
            <a:ext cx="5728083" cy="32077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11"/>
          </p:nvPr>
        </p:nvSpPr>
        <p:spPr/>
        <p:txBody>
          <a:bodyPr/>
          <a:lstStyle/>
          <a:p>
            <a:fld id="{6A4E8E82-B71F-A446-92B7-F7D70F811AA7}" type="slidenum">
              <a:rPr lang="en-US"/>
              <a:pPr/>
              <a:t>14</a:t>
            </a:fld>
            <a:endParaRPr lang="en-US"/>
          </a:p>
        </p:txBody>
      </p:sp>
      <p:sp>
        <p:nvSpPr>
          <p:cNvPr id="680962" name="Rectangle 2"/>
          <p:cNvSpPr>
            <a:spLocks noGrp="1" noChangeArrowheads="1"/>
          </p:cNvSpPr>
          <p:nvPr>
            <p:ph type="title"/>
          </p:nvPr>
        </p:nvSpPr>
        <p:spPr>
          <a:xfrm>
            <a:off x="609600" y="314268"/>
            <a:ext cx="10972800" cy="698948"/>
          </a:xfrm>
        </p:spPr>
        <p:txBody>
          <a:bodyPr/>
          <a:lstStyle/>
          <a:p>
            <a:r>
              <a:rPr lang="en-US" dirty="0"/>
              <a:t>What does XHTR (and AJAX) enable along with its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510448" y="1551289"/>
            <a:ext cx="10947094" cy="4114800"/>
          </a:xfrm>
        </p:spPr>
        <p:txBody>
          <a:bodyPr/>
          <a:lstStyle/>
          <a:p>
            <a:r>
              <a:rPr lang="en-US" sz="2000" dirty="0"/>
              <a:t>Terminology, XHTR is often talked about with something else called AJAX – Ajax stands for asynchronous </a:t>
            </a:r>
            <a:r>
              <a:rPr lang="en-US" sz="2000" dirty="0" err="1"/>
              <a:t>javascript</a:t>
            </a:r>
            <a:r>
              <a:rPr lang="en-US" sz="2000" dirty="0"/>
              <a:t> and XML</a:t>
            </a:r>
          </a:p>
          <a:p>
            <a:r>
              <a:rPr lang="en-US" sz="2000" dirty="0"/>
              <a:t>AJAX is the API component that the browser uses, XHTR is the structure of the object that interacts with servers over HTTP</a:t>
            </a:r>
            <a:endParaRPr lang="en-US" sz="1400" dirty="0"/>
          </a:p>
          <a:p>
            <a:endParaRPr lang="en-US" sz="1800" dirty="0"/>
          </a:p>
          <a:p>
            <a:pPr lvl="1"/>
            <a:endParaRPr lang="en-US" sz="1800" dirty="0"/>
          </a:p>
        </p:txBody>
      </p:sp>
      <p:pic>
        <p:nvPicPr>
          <p:cNvPr id="12292" name="Picture 4" descr="AJAX Web Application Model | Download Scientific Diagram">
            <a:extLst>
              <a:ext uri="{FF2B5EF4-FFF2-40B4-BE49-F238E27FC236}">
                <a16:creationId xmlns:a16="http://schemas.microsoft.com/office/drawing/2014/main" id="{6EAC59EE-B49F-FE39-10C1-E6372C8EF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617" y="3608689"/>
            <a:ext cx="4054436" cy="274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90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15</a:t>
            </a:fld>
            <a:endParaRPr lang="en-US"/>
          </a:p>
        </p:txBody>
      </p:sp>
      <p:sp>
        <p:nvSpPr>
          <p:cNvPr id="680962" name="Rectangle 2"/>
          <p:cNvSpPr>
            <a:spLocks noGrp="1" noChangeArrowheads="1"/>
          </p:cNvSpPr>
          <p:nvPr>
            <p:ph type="title"/>
          </p:nvPr>
        </p:nvSpPr>
        <p:spPr>
          <a:xfrm>
            <a:off x="354376" y="291467"/>
            <a:ext cx="11483248" cy="698948"/>
          </a:xfrm>
        </p:spPr>
        <p:txBody>
          <a:bodyPr/>
          <a:lstStyle/>
          <a:p>
            <a:r>
              <a:rPr lang="en-US" dirty="0"/>
              <a:t>Capabilities enabled by the Web 2.0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Web 1.0 was about the evolution from static content to dynamic content</a:t>
            </a:r>
          </a:p>
          <a:p>
            <a:r>
              <a:rPr lang="en-US" sz="2400" dirty="0"/>
              <a:t>Web 2.0 is about running fully featured applications over the web protocols</a:t>
            </a:r>
          </a:p>
          <a:p>
            <a:pPr lvl="1"/>
            <a:r>
              <a:rPr lang="en-US" sz="2000" dirty="0"/>
              <a:t>Multi-Client – not just web browsers but mobile and IoT devices</a:t>
            </a:r>
          </a:p>
          <a:p>
            <a:r>
              <a:rPr lang="en-US" sz="2450" dirty="0"/>
              <a:t>Web 2.0 also brought with it extensions to the underlying HTTP protocol</a:t>
            </a:r>
          </a:p>
          <a:p>
            <a:pPr lvl="1"/>
            <a:r>
              <a:rPr lang="en-US" sz="2000" dirty="0"/>
              <a:t>HTTP/2.0 – Switch from non-persistent to persistent connections; Switch from text to binary payloads</a:t>
            </a:r>
          </a:p>
          <a:p>
            <a:pPr lvl="1"/>
            <a:r>
              <a:rPr lang="en-US" sz="2000" dirty="0"/>
              <a:t>MQTT – A queue based lightweight, low-energy protocol suitable to support fleets of IoT devices running embedded web 2.0 applications</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0" y="5709822"/>
            <a:ext cx="12192000" cy="646331"/>
          </a:xfrm>
          <a:prstGeom prst="rect">
            <a:avLst/>
          </a:prstGeom>
          <a:noFill/>
        </p:spPr>
        <p:txBody>
          <a:bodyPr wrap="square" rtlCol="0">
            <a:spAutoFit/>
          </a:bodyPr>
          <a:lstStyle/>
          <a:p>
            <a:pPr algn="ctr"/>
            <a:r>
              <a:rPr lang="en-US" sz="2000" dirty="0">
                <a:solidFill>
                  <a:srgbClr val="7030A0"/>
                </a:solidFill>
                <a:latin typeface="+mn-lt"/>
              </a:rPr>
              <a:t>Most basically stated – </a:t>
            </a:r>
            <a:br>
              <a:rPr lang="en-US" sz="2000" dirty="0">
                <a:solidFill>
                  <a:srgbClr val="7030A0"/>
                </a:solidFill>
                <a:latin typeface="+mn-lt"/>
              </a:rPr>
            </a:br>
            <a:r>
              <a:rPr lang="en-US" sz="2000" dirty="0">
                <a:solidFill>
                  <a:srgbClr val="7030A0"/>
                </a:solidFill>
                <a:latin typeface="+mn-lt"/>
              </a:rPr>
              <a:t>Web 2.0 is about being able to do useful things over the Web</a:t>
            </a:r>
          </a:p>
        </p:txBody>
      </p:sp>
    </p:spTree>
    <p:extLst>
      <p:ext uri="{BB962C8B-B14F-4D97-AF65-F5344CB8AC3E}">
        <p14:creationId xmlns:p14="http://schemas.microsoft.com/office/powerpoint/2010/main" val="336378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16</a:t>
            </a:fld>
            <a:endParaRPr lang="en-US" dirty="0"/>
          </a:p>
        </p:txBody>
      </p:sp>
      <p:sp>
        <p:nvSpPr>
          <p:cNvPr id="470018" name="Rectangle 2"/>
          <p:cNvSpPr>
            <a:spLocks noGrp="1" noChangeArrowheads="1"/>
          </p:cNvSpPr>
          <p:nvPr>
            <p:ph type="title"/>
          </p:nvPr>
        </p:nvSpPr>
        <p:spPr>
          <a:xfrm>
            <a:off x="609600" y="120797"/>
            <a:ext cx="10936077" cy="698948"/>
          </a:xfrm>
        </p:spPr>
        <p:txBody>
          <a:bodyPr/>
          <a:lstStyle/>
          <a:p>
            <a:r>
              <a:rPr lang="en-US" dirty="0"/>
              <a:t>Web 2.0 – Circa 2005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849918"/>
            <a:ext cx="1598672" cy="256739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2378728"/>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874094" y="1872769"/>
            <a:ext cx="451540" cy="12608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25634" y="1144871"/>
            <a:ext cx="2209800" cy="1455795"/>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95438" y="2080306"/>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flipV="1">
            <a:off x="2695585" y="4417316"/>
            <a:ext cx="34820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5945744" y="4135918"/>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Content provider: Browser downloads application code either via a web server or a content delivery network</a:t>
            </a:r>
          </a:p>
          <a:p>
            <a:pPr lvl="1">
              <a:lnSpc>
                <a:spcPct val="100000"/>
              </a:lnSpc>
            </a:pPr>
            <a:r>
              <a:rPr lang="en-US" sz="1550" b="0" dirty="0"/>
              <a:t>Once application is downloaded, it is bootstrapped and executed 100% in browser</a:t>
            </a:r>
          </a:p>
          <a:p>
            <a:pPr lvl="1">
              <a:lnSpc>
                <a:spcPct val="100000"/>
              </a:lnSpc>
            </a:pPr>
            <a:r>
              <a:rPr lang="en-US" sz="1550" b="0" dirty="0"/>
              <a:t>Application makes requests over HTTP to APIs using Ajax</a:t>
            </a:r>
          </a:p>
          <a:p>
            <a:pPr lvl="1">
              <a:lnSpc>
                <a:spcPct val="100000"/>
              </a:lnSpc>
            </a:pPr>
            <a:r>
              <a:rPr lang="en-US" sz="1550" b="0" dirty="0"/>
              <a:t>To manage scale and security, purpose built proxies are deployed; a WAF for security, and an API gateway to manage the APIs </a:t>
            </a:r>
          </a:p>
          <a:p>
            <a:pPr>
              <a:lnSpc>
                <a:spcPct val="100000"/>
              </a:lnSpc>
            </a:pPr>
            <a:r>
              <a:rPr lang="en-US" sz="1800" b="0" dirty="0"/>
              <a:t>Challenges</a:t>
            </a:r>
          </a:p>
          <a:p>
            <a:pPr lvl="1">
              <a:lnSpc>
                <a:spcPct val="100000"/>
              </a:lnSpc>
            </a:pPr>
            <a:r>
              <a:rPr lang="en-US" sz="1350" b="0" dirty="0" err="1"/>
              <a:t>Javascript</a:t>
            </a:r>
            <a:r>
              <a:rPr lang="en-US" sz="1350" b="0" dirty="0"/>
              <a:t> is complex to create and maintain these types of applications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731726"/>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4988498" y="1134132"/>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425327" y="3396960"/>
            <a:ext cx="1300910" cy="94979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FFFF00"/>
                </a:solidFill>
                <a:effectLst/>
                <a:latin typeface="+mn-lt"/>
                <a:ea typeface="ＭＳ Ｐゴシック" charset="0"/>
              </a:rPr>
              <a:t>Javascript</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Application</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Courier" pitchFamily="2" charset="0"/>
                <a:ea typeface="ＭＳ Ｐゴシック" charset="0"/>
              </a:rPr>
              <a:t>Ajax()</a:t>
            </a: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595438" y="155754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271838" y="1669827"/>
            <a:ext cx="716660" cy="945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endCxn id="18" idx="2"/>
          </p:cNvCxnSpPr>
          <p:nvPr/>
        </p:nvCxnSpPr>
        <p:spPr bwMode="auto">
          <a:xfrm>
            <a:off x="4271838" y="2317805"/>
            <a:ext cx="721862" cy="5966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2" name="TextBox 41">
            <a:extLst>
              <a:ext uri="{FF2B5EF4-FFF2-40B4-BE49-F238E27FC236}">
                <a16:creationId xmlns:a16="http://schemas.microsoft.com/office/drawing/2014/main" id="{A0BC2A9A-8D5F-369A-EEDB-CA6AD4B4F130}"/>
              </a:ext>
            </a:extLst>
          </p:cNvPr>
          <p:cNvSpPr txBox="1"/>
          <p:nvPr/>
        </p:nvSpPr>
        <p:spPr>
          <a:xfrm rot="16200000">
            <a:off x="1304964" y="1583135"/>
            <a:ext cx="1479892" cy="341632"/>
          </a:xfrm>
          <a:prstGeom prst="rect">
            <a:avLst/>
          </a:prstGeom>
          <a:noFill/>
        </p:spPr>
        <p:txBody>
          <a:bodyPr wrap="none" rtlCol="0">
            <a:spAutoFit/>
          </a:bodyPr>
          <a:lstStyle/>
          <a:p>
            <a:r>
              <a:rPr lang="en-US" dirty="0">
                <a:latin typeface="+mn-lt"/>
              </a:rPr>
              <a:t>Download</a:t>
            </a:r>
          </a:p>
        </p:txBody>
      </p: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02981" y="4232342"/>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21139" y="4232341"/>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3687587" y="3623324"/>
            <a:ext cx="2672511" cy="230162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FFFF00"/>
                </a:solidFill>
                <a:effectLst/>
                <a:latin typeface="+mn-lt"/>
                <a:ea typeface="ＭＳ Ｐゴシック" charset="0"/>
              </a:rPr>
              <a:t>API Runtime</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3945246"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4717364"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475702"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3945246"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4717364"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475702"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3945246"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4717364"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475702"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413743" y="4417316"/>
            <a:ext cx="26575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endCxn id="43" idx="0"/>
          </p:cNvCxnSpPr>
          <p:nvPr/>
        </p:nvCxnSpPr>
        <p:spPr bwMode="auto">
          <a:xfrm>
            <a:off x="1756172" y="3823080"/>
            <a:ext cx="569462" cy="5942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9458" name="Picture 2" descr="Image result for gmail logo">
            <a:extLst>
              <a:ext uri="{FF2B5EF4-FFF2-40B4-BE49-F238E27FC236}">
                <a16:creationId xmlns:a16="http://schemas.microsoft.com/office/drawing/2014/main" id="{0CE28F44-26E5-66A3-11F4-8FBB4D707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59" y="5978023"/>
            <a:ext cx="1089295" cy="61212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mage result for google maps logo">
            <a:extLst>
              <a:ext uri="{FF2B5EF4-FFF2-40B4-BE49-F238E27FC236}">
                <a16:creationId xmlns:a16="http://schemas.microsoft.com/office/drawing/2014/main" id="{6788DCFE-9AB1-0C56-B511-FDFF1855E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734" y="5932129"/>
            <a:ext cx="726043" cy="726043"/>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08CE383A-27E3-3764-302E-BF41A8E17FB7}"/>
              </a:ext>
            </a:extLst>
          </p:cNvPr>
          <p:cNvSpPr txBox="1"/>
          <p:nvPr/>
        </p:nvSpPr>
        <p:spPr>
          <a:xfrm>
            <a:off x="22363" y="6523288"/>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1442334" y="6542828"/>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7" name="TextBox 36">
            <a:extLst>
              <a:ext uri="{FF2B5EF4-FFF2-40B4-BE49-F238E27FC236}">
                <a16:creationId xmlns:a16="http://schemas.microsoft.com/office/drawing/2014/main" id="{624EF96E-8545-F67F-E1DD-761193BE778D}"/>
              </a:ext>
            </a:extLst>
          </p:cNvPr>
          <p:cNvSpPr txBox="1"/>
          <p:nvPr/>
        </p:nvSpPr>
        <p:spPr>
          <a:xfrm rot="16200000">
            <a:off x="975444" y="4963662"/>
            <a:ext cx="2069797" cy="286232"/>
          </a:xfrm>
          <a:prstGeom prst="rect">
            <a:avLst/>
          </a:prstGeom>
          <a:noFill/>
        </p:spPr>
        <p:txBody>
          <a:bodyPr wrap="none" rtlCol="0">
            <a:spAutoFit/>
          </a:bodyPr>
          <a:lstStyle/>
          <a:p>
            <a:r>
              <a:rPr lang="en-US" sz="1400" dirty="0">
                <a:latin typeface="+mn-lt"/>
              </a:rPr>
              <a:t>XHTR (XML/JSON)</a:t>
            </a:r>
          </a:p>
        </p:txBody>
      </p:sp>
    </p:spTree>
    <p:extLst>
      <p:ext uri="{BB962C8B-B14F-4D97-AF65-F5344CB8AC3E}">
        <p14:creationId xmlns:p14="http://schemas.microsoft.com/office/powerpoint/2010/main" val="328673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17</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 Circa 2008-today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Single Page Application (SPA) Frameworks mature to make developing modern web applications significantly easier</a:t>
            </a:r>
          </a:p>
          <a:p>
            <a:pPr lvl="1">
              <a:lnSpc>
                <a:spcPct val="100000"/>
              </a:lnSpc>
            </a:pPr>
            <a:r>
              <a:rPr lang="en-US" sz="1550" b="0" dirty="0"/>
              <a:t>Mobile Apps arise with nice SDKs that reuse the web platform for data exchange</a:t>
            </a:r>
          </a:p>
          <a:p>
            <a:pPr lvl="1">
              <a:lnSpc>
                <a:spcPct val="100000"/>
              </a:lnSpc>
            </a:pPr>
            <a:r>
              <a:rPr lang="en-US" sz="1550" b="0" dirty="0"/>
              <a:t>IoT devices become very popular – IoT devices have varying capabilities and power thus multiple integration paths are supported – direct HTTP/JSON, MQTT over TCP, or specialized low power protocols such as Z-Wave, ZigBee, Bluetooth, </a:t>
            </a:r>
            <a:r>
              <a:rPr lang="en-US" sz="1550" b="0" dirty="0" err="1"/>
              <a:t>etc</a:t>
            </a:r>
            <a:endParaRPr lang="en-US" sz="1550" b="0" dirty="0"/>
          </a:p>
          <a:p>
            <a:pPr marL="514350" lvl="1" indent="0">
              <a:lnSpc>
                <a:spcPct val="100000"/>
              </a:lnSpc>
              <a:buNone/>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84692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18</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Summary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117917" y="1047820"/>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For all practical purposes this is the current state of the web</a:t>
            </a:r>
          </a:p>
          <a:p>
            <a:pPr lvl="1">
              <a:lnSpc>
                <a:spcPct val="100000"/>
              </a:lnSpc>
            </a:pPr>
            <a:r>
              <a:rPr lang="en-US" sz="1550" b="0" dirty="0"/>
              <a:t>Web 1.0 was about delivering rich content</a:t>
            </a:r>
          </a:p>
          <a:p>
            <a:pPr lvl="1">
              <a:lnSpc>
                <a:spcPct val="100000"/>
              </a:lnSpc>
            </a:pPr>
            <a:r>
              <a:rPr lang="en-US" sz="1550" b="0" dirty="0"/>
              <a:t>Web 2.0 is about using the web architecture to do useful things</a:t>
            </a:r>
          </a:p>
          <a:p>
            <a:pPr>
              <a:lnSpc>
                <a:spcPct val="100000"/>
              </a:lnSpc>
            </a:pPr>
            <a:r>
              <a:rPr lang="en-US" sz="2000" b="0" dirty="0"/>
              <a:t>Architecture Pivots</a:t>
            </a:r>
          </a:p>
          <a:p>
            <a:pPr lvl="1">
              <a:lnSpc>
                <a:spcPct val="100000"/>
              </a:lnSpc>
            </a:pPr>
            <a:r>
              <a:rPr lang="en-US" sz="1550" b="0" dirty="0"/>
              <a:t>Application code delivered to client remotely – benefits, easy patching and updates</a:t>
            </a:r>
          </a:p>
          <a:p>
            <a:pPr lvl="1">
              <a:lnSpc>
                <a:spcPct val="100000"/>
              </a:lnSpc>
            </a:pPr>
            <a:r>
              <a:rPr lang="en-US" sz="1550" b="0" dirty="0"/>
              <a:t>Application runs locally on client – provides limitless scale </a:t>
            </a:r>
          </a:p>
          <a:p>
            <a:pPr lvl="1">
              <a:lnSpc>
                <a:spcPct val="100000"/>
              </a:lnSpc>
            </a:pPr>
            <a:r>
              <a:rPr lang="en-US" sz="1550" b="0" dirty="0"/>
              <a:t>Data and remote functions provided by APIs – numerous architectural innovations here as well (more to come on this topic)</a:t>
            </a:r>
          </a:p>
          <a:p>
            <a:pPr marL="514350" lvl="1" indent="0">
              <a:lnSpc>
                <a:spcPct val="100000"/>
              </a:lnSpc>
              <a:buNone/>
            </a:pPr>
            <a:endParaRPr lang="en-US" sz="1800" b="0" dirty="0"/>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14950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19</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Single Page Application Architecture - SPA</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182275" y="1193723"/>
            <a:ext cx="2023895" cy="45974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331155" y="506448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65" name="Rectangle 64">
            <a:extLst>
              <a:ext uri="{FF2B5EF4-FFF2-40B4-BE49-F238E27FC236}">
                <a16:creationId xmlns:a16="http://schemas.microsoft.com/office/drawing/2014/main" id="{77240560-E8F1-6607-8AAF-44871EFB5B61}"/>
              </a:ext>
            </a:extLst>
          </p:cNvPr>
          <p:cNvSpPr/>
          <p:nvPr/>
        </p:nvSpPr>
        <p:spPr bwMode="auto">
          <a:xfrm>
            <a:off x="331156" y="185845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Networking</a:t>
            </a:r>
          </a:p>
        </p:txBody>
      </p:sp>
      <p:sp>
        <p:nvSpPr>
          <p:cNvPr id="72" name="Rectangle 71">
            <a:extLst>
              <a:ext uri="{FF2B5EF4-FFF2-40B4-BE49-F238E27FC236}">
                <a16:creationId xmlns:a16="http://schemas.microsoft.com/office/drawing/2014/main" id="{32F08871-85A7-1C8A-ADD6-E98AA56345D8}"/>
              </a:ext>
            </a:extLst>
          </p:cNvPr>
          <p:cNvSpPr/>
          <p:nvPr/>
        </p:nvSpPr>
        <p:spPr bwMode="auto">
          <a:xfrm>
            <a:off x="312947" y="2494906"/>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Security</a:t>
            </a:r>
          </a:p>
        </p:txBody>
      </p:sp>
      <p:sp>
        <p:nvSpPr>
          <p:cNvPr id="75" name="Rectangle 74">
            <a:extLst>
              <a:ext uri="{FF2B5EF4-FFF2-40B4-BE49-F238E27FC236}">
                <a16:creationId xmlns:a16="http://schemas.microsoft.com/office/drawing/2014/main" id="{A395AEB2-A313-CBC6-7E7F-1D14444B9117}"/>
              </a:ext>
            </a:extLst>
          </p:cNvPr>
          <p:cNvSpPr/>
          <p:nvPr/>
        </p:nvSpPr>
        <p:spPr bwMode="auto">
          <a:xfrm>
            <a:off x="331156" y="3134731"/>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Layout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6" name="Rectangle 75">
            <a:extLst>
              <a:ext uri="{FF2B5EF4-FFF2-40B4-BE49-F238E27FC236}">
                <a16:creationId xmlns:a16="http://schemas.microsoft.com/office/drawing/2014/main" id="{D7763DBE-064D-476C-EAB4-3B8680FAB69D}"/>
              </a:ext>
            </a:extLst>
          </p:cNvPr>
          <p:cNvSpPr/>
          <p:nvPr/>
        </p:nvSpPr>
        <p:spPr bwMode="auto">
          <a:xfrm>
            <a:off x="312945" y="3796089"/>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Styling</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8" name="Rectangle 77">
            <a:extLst>
              <a:ext uri="{FF2B5EF4-FFF2-40B4-BE49-F238E27FC236}">
                <a16:creationId xmlns:a16="http://schemas.microsoft.com/office/drawing/2014/main" id="{2299FFB5-F713-4F81-4535-C2264D00F38D}"/>
              </a:ext>
            </a:extLst>
          </p:cNvPr>
          <p:cNvSpPr/>
          <p:nvPr/>
        </p:nvSpPr>
        <p:spPr bwMode="auto">
          <a:xfrm>
            <a:off x="312945" y="4435914"/>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Local Storage</a:t>
            </a:r>
            <a:endParaRPr kumimoji="0" lang="en-US" sz="1600" i="0" u="none" strike="noStrike" cap="none" normalizeH="0" baseline="0" dirty="0">
              <a:ln>
                <a:noFill/>
              </a:ln>
              <a:effectLst/>
              <a:latin typeface="+mn-lt"/>
              <a:ea typeface="ＭＳ Ｐゴシック" charset="0"/>
            </a:endParaRPr>
          </a:p>
        </p:txBody>
      </p:sp>
      <p:sp>
        <p:nvSpPr>
          <p:cNvPr id="79" name="Rectangle 78">
            <a:extLst>
              <a:ext uri="{FF2B5EF4-FFF2-40B4-BE49-F238E27FC236}">
                <a16:creationId xmlns:a16="http://schemas.microsoft.com/office/drawing/2014/main" id="{124C162D-E89D-6E4E-7611-443E822F47CB}"/>
              </a:ext>
            </a:extLst>
          </p:cNvPr>
          <p:cNvSpPr/>
          <p:nvPr/>
        </p:nvSpPr>
        <p:spPr bwMode="auto">
          <a:xfrm>
            <a:off x="2826474" y="1182760"/>
            <a:ext cx="4986756"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Page</a:t>
            </a:r>
          </a:p>
        </p:txBody>
      </p:sp>
      <p:sp>
        <p:nvSpPr>
          <p:cNvPr id="80" name="Rectangle 79">
            <a:extLst>
              <a:ext uri="{FF2B5EF4-FFF2-40B4-BE49-F238E27FC236}">
                <a16:creationId xmlns:a16="http://schemas.microsoft.com/office/drawing/2014/main" id="{12F5337A-7F85-0AF5-EDFD-0959F0C70713}"/>
              </a:ext>
            </a:extLst>
          </p:cNvPr>
          <p:cNvSpPr/>
          <p:nvPr/>
        </p:nvSpPr>
        <p:spPr bwMode="auto">
          <a:xfrm>
            <a:off x="2989942" y="1847490"/>
            <a:ext cx="4667972"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Page Component</a:t>
            </a:r>
          </a:p>
        </p:txBody>
      </p:sp>
      <p:sp>
        <p:nvSpPr>
          <p:cNvPr id="81" name="Rectangle 80">
            <a:extLst>
              <a:ext uri="{FF2B5EF4-FFF2-40B4-BE49-F238E27FC236}">
                <a16:creationId xmlns:a16="http://schemas.microsoft.com/office/drawing/2014/main" id="{C595F2FC-36B2-C176-596A-A391FDB1A51A}"/>
              </a:ext>
            </a:extLst>
          </p:cNvPr>
          <p:cNvSpPr/>
          <p:nvPr/>
        </p:nvSpPr>
        <p:spPr bwMode="auto">
          <a:xfrm>
            <a:off x="2989941"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2" name="Rectangle 81">
            <a:extLst>
              <a:ext uri="{FF2B5EF4-FFF2-40B4-BE49-F238E27FC236}">
                <a16:creationId xmlns:a16="http://schemas.microsoft.com/office/drawing/2014/main" id="{3B010F25-0B39-5D55-8277-A03AEE42213D}"/>
              </a:ext>
            </a:extLst>
          </p:cNvPr>
          <p:cNvSpPr/>
          <p:nvPr/>
        </p:nvSpPr>
        <p:spPr bwMode="auto">
          <a:xfrm>
            <a:off x="5471885"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4" name="Rectangle 83">
            <a:extLst>
              <a:ext uri="{FF2B5EF4-FFF2-40B4-BE49-F238E27FC236}">
                <a16:creationId xmlns:a16="http://schemas.microsoft.com/office/drawing/2014/main" id="{D8E92F90-17C3-C4AE-2175-4070BE0A7FCC}"/>
              </a:ext>
            </a:extLst>
          </p:cNvPr>
          <p:cNvSpPr/>
          <p:nvPr/>
        </p:nvSpPr>
        <p:spPr bwMode="auto">
          <a:xfrm>
            <a:off x="29899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5" name="Rectangle 84">
            <a:extLst>
              <a:ext uri="{FF2B5EF4-FFF2-40B4-BE49-F238E27FC236}">
                <a16:creationId xmlns:a16="http://schemas.microsoft.com/office/drawing/2014/main" id="{31236C4D-9A3B-1036-CBDD-C9988E7DF1B3}"/>
              </a:ext>
            </a:extLst>
          </p:cNvPr>
          <p:cNvSpPr/>
          <p:nvPr/>
        </p:nvSpPr>
        <p:spPr bwMode="auto">
          <a:xfrm>
            <a:off x="39551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6" name="Rectangle 85">
            <a:extLst>
              <a:ext uri="{FF2B5EF4-FFF2-40B4-BE49-F238E27FC236}">
                <a16:creationId xmlns:a16="http://schemas.microsoft.com/office/drawing/2014/main" id="{E469DCA3-BD64-65C5-D3C2-CF7CB36CBA16}"/>
              </a:ext>
            </a:extLst>
          </p:cNvPr>
          <p:cNvSpPr/>
          <p:nvPr/>
        </p:nvSpPr>
        <p:spPr bwMode="auto">
          <a:xfrm>
            <a:off x="49203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8" name="Rectangle 87">
            <a:extLst>
              <a:ext uri="{FF2B5EF4-FFF2-40B4-BE49-F238E27FC236}">
                <a16:creationId xmlns:a16="http://schemas.microsoft.com/office/drawing/2014/main" id="{4EE4DF90-E1A4-9BAF-808D-59FCEF1DC93A}"/>
              </a:ext>
            </a:extLst>
          </p:cNvPr>
          <p:cNvSpPr/>
          <p:nvPr/>
        </p:nvSpPr>
        <p:spPr bwMode="auto">
          <a:xfrm>
            <a:off x="58855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9" name="Rectangle 88">
            <a:extLst>
              <a:ext uri="{FF2B5EF4-FFF2-40B4-BE49-F238E27FC236}">
                <a16:creationId xmlns:a16="http://schemas.microsoft.com/office/drawing/2014/main" id="{0F303B59-E1B7-16AA-C9B7-6A4B59F9613D}"/>
              </a:ext>
            </a:extLst>
          </p:cNvPr>
          <p:cNvSpPr/>
          <p:nvPr/>
        </p:nvSpPr>
        <p:spPr bwMode="auto">
          <a:xfrm>
            <a:off x="68507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90" name="Rectangle 89">
            <a:extLst>
              <a:ext uri="{FF2B5EF4-FFF2-40B4-BE49-F238E27FC236}">
                <a16:creationId xmlns:a16="http://schemas.microsoft.com/office/drawing/2014/main" id="{E1BF3E34-EC81-E731-578B-D7D1E89CB6D0}"/>
              </a:ext>
            </a:extLst>
          </p:cNvPr>
          <p:cNvSpPr/>
          <p:nvPr/>
        </p:nvSpPr>
        <p:spPr bwMode="auto">
          <a:xfrm>
            <a:off x="2989941"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1" name="Rectangle 90">
            <a:extLst>
              <a:ext uri="{FF2B5EF4-FFF2-40B4-BE49-F238E27FC236}">
                <a16:creationId xmlns:a16="http://schemas.microsoft.com/office/drawing/2014/main" id="{837452CE-561F-DB13-7A19-2115D1B1EEED}"/>
              </a:ext>
            </a:extLst>
          </p:cNvPr>
          <p:cNvSpPr/>
          <p:nvPr/>
        </p:nvSpPr>
        <p:spPr bwMode="auto">
          <a:xfrm>
            <a:off x="3519712"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2" name="Rectangle 91">
            <a:extLst>
              <a:ext uri="{FF2B5EF4-FFF2-40B4-BE49-F238E27FC236}">
                <a16:creationId xmlns:a16="http://schemas.microsoft.com/office/drawing/2014/main" id="{2BE722E0-99C6-2BE2-E08C-9E9004464A94}"/>
              </a:ext>
            </a:extLst>
          </p:cNvPr>
          <p:cNvSpPr/>
          <p:nvPr/>
        </p:nvSpPr>
        <p:spPr bwMode="auto">
          <a:xfrm>
            <a:off x="4049483"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3" name="Rectangle 92">
            <a:extLst>
              <a:ext uri="{FF2B5EF4-FFF2-40B4-BE49-F238E27FC236}">
                <a16:creationId xmlns:a16="http://schemas.microsoft.com/office/drawing/2014/main" id="{236649D4-9BF2-792A-0C48-1A7F0338046D}"/>
              </a:ext>
            </a:extLst>
          </p:cNvPr>
          <p:cNvSpPr/>
          <p:nvPr/>
        </p:nvSpPr>
        <p:spPr bwMode="auto">
          <a:xfrm>
            <a:off x="4579254"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4" name="Rectangle 93">
            <a:extLst>
              <a:ext uri="{FF2B5EF4-FFF2-40B4-BE49-F238E27FC236}">
                <a16:creationId xmlns:a16="http://schemas.microsoft.com/office/drawing/2014/main" id="{5FC44574-B694-D8FA-83E0-1C963723B2C5}"/>
              </a:ext>
            </a:extLst>
          </p:cNvPr>
          <p:cNvSpPr/>
          <p:nvPr/>
        </p:nvSpPr>
        <p:spPr bwMode="auto">
          <a:xfrm>
            <a:off x="5109025"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5" name="Rectangle 94">
            <a:extLst>
              <a:ext uri="{FF2B5EF4-FFF2-40B4-BE49-F238E27FC236}">
                <a16:creationId xmlns:a16="http://schemas.microsoft.com/office/drawing/2014/main" id="{B5164A10-5B06-FAC6-756D-3EEDE161FC13}"/>
              </a:ext>
            </a:extLst>
          </p:cNvPr>
          <p:cNvSpPr/>
          <p:nvPr/>
        </p:nvSpPr>
        <p:spPr bwMode="auto">
          <a:xfrm>
            <a:off x="5638796"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6" name="Rectangle 95">
            <a:extLst>
              <a:ext uri="{FF2B5EF4-FFF2-40B4-BE49-F238E27FC236}">
                <a16:creationId xmlns:a16="http://schemas.microsoft.com/office/drawing/2014/main" id="{683ADE41-6C67-0FCA-91CA-A21532167C1C}"/>
              </a:ext>
            </a:extLst>
          </p:cNvPr>
          <p:cNvSpPr/>
          <p:nvPr/>
        </p:nvSpPr>
        <p:spPr bwMode="auto">
          <a:xfrm>
            <a:off x="6168567"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7" name="Rectangle 96">
            <a:extLst>
              <a:ext uri="{FF2B5EF4-FFF2-40B4-BE49-F238E27FC236}">
                <a16:creationId xmlns:a16="http://schemas.microsoft.com/office/drawing/2014/main" id="{6B7B5166-DD21-A9D9-0C8E-6DB32579D1A7}"/>
              </a:ext>
            </a:extLst>
          </p:cNvPr>
          <p:cNvSpPr/>
          <p:nvPr/>
        </p:nvSpPr>
        <p:spPr bwMode="auto">
          <a:xfrm>
            <a:off x="6698338"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8" name="Rectangle 97">
            <a:extLst>
              <a:ext uri="{FF2B5EF4-FFF2-40B4-BE49-F238E27FC236}">
                <a16:creationId xmlns:a16="http://schemas.microsoft.com/office/drawing/2014/main" id="{0DCA016C-22AB-D7D6-D43D-DE14FDB8ED82}"/>
              </a:ext>
            </a:extLst>
          </p:cNvPr>
          <p:cNvSpPr/>
          <p:nvPr/>
        </p:nvSpPr>
        <p:spPr bwMode="auto">
          <a:xfrm>
            <a:off x="7228109"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9" name="TextBox 98">
            <a:extLst>
              <a:ext uri="{FF2B5EF4-FFF2-40B4-BE49-F238E27FC236}">
                <a16:creationId xmlns:a16="http://schemas.microsoft.com/office/drawing/2014/main" id="{DC2D4B83-7784-EE05-E095-28EFB1ADEAB5}"/>
              </a:ext>
            </a:extLst>
          </p:cNvPr>
          <p:cNvSpPr txBox="1"/>
          <p:nvPr/>
        </p:nvSpPr>
        <p:spPr>
          <a:xfrm>
            <a:off x="2826474" y="4905115"/>
            <a:ext cx="4986756" cy="1200329"/>
          </a:xfrm>
          <a:prstGeom prst="rect">
            <a:avLst/>
          </a:prstGeom>
          <a:noFill/>
        </p:spPr>
        <p:txBody>
          <a:bodyPr wrap="square" rtlCol="0">
            <a:spAutoFit/>
          </a:bodyPr>
          <a:lstStyle/>
          <a:p>
            <a:pPr algn="ctr"/>
            <a:r>
              <a:rPr lang="en-US" sz="1600" dirty="0">
                <a:solidFill>
                  <a:srgbClr val="7030A0"/>
                </a:solidFill>
                <a:latin typeface="+mn-lt"/>
              </a:rPr>
              <a:t>Kind of Trivial but Web Pages can be thought of as a hierarchy of components, where components nest, the </a:t>
            </a:r>
            <a:r>
              <a:rPr lang="en-US" sz="1600" dirty="0" err="1">
                <a:solidFill>
                  <a:srgbClr val="7030A0"/>
                </a:solidFill>
                <a:latin typeface="+mn-lt"/>
              </a:rPr>
              <a:t>leafs</a:t>
            </a:r>
            <a:r>
              <a:rPr lang="en-US" sz="1600" dirty="0">
                <a:solidFill>
                  <a:srgbClr val="7030A0"/>
                </a:solidFill>
                <a:latin typeface="+mn-lt"/>
              </a:rPr>
              <a:t> of the webpage are native controls such as entry fields, static text, buttons, </a:t>
            </a:r>
            <a:r>
              <a:rPr lang="en-US" sz="1600" dirty="0" err="1">
                <a:solidFill>
                  <a:srgbClr val="7030A0"/>
                </a:solidFill>
                <a:latin typeface="+mn-lt"/>
              </a:rPr>
              <a:t>etc</a:t>
            </a:r>
            <a:endParaRPr lang="en-US" sz="1600" dirty="0">
              <a:solidFill>
                <a:srgbClr val="7030A0"/>
              </a:solidFill>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9365526" y="1193723"/>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9514407" y="379251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9514407" y="1858452"/>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9496198" y="249490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9514407" y="313473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108" name="TextBox 107">
            <a:extLst>
              <a:ext uri="{FF2B5EF4-FFF2-40B4-BE49-F238E27FC236}">
                <a16:creationId xmlns:a16="http://schemas.microsoft.com/office/drawing/2014/main" id="{BAE26CA9-D81A-451D-F4D5-B43F02D85649}"/>
              </a:ext>
            </a:extLst>
          </p:cNvPr>
          <p:cNvSpPr txBox="1"/>
          <p:nvPr/>
        </p:nvSpPr>
        <p:spPr>
          <a:xfrm>
            <a:off x="8230081" y="4941217"/>
            <a:ext cx="3961919" cy="1865126"/>
          </a:xfrm>
          <a:prstGeom prst="rect">
            <a:avLst/>
          </a:prstGeom>
          <a:noFill/>
        </p:spPr>
        <p:txBody>
          <a:bodyPr wrap="square" rtlCol="0">
            <a:spAutoFit/>
          </a:bodyPr>
          <a:lstStyle/>
          <a:p>
            <a:pPr algn="ctr"/>
            <a:r>
              <a:rPr lang="en-US" sz="1600" dirty="0">
                <a:solidFill>
                  <a:srgbClr val="7030A0"/>
                </a:solidFill>
                <a:latin typeface="+mn-lt"/>
              </a:rPr>
              <a:t>Web Components in an SPA consist of a template for layout, styling for look/feel, </a:t>
            </a:r>
            <a:r>
              <a:rPr lang="en-US" sz="1600" dirty="0" err="1">
                <a:solidFill>
                  <a:srgbClr val="7030A0"/>
                </a:solidFill>
                <a:latin typeface="+mn-lt"/>
              </a:rPr>
              <a:t>Javascript</a:t>
            </a:r>
            <a:r>
              <a:rPr lang="en-US" sz="1600" dirty="0">
                <a:solidFill>
                  <a:srgbClr val="7030A0"/>
                </a:solidFill>
                <a:latin typeface="+mn-lt"/>
              </a:rPr>
              <a:t>/Typescript code to manage behavior, and an </a:t>
            </a:r>
            <a:r>
              <a:rPr lang="en-US" sz="1600" dirty="0" err="1">
                <a:solidFill>
                  <a:srgbClr val="7030A0"/>
                </a:solidFill>
                <a:latin typeface="+mn-lt"/>
              </a:rPr>
              <a:t>eventing</a:t>
            </a:r>
            <a:r>
              <a:rPr lang="en-US" sz="1600" dirty="0">
                <a:solidFill>
                  <a:srgbClr val="7030A0"/>
                </a:solidFill>
                <a:latin typeface="+mn-lt"/>
              </a:rPr>
              <a:t> framework to communicate with other web components</a:t>
            </a:r>
          </a:p>
        </p:txBody>
      </p:sp>
    </p:spTree>
    <p:extLst>
      <p:ext uri="{BB962C8B-B14F-4D97-AF65-F5344CB8AC3E}">
        <p14:creationId xmlns:p14="http://schemas.microsoft.com/office/powerpoint/2010/main" val="159640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a:t>
            </a:fld>
            <a:endParaRPr lang="en-US"/>
          </a:p>
        </p:txBody>
      </p:sp>
      <p:sp>
        <p:nvSpPr>
          <p:cNvPr id="680962" name="Rectangle 2"/>
          <p:cNvSpPr>
            <a:spLocks noGrp="1" noChangeArrowheads="1"/>
          </p:cNvSpPr>
          <p:nvPr>
            <p:ph type="title"/>
          </p:nvPr>
        </p:nvSpPr>
        <p:spPr/>
        <p:txBody>
          <a:bodyPr/>
          <a:lstStyle/>
          <a:p>
            <a:r>
              <a:rPr lang="en-US" dirty="0"/>
              <a:t>The Architecture of the Web – How to think about this material</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While the first part of this lecture may appear pretty basic from looking at the slides, its important to understand the “why” we are covering it</a:t>
            </a:r>
          </a:p>
          <a:p>
            <a:r>
              <a:rPr lang="en-US" sz="2400" dirty="0"/>
              <a:t>The evolution of web is one of the best examples of architecture done right</a:t>
            </a:r>
          </a:p>
          <a:p>
            <a:r>
              <a:rPr lang="en-US" sz="2400" dirty="0"/>
              <a:t>While the web itself is credited to being invented in the early 1990s, the web itself rides on inventions going back to the 1960s with TCP/IP</a:t>
            </a:r>
          </a:p>
          <a:p>
            <a:r>
              <a:rPr lang="en-US" sz="2400" dirty="0"/>
              <a:t>Its remarkable about how the web we know today largely evolved from pioneering work that started in the 1960s</a:t>
            </a:r>
          </a:p>
          <a:p>
            <a:r>
              <a:rPr lang="en-US" sz="2400" dirty="0"/>
              <a:t>We will examine the Web Architecture across 3 generations – Web1, Web2, and the emerging Web3</a:t>
            </a:r>
            <a:endParaRPr lang="en-US" sz="2000" dirty="0"/>
          </a:p>
          <a:p>
            <a:pPr lvl="1"/>
            <a:endParaRPr lang="en-US" sz="2000" dirty="0"/>
          </a:p>
        </p:txBody>
      </p:sp>
    </p:spTree>
    <p:extLst>
      <p:ext uri="{BB962C8B-B14F-4D97-AF65-F5344CB8AC3E}">
        <p14:creationId xmlns:p14="http://schemas.microsoft.com/office/powerpoint/2010/main" val="3115469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20</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747380" y="1862726"/>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896261" y="446151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896261" y="252745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878052" y="3163908"/>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896261" y="380373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38" name="TextBox 37">
            <a:extLst>
              <a:ext uri="{FF2B5EF4-FFF2-40B4-BE49-F238E27FC236}">
                <a16:creationId xmlns:a16="http://schemas.microsoft.com/office/drawing/2014/main" id="{81601513-1F42-B590-1D6A-DC9486E4A6F0}"/>
              </a:ext>
            </a:extLst>
          </p:cNvPr>
          <p:cNvSpPr txBox="1"/>
          <p:nvPr/>
        </p:nvSpPr>
        <p:spPr>
          <a:xfrm>
            <a:off x="102562" y="743379"/>
            <a:ext cx="11900752" cy="535531"/>
          </a:xfrm>
          <a:prstGeom prst="rect">
            <a:avLst/>
          </a:prstGeom>
          <a:noFill/>
        </p:spPr>
        <p:txBody>
          <a:bodyPr wrap="square" rtlCol="0">
            <a:spAutoFit/>
          </a:bodyPr>
          <a:lstStyle/>
          <a:p>
            <a:r>
              <a:rPr lang="en-US" sz="1600" b="0" dirty="0">
                <a:latin typeface="+mn-lt"/>
              </a:rPr>
              <a:t>Building SPAs by hand can be very complicated, over the years multiple frameworks and libraries have been introduced to make this easier.  Top frameworks are React, Vue, Angular, and most recently Svelte. </a:t>
            </a: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3767304" y="1583340"/>
            <a:ext cx="8017333"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4075843" y="212079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Web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Component</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Manager</a:t>
            </a:r>
            <a:endParaRPr kumimoji="0" lang="en-US" sz="1600" i="0" u="none" strike="noStrike" cap="none" normalizeH="0" baseline="0" dirty="0">
              <a:ln>
                <a:noFill/>
              </a:ln>
              <a:effectLst/>
              <a:latin typeface="+mn-lt"/>
              <a:ea typeface="ＭＳ Ｐゴシック" charset="0"/>
            </a:endParaRPr>
          </a:p>
        </p:txBody>
      </p:sp>
      <p:sp>
        <p:nvSpPr>
          <p:cNvPr id="42" name="Rectangle 41">
            <a:extLst>
              <a:ext uri="{FF2B5EF4-FFF2-40B4-BE49-F238E27FC236}">
                <a16:creationId xmlns:a16="http://schemas.microsoft.com/office/drawing/2014/main" id="{11FA6C00-EAFA-5FF7-5492-1C72F0BC9ABC}"/>
              </a:ext>
            </a:extLst>
          </p:cNvPr>
          <p:cNvSpPr/>
          <p:nvPr/>
        </p:nvSpPr>
        <p:spPr bwMode="auto">
          <a:xfrm>
            <a:off x="4322587" y="2899984"/>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Create</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3" name="Rectangle 42">
            <a:extLst>
              <a:ext uri="{FF2B5EF4-FFF2-40B4-BE49-F238E27FC236}">
                <a16:creationId xmlns:a16="http://schemas.microsoft.com/office/drawing/2014/main" id="{D32E866F-A0F3-89D0-F884-156533FB8BA3}"/>
              </a:ext>
            </a:extLst>
          </p:cNvPr>
          <p:cNvSpPr/>
          <p:nvPr/>
        </p:nvSpPr>
        <p:spPr bwMode="auto">
          <a:xfrm>
            <a:off x="4322587" y="3352328"/>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Destroy</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5" name="Rectangle 44">
            <a:extLst>
              <a:ext uri="{FF2B5EF4-FFF2-40B4-BE49-F238E27FC236}">
                <a16:creationId xmlns:a16="http://schemas.microsoft.com/office/drawing/2014/main" id="{E513AD97-44C7-944E-2B3D-384309F4324F}"/>
              </a:ext>
            </a:extLst>
          </p:cNvPr>
          <p:cNvSpPr/>
          <p:nvPr/>
        </p:nvSpPr>
        <p:spPr bwMode="auto">
          <a:xfrm>
            <a:off x="4322587" y="3804672"/>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Lifecycle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6" name="Rectangle 45">
            <a:extLst>
              <a:ext uri="{FF2B5EF4-FFF2-40B4-BE49-F238E27FC236}">
                <a16:creationId xmlns:a16="http://schemas.microsoft.com/office/drawing/2014/main" id="{2FF4DEF1-4161-DBF7-34C2-3EDABAF78283}"/>
              </a:ext>
            </a:extLst>
          </p:cNvPr>
          <p:cNvSpPr/>
          <p:nvPr/>
        </p:nvSpPr>
        <p:spPr bwMode="auto">
          <a:xfrm>
            <a:off x="4303613" y="4528460"/>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Component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7" name="Rectangle 46">
            <a:extLst>
              <a:ext uri="{FF2B5EF4-FFF2-40B4-BE49-F238E27FC236}">
                <a16:creationId xmlns:a16="http://schemas.microsoft.com/office/drawing/2014/main" id="{72AFF20C-203A-2920-5DD0-9209F99246D1}"/>
              </a:ext>
            </a:extLst>
          </p:cNvPr>
          <p:cNvSpPr/>
          <p:nvPr/>
        </p:nvSpPr>
        <p:spPr bwMode="auto">
          <a:xfrm>
            <a:off x="6018970" y="2100513"/>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
        <p:nvSpPr>
          <p:cNvPr id="48" name="Rectangle 47">
            <a:extLst>
              <a:ext uri="{FF2B5EF4-FFF2-40B4-BE49-F238E27FC236}">
                <a16:creationId xmlns:a16="http://schemas.microsoft.com/office/drawing/2014/main" id="{F22B19B1-4C2C-6A09-1254-A1DA78D04F5B}"/>
              </a:ext>
            </a:extLst>
          </p:cNvPr>
          <p:cNvSpPr/>
          <p:nvPr/>
        </p:nvSpPr>
        <p:spPr bwMode="auto">
          <a:xfrm>
            <a:off x="6173877" y="2879701"/>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Routing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9" name="Rectangle 48">
            <a:extLst>
              <a:ext uri="{FF2B5EF4-FFF2-40B4-BE49-F238E27FC236}">
                <a16:creationId xmlns:a16="http://schemas.microsoft.com/office/drawing/2014/main" id="{71E3E20E-1D1E-2F7D-57C6-01C939AF0A61}"/>
              </a:ext>
            </a:extLst>
          </p:cNvPr>
          <p:cNvSpPr/>
          <p:nvPr/>
        </p:nvSpPr>
        <p:spPr bwMode="auto">
          <a:xfrm>
            <a:off x="6173876" y="403928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Rendering</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0" name="Rectangle 49">
            <a:extLst>
              <a:ext uri="{FF2B5EF4-FFF2-40B4-BE49-F238E27FC236}">
                <a16:creationId xmlns:a16="http://schemas.microsoft.com/office/drawing/2014/main" id="{7BEE0A96-BD13-5B4B-88F9-0002FE7C8D5E}"/>
              </a:ext>
            </a:extLst>
          </p:cNvPr>
          <p:cNvSpPr/>
          <p:nvPr/>
        </p:nvSpPr>
        <p:spPr bwMode="auto">
          <a:xfrm>
            <a:off x="6148705" y="3320814"/>
            <a:ext cx="145588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State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2" name="Rectangle 51">
            <a:extLst>
              <a:ext uri="{FF2B5EF4-FFF2-40B4-BE49-F238E27FC236}">
                <a16:creationId xmlns:a16="http://schemas.microsoft.com/office/drawing/2014/main" id="{5C45A07C-9F33-ACAF-2DBC-649BDA06E515}"/>
              </a:ext>
            </a:extLst>
          </p:cNvPr>
          <p:cNvSpPr/>
          <p:nvPr/>
        </p:nvSpPr>
        <p:spPr bwMode="auto">
          <a:xfrm>
            <a:off x="6161291" y="468707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Event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3" name="Rectangle 52">
            <a:extLst>
              <a:ext uri="{FF2B5EF4-FFF2-40B4-BE49-F238E27FC236}">
                <a16:creationId xmlns:a16="http://schemas.microsoft.com/office/drawing/2014/main" id="{3A097B81-314C-A32E-B2F1-319D1A531EC1}"/>
              </a:ext>
            </a:extLst>
          </p:cNvPr>
          <p:cNvSpPr/>
          <p:nvPr/>
        </p:nvSpPr>
        <p:spPr bwMode="auto">
          <a:xfrm>
            <a:off x="7864062" y="2087184"/>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Tooling</a:t>
            </a:r>
          </a:p>
        </p:txBody>
      </p:sp>
      <p:sp>
        <p:nvSpPr>
          <p:cNvPr id="54" name="Rectangle 53">
            <a:extLst>
              <a:ext uri="{FF2B5EF4-FFF2-40B4-BE49-F238E27FC236}">
                <a16:creationId xmlns:a16="http://schemas.microsoft.com/office/drawing/2014/main" id="{CFC6F2DB-CC9D-073C-5387-047F6CA9CBAB}"/>
              </a:ext>
            </a:extLst>
          </p:cNvPr>
          <p:cNvSpPr/>
          <p:nvPr/>
        </p:nvSpPr>
        <p:spPr bwMode="auto">
          <a:xfrm>
            <a:off x="8019557" y="3998773"/>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Packaging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5" name="Rectangle 54">
            <a:extLst>
              <a:ext uri="{FF2B5EF4-FFF2-40B4-BE49-F238E27FC236}">
                <a16:creationId xmlns:a16="http://schemas.microsoft.com/office/drawing/2014/main" id="{82EF404A-FA7A-83E8-ADE8-BD130110E2E2}"/>
              </a:ext>
            </a:extLst>
          </p:cNvPr>
          <p:cNvSpPr/>
          <p:nvPr/>
        </p:nvSpPr>
        <p:spPr bwMode="auto">
          <a:xfrm>
            <a:off x="8018969" y="3402992"/>
            <a:ext cx="1430713" cy="528748"/>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Compiler</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6" name="Rectangle 55">
            <a:extLst>
              <a:ext uri="{FF2B5EF4-FFF2-40B4-BE49-F238E27FC236}">
                <a16:creationId xmlns:a16="http://schemas.microsoft.com/office/drawing/2014/main" id="{8530546D-D6B4-A2CF-0A46-04AB69381719}"/>
              </a:ext>
            </a:extLst>
          </p:cNvPr>
          <p:cNvSpPr/>
          <p:nvPr/>
        </p:nvSpPr>
        <p:spPr bwMode="auto">
          <a:xfrm>
            <a:off x="8006383" y="2760676"/>
            <a:ext cx="1455886"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Command</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Line Tools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8" name="Rectangle 57">
            <a:extLst>
              <a:ext uri="{FF2B5EF4-FFF2-40B4-BE49-F238E27FC236}">
                <a16:creationId xmlns:a16="http://schemas.microsoft.com/office/drawing/2014/main" id="{19C4E558-9293-BEE4-97A6-03DD879CF76D}"/>
              </a:ext>
            </a:extLst>
          </p:cNvPr>
          <p:cNvSpPr/>
          <p:nvPr/>
        </p:nvSpPr>
        <p:spPr bwMode="auto">
          <a:xfrm>
            <a:off x="8041132" y="443519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9" name="Rectangle 58">
            <a:extLst>
              <a:ext uri="{FF2B5EF4-FFF2-40B4-BE49-F238E27FC236}">
                <a16:creationId xmlns:a16="http://schemas.microsoft.com/office/drawing/2014/main" id="{9D060A14-C1DB-88CB-8662-3C1B7F872AB2}"/>
              </a:ext>
            </a:extLst>
          </p:cNvPr>
          <p:cNvSpPr/>
          <p:nvPr/>
        </p:nvSpPr>
        <p:spPr bwMode="auto">
          <a:xfrm>
            <a:off x="8031556" y="4882190"/>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Deployment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0" name="Rectangle 59">
            <a:extLst>
              <a:ext uri="{FF2B5EF4-FFF2-40B4-BE49-F238E27FC236}">
                <a16:creationId xmlns:a16="http://schemas.microsoft.com/office/drawing/2014/main" id="{E31BDC6B-F644-2D59-4DE5-66B5E8FA27BF}"/>
              </a:ext>
            </a:extLst>
          </p:cNvPr>
          <p:cNvSpPr/>
          <p:nvPr/>
        </p:nvSpPr>
        <p:spPr bwMode="auto">
          <a:xfrm>
            <a:off x="9760644" y="208294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Community</a:t>
            </a:r>
          </a:p>
        </p:txBody>
      </p:sp>
      <p:sp>
        <p:nvSpPr>
          <p:cNvPr id="64" name="Rectangle 63">
            <a:extLst>
              <a:ext uri="{FF2B5EF4-FFF2-40B4-BE49-F238E27FC236}">
                <a16:creationId xmlns:a16="http://schemas.microsoft.com/office/drawing/2014/main" id="{1E887D05-F25E-3DEB-15B7-F0BD867E874E}"/>
              </a:ext>
            </a:extLst>
          </p:cNvPr>
          <p:cNvSpPr/>
          <p:nvPr/>
        </p:nvSpPr>
        <p:spPr bwMode="auto">
          <a:xfrm>
            <a:off x="9887958" y="2820687"/>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7" name="Rectangle 66">
            <a:extLst>
              <a:ext uri="{FF2B5EF4-FFF2-40B4-BE49-F238E27FC236}">
                <a16:creationId xmlns:a16="http://schemas.microsoft.com/office/drawing/2014/main" id="{34111433-D876-EB29-CA5E-C426B6A85C2E}"/>
              </a:ext>
            </a:extLst>
          </p:cNvPr>
          <p:cNvSpPr/>
          <p:nvPr/>
        </p:nvSpPr>
        <p:spPr bwMode="auto">
          <a:xfrm>
            <a:off x="9887957" y="3262238"/>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Utilities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8" name="Rectangle 67">
            <a:extLst>
              <a:ext uri="{FF2B5EF4-FFF2-40B4-BE49-F238E27FC236}">
                <a16:creationId xmlns:a16="http://schemas.microsoft.com/office/drawing/2014/main" id="{937EA8E8-8920-0C0B-6AB0-F17FB53C04DD}"/>
              </a:ext>
            </a:extLst>
          </p:cNvPr>
          <p:cNvSpPr/>
          <p:nvPr/>
        </p:nvSpPr>
        <p:spPr bwMode="auto">
          <a:xfrm>
            <a:off x="9898498" y="3714432"/>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Plugins</a:t>
            </a:r>
          </a:p>
        </p:txBody>
      </p:sp>
      <p:sp>
        <p:nvSpPr>
          <p:cNvPr id="69" name="Rectangle 68">
            <a:extLst>
              <a:ext uri="{FF2B5EF4-FFF2-40B4-BE49-F238E27FC236}">
                <a16:creationId xmlns:a16="http://schemas.microsoft.com/office/drawing/2014/main" id="{25685C20-131A-BAE0-0700-5FEBC4BCA581}"/>
              </a:ext>
            </a:extLst>
          </p:cNvPr>
          <p:cNvSpPr/>
          <p:nvPr/>
        </p:nvSpPr>
        <p:spPr bwMode="auto">
          <a:xfrm>
            <a:off x="9909039" y="416662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Testing</a:t>
            </a:r>
          </a:p>
        </p:txBody>
      </p:sp>
      <p:sp>
        <p:nvSpPr>
          <p:cNvPr id="70" name="Rectangle 69">
            <a:extLst>
              <a:ext uri="{FF2B5EF4-FFF2-40B4-BE49-F238E27FC236}">
                <a16:creationId xmlns:a16="http://schemas.microsoft.com/office/drawing/2014/main" id="{EF5353A1-AA60-F0F9-AED5-37FD2FBE8D7C}"/>
              </a:ext>
            </a:extLst>
          </p:cNvPr>
          <p:cNvSpPr/>
          <p:nvPr/>
        </p:nvSpPr>
        <p:spPr bwMode="auto">
          <a:xfrm>
            <a:off x="9919580" y="4618820"/>
            <a:ext cx="1430713" cy="551829"/>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Prebuilt</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Tree>
    <p:extLst>
      <p:ext uri="{BB962C8B-B14F-4D97-AF65-F5344CB8AC3E}">
        <p14:creationId xmlns:p14="http://schemas.microsoft.com/office/powerpoint/2010/main" val="4027084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21</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8" name="TextBox 37">
            <a:extLst>
              <a:ext uri="{FF2B5EF4-FFF2-40B4-BE49-F238E27FC236}">
                <a16:creationId xmlns:a16="http://schemas.microsoft.com/office/drawing/2014/main" id="{81601513-1F42-B590-1D6A-DC9486E4A6F0}"/>
              </a:ext>
            </a:extLst>
          </p:cNvPr>
          <p:cNvSpPr txBox="1"/>
          <p:nvPr/>
        </p:nvSpPr>
        <p:spPr>
          <a:xfrm>
            <a:off x="6299350" y="844410"/>
            <a:ext cx="5471885" cy="5410712"/>
          </a:xfrm>
          <a:prstGeom prst="rect">
            <a:avLst/>
          </a:prstGeom>
          <a:noFill/>
        </p:spPr>
        <p:txBody>
          <a:bodyPr wrap="square" rtlCol="0">
            <a:spAutoFit/>
          </a:bodyPr>
          <a:lstStyle/>
          <a:p>
            <a:r>
              <a:rPr lang="en-US" sz="1600" b="0" dirty="0">
                <a:latin typeface="+mn-lt"/>
              </a:rPr>
              <a:t>SPA Components are </a:t>
            </a:r>
            <a:r>
              <a:rPr lang="en-US" sz="1600" dirty="0">
                <a:latin typeface="+mn-lt"/>
              </a:rPr>
              <a:t>event-driven</a:t>
            </a:r>
            <a:r>
              <a:rPr lang="en-US" sz="1600" b="0" dirty="0">
                <a:latin typeface="+mn-lt"/>
              </a:rPr>
              <a:t>, almost all interesting interactions happen over sending and reacting to asynchronous events. </a:t>
            </a:r>
          </a:p>
          <a:p>
            <a:br>
              <a:rPr lang="en-US" sz="1600" b="0" dirty="0">
                <a:latin typeface="+mn-lt"/>
              </a:rPr>
            </a:br>
            <a:r>
              <a:rPr lang="en-US" sz="1600" b="0" dirty="0">
                <a:latin typeface="+mn-lt"/>
              </a:rPr>
              <a:t>SPA architectures often have abstractions for the </a:t>
            </a:r>
            <a:r>
              <a:rPr lang="en-US" sz="1600" dirty="0">
                <a:latin typeface="+mn-lt"/>
              </a:rPr>
              <a:t>network</a:t>
            </a:r>
            <a:r>
              <a:rPr lang="en-US" sz="1600" b="0" dirty="0">
                <a:latin typeface="+mn-lt"/>
              </a:rPr>
              <a:t> interfaces that treat ingress and egress network interactions as events</a:t>
            </a:r>
          </a:p>
          <a:p>
            <a:endParaRPr lang="en-US" sz="1600" b="0" dirty="0">
              <a:latin typeface="+mn-lt"/>
            </a:endParaRPr>
          </a:p>
          <a:p>
            <a:r>
              <a:rPr lang="en-US" sz="1600" dirty="0"/>
              <a:t>State management </a:t>
            </a:r>
            <a:r>
              <a:rPr lang="en-US" sz="1600" b="0" dirty="0"/>
              <a:t>for SPAs (discussed soon) is often facilitated via variations to the flux pattern.  This pattern features state being managed in an immutable store, and uses events to query, mutate or react to changes in the store</a:t>
            </a:r>
          </a:p>
          <a:p>
            <a:endParaRPr lang="en-US" sz="1600" b="0" dirty="0"/>
          </a:p>
          <a:p>
            <a:r>
              <a:rPr lang="en-US" sz="1600" b="0" dirty="0"/>
              <a:t>User interface updates are handled entirely locally, they can be full page swaps, which are driven by the </a:t>
            </a:r>
            <a:r>
              <a:rPr lang="en-US" sz="1600" dirty="0"/>
              <a:t>router</a:t>
            </a:r>
            <a:r>
              <a:rPr lang="en-US" sz="1600" b="0" dirty="0"/>
              <a:t>, or they can be incremental page updates based on reacting to user behavior (clicking a button, pressing a key, </a:t>
            </a:r>
            <a:r>
              <a:rPr lang="en-US" sz="1600" b="0" dirty="0" err="1"/>
              <a:t>etc</a:t>
            </a:r>
            <a:r>
              <a:rPr lang="en-US" sz="1600" b="0" dirty="0"/>
              <a:t>)</a:t>
            </a:r>
            <a:br>
              <a:rPr lang="en-US" sz="1600" b="0" dirty="0"/>
            </a:br>
            <a:br>
              <a:rPr lang="en-US" sz="1600" b="0" dirty="0"/>
            </a:br>
            <a:r>
              <a:rPr lang="en-US" sz="1600" b="0" dirty="0"/>
              <a:t>SPA Web Components, via an </a:t>
            </a:r>
            <a:r>
              <a:rPr lang="en-US" sz="1600" dirty="0"/>
              <a:t>interaction manager, </a:t>
            </a:r>
            <a:r>
              <a:rPr lang="en-US" sz="1600" b="0" dirty="0"/>
              <a:t>can communicate with each other via sending events, and reacting to callbacks.  </a:t>
            </a:r>
          </a:p>
          <a:p>
            <a:endParaRPr lang="en-US" sz="1600" b="0" dirty="0">
              <a:latin typeface="+mn-lt"/>
            </a:endParaRPr>
          </a:p>
          <a:p>
            <a:endParaRPr lang="en-US" sz="1600"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246743" y="1228116"/>
            <a:ext cx="5588000"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1431548" y="1751279"/>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Router</a:t>
            </a:r>
          </a:p>
        </p:txBody>
      </p:sp>
      <p:sp>
        <p:nvSpPr>
          <p:cNvPr id="35" name="Rectangle 34">
            <a:extLst>
              <a:ext uri="{FF2B5EF4-FFF2-40B4-BE49-F238E27FC236}">
                <a16:creationId xmlns:a16="http://schemas.microsoft.com/office/drawing/2014/main" id="{7E2060AC-0B1B-43F4-0C9E-C782363AF23D}"/>
              </a:ext>
            </a:extLst>
          </p:cNvPr>
          <p:cNvSpPr/>
          <p:nvPr/>
        </p:nvSpPr>
        <p:spPr bwMode="auto">
          <a:xfrm rot="16200000">
            <a:off x="-538143"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Events</a:t>
            </a:r>
          </a:p>
        </p:txBody>
      </p:sp>
      <p:sp>
        <p:nvSpPr>
          <p:cNvPr id="36" name="Rectangle 35">
            <a:extLst>
              <a:ext uri="{FF2B5EF4-FFF2-40B4-BE49-F238E27FC236}">
                <a16:creationId xmlns:a16="http://schemas.microsoft.com/office/drawing/2014/main" id="{533FBDF7-1340-D33F-9CAC-CF9CF79B86C2}"/>
              </a:ext>
            </a:extLst>
          </p:cNvPr>
          <p:cNvSpPr/>
          <p:nvPr/>
        </p:nvSpPr>
        <p:spPr bwMode="auto">
          <a:xfrm>
            <a:off x="1431548" y="4688633"/>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State Management</a:t>
            </a:r>
          </a:p>
        </p:txBody>
      </p:sp>
      <p:sp>
        <p:nvSpPr>
          <p:cNvPr id="37" name="Rectangle 36">
            <a:extLst>
              <a:ext uri="{FF2B5EF4-FFF2-40B4-BE49-F238E27FC236}">
                <a16:creationId xmlns:a16="http://schemas.microsoft.com/office/drawing/2014/main" id="{49B9CEC2-7F54-B53A-829C-E7A79236B797}"/>
              </a:ext>
            </a:extLst>
          </p:cNvPr>
          <p:cNvSpPr/>
          <p:nvPr/>
        </p:nvSpPr>
        <p:spPr bwMode="auto">
          <a:xfrm rot="16200000">
            <a:off x="3560223" y="3067680"/>
            <a:ext cx="3300756" cy="681532"/>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Interaction Manager</a:t>
            </a: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1409496" y="2257703"/>
            <a:ext cx="3307647" cy="225981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Rendering Controller</a:t>
            </a:r>
          </a:p>
        </p:txBody>
      </p:sp>
      <p:sp>
        <p:nvSpPr>
          <p:cNvPr id="57" name="Rectangle 56">
            <a:extLst>
              <a:ext uri="{FF2B5EF4-FFF2-40B4-BE49-F238E27FC236}">
                <a16:creationId xmlns:a16="http://schemas.microsoft.com/office/drawing/2014/main" id="{CE4740F0-D229-B1C3-33D3-E86EF7A20B55}"/>
              </a:ext>
            </a:extLst>
          </p:cNvPr>
          <p:cNvSpPr/>
          <p:nvPr/>
        </p:nvSpPr>
        <p:spPr bwMode="auto">
          <a:xfrm>
            <a:off x="1685473" y="3179241"/>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1" name="Rectangle 60">
            <a:extLst>
              <a:ext uri="{FF2B5EF4-FFF2-40B4-BE49-F238E27FC236}">
                <a16:creationId xmlns:a16="http://schemas.microsoft.com/office/drawing/2014/main" id="{C023D1FD-2A33-656F-F0A0-279D833F3B8A}"/>
              </a:ext>
            </a:extLst>
          </p:cNvPr>
          <p:cNvSpPr/>
          <p:nvPr/>
        </p:nvSpPr>
        <p:spPr bwMode="auto">
          <a:xfrm>
            <a:off x="1838165" y="2993613"/>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2" name="Rectangle 61">
            <a:extLst>
              <a:ext uri="{FF2B5EF4-FFF2-40B4-BE49-F238E27FC236}">
                <a16:creationId xmlns:a16="http://schemas.microsoft.com/office/drawing/2014/main" id="{353DCB6A-A123-8B8F-7AE9-5B1094E6834A}"/>
              </a:ext>
            </a:extLst>
          </p:cNvPr>
          <p:cNvSpPr/>
          <p:nvPr/>
        </p:nvSpPr>
        <p:spPr bwMode="auto">
          <a:xfrm>
            <a:off x="1990857" y="2807985"/>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3" name="Rectangle 62">
            <a:extLst>
              <a:ext uri="{FF2B5EF4-FFF2-40B4-BE49-F238E27FC236}">
                <a16:creationId xmlns:a16="http://schemas.microsoft.com/office/drawing/2014/main" id="{C3A0439B-6EBF-7009-FF2C-2ECE570A848A}"/>
              </a:ext>
            </a:extLst>
          </p:cNvPr>
          <p:cNvSpPr/>
          <p:nvPr/>
        </p:nvSpPr>
        <p:spPr bwMode="auto">
          <a:xfrm>
            <a:off x="2143549" y="2622357"/>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SPA </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WEB</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
        <p:nvSpPr>
          <p:cNvPr id="65" name="Rectangle 64">
            <a:extLst>
              <a:ext uri="{FF2B5EF4-FFF2-40B4-BE49-F238E27FC236}">
                <a16:creationId xmlns:a16="http://schemas.microsoft.com/office/drawing/2014/main" id="{13167E25-532A-4FB8-FEC3-DAAE4AD2F0F8}"/>
              </a:ext>
            </a:extLst>
          </p:cNvPr>
          <p:cNvSpPr/>
          <p:nvPr/>
        </p:nvSpPr>
        <p:spPr bwMode="auto">
          <a:xfrm rot="16200000">
            <a:off x="-1042132"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a:t>
            </a:r>
          </a:p>
        </p:txBody>
      </p:sp>
    </p:spTree>
    <p:extLst>
      <p:ext uri="{BB962C8B-B14F-4D97-AF65-F5344CB8AC3E}">
        <p14:creationId xmlns:p14="http://schemas.microsoft.com/office/powerpoint/2010/main" val="228833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44431"/>
            <a:ext cx="10936077" cy="698948"/>
          </a:xfrm>
        </p:spPr>
        <p:txBody>
          <a:bodyPr/>
          <a:lstStyle/>
          <a:p>
            <a:r>
              <a:rPr lang="en-US" dirty="0"/>
              <a:t>SPA Component Interaction Best Practices</a:t>
            </a:r>
          </a:p>
        </p:txBody>
      </p:sp>
      <p:sp>
        <p:nvSpPr>
          <p:cNvPr id="38" name="TextBox 37">
            <a:extLst>
              <a:ext uri="{FF2B5EF4-FFF2-40B4-BE49-F238E27FC236}">
                <a16:creationId xmlns:a16="http://schemas.microsoft.com/office/drawing/2014/main" id="{81601513-1F42-B590-1D6A-DC9486E4A6F0}"/>
              </a:ext>
            </a:extLst>
          </p:cNvPr>
          <p:cNvSpPr txBox="1"/>
          <p:nvPr/>
        </p:nvSpPr>
        <p:spPr>
          <a:xfrm>
            <a:off x="5782037" y="845820"/>
            <a:ext cx="5989049" cy="3083921"/>
          </a:xfrm>
          <a:prstGeom prst="rect">
            <a:avLst/>
          </a:prstGeom>
          <a:noFill/>
        </p:spPr>
        <p:txBody>
          <a:bodyPr wrap="square" rtlCol="0">
            <a:spAutoFit/>
          </a:bodyPr>
          <a:lstStyle/>
          <a:p>
            <a:r>
              <a:rPr lang="en-US" b="0" dirty="0">
                <a:latin typeface="+mn-lt"/>
              </a:rPr>
              <a:t>Remember, SPAs create hierarchies of components</a:t>
            </a:r>
          </a:p>
          <a:p>
            <a:endParaRPr lang="en-US" b="0" dirty="0">
              <a:latin typeface="+mn-lt"/>
            </a:endParaRPr>
          </a:p>
          <a:p>
            <a:r>
              <a:rPr lang="en-US" b="0" dirty="0">
                <a:latin typeface="+mn-lt"/>
              </a:rPr>
              <a:t>There are strict parent/child relationships</a:t>
            </a:r>
          </a:p>
          <a:p>
            <a:endParaRPr lang="en-US" b="0" dirty="0">
              <a:latin typeface="+mn-lt"/>
            </a:endParaRPr>
          </a:p>
          <a:p>
            <a:r>
              <a:rPr lang="en-US" b="0" dirty="0">
                <a:latin typeface="+mn-lt"/>
              </a:rPr>
              <a:t>Best practice, when a parent creates a child, it passes all properties that that child needs.  These take the form of:</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557989" y="743379"/>
            <a:ext cx="4609096" cy="55799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841680" y="1161368"/>
            <a:ext cx="4078664" cy="1780437"/>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Parent Component</a:t>
            </a:r>
          </a:p>
        </p:txBody>
      </p:sp>
      <p:sp>
        <p:nvSpPr>
          <p:cNvPr id="18" name="Rectangle 17">
            <a:extLst>
              <a:ext uri="{FF2B5EF4-FFF2-40B4-BE49-F238E27FC236}">
                <a16:creationId xmlns:a16="http://schemas.microsoft.com/office/drawing/2014/main" id="{9ED8BA57-C81C-68F5-C165-938F761FFAE9}"/>
              </a:ext>
            </a:extLst>
          </p:cNvPr>
          <p:cNvSpPr/>
          <p:nvPr/>
        </p:nvSpPr>
        <p:spPr bwMode="auto">
          <a:xfrm>
            <a:off x="754142" y="4960668"/>
            <a:ext cx="4166202" cy="978729"/>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Child Component</a:t>
            </a:r>
          </a:p>
        </p:txBody>
      </p:sp>
      <p:sp>
        <p:nvSpPr>
          <p:cNvPr id="19" name="TextBox 18">
            <a:extLst>
              <a:ext uri="{FF2B5EF4-FFF2-40B4-BE49-F238E27FC236}">
                <a16:creationId xmlns:a16="http://schemas.microsoft.com/office/drawing/2014/main" id="{901C8CD8-07C9-5225-419C-3BED79B368AD}"/>
              </a:ext>
            </a:extLst>
          </p:cNvPr>
          <p:cNvSpPr txBox="1"/>
          <p:nvPr/>
        </p:nvSpPr>
        <p:spPr>
          <a:xfrm>
            <a:off x="928916" y="1505330"/>
            <a:ext cx="4238169" cy="1643527"/>
          </a:xfrm>
          <a:prstGeom prst="rect">
            <a:avLst/>
          </a:prstGeom>
          <a:noFill/>
        </p:spPr>
        <p:txBody>
          <a:bodyPr wrap="square" rtlCol="0">
            <a:spAutoFit/>
          </a:bodyPr>
          <a:lstStyle/>
          <a:p>
            <a:r>
              <a:rPr lang="en-US" sz="1600" b="0" dirty="0" err="1">
                <a:latin typeface="+mn-lt"/>
              </a:rPr>
              <a:t>callBackFunction</a:t>
            </a:r>
            <a:r>
              <a:rPr lang="en-US" sz="1600" b="0" dirty="0">
                <a:latin typeface="+mn-lt"/>
              </a:rPr>
              <a:t>(Parameters, …) {</a:t>
            </a:r>
          </a:p>
          <a:p>
            <a:r>
              <a:rPr lang="en-US" sz="1600" b="0" dirty="0">
                <a:latin typeface="+mn-lt"/>
              </a:rPr>
              <a:t>   …</a:t>
            </a:r>
          </a:p>
          <a:p>
            <a:r>
              <a:rPr lang="en-US" sz="1600" b="0" dirty="0">
                <a:latin typeface="+mn-lt"/>
              </a:rPr>
              <a:t>}</a:t>
            </a:r>
            <a:br>
              <a:rPr lang="en-US" sz="1600" b="0" dirty="0">
                <a:latin typeface="+mn-lt"/>
              </a:rPr>
            </a:br>
            <a:br>
              <a:rPr lang="en-US" sz="1600" b="0" dirty="0">
                <a:latin typeface="+mn-lt"/>
              </a:rPr>
            </a:br>
            <a:r>
              <a:rPr lang="en-US" sz="1600" b="0" dirty="0">
                <a:latin typeface="+mn-lt"/>
              </a:rPr>
              <a:t>&lt;CHILD prop= [p1,p2, </a:t>
            </a:r>
            <a:r>
              <a:rPr lang="en-US" sz="1600" b="0" dirty="0" err="1">
                <a:latin typeface="+mn-lt"/>
              </a:rPr>
              <a:t>pn</a:t>
            </a:r>
            <a:r>
              <a:rPr lang="en-US" sz="1600" b="0" dirty="0">
                <a:latin typeface="+mn-lt"/>
              </a:rPr>
              <a:t>], </a:t>
            </a:r>
            <a:br>
              <a:rPr lang="en-US" sz="1600" b="0" dirty="0">
                <a:latin typeface="+mn-lt"/>
              </a:rPr>
            </a:br>
            <a:r>
              <a:rPr lang="en-US" sz="1600" b="0" dirty="0">
                <a:latin typeface="+mn-lt"/>
              </a:rPr>
              <a:t>    callback = [f1(), f2(), </a:t>
            </a:r>
            <a:r>
              <a:rPr lang="en-US" sz="1600" b="0" dirty="0" err="1">
                <a:latin typeface="+mn-lt"/>
              </a:rPr>
              <a:t>fn</a:t>
            </a:r>
            <a:r>
              <a:rPr lang="en-US" sz="1600" b="0" dirty="0">
                <a:latin typeface="+mn-lt"/>
              </a:rPr>
              <a:t>()] /&gt;</a:t>
            </a:r>
          </a:p>
          <a:p>
            <a:endParaRPr lang="en-US" sz="1600" b="0" dirty="0">
              <a:latin typeface="+mn-lt"/>
            </a:endParaRPr>
          </a:p>
        </p:txBody>
      </p:sp>
      <p:sp>
        <p:nvSpPr>
          <p:cNvPr id="20" name="TextBox 19">
            <a:extLst>
              <a:ext uri="{FF2B5EF4-FFF2-40B4-BE49-F238E27FC236}">
                <a16:creationId xmlns:a16="http://schemas.microsoft.com/office/drawing/2014/main" id="{78348BD4-4123-59B9-DB1C-9012A729EEB0}"/>
              </a:ext>
            </a:extLst>
          </p:cNvPr>
          <p:cNvSpPr txBox="1"/>
          <p:nvPr/>
        </p:nvSpPr>
        <p:spPr>
          <a:xfrm>
            <a:off x="841679" y="5380907"/>
            <a:ext cx="4238169" cy="535531"/>
          </a:xfrm>
          <a:prstGeom prst="rect">
            <a:avLst/>
          </a:prstGeom>
          <a:noFill/>
        </p:spPr>
        <p:txBody>
          <a:bodyPr wrap="square" rtlCol="0">
            <a:spAutoFit/>
          </a:bodyPr>
          <a:lstStyle/>
          <a:p>
            <a:r>
              <a:rPr lang="en-US" sz="1600" b="0" dirty="0">
                <a:latin typeface="+mn-lt"/>
              </a:rPr>
              <a:t>Setup(properties, …)</a:t>
            </a:r>
            <a:br>
              <a:rPr lang="en-US" sz="1600" b="0" dirty="0">
                <a:latin typeface="+mn-lt"/>
              </a:rPr>
            </a:br>
            <a:r>
              <a:rPr lang="en-US" sz="1600" b="0" dirty="0" err="1">
                <a:latin typeface="+mn-lt"/>
              </a:rPr>
              <a:t>callBackFunction</a:t>
            </a:r>
            <a:r>
              <a:rPr lang="en-US" sz="1600" b="0" dirty="0">
                <a:latin typeface="+mn-lt"/>
              </a:rPr>
              <a:t>(Parameters, …);</a:t>
            </a:r>
          </a:p>
        </p:txBody>
      </p:sp>
      <p:cxnSp>
        <p:nvCxnSpPr>
          <p:cNvPr id="3" name="Straight Arrow Connector 2">
            <a:extLst>
              <a:ext uri="{FF2B5EF4-FFF2-40B4-BE49-F238E27FC236}">
                <a16:creationId xmlns:a16="http://schemas.microsoft.com/office/drawing/2014/main" id="{21509568-59B6-83E4-B8DD-072267580529}"/>
              </a:ext>
            </a:extLst>
          </p:cNvPr>
          <p:cNvCxnSpPr>
            <a:cxnSpLocks/>
          </p:cNvCxnSpPr>
          <p:nvPr/>
        </p:nvCxnSpPr>
        <p:spPr>
          <a:xfrm>
            <a:off x="1037624" y="2941805"/>
            <a:ext cx="0" cy="201886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E9F05D-F6D2-94C2-37D8-084CB3A88521}"/>
              </a:ext>
            </a:extLst>
          </p:cNvPr>
          <p:cNvSpPr txBox="1"/>
          <p:nvPr/>
        </p:nvSpPr>
        <p:spPr>
          <a:xfrm rot="16200000">
            <a:off x="640067" y="3330662"/>
            <a:ext cx="2112088" cy="978729"/>
          </a:xfrm>
          <a:prstGeom prst="rect">
            <a:avLst/>
          </a:prstGeom>
          <a:noFill/>
        </p:spPr>
        <p:txBody>
          <a:bodyPr wrap="square" rtlCol="0">
            <a:spAutoFit/>
          </a:bodyPr>
          <a:lstStyle/>
          <a:p>
            <a:r>
              <a:rPr lang="en-US" sz="1600" dirty="0">
                <a:latin typeface="+mn-lt"/>
              </a:rPr>
              <a:t>PROPERTIES AND CALLBACK FUNCTION REFERENCES</a:t>
            </a:r>
          </a:p>
        </p:txBody>
      </p:sp>
      <p:cxnSp>
        <p:nvCxnSpPr>
          <p:cNvPr id="26" name="Straight Arrow Connector 25">
            <a:extLst>
              <a:ext uri="{FF2B5EF4-FFF2-40B4-BE49-F238E27FC236}">
                <a16:creationId xmlns:a16="http://schemas.microsoft.com/office/drawing/2014/main" id="{85127C57-C922-183B-0F65-C9B1050F3806}"/>
              </a:ext>
            </a:extLst>
          </p:cNvPr>
          <p:cNvCxnSpPr>
            <a:cxnSpLocks/>
          </p:cNvCxnSpPr>
          <p:nvPr/>
        </p:nvCxnSpPr>
        <p:spPr>
          <a:xfrm flipV="1">
            <a:off x="3599395" y="2941805"/>
            <a:ext cx="0" cy="202111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36C7B49-8F44-B1AC-C71F-173ECE1639B8}"/>
              </a:ext>
            </a:extLst>
          </p:cNvPr>
          <p:cNvSpPr txBox="1"/>
          <p:nvPr/>
        </p:nvSpPr>
        <p:spPr>
          <a:xfrm rot="16200000">
            <a:off x="2838147" y="3673192"/>
            <a:ext cx="2112088" cy="535531"/>
          </a:xfrm>
          <a:prstGeom prst="rect">
            <a:avLst/>
          </a:prstGeom>
          <a:noFill/>
        </p:spPr>
        <p:txBody>
          <a:bodyPr wrap="square" rtlCol="0">
            <a:spAutoFit/>
          </a:bodyPr>
          <a:lstStyle/>
          <a:p>
            <a:r>
              <a:rPr lang="en-US" sz="1600" dirty="0">
                <a:latin typeface="+mn-lt"/>
              </a:rPr>
              <a:t>Callback Notifications</a:t>
            </a:r>
          </a:p>
        </p:txBody>
      </p:sp>
      <p:sp>
        <p:nvSpPr>
          <p:cNvPr id="30" name="TextBox 29">
            <a:extLst>
              <a:ext uri="{FF2B5EF4-FFF2-40B4-BE49-F238E27FC236}">
                <a16:creationId xmlns:a16="http://schemas.microsoft.com/office/drawing/2014/main" id="{BC279C81-0886-E3D1-A186-F9F239E448AC}"/>
              </a:ext>
            </a:extLst>
          </p:cNvPr>
          <p:cNvSpPr txBox="1"/>
          <p:nvPr/>
        </p:nvSpPr>
        <p:spPr>
          <a:xfrm>
            <a:off x="6096000" y="3043825"/>
            <a:ext cx="5989049" cy="3582519"/>
          </a:xfrm>
          <a:prstGeom prst="rect">
            <a:avLst/>
          </a:prstGeom>
          <a:noFill/>
        </p:spPr>
        <p:txBody>
          <a:bodyPr wrap="square" rtlCol="0">
            <a:spAutoFit/>
          </a:bodyPr>
          <a:lstStyle/>
          <a:p>
            <a:pPr marL="285750" indent="-285750">
              <a:buFont typeface="Arial" panose="020B0604020202020204" pitchFamily="34" charset="0"/>
              <a:buChar char="•"/>
            </a:pPr>
            <a:r>
              <a:rPr lang="en-US" b="0" dirty="0">
                <a:latin typeface="+mn-lt"/>
              </a:rPr>
              <a:t>Properties, or props – think of these as a web component constructor, the parent passes data to the child for initialization</a:t>
            </a:r>
            <a:br>
              <a:rPr lang="en-US" b="0" dirty="0">
                <a:latin typeface="+mn-lt"/>
              </a:rPr>
            </a:br>
            <a:endParaRPr lang="en-US" b="0" dirty="0">
              <a:latin typeface="+mn-lt"/>
            </a:endParaRPr>
          </a:p>
          <a:p>
            <a:pPr marL="285750" indent="-285750">
              <a:buFont typeface="Arial" panose="020B0604020202020204" pitchFamily="34" charset="0"/>
              <a:buChar char="•"/>
            </a:pPr>
            <a:r>
              <a:rPr lang="en-US" b="0" dirty="0">
                <a:latin typeface="+mn-lt"/>
              </a:rPr>
              <a:t>Callback functions – as the child component runs, sometimes it needs to notify the parent about interesting things, such as state changes or anything else of interest.  The parent passes a callback function to the child, that the </a:t>
            </a:r>
            <a:r>
              <a:rPr lang="en-US" b="0" dirty="0" err="1">
                <a:latin typeface="+mn-lt"/>
              </a:rPr>
              <a:t>chid</a:t>
            </a:r>
            <a:r>
              <a:rPr lang="en-US" b="0" dirty="0">
                <a:latin typeface="+mn-lt"/>
              </a:rPr>
              <a:t> can use to interact with the parent</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1" name="TextBox 30">
            <a:extLst>
              <a:ext uri="{FF2B5EF4-FFF2-40B4-BE49-F238E27FC236}">
                <a16:creationId xmlns:a16="http://schemas.microsoft.com/office/drawing/2014/main" id="{290D1674-76FD-B25F-CD08-D8994877F0E1}"/>
              </a:ext>
            </a:extLst>
          </p:cNvPr>
          <p:cNvSpPr txBox="1"/>
          <p:nvPr/>
        </p:nvSpPr>
        <p:spPr>
          <a:xfrm>
            <a:off x="5393811" y="5786114"/>
            <a:ext cx="6648638" cy="840230"/>
          </a:xfrm>
          <a:prstGeom prst="rect">
            <a:avLst/>
          </a:prstGeom>
          <a:noFill/>
        </p:spPr>
        <p:txBody>
          <a:bodyPr wrap="square" rtlCol="0">
            <a:spAutoFit/>
          </a:bodyPr>
          <a:lstStyle/>
          <a:p>
            <a:pPr algn="ctr"/>
            <a:r>
              <a:rPr lang="en-US" dirty="0">
                <a:solidFill>
                  <a:srgbClr val="7030A0"/>
                </a:solidFill>
                <a:latin typeface="+mn-lt"/>
              </a:rPr>
              <a:t>SPAs are very strict on flow of direction, properties flow down, callbacks / events flow up</a:t>
            </a:r>
          </a:p>
          <a:p>
            <a:pPr algn="ctr"/>
            <a:endParaRPr lang="en-US" dirty="0">
              <a:solidFill>
                <a:srgbClr val="7030A0"/>
              </a:solidFill>
              <a:latin typeface="+mn-lt"/>
            </a:endParaRPr>
          </a:p>
        </p:txBody>
      </p:sp>
    </p:spTree>
    <p:extLst>
      <p:ext uri="{BB962C8B-B14F-4D97-AF65-F5344CB8AC3E}">
        <p14:creationId xmlns:p14="http://schemas.microsoft.com/office/powerpoint/2010/main" val="3079268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The architecture of </a:t>
            </a:r>
            <a:r>
              <a:rPr lang="en-US" dirty="0" err="1"/>
              <a:t>Javascript</a:t>
            </a:r>
            <a:r>
              <a:rPr lang="en-US" dirty="0"/>
              <a:t>, and more importantly its runtime</a:t>
            </a:r>
          </a:p>
        </p:txBody>
      </p:sp>
      <p:sp>
        <p:nvSpPr>
          <p:cNvPr id="38" name="TextBox 37">
            <a:extLst>
              <a:ext uri="{FF2B5EF4-FFF2-40B4-BE49-F238E27FC236}">
                <a16:creationId xmlns:a16="http://schemas.microsoft.com/office/drawing/2014/main" id="{81601513-1F42-B590-1D6A-DC9486E4A6F0}"/>
              </a:ext>
            </a:extLst>
          </p:cNvPr>
          <p:cNvSpPr txBox="1"/>
          <p:nvPr/>
        </p:nvSpPr>
        <p:spPr>
          <a:xfrm>
            <a:off x="280969" y="5913794"/>
            <a:ext cx="11213097" cy="590931"/>
          </a:xfrm>
          <a:prstGeom prst="rect">
            <a:avLst/>
          </a:prstGeom>
          <a:noFill/>
        </p:spPr>
        <p:txBody>
          <a:bodyPr wrap="square" rtlCol="0">
            <a:spAutoFit/>
          </a:bodyPr>
          <a:lstStyle/>
          <a:p>
            <a:r>
              <a:rPr lang="en-US" b="0" dirty="0">
                <a:latin typeface="+mn-lt"/>
              </a:rPr>
              <a:t>Because most web architectures are I/O bound this model works well, but specific strategies are required for compute bound workloads in order to ensure that work is processed efficiently.</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130504"/>
            <a:ext cx="11935498" cy="757130"/>
          </a:xfrm>
          <a:prstGeom prst="rect">
            <a:avLst/>
          </a:prstGeom>
          <a:noFill/>
        </p:spPr>
        <p:txBody>
          <a:bodyPr wrap="square" rtlCol="0">
            <a:spAutoFit/>
          </a:bodyPr>
          <a:lstStyle/>
          <a:p>
            <a:pPr algn="ctr"/>
            <a:r>
              <a:rPr lang="en-US" sz="1600" dirty="0">
                <a:solidFill>
                  <a:srgbClr val="7030A0"/>
                </a:solidFill>
                <a:latin typeface="+mn-lt"/>
              </a:rPr>
              <a:t>The </a:t>
            </a:r>
            <a:r>
              <a:rPr lang="en-US" sz="1600" dirty="0" err="1">
                <a:solidFill>
                  <a:srgbClr val="7030A0"/>
                </a:solidFill>
                <a:latin typeface="+mn-lt"/>
              </a:rPr>
              <a:t>javascript</a:t>
            </a:r>
            <a:r>
              <a:rPr lang="en-US" sz="1600" dirty="0">
                <a:solidFill>
                  <a:srgbClr val="7030A0"/>
                </a:solidFill>
                <a:latin typeface="+mn-lt"/>
              </a:rPr>
              <a:t> runtime is single threaded with an event loop at the center, effective use of </a:t>
            </a:r>
            <a:r>
              <a:rPr lang="en-US" sz="1600" dirty="0" err="1">
                <a:solidFill>
                  <a:srgbClr val="7030A0"/>
                </a:solidFill>
                <a:latin typeface="+mn-lt"/>
              </a:rPr>
              <a:t>asychonous</a:t>
            </a:r>
            <a:r>
              <a:rPr lang="en-US" sz="1600" dirty="0">
                <a:solidFill>
                  <a:srgbClr val="7030A0"/>
                </a:solidFill>
                <a:latin typeface="+mn-lt"/>
              </a:rPr>
              <a:t> programming techniques is essential to making these applications perform well. </a:t>
            </a:r>
          </a:p>
          <a:p>
            <a:pPr algn="ctr"/>
            <a:endParaRPr lang="en-US" sz="1600" dirty="0">
              <a:solidFill>
                <a:srgbClr val="7030A0"/>
              </a:solidFill>
              <a:latin typeface="+mn-lt"/>
            </a:endParaRPr>
          </a:p>
        </p:txBody>
      </p:sp>
      <p:pic>
        <p:nvPicPr>
          <p:cNvPr id="1026" name="Picture 2" descr="How does the Event Loop work in Node.js? | JavaScript in Plain English">
            <a:extLst>
              <a:ext uri="{FF2B5EF4-FFF2-40B4-BE49-F238E27FC236}">
                <a16:creationId xmlns:a16="http://schemas.microsoft.com/office/drawing/2014/main" id="{3F706D43-F6DD-62AA-B6DE-5BBDE62D48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53"/>
          <a:stretch/>
        </p:blipFill>
        <p:spPr bwMode="auto">
          <a:xfrm>
            <a:off x="1016000" y="1999796"/>
            <a:ext cx="10160000" cy="361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740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The architecture of </a:t>
            </a:r>
            <a:r>
              <a:rPr lang="en-US" dirty="0" err="1"/>
              <a:t>Javascript</a:t>
            </a:r>
            <a:r>
              <a:rPr lang="en-US" dirty="0"/>
              <a:t>, and more importantly its runtime</a:t>
            </a:r>
          </a:p>
        </p:txBody>
      </p:sp>
      <p:sp>
        <p:nvSpPr>
          <p:cNvPr id="38" name="TextBox 37">
            <a:extLst>
              <a:ext uri="{FF2B5EF4-FFF2-40B4-BE49-F238E27FC236}">
                <a16:creationId xmlns:a16="http://schemas.microsoft.com/office/drawing/2014/main" id="{81601513-1F42-B590-1D6A-DC9486E4A6F0}"/>
              </a:ext>
            </a:extLst>
          </p:cNvPr>
          <p:cNvSpPr txBox="1"/>
          <p:nvPr/>
        </p:nvSpPr>
        <p:spPr>
          <a:xfrm>
            <a:off x="59714" y="6077496"/>
            <a:ext cx="4581318" cy="590931"/>
          </a:xfrm>
          <a:prstGeom prst="rect">
            <a:avLst/>
          </a:prstGeom>
          <a:noFill/>
        </p:spPr>
        <p:txBody>
          <a:bodyPr wrap="square" rtlCol="0">
            <a:spAutoFit/>
          </a:bodyPr>
          <a:lstStyle/>
          <a:p>
            <a:r>
              <a:rPr lang="en-US" b="0" dirty="0">
                <a:solidFill>
                  <a:srgbClr val="7030A0"/>
                </a:solidFill>
                <a:latin typeface="+mn-lt"/>
              </a:rPr>
              <a:t>Callback example – do some work</a:t>
            </a:r>
            <a:br>
              <a:rPr lang="en-US" b="0" dirty="0">
                <a:solidFill>
                  <a:srgbClr val="7030A0"/>
                </a:solidFill>
                <a:latin typeface="+mn-lt"/>
              </a:rPr>
            </a:br>
            <a:r>
              <a:rPr lang="en-US" b="0" dirty="0">
                <a:solidFill>
                  <a:srgbClr val="7030A0"/>
                </a:solidFill>
                <a:latin typeface="+mn-lt"/>
              </a:rPr>
              <a:t>let me know when you are done</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130504"/>
            <a:ext cx="11935498" cy="535531"/>
          </a:xfrm>
          <a:prstGeom prst="rect">
            <a:avLst/>
          </a:prstGeom>
          <a:noFill/>
        </p:spPr>
        <p:txBody>
          <a:bodyPr wrap="square" rtlCol="0">
            <a:spAutoFit/>
          </a:bodyPr>
          <a:lstStyle/>
          <a:p>
            <a:pPr algn="ctr"/>
            <a:r>
              <a:rPr lang="en-US" sz="1600" dirty="0">
                <a:solidFill>
                  <a:srgbClr val="7030A0"/>
                </a:solidFill>
                <a:latin typeface="+mn-lt"/>
              </a:rPr>
              <a:t>The </a:t>
            </a:r>
            <a:r>
              <a:rPr lang="en-US" sz="1600" dirty="0" err="1">
                <a:solidFill>
                  <a:srgbClr val="7030A0"/>
                </a:solidFill>
                <a:latin typeface="+mn-lt"/>
              </a:rPr>
              <a:t>javascript</a:t>
            </a:r>
            <a:r>
              <a:rPr lang="en-US" sz="1600" dirty="0">
                <a:solidFill>
                  <a:srgbClr val="7030A0"/>
                </a:solidFill>
                <a:latin typeface="+mn-lt"/>
              </a:rPr>
              <a:t> programming model provides multiple models for doing async programming</a:t>
            </a:r>
          </a:p>
          <a:p>
            <a:pPr algn="ctr"/>
            <a:endParaRPr lang="en-US" sz="1600" dirty="0">
              <a:solidFill>
                <a:srgbClr val="7030A0"/>
              </a:solidFill>
              <a:latin typeface="+mn-lt"/>
            </a:endParaRPr>
          </a:p>
        </p:txBody>
      </p:sp>
      <p:sp>
        <p:nvSpPr>
          <p:cNvPr id="6" name="TextBox 5">
            <a:extLst>
              <a:ext uri="{FF2B5EF4-FFF2-40B4-BE49-F238E27FC236}">
                <a16:creationId xmlns:a16="http://schemas.microsoft.com/office/drawing/2014/main" id="{04561AF4-DE47-21EF-676C-8AEBE07777DF}"/>
              </a:ext>
            </a:extLst>
          </p:cNvPr>
          <p:cNvSpPr txBox="1"/>
          <p:nvPr/>
        </p:nvSpPr>
        <p:spPr>
          <a:xfrm>
            <a:off x="198224" y="1518480"/>
            <a:ext cx="4442808" cy="3089692"/>
          </a:xfrm>
          <a:prstGeom prst="rect">
            <a:avLst/>
          </a:prstGeom>
          <a:noFill/>
        </p:spPr>
        <p:txBody>
          <a:bodyPr wrap="square" rtlCol="0">
            <a:spAutoFit/>
          </a:bodyPr>
          <a:lstStyle/>
          <a:p>
            <a:r>
              <a:rPr lang="en-US" b="0" dirty="0">
                <a:latin typeface="Courier" pitchFamily="2" charset="0"/>
              </a:rPr>
              <a:t>function after(</a:t>
            </a:r>
            <a:r>
              <a:rPr lang="en-US" b="0" dirty="0" err="1">
                <a:latin typeface="Courier" pitchFamily="2" charset="0"/>
              </a:rPr>
              <a:t>args</a:t>
            </a:r>
            <a:r>
              <a:rPr lang="en-US" b="0" dirty="0">
                <a:latin typeface="Courier" pitchFamily="2" charset="0"/>
              </a:rPr>
              <a:t>) {</a:t>
            </a:r>
          </a:p>
          <a:p>
            <a:r>
              <a:rPr lang="en-US" b="0" dirty="0">
                <a:latin typeface="Courier" pitchFamily="2" charset="0"/>
              </a:rPr>
              <a:t>  //post processing here</a:t>
            </a:r>
          </a:p>
          <a:p>
            <a:r>
              <a:rPr lang="en-US" b="0" dirty="0">
                <a:latin typeface="Courier" pitchFamily="2" charset="0"/>
              </a:rPr>
              <a:t>}</a:t>
            </a:r>
          </a:p>
          <a:p>
            <a:endParaRPr lang="en-US" b="0" dirty="0">
              <a:latin typeface="Courier" pitchFamily="2" charset="0"/>
            </a:endParaRPr>
          </a:p>
          <a:p>
            <a:r>
              <a:rPr lang="en-US" b="0" dirty="0">
                <a:latin typeface="Courier" pitchFamily="2" charset="0"/>
              </a:rPr>
              <a:t>function </a:t>
            </a:r>
            <a:r>
              <a:rPr lang="en-US" b="0" dirty="0" err="1">
                <a:latin typeface="Courier" pitchFamily="2" charset="0"/>
              </a:rPr>
              <a:t>do_something</a:t>
            </a:r>
            <a:r>
              <a:rPr lang="en-US" b="0" dirty="0">
                <a:latin typeface="Courier" pitchFamily="2" charset="0"/>
              </a:rPr>
              <a:t>(</a:t>
            </a:r>
            <a:r>
              <a:rPr lang="en-US" b="0" dirty="0" err="1">
                <a:latin typeface="Courier" pitchFamily="2" charset="0"/>
              </a:rPr>
              <a:t>args</a:t>
            </a:r>
            <a:r>
              <a:rPr lang="en-US" b="0" dirty="0">
                <a:latin typeface="Courier" pitchFamily="2" charset="0"/>
              </a:rPr>
              <a:t>, </a:t>
            </a:r>
            <a:r>
              <a:rPr lang="en-US" b="0" dirty="0" err="1">
                <a:latin typeface="Courier" pitchFamily="2" charset="0"/>
              </a:rPr>
              <a:t>cb</a:t>
            </a:r>
            <a:r>
              <a:rPr lang="en-US" b="0" dirty="0">
                <a:latin typeface="Courier" pitchFamily="2" charset="0"/>
              </a:rPr>
              <a:t>{</a:t>
            </a:r>
          </a:p>
          <a:p>
            <a:r>
              <a:rPr lang="en-US" b="0" dirty="0">
                <a:latin typeface="Courier" pitchFamily="2" charset="0"/>
              </a:rPr>
              <a:t>  //do some work</a:t>
            </a:r>
            <a:br>
              <a:rPr lang="en-US" b="0" dirty="0">
                <a:latin typeface="Courier" pitchFamily="2" charset="0"/>
              </a:rPr>
            </a:br>
            <a:r>
              <a:rPr lang="en-US" b="0" dirty="0">
                <a:latin typeface="Courier" pitchFamily="2" charset="0"/>
              </a:rPr>
              <a:t>  </a:t>
            </a:r>
            <a:r>
              <a:rPr lang="en-US" b="0" dirty="0" err="1">
                <a:latin typeface="Courier" pitchFamily="2" charset="0"/>
              </a:rPr>
              <a:t>cb</a:t>
            </a:r>
            <a:r>
              <a:rPr lang="en-US" b="0" dirty="0">
                <a:latin typeface="Courier" pitchFamily="2" charset="0"/>
              </a:rPr>
              <a:t>(</a:t>
            </a:r>
            <a:r>
              <a:rPr lang="en-US" b="0" dirty="0" err="1">
                <a:latin typeface="Courier" pitchFamily="2" charset="0"/>
              </a:rPr>
              <a:t>args</a:t>
            </a:r>
            <a:r>
              <a:rPr lang="en-US" b="0" dirty="0">
                <a:latin typeface="Courier" pitchFamily="2" charset="0"/>
              </a:rPr>
              <a:t>)</a:t>
            </a:r>
          </a:p>
          <a:p>
            <a:r>
              <a:rPr lang="en-US" b="0" dirty="0">
                <a:latin typeface="Courier" pitchFamily="2" charset="0"/>
              </a:rPr>
              <a:t>}</a:t>
            </a:r>
          </a:p>
          <a:p>
            <a:endParaRPr lang="en-US" b="0" dirty="0">
              <a:latin typeface="Courier" pitchFamily="2" charset="0"/>
            </a:endParaRPr>
          </a:p>
          <a:p>
            <a:r>
              <a:rPr lang="en-US" b="0" dirty="0">
                <a:latin typeface="Courier" pitchFamily="2" charset="0"/>
              </a:rPr>
              <a:t>function client() {</a:t>
            </a:r>
          </a:p>
          <a:p>
            <a:r>
              <a:rPr lang="en-US" b="0" dirty="0">
                <a:latin typeface="Courier" pitchFamily="2" charset="0"/>
              </a:rPr>
              <a:t>  </a:t>
            </a:r>
            <a:r>
              <a:rPr lang="en-US" b="0" dirty="0" err="1">
                <a:latin typeface="Courier" pitchFamily="2" charset="0"/>
              </a:rPr>
              <a:t>do_something</a:t>
            </a:r>
            <a:r>
              <a:rPr lang="en-US" b="0" dirty="0">
                <a:latin typeface="Courier" pitchFamily="2" charset="0"/>
              </a:rPr>
              <a:t>(”hello”, after)</a:t>
            </a:r>
            <a:br>
              <a:rPr lang="en-US" b="0" dirty="0">
                <a:latin typeface="Courier" pitchFamily="2" charset="0"/>
              </a:rPr>
            </a:br>
            <a:r>
              <a:rPr lang="en-US" b="0" dirty="0">
                <a:latin typeface="Courier" pitchFamily="2" charset="0"/>
              </a:rPr>
              <a:t>}</a:t>
            </a:r>
          </a:p>
        </p:txBody>
      </p:sp>
      <p:sp>
        <p:nvSpPr>
          <p:cNvPr id="7" name="TextBox 6">
            <a:extLst>
              <a:ext uri="{FF2B5EF4-FFF2-40B4-BE49-F238E27FC236}">
                <a16:creationId xmlns:a16="http://schemas.microsoft.com/office/drawing/2014/main" id="{309E97ED-97F5-4664-2C84-062D41BED67B}"/>
              </a:ext>
            </a:extLst>
          </p:cNvPr>
          <p:cNvSpPr txBox="1"/>
          <p:nvPr/>
        </p:nvSpPr>
        <p:spPr>
          <a:xfrm>
            <a:off x="5065486" y="1562009"/>
            <a:ext cx="7287606" cy="4585486"/>
          </a:xfrm>
          <a:prstGeom prst="rect">
            <a:avLst/>
          </a:prstGeom>
          <a:noFill/>
        </p:spPr>
        <p:txBody>
          <a:bodyPr wrap="square" rtlCol="0">
            <a:spAutoFit/>
          </a:bodyPr>
          <a:lstStyle/>
          <a:p>
            <a:r>
              <a:rPr lang="en-US" b="0" dirty="0">
                <a:latin typeface="Courier" pitchFamily="2" charset="0"/>
              </a:rPr>
              <a:t>var promise = new Promise(function(resolve, reject) {</a:t>
            </a:r>
          </a:p>
          <a:p>
            <a:r>
              <a:rPr lang="en-US" b="0" dirty="0">
                <a:latin typeface="Courier" pitchFamily="2" charset="0"/>
              </a:rPr>
              <a:t>  // do a thing, possibly async, then…</a:t>
            </a:r>
          </a:p>
          <a:p>
            <a:endParaRPr lang="en-US" b="0" dirty="0">
              <a:latin typeface="Courier" pitchFamily="2" charset="0"/>
            </a:endParaRPr>
          </a:p>
          <a:p>
            <a:r>
              <a:rPr lang="en-US" b="0" dirty="0">
                <a:latin typeface="Courier" pitchFamily="2" charset="0"/>
              </a:rPr>
              <a:t>  if (/* everything turned out fine */) {</a:t>
            </a:r>
          </a:p>
          <a:p>
            <a:r>
              <a:rPr lang="en-US" b="0" dirty="0">
                <a:latin typeface="Courier" pitchFamily="2" charset="0"/>
              </a:rPr>
              <a:t>    resolve("Stuff worked!");</a:t>
            </a:r>
          </a:p>
          <a:p>
            <a:r>
              <a:rPr lang="en-US" b="0" dirty="0">
                <a:latin typeface="Courier" pitchFamily="2" charset="0"/>
              </a:rPr>
              <a:t>  }</a:t>
            </a:r>
          </a:p>
          <a:p>
            <a:r>
              <a:rPr lang="en-US" b="0" dirty="0">
                <a:latin typeface="Courier" pitchFamily="2" charset="0"/>
              </a:rPr>
              <a:t>  else {</a:t>
            </a:r>
          </a:p>
          <a:p>
            <a:r>
              <a:rPr lang="en-US" b="0" dirty="0">
                <a:latin typeface="Courier" pitchFamily="2" charset="0"/>
              </a:rPr>
              <a:t>    reject(Error("It broke"));</a:t>
            </a:r>
          </a:p>
          <a:p>
            <a:r>
              <a:rPr lang="en-US" b="0" dirty="0">
                <a:latin typeface="Courier" pitchFamily="2" charset="0"/>
              </a:rPr>
              <a:t>  }</a:t>
            </a:r>
          </a:p>
          <a:p>
            <a:r>
              <a:rPr lang="en-US" b="0" dirty="0">
                <a:latin typeface="Courier" pitchFamily="2" charset="0"/>
              </a:rPr>
              <a:t>});</a:t>
            </a:r>
          </a:p>
          <a:p>
            <a:endParaRPr lang="en-US" b="0" dirty="0">
              <a:latin typeface="Courier" pitchFamily="2" charset="0"/>
            </a:endParaRPr>
          </a:p>
          <a:p>
            <a:r>
              <a:rPr lang="en-US" b="0" dirty="0">
                <a:latin typeface="Courier" pitchFamily="2" charset="0"/>
              </a:rPr>
              <a:t>//calling it</a:t>
            </a:r>
            <a:br>
              <a:rPr lang="en-US" b="0" dirty="0">
                <a:latin typeface="Courier" pitchFamily="2" charset="0"/>
              </a:rPr>
            </a:br>
            <a:r>
              <a:rPr lang="en-US" b="0" dirty="0" err="1">
                <a:latin typeface="Courier" pitchFamily="2" charset="0"/>
              </a:rPr>
              <a:t>promise.then</a:t>
            </a:r>
            <a:r>
              <a:rPr lang="en-US" b="0" dirty="0">
                <a:latin typeface="Courier" pitchFamily="2" charset="0"/>
              </a:rPr>
              <a:t>(function(result) {</a:t>
            </a:r>
          </a:p>
          <a:p>
            <a:r>
              <a:rPr lang="en-US" b="0" dirty="0">
                <a:latin typeface="Courier" pitchFamily="2" charset="0"/>
              </a:rPr>
              <a:t>  </a:t>
            </a:r>
            <a:r>
              <a:rPr lang="en-US" b="0" dirty="0" err="1">
                <a:latin typeface="Courier" pitchFamily="2" charset="0"/>
              </a:rPr>
              <a:t>console.log</a:t>
            </a:r>
            <a:r>
              <a:rPr lang="en-US" b="0" dirty="0">
                <a:latin typeface="Courier" pitchFamily="2" charset="0"/>
              </a:rPr>
              <a:t>(result); // "Stuff worked!"</a:t>
            </a:r>
          </a:p>
          <a:p>
            <a:r>
              <a:rPr lang="en-US" b="0" dirty="0">
                <a:latin typeface="Courier" pitchFamily="2" charset="0"/>
              </a:rPr>
              <a:t>}, function(err) {</a:t>
            </a:r>
          </a:p>
          <a:p>
            <a:r>
              <a:rPr lang="en-US" b="0" dirty="0">
                <a:latin typeface="Courier" pitchFamily="2" charset="0"/>
              </a:rPr>
              <a:t>  </a:t>
            </a:r>
            <a:r>
              <a:rPr lang="en-US" b="0" dirty="0" err="1">
                <a:latin typeface="Courier" pitchFamily="2" charset="0"/>
              </a:rPr>
              <a:t>console.log</a:t>
            </a:r>
            <a:r>
              <a:rPr lang="en-US" b="0" dirty="0">
                <a:latin typeface="Courier" pitchFamily="2" charset="0"/>
              </a:rPr>
              <a:t>(err); // Error: "It broke"</a:t>
            </a:r>
          </a:p>
          <a:p>
            <a:r>
              <a:rPr lang="en-US" b="0" dirty="0">
                <a:latin typeface="Courier" pitchFamily="2" charset="0"/>
              </a:rPr>
              <a:t>});</a:t>
            </a:r>
          </a:p>
        </p:txBody>
      </p:sp>
      <p:sp>
        <p:nvSpPr>
          <p:cNvPr id="8" name="TextBox 7">
            <a:extLst>
              <a:ext uri="{FF2B5EF4-FFF2-40B4-BE49-F238E27FC236}">
                <a16:creationId xmlns:a16="http://schemas.microsoft.com/office/drawing/2014/main" id="{1B0755CF-DE4C-5442-0007-6A0529DC57D5}"/>
              </a:ext>
            </a:extLst>
          </p:cNvPr>
          <p:cNvSpPr txBox="1"/>
          <p:nvPr/>
        </p:nvSpPr>
        <p:spPr>
          <a:xfrm>
            <a:off x="5364685" y="6269927"/>
            <a:ext cx="4581318" cy="341632"/>
          </a:xfrm>
          <a:prstGeom prst="rect">
            <a:avLst/>
          </a:prstGeom>
          <a:noFill/>
        </p:spPr>
        <p:txBody>
          <a:bodyPr wrap="square" rtlCol="0">
            <a:spAutoFit/>
          </a:bodyPr>
          <a:lstStyle/>
          <a:p>
            <a:r>
              <a:rPr lang="en-US" b="0" dirty="0">
                <a:solidFill>
                  <a:srgbClr val="7030A0"/>
                </a:solidFill>
                <a:latin typeface="+mn-lt"/>
              </a:rPr>
              <a:t>Async with Promises</a:t>
            </a:r>
          </a:p>
        </p:txBody>
      </p:sp>
      <p:cxnSp>
        <p:nvCxnSpPr>
          <p:cNvPr id="3" name="Straight Connector 2">
            <a:extLst>
              <a:ext uri="{FF2B5EF4-FFF2-40B4-BE49-F238E27FC236}">
                <a16:creationId xmlns:a16="http://schemas.microsoft.com/office/drawing/2014/main" id="{40968847-5509-3E97-10AE-013DC6433EB8}"/>
              </a:ext>
            </a:extLst>
          </p:cNvPr>
          <p:cNvCxnSpPr/>
          <p:nvPr/>
        </p:nvCxnSpPr>
        <p:spPr>
          <a:xfrm>
            <a:off x="4862286" y="1518480"/>
            <a:ext cx="0" cy="533952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387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The architecture of </a:t>
            </a:r>
            <a:r>
              <a:rPr lang="en-US" dirty="0" err="1"/>
              <a:t>Javascript</a:t>
            </a:r>
            <a:r>
              <a:rPr lang="en-US" dirty="0"/>
              <a:t>, and more importantly its runtime</a:t>
            </a:r>
          </a:p>
        </p:txBody>
      </p:sp>
      <p:sp>
        <p:nvSpPr>
          <p:cNvPr id="38" name="TextBox 37">
            <a:extLst>
              <a:ext uri="{FF2B5EF4-FFF2-40B4-BE49-F238E27FC236}">
                <a16:creationId xmlns:a16="http://schemas.microsoft.com/office/drawing/2014/main" id="{81601513-1F42-B590-1D6A-DC9486E4A6F0}"/>
              </a:ext>
            </a:extLst>
          </p:cNvPr>
          <p:cNvSpPr txBox="1"/>
          <p:nvPr/>
        </p:nvSpPr>
        <p:spPr>
          <a:xfrm>
            <a:off x="280968" y="3475344"/>
            <a:ext cx="4581318" cy="590931"/>
          </a:xfrm>
          <a:prstGeom prst="rect">
            <a:avLst/>
          </a:prstGeom>
          <a:noFill/>
        </p:spPr>
        <p:txBody>
          <a:bodyPr wrap="square" rtlCol="0">
            <a:spAutoFit/>
          </a:bodyPr>
          <a:lstStyle/>
          <a:p>
            <a:r>
              <a:rPr lang="en-US" b="0" dirty="0">
                <a:solidFill>
                  <a:srgbClr val="7030A0"/>
                </a:solidFill>
                <a:latin typeface="+mn-lt"/>
              </a:rPr>
              <a:t>Async functions return promises so you can just code them as such</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130504"/>
            <a:ext cx="11935498" cy="535531"/>
          </a:xfrm>
          <a:prstGeom prst="rect">
            <a:avLst/>
          </a:prstGeom>
          <a:noFill/>
        </p:spPr>
        <p:txBody>
          <a:bodyPr wrap="square" rtlCol="0">
            <a:spAutoFit/>
          </a:bodyPr>
          <a:lstStyle/>
          <a:p>
            <a:pPr algn="ctr"/>
            <a:r>
              <a:rPr lang="en-US" sz="1600" dirty="0">
                <a:solidFill>
                  <a:srgbClr val="7030A0"/>
                </a:solidFill>
                <a:latin typeface="+mn-lt"/>
              </a:rPr>
              <a:t>The </a:t>
            </a:r>
            <a:r>
              <a:rPr lang="en-US" sz="1600" dirty="0" err="1">
                <a:solidFill>
                  <a:srgbClr val="7030A0"/>
                </a:solidFill>
                <a:latin typeface="+mn-lt"/>
              </a:rPr>
              <a:t>javascript</a:t>
            </a:r>
            <a:r>
              <a:rPr lang="en-US" sz="1600" dirty="0">
                <a:solidFill>
                  <a:srgbClr val="7030A0"/>
                </a:solidFill>
                <a:latin typeface="+mn-lt"/>
              </a:rPr>
              <a:t> programming model provides multiple models for doing async programming</a:t>
            </a:r>
          </a:p>
          <a:p>
            <a:pPr algn="ctr"/>
            <a:endParaRPr lang="en-US" sz="1600" dirty="0">
              <a:solidFill>
                <a:srgbClr val="7030A0"/>
              </a:solidFill>
              <a:latin typeface="+mn-lt"/>
            </a:endParaRPr>
          </a:p>
        </p:txBody>
      </p:sp>
      <p:sp>
        <p:nvSpPr>
          <p:cNvPr id="6" name="TextBox 5">
            <a:extLst>
              <a:ext uri="{FF2B5EF4-FFF2-40B4-BE49-F238E27FC236}">
                <a16:creationId xmlns:a16="http://schemas.microsoft.com/office/drawing/2014/main" id="{04561AF4-DE47-21EF-676C-8AEBE07777DF}"/>
              </a:ext>
            </a:extLst>
          </p:cNvPr>
          <p:cNvSpPr txBox="1"/>
          <p:nvPr/>
        </p:nvSpPr>
        <p:spPr>
          <a:xfrm>
            <a:off x="230807" y="1835102"/>
            <a:ext cx="4834679" cy="1593898"/>
          </a:xfrm>
          <a:prstGeom prst="rect">
            <a:avLst/>
          </a:prstGeom>
          <a:noFill/>
        </p:spPr>
        <p:txBody>
          <a:bodyPr wrap="square" rtlCol="0">
            <a:spAutoFit/>
          </a:bodyPr>
          <a:lstStyle/>
          <a:p>
            <a:r>
              <a:rPr lang="en-US" dirty="0">
                <a:latin typeface="Courier" pitchFamily="2" charset="0"/>
              </a:rPr>
              <a:t>async</a:t>
            </a:r>
            <a:r>
              <a:rPr lang="en-US" b="0" dirty="0">
                <a:latin typeface="Courier" pitchFamily="2" charset="0"/>
              </a:rPr>
              <a:t> function f() {</a:t>
            </a:r>
          </a:p>
          <a:p>
            <a:r>
              <a:rPr lang="en-US" b="0" dirty="0">
                <a:latin typeface="Courier" pitchFamily="2" charset="0"/>
              </a:rPr>
              <a:t>  return 1;</a:t>
            </a:r>
          </a:p>
          <a:p>
            <a:r>
              <a:rPr lang="en-US" b="0" dirty="0">
                <a:latin typeface="Courier" pitchFamily="2" charset="0"/>
              </a:rPr>
              <a:t>}</a:t>
            </a:r>
            <a:br>
              <a:rPr lang="en-US" b="0" dirty="0">
                <a:latin typeface="Courier" pitchFamily="2" charset="0"/>
              </a:rPr>
            </a:br>
            <a:br>
              <a:rPr lang="en-US" b="0" dirty="0">
                <a:latin typeface="Courier" pitchFamily="2" charset="0"/>
              </a:rPr>
            </a:br>
            <a:r>
              <a:rPr lang="en-US" b="0" dirty="0">
                <a:latin typeface="Courier" pitchFamily="2" charset="0"/>
              </a:rPr>
              <a:t>//async functions return promises</a:t>
            </a:r>
          </a:p>
          <a:p>
            <a:r>
              <a:rPr lang="en-US" b="0" dirty="0">
                <a:latin typeface="Courier" pitchFamily="2" charset="0"/>
              </a:rPr>
              <a:t>f().then((v) =&gt; </a:t>
            </a:r>
            <a:r>
              <a:rPr lang="en-US" b="0" dirty="0" err="1">
                <a:latin typeface="Courier" pitchFamily="2" charset="0"/>
              </a:rPr>
              <a:t>console.log</a:t>
            </a:r>
            <a:r>
              <a:rPr lang="en-US" b="0" dirty="0">
                <a:latin typeface="Courier" pitchFamily="2" charset="0"/>
              </a:rPr>
              <a:t>(v)</a:t>
            </a:r>
          </a:p>
        </p:txBody>
      </p:sp>
      <p:sp>
        <p:nvSpPr>
          <p:cNvPr id="7" name="TextBox 6">
            <a:extLst>
              <a:ext uri="{FF2B5EF4-FFF2-40B4-BE49-F238E27FC236}">
                <a16:creationId xmlns:a16="http://schemas.microsoft.com/office/drawing/2014/main" id="{309E97ED-97F5-4664-2C84-062D41BED67B}"/>
              </a:ext>
            </a:extLst>
          </p:cNvPr>
          <p:cNvSpPr txBox="1"/>
          <p:nvPr/>
        </p:nvSpPr>
        <p:spPr>
          <a:xfrm>
            <a:off x="5065486" y="1562009"/>
            <a:ext cx="7287606" cy="2591094"/>
          </a:xfrm>
          <a:prstGeom prst="rect">
            <a:avLst/>
          </a:prstGeom>
          <a:noFill/>
        </p:spPr>
        <p:txBody>
          <a:bodyPr wrap="square" rtlCol="0">
            <a:spAutoFit/>
          </a:bodyPr>
          <a:lstStyle/>
          <a:p>
            <a:r>
              <a:rPr lang="en-US" dirty="0">
                <a:latin typeface="Courier" pitchFamily="2" charset="0"/>
              </a:rPr>
              <a:t>async</a:t>
            </a:r>
            <a:r>
              <a:rPr lang="en-US" b="0" dirty="0">
                <a:latin typeface="Courier" pitchFamily="2" charset="0"/>
              </a:rPr>
              <a:t> function worker() {</a:t>
            </a:r>
          </a:p>
          <a:p>
            <a:r>
              <a:rPr lang="en-US" b="0" dirty="0">
                <a:latin typeface="Courier" pitchFamily="2" charset="0"/>
              </a:rPr>
              <a:t>  data = await </a:t>
            </a:r>
            <a:r>
              <a:rPr lang="en-US" b="0" dirty="0" err="1">
                <a:latin typeface="Courier" pitchFamily="2" charset="0"/>
              </a:rPr>
              <a:t>call_database</a:t>
            </a:r>
            <a:r>
              <a:rPr lang="en-US" b="0" dirty="0">
                <a:latin typeface="Courier" pitchFamily="2" charset="0"/>
              </a:rPr>
              <a:t>();</a:t>
            </a:r>
            <a:br>
              <a:rPr lang="en-US" b="0" dirty="0">
                <a:latin typeface="Courier" pitchFamily="2" charset="0"/>
              </a:rPr>
            </a:br>
            <a:r>
              <a:rPr lang="en-US" b="0" dirty="0">
                <a:latin typeface="Courier" pitchFamily="2" charset="0"/>
              </a:rPr>
              <a:t>  status = await </a:t>
            </a:r>
            <a:r>
              <a:rPr lang="en-US" b="0" dirty="0" err="1">
                <a:latin typeface="Courier" pitchFamily="2" charset="0"/>
              </a:rPr>
              <a:t>web_service_call</a:t>
            </a:r>
            <a:r>
              <a:rPr lang="en-US" b="0" dirty="0">
                <a:latin typeface="Courier" pitchFamily="2" charset="0"/>
              </a:rPr>
              <a:t>()</a:t>
            </a:r>
          </a:p>
          <a:p>
            <a:r>
              <a:rPr lang="en-US" b="0" dirty="0">
                <a:latin typeface="Courier" pitchFamily="2" charset="0"/>
              </a:rPr>
              <a:t>  return status</a:t>
            </a:r>
          </a:p>
          <a:p>
            <a:r>
              <a:rPr lang="en-US" b="0" dirty="0">
                <a:latin typeface="Courier" pitchFamily="2" charset="0"/>
              </a:rPr>
              <a:t>}</a:t>
            </a:r>
          </a:p>
          <a:p>
            <a:endParaRPr lang="en-US" b="0" dirty="0">
              <a:latin typeface="Courier" pitchFamily="2" charset="0"/>
            </a:endParaRPr>
          </a:p>
          <a:p>
            <a:endParaRPr lang="en-US" b="0" dirty="0">
              <a:latin typeface="Courier" pitchFamily="2" charset="0"/>
            </a:endParaRPr>
          </a:p>
          <a:p>
            <a:r>
              <a:rPr lang="en-US" b="0" dirty="0">
                <a:latin typeface="Courier" pitchFamily="2" charset="0"/>
              </a:rPr>
              <a:t>//calling it</a:t>
            </a:r>
            <a:br>
              <a:rPr lang="en-US" b="0" dirty="0">
                <a:latin typeface="Courier" pitchFamily="2" charset="0"/>
              </a:rPr>
            </a:br>
            <a:r>
              <a:rPr lang="en-US" b="0" dirty="0">
                <a:latin typeface="Courier" pitchFamily="2" charset="0"/>
              </a:rPr>
              <a:t>let s = worker()</a:t>
            </a:r>
          </a:p>
          <a:p>
            <a:r>
              <a:rPr lang="en-US" b="0" dirty="0" err="1">
                <a:latin typeface="Courier" pitchFamily="2" charset="0"/>
              </a:rPr>
              <a:t>console.log</a:t>
            </a:r>
            <a:r>
              <a:rPr lang="en-US" b="0" dirty="0">
                <a:latin typeface="Courier" pitchFamily="2" charset="0"/>
              </a:rPr>
              <a:t>(s);</a:t>
            </a:r>
          </a:p>
        </p:txBody>
      </p:sp>
      <p:sp>
        <p:nvSpPr>
          <p:cNvPr id="8" name="TextBox 7">
            <a:extLst>
              <a:ext uri="{FF2B5EF4-FFF2-40B4-BE49-F238E27FC236}">
                <a16:creationId xmlns:a16="http://schemas.microsoft.com/office/drawing/2014/main" id="{1B0755CF-DE4C-5442-0007-6A0529DC57D5}"/>
              </a:ext>
            </a:extLst>
          </p:cNvPr>
          <p:cNvSpPr txBox="1"/>
          <p:nvPr/>
        </p:nvSpPr>
        <p:spPr>
          <a:xfrm>
            <a:off x="5065486" y="4242421"/>
            <a:ext cx="5912895" cy="590931"/>
          </a:xfrm>
          <a:prstGeom prst="rect">
            <a:avLst/>
          </a:prstGeom>
          <a:noFill/>
        </p:spPr>
        <p:txBody>
          <a:bodyPr wrap="square" rtlCol="0">
            <a:spAutoFit/>
          </a:bodyPr>
          <a:lstStyle/>
          <a:p>
            <a:r>
              <a:rPr lang="en-US" b="0" dirty="0">
                <a:solidFill>
                  <a:srgbClr val="7030A0"/>
                </a:solidFill>
                <a:latin typeface="+mn-lt"/>
              </a:rPr>
              <a:t>Using async/await together, notice how this async code looks sync</a:t>
            </a:r>
          </a:p>
        </p:txBody>
      </p:sp>
      <p:cxnSp>
        <p:nvCxnSpPr>
          <p:cNvPr id="3" name="Straight Connector 2">
            <a:extLst>
              <a:ext uri="{FF2B5EF4-FFF2-40B4-BE49-F238E27FC236}">
                <a16:creationId xmlns:a16="http://schemas.microsoft.com/office/drawing/2014/main" id="{40968847-5509-3E97-10AE-013DC6433EB8}"/>
              </a:ext>
            </a:extLst>
          </p:cNvPr>
          <p:cNvCxnSpPr/>
          <p:nvPr/>
        </p:nvCxnSpPr>
        <p:spPr>
          <a:xfrm>
            <a:off x="4862286" y="1518480"/>
            <a:ext cx="0" cy="53395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2A4BA-F1AC-4FC1-974B-D2FDFE3A9E48}"/>
              </a:ext>
            </a:extLst>
          </p:cNvPr>
          <p:cNvSpPr txBox="1"/>
          <p:nvPr/>
        </p:nvSpPr>
        <p:spPr>
          <a:xfrm>
            <a:off x="280968" y="5955233"/>
            <a:ext cx="4581318" cy="590931"/>
          </a:xfrm>
          <a:prstGeom prst="rect">
            <a:avLst/>
          </a:prstGeom>
          <a:noFill/>
        </p:spPr>
        <p:txBody>
          <a:bodyPr wrap="square" rtlCol="0">
            <a:spAutoFit/>
          </a:bodyPr>
          <a:lstStyle/>
          <a:p>
            <a:r>
              <a:rPr lang="en-US" b="0" dirty="0">
                <a:solidFill>
                  <a:srgbClr val="7030A0"/>
                </a:solidFill>
                <a:latin typeface="+mn-lt"/>
              </a:rPr>
              <a:t>You can use await to make async code look synchronous</a:t>
            </a:r>
          </a:p>
        </p:txBody>
      </p:sp>
      <p:sp>
        <p:nvSpPr>
          <p:cNvPr id="12" name="TextBox 11">
            <a:extLst>
              <a:ext uri="{FF2B5EF4-FFF2-40B4-BE49-F238E27FC236}">
                <a16:creationId xmlns:a16="http://schemas.microsoft.com/office/drawing/2014/main" id="{241150BC-4C6F-DCB0-D8EE-4BF4E9DED4BC}"/>
              </a:ext>
            </a:extLst>
          </p:cNvPr>
          <p:cNvSpPr txBox="1"/>
          <p:nvPr/>
        </p:nvSpPr>
        <p:spPr>
          <a:xfrm>
            <a:off x="230807" y="4314991"/>
            <a:ext cx="4834679" cy="1593898"/>
          </a:xfrm>
          <a:prstGeom prst="rect">
            <a:avLst/>
          </a:prstGeom>
          <a:noFill/>
        </p:spPr>
        <p:txBody>
          <a:bodyPr wrap="square" rtlCol="0">
            <a:spAutoFit/>
          </a:bodyPr>
          <a:lstStyle/>
          <a:p>
            <a:r>
              <a:rPr lang="en-US" dirty="0">
                <a:latin typeface="Courier" pitchFamily="2" charset="0"/>
              </a:rPr>
              <a:t>async</a:t>
            </a:r>
            <a:r>
              <a:rPr lang="en-US" b="0" dirty="0">
                <a:latin typeface="Courier" pitchFamily="2" charset="0"/>
              </a:rPr>
              <a:t> function f() {</a:t>
            </a:r>
          </a:p>
          <a:p>
            <a:r>
              <a:rPr lang="en-US" b="0" dirty="0">
                <a:latin typeface="Courier" pitchFamily="2" charset="0"/>
              </a:rPr>
              <a:t>  return 1;</a:t>
            </a:r>
          </a:p>
          <a:p>
            <a:r>
              <a:rPr lang="en-US" b="0" dirty="0">
                <a:latin typeface="Courier" pitchFamily="2" charset="0"/>
              </a:rPr>
              <a:t>}</a:t>
            </a:r>
            <a:br>
              <a:rPr lang="en-US" b="0" dirty="0">
                <a:latin typeface="Courier" pitchFamily="2" charset="0"/>
              </a:rPr>
            </a:br>
            <a:br>
              <a:rPr lang="en-US" b="0" dirty="0">
                <a:latin typeface="Courier" pitchFamily="2" charset="0"/>
              </a:rPr>
            </a:br>
            <a:r>
              <a:rPr lang="en-US" b="0" dirty="0">
                <a:latin typeface="Courier" pitchFamily="2" charset="0"/>
              </a:rPr>
              <a:t>let v = </a:t>
            </a:r>
            <a:r>
              <a:rPr lang="en-US" dirty="0">
                <a:latin typeface="Courier" pitchFamily="2" charset="0"/>
              </a:rPr>
              <a:t>await</a:t>
            </a:r>
            <a:r>
              <a:rPr lang="en-US" b="0" dirty="0">
                <a:latin typeface="Courier" pitchFamily="2" charset="0"/>
              </a:rPr>
              <a:t> f() </a:t>
            </a:r>
          </a:p>
          <a:p>
            <a:r>
              <a:rPr lang="en-US" b="0" dirty="0" err="1">
                <a:latin typeface="Courier" pitchFamily="2" charset="0"/>
              </a:rPr>
              <a:t>console.log</a:t>
            </a:r>
            <a:r>
              <a:rPr lang="en-US" b="0" dirty="0">
                <a:latin typeface="Courier" pitchFamily="2" charset="0"/>
              </a:rPr>
              <a:t>(v)</a:t>
            </a:r>
          </a:p>
        </p:txBody>
      </p:sp>
      <p:cxnSp>
        <p:nvCxnSpPr>
          <p:cNvPr id="13" name="Straight Connector 12">
            <a:extLst>
              <a:ext uri="{FF2B5EF4-FFF2-40B4-BE49-F238E27FC236}">
                <a16:creationId xmlns:a16="http://schemas.microsoft.com/office/drawing/2014/main" id="{DAA31255-E60A-2FEE-CDAC-4DC6DAE91BAF}"/>
              </a:ext>
            </a:extLst>
          </p:cNvPr>
          <p:cNvCxnSpPr>
            <a:cxnSpLocks/>
          </p:cNvCxnSpPr>
          <p:nvPr/>
        </p:nvCxnSpPr>
        <p:spPr>
          <a:xfrm flipH="1">
            <a:off x="27608" y="4242421"/>
            <a:ext cx="483467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765BB69-A9BF-3C40-2AB7-72A05984FB65}"/>
              </a:ext>
            </a:extLst>
          </p:cNvPr>
          <p:cNvSpPr txBox="1"/>
          <p:nvPr/>
        </p:nvSpPr>
        <p:spPr>
          <a:xfrm>
            <a:off x="5065486" y="5269290"/>
            <a:ext cx="5912895" cy="1089529"/>
          </a:xfrm>
          <a:prstGeom prst="rect">
            <a:avLst/>
          </a:prstGeom>
          <a:noFill/>
        </p:spPr>
        <p:txBody>
          <a:bodyPr wrap="square" rtlCol="0">
            <a:spAutoFit/>
          </a:bodyPr>
          <a:lstStyle/>
          <a:p>
            <a:r>
              <a:rPr lang="en-US" b="0" dirty="0">
                <a:solidFill>
                  <a:srgbClr val="7030A0"/>
                </a:solidFill>
                <a:latin typeface="+mn-lt"/>
              </a:rPr>
              <a:t>Note that </a:t>
            </a:r>
            <a:r>
              <a:rPr lang="en-US" b="0" dirty="0" err="1">
                <a:solidFill>
                  <a:srgbClr val="7030A0"/>
                </a:solidFill>
                <a:latin typeface="+mn-lt"/>
              </a:rPr>
              <a:t>javascfipt</a:t>
            </a:r>
            <a:r>
              <a:rPr lang="en-US" b="0" dirty="0">
                <a:solidFill>
                  <a:srgbClr val="7030A0"/>
                </a:solidFill>
                <a:latin typeface="+mn-lt"/>
              </a:rPr>
              <a:t> also has a future called a generator that is used to break up compute intensive work, if you have interest in this please ask a question. </a:t>
            </a:r>
          </a:p>
        </p:txBody>
      </p:sp>
    </p:spTree>
    <p:extLst>
      <p:ext uri="{BB962C8B-B14F-4D97-AF65-F5344CB8AC3E}">
        <p14:creationId xmlns:p14="http://schemas.microsoft.com/office/powerpoint/2010/main" val="395406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189573"/>
            <a:ext cx="10936077" cy="698948"/>
          </a:xfrm>
        </p:spPr>
        <p:txBody>
          <a:bodyPr/>
          <a:lstStyle/>
          <a:p>
            <a:r>
              <a:rPr lang="en-US" dirty="0"/>
              <a:t>Now we know enough to look at how state management is handled in SPAs</a:t>
            </a:r>
          </a:p>
        </p:txBody>
      </p:sp>
      <p:sp>
        <p:nvSpPr>
          <p:cNvPr id="31" name="TextBox 30">
            <a:extLst>
              <a:ext uri="{FF2B5EF4-FFF2-40B4-BE49-F238E27FC236}">
                <a16:creationId xmlns:a16="http://schemas.microsoft.com/office/drawing/2014/main" id="{290D1674-76FD-B25F-CD08-D8994877F0E1}"/>
              </a:ext>
            </a:extLst>
          </p:cNvPr>
          <p:cNvSpPr txBox="1"/>
          <p:nvPr/>
        </p:nvSpPr>
        <p:spPr>
          <a:xfrm>
            <a:off x="58278" y="1333704"/>
            <a:ext cx="11935498" cy="757130"/>
          </a:xfrm>
          <a:prstGeom prst="rect">
            <a:avLst/>
          </a:prstGeom>
          <a:noFill/>
        </p:spPr>
        <p:txBody>
          <a:bodyPr wrap="square" rtlCol="0">
            <a:spAutoFit/>
          </a:bodyPr>
          <a:lstStyle/>
          <a:p>
            <a:pPr algn="ctr"/>
            <a:r>
              <a:rPr lang="en-US" sz="1600" dirty="0">
                <a:solidFill>
                  <a:srgbClr val="7030A0"/>
                </a:solidFill>
                <a:latin typeface="+mn-lt"/>
              </a:rPr>
              <a:t>The best architecture pattern for handling state is called flux</a:t>
            </a:r>
            <a:br>
              <a:rPr lang="en-US" sz="1600" dirty="0">
                <a:solidFill>
                  <a:srgbClr val="7030A0"/>
                </a:solidFill>
                <a:latin typeface="+mn-lt"/>
              </a:rPr>
            </a:br>
            <a:r>
              <a:rPr lang="en-US" sz="1600" dirty="0">
                <a:solidFill>
                  <a:srgbClr val="7030A0"/>
                </a:solidFill>
                <a:latin typeface="+mn-lt"/>
              </a:rPr>
              <a:t>https://</a:t>
            </a:r>
            <a:r>
              <a:rPr lang="en-US" sz="1600" dirty="0" err="1">
                <a:solidFill>
                  <a:srgbClr val="7030A0"/>
                </a:solidFill>
                <a:latin typeface="+mn-lt"/>
              </a:rPr>
              <a:t>facebook.github.io</a:t>
            </a:r>
            <a:r>
              <a:rPr lang="en-US" sz="1600" dirty="0">
                <a:solidFill>
                  <a:srgbClr val="7030A0"/>
                </a:solidFill>
                <a:latin typeface="+mn-lt"/>
              </a:rPr>
              <a:t>/flux/</a:t>
            </a:r>
          </a:p>
          <a:p>
            <a:pPr algn="ctr"/>
            <a:endParaRPr lang="en-US" sz="1600" dirty="0">
              <a:solidFill>
                <a:srgbClr val="7030A0"/>
              </a:solidFill>
              <a:latin typeface="+mn-lt"/>
            </a:endParaRPr>
          </a:p>
        </p:txBody>
      </p:sp>
      <p:pic>
        <p:nvPicPr>
          <p:cNvPr id="3074" name="Picture 2" descr="Fluxxor and the Flux Architecture with Brandon Tilley - Software  Engineering Daily">
            <a:extLst>
              <a:ext uri="{FF2B5EF4-FFF2-40B4-BE49-F238E27FC236}">
                <a16:creationId xmlns:a16="http://schemas.microsoft.com/office/drawing/2014/main" id="{604D56C7-C691-DC1B-7000-19D35309C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05050"/>
            <a:ext cx="9144000" cy="22479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5AEA273-5502-9993-BA2B-C54D020C519D}"/>
              </a:ext>
            </a:extLst>
          </p:cNvPr>
          <p:cNvSpPr txBox="1"/>
          <p:nvPr/>
        </p:nvSpPr>
        <p:spPr>
          <a:xfrm>
            <a:off x="58278" y="5129189"/>
            <a:ext cx="11935498" cy="1421928"/>
          </a:xfrm>
          <a:prstGeom prst="rect">
            <a:avLst/>
          </a:prstGeom>
          <a:noFill/>
        </p:spPr>
        <p:txBody>
          <a:bodyPr wrap="square" rtlCol="0">
            <a:spAutoFit/>
          </a:bodyPr>
          <a:lstStyle/>
          <a:p>
            <a:r>
              <a:rPr lang="en-US" sz="1600" b="0" dirty="0">
                <a:latin typeface="+mn-lt"/>
              </a:rPr>
              <a:t>The key to this pattern is that all information flows in one direction and all interactions between the components are carried over events</a:t>
            </a:r>
          </a:p>
          <a:p>
            <a:endParaRPr lang="en-US" sz="1600" b="0" dirty="0">
              <a:latin typeface="+mn-lt"/>
            </a:endParaRPr>
          </a:p>
          <a:p>
            <a:r>
              <a:rPr lang="en-US" sz="1600" b="0" dirty="0">
                <a:latin typeface="+mn-lt"/>
              </a:rPr>
              <a:t>Note that flux is a pattern and there are various implementations of this pattern that have been encapsulated in libraries – Redux, </a:t>
            </a:r>
            <a:r>
              <a:rPr lang="en-US" sz="1600" b="0" dirty="0" err="1">
                <a:latin typeface="+mn-lt"/>
              </a:rPr>
              <a:t>Vuex</a:t>
            </a:r>
            <a:r>
              <a:rPr lang="en-US" sz="1600" b="0" dirty="0">
                <a:latin typeface="+mn-lt"/>
              </a:rPr>
              <a:t>, </a:t>
            </a:r>
            <a:r>
              <a:rPr lang="en-US" sz="1600" b="0" dirty="0" err="1">
                <a:latin typeface="+mn-lt"/>
              </a:rPr>
              <a:t>Pinia</a:t>
            </a:r>
            <a:endParaRPr lang="en-US" sz="1600" b="0" dirty="0">
              <a:latin typeface="+mn-lt"/>
            </a:endParaRPr>
          </a:p>
          <a:p>
            <a:endParaRPr lang="en-US" sz="1600" dirty="0">
              <a:solidFill>
                <a:srgbClr val="7030A0"/>
              </a:solidFill>
              <a:latin typeface="+mn-lt"/>
            </a:endParaRPr>
          </a:p>
        </p:txBody>
      </p:sp>
    </p:spTree>
    <p:extLst>
      <p:ext uri="{BB962C8B-B14F-4D97-AF65-F5344CB8AC3E}">
        <p14:creationId xmlns:p14="http://schemas.microsoft.com/office/powerpoint/2010/main" val="4227532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198223" y="205921"/>
            <a:ext cx="10936077" cy="698948"/>
          </a:xfrm>
        </p:spPr>
        <p:txBody>
          <a:bodyPr/>
          <a:lstStyle/>
          <a:p>
            <a:r>
              <a:rPr lang="en-US" dirty="0" err="1"/>
              <a:t>Pinia</a:t>
            </a:r>
            <a:r>
              <a:rPr lang="en-US" dirty="0"/>
              <a:t> state management example</a:t>
            </a:r>
          </a:p>
        </p:txBody>
      </p:sp>
      <p:sp>
        <p:nvSpPr>
          <p:cNvPr id="14" name="TextBox 13">
            <a:extLst>
              <a:ext uri="{FF2B5EF4-FFF2-40B4-BE49-F238E27FC236}">
                <a16:creationId xmlns:a16="http://schemas.microsoft.com/office/drawing/2014/main" id="{35AEA273-5502-9993-BA2B-C54D020C519D}"/>
              </a:ext>
            </a:extLst>
          </p:cNvPr>
          <p:cNvSpPr txBox="1"/>
          <p:nvPr/>
        </p:nvSpPr>
        <p:spPr>
          <a:xfrm>
            <a:off x="7298985" y="2117292"/>
            <a:ext cx="4434027" cy="313932"/>
          </a:xfrm>
          <a:prstGeom prst="rect">
            <a:avLst/>
          </a:prstGeom>
          <a:noFill/>
        </p:spPr>
        <p:txBody>
          <a:bodyPr wrap="square" rtlCol="0">
            <a:spAutoFit/>
          </a:bodyPr>
          <a:lstStyle/>
          <a:p>
            <a:r>
              <a:rPr lang="en-US" sz="1600" b="0" dirty="0">
                <a:solidFill>
                  <a:srgbClr val="FF0000"/>
                </a:solidFill>
                <a:latin typeface="+mn-lt"/>
              </a:rPr>
              <a:t>Calculated properties State not mutated</a:t>
            </a:r>
            <a:endParaRPr lang="en-US" sz="1600" dirty="0">
              <a:solidFill>
                <a:srgbClr val="FF0000"/>
              </a:solidFill>
              <a:latin typeface="+mn-lt"/>
            </a:endParaRPr>
          </a:p>
        </p:txBody>
      </p:sp>
      <p:sp>
        <p:nvSpPr>
          <p:cNvPr id="2" name="Rectangle 1">
            <a:extLst>
              <a:ext uri="{FF2B5EF4-FFF2-40B4-BE49-F238E27FC236}">
                <a16:creationId xmlns:a16="http://schemas.microsoft.com/office/drawing/2014/main" id="{E5D6A6F5-D484-50A7-3BFB-3AF02E7FB240}"/>
              </a:ext>
            </a:extLst>
          </p:cNvPr>
          <p:cNvSpPr/>
          <p:nvPr/>
        </p:nvSpPr>
        <p:spPr>
          <a:xfrm>
            <a:off x="198223" y="1078925"/>
            <a:ext cx="10084766" cy="4830425"/>
          </a:xfrm>
          <a:prstGeom prst="rect">
            <a:avLst/>
          </a:prstGeom>
        </p:spPr>
        <p:txBody>
          <a:bodyPr wrap="square">
            <a:spAutoFit/>
          </a:bodyPr>
          <a:lstStyle/>
          <a:p>
            <a:r>
              <a:rPr lang="en-US" dirty="0">
                <a:solidFill>
                  <a:srgbClr val="8959A8"/>
                </a:solidFill>
              </a:rPr>
              <a:t>import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defineStore</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8959A8"/>
                </a:solidFill>
              </a:rPr>
              <a:t>from</a:t>
            </a:r>
            <a:r>
              <a:rPr lang="en-US" dirty="0">
                <a:solidFill>
                  <a:srgbClr val="000000"/>
                </a:solidFill>
              </a:rPr>
              <a:t> </a:t>
            </a:r>
            <a:r>
              <a:rPr lang="en-US" dirty="0">
                <a:solidFill>
                  <a:srgbClr val="718C00"/>
                </a:solidFill>
              </a:rPr>
              <a:t>'</a:t>
            </a:r>
            <a:r>
              <a:rPr lang="en-US" dirty="0" err="1">
                <a:solidFill>
                  <a:srgbClr val="718C00"/>
                </a:solidFill>
              </a:rPr>
              <a:t>pinia</a:t>
            </a:r>
            <a:r>
              <a:rPr lang="en-US" dirty="0">
                <a:solidFill>
                  <a:srgbClr val="718C00"/>
                </a:solidFill>
              </a:rPr>
              <a:t>’</a:t>
            </a:r>
            <a:r>
              <a:rPr lang="en-US" dirty="0">
                <a:solidFill>
                  <a:srgbClr val="000000"/>
                </a:solidFill>
              </a:rPr>
              <a:t> </a:t>
            </a:r>
          </a:p>
          <a:p>
            <a:endParaRPr lang="en-US" dirty="0">
              <a:solidFill>
                <a:srgbClr val="000000"/>
              </a:solidFill>
            </a:endParaRPr>
          </a:p>
          <a:p>
            <a:r>
              <a:rPr lang="en-US" dirty="0">
                <a:solidFill>
                  <a:srgbClr val="8959A8"/>
                </a:solidFill>
              </a:rPr>
              <a:t>export</a:t>
            </a:r>
            <a:r>
              <a:rPr lang="en-US" dirty="0">
                <a:solidFill>
                  <a:srgbClr val="000000"/>
                </a:solidFill>
              </a:rPr>
              <a:t> </a:t>
            </a:r>
            <a:r>
              <a:rPr lang="en-US" dirty="0">
                <a:solidFill>
                  <a:srgbClr val="8959A8"/>
                </a:solidFill>
              </a:rPr>
              <a:t>const</a:t>
            </a:r>
            <a:r>
              <a:rPr lang="en-US" dirty="0">
                <a:solidFill>
                  <a:srgbClr val="000000"/>
                </a:solidFill>
              </a:rPr>
              <a:t> </a:t>
            </a:r>
            <a:r>
              <a:rPr lang="en-US" dirty="0" err="1">
                <a:solidFill>
                  <a:srgbClr val="000000"/>
                </a:solidFill>
              </a:rPr>
              <a:t>useCounterStore</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defineStore</a:t>
            </a:r>
            <a:r>
              <a:rPr lang="en-US" dirty="0">
                <a:solidFill>
                  <a:srgbClr val="666600"/>
                </a:solidFill>
              </a:rPr>
              <a:t>({</a:t>
            </a:r>
            <a:r>
              <a:rPr lang="en-US" dirty="0">
                <a:solidFill>
                  <a:srgbClr val="000000"/>
                </a:solidFill>
              </a:rPr>
              <a:t> </a:t>
            </a:r>
          </a:p>
          <a:p>
            <a:pPr>
              <a:tabLst>
                <a:tab pos="168275" algn="l"/>
                <a:tab pos="390525" algn="l"/>
              </a:tabLst>
            </a:pPr>
            <a:r>
              <a:rPr lang="en-US" dirty="0">
                <a:solidFill>
                  <a:srgbClr val="000000"/>
                </a:solidFill>
              </a:rPr>
              <a:t>		id</a:t>
            </a:r>
            <a:r>
              <a:rPr lang="en-US" dirty="0">
                <a:solidFill>
                  <a:srgbClr val="666600"/>
                </a:solidFill>
              </a:rPr>
              <a:t>:</a:t>
            </a:r>
            <a:r>
              <a:rPr lang="en-US" dirty="0">
                <a:solidFill>
                  <a:srgbClr val="000000"/>
                </a:solidFill>
              </a:rPr>
              <a:t> </a:t>
            </a:r>
            <a:r>
              <a:rPr lang="en-US" dirty="0">
                <a:solidFill>
                  <a:srgbClr val="718C00"/>
                </a:solidFill>
              </a:rPr>
              <a:t>'counter’</a:t>
            </a:r>
            <a:r>
              <a:rPr lang="en-US" dirty="0">
                <a:solidFill>
                  <a:srgbClr val="666600"/>
                </a:solidFill>
              </a:rPr>
              <a:t>,</a:t>
            </a:r>
            <a:r>
              <a:rPr lang="en-US" dirty="0">
                <a:solidFill>
                  <a:srgbClr val="000000"/>
                </a:solidFill>
              </a:rPr>
              <a:t> </a:t>
            </a:r>
          </a:p>
          <a:p>
            <a:pPr>
              <a:tabLst>
                <a:tab pos="168275" algn="l"/>
                <a:tab pos="390525" algn="l"/>
              </a:tabLst>
            </a:pPr>
            <a:r>
              <a:rPr lang="en-US" dirty="0">
                <a:solidFill>
                  <a:srgbClr val="000000"/>
                </a:solidFill>
              </a:rPr>
              <a:t>		state</a:t>
            </a:r>
            <a:r>
              <a:rPr lang="en-US" dirty="0">
                <a:solidFill>
                  <a:srgbClr val="666600"/>
                </a:solidFill>
              </a:rPr>
              <a:t>:</a:t>
            </a:r>
            <a:r>
              <a:rPr lang="en-US" dirty="0">
                <a:solidFill>
                  <a:srgbClr val="000000"/>
                </a:solidFill>
              </a:rPr>
              <a:t> </a:t>
            </a:r>
            <a:r>
              <a:rPr lang="en-US" dirty="0">
                <a:solidFill>
                  <a:srgbClr val="F5871F"/>
                </a:solidFill>
              </a:rPr>
              <a:t>()</a:t>
            </a:r>
            <a:r>
              <a:rPr lang="en-US" dirty="0">
                <a:solidFill>
                  <a:srgbClr val="000000"/>
                </a:solidFill>
              </a:rPr>
              <a:t> </a:t>
            </a:r>
            <a:r>
              <a:rPr lang="en-US" dirty="0">
                <a:solidFill>
                  <a:srgbClr val="666600"/>
                </a:solidFill>
              </a:rPr>
              <a:t>=&gt;</a:t>
            </a:r>
            <a:r>
              <a:rPr lang="en-US" dirty="0">
                <a:solidFill>
                  <a:srgbClr val="000000"/>
                </a:solidFill>
              </a:rPr>
              <a:t> </a:t>
            </a:r>
            <a:r>
              <a:rPr lang="en-US" dirty="0">
                <a:solidFill>
                  <a:srgbClr val="666600"/>
                </a:solidFill>
              </a:rPr>
              <a:t>({</a:t>
            </a:r>
            <a:r>
              <a:rPr lang="en-US" dirty="0">
                <a:solidFill>
                  <a:srgbClr val="000000"/>
                </a:solidFill>
              </a:rPr>
              <a:t> counter</a:t>
            </a:r>
            <a:r>
              <a:rPr lang="en-US" dirty="0">
                <a:solidFill>
                  <a:srgbClr val="666600"/>
                </a:solidFill>
              </a:rPr>
              <a:t>:</a:t>
            </a:r>
            <a:r>
              <a:rPr lang="en-US" dirty="0">
                <a:solidFill>
                  <a:srgbClr val="000000"/>
                </a:solidFill>
              </a:rPr>
              <a:t> </a:t>
            </a:r>
            <a:r>
              <a:rPr lang="en-US" dirty="0">
                <a:solidFill>
                  <a:srgbClr val="F5871F"/>
                </a:solidFill>
              </a:rPr>
              <a:t>0</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Lst>
            </a:pPr>
            <a:r>
              <a:rPr lang="en-US" dirty="0">
                <a:solidFill>
                  <a:srgbClr val="000000"/>
                </a:solidFill>
              </a:rPr>
              <a:t>		getters</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doubleCount</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F5871F"/>
                </a:solidFill>
              </a:rPr>
              <a:t>state</a:t>
            </a:r>
            <a:r>
              <a:rPr lang="en-US" dirty="0">
                <a:solidFill>
                  <a:srgbClr val="666600"/>
                </a:solidFill>
              </a:rPr>
              <a:t>)</a:t>
            </a:r>
            <a:r>
              <a:rPr lang="en-US" dirty="0">
                <a:solidFill>
                  <a:srgbClr val="000000"/>
                </a:solidFill>
              </a:rPr>
              <a:t> </a:t>
            </a:r>
            <a:r>
              <a:rPr lang="en-US" dirty="0">
                <a:solidFill>
                  <a:srgbClr val="666600"/>
                </a:solidFill>
              </a:rPr>
              <a:t>=&gt;</a:t>
            </a:r>
            <a:r>
              <a:rPr lang="en-US" dirty="0">
                <a:solidFill>
                  <a:srgbClr val="000000"/>
                </a:solidFill>
              </a:rPr>
              <a:t> </a:t>
            </a:r>
            <a:r>
              <a:rPr lang="en-US" dirty="0" err="1">
                <a:solidFill>
                  <a:srgbClr val="000000"/>
                </a:solidFill>
              </a:rPr>
              <a:t>state</a:t>
            </a:r>
            <a:r>
              <a:rPr lang="en-US" dirty="0" err="1">
                <a:solidFill>
                  <a:srgbClr val="666600"/>
                </a:solidFill>
              </a:rPr>
              <a:t>.</a:t>
            </a:r>
            <a:r>
              <a:rPr lang="en-US" dirty="0" err="1">
                <a:solidFill>
                  <a:srgbClr val="000000"/>
                </a:solidFill>
              </a:rPr>
              <a:t>counter</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F5871F"/>
                </a:solidFill>
              </a:rPr>
              <a:t>2</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actions</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increment</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8959A8"/>
                </a:solidFill>
              </a:rPr>
              <a:t>this</a:t>
            </a:r>
            <a:r>
              <a:rPr lang="en-US" dirty="0" err="1">
                <a:solidFill>
                  <a:srgbClr val="666600"/>
                </a:solidFill>
              </a:rPr>
              <a:t>.</a:t>
            </a:r>
            <a:r>
              <a:rPr lang="en-US" dirty="0" err="1">
                <a:solidFill>
                  <a:srgbClr val="000000"/>
                </a:solidFill>
              </a:rPr>
              <a:t>counter</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a:t>
            </a:r>
            <a:r>
              <a:rPr lang="en-US" dirty="0">
                <a:solidFill>
                  <a:srgbClr val="8959A8"/>
                </a:solidFill>
              </a:rPr>
              <a:t>async </a:t>
            </a:r>
            <a:r>
              <a:rPr lang="en-US" dirty="0" err="1">
                <a:solidFill>
                  <a:srgbClr val="000000"/>
                </a:solidFill>
              </a:rPr>
              <a:t>callWebService</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8959A8"/>
                </a:solidFill>
              </a:rPr>
              <a:t>http.get</a:t>
            </a:r>
            <a:r>
              <a:rPr lang="en-US" dirty="0">
                <a:solidFill>
                  <a:srgbClr val="8959A8"/>
                </a:solidFill>
              </a:rPr>
              <a:t>(…)</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000000"/>
                </a:solidFill>
              </a:rPr>
              <a:t>		</a:t>
            </a:r>
            <a:r>
              <a:rPr lang="en-US" dirty="0">
                <a:solidFill>
                  <a:srgbClr val="666600"/>
                </a:solidFill>
              </a:rPr>
              <a:t>}</a:t>
            </a:r>
            <a:r>
              <a:rPr lang="en-US" dirty="0">
                <a:solidFill>
                  <a:srgbClr val="000000"/>
                </a:solidFill>
              </a:rPr>
              <a:t> </a:t>
            </a:r>
          </a:p>
          <a:p>
            <a:pPr>
              <a:tabLst>
                <a:tab pos="168275" algn="l"/>
                <a:tab pos="390525" algn="l"/>
                <a:tab pos="623888" algn="l"/>
                <a:tab pos="857250" algn="l"/>
              </a:tabLst>
            </a:pPr>
            <a:r>
              <a:rPr lang="en-US" dirty="0">
                <a:solidFill>
                  <a:srgbClr val="666600"/>
                </a:solidFill>
              </a:rPr>
              <a:t>})</a:t>
            </a:r>
          </a:p>
          <a:p>
            <a:pPr>
              <a:tabLst>
                <a:tab pos="168275" algn="l"/>
                <a:tab pos="390525" algn="l"/>
                <a:tab pos="623888" algn="l"/>
                <a:tab pos="857250" algn="l"/>
              </a:tabLst>
            </a:pPr>
            <a:endParaRPr lang="en-US" dirty="0">
              <a:solidFill>
                <a:srgbClr val="666600"/>
              </a:solidFill>
            </a:endParaRPr>
          </a:p>
          <a:p>
            <a:pPr>
              <a:tabLst>
                <a:tab pos="168275" algn="l"/>
                <a:tab pos="390525" algn="l"/>
                <a:tab pos="623888" algn="l"/>
                <a:tab pos="857250" algn="l"/>
              </a:tabLst>
            </a:pPr>
            <a:r>
              <a:rPr lang="en-US" dirty="0">
                <a:solidFill>
                  <a:srgbClr val="666600"/>
                </a:solidFill>
              </a:rPr>
              <a:t>//using in your components</a:t>
            </a:r>
          </a:p>
          <a:p>
            <a:pPr>
              <a:tabLst>
                <a:tab pos="168275" algn="l"/>
                <a:tab pos="390525" algn="l"/>
                <a:tab pos="623888" algn="l"/>
                <a:tab pos="857250" algn="l"/>
              </a:tabLst>
            </a:pPr>
            <a:r>
              <a:rPr lang="en-US" dirty="0">
                <a:solidFill>
                  <a:srgbClr val="8959A8"/>
                </a:solidFill>
              </a:rPr>
              <a:t>const</a:t>
            </a:r>
            <a:r>
              <a:rPr lang="en-US" dirty="0">
                <a:solidFill>
                  <a:srgbClr val="000000"/>
                </a:solidFill>
              </a:rPr>
              <a:t> </a:t>
            </a:r>
            <a:r>
              <a:rPr lang="en-US" dirty="0" err="1">
                <a:solidFill>
                  <a:srgbClr val="000000"/>
                </a:solidFill>
              </a:rPr>
              <a:t>counterStore</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useCounterStore</a:t>
            </a:r>
            <a:r>
              <a:rPr lang="en-US" dirty="0">
                <a:solidFill>
                  <a:srgbClr val="000000"/>
                </a:solidFill>
              </a:rPr>
              <a:t>()</a:t>
            </a:r>
          </a:p>
          <a:p>
            <a:pPr>
              <a:tabLst>
                <a:tab pos="168275" algn="l"/>
                <a:tab pos="390525" algn="l"/>
                <a:tab pos="623888" algn="l"/>
                <a:tab pos="857250" algn="l"/>
              </a:tabLst>
            </a:pPr>
            <a:r>
              <a:rPr lang="en-US" dirty="0" err="1">
                <a:solidFill>
                  <a:srgbClr val="000000"/>
                </a:solidFill>
              </a:rPr>
              <a:t>counterStore.inrement</a:t>
            </a:r>
            <a:r>
              <a:rPr lang="en-US" dirty="0">
                <a:solidFill>
                  <a:srgbClr val="000000"/>
                </a:solidFill>
              </a:rPr>
              <a:t>()</a:t>
            </a:r>
            <a:br>
              <a:rPr lang="en-US" dirty="0">
                <a:solidFill>
                  <a:srgbClr val="000000"/>
                </a:solidFill>
              </a:rPr>
            </a:br>
            <a:r>
              <a:rPr lang="en-US" dirty="0" err="1">
                <a:solidFill>
                  <a:srgbClr val="000000"/>
                </a:solidFill>
              </a:rPr>
              <a:t>counterStore.callWebService</a:t>
            </a:r>
            <a:r>
              <a:rPr lang="en-US" dirty="0">
                <a:solidFill>
                  <a:srgbClr val="000000"/>
                </a:solidFill>
              </a:rPr>
              <a:t>()</a:t>
            </a:r>
            <a:br>
              <a:rPr lang="en-US" dirty="0">
                <a:solidFill>
                  <a:srgbClr val="000000"/>
                </a:solidFill>
              </a:rPr>
            </a:br>
            <a:r>
              <a:rPr lang="en-US" dirty="0" err="1">
                <a:solidFill>
                  <a:srgbClr val="000000"/>
                </a:solidFill>
              </a:rPr>
              <a:t>console.log</a:t>
            </a:r>
            <a:r>
              <a:rPr lang="en-US" dirty="0">
                <a:solidFill>
                  <a:srgbClr val="000000"/>
                </a:solidFill>
              </a:rPr>
              <a:t>(</a:t>
            </a:r>
            <a:r>
              <a:rPr lang="en-US" dirty="0" err="1">
                <a:solidFill>
                  <a:srgbClr val="000000"/>
                </a:solidFill>
              </a:rPr>
              <a:t>counterStore.counter</a:t>
            </a:r>
            <a:r>
              <a:rPr lang="en-US" dirty="0">
                <a:solidFill>
                  <a:srgbClr val="000000"/>
                </a:solidFill>
              </a:rPr>
              <a:t>)</a:t>
            </a:r>
          </a:p>
          <a:p>
            <a:pPr>
              <a:tabLst>
                <a:tab pos="168275" algn="l"/>
                <a:tab pos="390525" algn="l"/>
                <a:tab pos="623888" algn="l"/>
                <a:tab pos="857250" algn="l"/>
              </a:tabLst>
            </a:pPr>
            <a:r>
              <a:rPr lang="en-US" dirty="0" err="1">
                <a:solidFill>
                  <a:srgbClr val="000000"/>
                </a:solidFill>
              </a:rPr>
              <a:t>Console.log</a:t>
            </a:r>
            <a:r>
              <a:rPr lang="en-US" dirty="0">
                <a:solidFill>
                  <a:srgbClr val="000000"/>
                </a:solidFill>
              </a:rPr>
              <a:t>(</a:t>
            </a:r>
            <a:r>
              <a:rPr lang="en-US" dirty="0" err="1">
                <a:solidFill>
                  <a:srgbClr val="000000"/>
                </a:solidFill>
              </a:rPr>
              <a:t>counterStore.doubleCount</a:t>
            </a:r>
            <a:r>
              <a:rPr lang="en-US" dirty="0">
                <a:solidFill>
                  <a:srgbClr val="000000"/>
                </a:solidFill>
              </a:rPr>
              <a:t>)</a:t>
            </a:r>
          </a:p>
          <a:p>
            <a:pPr>
              <a:tabLst>
                <a:tab pos="168275" algn="l"/>
                <a:tab pos="390525" algn="l"/>
                <a:tab pos="623888" algn="l"/>
                <a:tab pos="857250" algn="l"/>
              </a:tabLst>
            </a:pPr>
            <a:r>
              <a:rPr lang="en-US" dirty="0">
                <a:solidFill>
                  <a:srgbClr val="8959A8"/>
                </a:solidFill>
              </a:rPr>
              <a:t>let</a:t>
            </a:r>
            <a:r>
              <a:rPr lang="en-US" dirty="0">
                <a:solidFill>
                  <a:srgbClr val="000000"/>
                </a:solidFill>
              </a:rPr>
              <a:t> {counter} = </a:t>
            </a:r>
            <a:r>
              <a:rPr lang="en-US" dirty="0" err="1">
                <a:solidFill>
                  <a:srgbClr val="8959A8"/>
                </a:solidFill>
              </a:rPr>
              <a:t>storeToRefs</a:t>
            </a:r>
            <a:r>
              <a:rPr lang="en-US" dirty="0">
                <a:solidFill>
                  <a:srgbClr val="8959A8"/>
                </a:solidFill>
              </a:rPr>
              <a:t>(</a:t>
            </a:r>
            <a:r>
              <a:rPr lang="en-US" dirty="0" err="1">
                <a:solidFill>
                  <a:srgbClr val="000000"/>
                </a:solidFill>
              </a:rPr>
              <a:t>counterStore</a:t>
            </a:r>
            <a:r>
              <a:rPr lang="en-US" dirty="0">
                <a:solidFill>
                  <a:srgbClr val="8959A8"/>
                </a:solidFill>
              </a:rPr>
              <a:t>) </a:t>
            </a:r>
            <a:r>
              <a:rPr lang="en-US" dirty="0">
                <a:solidFill>
                  <a:srgbClr val="666600"/>
                </a:solidFill>
              </a:rPr>
              <a:t>//reactive counters reacts to changes</a:t>
            </a:r>
          </a:p>
        </p:txBody>
      </p:sp>
      <p:cxnSp>
        <p:nvCxnSpPr>
          <p:cNvPr id="4" name="Straight Arrow Connector 3">
            <a:extLst>
              <a:ext uri="{FF2B5EF4-FFF2-40B4-BE49-F238E27FC236}">
                <a16:creationId xmlns:a16="http://schemas.microsoft.com/office/drawing/2014/main" id="{EC6BBA17-A48D-87CD-ACFC-499AC04751B4}"/>
              </a:ext>
            </a:extLst>
          </p:cNvPr>
          <p:cNvCxnSpPr>
            <a:cxnSpLocks/>
            <a:stCxn id="14" idx="1"/>
          </p:cNvCxnSpPr>
          <p:nvPr/>
        </p:nvCxnSpPr>
        <p:spPr>
          <a:xfrm flipH="1">
            <a:off x="6456488" y="2274258"/>
            <a:ext cx="842497" cy="2420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6EEDD01-6B5B-A34F-302A-6E9A3F8FEB80}"/>
              </a:ext>
            </a:extLst>
          </p:cNvPr>
          <p:cNvSpPr txBox="1"/>
          <p:nvPr/>
        </p:nvSpPr>
        <p:spPr>
          <a:xfrm>
            <a:off x="6175758" y="2879968"/>
            <a:ext cx="5263272" cy="313932"/>
          </a:xfrm>
          <a:prstGeom prst="rect">
            <a:avLst/>
          </a:prstGeom>
          <a:noFill/>
        </p:spPr>
        <p:txBody>
          <a:bodyPr wrap="square" rtlCol="0">
            <a:spAutoFit/>
          </a:bodyPr>
          <a:lstStyle/>
          <a:p>
            <a:r>
              <a:rPr lang="en-US" sz="1600" b="0" dirty="0">
                <a:solidFill>
                  <a:srgbClr val="FF0000"/>
                </a:solidFill>
                <a:latin typeface="+mn-lt"/>
              </a:rPr>
              <a:t>Action that mutates state – notice this keyword</a:t>
            </a:r>
            <a:endParaRPr lang="en-US" sz="1600" dirty="0">
              <a:solidFill>
                <a:srgbClr val="FF0000"/>
              </a:solidFill>
              <a:latin typeface="+mn-lt"/>
            </a:endParaRPr>
          </a:p>
        </p:txBody>
      </p:sp>
      <p:cxnSp>
        <p:nvCxnSpPr>
          <p:cNvPr id="10" name="Straight Arrow Connector 9">
            <a:extLst>
              <a:ext uri="{FF2B5EF4-FFF2-40B4-BE49-F238E27FC236}">
                <a16:creationId xmlns:a16="http://schemas.microsoft.com/office/drawing/2014/main" id="{B8EC706D-8894-8B9D-6289-68CBE2A810CA}"/>
              </a:ext>
            </a:extLst>
          </p:cNvPr>
          <p:cNvCxnSpPr>
            <a:cxnSpLocks/>
          </p:cNvCxnSpPr>
          <p:nvPr/>
        </p:nvCxnSpPr>
        <p:spPr>
          <a:xfrm flipH="1">
            <a:off x="4283893" y="3021374"/>
            <a:ext cx="189186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93D6B72-9895-9757-3740-BA52DC23BF85}"/>
              </a:ext>
            </a:extLst>
          </p:cNvPr>
          <p:cNvSpPr txBox="1"/>
          <p:nvPr/>
        </p:nvSpPr>
        <p:spPr>
          <a:xfrm>
            <a:off x="7060039" y="1392857"/>
            <a:ext cx="4434027" cy="535531"/>
          </a:xfrm>
          <a:prstGeom prst="rect">
            <a:avLst/>
          </a:prstGeom>
          <a:noFill/>
        </p:spPr>
        <p:txBody>
          <a:bodyPr wrap="square" rtlCol="0">
            <a:spAutoFit/>
          </a:bodyPr>
          <a:lstStyle/>
          <a:p>
            <a:r>
              <a:rPr lang="en-US" sz="1600" b="0" dirty="0">
                <a:solidFill>
                  <a:srgbClr val="FF0000"/>
                </a:solidFill>
                <a:latin typeface="+mn-lt"/>
              </a:rPr>
              <a:t>Store setup, define the state properties and initial values</a:t>
            </a:r>
            <a:endParaRPr lang="en-US" sz="1600" dirty="0">
              <a:solidFill>
                <a:srgbClr val="FF0000"/>
              </a:solidFill>
              <a:latin typeface="+mn-lt"/>
            </a:endParaRPr>
          </a:p>
        </p:txBody>
      </p:sp>
      <p:cxnSp>
        <p:nvCxnSpPr>
          <p:cNvPr id="16" name="Straight Arrow Connector 15">
            <a:extLst>
              <a:ext uri="{FF2B5EF4-FFF2-40B4-BE49-F238E27FC236}">
                <a16:creationId xmlns:a16="http://schemas.microsoft.com/office/drawing/2014/main" id="{4F53F353-3773-8C38-5275-AFF03E5BB89D}"/>
              </a:ext>
            </a:extLst>
          </p:cNvPr>
          <p:cNvCxnSpPr>
            <a:cxnSpLocks/>
            <a:stCxn id="15" idx="1"/>
          </p:cNvCxnSpPr>
          <p:nvPr/>
        </p:nvCxnSpPr>
        <p:spPr>
          <a:xfrm flipH="1">
            <a:off x="3710763" y="1660623"/>
            <a:ext cx="3349276" cy="4979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6DBFBCD-D5B7-7593-D538-0930EF637A8B}"/>
              </a:ext>
            </a:extLst>
          </p:cNvPr>
          <p:cNvSpPr txBox="1"/>
          <p:nvPr/>
        </p:nvSpPr>
        <p:spPr>
          <a:xfrm>
            <a:off x="6183709" y="3557587"/>
            <a:ext cx="5263272" cy="313932"/>
          </a:xfrm>
          <a:prstGeom prst="rect">
            <a:avLst/>
          </a:prstGeom>
          <a:noFill/>
        </p:spPr>
        <p:txBody>
          <a:bodyPr wrap="square" rtlCol="0">
            <a:spAutoFit/>
          </a:bodyPr>
          <a:lstStyle/>
          <a:p>
            <a:r>
              <a:rPr lang="en-US" sz="1600" b="0" dirty="0">
                <a:solidFill>
                  <a:srgbClr val="FF0000"/>
                </a:solidFill>
                <a:latin typeface="+mn-lt"/>
              </a:rPr>
              <a:t>Action can be async as well</a:t>
            </a:r>
            <a:endParaRPr lang="en-US" sz="1600" dirty="0">
              <a:solidFill>
                <a:srgbClr val="FF0000"/>
              </a:solidFill>
              <a:latin typeface="+mn-lt"/>
            </a:endParaRPr>
          </a:p>
        </p:txBody>
      </p:sp>
      <p:cxnSp>
        <p:nvCxnSpPr>
          <p:cNvPr id="20" name="Straight Arrow Connector 19">
            <a:extLst>
              <a:ext uri="{FF2B5EF4-FFF2-40B4-BE49-F238E27FC236}">
                <a16:creationId xmlns:a16="http://schemas.microsoft.com/office/drawing/2014/main" id="{8EDA279F-957F-65E7-F833-8B157396B281}"/>
              </a:ext>
            </a:extLst>
          </p:cNvPr>
          <p:cNvCxnSpPr>
            <a:cxnSpLocks/>
          </p:cNvCxnSpPr>
          <p:nvPr/>
        </p:nvCxnSpPr>
        <p:spPr>
          <a:xfrm flipH="1" flipV="1">
            <a:off x="1424763" y="3369488"/>
            <a:ext cx="4758946" cy="30640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076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28</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5" name="Rectangle 14">
            <a:extLst>
              <a:ext uri="{FF2B5EF4-FFF2-40B4-BE49-F238E27FC236}">
                <a16:creationId xmlns:a16="http://schemas.microsoft.com/office/drawing/2014/main" id="{0FD0B259-4459-8828-9532-BFAFCC2A92DD}"/>
              </a:ext>
            </a:extLst>
          </p:cNvPr>
          <p:cNvSpPr/>
          <p:nvPr/>
        </p:nvSpPr>
        <p:spPr>
          <a:xfrm>
            <a:off x="4170761" y="684152"/>
            <a:ext cx="7402114" cy="56720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432FF"/>
                </a:solidFill>
              </a:rPr>
              <a:t>Cloud or On Premise Compute</a:t>
            </a:r>
          </a:p>
        </p:txBody>
      </p:sp>
      <p:sp>
        <p:nvSpPr>
          <p:cNvPr id="16" name="Rectangle 15">
            <a:extLst>
              <a:ext uri="{FF2B5EF4-FFF2-40B4-BE49-F238E27FC236}">
                <a16:creationId xmlns:a16="http://schemas.microsoft.com/office/drawing/2014/main" id="{2697A3B6-FD4A-4B35-A3E7-7362EAD7DBBF}"/>
              </a:ext>
            </a:extLst>
          </p:cNvPr>
          <p:cNvSpPr/>
          <p:nvPr/>
        </p:nvSpPr>
        <p:spPr>
          <a:xfrm rot="16200000">
            <a:off x="2622205" y="3419511"/>
            <a:ext cx="400514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Ingress Firewall</a:t>
            </a:r>
          </a:p>
        </p:txBody>
      </p:sp>
      <p:cxnSp>
        <p:nvCxnSpPr>
          <p:cNvPr id="32" name="Straight Connector 31">
            <a:extLst>
              <a:ext uri="{FF2B5EF4-FFF2-40B4-BE49-F238E27FC236}">
                <a16:creationId xmlns:a16="http://schemas.microsoft.com/office/drawing/2014/main" id="{F699766F-6CA9-7B67-164E-BAC44ABFE195}"/>
              </a:ext>
            </a:extLst>
          </p:cNvPr>
          <p:cNvCxnSpPr>
            <a:cxnSpLocks/>
          </p:cNvCxnSpPr>
          <p:nvPr/>
        </p:nvCxnSpPr>
        <p:spPr>
          <a:xfrm>
            <a:off x="1892702" y="3937055"/>
            <a:ext cx="70452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D81FEE3-30F8-796D-FBAC-3135D27F42A9}"/>
              </a:ext>
            </a:extLst>
          </p:cNvPr>
          <p:cNvSpPr/>
          <p:nvPr/>
        </p:nvSpPr>
        <p:spPr>
          <a:xfrm>
            <a:off x="227927" y="3640502"/>
            <a:ext cx="1670203" cy="53297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Application Execution Context</a:t>
            </a:r>
          </a:p>
        </p:txBody>
      </p:sp>
      <p:sp>
        <p:nvSpPr>
          <p:cNvPr id="34" name="Can 33">
            <a:extLst>
              <a:ext uri="{FF2B5EF4-FFF2-40B4-BE49-F238E27FC236}">
                <a16:creationId xmlns:a16="http://schemas.microsoft.com/office/drawing/2014/main" id="{52B3223C-393F-8A1A-F42F-D3C54FB1721F}"/>
              </a:ext>
            </a:extLst>
          </p:cNvPr>
          <p:cNvSpPr/>
          <p:nvPr/>
        </p:nvSpPr>
        <p:spPr>
          <a:xfrm>
            <a:off x="10510292" y="1752527"/>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9" name="Rectangle 48">
            <a:extLst>
              <a:ext uri="{FF2B5EF4-FFF2-40B4-BE49-F238E27FC236}">
                <a16:creationId xmlns:a16="http://schemas.microsoft.com/office/drawing/2014/main" id="{3BDA3546-0077-EBB6-1A97-E76E05892DC2}"/>
              </a:ext>
            </a:extLst>
          </p:cNvPr>
          <p:cNvSpPr/>
          <p:nvPr/>
        </p:nvSpPr>
        <p:spPr>
          <a:xfrm>
            <a:off x="76506" y="3090595"/>
            <a:ext cx="2028199" cy="1252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Client Browser, Mobile App, IoT</a:t>
            </a:r>
          </a:p>
        </p:txBody>
      </p:sp>
      <p:grpSp>
        <p:nvGrpSpPr>
          <p:cNvPr id="3" name="Group 2">
            <a:extLst>
              <a:ext uri="{FF2B5EF4-FFF2-40B4-BE49-F238E27FC236}">
                <a16:creationId xmlns:a16="http://schemas.microsoft.com/office/drawing/2014/main" id="{B22CFBC9-C5E2-5677-C927-418C2512BDC2}"/>
              </a:ext>
            </a:extLst>
          </p:cNvPr>
          <p:cNvGrpSpPr/>
          <p:nvPr/>
        </p:nvGrpSpPr>
        <p:grpSpPr>
          <a:xfrm rot="16200000">
            <a:off x="1597883" y="3141479"/>
            <a:ext cx="3214689" cy="1131586"/>
            <a:chOff x="2055065" y="1530291"/>
            <a:chExt cx="3214689" cy="1131586"/>
          </a:xfrm>
        </p:grpSpPr>
        <p:sp>
          <p:nvSpPr>
            <p:cNvPr id="22" name="Rectangle 21">
              <a:extLst>
                <a:ext uri="{FF2B5EF4-FFF2-40B4-BE49-F238E27FC236}">
                  <a16:creationId xmlns:a16="http://schemas.microsoft.com/office/drawing/2014/main" id="{66FBD147-CE0A-6D9F-8D76-E7DF8F1A1BC5}"/>
                </a:ext>
              </a:extLst>
            </p:cNvPr>
            <p:cNvSpPr/>
            <p:nvPr/>
          </p:nvSpPr>
          <p:spPr>
            <a:xfrm>
              <a:off x="2239430" y="1819107"/>
              <a:ext cx="1657849" cy="457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Data Leak Protection(DLP)</a:t>
              </a:r>
            </a:p>
          </p:txBody>
        </p:sp>
        <p:sp>
          <p:nvSpPr>
            <p:cNvPr id="31" name="Rectangle 30">
              <a:extLst>
                <a:ext uri="{FF2B5EF4-FFF2-40B4-BE49-F238E27FC236}">
                  <a16:creationId xmlns:a16="http://schemas.microsoft.com/office/drawing/2014/main" id="{9FFB8F12-9AD5-3DF8-7D36-ECA418A2EB11}"/>
                </a:ext>
              </a:extLst>
            </p:cNvPr>
            <p:cNvSpPr/>
            <p:nvPr/>
          </p:nvSpPr>
          <p:spPr>
            <a:xfrm>
              <a:off x="2055065" y="1530291"/>
              <a:ext cx="3214689" cy="1131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Third Party Security Services</a:t>
              </a:r>
            </a:p>
          </p:txBody>
        </p:sp>
        <p:sp>
          <p:nvSpPr>
            <p:cNvPr id="35" name="Rectangle 34">
              <a:extLst>
                <a:ext uri="{FF2B5EF4-FFF2-40B4-BE49-F238E27FC236}">
                  <a16:creationId xmlns:a16="http://schemas.microsoft.com/office/drawing/2014/main" id="{D362A4C2-3F40-C9FA-5191-0A9C592FC4AD}"/>
                </a:ext>
              </a:extLst>
            </p:cNvPr>
            <p:cNvSpPr/>
            <p:nvPr/>
          </p:nvSpPr>
          <p:spPr>
            <a:xfrm>
              <a:off x="3999538" y="1819107"/>
              <a:ext cx="1122918" cy="457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Bot Detection</a:t>
              </a:r>
            </a:p>
          </p:txBody>
        </p:sp>
        <p:sp>
          <p:nvSpPr>
            <p:cNvPr id="53" name="TextBox 52">
              <a:extLst>
                <a:ext uri="{FF2B5EF4-FFF2-40B4-BE49-F238E27FC236}">
                  <a16:creationId xmlns:a16="http://schemas.microsoft.com/office/drawing/2014/main" id="{F94635B3-AE08-085D-5AE1-FBC22E5DB833}"/>
                </a:ext>
              </a:extLst>
            </p:cNvPr>
            <p:cNvSpPr txBox="1"/>
            <p:nvPr/>
          </p:nvSpPr>
          <p:spPr>
            <a:xfrm>
              <a:off x="3095374" y="2318798"/>
              <a:ext cx="992580" cy="343043"/>
            </a:xfrm>
            <a:prstGeom prst="rect">
              <a:avLst/>
            </a:prstGeom>
            <a:noFill/>
          </p:spPr>
          <p:txBody>
            <a:bodyPr wrap="none" rtlCol="0">
              <a:spAutoFit/>
            </a:bodyPr>
            <a:lstStyle/>
            <a:p>
              <a:pPr algn="ctr"/>
              <a:r>
                <a:rPr lang="en-US" dirty="0"/>
                <a:t>PROXY</a:t>
              </a:r>
            </a:p>
          </p:txBody>
        </p:sp>
      </p:grpSp>
      <p:sp>
        <p:nvSpPr>
          <p:cNvPr id="54" name="Rectangle 53">
            <a:extLst>
              <a:ext uri="{FF2B5EF4-FFF2-40B4-BE49-F238E27FC236}">
                <a16:creationId xmlns:a16="http://schemas.microsoft.com/office/drawing/2014/main" id="{5A1FC401-07F4-1DB8-5862-8B30DA62302F}"/>
              </a:ext>
            </a:extLst>
          </p:cNvPr>
          <p:cNvSpPr/>
          <p:nvPr/>
        </p:nvSpPr>
        <p:spPr>
          <a:xfrm rot="16200000">
            <a:off x="3402639" y="3662783"/>
            <a:ext cx="3518592"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Web Application Firewall</a:t>
            </a:r>
          </a:p>
        </p:txBody>
      </p:sp>
      <p:sp>
        <p:nvSpPr>
          <p:cNvPr id="55" name="Rectangle 54">
            <a:extLst>
              <a:ext uri="{FF2B5EF4-FFF2-40B4-BE49-F238E27FC236}">
                <a16:creationId xmlns:a16="http://schemas.microsoft.com/office/drawing/2014/main" id="{2ACEFFF3-463B-5953-F038-DBE8667F2654}"/>
              </a:ext>
            </a:extLst>
          </p:cNvPr>
          <p:cNvSpPr/>
          <p:nvPr/>
        </p:nvSpPr>
        <p:spPr>
          <a:xfrm rot="16200000">
            <a:off x="4834181" y="2783496"/>
            <a:ext cx="3518590" cy="2151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Gateway</a:t>
            </a:r>
          </a:p>
        </p:txBody>
      </p:sp>
      <p:sp>
        <p:nvSpPr>
          <p:cNvPr id="56" name="Rectangle 55">
            <a:extLst>
              <a:ext uri="{FF2B5EF4-FFF2-40B4-BE49-F238E27FC236}">
                <a16:creationId xmlns:a16="http://schemas.microsoft.com/office/drawing/2014/main" id="{22DFC448-5D72-E4C2-8FBB-83E5991EE034}"/>
              </a:ext>
            </a:extLst>
          </p:cNvPr>
          <p:cNvSpPr/>
          <p:nvPr/>
        </p:nvSpPr>
        <p:spPr>
          <a:xfrm>
            <a:off x="5956135" y="2237917"/>
            <a:ext cx="1387628" cy="6767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Documentation Server</a:t>
            </a:r>
          </a:p>
        </p:txBody>
      </p:sp>
      <p:sp>
        <p:nvSpPr>
          <p:cNvPr id="57" name="Rectangle 56">
            <a:extLst>
              <a:ext uri="{FF2B5EF4-FFF2-40B4-BE49-F238E27FC236}">
                <a16:creationId xmlns:a16="http://schemas.microsoft.com/office/drawing/2014/main" id="{279313EB-4AB8-8C51-1006-FC4D635B0D62}"/>
              </a:ext>
            </a:extLst>
          </p:cNvPr>
          <p:cNvSpPr/>
          <p:nvPr/>
        </p:nvSpPr>
        <p:spPr>
          <a:xfrm>
            <a:off x="5956136" y="3041946"/>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Routing</a:t>
            </a:r>
          </a:p>
        </p:txBody>
      </p:sp>
      <p:sp>
        <p:nvSpPr>
          <p:cNvPr id="58" name="Rectangle 57">
            <a:extLst>
              <a:ext uri="{FF2B5EF4-FFF2-40B4-BE49-F238E27FC236}">
                <a16:creationId xmlns:a16="http://schemas.microsoft.com/office/drawing/2014/main" id="{B8FC881D-0829-5931-26F6-17D9B3406A98}"/>
              </a:ext>
            </a:extLst>
          </p:cNvPr>
          <p:cNvSpPr/>
          <p:nvPr/>
        </p:nvSpPr>
        <p:spPr>
          <a:xfrm>
            <a:off x="5956135" y="3696242"/>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Traffic Management</a:t>
            </a:r>
          </a:p>
        </p:txBody>
      </p:sp>
      <p:sp>
        <p:nvSpPr>
          <p:cNvPr id="59" name="Rectangle 58">
            <a:extLst>
              <a:ext uri="{FF2B5EF4-FFF2-40B4-BE49-F238E27FC236}">
                <a16:creationId xmlns:a16="http://schemas.microsoft.com/office/drawing/2014/main" id="{648DBFD5-0B2E-49A3-EF43-7FC052FA9B94}"/>
              </a:ext>
            </a:extLst>
          </p:cNvPr>
          <p:cNvSpPr/>
          <p:nvPr/>
        </p:nvSpPr>
        <p:spPr>
          <a:xfrm>
            <a:off x="5956134" y="4350538"/>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Security</a:t>
            </a:r>
          </a:p>
        </p:txBody>
      </p:sp>
      <p:sp>
        <p:nvSpPr>
          <p:cNvPr id="60" name="Rectangle 59">
            <a:extLst>
              <a:ext uri="{FF2B5EF4-FFF2-40B4-BE49-F238E27FC236}">
                <a16:creationId xmlns:a16="http://schemas.microsoft.com/office/drawing/2014/main" id="{4D2CA706-C85A-336A-B043-CB2775F8374A}"/>
              </a:ext>
            </a:extLst>
          </p:cNvPr>
          <p:cNvSpPr/>
          <p:nvPr/>
        </p:nvSpPr>
        <p:spPr>
          <a:xfrm>
            <a:off x="5956133" y="5004834"/>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Analytics</a:t>
            </a:r>
          </a:p>
        </p:txBody>
      </p:sp>
      <p:sp>
        <p:nvSpPr>
          <p:cNvPr id="61" name="Rectangle 60">
            <a:extLst>
              <a:ext uri="{FF2B5EF4-FFF2-40B4-BE49-F238E27FC236}">
                <a16:creationId xmlns:a16="http://schemas.microsoft.com/office/drawing/2014/main" id="{BE6A88F2-4783-FF8D-2890-7FCFAADB15B0}"/>
              </a:ext>
            </a:extLst>
          </p:cNvPr>
          <p:cNvSpPr/>
          <p:nvPr/>
        </p:nvSpPr>
        <p:spPr>
          <a:xfrm>
            <a:off x="4981224" y="1613379"/>
            <a:ext cx="2687976"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Identity Provider IdP</a:t>
            </a:r>
          </a:p>
        </p:txBody>
      </p:sp>
      <p:sp>
        <p:nvSpPr>
          <p:cNvPr id="62" name="Rectangle 61">
            <a:extLst>
              <a:ext uri="{FF2B5EF4-FFF2-40B4-BE49-F238E27FC236}">
                <a16:creationId xmlns:a16="http://schemas.microsoft.com/office/drawing/2014/main" id="{F1B2212B-165D-ED9F-228B-CD619A16FBE9}"/>
              </a:ext>
            </a:extLst>
          </p:cNvPr>
          <p:cNvSpPr/>
          <p:nvPr/>
        </p:nvSpPr>
        <p:spPr>
          <a:xfrm rot="16200000">
            <a:off x="7196760" y="2784117"/>
            <a:ext cx="3518590" cy="2151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Runtime/Supervision</a:t>
            </a:r>
          </a:p>
        </p:txBody>
      </p:sp>
      <p:sp>
        <p:nvSpPr>
          <p:cNvPr id="63" name="Rectangle 62">
            <a:extLst>
              <a:ext uri="{FF2B5EF4-FFF2-40B4-BE49-F238E27FC236}">
                <a16:creationId xmlns:a16="http://schemas.microsoft.com/office/drawing/2014/main" id="{C1293734-85CD-22F0-CA51-1ED5E77501C1}"/>
              </a:ext>
            </a:extLst>
          </p:cNvPr>
          <p:cNvSpPr/>
          <p:nvPr/>
        </p:nvSpPr>
        <p:spPr>
          <a:xfrm>
            <a:off x="8374128" y="2264143"/>
            <a:ext cx="1387628" cy="13763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Kubernetes</a:t>
            </a:r>
          </a:p>
        </p:txBody>
      </p:sp>
      <p:sp>
        <p:nvSpPr>
          <p:cNvPr id="64" name="Rectangle 63">
            <a:extLst>
              <a:ext uri="{FF2B5EF4-FFF2-40B4-BE49-F238E27FC236}">
                <a16:creationId xmlns:a16="http://schemas.microsoft.com/office/drawing/2014/main" id="{94F434B0-A13E-8F2C-7A71-AD73F1982405}"/>
              </a:ext>
            </a:extLst>
          </p:cNvPr>
          <p:cNvSpPr/>
          <p:nvPr/>
        </p:nvSpPr>
        <p:spPr>
          <a:xfrm>
            <a:off x="8372170" y="3937056"/>
            <a:ext cx="1387628" cy="15112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0" dirty="0" err="1">
                <a:solidFill>
                  <a:schemeClr val="tx1"/>
                </a:solidFill>
              </a:rPr>
              <a:t>Server;ess</a:t>
            </a:r>
            <a:endParaRPr lang="en-US" sz="1400" b="0" dirty="0">
              <a:solidFill>
                <a:schemeClr val="tx1"/>
              </a:solidFill>
            </a:endParaRPr>
          </a:p>
        </p:txBody>
      </p:sp>
      <p:sp>
        <p:nvSpPr>
          <p:cNvPr id="65" name="Rectangle 64">
            <a:extLst>
              <a:ext uri="{FF2B5EF4-FFF2-40B4-BE49-F238E27FC236}">
                <a16:creationId xmlns:a16="http://schemas.microsoft.com/office/drawing/2014/main" id="{1C5893B0-8755-F189-7A21-B256C10FC655}"/>
              </a:ext>
            </a:extLst>
          </p:cNvPr>
          <p:cNvSpPr/>
          <p:nvPr/>
        </p:nvSpPr>
        <p:spPr>
          <a:xfrm>
            <a:off x="7880330" y="1610803"/>
            <a:ext cx="215145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Control Plane</a:t>
            </a:r>
          </a:p>
        </p:txBody>
      </p:sp>
      <p:sp>
        <p:nvSpPr>
          <p:cNvPr id="66" name="Rectangle 65">
            <a:extLst>
              <a:ext uri="{FF2B5EF4-FFF2-40B4-BE49-F238E27FC236}">
                <a16:creationId xmlns:a16="http://schemas.microsoft.com/office/drawing/2014/main" id="{03ABD9E4-219E-B7AD-6664-CAAC7CFF2C7E}"/>
              </a:ext>
            </a:extLst>
          </p:cNvPr>
          <p:cNvSpPr/>
          <p:nvPr/>
        </p:nvSpPr>
        <p:spPr>
          <a:xfrm>
            <a:off x="8747922" y="2608988"/>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7" name="Rectangle 66">
            <a:extLst>
              <a:ext uri="{FF2B5EF4-FFF2-40B4-BE49-F238E27FC236}">
                <a16:creationId xmlns:a16="http://schemas.microsoft.com/office/drawing/2014/main" id="{3367BBB5-39BE-E557-13C2-A1A6C9996AA8}"/>
              </a:ext>
            </a:extLst>
          </p:cNvPr>
          <p:cNvSpPr/>
          <p:nvPr/>
        </p:nvSpPr>
        <p:spPr>
          <a:xfrm>
            <a:off x="8722730" y="3135216"/>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8" name="Rectangle 67">
            <a:extLst>
              <a:ext uri="{FF2B5EF4-FFF2-40B4-BE49-F238E27FC236}">
                <a16:creationId xmlns:a16="http://schemas.microsoft.com/office/drawing/2014/main" id="{64AA98BA-4063-3D62-AA0D-079F843243F9}"/>
              </a:ext>
            </a:extLst>
          </p:cNvPr>
          <p:cNvSpPr/>
          <p:nvPr/>
        </p:nvSpPr>
        <p:spPr>
          <a:xfrm>
            <a:off x="8722730" y="4286485"/>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9" name="Rectangle 68">
            <a:extLst>
              <a:ext uri="{FF2B5EF4-FFF2-40B4-BE49-F238E27FC236}">
                <a16:creationId xmlns:a16="http://schemas.microsoft.com/office/drawing/2014/main" id="{ACBF0924-B272-DC59-2679-EA7B96CDAFF6}"/>
              </a:ext>
            </a:extLst>
          </p:cNvPr>
          <p:cNvSpPr/>
          <p:nvPr/>
        </p:nvSpPr>
        <p:spPr>
          <a:xfrm>
            <a:off x="8722730" y="4867385"/>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70" name="Rectangle 69">
            <a:extLst>
              <a:ext uri="{FF2B5EF4-FFF2-40B4-BE49-F238E27FC236}">
                <a16:creationId xmlns:a16="http://schemas.microsoft.com/office/drawing/2014/main" id="{AFEC8243-FD10-5862-B4C9-A25641AFF02F}"/>
              </a:ext>
            </a:extLst>
          </p:cNvPr>
          <p:cNvSpPr/>
          <p:nvPr/>
        </p:nvSpPr>
        <p:spPr>
          <a:xfrm rot="16200000">
            <a:off x="8766037" y="2978359"/>
            <a:ext cx="4017236" cy="12821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Data</a:t>
            </a:r>
          </a:p>
        </p:txBody>
      </p:sp>
      <p:sp>
        <p:nvSpPr>
          <p:cNvPr id="71" name="Can 70">
            <a:extLst>
              <a:ext uri="{FF2B5EF4-FFF2-40B4-BE49-F238E27FC236}">
                <a16:creationId xmlns:a16="http://schemas.microsoft.com/office/drawing/2014/main" id="{23D32E44-9401-1C33-8530-F4961B69D961}"/>
              </a:ext>
            </a:extLst>
          </p:cNvPr>
          <p:cNvSpPr/>
          <p:nvPr/>
        </p:nvSpPr>
        <p:spPr>
          <a:xfrm>
            <a:off x="10507632" y="2523821"/>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2" name="Can 71">
            <a:extLst>
              <a:ext uri="{FF2B5EF4-FFF2-40B4-BE49-F238E27FC236}">
                <a16:creationId xmlns:a16="http://schemas.microsoft.com/office/drawing/2014/main" id="{342016D7-ECD6-A621-91BE-95CCA24AD4D8}"/>
              </a:ext>
            </a:extLst>
          </p:cNvPr>
          <p:cNvSpPr/>
          <p:nvPr/>
        </p:nvSpPr>
        <p:spPr>
          <a:xfrm>
            <a:off x="10504972" y="3295115"/>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3" name="Can 72">
            <a:extLst>
              <a:ext uri="{FF2B5EF4-FFF2-40B4-BE49-F238E27FC236}">
                <a16:creationId xmlns:a16="http://schemas.microsoft.com/office/drawing/2014/main" id="{A906686E-9988-226A-24D7-19C5CBA49177}"/>
              </a:ext>
            </a:extLst>
          </p:cNvPr>
          <p:cNvSpPr/>
          <p:nvPr/>
        </p:nvSpPr>
        <p:spPr>
          <a:xfrm>
            <a:off x="10502312" y="4066409"/>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4" name="Can 73">
            <a:extLst>
              <a:ext uri="{FF2B5EF4-FFF2-40B4-BE49-F238E27FC236}">
                <a16:creationId xmlns:a16="http://schemas.microsoft.com/office/drawing/2014/main" id="{861D70D4-4A7C-8B89-A309-790F75E3B6BC}"/>
              </a:ext>
            </a:extLst>
          </p:cNvPr>
          <p:cNvSpPr/>
          <p:nvPr/>
        </p:nvSpPr>
        <p:spPr>
          <a:xfrm>
            <a:off x="10499652" y="4837703"/>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5" name="Rectangle 74">
            <a:extLst>
              <a:ext uri="{FF2B5EF4-FFF2-40B4-BE49-F238E27FC236}">
                <a16:creationId xmlns:a16="http://schemas.microsoft.com/office/drawing/2014/main" id="{0549E080-2F1B-9C72-B891-4D6A3FCF88A9}"/>
              </a:ext>
            </a:extLst>
          </p:cNvPr>
          <p:cNvSpPr/>
          <p:nvPr/>
        </p:nvSpPr>
        <p:spPr>
          <a:xfrm>
            <a:off x="4428337" y="5780973"/>
            <a:ext cx="698738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End-to-End Config/Misconfiguration Management</a:t>
            </a:r>
          </a:p>
        </p:txBody>
      </p:sp>
      <p:sp>
        <p:nvSpPr>
          <p:cNvPr id="76" name="Rectangle 75">
            <a:extLst>
              <a:ext uri="{FF2B5EF4-FFF2-40B4-BE49-F238E27FC236}">
                <a16:creationId xmlns:a16="http://schemas.microsoft.com/office/drawing/2014/main" id="{D5FFF932-C0CB-8528-6791-34FEA5FC2712}"/>
              </a:ext>
            </a:extLst>
          </p:cNvPr>
          <p:cNvSpPr/>
          <p:nvPr/>
        </p:nvSpPr>
        <p:spPr>
          <a:xfrm>
            <a:off x="4423223" y="1119816"/>
            <a:ext cx="698738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Network/Subnet Management</a:t>
            </a:r>
          </a:p>
        </p:txBody>
      </p:sp>
      <p:cxnSp>
        <p:nvCxnSpPr>
          <p:cNvPr id="77" name="Straight Connector 76">
            <a:extLst>
              <a:ext uri="{FF2B5EF4-FFF2-40B4-BE49-F238E27FC236}">
                <a16:creationId xmlns:a16="http://schemas.microsoft.com/office/drawing/2014/main" id="{CAA27D1F-B8C4-C0D3-7459-7B70BD5CA389}"/>
              </a:ext>
            </a:extLst>
          </p:cNvPr>
          <p:cNvCxnSpPr>
            <a:cxnSpLocks/>
          </p:cNvCxnSpPr>
          <p:nvPr/>
        </p:nvCxnSpPr>
        <p:spPr>
          <a:xfrm>
            <a:off x="3770985" y="3937055"/>
            <a:ext cx="394615"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957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29</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198515819"/>
              </p:ext>
            </p:extLst>
          </p:nvPr>
        </p:nvGraphicFramePr>
        <p:xfrm>
          <a:off x="488949" y="1482449"/>
          <a:ext cx="11498264" cy="481430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Application Execution</a:t>
                      </a:r>
                    </a:p>
                    <a:p>
                      <a:r>
                        <a:rPr lang="en-US" sz="1600" dirty="0"/>
                        <a:t>(context)</a:t>
                      </a:r>
                    </a:p>
                  </a:txBody>
                  <a:tcPr/>
                </a:tc>
                <a:tc>
                  <a:txBody>
                    <a:bodyPr/>
                    <a:lstStyle/>
                    <a:p>
                      <a:r>
                        <a:rPr lang="en-US" sz="1600" dirty="0"/>
                        <a:t>Web 2.0 applications generally execute directly on the client.  The client can be a web browser, a mobile device, or an IoT device.  The most popular approach is to use single page web application (SPA) technology frameworks such as Angular, React, Vue or </a:t>
                      </a:r>
                      <a:r>
                        <a:rPr lang="en-US" sz="1600" dirty="0" err="1"/>
                        <a:t>Svilte</a:t>
                      </a:r>
                      <a:r>
                        <a:rPr lang="en-US" sz="1600" dirty="0"/>
                        <a:t> on the client.  Emerging technology is web assembly</a:t>
                      </a:r>
                    </a:p>
                  </a:txBody>
                  <a:tcPr/>
                </a:tc>
                <a:extLst>
                  <a:ext uri="{0D108BD9-81ED-4DB2-BD59-A6C34878D82A}">
                    <a16:rowId xmlns:a16="http://schemas.microsoft.com/office/drawing/2014/main" val="886627915"/>
                  </a:ext>
                </a:extLst>
              </a:tr>
              <a:tr h="790942">
                <a:tc>
                  <a:txBody>
                    <a:bodyPr/>
                    <a:lstStyle/>
                    <a:p>
                      <a:r>
                        <a:rPr lang="en-US" sz="1600" dirty="0"/>
                        <a:t>Data Leak Protection</a:t>
                      </a:r>
                    </a:p>
                  </a:txBody>
                  <a:tcPr/>
                </a:tc>
                <a:tc>
                  <a:txBody>
                    <a:bodyPr/>
                    <a:lstStyle/>
                    <a:p>
                      <a:r>
                        <a:rPr lang="en-US" sz="1600" dirty="0"/>
                        <a:t>Often offered by a third party that runs as a hosted service.  This component observes all ingress and egress traffic looking for suspicious traffic being sent to destination locations.  The objective is to prevent data from leaking.  </a:t>
                      </a:r>
                    </a:p>
                  </a:txBody>
                  <a:tcPr/>
                </a:tc>
                <a:extLst>
                  <a:ext uri="{0D108BD9-81ED-4DB2-BD59-A6C34878D82A}">
                    <a16:rowId xmlns:a16="http://schemas.microsoft.com/office/drawing/2014/main" val="2991572595"/>
                  </a:ext>
                </a:extLst>
              </a:tr>
              <a:tr h="790942">
                <a:tc>
                  <a:txBody>
                    <a:bodyPr/>
                    <a:lstStyle/>
                    <a:p>
                      <a:r>
                        <a:rPr lang="en-US" sz="1600" dirty="0"/>
                        <a:t>Bot Detection</a:t>
                      </a:r>
                    </a:p>
                  </a:txBody>
                  <a:tcPr/>
                </a:tc>
                <a:tc>
                  <a:txBody>
                    <a:bodyPr/>
                    <a:lstStyle/>
                    <a:p>
                      <a:r>
                        <a:rPr lang="en-US" sz="1600" dirty="0"/>
                        <a:t>With the dark web, and the tendency to reuse passwords, Bots hit various websites using known credentials to try to break into other sites.  This is known as credential stuffing.  Bot detection solutions apply AI techniques to determine if security/login endpoints are being interacted with by a human or a BOT.  </a:t>
                      </a:r>
                      <a:r>
                        <a:rPr lang="en-US" sz="1600" dirty="0" err="1"/>
                        <a:t>Captua</a:t>
                      </a:r>
                      <a:r>
                        <a:rPr lang="en-US" sz="1600" dirty="0"/>
                        <a:t> technology is a common defense.  Shape security is an example provider of such services. </a:t>
                      </a:r>
                    </a:p>
                  </a:txBody>
                  <a:tcPr/>
                </a:tc>
                <a:extLst>
                  <a:ext uri="{0D108BD9-81ED-4DB2-BD59-A6C34878D82A}">
                    <a16:rowId xmlns:a16="http://schemas.microsoft.com/office/drawing/2014/main" val="2498365896"/>
                  </a:ext>
                </a:extLst>
              </a:tr>
              <a:tr h="790942">
                <a:tc>
                  <a:txBody>
                    <a:bodyPr/>
                    <a:lstStyle/>
                    <a:p>
                      <a:r>
                        <a:rPr lang="en-US" sz="1600" dirty="0"/>
                        <a:t>Ingress Firewall</a:t>
                      </a:r>
                    </a:p>
                  </a:txBody>
                  <a:tcPr/>
                </a:tc>
                <a:tc>
                  <a:txBody>
                    <a:bodyPr/>
                    <a:lstStyle/>
                    <a:p>
                      <a:r>
                        <a:rPr lang="en-US" sz="1600" dirty="0"/>
                        <a:t>The ingress firewall manages network connections at the edge.  They do a </a:t>
                      </a:r>
                      <a:r>
                        <a:rPr lang="en-US" sz="1600" dirty="0" err="1"/>
                        <a:t>varity</a:t>
                      </a:r>
                      <a:r>
                        <a:rPr lang="en-US" sz="1600" dirty="0"/>
                        <a:t> of things including blocking unwanted TCP/IP ports.  Its common for these firewalls to block anything outside of port 443 (HTTPS)</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42273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a:t>
            </a:fld>
            <a:endParaRPr lang="en-US"/>
          </a:p>
        </p:txBody>
      </p:sp>
      <p:sp>
        <p:nvSpPr>
          <p:cNvPr id="680962" name="Rectangle 2"/>
          <p:cNvSpPr>
            <a:spLocks noGrp="1" noChangeArrowheads="1"/>
          </p:cNvSpPr>
          <p:nvPr>
            <p:ph type="title"/>
          </p:nvPr>
        </p:nvSpPr>
        <p:spPr/>
        <p:txBody>
          <a:bodyPr/>
          <a:lstStyle/>
          <a:p>
            <a:r>
              <a:rPr lang="en-US" dirty="0"/>
              <a:t>The “Father” of the internet – </a:t>
            </a:r>
            <a:r>
              <a:rPr lang="en-US" dirty="0" err="1"/>
              <a:t>Vint</a:t>
            </a:r>
            <a:r>
              <a:rPr lang="en-US" dirty="0"/>
              <a:t> Cerf</a:t>
            </a:r>
          </a:p>
        </p:txBody>
      </p:sp>
      <p:pic>
        <p:nvPicPr>
          <p:cNvPr id="6" name="Picture 5" descr="A person wearing glasses and a suit&#10;&#10;Description automatically generated with medium confidence">
            <a:extLst>
              <a:ext uri="{FF2B5EF4-FFF2-40B4-BE49-F238E27FC236}">
                <a16:creationId xmlns:a16="http://schemas.microsoft.com/office/drawing/2014/main" id="{AD4E2B28-5142-A610-2A33-5DCFC1041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78" y="1476259"/>
            <a:ext cx="5612085" cy="4109293"/>
          </a:xfrm>
          <a:prstGeom prst="rect">
            <a:avLst/>
          </a:prstGeom>
        </p:spPr>
      </p:pic>
      <p:sp>
        <p:nvSpPr>
          <p:cNvPr id="9" name="Rectangle 3" descr="Rectangle: Click to edit Master text styles&#10;Second level&#10;Third level&#10;Fourth level&#10;Fifth level">
            <a:extLst>
              <a:ext uri="{FF2B5EF4-FFF2-40B4-BE49-F238E27FC236}">
                <a16:creationId xmlns:a16="http://schemas.microsoft.com/office/drawing/2014/main" id="{02372CAB-A69B-4849-317D-963AA69D2642}"/>
              </a:ext>
            </a:extLst>
          </p:cNvPr>
          <p:cNvSpPr txBox="1">
            <a:spLocks noChangeArrowheads="1"/>
          </p:cNvSpPr>
          <p:nvPr/>
        </p:nvSpPr>
        <p:spPr bwMode="auto">
          <a:xfrm>
            <a:off x="6301945" y="1216168"/>
            <a:ext cx="5335836"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September 2021 I had the unbelievable privilege to talk with </a:t>
            </a:r>
            <a:r>
              <a:rPr lang="en-US" sz="2400" b="0" dirty="0" err="1"/>
              <a:t>Vint</a:t>
            </a:r>
            <a:r>
              <a:rPr lang="en-US" sz="2400" b="0" dirty="0"/>
              <a:t> Cerf for an hour</a:t>
            </a:r>
          </a:p>
          <a:p>
            <a:pPr>
              <a:lnSpc>
                <a:spcPct val="100000"/>
              </a:lnSpc>
            </a:pPr>
            <a:r>
              <a:rPr lang="en-US" sz="2400" b="0" dirty="0" err="1"/>
              <a:t>Vint</a:t>
            </a:r>
            <a:r>
              <a:rPr lang="en-US" sz="2400" b="0" dirty="0"/>
              <a:t> is recognized as one of the fathers of the internet for co-inventing TCP/IP and a lot of the foundational technologies that enabled the web going back to the early 1960s</a:t>
            </a:r>
          </a:p>
          <a:p>
            <a:pPr>
              <a:lnSpc>
                <a:spcPct val="100000"/>
              </a:lnSpc>
            </a:pPr>
            <a:r>
              <a:rPr lang="en-US" sz="2400" b="0" dirty="0"/>
              <a:t>For those who don’t know the </a:t>
            </a:r>
            <a:r>
              <a:rPr lang="en-US" sz="2400" b="0" dirty="0" err="1"/>
              <a:t>Vint</a:t>
            </a:r>
            <a:r>
              <a:rPr lang="en-US" sz="2400" b="0" dirty="0"/>
              <a:t> story, he always wears three-piece suits </a:t>
            </a:r>
            <a:r>
              <a:rPr lang="en-US" sz="2400" b="0" dirty="0">
                <a:sym typeface="Wingdings" pitchFamily="2" charset="2"/>
              </a:rPr>
              <a:t></a:t>
            </a:r>
            <a:r>
              <a:rPr lang="en-US" sz="2400" b="0" dirty="0"/>
              <a:t> </a:t>
            </a:r>
            <a:endParaRPr lang="en-US" sz="2000" b="0" dirty="0"/>
          </a:p>
          <a:p>
            <a:pPr lvl="1">
              <a:lnSpc>
                <a:spcPct val="100000"/>
              </a:lnSpc>
            </a:pPr>
            <a:endParaRPr lang="en-US" sz="2000" b="0" dirty="0"/>
          </a:p>
        </p:txBody>
      </p:sp>
      <p:sp>
        <p:nvSpPr>
          <p:cNvPr id="10" name="TextBox 9">
            <a:extLst>
              <a:ext uri="{FF2B5EF4-FFF2-40B4-BE49-F238E27FC236}">
                <a16:creationId xmlns:a16="http://schemas.microsoft.com/office/drawing/2014/main" id="{4100F46F-C641-AEFB-CBD5-99F64B6A2EE7}"/>
              </a:ext>
            </a:extLst>
          </p:cNvPr>
          <p:cNvSpPr txBox="1"/>
          <p:nvPr/>
        </p:nvSpPr>
        <p:spPr>
          <a:xfrm>
            <a:off x="554219" y="5827736"/>
            <a:ext cx="5200142" cy="286232"/>
          </a:xfrm>
          <a:prstGeom prst="rect">
            <a:avLst/>
          </a:prstGeom>
          <a:noFill/>
        </p:spPr>
        <p:txBody>
          <a:bodyPr wrap="none" rtlCol="0">
            <a:spAutoFit/>
          </a:bodyPr>
          <a:lstStyle/>
          <a:p>
            <a:r>
              <a:rPr lang="en-US" sz="1400" b="0" dirty="0">
                <a:latin typeface="+mn-lt"/>
              </a:rPr>
              <a:t>My conversation with </a:t>
            </a:r>
            <a:r>
              <a:rPr lang="en-US" sz="1400" b="0" dirty="0" err="1">
                <a:latin typeface="+mn-lt"/>
              </a:rPr>
              <a:t>Vint</a:t>
            </a:r>
            <a:r>
              <a:rPr lang="en-US" sz="1400" b="0" dirty="0">
                <a:latin typeface="+mn-lt"/>
              </a:rPr>
              <a:t> Cerf over Zoom in Sept 2021</a:t>
            </a:r>
          </a:p>
        </p:txBody>
      </p:sp>
    </p:spTree>
    <p:extLst>
      <p:ext uri="{BB962C8B-B14F-4D97-AF65-F5344CB8AC3E}">
        <p14:creationId xmlns:p14="http://schemas.microsoft.com/office/powerpoint/2010/main" val="2296701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30</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1208156502"/>
              </p:ext>
            </p:extLst>
          </p:nvPr>
        </p:nvGraphicFramePr>
        <p:xfrm>
          <a:off x="488949" y="1482449"/>
          <a:ext cx="11498264" cy="505814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Web Application Gateway (WAF)</a:t>
                      </a:r>
                    </a:p>
                  </a:txBody>
                  <a:tcPr/>
                </a:tc>
                <a:tc>
                  <a:txBody>
                    <a:bodyPr/>
                    <a:lstStyle/>
                    <a:p>
                      <a:r>
                        <a:rPr lang="en-US" sz="1600" dirty="0"/>
                        <a:t>The WAF is aware of L7 protocols such as HTTPS and can apply rules to block certain types of attacks.  Attacks addressed by WAFs include SQL Injection, Cross Site Scripting, </a:t>
                      </a:r>
                      <a:r>
                        <a:rPr lang="en-US" sz="1600" dirty="0" err="1"/>
                        <a:t>Ddos</a:t>
                      </a:r>
                      <a:r>
                        <a:rPr lang="en-US" sz="1600" dirty="0"/>
                        <a:t>, Cookie based attacks, etc.  Examples:  AWS WAF, F5</a:t>
                      </a:r>
                    </a:p>
                  </a:txBody>
                  <a:tcPr/>
                </a:tc>
                <a:extLst>
                  <a:ext uri="{0D108BD9-81ED-4DB2-BD59-A6C34878D82A}">
                    <a16:rowId xmlns:a16="http://schemas.microsoft.com/office/drawing/2014/main" val="886627915"/>
                  </a:ext>
                </a:extLst>
              </a:tr>
              <a:tr h="790942">
                <a:tc>
                  <a:txBody>
                    <a:bodyPr/>
                    <a:lstStyle/>
                    <a:p>
                      <a:r>
                        <a:rPr lang="en-US" sz="1600" dirty="0"/>
                        <a:t>Data Leak Protection</a:t>
                      </a:r>
                    </a:p>
                  </a:txBody>
                  <a:tcPr/>
                </a:tc>
                <a:tc>
                  <a:txBody>
                    <a:bodyPr/>
                    <a:lstStyle/>
                    <a:p>
                      <a:r>
                        <a:rPr lang="en-US" sz="1600" dirty="0"/>
                        <a:t>Often offered by a third party that runs as a hosted service.  This component observes all ingress and egress traffic looking for suspicious traffic being sent to destination locations.  The objective is to prevent data from leaking.  </a:t>
                      </a:r>
                    </a:p>
                  </a:txBody>
                  <a:tcPr/>
                </a:tc>
                <a:extLst>
                  <a:ext uri="{0D108BD9-81ED-4DB2-BD59-A6C34878D82A}">
                    <a16:rowId xmlns:a16="http://schemas.microsoft.com/office/drawing/2014/main" val="2991572595"/>
                  </a:ext>
                </a:extLst>
              </a:tr>
              <a:tr h="790942">
                <a:tc>
                  <a:txBody>
                    <a:bodyPr/>
                    <a:lstStyle/>
                    <a:p>
                      <a:r>
                        <a:rPr lang="en-US" sz="1600" dirty="0"/>
                        <a:t>Identity Provider (IdP)</a:t>
                      </a:r>
                    </a:p>
                  </a:txBody>
                  <a:tcPr/>
                </a:tc>
                <a:tc>
                  <a:txBody>
                    <a:bodyPr/>
                    <a:lstStyle/>
                    <a:p>
                      <a:r>
                        <a:rPr lang="en-US" sz="1600" dirty="0"/>
                        <a:t>The identity provider is a security component that handles authentication and authorization services.  It can act as a reverse proxy ensuring clients are using secure sessions, or support protocols such as </a:t>
                      </a:r>
                      <a:r>
                        <a:rPr lang="en-US" sz="1600" dirty="0" err="1"/>
                        <a:t>oAuth</a:t>
                      </a:r>
                      <a:r>
                        <a:rPr lang="en-US" sz="1600" dirty="0"/>
                        <a:t> and issue and validate tokens either in a proxy mode or by providing security signing services to validate tokens.  Examples:  Okta</a:t>
                      </a:r>
                    </a:p>
                  </a:txBody>
                  <a:tcPr/>
                </a:tc>
                <a:extLst>
                  <a:ext uri="{0D108BD9-81ED-4DB2-BD59-A6C34878D82A}">
                    <a16:rowId xmlns:a16="http://schemas.microsoft.com/office/drawing/2014/main" val="2498365896"/>
                  </a:ext>
                </a:extLst>
              </a:tr>
              <a:tr h="790942">
                <a:tc>
                  <a:txBody>
                    <a:bodyPr/>
                    <a:lstStyle/>
                    <a:p>
                      <a:r>
                        <a:rPr lang="en-US" sz="1600" dirty="0"/>
                        <a:t>Network Subnet Management</a:t>
                      </a:r>
                    </a:p>
                  </a:txBody>
                  <a:tcPr/>
                </a:tc>
                <a:tc>
                  <a:txBody>
                    <a:bodyPr/>
                    <a:lstStyle/>
                    <a:p>
                      <a:r>
                        <a:rPr lang="en-US" sz="1600" dirty="0"/>
                        <a:t>These services can be offered via physical network design, or logical network design in the cloud.  They can be facilitated by switches, firewalls or cloud based network access controls.  The purpose of this component is to ensure that different services are isolated into different subnets and that clear rules are executed that specify what traffic can cross subnet boundaries. </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3986331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31</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3175690944"/>
              </p:ext>
            </p:extLst>
          </p:nvPr>
        </p:nvGraphicFramePr>
        <p:xfrm>
          <a:off x="488949" y="1482449"/>
          <a:ext cx="11498264" cy="432662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End to End Configuration Management</a:t>
                      </a:r>
                    </a:p>
                  </a:txBody>
                  <a:tcPr/>
                </a:tc>
                <a:tc>
                  <a:txBody>
                    <a:bodyPr/>
                    <a:lstStyle/>
                    <a:p>
                      <a:r>
                        <a:rPr lang="en-US" sz="1600" dirty="0" err="1"/>
                        <a:t>Ofen</a:t>
                      </a:r>
                      <a:r>
                        <a:rPr lang="en-US" sz="1600" dirty="0"/>
                        <a:t> deployed in the cloud, these services constantly watch infrastructure and ensure that the deployed configuration manages the desired configuration.  This includes what components are running along with their configuration.  Example:  Cloud Custodian </a:t>
                      </a:r>
                    </a:p>
                  </a:txBody>
                  <a:tcPr/>
                </a:tc>
                <a:extLst>
                  <a:ext uri="{0D108BD9-81ED-4DB2-BD59-A6C34878D82A}">
                    <a16:rowId xmlns:a16="http://schemas.microsoft.com/office/drawing/2014/main" val="886627915"/>
                  </a:ext>
                </a:extLst>
              </a:tr>
              <a:tr h="790942">
                <a:tc>
                  <a:txBody>
                    <a:bodyPr/>
                    <a:lstStyle/>
                    <a:p>
                      <a:r>
                        <a:rPr lang="en-US" sz="1600" dirty="0"/>
                        <a:t>API Gateway</a:t>
                      </a:r>
                    </a:p>
                  </a:txBody>
                  <a:tcPr/>
                </a:tc>
                <a:tc>
                  <a:txBody>
                    <a:bodyPr/>
                    <a:lstStyle/>
                    <a:p>
                      <a:r>
                        <a:rPr lang="en-US" sz="1600" dirty="0"/>
                        <a:t>The API gateway is a critical piece of infrastructure to manage, as it name states, APIs.  API gateways include services to manage APIs, to manage access to APIs, to document API interfaces and to manage traffic policies for APIs (e.g., rate limiting, circuit breakers, </a:t>
                      </a:r>
                      <a:r>
                        <a:rPr lang="en-US" sz="1600" dirty="0" err="1"/>
                        <a:t>etc</a:t>
                      </a:r>
                      <a:r>
                        <a:rPr lang="en-US" sz="1600" dirty="0"/>
                        <a:t>).  Examples:  </a:t>
                      </a:r>
                      <a:r>
                        <a:rPr lang="en-US" sz="1600" dirty="0" err="1"/>
                        <a:t>Gloo</a:t>
                      </a:r>
                      <a:r>
                        <a:rPr lang="en-US" sz="1600" dirty="0"/>
                        <a:t> Edge, Envoy, Kong</a:t>
                      </a:r>
                    </a:p>
                  </a:txBody>
                  <a:tcPr/>
                </a:tc>
                <a:extLst>
                  <a:ext uri="{0D108BD9-81ED-4DB2-BD59-A6C34878D82A}">
                    <a16:rowId xmlns:a16="http://schemas.microsoft.com/office/drawing/2014/main" val="2991572595"/>
                  </a:ext>
                </a:extLst>
              </a:tr>
              <a:tr h="790942">
                <a:tc>
                  <a:txBody>
                    <a:bodyPr/>
                    <a:lstStyle/>
                    <a:p>
                      <a:r>
                        <a:rPr lang="en-US" sz="1600" dirty="0"/>
                        <a:t>API Runtime Supervision / API Control Plane</a:t>
                      </a:r>
                    </a:p>
                  </a:txBody>
                  <a:tcPr/>
                </a:tc>
                <a:tc>
                  <a:txBody>
                    <a:bodyPr/>
                    <a:lstStyle/>
                    <a:p>
                      <a:r>
                        <a:rPr lang="en-US" sz="1600" dirty="0"/>
                        <a:t>As APIs execute, they benefit by being supervised by a component that manages their availability and scalability – being able to scale up, scale down, detect and restart ill behaving API runtime containers.  Examples: Kubernetes, AWS Lambda. </a:t>
                      </a:r>
                    </a:p>
                  </a:txBody>
                  <a:tcPr/>
                </a:tc>
                <a:extLst>
                  <a:ext uri="{0D108BD9-81ED-4DB2-BD59-A6C34878D82A}">
                    <a16:rowId xmlns:a16="http://schemas.microsoft.com/office/drawing/2014/main" val="2498365896"/>
                  </a:ext>
                </a:extLst>
              </a:tr>
              <a:tr h="790942">
                <a:tc>
                  <a:txBody>
                    <a:bodyPr/>
                    <a:lstStyle/>
                    <a:p>
                      <a:r>
                        <a:rPr lang="en-US" sz="1600" dirty="0"/>
                        <a:t>API Data</a:t>
                      </a:r>
                    </a:p>
                  </a:txBody>
                  <a:tcPr/>
                </a:tc>
                <a:tc>
                  <a:txBody>
                    <a:bodyPr/>
                    <a:lstStyle/>
                    <a:p>
                      <a:r>
                        <a:rPr lang="en-US" sz="1600" dirty="0"/>
                        <a:t>This layer of the architecture is responsible for providing data to the APIs.  Often time it is delivered via special purpose NoSQL databases that are designed for horizontal scale.  Examples: MongoDB, DynamoDB, </a:t>
                      </a:r>
                      <a:r>
                        <a:rPr lang="en-US" sz="1600" dirty="0" err="1"/>
                        <a:t>CosmosDB</a:t>
                      </a:r>
                      <a:r>
                        <a:rPr lang="en-US" sz="1600" dirty="0"/>
                        <a:t>, </a:t>
                      </a:r>
                      <a:r>
                        <a:rPr lang="en-US" sz="1600" dirty="0" err="1"/>
                        <a:t>DocumentDB</a:t>
                      </a:r>
                      <a:r>
                        <a:rPr lang="en-US" sz="1600" dirty="0"/>
                        <a:t>, etc. </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3712939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32</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Architecture Summary</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5266063" y="871431"/>
            <a:ext cx="6228003" cy="1015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The Web 2.0 architecture has served us very well, but there are some challenges that are calling for an architecture pivot</a:t>
            </a:r>
            <a:endParaRPr lang="en-US" sz="1550" b="0" dirty="0"/>
          </a:p>
          <a:p>
            <a:pPr marL="514350" lvl="1" indent="0">
              <a:lnSpc>
                <a:spcPct val="100000"/>
              </a:lnSpc>
              <a:buNone/>
            </a:pPr>
            <a:endParaRPr lang="en-US" sz="1800" b="0" dirty="0"/>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2" name="Graphic 1">
            <a:extLst>
              <a:ext uri="{FF2B5EF4-FFF2-40B4-BE49-F238E27FC236}">
                <a16:creationId xmlns:a16="http://schemas.microsoft.com/office/drawing/2014/main" id="{34AA332F-FAEC-C91D-9600-39DB6CA80B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4441" y="1289691"/>
            <a:ext cx="3765713" cy="2922643"/>
          </a:xfrm>
          <a:prstGeom prst="rect">
            <a:avLst/>
          </a:prstGeom>
        </p:spPr>
      </p:pic>
      <p:sp>
        <p:nvSpPr>
          <p:cNvPr id="65" name="Rectangle 3" descr="Rectangle: Click to edit Master text styles&#10;Second level&#10;Third level&#10;Fourth level&#10;Fifth level">
            <a:extLst>
              <a:ext uri="{FF2B5EF4-FFF2-40B4-BE49-F238E27FC236}">
                <a16:creationId xmlns:a16="http://schemas.microsoft.com/office/drawing/2014/main" id="{30036831-636E-08E1-E199-DA52EFF519A5}"/>
              </a:ext>
            </a:extLst>
          </p:cNvPr>
          <p:cNvSpPr txBox="1">
            <a:spLocks noChangeArrowheads="1"/>
          </p:cNvSpPr>
          <p:nvPr/>
        </p:nvSpPr>
        <p:spPr bwMode="auto">
          <a:xfrm>
            <a:off x="5266063" y="1870371"/>
            <a:ext cx="6228003" cy="29226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600" b="0" dirty="0"/>
              <a:t>Although the architecture of the web is highly scalable and distributed, much of the internet is controlled by central parties</a:t>
            </a:r>
          </a:p>
          <a:p>
            <a:pPr lvl="1">
              <a:lnSpc>
                <a:spcPct val="100000"/>
              </a:lnSpc>
            </a:pPr>
            <a:r>
              <a:rPr lang="en-US" sz="1400" b="0" dirty="0"/>
              <a:t>Google (search), Facebook, Netflix, Amazon, </a:t>
            </a:r>
            <a:r>
              <a:rPr lang="en-US" sz="1400" b="0" dirty="0" err="1"/>
              <a:t>etc</a:t>
            </a:r>
            <a:endParaRPr lang="en-US" sz="1400" b="0" dirty="0"/>
          </a:p>
          <a:p>
            <a:pPr lvl="1">
              <a:lnSpc>
                <a:spcPct val="100000"/>
              </a:lnSpc>
            </a:pPr>
            <a:r>
              <a:rPr lang="en-US" sz="1400" b="0" dirty="0"/>
              <a:t>Platforms:  Amazon AWS/ Microsoft Azure, Google GCP</a:t>
            </a:r>
          </a:p>
          <a:p>
            <a:pPr>
              <a:lnSpc>
                <a:spcPct val="100000"/>
              </a:lnSpc>
            </a:pPr>
            <a:r>
              <a:rPr lang="en-US" sz="1600" b="0" dirty="0"/>
              <a:t>Many of the backend services provided by APIs are owned by entities that require knowing who you are</a:t>
            </a:r>
          </a:p>
          <a:p>
            <a:pPr lvl="1">
              <a:lnSpc>
                <a:spcPct val="100000"/>
              </a:lnSpc>
            </a:pPr>
            <a:r>
              <a:rPr lang="en-US" sz="1150" b="0" dirty="0"/>
              <a:t>Banks, Insurance Companies, Entertainment Providers, Ecommerce Suppliers, </a:t>
            </a:r>
            <a:r>
              <a:rPr lang="en-US" sz="1150" b="0" dirty="0" err="1"/>
              <a:t>etc</a:t>
            </a:r>
            <a:endParaRPr lang="en-US" sz="1150" b="0" dirty="0"/>
          </a:p>
          <a:p>
            <a:pPr lvl="1">
              <a:lnSpc>
                <a:spcPct val="100000"/>
              </a:lnSpc>
            </a:pPr>
            <a:r>
              <a:rPr lang="en-US" sz="1150" b="0" dirty="0"/>
              <a:t>Think about the number of accounts and passwords you have, each is for a different entity</a:t>
            </a:r>
          </a:p>
          <a:p>
            <a:pPr marL="514350" lvl="1" indent="0">
              <a:lnSpc>
                <a:spcPct val="100000"/>
              </a:lnSpc>
              <a:buNone/>
            </a:pPr>
            <a:endParaRPr lang="en-US" sz="1400" b="0" dirty="0"/>
          </a:p>
        </p:txBody>
      </p:sp>
      <p:sp>
        <p:nvSpPr>
          <p:cNvPr id="72" name="TextBox 71">
            <a:extLst>
              <a:ext uri="{FF2B5EF4-FFF2-40B4-BE49-F238E27FC236}">
                <a16:creationId xmlns:a16="http://schemas.microsoft.com/office/drawing/2014/main" id="{C408E94F-0DA8-C257-7421-7A3CE5640789}"/>
              </a:ext>
            </a:extLst>
          </p:cNvPr>
          <p:cNvSpPr txBox="1"/>
          <p:nvPr/>
        </p:nvSpPr>
        <p:spPr>
          <a:xfrm>
            <a:off x="260352" y="5340238"/>
            <a:ext cx="11854530" cy="646331"/>
          </a:xfrm>
          <a:prstGeom prst="rect">
            <a:avLst/>
          </a:prstGeom>
          <a:noFill/>
        </p:spPr>
        <p:txBody>
          <a:bodyPr wrap="square" rtlCol="0">
            <a:spAutoFit/>
          </a:bodyPr>
          <a:lstStyle/>
          <a:p>
            <a:pPr algn="ctr"/>
            <a:r>
              <a:rPr lang="en-US" sz="2000" dirty="0">
                <a:solidFill>
                  <a:srgbClr val="7030A0"/>
                </a:solidFill>
                <a:latin typeface="+mn-lt"/>
              </a:rPr>
              <a:t>While its still too early to see where this is going architecturally,</a:t>
            </a:r>
            <a:br>
              <a:rPr lang="en-US" sz="2000" dirty="0">
                <a:solidFill>
                  <a:srgbClr val="7030A0"/>
                </a:solidFill>
                <a:latin typeface="+mn-lt"/>
              </a:rPr>
            </a:br>
            <a:r>
              <a:rPr lang="en-US" sz="2000" dirty="0">
                <a:solidFill>
                  <a:srgbClr val="7030A0"/>
                </a:solidFill>
                <a:latin typeface="+mn-lt"/>
              </a:rPr>
              <a:t>we are starting to hear about Web 3.0</a:t>
            </a:r>
          </a:p>
        </p:txBody>
      </p:sp>
    </p:spTree>
    <p:extLst>
      <p:ext uri="{BB962C8B-B14F-4D97-AF65-F5344CB8AC3E}">
        <p14:creationId xmlns:p14="http://schemas.microsoft.com/office/powerpoint/2010/main" val="2872601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33</a:t>
            </a:fld>
            <a:endParaRPr lang="en-US" dirty="0"/>
          </a:p>
        </p:txBody>
      </p:sp>
      <p:sp>
        <p:nvSpPr>
          <p:cNvPr id="470018" name="Rectangle 2"/>
          <p:cNvSpPr>
            <a:spLocks noGrp="1" noChangeArrowheads="1"/>
          </p:cNvSpPr>
          <p:nvPr>
            <p:ph type="title"/>
          </p:nvPr>
        </p:nvSpPr>
        <p:spPr>
          <a:xfrm>
            <a:off x="557989" y="44431"/>
            <a:ext cx="11129186" cy="698948"/>
          </a:xfrm>
        </p:spPr>
        <p:txBody>
          <a:bodyPr/>
          <a:lstStyle/>
          <a:p>
            <a:r>
              <a:rPr lang="en-US" dirty="0"/>
              <a:t>Web 2.x Security Architecture – Session Based</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0" name="Rectangle 9">
            <a:extLst>
              <a:ext uri="{FF2B5EF4-FFF2-40B4-BE49-F238E27FC236}">
                <a16:creationId xmlns:a16="http://schemas.microsoft.com/office/drawing/2014/main" id="{29F3A43E-EE68-DF0D-2AE6-4B06E74E39FD}"/>
              </a:ext>
            </a:extLst>
          </p:cNvPr>
          <p:cNvSpPr/>
          <p:nvPr/>
        </p:nvSpPr>
        <p:spPr bwMode="auto">
          <a:xfrm>
            <a:off x="5751230"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Security Proxy</a:t>
            </a:r>
          </a:p>
        </p:txBody>
      </p:sp>
      <p:sp>
        <p:nvSpPr>
          <p:cNvPr id="11" name="Can 10">
            <a:extLst>
              <a:ext uri="{FF2B5EF4-FFF2-40B4-BE49-F238E27FC236}">
                <a16:creationId xmlns:a16="http://schemas.microsoft.com/office/drawing/2014/main" id="{DCB58EE4-80CD-C6E8-8B49-4059F225EE94}"/>
              </a:ext>
            </a:extLst>
          </p:cNvPr>
          <p:cNvSpPr/>
          <p:nvPr/>
        </p:nvSpPr>
        <p:spPr bwMode="auto">
          <a:xfrm>
            <a:off x="8230013" y="888558"/>
            <a:ext cx="1371600" cy="891718"/>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Credentials</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Store</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a:t>
            </a:r>
            <a:r>
              <a:rPr kumimoji="0" lang="en-US" sz="1400" b="0" i="0" u="none" strike="noStrike" cap="none" normalizeH="0" baseline="0" dirty="0" err="1">
                <a:ln>
                  <a:noFill/>
                </a:ln>
                <a:solidFill>
                  <a:schemeClr val="tx1"/>
                </a:solidFill>
                <a:effectLst/>
                <a:latin typeface="+mn-lt"/>
                <a:ea typeface="ＭＳ Ｐゴシック" charset="0"/>
              </a:rPr>
              <a:t>e.g</a:t>
            </a:r>
            <a:r>
              <a:rPr kumimoji="0" lang="en-US" sz="1400" b="0" i="0" u="none" strike="noStrike" cap="none" normalizeH="0" baseline="0" dirty="0">
                <a:ln>
                  <a:noFill/>
                </a:ln>
                <a:solidFill>
                  <a:schemeClr val="tx1"/>
                </a:solidFill>
                <a:effectLst/>
                <a:latin typeface="+mn-lt"/>
                <a:ea typeface="ＭＳ Ｐゴシック" charset="0"/>
              </a:rPr>
              <a:t>, LDAP)</a:t>
            </a:r>
          </a:p>
        </p:txBody>
      </p:sp>
      <p:sp>
        <p:nvSpPr>
          <p:cNvPr id="12" name="Rectangle 11">
            <a:extLst>
              <a:ext uri="{FF2B5EF4-FFF2-40B4-BE49-F238E27FC236}">
                <a16:creationId xmlns:a16="http://schemas.microsoft.com/office/drawing/2014/main" id="{91AE34E3-C650-6968-D68E-2F8AB4D9716A}"/>
              </a:ext>
            </a:extLst>
          </p:cNvPr>
          <p:cNvSpPr/>
          <p:nvPr/>
        </p:nvSpPr>
        <p:spPr bwMode="auto">
          <a:xfrm>
            <a:off x="6011131" y="24710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cxnSp>
        <p:nvCxnSpPr>
          <p:cNvPr id="13" name="Straight Connector 12">
            <a:extLst>
              <a:ext uri="{FF2B5EF4-FFF2-40B4-BE49-F238E27FC236}">
                <a16:creationId xmlns:a16="http://schemas.microsoft.com/office/drawing/2014/main" id="{8A769974-1A66-B7F7-64C3-1F87AB027796}"/>
              </a:ext>
            </a:extLst>
          </p:cNvPr>
          <p:cNvCxnSpPr>
            <a:cxnSpLocks/>
            <a:endCxn id="12" idx="1"/>
          </p:cNvCxnSpPr>
          <p:nvPr/>
        </p:nvCxnSpPr>
        <p:spPr bwMode="auto">
          <a:xfrm flipV="1">
            <a:off x="2572060" y="2808559"/>
            <a:ext cx="3439071" cy="1140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Rectangle 13">
            <a:extLst>
              <a:ext uri="{FF2B5EF4-FFF2-40B4-BE49-F238E27FC236}">
                <a16:creationId xmlns:a16="http://schemas.microsoft.com/office/drawing/2014/main" id="{3EA6D9F4-53EE-D7B5-F983-07CE36F839B2}"/>
              </a:ext>
            </a:extLst>
          </p:cNvPr>
          <p:cNvSpPr/>
          <p:nvPr/>
        </p:nvSpPr>
        <p:spPr bwMode="auto">
          <a:xfrm>
            <a:off x="362260" y="2553439"/>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3EC2300C-30FE-5DEA-4721-664B7AAF382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AFB0D6EE-74FD-D509-2A14-46CF7724BA0B}"/>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24" name="Rectangle 23">
            <a:extLst>
              <a:ext uri="{FF2B5EF4-FFF2-40B4-BE49-F238E27FC236}">
                <a16:creationId xmlns:a16="http://schemas.microsoft.com/office/drawing/2014/main" id="{41E0E7BE-A9AC-6D47-9668-193946DE152E}"/>
              </a:ext>
            </a:extLst>
          </p:cNvPr>
          <p:cNvSpPr/>
          <p:nvPr/>
        </p:nvSpPr>
        <p:spPr bwMode="auto">
          <a:xfrm>
            <a:off x="6011131" y="4923069"/>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endpoints</a:t>
            </a:r>
          </a:p>
        </p:txBody>
      </p:sp>
      <p:sp>
        <p:nvSpPr>
          <p:cNvPr id="27" name="Can 26">
            <a:extLst>
              <a:ext uri="{FF2B5EF4-FFF2-40B4-BE49-F238E27FC236}">
                <a16:creationId xmlns:a16="http://schemas.microsoft.com/office/drawing/2014/main" id="{88291359-DECB-CB59-B6A7-27440E91794D}"/>
              </a:ext>
            </a:extLst>
          </p:cNvPr>
          <p:cNvSpPr/>
          <p:nvPr/>
        </p:nvSpPr>
        <p:spPr bwMode="auto">
          <a:xfrm>
            <a:off x="6651470" y="3294835"/>
            <a:ext cx="863063"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Session</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21" name="Elbow Connector 20">
            <a:extLst>
              <a:ext uri="{FF2B5EF4-FFF2-40B4-BE49-F238E27FC236}">
                <a16:creationId xmlns:a16="http://schemas.microsoft.com/office/drawing/2014/main" id="{AF48A3A7-EB19-91FF-3117-A39E5796E8D3}"/>
              </a:ext>
            </a:extLst>
          </p:cNvPr>
          <p:cNvCxnSpPr>
            <a:cxnSpLocks/>
            <a:stCxn id="12" idx="3"/>
            <a:endCxn id="11" idx="3"/>
          </p:cNvCxnSpPr>
          <p:nvPr/>
        </p:nvCxnSpPr>
        <p:spPr>
          <a:xfrm flipV="1">
            <a:off x="8082818" y="1780276"/>
            <a:ext cx="832995" cy="102828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93E11F9-034A-D7C8-A9B9-1C55644A7635}"/>
              </a:ext>
            </a:extLst>
          </p:cNvPr>
          <p:cNvSpPr/>
          <p:nvPr/>
        </p:nvSpPr>
        <p:spPr bwMode="auto">
          <a:xfrm>
            <a:off x="6011131" y="4144702"/>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cxnSp>
        <p:nvCxnSpPr>
          <p:cNvPr id="34" name="Elbow Connector 33">
            <a:extLst>
              <a:ext uri="{FF2B5EF4-FFF2-40B4-BE49-F238E27FC236}">
                <a16:creationId xmlns:a16="http://schemas.microsoft.com/office/drawing/2014/main" id="{4CB3103D-1E4F-E9F2-3052-B6194840275E}"/>
              </a:ext>
            </a:extLst>
          </p:cNvPr>
          <p:cNvCxnSpPr>
            <a:cxnSpLocks/>
            <a:endCxn id="27" idx="4"/>
          </p:cNvCxnSpPr>
          <p:nvPr/>
        </p:nvCxnSpPr>
        <p:spPr>
          <a:xfrm rot="5400000">
            <a:off x="7409328" y="3279201"/>
            <a:ext cx="470314" cy="259903"/>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E33EA812-6E99-7680-BFF9-15E7B2ABA338}"/>
              </a:ext>
            </a:extLst>
          </p:cNvPr>
          <p:cNvCxnSpPr>
            <a:cxnSpLocks/>
            <a:stCxn id="27" idx="4"/>
          </p:cNvCxnSpPr>
          <p:nvPr/>
        </p:nvCxnSpPr>
        <p:spPr>
          <a:xfrm>
            <a:off x="7514533" y="3644309"/>
            <a:ext cx="259902" cy="556146"/>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8F506A8-05FC-667B-673D-7A90E27A9128}"/>
              </a:ext>
            </a:extLst>
          </p:cNvPr>
          <p:cNvSpPr txBox="1"/>
          <p:nvPr/>
        </p:nvSpPr>
        <p:spPr>
          <a:xfrm>
            <a:off x="2896496" y="2147991"/>
            <a:ext cx="1968809"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Login</a:t>
            </a:r>
            <a:br>
              <a:rPr lang="en-US" sz="1400" dirty="0">
                <a:latin typeface="+mn-lt"/>
              </a:rPr>
            </a:br>
            <a:r>
              <a:rPr lang="en-US" sz="1400" dirty="0" err="1">
                <a:latin typeface="+mn-lt"/>
              </a:rPr>
              <a:t>UserId</a:t>
            </a:r>
            <a:r>
              <a:rPr lang="en-US" sz="1400" dirty="0">
                <a:latin typeface="+mn-lt"/>
              </a:rPr>
              <a:t>/Password</a:t>
            </a:r>
            <a:br>
              <a:rPr lang="en-US" sz="1400" dirty="0">
                <a:latin typeface="+mn-lt"/>
              </a:rPr>
            </a:br>
            <a:r>
              <a:rPr lang="en-US" sz="1400" dirty="0">
                <a:latin typeface="+mn-lt"/>
              </a:rPr>
              <a:t>in POST header</a:t>
            </a:r>
          </a:p>
        </p:txBody>
      </p:sp>
      <p:sp>
        <p:nvSpPr>
          <p:cNvPr id="45" name="TextBox 44">
            <a:extLst>
              <a:ext uri="{FF2B5EF4-FFF2-40B4-BE49-F238E27FC236}">
                <a16:creationId xmlns:a16="http://schemas.microsoft.com/office/drawing/2014/main" id="{33E54477-580E-F4B7-B104-9685B9449D51}"/>
              </a:ext>
            </a:extLst>
          </p:cNvPr>
          <p:cNvSpPr txBox="1"/>
          <p:nvPr/>
        </p:nvSpPr>
        <p:spPr>
          <a:xfrm>
            <a:off x="2896496" y="2944320"/>
            <a:ext cx="2856872" cy="867930"/>
          </a:xfrm>
          <a:prstGeom prst="rect">
            <a:avLst/>
          </a:prstGeom>
          <a:noFill/>
        </p:spPr>
        <p:txBody>
          <a:bodyPr wrap="none" rtlCol="0">
            <a:spAutoFit/>
          </a:bodyPr>
          <a:lstStyle/>
          <a:p>
            <a:r>
              <a:rPr lang="en-US" sz="1400" dirty="0">
                <a:latin typeface="+mn-lt"/>
                <a:sym typeface="Wingdings" pitchFamily="2" charset="2"/>
              </a:rPr>
              <a:t>-- </a:t>
            </a:r>
            <a:r>
              <a:rPr lang="en-US" sz="1400" dirty="0">
                <a:latin typeface="+mn-lt"/>
              </a:rPr>
              <a:t>Login Response</a:t>
            </a:r>
            <a:br>
              <a:rPr lang="en-US" sz="1400" dirty="0">
                <a:latin typeface="+mn-lt"/>
              </a:rPr>
            </a:br>
            <a:r>
              <a:rPr lang="en-US" sz="1400" dirty="0">
                <a:latin typeface="+mn-lt"/>
              </a:rPr>
              <a:t>Session ID via secure</a:t>
            </a:r>
            <a:br>
              <a:rPr lang="en-US" sz="1400" dirty="0">
                <a:latin typeface="+mn-lt"/>
              </a:rPr>
            </a:br>
            <a:r>
              <a:rPr lang="en-US" sz="1400" dirty="0">
                <a:latin typeface="+mn-lt"/>
              </a:rPr>
              <a:t>session cookie if OK</a:t>
            </a:r>
            <a:br>
              <a:rPr lang="en-US" sz="1400" dirty="0">
                <a:latin typeface="+mn-lt"/>
              </a:rPr>
            </a:br>
            <a:r>
              <a:rPr lang="en-US" sz="1400" dirty="0">
                <a:latin typeface="+mn-lt"/>
              </a:rPr>
              <a:t>HTTP/200 OK; 401 Not OK</a:t>
            </a:r>
          </a:p>
        </p:txBody>
      </p:sp>
      <p:cxnSp>
        <p:nvCxnSpPr>
          <p:cNvPr id="47" name="Straight Connector 46">
            <a:extLst>
              <a:ext uri="{FF2B5EF4-FFF2-40B4-BE49-F238E27FC236}">
                <a16:creationId xmlns:a16="http://schemas.microsoft.com/office/drawing/2014/main" id="{13F5D223-2754-6EF0-C7F5-B97F959646BA}"/>
              </a:ext>
            </a:extLst>
          </p:cNvPr>
          <p:cNvCxnSpPr>
            <a:cxnSpLocks/>
          </p:cNvCxnSpPr>
          <p:nvPr/>
        </p:nvCxnSpPr>
        <p:spPr bwMode="auto">
          <a:xfrm>
            <a:off x="2631532" y="3893245"/>
            <a:ext cx="3350273" cy="5751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0" name="TextBox 49">
            <a:extLst>
              <a:ext uri="{FF2B5EF4-FFF2-40B4-BE49-F238E27FC236}">
                <a16:creationId xmlns:a16="http://schemas.microsoft.com/office/drawing/2014/main" id="{FED2C8BF-57B1-93E2-116E-1E8E8E8E2219}"/>
              </a:ext>
            </a:extLst>
          </p:cNvPr>
          <p:cNvSpPr txBox="1"/>
          <p:nvPr/>
        </p:nvSpPr>
        <p:spPr>
          <a:xfrm rot="667997">
            <a:off x="2878918" y="4161655"/>
            <a:ext cx="1925527"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API Call</a:t>
            </a:r>
            <a:br>
              <a:rPr lang="en-US" sz="1400" dirty="0">
                <a:latin typeface="+mn-lt"/>
              </a:rPr>
            </a:br>
            <a:r>
              <a:rPr lang="en-US" sz="1400" dirty="0">
                <a:latin typeface="+mn-lt"/>
              </a:rPr>
              <a:t>Session Cookie</a:t>
            </a:r>
            <a:br>
              <a:rPr lang="en-US" sz="1400" dirty="0">
                <a:latin typeface="+mn-lt"/>
              </a:rPr>
            </a:br>
            <a:r>
              <a:rPr lang="en-US" sz="1400" dirty="0">
                <a:latin typeface="+mn-lt"/>
              </a:rPr>
              <a:t>Passed in Header</a:t>
            </a:r>
          </a:p>
        </p:txBody>
      </p:sp>
      <p:sp>
        <p:nvSpPr>
          <p:cNvPr id="51" name="Rectangle 50">
            <a:extLst>
              <a:ext uri="{FF2B5EF4-FFF2-40B4-BE49-F238E27FC236}">
                <a16:creationId xmlns:a16="http://schemas.microsoft.com/office/drawing/2014/main" id="{311659FA-7B5D-2DC6-69B9-175038002660}"/>
              </a:ext>
            </a:extLst>
          </p:cNvPr>
          <p:cNvSpPr/>
          <p:nvPr/>
        </p:nvSpPr>
        <p:spPr bwMode="auto">
          <a:xfrm>
            <a:off x="9241985" y="1978355"/>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52" name="Rectangle 51">
            <a:extLst>
              <a:ext uri="{FF2B5EF4-FFF2-40B4-BE49-F238E27FC236}">
                <a16:creationId xmlns:a16="http://schemas.microsoft.com/office/drawing/2014/main" id="{E98F06E0-FD54-A6BD-1E6C-EA481DEAE7CF}"/>
              </a:ext>
            </a:extLst>
          </p:cNvPr>
          <p:cNvSpPr/>
          <p:nvPr/>
        </p:nvSpPr>
        <p:spPr bwMode="auto">
          <a:xfrm>
            <a:off x="9640014" y="268863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53" name="Rectangle 52">
            <a:extLst>
              <a:ext uri="{FF2B5EF4-FFF2-40B4-BE49-F238E27FC236}">
                <a16:creationId xmlns:a16="http://schemas.microsoft.com/office/drawing/2014/main" id="{8DFB16E6-39DA-C53E-1CC8-68D41EFA46B1}"/>
              </a:ext>
            </a:extLst>
          </p:cNvPr>
          <p:cNvSpPr/>
          <p:nvPr/>
        </p:nvSpPr>
        <p:spPr bwMode="auto">
          <a:xfrm>
            <a:off x="9690642" y="4923068"/>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55" name="Straight Connector 54">
            <a:extLst>
              <a:ext uri="{FF2B5EF4-FFF2-40B4-BE49-F238E27FC236}">
                <a16:creationId xmlns:a16="http://schemas.microsoft.com/office/drawing/2014/main" id="{F32CBE5A-662B-8116-F77D-31043B68D0D9}"/>
              </a:ext>
            </a:extLst>
          </p:cNvPr>
          <p:cNvCxnSpPr>
            <a:cxnSpLocks/>
          </p:cNvCxnSpPr>
          <p:nvPr/>
        </p:nvCxnSpPr>
        <p:spPr bwMode="auto">
          <a:xfrm flipV="1">
            <a:off x="8016060" y="3378285"/>
            <a:ext cx="2470965" cy="1140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TextBox 57">
            <a:extLst>
              <a:ext uri="{FF2B5EF4-FFF2-40B4-BE49-F238E27FC236}">
                <a16:creationId xmlns:a16="http://schemas.microsoft.com/office/drawing/2014/main" id="{641B806A-872C-CDEB-FB52-D1A6D1E5C394}"/>
              </a:ext>
            </a:extLst>
          </p:cNvPr>
          <p:cNvSpPr txBox="1"/>
          <p:nvPr/>
        </p:nvSpPr>
        <p:spPr>
          <a:xfrm rot="20077839">
            <a:off x="8638583" y="3822534"/>
            <a:ext cx="1843774"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API Call</a:t>
            </a:r>
            <a:br>
              <a:rPr lang="en-US" sz="1400" dirty="0">
                <a:latin typeface="+mn-lt"/>
              </a:rPr>
            </a:br>
            <a:r>
              <a:rPr lang="en-US" sz="1400" dirty="0">
                <a:latin typeface="+mn-lt"/>
              </a:rPr>
              <a:t>Proxy Request if</a:t>
            </a:r>
            <a:br>
              <a:rPr lang="en-US" sz="1400" dirty="0">
                <a:latin typeface="+mn-lt"/>
              </a:rPr>
            </a:br>
            <a:r>
              <a:rPr lang="en-US" sz="1400" dirty="0">
                <a:latin typeface="+mn-lt"/>
              </a:rPr>
              <a:t>Session OK</a:t>
            </a:r>
          </a:p>
        </p:txBody>
      </p:sp>
      <p:cxnSp>
        <p:nvCxnSpPr>
          <p:cNvPr id="59" name="Elbow Connector 58">
            <a:extLst>
              <a:ext uri="{FF2B5EF4-FFF2-40B4-BE49-F238E27FC236}">
                <a16:creationId xmlns:a16="http://schemas.microsoft.com/office/drawing/2014/main" id="{4293E387-2941-1E4B-FB78-D4560EDE1D85}"/>
              </a:ext>
            </a:extLst>
          </p:cNvPr>
          <p:cNvCxnSpPr>
            <a:cxnSpLocks/>
            <a:stCxn id="14" idx="2"/>
          </p:cNvCxnSpPr>
          <p:nvPr/>
        </p:nvCxnSpPr>
        <p:spPr>
          <a:xfrm rot="16200000" flipH="1">
            <a:off x="3098809" y="2377584"/>
            <a:ext cx="1251349" cy="451464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29A43E8-4238-4C8C-0CB2-7C9F12B5C4E3}"/>
              </a:ext>
            </a:extLst>
          </p:cNvPr>
          <p:cNvSpPr txBox="1"/>
          <p:nvPr/>
        </p:nvSpPr>
        <p:spPr>
          <a:xfrm>
            <a:off x="2878917" y="5260582"/>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cxnSp>
        <p:nvCxnSpPr>
          <p:cNvPr id="63" name="Straight Connector 62">
            <a:extLst>
              <a:ext uri="{FF2B5EF4-FFF2-40B4-BE49-F238E27FC236}">
                <a16:creationId xmlns:a16="http://schemas.microsoft.com/office/drawing/2014/main" id="{D4582513-554F-3AAA-DDDB-534692E2BCC9}"/>
              </a:ext>
            </a:extLst>
          </p:cNvPr>
          <p:cNvCxnSpPr>
            <a:cxnSpLocks/>
            <a:endCxn id="53" idx="1"/>
          </p:cNvCxnSpPr>
          <p:nvPr/>
        </p:nvCxnSpPr>
        <p:spPr bwMode="auto">
          <a:xfrm>
            <a:off x="8100607" y="5260582"/>
            <a:ext cx="1590035" cy="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TextBox 65">
            <a:extLst>
              <a:ext uri="{FF2B5EF4-FFF2-40B4-BE49-F238E27FC236}">
                <a16:creationId xmlns:a16="http://schemas.microsoft.com/office/drawing/2014/main" id="{3CDDD87D-89DB-0FAD-1795-D30CEE42197B}"/>
              </a:ext>
            </a:extLst>
          </p:cNvPr>
          <p:cNvSpPr txBox="1"/>
          <p:nvPr/>
        </p:nvSpPr>
        <p:spPr>
          <a:xfrm>
            <a:off x="8242835" y="5311866"/>
            <a:ext cx="1513556" cy="286232"/>
          </a:xfrm>
          <a:prstGeom prst="rect">
            <a:avLst/>
          </a:prstGeom>
          <a:noFill/>
        </p:spPr>
        <p:txBody>
          <a:bodyPr wrap="none" rtlCol="0">
            <a:spAutoFit/>
          </a:bodyPr>
          <a:lstStyle/>
          <a:p>
            <a:r>
              <a:rPr lang="en-US" sz="1400" dirty="0">
                <a:latin typeface="+mn-lt"/>
              </a:rPr>
              <a:t>Pass through</a:t>
            </a:r>
          </a:p>
        </p:txBody>
      </p:sp>
    </p:spTree>
    <p:extLst>
      <p:ext uri="{BB962C8B-B14F-4D97-AF65-F5344CB8AC3E}">
        <p14:creationId xmlns:p14="http://schemas.microsoft.com/office/powerpoint/2010/main" val="3997738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34</a:t>
            </a:fld>
            <a:endParaRPr lang="en-US" dirty="0"/>
          </a:p>
        </p:txBody>
      </p:sp>
      <p:sp>
        <p:nvSpPr>
          <p:cNvPr id="470018" name="Rectangle 2"/>
          <p:cNvSpPr>
            <a:spLocks noGrp="1" noChangeArrowheads="1"/>
          </p:cNvSpPr>
          <p:nvPr>
            <p:ph type="title"/>
          </p:nvPr>
        </p:nvSpPr>
        <p:spPr>
          <a:xfrm>
            <a:off x="531407" y="201361"/>
            <a:ext cx="11129186" cy="698948"/>
          </a:xfrm>
        </p:spPr>
        <p:txBody>
          <a:bodyPr/>
          <a:lstStyle/>
          <a:p>
            <a:r>
              <a:rPr lang="en-US" dirty="0"/>
              <a:t>Web 2.x Security Architecture – Session Based</a:t>
            </a:r>
            <a:br>
              <a:rPr lang="en-US" dirty="0"/>
            </a:br>
            <a:r>
              <a:rPr lang="en-US" dirty="0"/>
              <a:t>Architecture Strengths and Weakness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2" name="Picture 1">
            <a:extLst>
              <a:ext uri="{FF2B5EF4-FFF2-40B4-BE49-F238E27FC236}">
                <a16:creationId xmlns:a16="http://schemas.microsoft.com/office/drawing/2014/main" id="{6FAB73FA-D979-8A8C-3149-0B8C61F985F9}"/>
              </a:ext>
            </a:extLst>
          </p:cNvPr>
          <p:cNvPicPr>
            <a:picLocks noChangeAspect="1"/>
          </p:cNvPicPr>
          <p:nvPr/>
        </p:nvPicPr>
        <p:blipFill>
          <a:blip r:embed="rId2"/>
          <a:stretch>
            <a:fillRect/>
          </a:stretch>
        </p:blipFill>
        <p:spPr>
          <a:xfrm>
            <a:off x="89111" y="2127510"/>
            <a:ext cx="6104448" cy="2602979"/>
          </a:xfrm>
          <a:prstGeom prst="rect">
            <a:avLst/>
          </a:prstGeom>
        </p:spPr>
      </p:pic>
      <p:sp>
        <p:nvSpPr>
          <p:cNvPr id="36" name="Rectangle 3" descr="Rectangle: Click to edit Master text styles&#10;Second level&#10;Third level&#10;Fourth level&#10;Fifth level">
            <a:extLst>
              <a:ext uri="{FF2B5EF4-FFF2-40B4-BE49-F238E27FC236}">
                <a16:creationId xmlns:a16="http://schemas.microsoft.com/office/drawing/2014/main" id="{81BD5680-1BA4-4162-250A-A5000D436147}"/>
              </a:ext>
            </a:extLst>
          </p:cNvPr>
          <p:cNvSpPr txBox="1">
            <a:spLocks noChangeArrowheads="1"/>
          </p:cNvSpPr>
          <p:nvPr/>
        </p:nvSpPr>
        <p:spPr bwMode="auto">
          <a:xfrm>
            <a:off x="6399861" y="1276815"/>
            <a:ext cx="5703028" cy="42095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800" b="0" dirty="0"/>
              <a:t>Works well, time tested</a:t>
            </a:r>
          </a:p>
          <a:p>
            <a:pPr>
              <a:lnSpc>
                <a:spcPct val="100000"/>
              </a:lnSpc>
            </a:pPr>
            <a:r>
              <a:rPr lang="en-US" sz="1800" b="0" dirty="0"/>
              <a:t>Very secure assuming payloads, and therefore headers are encrypted over HTTPS</a:t>
            </a:r>
          </a:p>
          <a:p>
            <a:pPr>
              <a:lnSpc>
                <a:spcPct val="100000"/>
              </a:lnSpc>
            </a:pPr>
            <a:r>
              <a:rPr lang="en-US" sz="1800" b="0" dirty="0"/>
              <a:t>Issue:  Many single points of failure – Proxy, LDAP</a:t>
            </a:r>
          </a:p>
          <a:p>
            <a:pPr>
              <a:lnSpc>
                <a:spcPct val="100000"/>
              </a:lnSpc>
            </a:pPr>
            <a:r>
              <a:rPr lang="en-US" sz="1800" b="0" dirty="0"/>
              <a:t>Issue:  Very difficult to cluster given session cache has to be distributed, or sticky sessions are required to “stick” a client application to an instance of a proxy</a:t>
            </a:r>
          </a:p>
          <a:p>
            <a:pPr>
              <a:lnSpc>
                <a:spcPct val="100000"/>
              </a:lnSpc>
            </a:pPr>
            <a:r>
              <a:rPr lang="en-US" sz="1800" b="0" dirty="0"/>
              <a:t>Issue: Very difficult to federate, for example you want to use a third party to authenticate a user –e.g., Microsoft, google, amazon, twitter</a:t>
            </a:r>
          </a:p>
          <a:p>
            <a:pPr>
              <a:lnSpc>
                <a:spcPct val="100000"/>
              </a:lnSpc>
            </a:pPr>
            <a:r>
              <a:rPr lang="en-US" sz="1800" b="0" dirty="0"/>
              <a:t>Issue:  Works well for web browsers because cookies are a natural part of the ecosystem, but need to be supported by the client directly for other clients such as mobile applications</a:t>
            </a:r>
          </a:p>
        </p:txBody>
      </p:sp>
    </p:spTree>
    <p:extLst>
      <p:ext uri="{BB962C8B-B14F-4D97-AF65-F5344CB8AC3E}">
        <p14:creationId xmlns:p14="http://schemas.microsoft.com/office/powerpoint/2010/main" val="1901914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35</a:t>
            </a:fld>
            <a:endParaRPr lang="en-US"/>
          </a:p>
        </p:txBody>
      </p:sp>
      <p:sp>
        <p:nvSpPr>
          <p:cNvPr id="680962" name="Rectangle 2"/>
          <p:cNvSpPr>
            <a:spLocks noGrp="1" noChangeArrowheads="1"/>
          </p:cNvSpPr>
          <p:nvPr>
            <p:ph type="title"/>
          </p:nvPr>
        </p:nvSpPr>
        <p:spPr>
          <a:xfrm>
            <a:off x="354376" y="291467"/>
            <a:ext cx="11483248" cy="698948"/>
          </a:xfrm>
        </p:spPr>
        <p:txBody>
          <a:bodyPr/>
          <a:lstStyle/>
          <a:p>
            <a:r>
              <a:rPr lang="en-US" dirty="0"/>
              <a:t>Using </a:t>
            </a:r>
            <a:r>
              <a:rPr lang="en-US" dirty="0" err="1"/>
              <a:t>oAuth</a:t>
            </a:r>
            <a:r>
              <a:rPr lang="en-US" dirty="0"/>
              <a:t> for security</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054776"/>
            <a:ext cx="10024872" cy="4114800"/>
          </a:xfrm>
        </p:spPr>
        <p:txBody>
          <a:bodyPr/>
          <a:lstStyle/>
          <a:p>
            <a:r>
              <a:rPr lang="en-US" sz="2400" dirty="0"/>
              <a:t>Most modern security approaches are based on </a:t>
            </a:r>
            <a:r>
              <a:rPr lang="en-US" sz="2400" dirty="0" err="1"/>
              <a:t>oAuth</a:t>
            </a:r>
            <a:r>
              <a:rPr lang="en-US" sz="2400" dirty="0"/>
              <a:t> 2.0</a:t>
            </a:r>
          </a:p>
          <a:p>
            <a:r>
              <a:rPr lang="en-US" sz="2400" dirty="0" err="1"/>
              <a:t>oAuth</a:t>
            </a:r>
            <a:r>
              <a:rPr lang="en-US" sz="2400" dirty="0"/>
              <a:t> uses tokens to ensure security</a:t>
            </a:r>
          </a:p>
          <a:p>
            <a:r>
              <a:rPr lang="en-US" sz="2400" dirty="0"/>
              <a:t>Tokens can be opaque or packaged as JWTs</a:t>
            </a:r>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647700" y="2808237"/>
            <a:ext cx="10896600" cy="923330"/>
          </a:xfrm>
          <a:prstGeom prst="rect">
            <a:avLst/>
          </a:prstGeom>
          <a:noFill/>
        </p:spPr>
        <p:txBody>
          <a:bodyPr wrap="square" rtlCol="0">
            <a:spAutoFit/>
          </a:bodyPr>
          <a:lstStyle/>
          <a:p>
            <a:pPr algn="ctr"/>
            <a:r>
              <a:rPr lang="en-US" sz="2000" dirty="0">
                <a:solidFill>
                  <a:srgbClr val="7030A0"/>
                </a:solidFill>
                <a:latin typeface="+mn-lt"/>
              </a:rPr>
              <a:t>Opaque Tokens Carry No Meaningful Information Normally a Random Value or a UUID</a:t>
            </a:r>
          </a:p>
          <a:p>
            <a:pPr algn="ctr"/>
            <a:r>
              <a:rPr lang="en-US" sz="2000" dirty="0">
                <a:solidFill>
                  <a:srgbClr val="7030A0"/>
                </a:solidFill>
                <a:latin typeface="+mn-lt"/>
              </a:rPr>
              <a:t>Example:  123e4567-e89b-12d3-a456-556642440000</a:t>
            </a:r>
          </a:p>
        </p:txBody>
      </p:sp>
      <p:sp>
        <p:nvSpPr>
          <p:cNvPr id="6" name="TextBox 5">
            <a:extLst>
              <a:ext uri="{FF2B5EF4-FFF2-40B4-BE49-F238E27FC236}">
                <a16:creationId xmlns:a16="http://schemas.microsoft.com/office/drawing/2014/main" id="{4A0BB1CF-60AF-2606-66DA-E255C629D41F}"/>
              </a:ext>
            </a:extLst>
          </p:cNvPr>
          <p:cNvSpPr txBox="1"/>
          <p:nvPr/>
        </p:nvSpPr>
        <p:spPr>
          <a:xfrm>
            <a:off x="647700" y="4297907"/>
            <a:ext cx="10896600" cy="923330"/>
          </a:xfrm>
          <a:prstGeom prst="rect">
            <a:avLst/>
          </a:prstGeom>
          <a:noFill/>
        </p:spPr>
        <p:txBody>
          <a:bodyPr wrap="square" rtlCol="0">
            <a:spAutoFit/>
          </a:bodyPr>
          <a:lstStyle/>
          <a:p>
            <a:pPr algn="ctr"/>
            <a:r>
              <a:rPr lang="en-US" sz="2000" dirty="0">
                <a:solidFill>
                  <a:srgbClr val="7030A0"/>
                </a:solidFill>
                <a:latin typeface="+mn-lt"/>
              </a:rPr>
              <a:t>JWTs carry useful information in JSON format and are tamper proof via digital signatures</a:t>
            </a:r>
          </a:p>
          <a:p>
            <a:pPr algn="ctr"/>
            <a:r>
              <a:rPr lang="en-US" sz="2000" dirty="0">
                <a:solidFill>
                  <a:srgbClr val="7030A0"/>
                </a:solidFill>
                <a:latin typeface="+mn-lt"/>
              </a:rPr>
              <a:t>Example:  See </a:t>
            </a:r>
            <a:r>
              <a:rPr lang="en-US" sz="2000" dirty="0" err="1">
                <a:solidFill>
                  <a:srgbClr val="7030A0"/>
                </a:solidFill>
                <a:latin typeface="+mn-lt"/>
              </a:rPr>
              <a:t>JWT.io</a:t>
            </a:r>
            <a:endParaRPr lang="en-US" sz="2000" dirty="0">
              <a:solidFill>
                <a:srgbClr val="7030A0"/>
              </a:solidFill>
              <a:latin typeface="+mn-lt"/>
            </a:endParaRPr>
          </a:p>
        </p:txBody>
      </p:sp>
      <p:sp>
        <p:nvSpPr>
          <p:cNvPr id="7" name="TextBox 6">
            <a:extLst>
              <a:ext uri="{FF2B5EF4-FFF2-40B4-BE49-F238E27FC236}">
                <a16:creationId xmlns:a16="http://schemas.microsoft.com/office/drawing/2014/main" id="{099BFBF3-66D2-C038-50A1-F1965B013B7E}"/>
              </a:ext>
            </a:extLst>
          </p:cNvPr>
          <p:cNvSpPr txBox="1"/>
          <p:nvPr/>
        </p:nvSpPr>
        <p:spPr>
          <a:xfrm>
            <a:off x="762000" y="5549389"/>
            <a:ext cx="10896600" cy="369332"/>
          </a:xfrm>
          <a:prstGeom prst="rect">
            <a:avLst/>
          </a:prstGeom>
          <a:noFill/>
        </p:spPr>
        <p:txBody>
          <a:bodyPr wrap="square" rtlCol="0">
            <a:spAutoFit/>
          </a:bodyPr>
          <a:lstStyle/>
          <a:p>
            <a:pPr algn="ctr"/>
            <a:r>
              <a:rPr lang="en-US" sz="2000" dirty="0">
                <a:solidFill>
                  <a:srgbClr val="7030A0"/>
                </a:solidFill>
                <a:latin typeface="+mn-lt"/>
              </a:rPr>
              <a:t>Significant Optimizations can be made to the </a:t>
            </a:r>
            <a:r>
              <a:rPr lang="en-US" sz="2000" dirty="0" err="1">
                <a:solidFill>
                  <a:srgbClr val="7030A0"/>
                </a:solidFill>
                <a:latin typeface="+mn-lt"/>
              </a:rPr>
              <a:t>oAuth</a:t>
            </a:r>
            <a:r>
              <a:rPr lang="en-US" sz="2000" dirty="0">
                <a:solidFill>
                  <a:srgbClr val="7030A0"/>
                </a:solidFill>
                <a:latin typeface="+mn-lt"/>
              </a:rPr>
              <a:t> protocol using JWTs</a:t>
            </a:r>
          </a:p>
        </p:txBody>
      </p:sp>
    </p:spTree>
    <p:extLst>
      <p:ext uri="{BB962C8B-B14F-4D97-AF65-F5344CB8AC3E}">
        <p14:creationId xmlns:p14="http://schemas.microsoft.com/office/powerpoint/2010/main" val="1025420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36</a:t>
            </a:fld>
            <a:endParaRPr lang="en-US" dirty="0"/>
          </a:p>
        </p:txBody>
      </p:sp>
      <p:sp>
        <p:nvSpPr>
          <p:cNvPr id="470018" name="Rectangle 2"/>
          <p:cNvSpPr>
            <a:spLocks noGrp="1" noChangeArrowheads="1"/>
          </p:cNvSpPr>
          <p:nvPr>
            <p:ph type="title"/>
          </p:nvPr>
        </p:nvSpPr>
        <p:spPr>
          <a:xfrm>
            <a:off x="557989" y="44431"/>
            <a:ext cx="11129186" cy="698948"/>
          </a:xfrm>
        </p:spPr>
        <p:txBody>
          <a:bodyPr/>
          <a:lstStyle/>
          <a:p>
            <a:r>
              <a:rPr lang="en-US" sz="3200" dirty="0"/>
              <a:t>Web 2.x Security Architecture – </a:t>
            </a:r>
            <a:br>
              <a:rPr lang="en-US" sz="3200" dirty="0"/>
            </a:br>
            <a:r>
              <a:rPr lang="en-US" sz="3200" dirty="0" err="1"/>
              <a:t>oAuth</a:t>
            </a:r>
            <a:r>
              <a:rPr lang="en-US" sz="3200" dirty="0"/>
              <a:t> opaque Token Based</a:t>
            </a:r>
          </a:p>
        </p:txBody>
      </p:sp>
      <p:sp>
        <p:nvSpPr>
          <p:cNvPr id="10" name="Rectangle 9">
            <a:extLst>
              <a:ext uri="{FF2B5EF4-FFF2-40B4-BE49-F238E27FC236}">
                <a16:creationId xmlns:a16="http://schemas.microsoft.com/office/drawing/2014/main" id="{D77E9F7B-469D-DC44-18CD-032229AD2B7C}"/>
              </a:ext>
            </a:extLst>
          </p:cNvPr>
          <p:cNvSpPr/>
          <p:nvPr/>
        </p:nvSpPr>
        <p:spPr bwMode="auto">
          <a:xfrm>
            <a:off x="5165438"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API Gateway</a:t>
            </a:r>
          </a:p>
        </p:txBody>
      </p:sp>
      <p:sp>
        <p:nvSpPr>
          <p:cNvPr id="12" name="Rectangle 11">
            <a:extLst>
              <a:ext uri="{FF2B5EF4-FFF2-40B4-BE49-F238E27FC236}">
                <a16:creationId xmlns:a16="http://schemas.microsoft.com/office/drawing/2014/main" id="{DE3D69D4-3A2A-26A1-42A9-95ED6E53DC2F}"/>
              </a:ext>
            </a:extLst>
          </p:cNvPr>
          <p:cNvSpPr/>
          <p:nvPr/>
        </p:nvSpPr>
        <p:spPr bwMode="auto">
          <a:xfrm>
            <a:off x="5465345" y="4068873"/>
            <a:ext cx="2071687" cy="45744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Proxy</a:t>
            </a:r>
          </a:p>
        </p:txBody>
      </p:sp>
      <p:sp>
        <p:nvSpPr>
          <p:cNvPr id="14" name="Rectangle 13">
            <a:extLst>
              <a:ext uri="{FF2B5EF4-FFF2-40B4-BE49-F238E27FC236}">
                <a16:creationId xmlns:a16="http://schemas.microsoft.com/office/drawing/2014/main" id="{ABF22773-18E0-BDEC-04FC-BAF44237F1DA}"/>
              </a:ext>
            </a:extLst>
          </p:cNvPr>
          <p:cNvSpPr/>
          <p:nvPr/>
        </p:nvSpPr>
        <p:spPr bwMode="auto">
          <a:xfrm>
            <a:off x="362260" y="2220097"/>
            <a:ext cx="2209800" cy="178913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40A73B4B-C09F-248C-6EBB-18B272C0BE4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27FDD13A-42D4-C5F6-8FB3-5FB9A21B6D84}"/>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18" name="Can 17">
            <a:extLst>
              <a:ext uri="{FF2B5EF4-FFF2-40B4-BE49-F238E27FC236}">
                <a16:creationId xmlns:a16="http://schemas.microsoft.com/office/drawing/2014/main" id="{3BC7CC63-EF0B-E6C5-1F97-2EB20DB634B8}"/>
              </a:ext>
            </a:extLst>
          </p:cNvPr>
          <p:cNvSpPr/>
          <p:nvPr/>
        </p:nvSpPr>
        <p:spPr bwMode="auto">
          <a:xfrm>
            <a:off x="5916745" y="4995338"/>
            <a:ext cx="1134699"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Key</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23" name="TextBox 22">
            <a:extLst>
              <a:ext uri="{FF2B5EF4-FFF2-40B4-BE49-F238E27FC236}">
                <a16:creationId xmlns:a16="http://schemas.microsoft.com/office/drawing/2014/main" id="{41B9A334-FEAD-94CE-6A92-6748421BD7EB}"/>
              </a:ext>
            </a:extLst>
          </p:cNvPr>
          <p:cNvSpPr txBox="1"/>
          <p:nvPr/>
        </p:nvSpPr>
        <p:spPr>
          <a:xfrm>
            <a:off x="2809714" y="877816"/>
            <a:ext cx="5427165" cy="286232"/>
          </a:xfrm>
          <a:prstGeom prst="rect">
            <a:avLst/>
          </a:prstGeom>
          <a:noFill/>
        </p:spPr>
        <p:txBody>
          <a:bodyPr wrap="square" rtlCol="0">
            <a:spAutoFit/>
          </a:bodyPr>
          <a:lstStyle/>
          <a:p>
            <a:r>
              <a:rPr lang="en-US" sz="1400" dirty="0">
                <a:latin typeface="+mn-lt"/>
              </a:rPr>
              <a:t>3 --</a:t>
            </a:r>
            <a:r>
              <a:rPr lang="en-US" sz="1400" dirty="0">
                <a:latin typeface="+mn-lt"/>
                <a:sym typeface="Wingdings" pitchFamily="2" charset="2"/>
              </a:rPr>
              <a:t> </a:t>
            </a:r>
            <a:r>
              <a:rPr lang="en-US" sz="1400" dirty="0">
                <a:latin typeface="+mn-lt"/>
              </a:rPr>
              <a:t>Login Request – Credentials &amp; Agree to claims</a:t>
            </a:r>
          </a:p>
        </p:txBody>
      </p:sp>
      <p:sp>
        <p:nvSpPr>
          <p:cNvPr id="24" name="TextBox 23">
            <a:extLst>
              <a:ext uri="{FF2B5EF4-FFF2-40B4-BE49-F238E27FC236}">
                <a16:creationId xmlns:a16="http://schemas.microsoft.com/office/drawing/2014/main" id="{3178D2D2-AD0A-919F-DA3F-19DD27340526}"/>
              </a:ext>
            </a:extLst>
          </p:cNvPr>
          <p:cNvSpPr txBox="1"/>
          <p:nvPr/>
        </p:nvSpPr>
        <p:spPr>
          <a:xfrm>
            <a:off x="2809714" y="2535749"/>
            <a:ext cx="2363147" cy="480131"/>
          </a:xfrm>
          <a:prstGeom prst="rect">
            <a:avLst/>
          </a:prstGeom>
          <a:noFill/>
        </p:spPr>
        <p:txBody>
          <a:bodyPr wrap="none" rtlCol="0">
            <a:spAutoFit/>
          </a:bodyPr>
          <a:lstStyle/>
          <a:p>
            <a:r>
              <a:rPr lang="en-US" sz="1400" dirty="0">
                <a:latin typeface="+mn-lt"/>
                <a:sym typeface="Wingdings" pitchFamily="2" charset="2"/>
              </a:rPr>
              <a:t>2 -- </a:t>
            </a:r>
            <a:r>
              <a:rPr lang="en-US" sz="1400" dirty="0">
                <a:latin typeface="+mn-lt"/>
              </a:rPr>
              <a:t>Login Response</a:t>
            </a:r>
            <a:br>
              <a:rPr lang="en-US" sz="1400" dirty="0">
                <a:latin typeface="+mn-lt"/>
              </a:rPr>
            </a:br>
            <a:r>
              <a:rPr lang="en-US" sz="1400" dirty="0">
                <a:latin typeface="+mn-lt"/>
              </a:rPr>
              <a:t>Redirect</a:t>
            </a:r>
          </a:p>
        </p:txBody>
      </p:sp>
      <p:cxnSp>
        <p:nvCxnSpPr>
          <p:cNvPr id="25" name="Straight Connector 24">
            <a:extLst>
              <a:ext uri="{FF2B5EF4-FFF2-40B4-BE49-F238E27FC236}">
                <a16:creationId xmlns:a16="http://schemas.microsoft.com/office/drawing/2014/main" id="{E47792AE-6F12-30AD-C53D-11DCD39B3A96}"/>
              </a:ext>
            </a:extLst>
          </p:cNvPr>
          <p:cNvCxnSpPr>
            <a:cxnSpLocks/>
          </p:cNvCxnSpPr>
          <p:nvPr/>
        </p:nvCxnSpPr>
        <p:spPr bwMode="auto">
          <a:xfrm>
            <a:off x="2578268" y="2493487"/>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Rectangle 26">
            <a:extLst>
              <a:ext uri="{FF2B5EF4-FFF2-40B4-BE49-F238E27FC236}">
                <a16:creationId xmlns:a16="http://schemas.microsoft.com/office/drawing/2014/main" id="{1163F39E-1AA2-F429-9020-9858A7414B22}"/>
              </a:ext>
            </a:extLst>
          </p:cNvPr>
          <p:cNvSpPr/>
          <p:nvPr/>
        </p:nvSpPr>
        <p:spPr bwMode="auto">
          <a:xfrm>
            <a:off x="9241985" y="4114800"/>
            <a:ext cx="2838137" cy="241754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29" name="Rectangle 28">
            <a:extLst>
              <a:ext uri="{FF2B5EF4-FFF2-40B4-BE49-F238E27FC236}">
                <a16:creationId xmlns:a16="http://schemas.microsoft.com/office/drawing/2014/main" id="{CE1C25FA-368A-C333-D9A1-337E2D5B447D}"/>
              </a:ext>
            </a:extLst>
          </p:cNvPr>
          <p:cNvSpPr/>
          <p:nvPr/>
        </p:nvSpPr>
        <p:spPr bwMode="auto">
          <a:xfrm>
            <a:off x="9604763" y="474576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30" name="Rectangle 29">
            <a:extLst>
              <a:ext uri="{FF2B5EF4-FFF2-40B4-BE49-F238E27FC236}">
                <a16:creationId xmlns:a16="http://schemas.microsoft.com/office/drawing/2014/main" id="{FE1DF499-C24D-B10E-01A4-D89293B9B189}"/>
              </a:ext>
            </a:extLst>
          </p:cNvPr>
          <p:cNvSpPr/>
          <p:nvPr/>
        </p:nvSpPr>
        <p:spPr bwMode="auto">
          <a:xfrm>
            <a:off x="9604763" y="57142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33" name="Elbow Connector 32">
            <a:extLst>
              <a:ext uri="{FF2B5EF4-FFF2-40B4-BE49-F238E27FC236}">
                <a16:creationId xmlns:a16="http://schemas.microsoft.com/office/drawing/2014/main" id="{818017BB-D3B8-22E7-E710-F0CD070B9D35}"/>
              </a:ext>
            </a:extLst>
          </p:cNvPr>
          <p:cNvCxnSpPr>
            <a:cxnSpLocks/>
            <a:stCxn id="14" idx="2"/>
            <a:endCxn id="30" idx="1"/>
          </p:cNvCxnSpPr>
          <p:nvPr/>
        </p:nvCxnSpPr>
        <p:spPr>
          <a:xfrm rot="16200000" flipH="1">
            <a:off x="4514699" y="961695"/>
            <a:ext cx="2042524" cy="813760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F0C1B6F-621A-BB8C-96A3-BA589E7E3FF0}"/>
              </a:ext>
            </a:extLst>
          </p:cNvPr>
          <p:cNvSpPr txBox="1"/>
          <p:nvPr/>
        </p:nvSpPr>
        <p:spPr>
          <a:xfrm>
            <a:off x="2831961" y="6059080"/>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sp>
        <p:nvSpPr>
          <p:cNvPr id="42" name="Rectangle 41">
            <a:extLst>
              <a:ext uri="{FF2B5EF4-FFF2-40B4-BE49-F238E27FC236}">
                <a16:creationId xmlns:a16="http://schemas.microsoft.com/office/drawing/2014/main" id="{E09B7C83-33E3-4C17-24C3-D4E038033DCD}"/>
              </a:ext>
            </a:extLst>
          </p:cNvPr>
          <p:cNvSpPr/>
          <p:nvPr/>
        </p:nvSpPr>
        <p:spPr bwMode="auto">
          <a:xfrm>
            <a:off x="9204553" y="499585"/>
            <a:ext cx="2838137" cy="28981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latin typeface="+mn-lt"/>
                <a:ea typeface="ＭＳ Ｐゴシック" charset="0"/>
              </a:rPr>
              <a:t>Identity Provider (IdP)</a:t>
            </a:r>
            <a:endParaRPr kumimoji="0" lang="en-US" sz="1600" b="0" i="0" u="none" strike="noStrike" cap="none" normalizeH="0" baseline="0" dirty="0">
              <a:ln>
                <a:noFill/>
              </a:ln>
              <a:effectLst/>
              <a:latin typeface="+mn-lt"/>
              <a:ea typeface="ＭＳ Ｐゴシック" charset="0"/>
            </a:endParaRPr>
          </a:p>
        </p:txBody>
      </p:sp>
      <p:sp>
        <p:nvSpPr>
          <p:cNvPr id="43" name="Can 42">
            <a:extLst>
              <a:ext uri="{FF2B5EF4-FFF2-40B4-BE49-F238E27FC236}">
                <a16:creationId xmlns:a16="http://schemas.microsoft.com/office/drawing/2014/main" id="{6AF434DC-4253-6FA6-EF09-C1A437ED8035}"/>
              </a:ext>
            </a:extLst>
          </p:cNvPr>
          <p:cNvSpPr/>
          <p:nvPr/>
        </p:nvSpPr>
        <p:spPr bwMode="auto">
          <a:xfrm>
            <a:off x="9352326" y="157208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Credentials</a:t>
            </a:r>
            <a:br>
              <a:rPr lang="en-US" sz="1400" b="0" dirty="0">
                <a:latin typeface="+mn-lt"/>
                <a:ea typeface="ＭＳ Ｐゴシック" charset="0"/>
              </a:rPr>
            </a:br>
            <a:r>
              <a:rPr lang="en-US" sz="1400" b="0" dirty="0">
                <a:latin typeface="+mn-lt"/>
                <a:ea typeface="ＭＳ Ｐゴシック" charset="0"/>
              </a:rPr>
              <a:t>Store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45" name="Can 44">
            <a:extLst>
              <a:ext uri="{FF2B5EF4-FFF2-40B4-BE49-F238E27FC236}">
                <a16:creationId xmlns:a16="http://schemas.microsoft.com/office/drawing/2014/main" id="{2FE194E8-9ABF-B06F-3047-ABD201067F9C}"/>
              </a:ext>
            </a:extLst>
          </p:cNvPr>
          <p:cNvSpPr/>
          <p:nvPr/>
        </p:nvSpPr>
        <p:spPr bwMode="auto">
          <a:xfrm>
            <a:off x="10745929" y="155066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Claims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Store</a:t>
            </a:r>
          </a:p>
        </p:txBody>
      </p:sp>
      <p:sp>
        <p:nvSpPr>
          <p:cNvPr id="46" name="Rectangle 45">
            <a:extLst>
              <a:ext uri="{FF2B5EF4-FFF2-40B4-BE49-F238E27FC236}">
                <a16:creationId xmlns:a16="http://schemas.microsoft.com/office/drawing/2014/main" id="{5DD23E07-F9AB-610B-139E-FE82895D1691}"/>
              </a:ext>
            </a:extLst>
          </p:cNvPr>
          <p:cNvSpPr/>
          <p:nvPr/>
        </p:nvSpPr>
        <p:spPr bwMode="auto">
          <a:xfrm>
            <a:off x="9352327" y="900094"/>
            <a:ext cx="2528302" cy="572083"/>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sp>
        <p:nvSpPr>
          <p:cNvPr id="47" name="Rectangle 46">
            <a:extLst>
              <a:ext uri="{FF2B5EF4-FFF2-40B4-BE49-F238E27FC236}">
                <a16:creationId xmlns:a16="http://schemas.microsoft.com/office/drawing/2014/main" id="{4D99ACB7-4D27-BCDD-5CEF-EDDA97C68980}"/>
              </a:ext>
            </a:extLst>
          </p:cNvPr>
          <p:cNvSpPr/>
          <p:nvPr/>
        </p:nvSpPr>
        <p:spPr bwMode="auto">
          <a:xfrm>
            <a:off x="5471350" y="2424222"/>
            <a:ext cx="2071687" cy="127347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Login Endpoint</a:t>
            </a:r>
          </a:p>
        </p:txBody>
      </p:sp>
      <p:cxnSp>
        <p:nvCxnSpPr>
          <p:cNvPr id="48" name="Elbow Connector 47">
            <a:extLst>
              <a:ext uri="{FF2B5EF4-FFF2-40B4-BE49-F238E27FC236}">
                <a16:creationId xmlns:a16="http://schemas.microsoft.com/office/drawing/2014/main" id="{0D71AA60-40FB-DAFE-C739-7AB2B9959CD5}"/>
              </a:ext>
            </a:extLst>
          </p:cNvPr>
          <p:cNvCxnSpPr>
            <a:cxnSpLocks/>
            <a:stCxn id="14" idx="0"/>
            <a:endCxn id="46" idx="1"/>
          </p:cNvCxnSpPr>
          <p:nvPr/>
        </p:nvCxnSpPr>
        <p:spPr>
          <a:xfrm rot="5400000" flipH="1" flipV="1">
            <a:off x="4892763" y="-2239466"/>
            <a:ext cx="1033961" cy="788516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5397E1A-1386-25BB-472D-F4AD8ADC89D8}"/>
              </a:ext>
            </a:extLst>
          </p:cNvPr>
          <p:cNvSpPr/>
          <p:nvPr/>
        </p:nvSpPr>
        <p:spPr bwMode="auto">
          <a:xfrm>
            <a:off x="9359470" y="2269855"/>
            <a:ext cx="2528302" cy="41522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Token Validation</a:t>
            </a:r>
          </a:p>
        </p:txBody>
      </p:sp>
      <p:sp>
        <p:nvSpPr>
          <p:cNvPr id="53" name="Can 52">
            <a:extLst>
              <a:ext uri="{FF2B5EF4-FFF2-40B4-BE49-F238E27FC236}">
                <a16:creationId xmlns:a16="http://schemas.microsoft.com/office/drawing/2014/main" id="{A8C19E37-AC9C-0356-ED9B-410AF258F440}"/>
              </a:ext>
            </a:extLst>
          </p:cNvPr>
          <p:cNvSpPr/>
          <p:nvPr/>
        </p:nvSpPr>
        <p:spPr bwMode="auto">
          <a:xfrm>
            <a:off x="9359470" y="2752263"/>
            <a:ext cx="2528302" cy="448843"/>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Signer Keys</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54" name="TextBox 53">
            <a:extLst>
              <a:ext uri="{FF2B5EF4-FFF2-40B4-BE49-F238E27FC236}">
                <a16:creationId xmlns:a16="http://schemas.microsoft.com/office/drawing/2014/main" id="{64234D99-8214-1F18-7C5A-9BE68A10088A}"/>
              </a:ext>
            </a:extLst>
          </p:cNvPr>
          <p:cNvSpPr txBox="1"/>
          <p:nvPr/>
        </p:nvSpPr>
        <p:spPr>
          <a:xfrm>
            <a:off x="2797624" y="2220096"/>
            <a:ext cx="2357963" cy="286232"/>
          </a:xfrm>
          <a:prstGeom prst="rect">
            <a:avLst/>
          </a:prstGeom>
          <a:noFill/>
        </p:spPr>
        <p:txBody>
          <a:bodyPr wrap="square" rtlCol="0">
            <a:spAutoFit/>
          </a:bodyPr>
          <a:lstStyle/>
          <a:p>
            <a:r>
              <a:rPr lang="en-US" sz="1400" dirty="0">
                <a:latin typeface="+mn-lt"/>
              </a:rPr>
              <a:t>1 --</a:t>
            </a:r>
            <a:r>
              <a:rPr lang="en-US" sz="1400" dirty="0">
                <a:latin typeface="+mn-lt"/>
                <a:sym typeface="Wingdings" pitchFamily="2" charset="2"/>
              </a:rPr>
              <a:t> </a:t>
            </a:r>
            <a:r>
              <a:rPr lang="en-US" sz="1400" dirty="0">
                <a:latin typeface="+mn-lt"/>
              </a:rPr>
              <a:t>Login Request</a:t>
            </a:r>
          </a:p>
        </p:txBody>
      </p:sp>
      <p:sp>
        <p:nvSpPr>
          <p:cNvPr id="55" name="TextBox 54">
            <a:extLst>
              <a:ext uri="{FF2B5EF4-FFF2-40B4-BE49-F238E27FC236}">
                <a16:creationId xmlns:a16="http://schemas.microsoft.com/office/drawing/2014/main" id="{D435A604-9450-FB24-9450-05FBB687E7B5}"/>
              </a:ext>
            </a:extLst>
          </p:cNvPr>
          <p:cNvSpPr txBox="1"/>
          <p:nvPr/>
        </p:nvSpPr>
        <p:spPr>
          <a:xfrm>
            <a:off x="2809714" y="1241296"/>
            <a:ext cx="5407914" cy="286232"/>
          </a:xfrm>
          <a:prstGeom prst="rect">
            <a:avLst/>
          </a:prstGeom>
          <a:noFill/>
        </p:spPr>
        <p:txBody>
          <a:bodyPr wrap="square" rtlCol="0">
            <a:spAutoFit/>
          </a:bodyPr>
          <a:lstStyle/>
          <a:p>
            <a:r>
              <a:rPr lang="en-US" sz="1400" dirty="0">
                <a:latin typeface="+mn-lt"/>
                <a:sym typeface="Wingdings" pitchFamily="2" charset="2"/>
              </a:rPr>
              <a:t>4 -- Redirect w/ Short Lived Authorization Token</a:t>
            </a:r>
            <a:endParaRPr lang="en-US" sz="1400" dirty="0">
              <a:latin typeface="+mn-lt"/>
            </a:endParaRPr>
          </a:p>
        </p:txBody>
      </p:sp>
      <p:cxnSp>
        <p:nvCxnSpPr>
          <p:cNvPr id="58" name="Straight Connector 57">
            <a:extLst>
              <a:ext uri="{FF2B5EF4-FFF2-40B4-BE49-F238E27FC236}">
                <a16:creationId xmlns:a16="http://schemas.microsoft.com/office/drawing/2014/main" id="{97DC6101-8C7E-73F2-102C-400D28198A91}"/>
              </a:ext>
            </a:extLst>
          </p:cNvPr>
          <p:cNvCxnSpPr>
            <a:cxnSpLocks/>
          </p:cNvCxnSpPr>
          <p:nvPr/>
        </p:nvCxnSpPr>
        <p:spPr bwMode="auto">
          <a:xfrm>
            <a:off x="2563466" y="3345923"/>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1" name="TextBox 60">
            <a:extLst>
              <a:ext uri="{FF2B5EF4-FFF2-40B4-BE49-F238E27FC236}">
                <a16:creationId xmlns:a16="http://schemas.microsoft.com/office/drawing/2014/main" id="{3771890B-8C62-E6B2-613A-D4F3CB75EEE8}"/>
              </a:ext>
            </a:extLst>
          </p:cNvPr>
          <p:cNvSpPr txBox="1"/>
          <p:nvPr/>
        </p:nvSpPr>
        <p:spPr>
          <a:xfrm>
            <a:off x="2792370" y="3097707"/>
            <a:ext cx="2357963" cy="286232"/>
          </a:xfrm>
          <a:prstGeom prst="rect">
            <a:avLst/>
          </a:prstGeom>
          <a:noFill/>
        </p:spPr>
        <p:txBody>
          <a:bodyPr wrap="square" rtlCol="0">
            <a:spAutoFit/>
          </a:bodyPr>
          <a:lstStyle/>
          <a:p>
            <a:r>
              <a:rPr lang="en-US" sz="1400" dirty="0">
                <a:latin typeface="+mn-lt"/>
              </a:rPr>
              <a:t>5 --</a:t>
            </a:r>
            <a:r>
              <a:rPr lang="en-US" sz="1400" dirty="0">
                <a:latin typeface="+mn-lt"/>
                <a:sym typeface="Wingdings" pitchFamily="2" charset="2"/>
              </a:rPr>
              <a:t> </a:t>
            </a:r>
            <a:r>
              <a:rPr lang="en-US" sz="1400" dirty="0">
                <a:latin typeface="+mn-lt"/>
              </a:rPr>
              <a:t>Auth Token</a:t>
            </a:r>
          </a:p>
        </p:txBody>
      </p:sp>
      <p:cxnSp>
        <p:nvCxnSpPr>
          <p:cNvPr id="62" name="Elbow Connector 61">
            <a:extLst>
              <a:ext uri="{FF2B5EF4-FFF2-40B4-BE49-F238E27FC236}">
                <a16:creationId xmlns:a16="http://schemas.microsoft.com/office/drawing/2014/main" id="{AB6A4E88-FB00-6293-AE85-B4B5DBF15F28}"/>
              </a:ext>
            </a:extLst>
          </p:cNvPr>
          <p:cNvCxnSpPr>
            <a:cxnSpLocks/>
            <a:stCxn id="47" idx="3"/>
          </p:cNvCxnSpPr>
          <p:nvPr/>
        </p:nvCxnSpPr>
        <p:spPr>
          <a:xfrm flipV="1">
            <a:off x="7543037" y="1341227"/>
            <a:ext cx="1809289" cy="171973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02E0481-0408-07B6-584E-EC3D6CC11466}"/>
              </a:ext>
            </a:extLst>
          </p:cNvPr>
          <p:cNvSpPr txBox="1"/>
          <p:nvPr/>
        </p:nvSpPr>
        <p:spPr>
          <a:xfrm rot="16200000">
            <a:off x="7135091" y="1805522"/>
            <a:ext cx="2357963" cy="286232"/>
          </a:xfrm>
          <a:prstGeom prst="rect">
            <a:avLst/>
          </a:prstGeom>
          <a:noFill/>
        </p:spPr>
        <p:txBody>
          <a:bodyPr wrap="square" rtlCol="0">
            <a:spAutoFit/>
          </a:bodyPr>
          <a:lstStyle/>
          <a:p>
            <a:r>
              <a:rPr lang="en-US" sz="1400" dirty="0">
                <a:latin typeface="+mn-lt"/>
              </a:rPr>
              <a:t>6 --</a:t>
            </a:r>
            <a:r>
              <a:rPr lang="en-US" sz="1400" dirty="0">
                <a:latin typeface="+mn-lt"/>
                <a:sym typeface="Wingdings" pitchFamily="2" charset="2"/>
              </a:rPr>
              <a:t> </a:t>
            </a:r>
            <a:r>
              <a:rPr lang="en-US" sz="1400" dirty="0">
                <a:latin typeface="+mn-lt"/>
              </a:rPr>
              <a:t>Auth Token</a:t>
            </a:r>
          </a:p>
        </p:txBody>
      </p:sp>
      <p:sp>
        <p:nvSpPr>
          <p:cNvPr id="71" name="TextBox 70">
            <a:extLst>
              <a:ext uri="{FF2B5EF4-FFF2-40B4-BE49-F238E27FC236}">
                <a16:creationId xmlns:a16="http://schemas.microsoft.com/office/drawing/2014/main" id="{248E5039-F8EF-CCBB-BA49-5880907E28F0}"/>
              </a:ext>
            </a:extLst>
          </p:cNvPr>
          <p:cNvSpPr txBox="1"/>
          <p:nvPr/>
        </p:nvSpPr>
        <p:spPr>
          <a:xfrm rot="5400000">
            <a:off x="7391623" y="2336380"/>
            <a:ext cx="2357963" cy="286232"/>
          </a:xfrm>
          <a:prstGeom prst="rect">
            <a:avLst/>
          </a:prstGeom>
          <a:noFill/>
        </p:spPr>
        <p:txBody>
          <a:bodyPr wrap="square" rtlCol="0">
            <a:spAutoFit/>
          </a:bodyPr>
          <a:lstStyle/>
          <a:p>
            <a:r>
              <a:rPr lang="en-US" sz="1400" dirty="0">
                <a:latin typeface="+mn-lt"/>
              </a:rPr>
              <a:t>7 --</a:t>
            </a:r>
            <a:r>
              <a:rPr lang="en-US" sz="1400" dirty="0">
                <a:latin typeface="+mn-lt"/>
                <a:sym typeface="Wingdings" pitchFamily="2" charset="2"/>
              </a:rPr>
              <a:t> </a:t>
            </a:r>
            <a:r>
              <a:rPr lang="en-US" sz="1400" dirty="0">
                <a:latin typeface="+mn-lt"/>
              </a:rPr>
              <a:t>Access Token</a:t>
            </a:r>
          </a:p>
        </p:txBody>
      </p:sp>
      <p:sp>
        <p:nvSpPr>
          <p:cNvPr id="73" name="TextBox 72">
            <a:extLst>
              <a:ext uri="{FF2B5EF4-FFF2-40B4-BE49-F238E27FC236}">
                <a16:creationId xmlns:a16="http://schemas.microsoft.com/office/drawing/2014/main" id="{8C1FE77B-76FD-EF8B-B198-4ECA987857E1}"/>
              </a:ext>
            </a:extLst>
          </p:cNvPr>
          <p:cNvSpPr txBox="1"/>
          <p:nvPr/>
        </p:nvSpPr>
        <p:spPr>
          <a:xfrm>
            <a:off x="2772812" y="3360142"/>
            <a:ext cx="2138727" cy="286232"/>
          </a:xfrm>
          <a:prstGeom prst="rect">
            <a:avLst/>
          </a:prstGeom>
          <a:noFill/>
        </p:spPr>
        <p:txBody>
          <a:bodyPr wrap="none" rtlCol="0">
            <a:spAutoFit/>
          </a:bodyPr>
          <a:lstStyle/>
          <a:p>
            <a:r>
              <a:rPr lang="en-US" sz="1400" dirty="0">
                <a:latin typeface="+mn-lt"/>
                <a:sym typeface="Wingdings" pitchFamily="2" charset="2"/>
              </a:rPr>
              <a:t>8 -- </a:t>
            </a:r>
            <a:r>
              <a:rPr lang="en-US" sz="1400" dirty="0">
                <a:latin typeface="+mn-lt"/>
              </a:rPr>
              <a:t>Access Token</a:t>
            </a:r>
          </a:p>
        </p:txBody>
      </p:sp>
      <p:cxnSp>
        <p:nvCxnSpPr>
          <p:cNvPr id="74" name="Elbow Connector 73">
            <a:extLst>
              <a:ext uri="{FF2B5EF4-FFF2-40B4-BE49-F238E27FC236}">
                <a16:creationId xmlns:a16="http://schemas.microsoft.com/office/drawing/2014/main" id="{EDF08B3B-F264-94B8-2558-CAE118A822DD}"/>
              </a:ext>
            </a:extLst>
          </p:cNvPr>
          <p:cNvCxnSpPr>
            <a:cxnSpLocks/>
            <a:stCxn id="14" idx="2"/>
            <a:endCxn id="12" idx="1"/>
          </p:cNvCxnSpPr>
          <p:nvPr/>
        </p:nvCxnSpPr>
        <p:spPr>
          <a:xfrm rot="16200000" flipH="1">
            <a:off x="3322073" y="2154321"/>
            <a:ext cx="288358" cy="3998185"/>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68DD88B-F1EC-901C-38DF-57F11D6FC0E3}"/>
              </a:ext>
            </a:extLst>
          </p:cNvPr>
          <p:cNvSpPr txBox="1"/>
          <p:nvPr/>
        </p:nvSpPr>
        <p:spPr>
          <a:xfrm>
            <a:off x="1756860" y="4052442"/>
            <a:ext cx="3652792" cy="286232"/>
          </a:xfrm>
          <a:prstGeom prst="rect">
            <a:avLst/>
          </a:prstGeom>
          <a:noFill/>
        </p:spPr>
        <p:txBody>
          <a:bodyPr wrap="square" rtlCol="0">
            <a:spAutoFit/>
          </a:bodyPr>
          <a:lstStyle/>
          <a:p>
            <a:r>
              <a:rPr lang="en-US" sz="1400" dirty="0">
                <a:latin typeface="+mn-lt"/>
              </a:rPr>
              <a:t>9 --</a:t>
            </a:r>
            <a:r>
              <a:rPr lang="en-US" sz="1400" dirty="0">
                <a:latin typeface="+mn-lt"/>
                <a:sym typeface="Wingdings" pitchFamily="2" charset="2"/>
              </a:rPr>
              <a:t> </a:t>
            </a:r>
            <a:r>
              <a:rPr lang="en-US" sz="1400" dirty="0">
                <a:latin typeface="+mn-lt"/>
              </a:rPr>
              <a:t>API Call w/ Access Token</a:t>
            </a:r>
          </a:p>
        </p:txBody>
      </p:sp>
      <p:cxnSp>
        <p:nvCxnSpPr>
          <p:cNvPr id="80" name="Elbow Connector 79">
            <a:extLst>
              <a:ext uri="{FF2B5EF4-FFF2-40B4-BE49-F238E27FC236}">
                <a16:creationId xmlns:a16="http://schemas.microsoft.com/office/drawing/2014/main" id="{2B28BE3C-D8BB-AFE5-ED09-3B3E052ECBF4}"/>
              </a:ext>
            </a:extLst>
          </p:cNvPr>
          <p:cNvCxnSpPr>
            <a:cxnSpLocks/>
            <a:stCxn id="12" idx="3"/>
          </p:cNvCxnSpPr>
          <p:nvPr/>
        </p:nvCxnSpPr>
        <p:spPr>
          <a:xfrm flipV="1">
            <a:off x="7537032" y="2502204"/>
            <a:ext cx="1809289" cy="1795389"/>
          </a:xfrm>
          <a:prstGeom prst="bentConnector3">
            <a:avLst>
              <a:gd name="adj1" fmla="val 75270"/>
            </a:avLst>
          </a:prstGeom>
          <a:ln w="25400"/>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3A6872B-E2B7-77B4-9268-3A69A057D8A0}"/>
              </a:ext>
            </a:extLst>
          </p:cNvPr>
          <p:cNvSpPr txBox="1"/>
          <p:nvPr/>
        </p:nvSpPr>
        <p:spPr>
          <a:xfrm rot="16200000">
            <a:off x="7901782" y="3382308"/>
            <a:ext cx="2269701" cy="286232"/>
          </a:xfrm>
          <a:prstGeom prst="rect">
            <a:avLst/>
          </a:prstGeom>
          <a:noFill/>
        </p:spPr>
        <p:txBody>
          <a:bodyPr wrap="square" rtlCol="0">
            <a:spAutoFit/>
          </a:bodyPr>
          <a:lstStyle/>
          <a:p>
            <a:r>
              <a:rPr lang="en-US" sz="1400" dirty="0">
                <a:latin typeface="+mn-lt"/>
              </a:rPr>
              <a:t>10 --</a:t>
            </a:r>
            <a:r>
              <a:rPr lang="en-US" sz="1400" dirty="0">
                <a:latin typeface="+mn-lt"/>
                <a:sym typeface="Wingdings" pitchFamily="2" charset="2"/>
              </a:rPr>
              <a:t> </a:t>
            </a:r>
            <a:r>
              <a:rPr lang="en-US" sz="1400" dirty="0">
                <a:latin typeface="+mn-lt"/>
              </a:rPr>
              <a:t>Verify Token</a:t>
            </a:r>
          </a:p>
        </p:txBody>
      </p:sp>
      <p:cxnSp>
        <p:nvCxnSpPr>
          <p:cNvPr id="85" name="Elbow Connector 84">
            <a:extLst>
              <a:ext uri="{FF2B5EF4-FFF2-40B4-BE49-F238E27FC236}">
                <a16:creationId xmlns:a16="http://schemas.microsoft.com/office/drawing/2014/main" id="{B3C0B7D1-E641-7123-1C6F-F6019F4777C5}"/>
              </a:ext>
            </a:extLst>
          </p:cNvPr>
          <p:cNvCxnSpPr>
            <a:cxnSpLocks/>
            <a:endCxn id="29" idx="1"/>
          </p:cNvCxnSpPr>
          <p:nvPr/>
        </p:nvCxnSpPr>
        <p:spPr>
          <a:xfrm>
            <a:off x="7543036" y="4449993"/>
            <a:ext cx="2061727" cy="633287"/>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82117AB-FBC7-4BB1-D23F-BC605EA4ED11}"/>
              </a:ext>
            </a:extLst>
          </p:cNvPr>
          <p:cNvSpPr txBox="1"/>
          <p:nvPr/>
        </p:nvSpPr>
        <p:spPr>
          <a:xfrm>
            <a:off x="7967498" y="5152348"/>
            <a:ext cx="1782073" cy="286232"/>
          </a:xfrm>
          <a:prstGeom prst="rect">
            <a:avLst/>
          </a:prstGeom>
          <a:noFill/>
        </p:spPr>
        <p:txBody>
          <a:bodyPr wrap="square" rtlCol="0">
            <a:spAutoFit/>
          </a:bodyPr>
          <a:lstStyle/>
          <a:p>
            <a:r>
              <a:rPr lang="en-US" sz="1400" dirty="0">
                <a:latin typeface="+mn-lt"/>
              </a:rPr>
              <a:t>11 --</a:t>
            </a:r>
            <a:r>
              <a:rPr lang="en-US" sz="1400" dirty="0">
                <a:latin typeface="+mn-lt"/>
                <a:sym typeface="Wingdings" pitchFamily="2" charset="2"/>
              </a:rPr>
              <a:t> </a:t>
            </a:r>
            <a:r>
              <a:rPr lang="en-US" sz="1400" dirty="0">
                <a:latin typeface="+mn-lt"/>
              </a:rPr>
              <a:t>API Call</a:t>
            </a:r>
          </a:p>
        </p:txBody>
      </p:sp>
      <p:sp>
        <p:nvSpPr>
          <p:cNvPr id="89" name="TextBox 88">
            <a:extLst>
              <a:ext uri="{FF2B5EF4-FFF2-40B4-BE49-F238E27FC236}">
                <a16:creationId xmlns:a16="http://schemas.microsoft.com/office/drawing/2014/main" id="{46E8241E-6C07-0E9D-2BFD-85292C1E43DC}"/>
              </a:ext>
            </a:extLst>
          </p:cNvPr>
          <p:cNvSpPr txBox="1"/>
          <p:nvPr/>
        </p:nvSpPr>
        <p:spPr>
          <a:xfrm>
            <a:off x="2560168" y="4348051"/>
            <a:ext cx="2308645" cy="286232"/>
          </a:xfrm>
          <a:prstGeom prst="rect">
            <a:avLst/>
          </a:prstGeom>
          <a:noFill/>
        </p:spPr>
        <p:txBody>
          <a:bodyPr wrap="none" rtlCol="0">
            <a:spAutoFit/>
          </a:bodyPr>
          <a:lstStyle/>
          <a:p>
            <a:r>
              <a:rPr lang="en-US" sz="1400" dirty="0">
                <a:latin typeface="+mn-lt"/>
                <a:sym typeface="Wingdings" pitchFamily="2" charset="2"/>
              </a:rPr>
              <a:t>12 -- </a:t>
            </a:r>
            <a:r>
              <a:rPr lang="en-US" sz="1400" dirty="0">
                <a:latin typeface="+mn-lt"/>
              </a:rPr>
              <a:t>API Response</a:t>
            </a:r>
          </a:p>
        </p:txBody>
      </p:sp>
    </p:spTree>
    <p:extLst>
      <p:ext uri="{BB962C8B-B14F-4D97-AF65-F5344CB8AC3E}">
        <p14:creationId xmlns:p14="http://schemas.microsoft.com/office/powerpoint/2010/main" val="3813728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37</a:t>
            </a:fld>
            <a:endParaRPr lang="en-US" dirty="0"/>
          </a:p>
        </p:txBody>
      </p:sp>
      <p:sp>
        <p:nvSpPr>
          <p:cNvPr id="470018" name="Rectangle 2"/>
          <p:cNvSpPr>
            <a:spLocks noGrp="1" noChangeArrowheads="1"/>
          </p:cNvSpPr>
          <p:nvPr>
            <p:ph type="title"/>
          </p:nvPr>
        </p:nvSpPr>
        <p:spPr>
          <a:xfrm>
            <a:off x="557989" y="69831"/>
            <a:ext cx="11129186" cy="698948"/>
          </a:xfrm>
        </p:spPr>
        <p:txBody>
          <a:bodyPr/>
          <a:lstStyle/>
          <a:p>
            <a:r>
              <a:rPr lang="en-US" sz="3200" dirty="0"/>
              <a:t>Web 2.x Security Architecture – </a:t>
            </a:r>
            <a:br>
              <a:rPr lang="en-US" sz="3200" dirty="0"/>
            </a:br>
            <a:r>
              <a:rPr lang="en-US" sz="3200" dirty="0" err="1"/>
              <a:t>oAuth</a:t>
            </a:r>
            <a:r>
              <a:rPr lang="en-US" sz="3200" dirty="0"/>
              <a:t> JWT Token Based</a:t>
            </a:r>
          </a:p>
        </p:txBody>
      </p:sp>
      <p:sp>
        <p:nvSpPr>
          <p:cNvPr id="10" name="Rectangle 9">
            <a:extLst>
              <a:ext uri="{FF2B5EF4-FFF2-40B4-BE49-F238E27FC236}">
                <a16:creationId xmlns:a16="http://schemas.microsoft.com/office/drawing/2014/main" id="{D77E9F7B-469D-DC44-18CD-032229AD2B7C}"/>
              </a:ext>
            </a:extLst>
          </p:cNvPr>
          <p:cNvSpPr/>
          <p:nvPr/>
        </p:nvSpPr>
        <p:spPr bwMode="auto">
          <a:xfrm>
            <a:off x="5165438"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API Gateway</a:t>
            </a:r>
          </a:p>
        </p:txBody>
      </p:sp>
      <p:sp>
        <p:nvSpPr>
          <p:cNvPr id="12" name="Rectangle 11">
            <a:extLst>
              <a:ext uri="{FF2B5EF4-FFF2-40B4-BE49-F238E27FC236}">
                <a16:creationId xmlns:a16="http://schemas.microsoft.com/office/drawing/2014/main" id="{DE3D69D4-3A2A-26A1-42A9-95ED6E53DC2F}"/>
              </a:ext>
            </a:extLst>
          </p:cNvPr>
          <p:cNvSpPr/>
          <p:nvPr/>
        </p:nvSpPr>
        <p:spPr bwMode="auto">
          <a:xfrm>
            <a:off x="5465345" y="4868973"/>
            <a:ext cx="2071687" cy="45744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Proxy</a:t>
            </a:r>
          </a:p>
        </p:txBody>
      </p:sp>
      <p:sp>
        <p:nvSpPr>
          <p:cNvPr id="14" name="Rectangle 13">
            <a:extLst>
              <a:ext uri="{FF2B5EF4-FFF2-40B4-BE49-F238E27FC236}">
                <a16:creationId xmlns:a16="http://schemas.microsoft.com/office/drawing/2014/main" id="{ABF22773-18E0-BDEC-04FC-BAF44237F1DA}"/>
              </a:ext>
            </a:extLst>
          </p:cNvPr>
          <p:cNvSpPr/>
          <p:nvPr/>
        </p:nvSpPr>
        <p:spPr bwMode="auto">
          <a:xfrm>
            <a:off x="362260" y="2220097"/>
            <a:ext cx="2209800" cy="178913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40A73B4B-C09F-248C-6EBB-18B272C0BE4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27FDD13A-42D4-C5F6-8FB3-5FB9A21B6D84}"/>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18" name="Can 17">
            <a:extLst>
              <a:ext uri="{FF2B5EF4-FFF2-40B4-BE49-F238E27FC236}">
                <a16:creationId xmlns:a16="http://schemas.microsoft.com/office/drawing/2014/main" id="{3BC7CC63-EF0B-E6C5-1F97-2EB20DB634B8}"/>
              </a:ext>
            </a:extLst>
          </p:cNvPr>
          <p:cNvSpPr/>
          <p:nvPr/>
        </p:nvSpPr>
        <p:spPr bwMode="auto">
          <a:xfrm>
            <a:off x="5931962" y="3845379"/>
            <a:ext cx="1134699"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Key</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23" name="TextBox 22">
            <a:extLst>
              <a:ext uri="{FF2B5EF4-FFF2-40B4-BE49-F238E27FC236}">
                <a16:creationId xmlns:a16="http://schemas.microsoft.com/office/drawing/2014/main" id="{41B9A334-FEAD-94CE-6A92-6748421BD7EB}"/>
              </a:ext>
            </a:extLst>
          </p:cNvPr>
          <p:cNvSpPr txBox="1"/>
          <p:nvPr/>
        </p:nvSpPr>
        <p:spPr>
          <a:xfrm>
            <a:off x="2809714" y="877816"/>
            <a:ext cx="5427165" cy="286232"/>
          </a:xfrm>
          <a:prstGeom prst="rect">
            <a:avLst/>
          </a:prstGeom>
          <a:noFill/>
        </p:spPr>
        <p:txBody>
          <a:bodyPr wrap="square" rtlCol="0">
            <a:spAutoFit/>
          </a:bodyPr>
          <a:lstStyle/>
          <a:p>
            <a:r>
              <a:rPr lang="en-US" sz="1400" dirty="0">
                <a:latin typeface="+mn-lt"/>
              </a:rPr>
              <a:t>3 --</a:t>
            </a:r>
            <a:r>
              <a:rPr lang="en-US" sz="1400" dirty="0">
                <a:latin typeface="+mn-lt"/>
                <a:sym typeface="Wingdings" pitchFamily="2" charset="2"/>
              </a:rPr>
              <a:t> </a:t>
            </a:r>
            <a:r>
              <a:rPr lang="en-US" sz="1400" dirty="0">
                <a:latin typeface="+mn-lt"/>
              </a:rPr>
              <a:t>Login Request – Credentials &amp; Agree to claims</a:t>
            </a:r>
          </a:p>
        </p:txBody>
      </p:sp>
      <p:sp>
        <p:nvSpPr>
          <p:cNvPr id="24" name="TextBox 23">
            <a:extLst>
              <a:ext uri="{FF2B5EF4-FFF2-40B4-BE49-F238E27FC236}">
                <a16:creationId xmlns:a16="http://schemas.microsoft.com/office/drawing/2014/main" id="{3178D2D2-AD0A-919F-DA3F-19DD27340526}"/>
              </a:ext>
            </a:extLst>
          </p:cNvPr>
          <p:cNvSpPr txBox="1"/>
          <p:nvPr/>
        </p:nvSpPr>
        <p:spPr>
          <a:xfrm>
            <a:off x="2809714" y="2535749"/>
            <a:ext cx="2363147" cy="480131"/>
          </a:xfrm>
          <a:prstGeom prst="rect">
            <a:avLst/>
          </a:prstGeom>
          <a:noFill/>
        </p:spPr>
        <p:txBody>
          <a:bodyPr wrap="none" rtlCol="0">
            <a:spAutoFit/>
          </a:bodyPr>
          <a:lstStyle/>
          <a:p>
            <a:r>
              <a:rPr lang="en-US" sz="1400" dirty="0">
                <a:latin typeface="+mn-lt"/>
                <a:sym typeface="Wingdings" pitchFamily="2" charset="2"/>
              </a:rPr>
              <a:t>2 -- </a:t>
            </a:r>
            <a:r>
              <a:rPr lang="en-US" sz="1400" dirty="0">
                <a:latin typeface="+mn-lt"/>
              </a:rPr>
              <a:t>Login Response</a:t>
            </a:r>
            <a:br>
              <a:rPr lang="en-US" sz="1400" dirty="0">
                <a:latin typeface="+mn-lt"/>
              </a:rPr>
            </a:br>
            <a:r>
              <a:rPr lang="en-US" sz="1400" dirty="0">
                <a:latin typeface="+mn-lt"/>
              </a:rPr>
              <a:t>Redirect</a:t>
            </a:r>
          </a:p>
        </p:txBody>
      </p:sp>
      <p:cxnSp>
        <p:nvCxnSpPr>
          <p:cNvPr id="25" name="Straight Connector 24">
            <a:extLst>
              <a:ext uri="{FF2B5EF4-FFF2-40B4-BE49-F238E27FC236}">
                <a16:creationId xmlns:a16="http://schemas.microsoft.com/office/drawing/2014/main" id="{E47792AE-6F12-30AD-C53D-11DCD39B3A96}"/>
              </a:ext>
            </a:extLst>
          </p:cNvPr>
          <p:cNvCxnSpPr>
            <a:cxnSpLocks/>
          </p:cNvCxnSpPr>
          <p:nvPr/>
        </p:nvCxnSpPr>
        <p:spPr bwMode="auto">
          <a:xfrm>
            <a:off x="2578268" y="2493487"/>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Rectangle 26">
            <a:extLst>
              <a:ext uri="{FF2B5EF4-FFF2-40B4-BE49-F238E27FC236}">
                <a16:creationId xmlns:a16="http://schemas.microsoft.com/office/drawing/2014/main" id="{1163F39E-1AA2-F429-9020-9858A7414B22}"/>
              </a:ext>
            </a:extLst>
          </p:cNvPr>
          <p:cNvSpPr/>
          <p:nvPr/>
        </p:nvSpPr>
        <p:spPr bwMode="auto">
          <a:xfrm>
            <a:off x="9241985" y="4165600"/>
            <a:ext cx="2838137" cy="241754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29" name="Rectangle 28">
            <a:extLst>
              <a:ext uri="{FF2B5EF4-FFF2-40B4-BE49-F238E27FC236}">
                <a16:creationId xmlns:a16="http://schemas.microsoft.com/office/drawing/2014/main" id="{CE1C25FA-368A-C333-D9A1-337E2D5B447D}"/>
              </a:ext>
            </a:extLst>
          </p:cNvPr>
          <p:cNvSpPr/>
          <p:nvPr/>
        </p:nvSpPr>
        <p:spPr bwMode="auto">
          <a:xfrm>
            <a:off x="9604763" y="475846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30" name="Rectangle 29">
            <a:extLst>
              <a:ext uri="{FF2B5EF4-FFF2-40B4-BE49-F238E27FC236}">
                <a16:creationId xmlns:a16="http://schemas.microsoft.com/office/drawing/2014/main" id="{FE1DF499-C24D-B10E-01A4-D89293B9B189}"/>
              </a:ext>
            </a:extLst>
          </p:cNvPr>
          <p:cNvSpPr/>
          <p:nvPr/>
        </p:nvSpPr>
        <p:spPr bwMode="auto">
          <a:xfrm>
            <a:off x="9604763" y="57142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33" name="Elbow Connector 32">
            <a:extLst>
              <a:ext uri="{FF2B5EF4-FFF2-40B4-BE49-F238E27FC236}">
                <a16:creationId xmlns:a16="http://schemas.microsoft.com/office/drawing/2014/main" id="{818017BB-D3B8-22E7-E710-F0CD070B9D35}"/>
              </a:ext>
            </a:extLst>
          </p:cNvPr>
          <p:cNvCxnSpPr>
            <a:cxnSpLocks/>
            <a:stCxn id="14" idx="2"/>
            <a:endCxn id="30" idx="1"/>
          </p:cNvCxnSpPr>
          <p:nvPr/>
        </p:nvCxnSpPr>
        <p:spPr>
          <a:xfrm rot="16200000" flipH="1">
            <a:off x="4514699" y="961695"/>
            <a:ext cx="2042524" cy="813760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F0C1B6F-621A-BB8C-96A3-BA589E7E3FF0}"/>
              </a:ext>
            </a:extLst>
          </p:cNvPr>
          <p:cNvSpPr txBox="1"/>
          <p:nvPr/>
        </p:nvSpPr>
        <p:spPr>
          <a:xfrm>
            <a:off x="2831961" y="6059080"/>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sp>
        <p:nvSpPr>
          <p:cNvPr id="42" name="Rectangle 41">
            <a:extLst>
              <a:ext uri="{FF2B5EF4-FFF2-40B4-BE49-F238E27FC236}">
                <a16:creationId xmlns:a16="http://schemas.microsoft.com/office/drawing/2014/main" id="{E09B7C83-33E3-4C17-24C3-D4E038033DCD}"/>
              </a:ext>
            </a:extLst>
          </p:cNvPr>
          <p:cNvSpPr/>
          <p:nvPr/>
        </p:nvSpPr>
        <p:spPr bwMode="auto">
          <a:xfrm>
            <a:off x="9204553" y="499585"/>
            <a:ext cx="2838137" cy="28981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latin typeface="+mn-lt"/>
                <a:ea typeface="ＭＳ Ｐゴシック" charset="0"/>
              </a:rPr>
              <a:t>Identity Provider (IdP)</a:t>
            </a:r>
            <a:endParaRPr kumimoji="0" lang="en-US" sz="1600" b="0" i="0" u="none" strike="noStrike" cap="none" normalizeH="0" baseline="0" dirty="0">
              <a:ln>
                <a:noFill/>
              </a:ln>
              <a:effectLst/>
              <a:latin typeface="+mn-lt"/>
              <a:ea typeface="ＭＳ Ｐゴシック" charset="0"/>
            </a:endParaRPr>
          </a:p>
        </p:txBody>
      </p:sp>
      <p:sp>
        <p:nvSpPr>
          <p:cNvPr id="43" name="Can 42">
            <a:extLst>
              <a:ext uri="{FF2B5EF4-FFF2-40B4-BE49-F238E27FC236}">
                <a16:creationId xmlns:a16="http://schemas.microsoft.com/office/drawing/2014/main" id="{6AF434DC-4253-6FA6-EF09-C1A437ED8035}"/>
              </a:ext>
            </a:extLst>
          </p:cNvPr>
          <p:cNvSpPr/>
          <p:nvPr/>
        </p:nvSpPr>
        <p:spPr bwMode="auto">
          <a:xfrm>
            <a:off x="9352326" y="157208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Credentials</a:t>
            </a:r>
            <a:br>
              <a:rPr lang="en-US" sz="1400" b="0" dirty="0">
                <a:latin typeface="+mn-lt"/>
                <a:ea typeface="ＭＳ Ｐゴシック" charset="0"/>
              </a:rPr>
            </a:br>
            <a:r>
              <a:rPr lang="en-US" sz="1400" b="0" dirty="0">
                <a:latin typeface="+mn-lt"/>
                <a:ea typeface="ＭＳ Ｐゴシック" charset="0"/>
              </a:rPr>
              <a:t>Store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45" name="Can 44">
            <a:extLst>
              <a:ext uri="{FF2B5EF4-FFF2-40B4-BE49-F238E27FC236}">
                <a16:creationId xmlns:a16="http://schemas.microsoft.com/office/drawing/2014/main" id="{2FE194E8-9ABF-B06F-3047-ABD201067F9C}"/>
              </a:ext>
            </a:extLst>
          </p:cNvPr>
          <p:cNvSpPr/>
          <p:nvPr/>
        </p:nvSpPr>
        <p:spPr bwMode="auto">
          <a:xfrm>
            <a:off x="10745929" y="155066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Claims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Store</a:t>
            </a:r>
          </a:p>
        </p:txBody>
      </p:sp>
      <p:sp>
        <p:nvSpPr>
          <p:cNvPr id="46" name="Rectangle 45">
            <a:extLst>
              <a:ext uri="{FF2B5EF4-FFF2-40B4-BE49-F238E27FC236}">
                <a16:creationId xmlns:a16="http://schemas.microsoft.com/office/drawing/2014/main" id="{5DD23E07-F9AB-610B-139E-FE82895D1691}"/>
              </a:ext>
            </a:extLst>
          </p:cNvPr>
          <p:cNvSpPr/>
          <p:nvPr/>
        </p:nvSpPr>
        <p:spPr bwMode="auto">
          <a:xfrm>
            <a:off x="9352327" y="900094"/>
            <a:ext cx="2528302" cy="572083"/>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sp>
        <p:nvSpPr>
          <p:cNvPr id="47" name="Rectangle 46">
            <a:extLst>
              <a:ext uri="{FF2B5EF4-FFF2-40B4-BE49-F238E27FC236}">
                <a16:creationId xmlns:a16="http://schemas.microsoft.com/office/drawing/2014/main" id="{4D99ACB7-4D27-BCDD-5CEF-EDDA97C68980}"/>
              </a:ext>
            </a:extLst>
          </p:cNvPr>
          <p:cNvSpPr/>
          <p:nvPr/>
        </p:nvSpPr>
        <p:spPr bwMode="auto">
          <a:xfrm>
            <a:off x="5471350" y="2424222"/>
            <a:ext cx="2071687" cy="127347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Login Endpoint</a:t>
            </a:r>
          </a:p>
        </p:txBody>
      </p:sp>
      <p:cxnSp>
        <p:nvCxnSpPr>
          <p:cNvPr id="48" name="Elbow Connector 47">
            <a:extLst>
              <a:ext uri="{FF2B5EF4-FFF2-40B4-BE49-F238E27FC236}">
                <a16:creationId xmlns:a16="http://schemas.microsoft.com/office/drawing/2014/main" id="{0D71AA60-40FB-DAFE-C739-7AB2B9959CD5}"/>
              </a:ext>
            </a:extLst>
          </p:cNvPr>
          <p:cNvCxnSpPr>
            <a:cxnSpLocks/>
            <a:stCxn id="14" idx="0"/>
            <a:endCxn id="46" idx="1"/>
          </p:cNvCxnSpPr>
          <p:nvPr/>
        </p:nvCxnSpPr>
        <p:spPr>
          <a:xfrm rot="5400000" flipH="1" flipV="1">
            <a:off x="4892763" y="-2239466"/>
            <a:ext cx="1033961" cy="788516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5397E1A-1386-25BB-472D-F4AD8ADC89D8}"/>
              </a:ext>
            </a:extLst>
          </p:cNvPr>
          <p:cNvSpPr/>
          <p:nvPr/>
        </p:nvSpPr>
        <p:spPr bwMode="auto">
          <a:xfrm>
            <a:off x="9359470" y="2269855"/>
            <a:ext cx="2528302" cy="41522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Token Validation</a:t>
            </a:r>
          </a:p>
        </p:txBody>
      </p:sp>
      <p:sp>
        <p:nvSpPr>
          <p:cNvPr id="53" name="Can 52">
            <a:extLst>
              <a:ext uri="{FF2B5EF4-FFF2-40B4-BE49-F238E27FC236}">
                <a16:creationId xmlns:a16="http://schemas.microsoft.com/office/drawing/2014/main" id="{A8C19E37-AC9C-0356-ED9B-410AF258F440}"/>
              </a:ext>
            </a:extLst>
          </p:cNvPr>
          <p:cNvSpPr/>
          <p:nvPr/>
        </p:nvSpPr>
        <p:spPr bwMode="auto">
          <a:xfrm>
            <a:off x="9359470" y="2752263"/>
            <a:ext cx="2528302" cy="448843"/>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Signer Keys</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54" name="TextBox 53">
            <a:extLst>
              <a:ext uri="{FF2B5EF4-FFF2-40B4-BE49-F238E27FC236}">
                <a16:creationId xmlns:a16="http://schemas.microsoft.com/office/drawing/2014/main" id="{64234D99-8214-1F18-7C5A-9BE68A10088A}"/>
              </a:ext>
            </a:extLst>
          </p:cNvPr>
          <p:cNvSpPr txBox="1"/>
          <p:nvPr/>
        </p:nvSpPr>
        <p:spPr>
          <a:xfrm>
            <a:off x="2797624" y="2220096"/>
            <a:ext cx="2357963" cy="286232"/>
          </a:xfrm>
          <a:prstGeom prst="rect">
            <a:avLst/>
          </a:prstGeom>
          <a:noFill/>
        </p:spPr>
        <p:txBody>
          <a:bodyPr wrap="square" rtlCol="0">
            <a:spAutoFit/>
          </a:bodyPr>
          <a:lstStyle/>
          <a:p>
            <a:r>
              <a:rPr lang="en-US" sz="1400" dirty="0">
                <a:latin typeface="+mn-lt"/>
              </a:rPr>
              <a:t>1 --</a:t>
            </a:r>
            <a:r>
              <a:rPr lang="en-US" sz="1400" dirty="0">
                <a:latin typeface="+mn-lt"/>
                <a:sym typeface="Wingdings" pitchFamily="2" charset="2"/>
              </a:rPr>
              <a:t> </a:t>
            </a:r>
            <a:r>
              <a:rPr lang="en-US" sz="1400" dirty="0">
                <a:latin typeface="+mn-lt"/>
              </a:rPr>
              <a:t>Login Request</a:t>
            </a:r>
          </a:p>
        </p:txBody>
      </p:sp>
      <p:sp>
        <p:nvSpPr>
          <p:cNvPr id="55" name="TextBox 54">
            <a:extLst>
              <a:ext uri="{FF2B5EF4-FFF2-40B4-BE49-F238E27FC236}">
                <a16:creationId xmlns:a16="http://schemas.microsoft.com/office/drawing/2014/main" id="{D435A604-9450-FB24-9450-05FBB687E7B5}"/>
              </a:ext>
            </a:extLst>
          </p:cNvPr>
          <p:cNvSpPr txBox="1"/>
          <p:nvPr/>
        </p:nvSpPr>
        <p:spPr>
          <a:xfrm>
            <a:off x="2809714" y="1241296"/>
            <a:ext cx="5407914" cy="286232"/>
          </a:xfrm>
          <a:prstGeom prst="rect">
            <a:avLst/>
          </a:prstGeom>
          <a:noFill/>
        </p:spPr>
        <p:txBody>
          <a:bodyPr wrap="square" rtlCol="0">
            <a:spAutoFit/>
          </a:bodyPr>
          <a:lstStyle/>
          <a:p>
            <a:r>
              <a:rPr lang="en-US" sz="1400" dirty="0">
                <a:latin typeface="+mn-lt"/>
                <a:sym typeface="Wingdings" pitchFamily="2" charset="2"/>
              </a:rPr>
              <a:t>4 -- Redirect w/ Short Lived Authorization Token</a:t>
            </a:r>
            <a:endParaRPr lang="en-US" sz="1400" dirty="0">
              <a:latin typeface="+mn-lt"/>
            </a:endParaRPr>
          </a:p>
        </p:txBody>
      </p:sp>
      <p:cxnSp>
        <p:nvCxnSpPr>
          <p:cNvPr id="58" name="Straight Connector 57">
            <a:extLst>
              <a:ext uri="{FF2B5EF4-FFF2-40B4-BE49-F238E27FC236}">
                <a16:creationId xmlns:a16="http://schemas.microsoft.com/office/drawing/2014/main" id="{97DC6101-8C7E-73F2-102C-400D28198A91}"/>
              </a:ext>
            </a:extLst>
          </p:cNvPr>
          <p:cNvCxnSpPr>
            <a:cxnSpLocks/>
          </p:cNvCxnSpPr>
          <p:nvPr/>
        </p:nvCxnSpPr>
        <p:spPr bwMode="auto">
          <a:xfrm>
            <a:off x="2563466" y="3345923"/>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a:extLst>
              <a:ext uri="{FF2B5EF4-FFF2-40B4-BE49-F238E27FC236}">
                <a16:creationId xmlns:a16="http://schemas.microsoft.com/office/drawing/2014/main" id="{3771890B-8C62-E6B2-613A-D4F3CB75EEE8}"/>
              </a:ext>
            </a:extLst>
          </p:cNvPr>
          <p:cNvSpPr txBox="1"/>
          <p:nvPr/>
        </p:nvSpPr>
        <p:spPr>
          <a:xfrm>
            <a:off x="2792370" y="3097707"/>
            <a:ext cx="2357963" cy="286232"/>
          </a:xfrm>
          <a:prstGeom prst="rect">
            <a:avLst/>
          </a:prstGeom>
          <a:noFill/>
        </p:spPr>
        <p:txBody>
          <a:bodyPr wrap="square" rtlCol="0">
            <a:spAutoFit/>
          </a:bodyPr>
          <a:lstStyle/>
          <a:p>
            <a:r>
              <a:rPr lang="en-US" sz="1400" dirty="0">
                <a:latin typeface="+mn-lt"/>
              </a:rPr>
              <a:t>5 --</a:t>
            </a:r>
            <a:r>
              <a:rPr lang="en-US" sz="1400" dirty="0">
                <a:latin typeface="+mn-lt"/>
                <a:sym typeface="Wingdings" pitchFamily="2" charset="2"/>
              </a:rPr>
              <a:t> </a:t>
            </a:r>
            <a:r>
              <a:rPr lang="en-US" sz="1400" dirty="0">
                <a:latin typeface="+mn-lt"/>
              </a:rPr>
              <a:t>Auth Token</a:t>
            </a:r>
          </a:p>
        </p:txBody>
      </p:sp>
      <p:cxnSp>
        <p:nvCxnSpPr>
          <p:cNvPr id="62" name="Elbow Connector 61">
            <a:extLst>
              <a:ext uri="{FF2B5EF4-FFF2-40B4-BE49-F238E27FC236}">
                <a16:creationId xmlns:a16="http://schemas.microsoft.com/office/drawing/2014/main" id="{AB6A4E88-FB00-6293-AE85-B4B5DBF15F28}"/>
              </a:ext>
            </a:extLst>
          </p:cNvPr>
          <p:cNvCxnSpPr>
            <a:cxnSpLocks/>
            <a:stCxn id="47" idx="3"/>
          </p:cNvCxnSpPr>
          <p:nvPr/>
        </p:nvCxnSpPr>
        <p:spPr>
          <a:xfrm flipV="1">
            <a:off x="7543037" y="1341227"/>
            <a:ext cx="1809289" cy="171973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02E0481-0408-07B6-584E-EC3D6CC11466}"/>
              </a:ext>
            </a:extLst>
          </p:cNvPr>
          <p:cNvSpPr txBox="1"/>
          <p:nvPr/>
        </p:nvSpPr>
        <p:spPr>
          <a:xfrm rot="16200000">
            <a:off x="7135091" y="1805522"/>
            <a:ext cx="2357963" cy="286232"/>
          </a:xfrm>
          <a:prstGeom prst="rect">
            <a:avLst/>
          </a:prstGeom>
          <a:noFill/>
        </p:spPr>
        <p:txBody>
          <a:bodyPr wrap="square" rtlCol="0">
            <a:spAutoFit/>
          </a:bodyPr>
          <a:lstStyle/>
          <a:p>
            <a:r>
              <a:rPr lang="en-US" sz="1400" dirty="0">
                <a:latin typeface="+mn-lt"/>
              </a:rPr>
              <a:t>6 --</a:t>
            </a:r>
            <a:r>
              <a:rPr lang="en-US" sz="1400" dirty="0">
                <a:latin typeface="+mn-lt"/>
                <a:sym typeface="Wingdings" pitchFamily="2" charset="2"/>
              </a:rPr>
              <a:t> </a:t>
            </a:r>
            <a:r>
              <a:rPr lang="en-US" sz="1400" dirty="0">
                <a:latin typeface="+mn-lt"/>
              </a:rPr>
              <a:t>Auth Token</a:t>
            </a:r>
          </a:p>
        </p:txBody>
      </p:sp>
      <p:sp>
        <p:nvSpPr>
          <p:cNvPr id="71" name="TextBox 70">
            <a:extLst>
              <a:ext uri="{FF2B5EF4-FFF2-40B4-BE49-F238E27FC236}">
                <a16:creationId xmlns:a16="http://schemas.microsoft.com/office/drawing/2014/main" id="{248E5039-F8EF-CCBB-BA49-5880907E28F0}"/>
              </a:ext>
            </a:extLst>
          </p:cNvPr>
          <p:cNvSpPr txBox="1"/>
          <p:nvPr/>
        </p:nvSpPr>
        <p:spPr>
          <a:xfrm rot="5400000">
            <a:off x="7391623" y="2336380"/>
            <a:ext cx="2357963" cy="286232"/>
          </a:xfrm>
          <a:prstGeom prst="rect">
            <a:avLst/>
          </a:prstGeom>
          <a:noFill/>
        </p:spPr>
        <p:txBody>
          <a:bodyPr wrap="square" rtlCol="0">
            <a:spAutoFit/>
          </a:bodyPr>
          <a:lstStyle/>
          <a:p>
            <a:r>
              <a:rPr lang="en-US" sz="1400" dirty="0">
                <a:latin typeface="+mn-lt"/>
              </a:rPr>
              <a:t>7 --</a:t>
            </a:r>
            <a:r>
              <a:rPr lang="en-US" sz="1400" dirty="0">
                <a:latin typeface="+mn-lt"/>
                <a:sym typeface="Wingdings" pitchFamily="2" charset="2"/>
              </a:rPr>
              <a:t> </a:t>
            </a:r>
            <a:r>
              <a:rPr lang="en-US" sz="1400" dirty="0">
                <a:latin typeface="+mn-lt"/>
              </a:rPr>
              <a:t>Access Token</a:t>
            </a:r>
          </a:p>
        </p:txBody>
      </p:sp>
      <p:sp>
        <p:nvSpPr>
          <p:cNvPr id="73" name="TextBox 72">
            <a:extLst>
              <a:ext uri="{FF2B5EF4-FFF2-40B4-BE49-F238E27FC236}">
                <a16:creationId xmlns:a16="http://schemas.microsoft.com/office/drawing/2014/main" id="{8C1FE77B-76FD-EF8B-B198-4ECA987857E1}"/>
              </a:ext>
            </a:extLst>
          </p:cNvPr>
          <p:cNvSpPr txBox="1"/>
          <p:nvPr/>
        </p:nvSpPr>
        <p:spPr>
          <a:xfrm>
            <a:off x="2595012" y="3360142"/>
            <a:ext cx="2622834" cy="286232"/>
          </a:xfrm>
          <a:prstGeom prst="rect">
            <a:avLst/>
          </a:prstGeom>
          <a:noFill/>
        </p:spPr>
        <p:txBody>
          <a:bodyPr wrap="none" rtlCol="0">
            <a:spAutoFit/>
          </a:bodyPr>
          <a:lstStyle/>
          <a:p>
            <a:r>
              <a:rPr lang="en-US" sz="1400" dirty="0">
                <a:latin typeface="+mn-lt"/>
                <a:sym typeface="Wingdings" pitchFamily="2" charset="2"/>
              </a:rPr>
              <a:t>8 -- </a:t>
            </a:r>
            <a:r>
              <a:rPr lang="en-US" sz="1400" dirty="0">
                <a:latin typeface="+mn-lt"/>
              </a:rPr>
              <a:t>Access JWT Token</a:t>
            </a:r>
          </a:p>
        </p:txBody>
      </p:sp>
      <p:cxnSp>
        <p:nvCxnSpPr>
          <p:cNvPr id="74" name="Elbow Connector 73">
            <a:extLst>
              <a:ext uri="{FF2B5EF4-FFF2-40B4-BE49-F238E27FC236}">
                <a16:creationId xmlns:a16="http://schemas.microsoft.com/office/drawing/2014/main" id="{EDF08B3B-F264-94B8-2558-CAE118A822DD}"/>
              </a:ext>
            </a:extLst>
          </p:cNvPr>
          <p:cNvCxnSpPr>
            <a:cxnSpLocks/>
            <a:stCxn id="14" idx="2"/>
            <a:endCxn id="12" idx="1"/>
          </p:cNvCxnSpPr>
          <p:nvPr/>
        </p:nvCxnSpPr>
        <p:spPr>
          <a:xfrm rot="16200000" flipH="1">
            <a:off x="2922023" y="2554371"/>
            <a:ext cx="1088458" cy="3998185"/>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68DD88B-F1EC-901C-38DF-57F11D6FC0E3}"/>
              </a:ext>
            </a:extLst>
          </p:cNvPr>
          <p:cNvSpPr txBox="1"/>
          <p:nvPr/>
        </p:nvSpPr>
        <p:spPr>
          <a:xfrm>
            <a:off x="1756860" y="4852542"/>
            <a:ext cx="3652792" cy="286232"/>
          </a:xfrm>
          <a:prstGeom prst="rect">
            <a:avLst/>
          </a:prstGeom>
          <a:noFill/>
        </p:spPr>
        <p:txBody>
          <a:bodyPr wrap="square" rtlCol="0">
            <a:spAutoFit/>
          </a:bodyPr>
          <a:lstStyle/>
          <a:p>
            <a:r>
              <a:rPr lang="en-US" sz="1400" dirty="0">
                <a:latin typeface="+mn-lt"/>
              </a:rPr>
              <a:t>9 --</a:t>
            </a:r>
            <a:r>
              <a:rPr lang="en-US" sz="1400" dirty="0">
                <a:latin typeface="+mn-lt"/>
                <a:sym typeface="Wingdings" pitchFamily="2" charset="2"/>
              </a:rPr>
              <a:t> </a:t>
            </a:r>
            <a:r>
              <a:rPr lang="en-US" sz="1400" dirty="0">
                <a:latin typeface="+mn-lt"/>
              </a:rPr>
              <a:t>API Call w/ Access Token</a:t>
            </a:r>
          </a:p>
        </p:txBody>
      </p:sp>
      <p:cxnSp>
        <p:nvCxnSpPr>
          <p:cNvPr id="80" name="Elbow Connector 79">
            <a:extLst>
              <a:ext uri="{FF2B5EF4-FFF2-40B4-BE49-F238E27FC236}">
                <a16:creationId xmlns:a16="http://schemas.microsoft.com/office/drawing/2014/main" id="{2B28BE3C-D8BB-AFE5-ED09-3B3E052ECBF4}"/>
              </a:ext>
            </a:extLst>
          </p:cNvPr>
          <p:cNvCxnSpPr>
            <a:cxnSpLocks/>
            <a:stCxn id="12" idx="3"/>
            <a:endCxn id="29" idx="1"/>
          </p:cNvCxnSpPr>
          <p:nvPr/>
        </p:nvCxnSpPr>
        <p:spPr>
          <a:xfrm flipV="1">
            <a:off x="7537032" y="5095980"/>
            <a:ext cx="2067731" cy="171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B3C0B7D1-E641-7123-1C6F-F6019F4777C5}"/>
              </a:ext>
            </a:extLst>
          </p:cNvPr>
          <p:cNvCxnSpPr>
            <a:cxnSpLocks/>
            <a:stCxn id="18" idx="4"/>
            <a:endCxn id="53" idx="2"/>
          </p:cNvCxnSpPr>
          <p:nvPr/>
        </p:nvCxnSpPr>
        <p:spPr>
          <a:xfrm flipV="1">
            <a:off x="7066661" y="2976685"/>
            <a:ext cx="2292809" cy="1218168"/>
          </a:xfrm>
          <a:prstGeom prst="bentConnector3">
            <a:avLst>
              <a:gd name="adj1" fmla="val 77141"/>
            </a:avLst>
          </a:prstGeom>
          <a:ln w="25400"/>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82117AB-FBC7-4BB1-D23F-BC605EA4ED11}"/>
              </a:ext>
            </a:extLst>
          </p:cNvPr>
          <p:cNvSpPr txBox="1"/>
          <p:nvPr/>
        </p:nvSpPr>
        <p:spPr>
          <a:xfrm>
            <a:off x="7790486" y="5128555"/>
            <a:ext cx="1782073" cy="286232"/>
          </a:xfrm>
          <a:prstGeom prst="rect">
            <a:avLst/>
          </a:prstGeom>
          <a:noFill/>
        </p:spPr>
        <p:txBody>
          <a:bodyPr wrap="square" rtlCol="0">
            <a:spAutoFit/>
          </a:bodyPr>
          <a:lstStyle/>
          <a:p>
            <a:r>
              <a:rPr lang="en-US" sz="1400" dirty="0">
                <a:latin typeface="+mn-lt"/>
              </a:rPr>
              <a:t>11 --</a:t>
            </a:r>
            <a:r>
              <a:rPr lang="en-US" sz="1400" dirty="0">
                <a:latin typeface="+mn-lt"/>
                <a:sym typeface="Wingdings" pitchFamily="2" charset="2"/>
              </a:rPr>
              <a:t> </a:t>
            </a:r>
            <a:r>
              <a:rPr lang="en-US" sz="1400" dirty="0">
                <a:latin typeface="+mn-lt"/>
              </a:rPr>
              <a:t>API Call</a:t>
            </a:r>
          </a:p>
        </p:txBody>
      </p:sp>
      <p:sp>
        <p:nvSpPr>
          <p:cNvPr id="89" name="TextBox 88">
            <a:extLst>
              <a:ext uri="{FF2B5EF4-FFF2-40B4-BE49-F238E27FC236}">
                <a16:creationId xmlns:a16="http://schemas.microsoft.com/office/drawing/2014/main" id="{46E8241E-6C07-0E9D-2BFD-85292C1E43DC}"/>
              </a:ext>
            </a:extLst>
          </p:cNvPr>
          <p:cNvSpPr txBox="1"/>
          <p:nvPr/>
        </p:nvSpPr>
        <p:spPr>
          <a:xfrm>
            <a:off x="2560168" y="5148151"/>
            <a:ext cx="2308645" cy="286232"/>
          </a:xfrm>
          <a:prstGeom prst="rect">
            <a:avLst/>
          </a:prstGeom>
          <a:noFill/>
        </p:spPr>
        <p:txBody>
          <a:bodyPr wrap="none" rtlCol="0">
            <a:spAutoFit/>
          </a:bodyPr>
          <a:lstStyle/>
          <a:p>
            <a:r>
              <a:rPr lang="en-US" sz="1400" dirty="0">
                <a:latin typeface="+mn-lt"/>
                <a:sym typeface="Wingdings" pitchFamily="2" charset="2"/>
              </a:rPr>
              <a:t>12 -- </a:t>
            </a:r>
            <a:r>
              <a:rPr lang="en-US" sz="1400" dirty="0">
                <a:latin typeface="+mn-lt"/>
              </a:rPr>
              <a:t>API Response</a:t>
            </a:r>
          </a:p>
        </p:txBody>
      </p:sp>
      <p:sp>
        <p:nvSpPr>
          <p:cNvPr id="49" name="TextBox 48">
            <a:extLst>
              <a:ext uri="{FF2B5EF4-FFF2-40B4-BE49-F238E27FC236}">
                <a16:creationId xmlns:a16="http://schemas.microsoft.com/office/drawing/2014/main" id="{B3C26413-7E1C-024F-508F-19F52D4A5194}"/>
              </a:ext>
            </a:extLst>
          </p:cNvPr>
          <p:cNvSpPr txBox="1"/>
          <p:nvPr/>
        </p:nvSpPr>
        <p:spPr>
          <a:xfrm>
            <a:off x="7342054" y="3754550"/>
            <a:ext cx="1383712" cy="480131"/>
          </a:xfrm>
          <a:prstGeom prst="rect">
            <a:avLst/>
          </a:prstGeom>
          <a:noFill/>
        </p:spPr>
        <p:txBody>
          <a:bodyPr wrap="none" rtlCol="0">
            <a:spAutoFit/>
          </a:bodyPr>
          <a:lstStyle/>
          <a:p>
            <a:r>
              <a:rPr lang="en-US" sz="1400" dirty="0">
                <a:latin typeface="+mn-lt"/>
                <a:sym typeface="Wingdings" pitchFamily="2" charset="2"/>
              </a:rPr>
              <a:t>&lt;&lt;async&gt;&gt;</a:t>
            </a:r>
            <a:br>
              <a:rPr lang="en-US" sz="1400" dirty="0">
                <a:latin typeface="+mn-lt"/>
                <a:sym typeface="Wingdings" pitchFamily="2" charset="2"/>
              </a:rPr>
            </a:br>
            <a:r>
              <a:rPr lang="en-US" sz="1400" dirty="0">
                <a:latin typeface="+mn-lt"/>
                <a:sym typeface="Wingdings" pitchFamily="2" charset="2"/>
              </a:rPr>
              <a:t>Cache Keys</a:t>
            </a:r>
            <a:endParaRPr lang="en-US" sz="1400" dirty="0">
              <a:latin typeface="+mn-lt"/>
            </a:endParaRPr>
          </a:p>
        </p:txBody>
      </p:sp>
      <p:cxnSp>
        <p:nvCxnSpPr>
          <p:cNvPr id="50" name="Straight Connector 49">
            <a:extLst>
              <a:ext uri="{FF2B5EF4-FFF2-40B4-BE49-F238E27FC236}">
                <a16:creationId xmlns:a16="http://schemas.microsoft.com/office/drawing/2014/main" id="{15F75D7F-E7B1-E9A8-1BE7-A1CEFF9C6E09}"/>
              </a:ext>
            </a:extLst>
          </p:cNvPr>
          <p:cNvCxnSpPr>
            <a:cxnSpLocks/>
            <a:stCxn id="12" idx="0"/>
            <a:endCxn id="18" idx="3"/>
          </p:cNvCxnSpPr>
          <p:nvPr/>
        </p:nvCxnSpPr>
        <p:spPr bwMode="auto">
          <a:xfrm flipH="1" flipV="1">
            <a:off x="6499312" y="4544327"/>
            <a:ext cx="1877" cy="3246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TextBox 55">
            <a:extLst>
              <a:ext uri="{FF2B5EF4-FFF2-40B4-BE49-F238E27FC236}">
                <a16:creationId xmlns:a16="http://schemas.microsoft.com/office/drawing/2014/main" id="{0E34DE3F-0099-8DF7-A85F-292DC22B9139}"/>
              </a:ext>
            </a:extLst>
          </p:cNvPr>
          <p:cNvSpPr txBox="1"/>
          <p:nvPr/>
        </p:nvSpPr>
        <p:spPr>
          <a:xfrm>
            <a:off x="6445045" y="4569632"/>
            <a:ext cx="2661008" cy="286232"/>
          </a:xfrm>
          <a:prstGeom prst="rect">
            <a:avLst/>
          </a:prstGeom>
          <a:noFill/>
        </p:spPr>
        <p:txBody>
          <a:bodyPr wrap="square" rtlCol="0">
            <a:spAutoFit/>
          </a:bodyPr>
          <a:lstStyle/>
          <a:p>
            <a:r>
              <a:rPr lang="en-US" sz="1400" dirty="0">
                <a:latin typeface="+mn-lt"/>
              </a:rPr>
              <a:t>10 </a:t>
            </a:r>
            <a:r>
              <a:rPr lang="en-US" sz="1400" dirty="0">
                <a:latin typeface="+mn-lt"/>
                <a:sym typeface="Wingdings" pitchFamily="2" charset="2"/>
              </a:rPr>
              <a:t>-&gt; Verify Signature</a:t>
            </a:r>
            <a:endParaRPr lang="en-US" sz="1400" dirty="0">
              <a:latin typeface="+mn-lt"/>
            </a:endParaRPr>
          </a:p>
        </p:txBody>
      </p:sp>
      <p:sp>
        <p:nvSpPr>
          <p:cNvPr id="57" name="TextBox 56">
            <a:extLst>
              <a:ext uri="{FF2B5EF4-FFF2-40B4-BE49-F238E27FC236}">
                <a16:creationId xmlns:a16="http://schemas.microsoft.com/office/drawing/2014/main" id="{D36E759E-CC83-F41F-7F91-D063D9B918AA}"/>
              </a:ext>
            </a:extLst>
          </p:cNvPr>
          <p:cNvSpPr txBox="1"/>
          <p:nvPr/>
        </p:nvSpPr>
        <p:spPr>
          <a:xfrm>
            <a:off x="111878" y="6386710"/>
            <a:ext cx="10896600" cy="369332"/>
          </a:xfrm>
          <a:prstGeom prst="rect">
            <a:avLst/>
          </a:prstGeom>
          <a:noFill/>
        </p:spPr>
        <p:txBody>
          <a:bodyPr wrap="square" rtlCol="0">
            <a:spAutoFit/>
          </a:bodyPr>
          <a:lstStyle/>
          <a:p>
            <a:r>
              <a:rPr lang="en-US" sz="2000" dirty="0">
                <a:solidFill>
                  <a:srgbClr val="7030A0"/>
                </a:solidFill>
                <a:latin typeface="+mn-lt"/>
              </a:rPr>
              <a:t>Can you spot the optimization?</a:t>
            </a:r>
          </a:p>
        </p:txBody>
      </p:sp>
    </p:spTree>
    <p:extLst>
      <p:ext uri="{BB962C8B-B14F-4D97-AF65-F5344CB8AC3E}">
        <p14:creationId xmlns:p14="http://schemas.microsoft.com/office/powerpoint/2010/main" val="3046535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38</a:t>
            </a:fld>
            <a:endParaRPr lang="en-US" dirty="0"/>
          </a:p>
        </p:txBody>
      </p:sp>
      <p:sp>
        <p:nvSpPr>
          <p:cNvPr id="470018" name="Rectangle 2"/>
          <p:cNvSpPr>
            <a:spLocks noGrp="1" noChangeArrowheads="1"/>
          </p:cNvSpPr>
          <p:nvPr>
            <p:ph type="title"/>
          </p:nvPr>
        </p:nvSpPr>
        <p:spPr>
          <a:xfrm>
            <a:off x="531407" y="201361"/>
            <a:ext cx="11129186" cy="698948"/>
          </a:xfrm>
        </p:spPr>
        <p:txBody>
          <a:bodyPr/>
          <a:lstStyle/>
          <a:p>
            <a:r>
              <a:rPr lang="en-US" dirty="0"/>
              <a:t>Web 2.x Security Architecture – </a:t>
            </a:r>
            <a:r>
              <a:rPr lang="en-US" dirty="0" err="1"/>
              <a:t>oAuth</a:t>
            </a:r>
            <a:r>
              <a:rPr lang="en-US" dirty="0"/>
              <a:t> Based Security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6" name="Rectangle 3" descr="Rectangle: Click to edit Master text styles&#10;Second level&#10;Third level&#10;Fourth level&#10;Fifth level">
            <a:extLst>
              <a:ext uri="{FF2B5EF4-FFF2-40B4-BE49-F238E27FC236}">
                <a16:creationId xmlns:a16="http://schemas.microsoft.com/office/drawing/2014/main" id="{81BD5680-1BA4-4162-250A-A5000D436147}"/>
              </a:ext>
            </a:extLst>
          </p:cNvPr>
          <p:cNvSpPr txBox="1">
            <a:spLocks noChangeArrowheads="1"/>
          </p:cNvSpPr>
          <p:nvPr/>
        </p:nvSpPr>
        <p:spPr bwMode="auto">
          <a:xfrm>
            <a:off x="531407" y="4526726"/>
            <a:ext cx="11442489" cy="2012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800" b="0" dirty="0"/>
              <a:t>Works well, time tested</a:t>
            </a:r>
          </a:p>
          <a:p>
            <a:pPr>
              <a:lnSpc>
                <a:spcPct val="100000"/>
              </a:lnSpc>
            </a:pPr>
            <a:r>
              <a:rPr lang="en-US" sz="1800" b="0" dirty="0"/>
              <a:t>Very secure and flexible</a:t>
            </a:r>
          </a:p>
          <a:p>
            <a:pPr>
              <a:lnSpc>
                <a:spcPct val="100000"/>
              </a:lnSpc>
            </a:pPr>
            <a:r>
              <a:rPr lang="en-US" sz="1800" b="0" dirty="0"/>
              <a:t>Works with a variety of different client devices, not just browsers</a:t>
            </a:r>
          </a:p>
          <a:p>
            <a:pPr>
              <a:lnSpc>
                <a:spcPct val="100000"/>
              </a:lnSpc>
            </a:pPr>
            <a:r>
              <a:rPr lang="en-US" sz="1800" b="0" dirty="0"/>
              <a:t>Intrinsically supports federation given the IdP can be internally owned or external</a:t>
            </a:r>
          </a:p>
          <a:p>
            <a:pPr>
              <a:lnSpc>
                <a:spcPct val="100000"/>
              </a:lnSpc>
            </a:pPr>
            <a:r>
              <a:rPr lang="en-US" sz="1800" b="0" dirty="0"/>
              <a:t>Has other features that were not covered such as </a:t>
            </a:r>
            <a:r>
              <a:rPr lang="en-US" sz="1800" b="0" dirty="0" err="1"/>
              <a:t>referesh</a:t>
            </a:r>
            <a:r>
              <a:rPr lang="en-US" sz="1800" b="0" dirty="0"/>
              <a:t> tokens that allow for long lived “remember me” scenarios </a:t>
            </a:r>
          </a:p>
        </p:txBody>
      </p:sp>
      <p:pic>
        <p:nvPicPr>
          <p:cNvPr id="3" name="Picture 2">
            <a:extLst>
              <a:ext uri="{FF2B5EF4-FFF2-40B4-BE49-F238E27FC236}">
                <a16:creationId xmlns:a16="http://schemas.microsoft.com/office/drawing/2014/main" id="{66919791-70CA-9DAD-13EE-E271528FAF2C}"/>
              </a:ext>
            </a:extLst>
          </p:cNvPr>
          <p:cNvPicPr>
            <a:picLocks noChangeAspect="1"/>
          </p:cNvPicPr>
          <p:nvPr/>
        </p:nvPicPr>
        <p:blipFill>
          <a:blip r:embed="rId2"/>
          <a:stretch>
            <a:fillRect/>
          </a:stretch>
        </p:blipFill>
        <p:spPr>
          <a:xfrm>
            <a:off x="3251200" y="743004"/>
            <a:ext cx="8026400" cy="4178245"/>
          </a:xfrm>
          <a:prstGeom prst="rect">
            <a:avLst/>
          </a:prstGeom>
        </p:spPr>
      </p:pic>
    </p:spTree>
    <p:extLst>
      <p:ext uri="{BB962C8B-B14F-4D97-AF65-F5344CB8AC3E}">
        <p14:creationId xmlns:p14="http://schemas.microsoft.com/office/powerpoint/2010/main" val="625090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39</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3.0 Objectives – Possibly what’s next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168735" y="1054677"/>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pic>
        <p:nvPicPr>
          <p:cNvPr id="25602" name="Picture 2" descr="Decentralized Icon. Trendy Decentralized Logo Concept on White B Stock  Vector - Illustration of chain, decentralized: 131189457">
            <a:extLst>
              <a:ext uri="{FF2B5EF4-FFF2-40B4-BE49-F238E27FC236}">
                <a16:creationId xmlns:a16="http://schemas.microsoft.com/office/drawing/2014/main" id="{527E3557-03C1-1625-A2EB-B57061CCF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384"/>
          <a:stretch/>
        </p:blipFill>
        <p:spPr bwMode="auto">
          <a:xfrm>
            <a:off x="168735" y="1562994"/>
            <a:ext cx="1673875" cy="14163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082A9CF-A117-E4EF-FDFB-9849D309E882}"/>
              </a:ext>
            </a:extLst>
          </p:cNvPr>
          <p:cNvSpPr/>
          <p:nvPr/>
        </p:nvSpPr>
        <p:spPr>
          <a:xfrm>
            <a:off x="1842610" y="1505212"/>
            <a:ext cx="9563666" cy="1200329"/>
          </a:xfrm>
          <a:prstGeom prst="rect">
            <a:avLst/>
          </a:prstGeom>
        </p:spPr>
        <p:txBody>
          <a:bodyPr wrap="square">
            <a:spAutoFit/>
          </a:bodyPr>
          <a:lstStyle/>
          <a:p>
            <a:pPr>
              <a:lnSpc>
                <a:spcPct val="100000"/>
              </a:lnSpc>
            </a:pPr>
            <a:r>
              <a:rPr lang="en-US" dirty="0"/>
              <a:t>Decentralized Computing: </a:t>
            </a:r>
            <a:r>
              <a:rPr lang="en-US" b="0" dirty="0"/>
              <a:t>Edge computing becomes the primary model – in Web 2.0 most transactions happen via APIs owned by centralized parties; Web 3.0 the endpoints directly sell, exchange or barter their data without loosing ownership control.  The middleman goes away</a:t>
            </a:r>
          </a:p>
        </p:txBody>
      </p:sp>
      <p:pic>
        <p:nvPicPr>
          <p:cNvPr id="25604" name="Picture 4" descr="Handshake Lock Logo Icon Design Stock Vector (Royalty Free) 1075611335">
            <a:extLst>
              <a:ext uri="{FF2B5EF4-FFF2-40B4-BE49-F238E27FC236}">
                <a16:creationId xmlns:a16="http://schemas.microsoft.com/office/drawing/2014/main" id="{CA06A402-CECA-1AFF-AE10-EC4C06483E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60" t="14537" r="25636" b="22543"/>
          <a:stretch/>
        </p:blipFill>
        <p:spPr bwMode="auto">
          <a:xfrm>
            <a:off x="557989" y="2979355"/>
            <a:ext cx="925417" cy="12314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C093F85-C2DC-002D-F62B-00B4497B09AB}"/>
              </a:ext>
            </a:extLst>
          </p:cNvPr>
          <p:cNvSpPr/>
          <p:nvPr/>
        </p:nvSpPr>
        <p:spPr>
          <a:xfrm>
            <a:off x="1842610" y="2989776"/>
            <a:ext cx="9563666" cy="1200329"/>
          </a:xfrm>
          <a:prstGeom prst="rect">
            <a:avLst/>
          </a:prstGeom>
        </p:spPr>
        <p:txBody>
          <a:bodyPr wrap="square">
            <a:spAutoFit/>
          </a:bodyPr>
          <a:lstStyle/>
          <a:p>
            <a:pPr>
              <a:lnSpc>
                <a:spcPct val="100000"/>
              </a:lnSpc>
            </a:pPr>
            <a:r>
              <a:rPr lang="en-US" dirty="0"/>
              <a:t>Open, Trustless &amp; Permissionless: </a:t>
            </a:r>
            <a:r>
              <a:rPr lang="en-US" dirty="0">
                <a:solidFill>
                  <a:srgbClr val="FF0000"/>
                </a:solidFill>
              </a:rPr>
              <a:t>Open</a:t>
            </a:r>
            <a:r>
              <a:rPr lang="en-US" b="0" dirty="0"/>
              <a:t> in applications built from open source software; </a:t>
            </a:r>
            <a:r>
              <a:rPr lang="en-US" dirty="0">
                <a:solidFill>
                  <a:srgbClr val="FF0000"/>
                </a:solidFill>
              </a:rPr>
              <a:t>trustless</a:t>
            </a:r>
            <a:r>
              <a:rPr lang="en-US" b="0" dirty="0"/>
              <a:t> in that the network itself allows participants to interact publicly or privately without a trusted third party; </a:t>
            </a:r>
            <a:r>
              <a:rPr lang="en-US" dirty="0">
                <a:solidFill>
                  <a:srgbClr val="FF0000"/>
                </a:solidFill>
              </a:rPr>
              <a:t>permissionless</a:t>
            </a:r>
            <a:r>
              <a:rPr lang="en-US" b="0" dirty="0"/>
              <a:t> in that anyone, both users and suppliers can participate without authorization from a governing body </a:t>
            </a:r>
          </a:p>
        </p:txBody>
      </p:sp>
      <p:pic>
        <p:nvPicPr>
          <p:cNvPr id="25606" name="Picture 6" descr="connectivity Icon - Download connectivity Icon 223724 | Noun Project">
            <a:extLst>
              <a:ext uri="{FF2B5EF4-FFF2-40B4-BE49-F238E27FC236}">
                <a16:creationId xmlns:a16="http://schemas.microsoft.com/office/drawing/2014/main" id="{633BA0C1-E6A0-29FB-0AE5-083F9C6CA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65" y="4349799"/>
            <a:ext cx="920214" cy="92021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5122EC3-0F79-F201-B663-0B00692A3DD4}"/>
              </a:ext>
            </a:extLst>
          </p:cNvPr>
          <p:cNvSpPr/>
          <p:nvPr/>
        </p:nvSpPr>
        <p:spPr>
          <a:xfrm>
            <a:off x="1842610" y="4349799"/>
            <a:ext cx="9563666" cy="923330"/>
          </a:xfrm>
          <a:prstGeom prst="rect">
            <a:avLst/>
          </a:prstGeom>
        </p:spPr>
        <p:txBody>
          <a:bodyPr wrap="square">
            <a:spAutoFit/>
          </a:bodyPr>
          <a:lstStyle/>
          <a:p>
            <a:pPr>
              <a:lnSpc>
                <a:spcPct val="100000"/>
              </a:lnSpc>
            </a:pPr>
            <a:r>
              <a:rPr lang="en-US" dirty="0"/>
              <a:t>Connectivity and Ubiquity: </a:t>
            </a:r>
            <a:r>
              <a:rPr lang="en-US" b="0" dirty="0"/>
              <a:t>We are starting to see this emerge in web 2.0; but web 3.0 is assuming that the web will be everywhere – connecting everything without any hardware or software limitations</a:t>
            </a:r>
          </a:p>
        </p:txBody>
      </p:sp>
      <p:sp>
        <p:nvSpPr>
          <p:cNvPr id="4" name="Rectangle 3">
            <a:extLst>
              <a:ext uri="{FF2B5EF4-FFF2-40B4-BE49-F238E27FC236}">
                <a16:creationId xmlns:a16="http://schemas.microsoft.com/office/drawing/2014/main" id="{7C666086-5D63-FC73-6282-F6CCC94A5DCB}"/>
              </a:ext>
            </a:extLst>
          </p:cNvPr>
          <p:cNvSpPr/>
          <p:nvPr/>
        </p:nvSpPr>
        <p:spPr>
          <a:xfrm>
            <a:off x="7252485" y="6423410"/>
            <a:ext cx="3307316" cy="231602"/>
          </a:xfrm>
          <a:prstGeom prst="rect">
            <a:avLst/>
          </a:prstGeom>
        </p:spPr>
        <p:txBody>
          <a:bodyPr wrap="none">
            <a:spAutoFit/>
          </a:bodyPr>
          <a:lstStyle/>
          <a:p>
            <a:r>
              <a:rPr lang="en-US" sz="1000" dirty="0"/>
              <a:t>https://</a:t>
            </a:r>
            <a:r>
              <a:rPr lang="en-US" sz="1000" dirty="0" err="1"/>
              <a:t>www.monocubed.com</a:t>
            </a:r>
            <a:r>
              <a:rPr lang="en-US" sz="1000" dirty="0"/>
              <a:t>/blog/what-is-web-3-0/</a:t>
            </a:r>
          </a:p>
        </p:txBody>
      </p:sp>
      <p:pic>
        <p:nvPicPr>
          <p:cNvPr id="25608" name="Picture 8" descr="W3C Semantic Web Logos and Policies">
            <a:extLst>
              <a:ext uri="{FF2B5EF4-FFF2-40B4-BE49-F238E27FC236}">
                <a16:creationId xmlns:a16="http://schemas.microsoft.com/office/drawing/2014/main" id="{55FF344B-E279-DFFD-912A-A282455BA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65" y="5501545"/>
            <a:ext cx="815784" cy="9789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90BD8FEF-DEF4-0B80-B33D-098CA2B72D2F}"/>
              </a:ext>
            </a:extLst>
          </p:cNvPr>
          <p:cNvSpPr/>
          <p:nvPr/>
        </p:nvSpPr>
        <p:spPr>
          <a:xfrm>
            <a:off x="1842610" y="5602397"/>
            <a:ext cx="9563666" cy="646331"/>
          </a:xfrm>
          <a:prstGeom prst="rect">
            <a:avLst/>
          </a:prstGeom>
        </p:spPr>
        <p:txBody>
          <a:bodyPr wrap="square">
            <a:spAutoFit/>
          </a:bodyPr>
          <a:lstStyle/>
          <a:p>
            <a:pPr>
              <a:lnSpc>
                <a:spcPct val="100000"/>
              </a:lnSpc>
            </a:pPr>
            <a:r>
              <a:rPr lang="en-US" dirty="0"/>
              <a:t>Semantic Web: </a:t>
            </a:r>
            <a:r>
              <a:rPr lang="en-US" b="0" dirty="0"/>
              <a:t>AI and ML will replace web 2.0s “query based” model to find information with deep personalization and relevance to the user and their current context</a:t>
            </a:r>
          </a:p>
        </p:txBody>
      </p:sp>
    </p:spTree>
    <p:extLst>
      <p:ext uri="{BB962C8B-B14F-4D97-AF65-F5344CB8AC3E}">
        <p14:creationId xmlns:p14="http://schemas.microsoft.com/office/powerpoint/2010/main" val="348490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4</a:t>
            </a:fld>
            <a:endParaRPr lang="en-US"/>
          </a:p>
        </p:txBody>
      </p:sp>
      <p:sp>
        <p:nvSpPr>
          <p:cNvPr id="680962" name="Rectangle 2"/>
          <p:cNvSpPr>
            <a:spLocks noGrp="1" noChangeArrowheads="1"/>
          </p:cNvSpPr>
          <p:nvPr>
            <p:ph type="title"/>
          </p:nvPr>
        </p:nvSpPr>
        <p:spPr/>
        <p:txBody>
          <a:bodyPr/>
          <a:lstStyle/>
          <a:p>
            <a:r>
              <a:rPr lang="en-US" dirty="0"/>
              <a:t>History of the Web – circa 1989/1990</a:t>
            </a:r>
          </a:p>
        </p:txBody>
      </p:sp>
      <p:pic>
        <p:nvPicPr>
          <p:cNvPr id="3074" name="Picture 2" descr="Intial proposal">
            <a:extLst>
              <a:ext uri="{FF2B5EF4-FFF2-40B4-BE49-F238E27FC236}">
                <a16:creationId xmlns:a16="http://schemas.microsoft.com/office/drawing/2014/main" id="{54C54D6A-1A3E-A278-39FA-546783D0A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8" y="1045724"/>
            <a:ext cx="4111914" cy="55372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descr="Rectangle: Click to edit Master text styles&#10;Second level&#10;Third level&#10;Fourth level&#10;Fifth level">
            <a:extLst>
              <a:ext uri="{FF2B5EF4-FFF2-40B4-BE49-F238E27FC236}">
                <a16:creationId xmlns:a16="http://schemas.microsoft.com/office/drawing/2014/main" id="{5BAC414B-2F19-3553-4152-8332AF6E16D1}"/>
              </a:ext>
            </a:extLst>
          </p:cNvPr>
          <p:cNvSpPr txBox="1">
            <a:spLocks noChangeArrowheads="1"/>
          </p:cNvSpPr>
          <p:nvPr/>
        </p:nvSpPr>
        <p:spPr bwMode="auto">
          <a:xfrm>
            <a:off x="5292436" y="1138138"/>
            <a:ext cx="6289964"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March 1989, Tim Berners-Lee wrote a proposal that outlined the architecture of the web</a:t>
            </a:r>
          </a:p>
          <a:p>
            <a:pPr>
              <a:lnSpc>
                <a:spcPct val="100000"/>
              </a:lnSpc>
            </a:pPr>
            <a:r>
              <a:rPr lang="en-US" sz="2400" b="0" dirty="0"/>
              <a:t>Initial proposal was considered vague and not well received, it was revised and eventually accepted in October 1990</a:t>
            </a:r>
          </a:p>
          <a:p>
            <a:pPr>
              <a:lnSpc>
                <a:spcPct val="100000"/>
              </a:lnSpc>
            </a:pPr>
            <a:r>
              <a:rPr lang="en-US" sz="2400" b="0" dirty="0"/>
              <a:t>Introduced the concepts we know today:</a:t>
            </a:r>
          </a:p>
          <a:p>
            <a:pPr lvl="1">
              <a:lnSpc>
                <a:spcPct val="100000"/>
              </a:lnSpc>
            </a:pPr>
            <a:r>
              <a:rPr lang="en-US" sz="2000" b="0" dirty="0"/>
              <a:t>HTML:  Formatting/Markup</a:t>
            </a:r>
          </a:p>
          <a:p>
            <a:pPr lvl="1">
              <a:lnSpc>
                <a:spcPct val="100000"/>
              </a:lnSpc>
            </a:pPr>
            <a:r>
              <a:rPr lang="en-US" sz="2000" b="0" dirty="0"/>
              <a:t>URI:  Addressing approach (now generally called URL)</a:t>
            </a:r>
          </a:p>
          <a:p>
            <a:pPr lvl="1">
              <a:lnSpc>
                <a:spcPct val="100000"/>
              </a:lnSpc>
            </a:pPr>
            <a:r>
              <a:rPr lang="en-US" sz="2000" b="0" dirty="0"/>
              <a:t>HTTP:  The protocol for encoding and transmitting information over the web</a:t>
            </a:r>
          </a:p>
          <a:p>
            <a:pPr lvl="1">
              <a:lnSpc>
                <a:spcPct val="100000"/>
              </a:lnSpc>
            </a:pPr>
            <a:endParaRPr lang="en-US" sz="2000" b="0" dirty="0"/>
          </a:p>
        </p:txBody>
      </p:sp>
    </p:spTree>
    <p:extLst>
      <p:ext uri="{BB962C8B-B14F-4D97-AF65-F5344CB8AC3E}">
        <p14:creationId xmlns:p14="http://schemas.microsoft.com/office/powerpoint/2010/main" val="3435152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40</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Also Introduces New Capabilities that Impact the Architecture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0" y="1362152"/>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sp>
        <p:nvSpPr>
          <p:cNvPr id="3" name="Rectangle 2">
            <a:extLst>
              <a:ext uri="{FF2B5EF4-FFF2-40B4-BE49-F238E27FC236}">
                <a16:creationId xmlns:a16="http://schemas.microsoft.com/office/drawing/2014/main" id="{9082A9CF-A117-E4EF-FDFB-9849D309E882}"/>
              </a:ext>
            </a:extLst>
          </p:cNvPr>
          <p:cNvSpPr/>
          <p:nvPr/>
        </p:nvSpPr>
        <p:spPr>
          <a:xfrm>
            <a:off x="1523450" y="1907015"/>
            <a:ext cx="9563666" cy="923330"/>
          </a:xfrm>
          <a:prstGeom prst="rect">
            <a:avLst/>
          </a:prstGeom>
        </p:spPr>
        <p:txBody>
          <a:bodyPr wrap="square">
            <a:spAutoFit/>
          </a:bodyPr>
          <a:lstStyle/>
          <a:p>
            <a:pPr>
              <a:lnSpc>
                <a:spcPct val="100000"/>
              </a:lnSpc>
            </a:pPr>
            <a:r>
              <a:rPr lang="en-US" dirty="0"/>
              <a:t>Reimagining Security: </a:t>
            </a:r>
            <a:r>
              <a:rPr lang="en-US" b="0" dirty="0"/>
              <a:t>Identity moved to edge owned by individual users vs centralized identity providers making large breaches difficult, also the model moves to zero trust where secure connections are setup for every network interaction </a:t>
            </a:r>
          </a:p>
        </p:txBody>
      </p:sp>
      <p:sp>
        <p:nvSpPr>
          <p:cNvPr id="13" name="Rectangle 12">
            <a:extLst>
              <a:ext uri="{FF2B5EF4-FFF2-40B4-BE49-F238E27FC236}">
                <a16:creationId xmlns:a16="http://schemas.microsoft.com/office/drawing/2014/main" id="{CC093F85-C2DC-002D-F62B-00B4497B09AB}"/>
              </a:ext>
            </a:extLst>
          </p:cNvPr>
          <p:cNvSpPr/>
          <p:nvPr/>
        </p:nvSpPr>
        <p:spPr>
          <a:xfrm>
            <a:off x="1534138" y="3099488"/>
            <a:ext cx="9563666" cy="1477328"/>
          </a:xfrm>
          <a:prstGeom prst="rect">
            <a:avLst/>
          </a:prstGeom>
        </p:spPr>
        <p:txBody>
          <a:bodyPr wrap="square">
            <a:spAutoFit/>
          </a:bodyPr>
          <a:lstStyle/>
          <a:p>
            <a:pPr>
              <a:lnSpc>
                <a:spcPct val="100000"/>
              </a:lnSpc>
            </a:pPr>
            <a:r>
              <a:rPr lang="en-US" dirty="0"/>
              <a:t>Monetization of Users Attention vs Data: </a:t>
            </a:r>
            <a:r>
              <a:rPr lang="en-US" b="0" dirty="0"/>
              <a:t>Web 2.0 largely monetizes its “free” services via targeted ads, however targeted adds require massive data collection and data processing leading to privacy issues.   Web 3.0 focus shifts away from pushing ads to enabling companies to compete for your attention in the open using things like nonfungible tokens (NFTs)</a:t>
            </a:r>
          </a:p>
        </p:txBody>
      </p:sp>
      <p:sp>
        <p:nvSpPr>
          <p:cNvPr id="15" name="Rectangle 14">
            <a:extLst>
              <a:ext uri="{FF2B5EF4-FFF2-40B4-BE49-F238E27FC236}">
                <a16:creationId xmlns:a16="http://schemas.microsoft.com/office/drawing/2014/main" id="{85122EC3-0F79-F201-B663-0B00692A3DD4}"/>
              </a:ext>
            </a:extLst>
          </p:cNvPr>
          <p:cNvSpPr/>
          <p:nvPr/>
        </p:nvSpPr>
        <p:spPr>
          <a:xfrm>
            <a:off x="1523450" y="4831261"/>
            <a:ext cx="9563666" cy="1200329"/>
          </a:xfrm>
          <a:prstGeom prst="rect">
            <a:avLst/>
          </a:prstGeom>
        </p:spPr>
        <p:txBody>
          <a:bodyPr wrap="square">
            <a:spAutoFit/>
          </a:bodyPr>
          <a:lstStyle/>
          <a:p>
            <a:pPr>
              <a:lnSpc>
                <a:spcPct val="100000"/>
              </a:lnSpc>
            </a:pPr>
            <a:r>
              <a:rPr lang="en-US" dirty="0"/>
              <a:t>Digital Products and exchange: </a:t>
            </a:r>
            <a:r>
              <a:rPr lang="en-US" b="0" dirty="0"/>
              <a:t>With web 3.0 tangible digital assets can be created and exchanged using technologies such as blockchain.  Examples, digital currency, selling digital content, music, movies, etc.  NFTs can also be used to represent and exchange physical assets without intermediary third parties – art, real estate, event tickets, etc.  </a:t>
            </a:r>
          </a:p>
        </p:txBody>
      </p:sp>
    </p:spTree>
    <p:extLst>
      <p:ext uri="{BB962C8B-B14F-4D97-AF65-F5344CB8AC3E}">
        <p14:creationId xmlns:p14="http://schemas.microsoft.com/office/powerpoint/2010/main" val="3701919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41</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Before we get into the architecture of Web3, an example is required to understand it.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0" y="1221473"/>
            <a:ext cx="11854530" cy="923330"/>
          </a:xfrm>
          <a:prstGeom prst="rect">
            <a:avLst/>
          </a:prstGeom>
          <a:noFill/>
        </p:spPr>
        <p:txBody>
          <a:bodyPr wrap="square" rtlCol="0">
            <a:spAutoFit/>
          </a:bodyPr>
          <a:lstStyle/>
          <a:p>
            <a:r>
              <a:rPr lang="en-US" sz="2000" dirty="0">
                <a:solidFill>
                  <a:srgbClr val="7030A0"/>
                </a:solidFill>
                <a:latin typeface="+mn-lt"/>
              </a:rPr>
              <a:t>Scenario:  You work for a large company that provides you healthcare coverage, you injure your knee, go to the doctor, the doctor orders an MRI.  Possible outcomes:  </a:t>
            </a:r>
          </a:p>
        </p:txBody>
      </p:sp>
      <p:sp>
        <p:nvSpPr>
          <p:cNvPr id="3" name="Rectangle 2">
            <a:extLst>
              <a:ext uri="{FF2B5EF4-FFF2-40B4-BE49-F238E27FC236}">
                <a16:creationId xmlns:a16="http://schemas.microsoft.com/office/drawing/2014/main" id="{9082A9CF-A117-E4EF-FDFB-9849D309E882}"/>
              </a:ext>
            </a:extLst>
          </p:cNvPr>
          <p:cNvSpPr/>
          <p:nvPr/>
        </p:nvSpPr>
        <p:spPr>
          <a:xfrm>
            <a:off x="436098" y="2272855"/>
            <a:ext cx="11045544" cy="3724096"/>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You get the MRI, and then a week later an email pointing you to an explanation of benefits showing that the service was fully covered, your cost is </a:t>
            </a:r>
            <a:r>
              <a:rPr lang="en-US" dirty="0"/>
              <a:t>$0, and you are happy</a:t>
            </a:r>
          </a:p>
          <a:p>
            <a:pPr marL="285750" indent="-285750">
              <a:lnSpc>
                <a:spcPct val="100000"/>
              </a:lnSpc>
              <a:spcAft>
                <a:spcPts val="600"/>
              </a:spcAft>
              <a:buFont typeface="Arial" panose="020B0604020202020204" pitchFamily="34" charset="0"/>
              <a:buChar char="•"/>
            </a:pPr>
            <a:r>
              <a:rPr lang="en-US" b="0" dirty="0"/>
              <a:t>You are told by the doctor that you need an MRI, but your insurance requires a pre-authorization approval, and it might take up to a week.  The MRI is approved, you get the MRI and then a week later a bill shows up for $50.</a:t>
            </a:r>
          </a:p>
          <a:p>
            <a:pPr marL="285750" indent="-285750">
              <a:lnSpc>
                <a:spcPct val="100000"/>
              </a:lnSpc>
              <a:spcAft>
                <a:spcPts val="600"/>
              </a:spcAft>
              <a:buFont typeface="Arial" panose="020B0604020202020204" pitchFamily="34" charset="0"/>
              <a:buChar char="•"/>
            </a:pPr>
            <a:r>
              <a:rPr lang="en-US" b="0" dirty="0"/>
              <a:t>Same as above, but you get a bill for $750 (or any other amount that is calculated)</a:t>
            </a:r>
          </a:p>
          <a:p>
            <a:pPr marL="285750" indent="-285750">
              <a:lnSpc>
                <a:spcPct val="100000"/>
              </a:lnSpc>
              <a:spcAft>
                <a:spcPts val="600"/>
              </a:spcAft>
              <a:buFont typeface="Arial" panose="020B0604020202020204" pitchFamily="34" charset="0"/>
              <a:buChar char="•"/>
            </a:pPr>
            <a:r>
              <a:rPr lang="en-US" b="0" dirty="0"/>
              <a:t>Same as above, but you call the insurance company, file an appeal, and then two weeks later a decision is made.  The result could be your bill is adjusted to a much smaller amount, even $0, or your appeal can be denied, making you responsible for the full amount</a:t>
            </a:r>
          </a:p>
          <a:p>
            <a:pPr marL="285750" indent="-285750">
              <a:lnSpc>
                <a:spcPct val="100000"/>
              </a:lnSpc>
              <a:spcAft>
                <a:spcPts val="600"/>
              </a:spcAft>
              <a:buFont typeface="Arial" panose="020B0604020202020204" pitchFamily="34" charset="0"/>
              <a:buChar char="•"/>
            </a:pPr>
            <a:r>
              <a:rPr lang="en-US" b="0" dirty="0"/>
              <a:t>Your doctor wants you to get an MRI, tells you that a prior authorization is required, but the prior authorization is denied.  If you want the MRI you have to pay the full cost, which could be several thousand dollars</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6011070"/>
            <a:ext cx="11854530" cy="646331"/>
          </a:xfrm>
          <a:prstGeom prst="rect">
            <a:avLst/>
          </a:prstGeom>
          <a:noFill/>
        </p:spPr>
        <p:txBody>
          <a:bodyPr wrap="square" rtlCol="0">
            <a:spAutoFit/>
          </a:bodyPr>
          <a:lstStyle/>
          <a:p>
            <a:r>
              <a:rPr lang="en-US" sz="2000" dirty="0">
                <a:solidFill>
                  <a:srgbClr val="7030A0"/>
                </a:solidFill>
                <a:latin typeface="+mn-lt"/>
              </a:rPr>
              <a:t>How can the same scenario lead to such a diversity of outcomes that impact cost and customer satisfaction?  </a:t>
            </a:r>
          </a:p>
        </p:txBody>
      </p:sp>
    </p:spTree>
    <p:extLst>
      <p:ext uri="{BB962C8B-B14F-4D97-AF65-F5344CB8AC3E}">
        <p14:creationId xmlns:p14="http://schemas.microsoft.com/office/powerpoint/2010/main" val="3592721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42</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What is a prior authorization, and why are these things even necessary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2272855"/>
            <a:ext cx="11045544" cy="3647152"/>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Most people don’t understand healthcare, and fully place trust in doctors.  Thus, people think if a doctor says you need something, it must be necessary.  However, doctors can be inconsistent, thus there is a need to improve consistency to manage overall healthcare costs</a:t>
            </a:r>
          </a:p>
          <a:p>
            <a:pPr marL="285750" indent="-285750">
              <a:lnSpc>
                <a:spcPct val="100000"/>
              </a:lnSpc>
              <a:spcAft>
                <a:spcPts val="600"/>
              </a:spcAft>
              <a:buFont typeface="Arial" panose="020B0604020202020204" pitchFamily="34" charset="0"/>
              <a:buChar char="•"/>
            </a:pPr>
            <a:r>
              <a:rPr lang="en-US" b="0" dirty="0"/>
              <a:t>Doctors are inconsistent, some are very conservative and order tests – “just in case”, and some doctors are even fraudulent, for example, they may own a stake in an imaging lab, or get referral fees. </a:t>
            </a:r>
          </a:p>
          <a:p>
            <a:pPr marL="285750" indent="-285750">
              <a:lnSpc>
                <a:spcPct val="100000"/>
              </a:lnSpc>
              <a:spcAft>
                <a:spcPts val="600"/>
              </a:spcAft>
              <a:buFont typeface="Arial" panose="020B0604020202020204" pitchFamily="34" charset="0"/>
              <a:buChar char="•"/>
            </a:pPr>
            <a:r>
              <a:rPr lang="en-US" b="0" dirty="0"/>
              <a:t>We see imaging labs all over the place, they are out for profit, and the equipment that they use is expensive.  Thus, the cost for the same procedure can vary widely from one imaging center to another</a:t>
            </a:r>
          </a:p>
          <a:p>
            <a:pPr marL="285750" indent="-285750">
              <a:lnSpc>
                <a:spcPct val="100000"/>
              </a:lnSpc>
              <a:spcAft>
                <a:spcPts val="600"/>
              </a:spcAft>
              <a:buFont typeface="Arial" panose="020B0604020202020204" pitchFamily="34" charset="0"/>
              <a:buChar char="•"/>
            </a:pPr>
            <a:r>
              <a:rPr lang="en-US" b="0" dirty="0"/>
              <a:t>Most people view processes like prior authorizations as a scheme by healthcare providers to deny coverage, and thus stuff their pockets with more profits.   Many don’t know that many commercial plans have the employer pay all medical costs, and healthcare companies get paid fees to leverage their networks and expertise.  Thus, if a prior authorization is approved or denied, in many cases it does not impact in any way the amount of money a healthcare company spends or profits that they make. </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6011070"/>
            <a:ext cx="11854530" cy="369332"/>
          </a:xfrm>
          <a:prstGeom prst="rect">
            <a:avLst/>
          </a:prstGeom>
          <a:noFill/>
        </p:spPr>
        <p:txBody>
          <a:bodyPr wrap="square" rtlCol="0">
            <a:spAutoFit/>
          </a:bodyPr>
          <a:lstStyle/>
          <a:p>
            <a:r>
              <a:rPr lang="en-US" sz="2000" dirty="0">
                <a:solidFill>
                  <a:srgbClr val="7030A0"/>
                </a:solidFill>
                <a:latin typeface="+mn-lt"/>
              </a:rPr>
              <a:t>At the end of the day, nobody likes this process, but many agree its necessary</a:t>
            </a:r>
          </a:p>
        </p:txBody>
      </p:sp>
      <p:sp>
        <p:nvSpPr>
          <p:cNvPr id="9" name="TextBox 8">
            <a:extLst>
              <a:ext uri="{FF2B5EF4-FFF2-40B4-BE49-F238E27FC236}">
                <a16:creationId xmlns:a16="http://schemas.microsoft.com/office/drawing/2014/main" id="{042ED5D0-900F-0BDA-CB6F-48D43A901361}"/>
              </a:ext>
            </a:extLst>
          </p:cNvPr>
          <p:cNvSpPr txBox="1"/>
          <p:nvPr/>
        </p:nvSpPr>
        <p:spPr>
          <a:xfrm>
            <a:off x="86338" y="1296299"/>
            <a:ext cx="11854530" cy="923330"/>
          </a:xfrm>
          <a:prstGeom prst="rect">
            <a:avLst/>
          </a:prstGeom>
          <a:noFill/>
        </p:spPr>
        <p:txBody>
          <a:bodyPr wrap="square" rtlCol="0">
            <a:spAutoFit/>
          </a:bodyPr>
          <a:lstStyle/>
          <a:p>
            <a:r>
              <a:rPr lang="en-US" sz="2000" dirty="0">
                <a:solidFill>
                  <a:srgbClr val="7030A0"/>
                </a:solidFill>
                <a:latin typeface="+mn-lt"/>
              </a:rPr>
              <a:t>The cost of healthcare in the US in 2019 has been reported as $3.8T, which is by far the largest category of spending in the US – about 18% of the total economy and approximately $11.5K for every person in the US</a:t>
            </a:r>
          </a:p>
        </p:txBody>
      </p:sp>
    </p:spTree>
    <p:extLst>
      <p:ext uri="{BB962C8B-B14F-4D97-AF65-F5344CB8AC3E}">
        <p14:creationId xmlns:p14="http://schemas.microsoft.com/office/powerpoint/2010/main" val="3199865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43</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But how can the outcomes for the same use case differ?</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1302179"/>
            <a:ext cx="11045544" cy="1554272"/>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is provided to employers, with the terms and conditions outlined in a legal contract.  The systems that healthcare companies use to process claims are based on algorithms.  Thus interpretation is sometimes needed between a legal contract and an algorithmic decision. </a:t>
            </a:r>
          </a:p>
          <a:p>
            <a:pPr marL="285750" indent="-285750">
              <a:lnSpc>
                <a:spcPct val="100000"/>
              </a:lnSpc>
              <a:spcAft>
                <a:spcPts val="600"/>
              </a:spcAft>
              <a:buFont typeface="Arial" panose="020B0604020202020204" pitchFamily="34" charset="0"/>
              <a:buChar char="•"/>
            </a:pPr>
            <a:r>
              <a:rPr lang="en-US" b="0" dirty="0"/>
              <a:t>Healthcare companies deploy multiple strategies to lower the cost of making pre-authorization decisions, many of these things are not visible to patients consuming healthcare services</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5521143"/>
            <a:ext cx="11854530" cy="923330"/>
          </a:xfrm>
          <a:prstGeom prst="rect">
            <a:avLst/>
          </a:prstGeom>
          <a:noFill/>
        </p:spPr>
        <p:txBody>
          <a:bodyPr wrap="square" rtlCol="0">
            <a:spAutoFit/>
          </a:bodyPr>
          <a:lstStyle/>
          <a:p>
            <a:r>
              <a:rPr lang="en-US" sz="2000" dirty="0">
                <a:solidFill>
                  <a:srgbClr val="7030A0"/>
                </a:solidFill>
                <a:latin typeface="+mn-lt"/>
              </a:rPr>
              <a:t>Why should you care?  Would you be willing to drive 2 additional miles to go to an alternative imaging lab that saves you or your employer several hundred dollars?</a:t>
            </a:r>
          </a:p>
        </p:txBody>
      </p:sp>
      <p:sp>
        <p:nvSpPr>
          <p:cNvPr id="11" name="Rectangle 10">
            <a:extLst>
              <a:ext uri="{FF2B5EF4-FFF2-40B4-BE49-F238E27FC236}">
                <a16:creationId xmlns:a16="http://schemas.microsoft.com/office/drawing/2014/main" id="{0D11BB4D-AE9E-538B-A37B-E3B79477D0F1}"/>
              </a:ext>
            </a:extLst>
          </p:cNvPr>
          <p:cNvSpPr/>
          <p:nvPr/>
        </p:nvSpPr>
        <p:spPr>
          <a:xfrm>
            <a:off x="757310" y="2872672"/>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From a scale perspective, healthcare companies negotiate preferred rates with certain imaging providers to drive more volume to their services.  What's good about this?  There is transparency in terms that clinical best practices are followed – if they are not followed, the lab will not get paid.  Patients and employers benefits from lower contracted rates </a:t>
            </a:r>
          </a:p>
        </p:txBody>
      </p:sp>
      <p:sp>
        <p:nvSpPr>
          <p:cNvPr id="12" name="Rectangle 11">
            <a:extLst>
              <a:ext uri="{FF2B5EF4-FFF2-40B4-BE49-F238E27FC236}">
                <a16:creationId xmlns:a16="http://schemas.microsoft.com/office/drawing/2014/main" id="{669FE686-E167-416B-9EAD-DDF0BFE8B3FA}"/>
              </a:ext>
            </a:extLst>
          </p:cNvPr>
          <p:cNvSpPr/>
          <p:nvPr/>
        </p:nvSpPr>
        <p:spPr>
          <a:xfrm>
            <a:off x="757310" y="4055901"/>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From a customer satisfaction perspective, healthcare companies offer incentives to providers to follow their prior-authorization best practices.  Once a provider gets onto this list, they no longer have to get a pre-authorization as its expected that the provider applied best practices and are steering customers to the lowest cost, and highest quality imaging labs.  </a:t>
            </a:r>
          </a:p>
        </p:txBody>
      </p:sp>
    </p:spTree>
    <p:extLst>
      <p:ext uri="{BB962C8B-B14F-4D97-AF65-F5344CB8AC3E}">
        <p14:creationId xmlns:p14="http://schemas.microsoft.com/office/powerpoint/2010/main" val="684634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44</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How doe healthcare companies monetize prior authorization services?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2202510"/>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In many cases healthcare companies cant and do not charge for prior authorization services.  The costs to support this process is baked into healthcare premiums.  That said, many healthcare companies use either third party experts, or third party software to make prior authorization decisions. Thus prior authorization is an expense and not a profit item.</a:t>
            </a:r>
          </a:p>
        </p:txBody>
      </p:sp>
      <p:sp>
        <p:nvSpPr>
          <p:cNvPr id="10" name="TextBox 9">
            <a:extLst>
              <a:ext uri="{FF2B5EF4-FFF2-40B4-BE49-F238E27FC236}">
                <a16:creationId xmlns:a16="http://schemas.microsoft.com/office/drawing/2014/main" id="{C69D0AA9-991F-409C-B49A-5F55DF8EC561}"/>
              </a:ext>
            </a:extLst>
          </p:cNvPr>
          <p:cNvSpPr txBox="1"/>
          <p:nvPr/>
        </p:nvSpPr>
        <p:spPr>
          <a:xfrm>
            <a:off x="168735" y="1290860"/>
            <a:ext cx="11854530" cy="646331"/>
          </a:xfrm>
          <a:prstGeom prst="rect">
            <a:avLst/>
          </a:prstGeom>
          <a:noFill/>
        </p:spPr>
        <p:txBody>
          <a:bodyPr wrap="square" rtlCol="0">
            <a:spAutoFit/>
          </a:bodyPr>
          <a:lstStyle/>
          <a:p>
            <a:r>
              <a:rPr lang="en-US" sz="2000" dirty="0">
                <a:solidFill>
                  <a:srgbClr val="7030A0"/>
                </a:solidFill>
                <a:latin typeface="+mn-lt"/>
              </a:rPr>
              <a:t>All healthcare companies deploy prior authorization as a best practice, how do healthcare companies monetize this service?</a:t>
            </a:r>
          </a:p>
        </p:txBody>
      </p:sp>
      <p:sp>
        <p:nvSpPr>
          <p:cNvPr id="11" name="Rectangle 10">
            <a:extLst>
              <a:ext uri="{FF2B5EF4-FFF2-40B4-BE49-F238E27FC236}">
                <a16:creationId xmlns:a16="http://schemas.microsoft.com/office/drawing/2014/main" id="{0D11BB4D-AE9E-538B-A37B-E3B79477D0F1}"/>
              </a:ext>
            </a:extLst>
          </p:cNvPr>
          <p:cNvSpPr/>
          <p:nvPr/>
        </p:nvSpPr>
        <p:spPr>
          <a:xfrm>
            <a:off x="389146" y="3429000"/>
            <a:ext cx="11045544" cy="646331"/>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companies that do prior authorization well, use this as a competitive advantage when selling their overall services to clients, thus doing this well can increase overall sales and profits</a:t>
            </a:r>
          </a:p>
        </p:txBody>
      </p:sp>
      <p:sp>
        <p:nvSpPr>
          <p:cNvPr id="13" name="Rectangle 12">
            <a:extLst>
              <a:ext uri="{FF2B5EF4-FFF2-40B4-BE49-F238E27FC236}">
                <a16:creationId xmlns:a16="http://schemas.microsoft.com/office/drawing/2014/main" id="{C20456EA-85B9-C2A2-F8C5-25C3C69986BD}"/>
              </a:ext>
            </a:extLst>
          </p:cNvPr>
          <p:cNvSpPr/>
          <p:nvPr/>
        </p:nvSpPr>
        <p:spPr>
          <a:xfrm>
            <a:off x="389146" y="4085391"/>
            <a:ext cx="11045544" cy="923330"/>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companies realize that prior authorization is accepted as necessary by providers and clients, but nobody really likes it because of issues like patient satisfaction, and occasional delays medical services.</a:t>
            </a:r>
          </a:p>
        </p:txBody>
      </p:sp>
      <p:sp>
        <p:nvSpPr>
          <p:cNvPr id="14" name="TextBox 13">
            <a:extLst>
              <a:ext uri="{FF2B5EF4-FFF2-40B4-BE49-F238E27FC236}">
                <a16:creationId xmlns:a16="http://schemas.microsoft.com/office/drawing/2014/main" id="{9556865B-332B-54E8-988F-455C5AABD8FA}"/>
              </a:ext>
            </a:extLst>
          </p:cNvPr>
          <p:cNvSpPr txBox="1"/>
          <p:nvPr/>
        </p:nvSpPr>
        <p:spPr>
          <a:xfrm>
            <a:off x="168735" y="5136773"/>
            <a:ext cx="11854530" cy="923330"/>
          </a:xfrm>
          <a:prstGeom prst="rect">
            <a:avLst/>
          </a:prstGeom>
          <a:noFill/>
        </p:spPr>
        <p:txBody>
          <a:bodyPr wrap="square" rtlCol="0">
            <a:spAutoFit/>
          </a:bodyPr>
          <a:lstStyle/>
          <a:p>
            <a:r>
              <a:rPr lang="en-US" sz="2000" dirty="0">
                <a:solidFill>
                  <a:srgbClr val="7030A0"/>
                </a:solidFill>
                <a:latin typeface="+mn-lt"/>
              </a:rPr>
              <a:t>Business Objective:  Healthcare companies that can apply algorithmic decisions to making prior authorization decisions have a massive opportunity to lower costs, improve clinical quality, and improve patient </a:t>
            </a:r>
            <a:r>
              <a:rPr lang="en-US" sz="2000" dirty="0" err="1">
                <a:solidFill>
                  <a:srgbClr val="7030A0"/>
                </a:solidFill>
                <a:latin typeface="+mn-lt"/>
              </a:rPr>
              <a:t>satisifaction</a:t>
            </a:r>
            <a:endParaRPr lang="en-US" sz="2000" dirty="0">
              <a:solidFill>
                <a:srgbClr val="7030A0"/>
              </a:solidFill>
              <a:latin typeface="+mn-lt"/>
            </a:endParaRPr>
          </a:p>
        </p:txBody>
      </p:sp>
    </p:spTree>
    <p:extLst>
      <p:ext uri="{BB962C8B-B14F-4D97-AF65-F5344CB8AC3E}">
        <p14:creationId xmlns:p14="http://schemas.microsoft.com/office/powerpoint/2010/main" val="1955821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45</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Web2</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6" name="Can 5">
            <a:extLst>
              <a:ext uri="{FF2B5EF4-FFF2-40B4-BE49-F238E27FC236}">
                <a16:creationId xmlns:a16="http://schemas.microsoft.com/office/drawing/2014/main" id="{4076FA79-C06A-1F1E-6935-717469E964A2}"/>
              </a:ext>
            </a:extLst>
          </p:cNvPr>
          <p:cNvSpPr/>
          <p:nvPr/>
        </p:nvSpPr>
        <p:spPr>
          <a:xfrm>
            <a:off x="9676285" y="2107744"/>
            <a:ext cx="1045698" cy="9284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Prior Auth</a:t>
            </a:r>
            <a:br>
              <a:rPr lang="en-US" sz="1200" dirty="0"/>
            </a:br>
            <a:r>
              <a:rPr lang="en-US" sz="1200" dirty="0"/>
              <a:t>Requests</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4592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Healthcare Backend Systems</a:t>
            </a:r>
          </a:p>
        </p:txBody>
      </p:sp>
      <p:sp>
        <p:nvSpPr>
          <p:cNvPr id="16" name="Rectangle 15">
            <a:extLst>
              <a:ext uri="{FF2B5EF4-FFF2-40B4-BE49-F238E27FC236}">
                <a16:creationId xmlns:a16="http://schemas.microsoft.com/office/drawing/2014/main" id="{2697A3B6-FD4A-4B35-A3E7-7362EAD7DBBF}"/>
              </a:ext>
            </a:extLst>
          </p:cNvPr>
          <p:cNvSpPr/>
          <p:nvPr/>
        </p:nvSpPr>
        <p:spPr>
          <a:xfrm>
            <a:off x="6844431" y="2263758"/>
            <a:ext cx="144897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Software</a:t>
            </a:r>
          </a:p>
        </p:txBody>
      </p:sp>
      <p:pic>
        <p:nvPicPr>
          <p:cNvPr id="27650" name="Picture 2" descr="How To Set Use Angry Stickman Icon Png - Angry Stick Figure Clip Art PNG  Image | Transparent PNG Free Download on SeekPNG">
            <a:extLst>
              <a:ext uri="{FF2B5EF4-FFF2-40B4-BE49-F238E27FC236}">
                <a16:creationId xmlns:a16="http://schemas.microsoft.com/office/drawing/2014/main" id="{0891F9A3-38B3-461D-13DC-06373A316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538" y="230525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0B0FC8-4C87-B146-3DF3-9AD75DF0CF95}"/>
              </a:ext>
            </a:extLst>
          </p:cNvPr>
          <p:cNvSpPr txBox="1"/>
          <p:nvPr/>
        </p:nvSpPr>
        <p:spPr>
          <a:xfrm>
            <a:off x="8333166" y="3303170"/>
            <a:ext cx="1261885" cy="592342"/>
          </a:xfrm>
          <a:prstGeom prst="rect">
            <a:avLst/>
          </a:prstGeom>
          <a:noFill/>
        </p:spPr>
        <p:txBody>
          <a:bodyPr wrap="none" rtlCol="0">
            <a:spAutoFit/>
          </a:bodyPr>
          <a:lstStyle/>
          <a:p>
            <a:pPr algn="ctr"/>
            <a:r>
              <a:rPr lang="en-US" b="0" dirty="0"/>
              <a:t>Manual</a:t>
            </a:r>
            <a:br>
              <a:rPr lang="en-US" b="0" dirty="0"/>
            </a:br>
            <a:r>
              <a:rPr lang="en-US" b="0" dirty="0"/>
              <a:t>Reviewers</a:t>
            </a:r>
          </a:p>
        </p:txBody>
      </p:sp>
      <p:sp>
        <p:nvSpPr>
          <p:cNvPr id="19" name="Can 18">
            <a:extLst>
              <a:ext uri="{FF2B5EF4-FFF2-40B4-BE49-F238E27FC236}">
                <a16:creationId xmlns:a16="http://schemas.microsoft.com/office/drawing/2014/main" id="{65C214A2-D837-0D52-3647-334D327CD89E}"/>
              </a:ext>
            </a:extLst>
          </p:cNvPr>
          <p:cNvSpPr/>
          <p:nvPr/>
        </p:nvSpPr>
        <p:spPr>
          <a:xfrm>
            <a:off x="9719386" y="3303170"/>
            <a:ext cx="1045698" cy="9284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Prior Auth</a:t>
            </a:r>
            <a:br>
              <a:rPr lang="en-US" sz="1200" dirty="0"/>
            </a:br>
            <a:r>
              <a:rPr lang="en-US" sz="1200" dirty="0"/>
              <a:t>Decision</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sp>
        <p:nvSpPr>
          <p:cNvPr id="22" name="Rectangle 21">
            <a:extLst>
              <a:ext uri="{FF2B5EF4-FFF2-40B4-BE49-F238E27FC236}">
                <a16:creationId xmlns:a16="http://schemas.microsoft.com/office/drawing/2014/main" id="{66FBD147-CE0A-6D9F-8D76-E7DF8F1A1BC5}"/>
              </a:ext>
            </a:extLst>
          </p:cNvPr>
          <p:cNvSpPr/>
          <p:nvPr/>
        </p:nvSpPr>
        <p:spPr>
          <a:xfrm>
            <a:off x="6973385" y="4933577"/>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Claims Engine</a:t>
            </a:r>
          </a:p>
        </p:txBody>
      </p:sp>
      <p:sp>
        <p:nvSpPr>
          <p:cNvPr id="3" name="Snip Single Corner Rectangle 2">
            <a:extLst>
              <a:ext uri="{FF2B5EF4-FFF2-40B4-BE49-F238E27FC236}">
                <a16:creationId xmlns:a16="http://schemas.microsoft.com/office/drawing/2014/main" id="{A7C38344-6319-3B75-43B1-A27F4E156498}"/>
              </a:ext>
            </a:extLst>
          </p:cNvPr>
          <p:cNvSpPr/>
          <p:nvPr/>
        </p:nvSpPr>
        <p:spPr>
          <a:xfrm>
            <a:off x="6884194" y="3414647"/>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Healthcare Network Contracts</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sp>
        <p:nvSpPr>
          <p:cNvPr id="42" name="Snip Single Corner Rectangle 41">
            <a:extLst>
              <a:ext uri="{FF2B5EF4-FFF2-40B4-BE49-F238E27FC236}">
                <a16:creationId xmlns:a16="http://schemas.microsoft.com/office/drawing/2014/main" id="{99D3CCAC-DA55-2266-3F0D-0D11BCADFDCE}"/>
              </a:ext>
            </a:extLst>
          </p:cNvPr>
          <p:cNvSpPr/>
          <p:nvPr/>
        </p:nvSpPr>
        <p:spPr>
          <a:xfrm>
            <a:off x="9060591" y="4536330"/>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Customer Healthcare</a:t>
            </a:r>
            <a:br>
              <a:rPr lang="en-US" sz="1600" b="0" dirty="0">
                <a:solidFill>
                  <a:schemeClr val="tx1"/>
                </a:solidFill>
              </a:rPr>
            </a:br>
            <a:r>
              <a:rPr lang="en-US" sz="1600" b="0" dirty="0">
                <a:solidFill>
                  <a:schemeClr val="tx1"/>
                </a:solidFill>
              </a:rPr>
              <a:t>Service</a:t>
            </a:r>
            <a:br>
              <a:rPr lang="en-US" sz="1600" b="0" dirty="0">
                <a:solidFill>
                  <a:schemeClr val="tx1"/>
                </a:solidFill>
              </a:rPr>
            </a:br>
            <a:r>
              <a:rPr lang="en-US" sz="1600" b="0" dirty="0">
                <a:solidFill>
                  <a:schemeClr val="tx1"/>
                </a:solidFill>
              </a:rPr>
              <a:t>Contract</a:t>
            </a: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613471"/>
            <a:ext cx="1670203" cy="2173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607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46</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Web2</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45921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bg1"/>
                </a:solidFill>
              </a:rPr>
              <a:t>Healthcare Backend Systems</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613471"/>
            <a:ext cx="1670203" cy="21734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98B5727-4F8F-99BF-E0A8-63BE26D21F53}"/>
              </a:ext>
            </a:extLst>
          </p:cNvPr>
          <p:cNvSpPr txBox="1"/>
          <p:nvPr/>
        </p:nvSpPr>
        <p:spPr>
          <a:xfrm>
            <a:off x="6893169" y="2630658"/>
            <a:ext cx="3988508" cy="841641"/>
          </a:xfrm>
          <a:prstGeom prst="rect">
            <a:avLst/>
          </a:prstGeom>
          <a:noFill/>
        </p:spPr>
        <p:txBody>
          <a:bodyPr wrap="square" rtlCol="0">
            <a:spAutoFit/>
          </a:bodyPr>
          <a:lstStyle/>
          <a:p>
            <a:r>
              <a:rPr lang="en-US" dirty="0">
                <a:solidFill>
                  <a:schemeClr val="bg1"/>
                </a:solidFill>
              </a:rPr>
              <a:t>The healthcare provider must be considered a centralized trusted entity</a:t>
            </a:r>
          </a:p>
        </p:txBody>
      </p:sp>
      <p:sp>
        <p:nvSpPr>
          <p:cNvPr id="39" name="TextBox 38">
            <a:extLst>
              <a:ext uri="{FF2B5EF4-FFF2-40B4-BE49-F238E27FC236}">
                <a16:creationId xmlns:a16="http://schemas.microsoft.com/office/drawing/2014/main" id="{DDEE196D-F39A-2B2B-5C58-3F4D4A650DC9}"/>
              </a:ext>
            </a:extLst>
          </p:cNvPr>
          <p:cNvSpPr txBox="1"/>
          <p:nvPr/>
        </p:nvSpPr>
        <p:spPr>
          <a:xfrm>
            <a:off x="6994634" y="3682216"/>
            <a:ext cx="3988508" cy="841641"/>
          </a:xfrm>
          <a:prstGeom prst="rect">
            <a:avLst/>
          </a:prstGeom>
          <a:noFill/>
        </p:spPr>
        <p:txBody>
          <a:bodyPr wrap="square" rtlCol="0">
            <a:spAutoFit/>
          </a:bodyPr>
          <a:lstStyle/>
          <a:p>
            <a:r>
              <a:rPr lang="en-US" dirty="0">
                <a:solidFill>
                  <a:schemeClr val="bg1"/>
                </a:solidFill>
              </a:rPr>
              <a:t>They own the overall decisions yet how these decisions are made are not transparent to Patients</a:t>
            </a:r>
          </a:p>
        </p:txBody>
      </p:sp>
    </p:spTree>
    <p:extLst>
      <p:ext uri="{BB962C8B-B14F-4D97-AF65-F5344CB8AC3E}">
        <p14:creationId xmlns:p14="http://schemas.microsoft.com/office/powerpoint/2010/main" val="2728266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47</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Web3</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3508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and permissionless Blockchain</a:t>
            </a:r>
          </a:p>
        </p:txBody>
      </p:sp>
      <p:sp>
        <p:nvSpPr>
          <p:cNvPr id="16" name="Rectangle 15">
            <a:extLst>
              <a:ext uri="{FF2B5EF4-FFF2-40B4-BE49-F238E27FC236}">
                <a16:creationId xmlns:a16="http://schemas.microsoft.com/office/drawing/2014/main" id="{2697A3B6-FD4A-4B35-A3E7-7362EAD7DBBF}"/>
              </a:ext>
            </a:extLst>
          </p:cNvPr>
          <p:cNvSpPr/>
          <p:nvPr/>
        </p:nvSpPr>
        <p:spPr>
          <a:xfrm>
            <a:off x="6844431" y="2263758"/>
            <a:ext cx="144897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Smart Contracts</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sp>
        <p:nvSpPr>
          <p:cNvPr id="22" name="Rectangle 21">
            <a:extLst>
              <a:ext uri="{FF2B5EF4-FFF2-40B4-BE49-F238E27FC236}">
                <a16:creationId xmlns:a16="http://schemas.microsoft.com/office/drawing/2014/main" id="{66FBD147-CE0A-6D9F-8D76-E7DF8F1A1BC5}"/>
              </a:ext>
            </a:extLst>
          </p:cNvPr>
          <p:cNvSpPr/>
          <p:nvPr/>
        </p:nvSpPr>
        <p:spPr>
          <a:xfrm>
            <a:off x="6844431" y="3680724"/>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Processing Smart Contracts</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032430"/>
            <a:ext cx="1670203" cy="798389"/>
          </a:xfrm>
          <a:prstGeom prst="line">
            <a:avLst/>
          </a:prstGeom>
        </p:spPr>
        <p:style>
          <a:lnRef idx="1">
            <a:schemeClr val="accent1"/>
          </a:lnRef>
          <a:fillRef idx="0">
            <a:schemeClr val="accent1"/>
          </a:fillRef>
          <a:effectRef idx="0">
            <a:schemeClr val="accent1"/>
          </a:effectRef>
          <a:fontRef idx="minor">
            <a:schemeClr val="tx1"/>
          </a:fontRef>
        </p:style>
      </p:cxnSp>
      <p:pic>
        <p:nvPicPr>
          <p:cNvPr id="32770" name="Picture 2" descr="Image result for blockchain ledger icon">
            <a:extLst>
              <a:ext uri="{FF2B5EF4-FFF2-40B4-BE49-F238E27FC236}">
                <a16:creationId xmlns:a16="http://schemas.microsoft.com/office/drawing/2014/main" id="{C65312A9-58E0-5A89-B587-B34E7DA7D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6143" y="2447544"/>
            <a:ext cx="1727200" cy="172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2D6EEBB-8548-F1B2-D265-A14D29A0CA35}"/>
              </a:ext>
            </a:extLst>
          </p:cNvPr>
          <p:cNvSpPr txBox="1"/>
          <p:nvPr/>
        </p:nvSpPr>
        <p:spPr>
          <a:xfrm>
            <a:off x="8749742" y="4004136"/>
            <a:ext cx="2082621" cy="343043"/>
          </a:xfrm>
          <a:prstGeom prst="rect">
            <a:avLst/>
          </a:prstGeom>
          <a:noFill/>
        </p:spPr>
        <p:txBody>
          <a:bodyPr wrap="none" rtlCol="0">
            <a:spAutoFit/>
          </a:bodyPr>
          <a:lstStyle/>
          <a:p>
            <a:pPr algn="ctr"/>
            <a:r>
              <a:rPr lang="en-US" b="0" dirty="0"/>
              <a:t>Blockchain Ledger</a:t>
            </a:r>
          </a:p>
        </p:txBody>
      </p:sp>
      <p:sp>
        <p:nvSpPr>
          <p:cNvPr id="40" name="TextBox 39">
            <a:extLst>
              <a:ext uri="{FF2B5EF4-FFF2-40B4-BE49-F238E27FC236}">
                <a16:creationId xmlns:a16="http://schemas.microsoft.com/office/drawing/2014/main" id="{D002DBD7-D2F5-BBA6-D15C-99E81406F38E}"/>
              </a:ext>
            </a:extLst>
          </p:cNvPr>
          <p:cNvSpPr txBox="1"/>
          <p:nvPr/>
        </p:nvSpPr>
        <p:spPr>
          <a:xfrm>
            <a:off x="6485309" y="5108458"/>
            <a:ext cx="5473329" cy="1200329"/>
          </a:xfrm>
          <a:prstGeom prst="rect">
            <a:avLst/>
          </a:prstGeom>
          <a:noFill/>
        </p:spPr>
        <p:txBody>
          <a:bodyPr wrap="square" rtlCol="0">
            <a:spAutoFit/>
          </a:bodyPr>
          <a:lstStyle/>
          <a:p>
            <a:r>
              <a:rPr lang="en-US" sz="2000" dirty="0">
                <a:solidFill>
                  <a:srgbClr val="7030A0"/>
                </a:solidFill>
                <a:latin typeface="+mn-lt"/>
              </a:rPr>
              <a:t>Decisions typically based on trust from a central entity are now transparent over a decentralized network</a:t>
            </a:r>
          </a:p>
        </p:txBody>
      </p:sp>
    </p:spTree>
    <p:extLst>
      <p:ext uri="{BB962C8B-B14F-4D97-AF65-F5344CB8AC3E}">
        <p14:creationId xmlns:p14="http://schemas.microsoft.com/office/powerpoint/2010/main" val="1247165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48</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in Web 2 vs Smart Contracts in Web3 from an Architecture Perspective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074845"/>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FFB8F12-9AD5-3DF8-7D36-ECA418A2EB11}"/>
              </a:ext>
            </a:extLst>
          </p:cNvPr>
          <p:cNvSpPr/>
          <p:nvPr/>
        </p:nvSpPr>
        <p:spPr>
          <a:xfrm>
            <a:off x="5257947" y="1217236"/>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666584"/>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626262"/>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641963"/>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1953581"/>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482503"/>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660326"/>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049376"/>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166567" y="1447232"/>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133492"/>
            <a:ext cx="1980029" cy="343043"/>
          </a:xfrm>
          <a:prstGeom prst="rect">
            <a:avLst/>
          </a:prstGeom>
          <a:noFill/>
        </p:spPr>
        <p:txBody>
          <a:bodyPr wrap="none" rtlCol="0">
            <a:spAutoFit/>
          </a:bodyPr>
          <a:lstStyle/>
          <a:p>
            <a:pPr algn="ctr"/>
            <a:r>
              <a:rPr lang="en-US" b="0" dirty="0"/>
              <a:t>JSON over HTTP</a:t>
            </a:r>
          </a:p>
        </p:txBody>
      </p:sp>
      <p:sp>
        <p:nvSpPr>
          <p:cNvPr id="53" name="Rectangle 52">
            <a:extLst>
              <a:ext uri="{FF2B5EF4-FFF2-40B4-BE49-F238E27FC236}">
                <a16:creationId xmlns:a16="http://schemas.microsoft.com/office/drawing/2014/main" id="{456FA985-68AF-ACA4-46FB-560563058DEB}"/>
              </a:ext>
            </a:extLst>
          </p:cNvPr>
          <p:cNvSpPr/>
          <p:nvPr/>
        </p:nvSpPr>
        <p:spPr>
          <a:xfrm>
            <a:off x="573228" y="2889891"/>
            <a:ext cx="11045544" cy="1077218"/>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APIs exposed over public internet</a:t>
            </a:r>
          </a:p>
          <a:p>
            <a:pPr marL="285750" indent="-285750">
              <a:lnSpc>
                <a:spcPct val="100000"/>
              </a:lnSpc>
              <a:spcAft>
                <a:spcPts val="600"/>
              </a:spcAft>
              <a:buFont typeface="Arial" panose="020B0604020202020204" pitchFamily="34" charset="0"/>
              <a:buChar char="•"/>
            </a:pPr>
            <a:r>
              <a:rPr lang="en-US" b="0" dirty="0"/>
              <a:t>APIs (usually) provide documentation over interfaces, actions they perform, outcomes and errors</a:t>
            </a:r>
          </a:p>
          <a:p>
            <a:pPr marL="285750" indent="-285750">
              <a:lnSpc>
                <a:spcPct val="100000"/>
              </a:lnSpc>
              <a:spcAft>
                <a:spcPts val="600"/>
              </a:spcAft>
              <a:buFont typeface="Arial" panose="020B0604020202020204" pitchFamily="34" charset="0"/>
              <a:buChar char="•"/>
            </a:pPr>
            <a:r>
              <a:rPr lang="en-US" b="0" dirty="0"/>
              <a:t>Entities who provide the API are trusted to fulfil the responsibility of the API</a:t>
            </a:r>
          </a:p>
        </p:txBody>
      </p:sp>
      <p:sp>
        <p:nvSpPr>
          <p:cNvPr id="54" name="Rectangle 53">
            <a:extLst>
              <a:ext uri="{FF2B5EF4-FFF2-40B4-BE49-F238E27FC236}">
                <a16:creationId xmlns:a16="http://schemas.microsoft.com/office/drawing/2014/main" id="{5B230215-3F3B-8D93-32E9-29049DC7F81F}"/>
              </a:ext>
            </a:extLst>
          </p:cNvPr>
          <p:cNvSpPr/>
          <p:nvPr/>
        </p:nvSpPr>
        <p:spPr>
          <a:xfrm>
            <a:off x="490410" y="4485308"/>
            <a:ext cx="11045544" cy="369332"/>
          </a:xfrm>
          <a:prstGeom prst="rect">
            <a:avLst/>
          </a:prstGeom>
        </p:spPr>
        <p:txBody>
          <a:bodyPr wrap="square">
            <a:spAutoFit/>
          </a:bodyPr>
          <a:lstStyle/>
          <a:p>
            <a:pPr>
              <a:lnSpc>
                <a:spcPct val="100000"/>
              </a:lnSpc>
              <a:spcAft>
                <a:spcPts val="600"/>
              </a:spcAft>
            </a:pPr>
            <a:r>
              <a:rPr lang="en-US" b="0" dirty="0"/>
              <a:t>Examples:   Send a </a:t>
            </a:r>
            <a:r>
              <a:rPr lang="en-US" b="0" dirty="0" err="1"/>
              <a:t>venmo</a:t>
            </a:r>
            <a:r>
              <a:rPr lang="en-US" b="0" dirty="0"/>
              <a:t> transaction for $25 to a friend, order a </a:t>
            </a:r>
            <a:r>
              <a:rPr lang="en-US" b="0" dirty="0" err="1"/>
              <a:t>teeshirt</a:t>
            </a:r>
            <a:r>
              <a:rPr lang="en-US" b="0" dirty="0"/>
              <a:t> over amazon, </a:t>
            </a:r>
            <a:r>
              <a:rPr lang="en-US" b="0" dirty="0" err="1"/>
              <a:t>etc</a:t>
            </a:r>
            <a:endParaRPr lang="en-US" b="0" dirty="0"/>
          </a:p>
        </p:txBody>
      </p:sp>
      <p:sp>
        <p:nvSpPr>
          <p:cNvPr id="55" name="Rectangle 54">
            <a:extLst>
              <a:ext uri="{FF2B5EF4-FFF2-40B4-BE49-F238E27FC236}">
                <a16:creationId xmlns:a16="http://schemas.microsoft.com/office/drawing/2014/main" id="{42755847-68F6-78B1-DADD-AF3C4F0053AF}"/>
              </a:ext>
            </a:extLst>
          </p:cNvPr>
          <p:cNvSpPr/>
          <p:nvPr/>
        </p:nvSpPr>
        <p:spPr>
          <a:xfrm>
            <a:off x="490410" y="5209861"/>
            <a:ext cx="11045544" cy="923330"/>
          </a:xfrm>
          <a:prstGeom prst="rect">
            <a:avLst/>
          </a:prstGeom>
        </p:spPr>
        <p:txBody>
          <a:bodyPr wrap="square">
            <a:spAutoFit/>
          </a:bodyPr>
          <a:lstStyle/>
          <a:p>
            <a:pPr>
              <a:lnSpc>
                <a:spcPct val="100000"/>
              </a:lnSpc>
              <a:spcAft>
                <a:spcPts val="600"/>
              </a:spcAft>
            </a:pPr>
            <a:r>
              <a:rPr lang="en-US" b="0" dirty="0"/>
              <a:t>Examples:   Trust must be provided to the entity supplying the API given they do not make available their databases, logs, or API algorithm implementations for reviews. Appeals when there is disagreement or dissatisfaction is not easy – e.g., ”I want a refund, I never received my package”</a:t>
            </a:r>
          </a:p>
        </p:txBody>
      </p:sp>
    </p:spTree>
    <p:extLst>
      <p:ext uri="{BB962C8B-B14F-4D97-AF65-F5344CB8AC3E}">
        <p14:creationId xmlns:p14="http://schemas.microsoft.com/office/powerpoint/2010/main" val="4158329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4FDDF04-E4A2-754B-EE92-F4525A6AE91E}"/>
              </a:ext>
            </a:extLst>
          </p:cNvPr>
          <p:cNvSpPr/>
          <p:nvPr/>
        </p:nvSpPr>
        <p:spPr>
          <a:xfrm>
            <a:off x="795325" y="8981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B1FEED17-26C7-E464-43C9-E25A0EF01EDD}"/>
              </a:ext>
            </a:extLst>
          </p:cNvPr>
          <p:cNvSpPr/>
          <p:nvPr/>
        </p:nvSpPr>
        <p:spPr>
          <a:xfrm>
            <a:off x="947725" y="10505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40F84E71-5E55-33E0-B917-41FB4E4EFC59}"/>
              </a:ext>
            </a:extLst>
          </p:cNvPr>
          <p:cNvSpPr/>
          <p:nvPr/>
        </p:nvSpPr>
        <p:spPr>
          <a:xfrm>
            <a:off x="1100125" y="12029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45" name="Rectangle 44">
            <a:extLst>
              <a:ext uri="{FF2B5EF4-FFF2-40B4-BE49-F238E27FC236}">
                <a16:creationId xmlns:a16="http://schemas.microsoft.com/office/drawing/2014/main" id="{629AC9CA-A734-B11A-3C8D-75EFA5C391A8}"/>
              </a:ext>
            </a:extLst>
          </p:cNvPr>
          <p:cNvSpPr/>
          <p:nvPr/>
        </p:nvSpPr>
        <p:spPr>
          <a:xfrm>
            <a:off x="1252525" y="13553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5" name="Slide Number Placeholder 4"/>
          <p:cNvSpPr>
            <a:spLocks noGrp="1"/>
          </p:cNvSpPr>
          <p:nvPr>
            <p:ph type="sldNum" sz="quarter" idx="11"/>
          </p:nvPr>
        </p:nvSpPr>
        <p:spPr/>
        <p:txBody>
          <a:bodyPr/>
          <a:lstStyle/>
          <a:p>
            <a:fld id="{9ADFED00-AB40-F848-A41A-BF582FBEF6A9}" type="slidenum">
              <a:rPr lang="en-US"/>
              <a:pPr/>
              <a:t>49</a:t>
            </a:fld>
            <a:endParaRPr lang="en-US" dirty="0"/>
          </a:p>
        </p:txBody>
      </p:sp>
      <p:sp>
        <p:nvSpPr>
          <p:cNvPr id="470018" name="Rectangle 2"/>
          <p:cNvSpPr>
            <a:spLocks noGrp="1" noChangeArrowheads="1"/>
          </p:cNvSpPr>
          <p:nvPr>
            <p:ph type="title"/>
          </p:nvPr>
        </p:nvSpPr>
        <p:spPr>
          <a:xfrm>
            <a:off x="330333" y="101927"/>
            <a:ext cx="10936077" cy="698948"/>
          </a:xfrm>
        </p:spPr>
        <p:txBody>
          <a:bodyPr/>
          <a:lstStyle/>
          <a:p>
            <a:r>
              <a:rPr lang="en-US" dirty="0"/>
              <a:t>Blockchain Architecture – The blockchain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1" name="Rectangle 30">
            <a:extLst>
              <a:ext uri="{FF2B5EF4-FFF2-40B4-BE49-F238E27FC236}">
                <a16:creationId xmlns:a16="http://schemas.microsoft.com/office/drawing/2014/main" id="{9FFB8F12-9AD5-3DF8-7D36-ECA418A2EB11}"/>
              </a:ext>
            </a:extLst>
          </p:cNvPr>
          <p:cNvSpPr/>
          <p:nvPr/>
        </p:nvSpPr>
        <p:spPr>
          <a:xfrm>
            <a:off x="1443033" y="1531554"/>
            <a:ext cx="9778590"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Blockchain</a:t>
            </a:r>
          </a:p>
        </p:txBody>
      </p:sp>
      <p:sp>
        <p:nvSpPr>
          <p:cNvPr id="33" name="Rectangle 32">
            <a:extLst>
              <a:ext uri="{FF2B5EF4-FFF2-40B4-BE49-F238E27FC236}">
                <a16:creationId xmlns:a16="http://schemas.microsoft.com/office/drawing/2014/main" id="{5D81FEE3-30F8-796D-FBAC-3135D27F42A9}"/>
              </a:ext>
            </a:extLst>
          </p:cNvPr>
          <p:cNvSpPr/>
          <p:nvPr/>
        </p:nvSpPr>
        <p:spPr>
          <a:xfrm>
            <a:off x="162409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1</a:t>
            </a:r>
          </a:p>
        </p:txBody>
      </p:sp>
      <p:sp>
        <p:nvSpPr>
          <p:cNvPr id="20" name="Rectangle 19">
            <a:extLst>
              <a:ext uri="{FF2B5EF4-FFF2-40B4-BE49-F238E27FC236}">
                <a16:creationId xmlns:a16="http://schemas.microsoft.com/office/drawing/2014/main" id="{FEDBEC96-0779-A0A5-46DF-73664DC2C4F9}"/>
              </a:ext>
            </a:extLst>
          </p:cNvPr>
          <p:cNvSpPr/>
          <p:nvPr/>
        </p:nvSpPr>
        <p:spPr>
          <a:xfrm>
            <a:off x="296411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2</a:t>
            </a:r>
          </a:p>
        </p:txBody>
      </p:sp>
      <p:sp>
        <p:nvSpPr>
          <p:cNvPr id="21" name="Rectangle 20">
            <a:extLst>
              <a:ext uri="{FF2B5EF4-FFF2-40B4-BE49-F238E27FC236}">
                <a16:creationId xmlns:a16="http://schemas.microsoft.com/office/drawing/2014/main" id="{7D0FB3DA-7C53-B071-D60C-897043D88399}"/>
              </a:ext>
            </a:extLst>
          </p:cNvPr>
          <p:cNvSpPr/>
          <p:nvPr/>
        </p:nvSpPr>
        <p:spPr>
          <a:xfrm>
            <a:off x="430413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a:t>
            </a:r>
          </a:p>
        </p:txBody>
      </p:sp>
      <p:sp>
        <p:nvSpPr>
          <p:cNvPr id="22" name="Rectangle 21">
            <a:extLst>
              <a:ext uri="{FF2B5EF4-FFF2-40B4-BE49-F238E27FC236}">
                <a16:creationId xmlns:a16="http://schemas.microsoft.com/office/drawing/2014/main" id="{CE69B9B6-B066-98FE-990A-3931D19296FC}"/>
              </a:ext>
            </a:extLst>
          </p:cNvPr>
          <p:cNvSpPr/>
          <p:nvPr/>
        </p:nvSpPr>
        <p:spPr>
          <a:xfrm>
            <a:off x="564415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a:t>
            </a:r>
          </a:p>
        </p:txBody>
      </p:sp>
      <p:sp>
        <p:nvSpPr>
          <p:cNvPr id="23" name="Rectangle 22">
            <a:extLst>
              <a:ext uri="{FF2B5EF4-FFF2-40B4-BE49-F238E27FC236}">
                <a16:creationId xmlns:a16="http://schemas.microsoft.com/office/drawing/2014/main" id="{CB1C8ED0-4033-DBE0-0729-A7D904CE1C3A}"/>
              </a:ext>
            </a:extLst>
          </p:cNvPr>
          <p:cNvSpPr/>
          <p:nvPr/>
        </p:nvSpPr>
        <p:spPr>
          <a:xfrm>
            <a:off x="7145358" y="1911860"/>
            <a:ext cx="1435039" cy="75986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Block N+1</a:t>
            </a:r>
          </a:p>
        </p:txBody>
      </p:sp>
      <p:cxnSp>
        <p:nvCxnSpPr>
          <p:cNvPr id="3" name="Straight Connector 2">
            <a:extLst>
              <a:ext uri="{FF2B5EF4-FFF2-40B4-BE49-F238E27FC236}">
                <a16:creationId xmlns:a16="http://schemas.microsoft.com/office/drawing/2014/main" id="{AB935C85-4040-C585-0AAD-8BC0A23A7BBC}"/>
              </a:ext>
            </a:extLst>
          </p:cNvPr>
          <p:cNvCxnSpPr>
            <a:stCxn id="33" idx="3"/>
            <a:endCxn id="20" idx="1"/>
          </p:cNvCxnSpPr>
          <p:nvPr/>
        </p:nvCxnSpPr>
        <p:spPr>
          <a:xfrm>
            <a:off x="273468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88197-D543-9FEE-2876-85EE532B9116}"/>
              </a:ext>
            </a:extLst>
          </p:cNvPr>
          <p:cNvCxnSpPr>
            <a:cxnSpLocks/>
            <a:stCxn id="20" idx="3"/>
            <a:endCxn id="21" idx="1"/>
          </p:cNvCxnSpPr>
          <p:nvPr/>
        </p:nvCxnSpPr>
        <p:spPr>
          <a:xfrm>
            <a:off x="407470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9D3902-B9D6-FAFD-3A73-6F43D05E8383}"/>
              </a:ext>
            </a:extLst>
          </p:cNvPr>
          <p:cNvCxnSpPr>
            <a:cxnSpLocks/>
          </p:cNvCxnSpPr>
          <p:nvPr/>
        </p:nvCxnSpPr>
        <p:spPr>
          <a:xfrm>
            <a:off x="541472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F8E42A8-3945-EC3B-22D5-E971C24D1CD9}"/>
              </a:ext>
            </a:extLst>
          </p:cNvPr>
          <p:cNvSpPr/>
          <p:nvPr/>
        </p:nvSpPr>
        <p:spPr>
          <a:xfrm>
            <a:off x="8714807" y="170833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5" name="Rectangle 34">
            <a:extLst>
              <a:ext uri="{FF2B5EF4-FFF2-40B4-BE49-F238E27FC236}">
                <a16:creationId xmlns:a16="http://schemas.microsoft.com/office/drawing/2014/main" id="{4B805341-3B5F-5300-CA15-ED740EE89ACE}"/>
              </a:ext>
            </a:extLst>
          </p:cNvPr>
          <p:cNvSpPr/>
          <p:nvPr/>
        </p:nvSpPr>
        <p:spPr>
          <a:xfrm>
            <a:off x="8714806" y="197294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6" name="Rectangle 35">
            <a:extLst>
              <a:ext uri="{FF2B5EF4-FFF2-40B4-BE49-F238E27FC236}">
                <a16:creationId xmlns:a16="http://schemas.microsoft.com/office/drawing/2014/main" id="{FAF67EA8-B093-374F-8500-D0CD427869FB}"/>
              </a:ext>
            </a:extLst>
          </p:cNvPr>
          <p:cNvSpPr/>
          <p:nvPr/>
        </p:nvSpPr>
        <p:spPr>
          <a:xfrm>
            <a:off x="8714805" y="223755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7" name="Rectangle 36">
            <a:extLst>
              <a:ext uri="{FF2B5EF4-FFF2-40B4-BE49-F238E27FC236}">
                <a16:creationId xmlns:a16="http://schemas.microsoft.com/office/drawing/2014/main" id="{69833573-C8A3-2312-9AE6-F9D03CAA893E}"/>
              </a:ext>
            </a:extLst>
          </p:cNvPr>
          <p:cNvSpPr/>
          <p:nvPr/>
        </p:nvSpPr>
        <p:spPr>
          <a:xfrm>
            <a:off x="8714804" y="250216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48" name="TextBox 47">
            <a:extLst>
              <a:ext uri="{FF2B5EF4-FFF2-40B4-BE49-F238E27FC236}">
                <a16:creationId xmlns:a16="http://schemas.microsoft.com/office/drawing/2014/main" id="{23F9EC08-70B7-6D53-7784-86973308A89D}"/>
              </a:ext>
            </a:extLst>
          </p:cNvPr>
          <p:cNvSpPr txBox="1"/>
          <p:nvPr/>
        </p:nvSpPr>
        <p:spPr>
          <a:xfrm>
            <a:off x="9986443" y="4170961"/>
            <a:ext cx="2210863" cy="343043"/>
          </a:xfrm>
          <a:prstGeom prst="rect">
            <a:avLst/>
          </a:prstGeom>
          <a:noFill/>
        </p:spPr>
        <p:txBody>
          <a:bodyPr wrap="none" rtlCol="0">
            <a:spAutoFit/>
          </a:bodyPr>
          <a:lstStyle/>
          <a:p>
            <a:pPr algn="ctr"/>
            <a:r>
              <a:rPr lang="en-US" b="0" dirty="0"/>
              <a:t>Blockchain Miner(s)</a:t>
            </a:r>
          </a:p>
        </p:txBody>
      </p:sp>
      <p:pic>
        <p:nvPicPr>
          <p:cNvPr id="58" name="Picture 2" descr="How To Set Use Angry Stickman Icon Png - Angry Stick Figure Clip Art PNG  Image | Transparent PNG Free Download on SeekPNG">
            <a:extLst>
              <a:ext uri="{FF2B5EF4-FFF2-40B4-BE49-F238E27FC236}">
                <a16:creationId xmlns:a16="http://schemas.microsoft.com/office/drawing/2014/main" id="{F67F0E96-40B5-4C8F-838D-C3C821D52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196" y="3210948"/>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C35B5DE5-6A96-6031-15C6-10A39EF5841B}"/>
              </a:ext>
            </a:extLst>
          </p:cNvPr>
          <p:cNvSpPr/>
          <p:nvPr/>
        </p:nvSpPr>
        <p:spPr>
          <a:xfrm>
            <a:off x="1426940" y="4890034"/>
            <a:ext cx="9778590"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Blockchain</a:t>
            </a:r>
          </a:p>
        </p:txBody>
      </p:sp>
      <p:sp>
        <p:nvSpPr>
          <p:cNvPr id="60" name="Rectangle 59">
            <a:extLst>
              <a:ext uri="{FF2B5EF4-FFF2-40B4-BE49-F238E27FC236}">
                <a16:creationId xmlns:a16="http://schemas.microsoft.com/office/drawing/2014/main" id="{3618005C-0BF2-999D-7C9A-97148A63A6BB}"/>
              </a:ext>
            </a:extLst>
          </p:cNvPr>
          <p:cNvSpPr/>
          <p:nvPr/>
        </p:nvSpPr>
        <p:spPr>
          <a:xfrm>
            <a:off x="160799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1</a:t>
            </a:r>
          </a:p>
        </p:txBody>
      </p:sp>
      <p:sp>
        <p:nvSpPr>
          <p:cNvPr id="61" name="Rectangle 60">
            <a:extLst>
              <a:ext uri="{FF2B5EF4-FFF2-40B4-BE49-F238E27FC236}">
                <a16:creationId xmlns:a16="http://schemas.microsoft.com/office/drawing/2014/main" id="{4B246E92-BFCB-2ABD-DE28-E7B980B6B116}"/>
              </a:ext>
            </a:extLst>
          </p:cNvPr>
          <p:cNvSpPr/>
          <p:nvPr/>
        </p:nvSpPr>
        <p:spPr>
          <a:xfrm>
            <a:off x="294801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2</a:t>
            </a:r>
          </a:p>
        </p:txBody>
      </p:sp>
      <p:sp>
        <p:nvSpPr>
          <p:cNvPr id="62" name="Rectangle 61">
            <a:extLst>
              <a:ext uri="{FF2B5EF4-FFF2-40B4-BE49-F238E27FC236}">
                <a16:creationId xmlns:a16="http://schemas.microsoft.com/office/drawing/2014/main" id="{4EF0A410-00A6-7884-519A-D0FAAAD7E3C9}"/>
              </a:ext>
            </a:extLst>
          </p:cNvPr>
          <p:cNvSpPr/>
          <p:nvPr/>
        </p:nvSpPr>
        <p:spPr>
          <a:xfrm>
            <a:off x="428803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a:t>
            </a:r>
          </a:p>
        </p:txBody>
      </p:sp>
      <p:sp>
        <p:nvSpPr>
          <p:cNvPr id="63" name="Rectangle 62">
            <a:extLst>
              <a:ext uri="{FF2B5EF4-FFF2-40B4-BE49-F238E27FC236}">
                <a16:creationId xmlns:a16="http://schemas.microsoft.com/office/drawing/2014/main" id="{83E6DA54-0630-C661-CD2C-90724B62ED8F}"/>
              </a:ext>
            </a:extLst>
          </p:cNvPr>
          <p:cNvSpPr/>
          <p:nvPr/>
        </p:nvSpPr>
        <p:spPr>
          <a:xfrm>
            <a:off x="562805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a:t>
            </a:r>
          </a:p>
        </p:txBody>
      </p:sp>
      <p:cxnSp>
        <p:nvCxnSpPr>
          <p:cNvPr id="65" name="Straight Connector 64">
            <a:extLst>
              <a:ext uri="{FF2B5EF4-FFF2-40B4-BE49-F238E27FC236}">
                <a16:creationId xmlns:a16="http://schemas.microsoft.com/office/drawing/2014/main" id="{6898304F-B0CA-3E84-7F36-D3782C172B04}"/>
              </a:ext>
            </a:extLst>
          </p:cNvPr>
          <p:cNvCxnSpPr>
            <a:stCxn id="60" idx="3"/>
            <a:endCxn id="61" idx="1"/>
          </p:cNvCxnSpPr>
          <p:nvPr/>
        </p:nvCxnSpPr>
        <p:spPr>
          <a:xfrm>
            <a:off x="271859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D511F47-DEC2-4A8A-F9F7-BFB5F5B422C1}"/>
              </a:ext>
            </a:extLst>
          </p:cNvPr>
          <p:cNvCxnSpPr>
            <a:cxnSpLocks/>
            <a:stCxn id="61" idx="3"/>
            <a:endCxn id="62" idx="1"/>
          </p:cNvCxnSpPr>
          <p:nvPr/>
        </p:nvCxnSpPr>
        <p:spPr>
          <a:xfrm>
            <a:off x="405861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E4B443F-2569-E891-46CC-38A4AF2FC1F9}"/>
              </a:ext>
            </a:extLst>
          </p:cNvPr>
          <p:cNvCxnSpPr>
            <a:cxnSpLocks/>
          </p:cNvCxnSpPr>
          <p:nvPr/>
        </p:nvCxnSpPr>
        <p:spPr>
          <a:xfrm>
            <a:off x="539863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25D09D0F-197D-92DB-F1F7-734F209DBD02}"/>
              </a:ext>
            </a:extLst>
          </p:cNvPr>
          <p:cNvSpPr/>
          <p:nvPr/>
        </p:nvSpPr>
        <p:spPr>
          <a:xfrm>
            <a:off x="8698714" y="506681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69" name="Rectangle 68">
            <a:extLst>
              <a:ext uri="{FF2B5EF4-FFF2-40B4-BE49-F238E27FC236}">
                <a16:creationId xmlns:a16="http://schemas.microsoft.com/office/drawing/2014/main" id="{78F4C005-0DAC-D726-2D11-3E178E342333}"/>
              </a:ext>
            </a:extLst>
          </p:cNvPr>
          <p:cNvSpPr/>
          <p:nvPr/>
        </p:nvSpPr>
        <p:spPr>
          <a:xfrm>
            <a:off x="8698713" y="533142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0" name="Rectangle 69">
            <a:extLst>
              <a:ext uri="{FF2B5EF4-FFF2-40B4-BE49-F238E27FC236}">
                <a16:creationId xmlns:a16="http://schemas.microsoft.com/office/drawing/2014/main" id="{5DB1F5ED-37A1-44CF-E0E4-3365D27FA085}"/>
              </a:ext>
            </a:extLst>
          </p:cNvPr>
          <p:cNvSpPr/>
          <p:nvPr/>
        </p:nvSpPr>
        <p:spPr>
          <a:xfrm>
            <a:off x="8698712" y="559603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1" name="Rectangle 70">
            <a:extLst>
              <a:ext uri="{FF2B5EF4-FFF2-40B4-BE49-F238E27FC236}">
                <a16:creationId xmlns:a16="http://schemas.microsoft.com/office/drawing/2014/main" id="{D38F9F82-F1A9-B55A-D247-ECA62C55013C}"/>
              </a:ext>
            </a:extLst>
          </p:cNvPr>
          <p:cNvSpPr/>
          <p:nvPr/>
        </p:nvSpPr>
        <p:spPr>
          <a:xfrm>
            <a:off x="8698711" y="586064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2" name="Rectangle 71">
            <a:extLst>
              <a:ext uri="{FF2B5EF4-FFF2-40B4-BE49-F238E27FC236}">
                <a16:creationId xmlns:a16="http://schemas.microsoft.com/office/drawing/2014/main" id="{22948127-2D39-4F66-CA3A-A1A15FBF090A}"/>
              </a:ext>
            </a:extLst>
          </p:cNvPr>
          <p:cNvSpPr/>
          <p:nvPr/>
        </p:nvSpPr>
        <p:spPr>
          <a:xfrm>
            <a:off x="6967909" y="5259619"/>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N+1</a:t>
            </a:r>
          </a:p>
        </p:txBody>
      </p:sp>
      <p:cxnSp>
        <p:nvCxnSpPr>
          <p:cNvPr id="73" name="Straight Connector 72">
            <a:extLst>
              <a:ext uri="{FF2B5EF4-FFF2-40B4-BE49-F238E27FC236}">
                <a16:creationId xmlns:a16="http://schemas.microsoft.com/office/drawing/2014/main" id="{DE1F0153-A7A4-8C9F-6E6E-3054541270EA}"/>
              </a:ext>
            </a:extLst>
          </p:cNvPr>
          <p:cNvCxnSpPr>
            <a:cxnSpLocks/>
          </p:cNvCxnSpPr>
          <p:nvPr/>
        </p:nvCxnSpPr>
        <p:spPr>
          <a:xfrm>
            <a:off x="6738480" y="5639550"/>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Down Arrow 7">
            <a:extLst>
              <a:ext uri="{FF2B5EF4-FFF2-40B4-BE49-F238E27FC236}">
                <a16:creationId xmlns:a16="http://schemas.microsoft.com/office/drawing/2014/main" id="{BEF030B6-E0A6-3F74-A330-57E84BFBD429}"/>
              </a:ext>
            </a:extLst>
          </p:cNvPr>
          <p:cNvSpPr/>
          <p:nvPr/>
        </p:nvSpPr>
        <p:spPr>
          <a:xfrm>
            <a:off x="9157626" y="3084359"/>
            <a:ext cx="814388" cy="16221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D43B1E1-D8B2-E07A-23F8-1784DB122BF6}"/>
              </a:ext>
            </a:extLst>
          </p:cNvPr>
          <p:cNvSpPr/>
          <p:nvPr/>
        </p:nvSpPr>
        <p:spPr>
          <a:xfrm>
            <a:off x="144593" y="3075365"/>
            <a:ext cx="9256582" cy="1877437"/>
          </a:xfrm>
          <a:prstGeom prst="rect">
            <a:avLst/>
          </a:prstGeom>
        </p:spPr>
        <p:txBody>
          <a:bodyPr wrap="square">
            <a:spAutoFit/>
          </a:bodyPr>
          <a:lstStyle/>
          <a:p>
            <a:pPr>
              <a:lnSpc>
                <a:spcPct val="100000"/>
              </a:lnSpc>
              <a:spcAft>
                <a:spcPts val="600"/>
              </a:spcAft>
            </a:pPr>
            <a:r>
              <a:rPr lang="en-US" sz="1600" b="0" dirty="0"/>
              <a:t>A blockchain is a linked list of blocks, each block containing a validated collection of transactions</a:t>
            </a:r>
          </a:p>
          <a:p>
            <a:pPr>
              <a:lnSpc>
                <a:spcPct val="100000"/>
              </a:lnSpc>
              <a:spcAft>
                <a:spcPts val="600"/>
              </a:spcAft>
            </a:pPr>
            <a:r>
              <a:rPr lang="en-US" sz="1600" b="0" dirty="0"/>
              <a:t>A blockchain is distributed and replicated, all parties can view the same thing</a:t>
            </a:r>
          </a:p>
          <a:p>
            <a:pPr>
              <a:lnSpc>
                <a:spcPct val="100000"/>
              </a:lnSpc>
              <a:spcAft>
                <a:spcPts val="600"/>
              </a:spcAft>
            </a:pPr>
            <a:r>
              <a:rPr lang="en-US" sz="1600" b="0" dirty="0"/>
              <a:t>Blockchain miners perform a complex process to mint new blocks from pending transactions, but once minted, the correctness of the block is easily verified by all parties</a:t>
            </a:r>
          </a:p>
          <a:p>
            <a:pPr>
              <a:lnSpc>
                <a:spcPct val="100000"/>
              </a:lnSpc>
              <a:spcAft>
                <a:spcPts val="600"/>
              </a:spcAft>
            </a:pPr>
            <a:r>
              <a:rPr lang="en-US" sz="1600" b="0" dirty="0"/>
              <a:t>Blockchain miners compete for awards via fees and tips to mint new blocks</a:t>
            </a:r>
          </a:p>
          <a:p>
            <a:pPr>
              <a:lnSpc>
                <a:spcPct val="100000"/>
              </a:lnSpc>
              <a:spcAft>
                <a:spcPts val="600"/>
              </a:spcAft>
            </a:pPr>
            <a:endParaRPr lang="en-US" sz="1600" b="0" dirty="0"/>
          </a:p>
        </p:txBody>
      </p:sp>
      <p:sp>
        <p:nvSpPr>
          <p:cNvPr id="9" name="TextBox 8">
            <a:extLst>
              <a:ext uri="{FF2B5EF4-FFF2-40B4-BE49-F238E27FC236}">
                <a16:creationId xmlns:a16="http://schemas.microsoft.com/office/drawing/2014/main" id="{15A7E648-F8A4-058E-B102-C33BCCFD54D6}"/>
              </a:ext>
            </a:extLst>
          </p:cNvPr>
          <p:cNvSpPr txBox="1"/>
          <p:nvPr/>
        </p:nvSpPr>
        <p:spPr>
          <a:xfrm>
            <a:off x="6815114" y="1900239"/>
            <a:ext cx="312906" cy="841641"/>
          </a:xfrm>
          <a:prstGeom prst="rect">
            <a:avLst/>
          </a:prstGeom>
          <a:noFill/>
        </p:spPr>
        <p:txBody>
          <a:bodyPr wrap="none" rtlCol="0">
            <a:spAutoFit/>
          </a:bodyPr>
          <a:lstStyle/>
          <a:p>
            <a:r>
              <a:rPr lang="en-US" dirty="0">
                <a:solidFill>
                  <a:srgbClr val="FF0000"/>
                </a:solidFill>
              </a:rPr>
              <a:t>x</a:t>
            </a:r>
            <a:br>
              <a:rPr lang="en-US" dirty="0">
                <a:solidFill>
                  <a:srgbClr val="FF0000"/>
                </a:solidFill>
              </a:rPr>
            </a:br>
            <a:r>
              <a:rPr lang="en-US" dirty="0">
                <a:solidFill>
                  <a:srgbClr val="FF0000"/>
                </a:solidFill>
              </a:rPr>
              <a:t>x</a:t>
            </a:r>
            <a:br>
              <a:rPr lang="en-US" dirty="0">
                <a:solidFill>
                  <a:srgbClr val="FF0000"/>
                </a:solidFill>
              </a:rPr>
            </a:br>
            <a:r>
              <a:rPr lang="en-US" dirty="0">
                <a:solidFill>
                  <a:srgbClr val="FF0000"/>
                </a:solidFill>
              </a:rPr>
              <a:t>x</a:t>
            </a:r>
          </a:p>
        </p:txBody>
      </p:sp>
    </p:spTree>
    <p:extLst>
      <p:ext uri="{BB962C8B-B14F-4D97-AF65-F5344CB8AC3E}">
        <p14:creationId xmlns:p14="http://schemas.microsoft.com/office/powerpoint/2010/main" val="191152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5</a:t>
            </a:fld>
            <a:endParaRPr lang="en-US"/>
          </a:p>
        </p:txBody>
      </p:sp>
      <p:sp>
        <p:nvSpPr>
          <p:cNvPr id="680962" name="Rectangle 2"/>
          <p:cNvSpPr>
            <a:spLocks noGrp="1" noChangeArrowheads="1"/>
          </p:cNvSpPr>
          <p:nvPr>
            <p:ph type="title"/>
          </p:nvPr>
        </p:nvSpPr>
        <p:spPr/>
        <p:txBody>
          <a:bodyPr/>
          <a:lstStyle/>
          <a:p>
            <a:r>
              <a:rPr lang="en-US" dirty="0"/>
              <a:t>Web 1.0, 2.0, and perhaps soon 3.0</a:t>
            </a:r>
          </a:p>
        </p:txBody>
      </p:sp>
      <p:pic>
        <p:nvPicPr>
          <p:cNvPr id="4098" name="Picture 2" descr="Web 3.0 Is The Future: How Will It Be Different From Web 2.0? | by Adenugba  Blessing | Coinmonks | Mar, 2022 | Medium">
            <a:extLst>
              <a:ext uri="{FF2B5EF4-FFF2-40B4-BE49-F238E27FC236}">
                <a16:creationId xmlns:a16="http://schemas.microsoft.com/office/drawing/2014/main" id="{0D9FE637-368E-BFC0-E5A8-87CAF9483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577" y="973983"/>
            <a:ext cx="8380846" cy="576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333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50</a:t>
            </a:fld>
            <a:endParaRPr lang="en-US" dirty="0"/>
          </a:p>
        </p:txBody>
      </p:sp>
      <p:sp>
        <p:nvSpPr>
          <p:cNvPr id="470018" name="Rectangle 2"/>
          <p:cNvSpPr>
            <a:spLocks noGrp="1" noChangeArrowheads="1"/>
          </p:cNvSpPr>
          <p:nvPr>
            <p:ph type="title"/>
          </p:nvPr>
        </p:nvSpPr>
        <p:spPr>
          <a:xfrm>
            <a:off x="330333" y="101927"/>
            <a:ext cx="10936077" cy="698948"/>
          </a:xfrm>
        </p:spPr>
        <p:txBody>
          <a:bodyPr/>
          <a:lstStyle/>
          <a:p>
            <a:r>
              <a:rPr lang="en-US" dirty="0"/>
              <a:t>Blockchain Architecture – The smart contract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8" name="TextBox 47">
            <a:extLst>
              <a:ext uri="{FF2B5EF4-FFF2-40B4-BE49-F238E27FC236}">
                <a16:creationId xmlns:a16="http://schemas.microsoft.com/office/drawing/2014/main" id="{23F9EC08-70B7-6D53-7784-86973308A89D}"/>
              </a:ext>
            </a:extLst>
          </p:cNvPr>
          <p:cNvSpPr txBox="1"/>
          <p:nvPr/>
        </p:nvSpPr>
        <p:spPr>
          <a:xfrm>
            <a:off x="6130620" y="814787"/>
            <a:ext cx="607860" cy="343043"/>
          </a:xfrm>
          <a:prstGeom prst="rect">
            <a:avLst/>
          </a:prstGeom>
          <a:noFill/>
        </p:spPr>
        <p:txBody>
          <a:bodyPr wrap="none" rtlCol="0">
            <a:spAutoFit/>
          </a:bodyPr>
          <a:lstStyle/>
          <a:p>
            <a:pPr algn="ctr"/>
            <a:r>
              <a:rPr lang="en-US" b="0" dirty="0"/>
              <a:t>coin</a:t>
            </a:r>
          </a:p>
        </p:txBody>
      </p:sp>
      <p:sp>
        <p:nvSpPr>
          <p:cNvPr id="60" name="Rectangle 59">
            <a:extLst>
              <a:ext uri="{FF2B5EF4-FFF2-40B4-BE49-F238E27FC236}">
                <a16:creationId xmlns:a16="http://schemas.microsoft.com/office/drawing/2014/main" id="{3618005C-0BF2-999D-7C9A-97148A63A6BB}"/>
              </a:ext>
            </a:extLst>
          </p:cNvPr>
          <p:cNvSpPr/>
          <p:nvPr/>
        </p:nvSpPr>
        <p:spPr>
          <a:xfrm>
            <a:off x="727497" y="1125538"/>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Machine</a:t>
            </a:r>
            <a:br>
              <a:rPr lang="en-US" sz="1600" dirty="0">
                <a:solidFill>
                  <a:schemeClr val="tx1"/>
                </a:solidFill>
              </a:rPr>
            </a:br>
            <a:r>
              <a:rPr lang="en-US" sz="1600" dirty="0">
                <a:solidFill>
                  <a:schemeClr val="tx1"/>
                </a:solidFill>
              </a:rPr>
              <a:t>Code</a:t>
            </a:r>
          </a:p>
        </p:txBody>
      </p:sp>
      <p:sp>
        <p:nvSpPr>
          <p:cNvPr id="46" name="Rectangle 45">
            <a:extLst>
              <a:ext uri="{FF2B5EF4-FFF2-40B4-BE49-F238E27FC236}">
                <a16:creationId xmlns:a16="http://schemas.microsoft.com/office/drawing/2014/main" id="{C3F49960-E60C-E9D9-4D89-82CEE11BE127}"/>
              </a:ext>
            </a:extLst>
          </p:cNvPr>
          <p:cNvSpPr/>
          <p:nvPr/>
        </p:nvSpPr>
        <p:spPr>
          <a:xfrm>
            <a:off x="727496" y="1875054"/>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7" name="Rectangle 46">
            <a:extLst>
              <a:ext uri="{FF2B5EF4-FFF2-40B4-BE49-F238E27FC236}">
                <a16:creationId xmlns:a16="http://schemas.microsoft.com/office/drawing/2014/main" id="{2B41A05B-3B7C-CBA3-C999-E687E4CD2E76}"/>
              </a:ext>
            </a:extLst>
          </p:cNvPr>
          <p:cNvSpPr/>
          <p:nvPr/>
        </p:nvSpPr>
        <p:spPr>
          <a:xfrm>
            <a:off x="727495" y="2624570"/>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9" name="Rectangle 48">
            <a:extLst>
              <a:ext uri="{FF2B5EF4-FFF2-40B4-BE49-F238E27FC236}">
                <a16:creationId xmlns:a16="http://schemas.microsoft.com/office/drawing/2014/main" id="{3EAA4446-0FBB-B115-2298-CA2ABFE57C39}"/>
              </a:ext>
            </a:extLst>
          </p:cNvPr>
          <p:cNvSpPr/>
          <p:nvPr/>
        </p:nvSpPr>
        <p:spPr>
          <a:xfrm>
            <a:off x="727494" y="3374086"/>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 name="Oval 3">
            <a:extLst>
              <a:ext uri="{FF2B5EF4-FFF2-40B4-BE49-F238E27FC236}">
                <a16:creationId xmlns:a16="http://schemas.microsoft.com/office/drawing/2014/main" id="{17A67512-5645-9D4B-0417-13B096D2E951}"/>
              </a:ext>
            </a:extLst>
          </p:cNvPr>
          <p:cNvSpPr/>
          <p:nvPr/>
        </p:nvSpPr>
        <p:spPr>
          <a:xfrm>
            <a:off x="3900488" y="1543049"/>
            <a:ext cx="108585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Initial state</a:t>
            </a:r>
          </a:p>
        </p:txBody>
      </p:sp>
      <p:sp>
        <p:nvSpPr>
          <p:cNvPr id="50" name="Oval 49">
            <a:extLst>
              <a:ext uri="{FF2B5EF4-FFF2-40B4-BE49-F238E27FC236}">
                <a16:creationId xmlns:a16="http://schemas.microsoft.com/office/drawing/2014/main" id="{95081F0F-6192-B880-B83D-E98272287DA3}"/>
              </a:ext>
            </a:extLst>
          </p:cNvPr>
          <p:cNvSpPr/>
          <p:nvPr/>
        </p:nvSpPr>
        <p:spPr>
          <a:xfrm>
            <a:off x="5315020" y="1512037"/>
            <a:ext cx="177158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Accumulate Money</a:t>
            </a:r>
          </a:p>
        </p:txBody>
      </p:sp>
      <p:sp>
        <p:nvSpPr>
          <p:cNvPr id="51" name="Oval 50">
            <a:extLst>
              <a:ext uri="{FF2B5EF4-FFF2-40B4-BE49-F238E27FC236}">
                <a16:creationId xmlns:a16="http://schemas.microsoft.com/office/drawing/2014/main" id="{21A959A1-4584-86C5-8522-EC3ADA51E81E}"/>
              </a:ext>
            </a:extLst>
          </p:cNvPr>
          <p:cNvSpPr/>
          <p:nvPr/>
        </p:nvSpPr>
        <p:spPr>
          <a:xfrm>
            <a:off x="7351740" y="1499704"/>
            <a:ext cx="177158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Dispense</a:t>
            </a:r>
            <a:br>
              <a:rPr lang="en-US" sz="1200" dirty="0"/>
            </a:br>
            <a:r>
              <a:rPr lang="en-US" sz="1200" dirty="0"/>
              <a:t>Product</a:t>
            </a:r>
          </a:p>
        </p:txBody>
      </p:sp>
      <p:sp>
        <p:nvSpPr>
          <p:cNvPr id="52" name="Oval 51">
            <a:extLst>
              <a:ext uri="{FF2B5EF4-FFF2-40B4-BE49-F238E27FC236}">
                <a16:creationId xmlns:a16="http://schemas.microsoft.com/office/drawing/2014/main" id="{040CD1C8-615B-FE59-352C-2980F9B2A965}"/>
              </a:ext>
            </a:extLst>
          </p:cNvPr>
          <p:cNvSpPr/>
          <p:nvPr/>
        </p:nvSpPr>
        <p:spPr>
          <a:xfrm>
            <a:off x="9388459" y="1509687"/>
            <a:ext cx="2076043"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Refund</a:t>
            </a:r>
            <a:br>
              <a:rPr lang="en-US" sz="1200" dirty="0"/>
            </a:br>
            <a:r>
              <a:rPr lang="en-US" sz="1200" dirty="0"/>
              <a:t>Overpayment</a:t>
            </a:r>
          </a:p>
        </p:txBody>
      </p:sp>
      <p:cxnSp>
        <p:nvCxnSpPr>
          <p:cNvPr id="10" name="Curved Connector 9">
            <a:extLst>
              <a:ext uri="{FF2B5EF4-FFF2-40B4-BE49-F238E27FC236}">
                <a16:creationId xmlns:a16="http://schemas.microsoft.com/office/drawing/2014/main" id="{B9192D61-59E8-2391-55A8-757F102C812E}"/>
              </a:ext>
            </a:extLst>
          </p:cNvPr>
          <p:cNvCxnSpPr>
            <a:cxnSpLocks/>
            <a:stCxn id="4" idx="7"/>
            <a:endCxn id="50" idx="1"/>
          </p:cNvCxnSpPr>
          <p:nvPr/>
        </p:nvCxnSpPr>
        <p:spPr>
          <a:xfrm rot="5400000" flipH="1" flipV="1">
            <a:off x="5185384" y="1283698"/>
            <a:ext cx="31012" cy="747143"/>
          </a:xfrm>
          <a:prstGeom prst="curvedConnector3">
            <a:avLst>
              <a:gd name="adj1" fmla="val 125544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a:extLst>
              <a:ext uri="{FF2B5EF4-FFF2-40B4-BE49-F238E27FC236}">
                <a16:creationId xmlns:a16="http://schemas.microsoft.com/office/drawing/2014/main" id="{67EA5584-EEA8-A435-DEEE-931AD34987FA}"/>
              </a:ext>
            </a:extLst>
          </p:cNvPr>
          <p:cNvCxnSpPr>
            <a:cxnSpLocks/>
            <a:stCxn id="50" idx="0"/>
            <a:endCxn id="50" idx="7"/>
          </p:cNvCxnSpPr>
          <p:nvPr/>
        </p:nvCxnSpPr>
        <p:spPr>
          <a:xfrm rot="16200000" flipH="1">
            <a:off x="6449121" y="1263726"/>
            <a:ext cx="129726" cy="626348"/>
          </a:xfrm>
          <a:prstGeom prst="curvedConnector3">
            <a:avLst>
              <a:gd name="adj1" fmla="val -29736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890F876-4150-15B9-5586-B6E3EF066D0B}"/>
              </a:ext>
            </a:extLst>
          </p:cNvPr>
          <p:cNvSpPr txBox="1"/>
          <p:nvPr/>
        </p:nvSpPr>
        <p:spPr>
          <a:xfrm>
            <a:off x="4827318" y="966125"/>
            <a:ext cx="607860" cy="343043"/>
          </a:xfrm>
          <a:prstGeom prst="rect">
            <a:avLst/>
          </a:prstGeom>
          <a:noFill/>
        </p:spPr>
        <p:txBody>
          <a:bodyPr wrap="none" rtlCol="0">
            <a:spAutoFit/>
          </a:bodyPr>
          <a:lstStyle/>
          <a:p>
            <a:pPr algn="ctr"/>
            <a:r>
              <a:rPr lang="en-US" b="0" dirty="0"/>
              <a:t>coin</a:t>
            </a:r>
          </a:p>
        </p:txBody>
      </p:sp>
      <p:cxnSp>
        <p:nvCxnSpPr>
          <p:cNvPr id="75" name="Curved Connector 74">
            <a:extLst>
              <a:ext uri="{FF2B5EF4-FFF2-40B4-BE49-F238E27FC236}">
                <a16:creationId xmlns:a16="http://schemas.microsoft.com/office/drawing/2014/main" id="{019785D9-586D-3424-255F-F5C12247ED59}"/>
              </a:ext>
            </a:extLst>
          </p:cNvPr>
          <p:cNvCxnSpPr>
            <a:cxnSpLocks/>
            <a:stCxn id="50" idx="5"/>
            <a:endCxn id="51" idx="3"/>
          </p:cNvCxnSpPr>
          <p:nvPr/>
        </p:nvCxnSpPr>
        <p:spPr>
          <a:xfrm rot="5400000" flipH="1" flipV="1">
            <a:off x="7213003" y="1869958"/>
            <a:ext cx="12333" cy="784024"/>
          </a:xfrm>
          <a:prstGeom prst="curvedConnector3">
            <a:avLst>
              <a:gd name="adj1" fmla="val -290542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A284D3C-E069-C2D8-1E33-0CFE4B32B732}"/>
              </a:ext>
            </a:extLst>
          </p:cNvPr>
          <p:cNvSpPr txBox="1"/>
          <p:nvPr/>
        </p:nvSpPr>
        <p:spPr>
          <a:xfrm>
            <a:off x="6736307" y="2622678"/>
            <a:ext cx="2127570" cy="343043"/>
          </a:xfrm>
          <a:prstGeom prst="rect">
            <a:avLst/>
          </a:prstGeom>
          <a:noFill/>
        </p:spPr>
        <p:txBody>
          <a:bodyPr wrap="none" rtlCol="0">
            <a:spAutoFit/>
          </a:bodyPr>
          <a:lstStyle/>
          <a:p>
            <a:pPr algn="ctr"/>
            <a:r>
              <a:rPr lang="en-US" b="0" dirty="0"/>
              <a:t>total-money &gt; cost</a:t>
            </a:r>
          </a:p>
        </p:txBody>
      </p:sp>
      <p:cxnSp>
        <p:nvCxnSpPr>
          <p:cNvPr id="77" name="Curved Connector 76">
            <a:extLst>
              <a:ext uri="{FF2B5EF4-FFF2-40B4-BE49-F238E27FC236}">
                <a16:creationId xmlns:a16="http://schemas.microsoft.com/office/drawing/2014/main" id="{675EB0E2-C2D3-E3F6-09A6-3F6210ECB84A}"/>
              </a:ext>
            </a:extLst>
          </p:cNvPr>
          <p:cNvCxnSpPr>
            <a:cxnSpLocks/>
            <a:stCxn id="51" idx="7"/>
            <a:endCxn id="52" idx="1"/>
          </p:cNvCxnSpPr>
          <p:nvPr/>
        </p:nvCxnSpPr>
        <p:spPr>
          <a:xfrm rot="16200000" flipH="1">
            <a:off x="9273191" y="1220116"/>
            <a:ext cx="9983" cy="828610"/>
          </a:xfrm>
          <a:prstGeom prst="curvedConnector3">
            <a:avLst>
              <a:gd name="adj1" fmla="val -358936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8471BF7-21A1-D959-3D31-51D08C96DE64}"/>
              </a:ext>
            </a:extLst>
          </p:cNvPr>
          <p:cNvSpPr txBox="1"/>
          <p:nvPr/>
        </p:nvSpPr>
        <p:spPr>
          <a:xfrm>
            <a:off x="8369869" y="890775"/>
            <a:ext cx="2121093" cy="343043"/>
          </a:xfrm>
          <a:prstGeom prst="rect">
            <a:avLst/>
          </a:prstGeom>
          <a:noFill/>
        </p:spPr>
        <p:txBody>
          <a:bodyPr wrap="none" rtlCol="0">
            <a:spAutoFit/>
          </a:bodyPr>
          <a:lstStyle/>
          <a:p>
            <a:pPr algn="ctr"/>
            <a:r>
              <a:rPr lang="en-US" b="0" dirty="0"/>
              <a:t>cost – total-money</a:t>
            </a:r>
          </a:p>
        </p:txBody>
      </p:sp>
      <p:sp>
        <p:nvSpPr>
          <p:cNvPr id="79" name="Oval 78">
            <a:extLst>
              <a:ext uri="{FF2B5EF4-FFF2-40B4-BE49-F238E27FC236}">
                <a16:creationId xmlns:a16="http://schemas.microsoft.com/office/drawing/2014/main" id="{EFD3F1C9-B1C1-62E0-7503-0B7BC1919C7F}"/>
              </a:ext>
            </a:extLst>
          </p:cNvPr>
          <p:cNvSpPr/>
          <p:nvPr/>
        </p:nvSpPr>
        <p:spPr>
          <a:xfrm>
            <a:off x="9456784" y="2573330"/>
            <a:ext cx="2076043"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Refund</a:t>
            </a:r>
            <a:br>
              <a:rPr lang="en-US" sz="1200" dirty="0"/>
            </a:br>
            <a:r>
              <a:rPr lang="en-US" sz="1200" dirty="0"/>
              <a:t>Overpayment</a:t>
            </a:r>
          </a:p>
        </p:txBody>
      </p:sp>
      <p:cxnSp>
        <p:nvCxnSpPr>
          <p:cNvPr id="80" name="Curved Connector 79">
            <a:extLst>
              <a:ext uri="{FF2B5EF4-FFF2-40B4-BE49-F238E27FC236}">
                <a16:creationId xmlns:a16="http://schemas.microsoft.com/office/drawing/2014/main" id="{EF29557F-9376-516C-63F8-4BA93A2D308B}"/>
              </a:ext>
            </a:extLst>
          </p:cNvPr>
          <p:cNvCxnSpPr>
            <a:cxnSpLocks/>
            <a:stCxn id="52" idx="6"/>
            <a:endCxn id="79" idx="6"/>
          </p:cNvCxnSpPr>
          <p:nvPr/>
        </p:nvCxnSpPr>
        <p:spPr>
          <a:xfrm>
            <a:off x="11464502" y="1952600"/>
            <a:ext cx="68325" cy="1063643"/>
          </a:xfrm>
          <a:prstGeom prst="curvedConnector3">
            <a:avLst>
              <a:gd name="adj1" fmla="val 43457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DFB4583-A2C7-C986-008B-E85E121D2D93}"/>
              </a:ext>
            </a:extLst>
          </p:cNvPr>
          <p:cNvSpPr txBox="1"/>
          <p:nvPr/>
        </p:nvSpPr>
        <p:spPr>
          <a:xfrm rot="16200000">
            <a:off x="11177945" y="2188602"/>
            <a:ext cx="1531188" cy="343043"/>
          </a:xfrm>
          <a:prstGeom prst="rect">
            <a:avLst/>
          </a:prstGeom>
          <a:noFill/>
        </p:spPr>
        <p:txBody>
          <a:bodyPr wrap="none" rtlCol="0">
            <a:spAutoFit/>
          </a:bodyPr>
          <a:lstStyle/>
          <a:p>
            <a:pPr algn="ctr"/>
            <a:r>
              <a:rPr lang="en-US" b="0" dirty="0"/>
              <a:t>Send Refund</a:t>
            </a:r>
          </a:p>
        </p:txBody>
      </p:sp>
      <p:cxnSp>
        <p:nvCxnSpPr>
          <p:cNvPr id="82" name="Curved Connector 81">
            <a:extLst>
              <a:ext uri="{FF2B5EF4-FFF2-40B4-BE49-F238E27FC236}">
                <a16:creationId xmlns:a16="http://schemas.microsoft.com/office/drawing/2014/main" id="{DE57A26E-0C50-FCA5-4726-6178BFCAA455}"/>
              </a:ext>
            </a:extLst>
          </p:cNvPr>
          <p:cNvCxnSpPr>
            <a:cxnSpLocks/>
            <a:stCxn id="52" idx="3"/>
            <a:endCxn id="4" idx="4"/>
          </p:cNvCxnSpPr>
          <p:nvPr/>
        </p:nvCxnSpPr>
        <p:spPr>
          <a:xfrm rot="5400000">
            <a:off x="6986407" y="-277207"/>
            <a:ext cx="163088" cy="5249075"/>
          </a:xfrm>
          <a:prstGeom prst="curvedConnector3">
            <a:avLst>
              <a:gd name="adj1" fmla="val 59935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2D858BC-8247-2E66-CEA2-F50297BA7A30}"/>
              </a:ext>
            </a:extLst>
          </p:cNvPr>
          <p:cNvSpPr txBox="1"/>
          <p:nvPr/>
        </p:nvSpPr>
        <p:spPr>
          <a:xfrm>
            <a:off x="6137753" y="3246217"/>
            <a:ext cx="2253694" cy="343043"/>
          </a:xfrm>
          <a:prstGeom prst="rect">
            <a:avLst/>
          </a:prstGeom>
          <a:noFill/>
        </p:spPr>
        <p:txBody>
          <a:bodyPr wrap="none" rtlCol="0">
            <a:spAutoFit/>
          </a:bodyPr>
          <a:lstStyle/>
          <a:p>
            <a:pPr algn="ctr"/>
            <a:r>
              <a:rPr lang="en-US" b="0" dirty="0"/>
              <a:t>Transaction-finished</a:t>
            </a:r>
          </a:p>
        </p:txBody>
      </p:sp>
      <p:cxnSp>
        <p:nvCxnSpPr>
          <p:cNvPr id="84" name="Curved Connector 83">
            <a:extLst>
              <a:ext uri="{FF2B5EF4-FFF2-40B4-BE49-F238E27FC236}">
                <a16:creationId xmlns:a16="http://schemas.microsoft.com/office/drawing/2014/main" id="{0AECC663-2B3C-731A-C7C5-57C39178BDFC}"/>
              </a:ext>
            </a:extLst>
          </p:cNvPr>
          <p:cNvCxnSpPr>
            <a:cxnSpLocks/>
            <a:stCxn id="4" idx="5"/>
            <a:endCxn id="50" idx="3"/>
          </p:cNvCxnSpPr>
          <p:nvPr/>
        </p:nvCxnSpPr>
        <p:spPr>
          <a:xfrm rot="5400000" flipH="1" flipV="1">
            <a:off x="5185384" y="1910070"/>
            <a:ext cx="31012" cy="747143"/>
          </a:xfrm>
          <a:prstGeom prst="curvedConnector3">
            <a:avLst>
              <a:gd name="adj1" fmla="val -115544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67E5C7EE-82A4-2F2D-B2D2-0280684DEE26}"/>
              </a:ext>
            </a:extLst>
          </p:cNvPr>
          <p:cNvSpPr txBox="1"/>
          <p:nvPr/>
        </p:nvSpPr>
        <p:spPr>
          <a:xfrm>
            <a:off x="5338587" y="2504641"/>
            <a:ext cx="1133645" cy="592342"/>
          </a:xfrm>
          <a:prstGeom prst="rect">
            <a:avLst/>
          </a:prstGeom>
          <a:noFill/>
        </p:spPr>
        <p:txBody>
          <a:bodyPr wrap="none" rtlCol="0">
            <a:spAutoFit/>
          </a:bodyPr>
          <a:lstStyle/>
          <a:p>
            <a:pPr algn="ctr"/>
            <a:r>
              <a:rPr lang="en-US" b="0" dirty="0"/>
              <a:t>Product</a:t>
            </a:r>
            <a:br>
              <a:rPr lang="en-US" b="0" dirty="0"/>
            </a:br>
            <a:r>
              <a:rPr lang="en-US" b="0" dirty="0"/>
              <a:t>Selection</a:t>
            </a:r>
          </a:p>
        </p:txBody>
      </p:sp>
      <p:sp>
        <p:nvSpPr>
          <p:cNvPr id="57" name="Rectangle 56">
            <a:extLst>
              <a:ext uri="{FF2B5EF4-FFF2-40B4-BE49-F238E27FC236}">
                <a16:creationId xmlns:a16="http://schemas.microsoft.com/office/drawing/2014/main" id="{1051AD92-EA9A-BC65-7231-B94238853A35}"/>
              </a:ext>
            </a:extLst>
          </p:cNvPr>
          <p:cNvSpPr/>
          <p:nvPr/>
        </p:nvSpPr>
        <p:spPr>
          <a:xfrm>
            <a:off x="533400" y="4162964"/>
            <a:ext cx="10999427" cy="2262158"/>
          </a:xfrm>
          <a:prstGeom prst="rect">
            <a:avLst/>
          </a:prstGeom>
        </p:spPr>
        <p:txBody>
          <a:bodyPr wrap="square">
            <a:spAutoFit/>
          </a:bodyPr>
          <a:lstStyle/>
          <a:p>
            <a:pPr>
              <a:lnSpc>
                <a:spcPct val="100000"/>
              </a:lnSpc>
              <a:spcAft>
                <a:spcPts val="600"/>
              </a:spcAft>
            </a:pPr>
            <a:r>
              <a:rPr lang="en-US" b="0" dirty="0"/>
              <a:t>A “smart contract” is basically a state machine.  The logic for the state machine is recorded on the blockchain itself</a:t>
            </a:r>
          </a:p>
          <a:p>
            <a:pPr>
              <a:lnSpc>
                <a:spcPct val="100000"/>
              </a:lnSpc>
              <a:spcAft>
                <a:spcPts val="600"/>
              </a:spcAft>
            </a:pPr>
            <a:r>
              <a:rPr lang="en-US" b="0" dirty="0"/>
              <a:t>Since on the blockchain, its behavior is open to all to review, is immutable, and cant be changed (but it can be evolved)</a:t>
            </a:r>
          </a:p>
          <a:p>
            <a:pPr>
              <a:lnSpc>
                <a:spcPct val="100000"/>
              </a:lnSpc>
              <a:spcAft>
                <a:spcPts val="600"/>
              </a:spcAft>
            </a:pPr>
            <a:r>
              <a:rPr lang="en-US" b="0" dirty="0"/>
              <a:t>All state changes are recorded on the blockchain open to be validated to all – If I paid a coin, all would see it and a merchant could not claim that I did not</a:t>
            </a:r>
          </a:p>
          <a:p>
            <a:pPr>
              <a:lnSpc>
                <a:spcPct val="100000"/>
              </a:lnSpc>
              <a:spcAft>
                <a:spcPts val="600"/>
              </a:spcAft>
            </a:pPr>
            <a:r>
              <a:rPr lang="en-US" b="0" dirty="0"/>
              <a:t>Changes in state happen automatically once all of the preconditions are satisfied</a:t>
            </a:r>
          </a:p>
        </p:txBody>
      </p:sp>
    </p:spTree>
    <p:extLst>
      <p:ext uri="{BB962C8B-B14F-4D97-AF65-F5344CB8AC3E}">
        <p14:creationId xmlns:p14="http://schemas.microsoft.com/office/powerpoint/2010/main" val="42126513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51</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Returning to the Pre-Auth example via smart contract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8" name="TextBox 47">
            <a:extLst>
              <a:ext uri="{FF2B5EF4-FFF2-40B4-BE49-F238E27FC236}">
                <a16:creationId xmlns:a16="http://schemas.microsoft.com/office/drawing/2014/main" id="{23F9EC08-70B7-6D53-7784-86973308A89D}"/>
              </a:ext>
            </a:extLst>
          </p:cNvPr>
          <p:cNvSpPr txBox="1"/>
          <p:nvPr/>
        </p:nvSpPr>
        <p:spPr>
          <a:xfrm>
            <a:off x="4094324" y="1442727"/>
            <a:ext cx="543740" cy="343043"/>
          </a:xfrm>
          <a:prstGeom prst="rect">
            <a:avLst/>
          </a:prstGeom>
          <a:noFill/>
        </p:spPr>
        <p:txBody>
          <a:bodyPr wrap="none" rtlCol="0">
            <a:spAutoFit/>
          </a:bodyPr>
          <a:lstStyle/>
          <a:p>
            <a:pPr algn="ctr"/>
            <a:r>
              <a:rPr lang="en-US" b="0" dirty="0"/>
              <a:t>yes</a:t>
            </a:r>
          </a:p>
        </p:txBody>
      </p:sp>
      <p:sp>
        <p:nvSpPr>
          <p:cNvPr id="4" name="Oval 3">
            <a:extLst>
              <a:ext uri="{FF2B5EF4-FFF2-40B4-BE49-F238E27FC236}">
                <a16:creationId xmlns:a16="http://schemas.microsoft.com/office/drawing/2014/main" id="{17A67512-5645-9D4B-0417-13B096D2E951}"/>
              </a:ext>
            </a:extLst>
          </p:cNvPr>
          <p:cNvSpPr/>
          <p:nvPr/>
        </p:nvSpPr>
        <p:spPr>
          <a:xfrm>
            <a:off x="1450172" y="2074394"/>
            <a:ext cx="108585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Initial state</a:t>
            </a:r>
          </a:p>
        </p:txBody>
      </p:sp>
      <p:sp>
        <p:nvSpPr>
          <p:cNvPr id="50" name="Oval 49">
            <a:extLst>
              <a:ext uri="{FF2B5EF4-FFF2-40B4-BE49-F238E27FC236}">
                <a16:creationId xmlns:a16="http://schemas.microsoft.com/office/drawing/2014/main" id="{95081F0F-6192-B880-B83D-E98272287DA3}"/>
              </a:ext>
            </a:extLst>
          </p:cNvPr>
          <p:cNvSpPr/>
          <p:nvPr/>
        </p:nvSpPr>
        <p:spPr>
          <a:xfrm>
            <a:off x="2796817" y="2040844"/>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Preauth</a:t>
            </a:r>
            <a:br>
              <a:rPr lang="en-US" sz="1200" dirty="0"/>
            </a:br>
            <a:r>
              <a:rPr lang="en-US" sz="1200" dirty="0"/>
              <a:t>Required</a:t>
            </a:r>
          </a:p>
        </p:txBody>
      </p:sp>
      <p:sp>
        <p:nvSpPr>
          <p:cNvPr id="51" name="Oval 50">
            <a:extLst>
              <a:ext uri="{FF2B5EF4-FFF2-40B4-BE49-F238E27FC236}">
                <a16:creationId xmlns:a16="http://schemas.microsoft.com/office/drawing/2014/main" id="{21A959A1-4584-86C5-8522-EC3ADA51E81E}"/>
              </a:ext>
            </a:extLst>
          </p:cNvPr>
          <p:cNvSpPr/>
          <p:nvPr/>
        </p:nvSpPr>
        <p:spPr>
          <a:xfrm>
            <a:off x="4492610" y="2088120"/>
            <a:ext cx="1253796"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Preauth</a:t>
            </a:r>
            <a:br>
              <a:rPr lang="en-US" sz="1200" dirty="0"/>
            </a:br>
            <a:r>
              <a:rPr lang="en-US" sz="1200" dirty="0"/>
              <a:t>Rules</a:t>
            </a:r>
          </a:p>
        </p:txBody>
      </p:sp>
      <p:sp>
        <p:nvSpPr>
          <p:cNvPr id="52" name="Oval 51">
            <a:extLst>
              <a:ext uri="{FF2B5EF4-FFF2-40B4-BE49-F238E27FC236}">
                <a16:creationId xmlns:a16="http://schemas.microsoft.com/office/drawing/2014/main" id="{040CD1C8-615B-FE59-352C-2980F9B2A965}"/>
              </a:ext>
            </a:extLst>
          </p:cNvPr>
          <p:cNvSpPr/>
          <p:nvPr/>
        </p:nvSpPr>
        <p:spPr>
          <a:xfrm>
            <a:off x="6019973" y="2154853"/>
            <a:ext cx="1794015"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Imaging</a:t>
            </a:r>
            <a:br>
              <a:rPr lang="en-US" sz="1200" dirty="0"/>
            </a:br>
            <a:r>
              <a:rPr lang="en-US" sz="1200" dirty="0"/>
              <a:t>Center Selection &amp; Costs</a:t>
            </a:r>
          </a:p>
        </p:txBody>
      </p:sp>
      <p:sp>
        <p:nvSpPr>
          <p:cNvPr id="64" name="TextBox 63">
            <a:extLst>
              <a:ext uri="{FF2B5EF4-FFF2-40B4-BE49-F238E27FC236}">
                <a16:creationId xmlns:a16="http://schemas.microsoft.com/office/drawing/2014/main" id="{1890F876-4150-15B9-5586-B6E3EF066D0B}"/>
              </a:ext>
            </a:extLst>
          </p:cNvPr>
          <p:cNvSpPr txBox="1"/>
          <p:nvPr/>
        </p:nvSpPr>
        <p:spPr>
          <a:xfrm rot="16200000">
            <a:off x="-137509" y="2272809"/>
            <a:ext cx="2787943" cy="343043"/>
          </a:xfrm>
          <a:prstGeom prst="rect">
            <a:avLst/>
          </a:prstGeom>
          <a:noFill/>
        </p:spPr>
        <p:txBody>
          <a:bodyPr wrap="none" rtlCol="0">
            <a:spAutoFit/>
          </a:bodyPr>
          <a:lstStyle/>
          <a:p>
            <a:pPr algn="ctr"/>
            <a:r>
              <a:rPr lang="en-US" b="0" dirty="0"/>
              <a:t>Doctor Requests Imaging</a:t>
            </a:r>
          </a:p>
        </p:txBody>
      </p:sp>
      <p:cxnSp>
        <p:nvCxnSpPr>
          <p:cNvPr id="75" name="Curved Connector 74">
            <a:extLst>
              <a:ext uri="{FF2B5EF4-FFF2-40B4-BE49-F238E27FC236}">
                <a16:creationId xmlns:a16="http://schemas.microsoft.com/office/drawing/2014/main" id="{019785D9-586D-3424-255F-F5C12247ED59}"/>
              </a:ext>
            </a:extLst>
          </p:cNvPr>
          <p:cNvCxnSpPr>
            <a:cxnSpLocks/>
            <a:stCxn id="50" idx="5"/>
            <a:endCxn id="52" idx="3"/>
          </p:cNvCxnSpPr>
          <p:nvPr/>
        </p:nvCxnSpPr>
        <p:spPr>
          <a:xfrm rot="16200000" flipH="1">
            <a:off x="5105864" y="1734115"/>
            <a:ext cx="114009" cy="2239663"/>
          </a:xfrm>
          <a:prstGeom prst="curvedConnector3">
            <a:avLst>
              <a:gd name="adj1" fmla="val 41429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675EB0E2-C2D3-E3F6-09A6-3F6210ECB84A}"/>
              </a:ext>
            </a:extLst>
          </p:cNvPr>
          <p:cNvCxnSpPr>
            <a:cxnSpLocks/>
            <a:stCxn id="51" idx="7"/>
            <a:endCxn id="52" idx="1"/>
          </p:cNvCxnSpPr>
          <p:nvPr/>
        </p:nvCxnSpPr>
        <p:spPr>
          <a:xfrm rot="16200000" flipH="1">
            <a:off x="5889379" y="1891258"/>
            <a:ext cx="66733" cy="719908"/>
          </a:xfrm>
          <a:prstGeom prst="curvedConnector3">
            <a:avLst>
              <a:gd name="adj1" fmla="val -53695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8471BF7-21A1-D959-3D31-51D08C96DE64}"/>
              </a:ext>
            </a:extLst>
          </p:cNvPr>
          <p:cNvSpPr txBox="1"/>
          <p:nvPr/>
        </p:nvSpPr>
        <p:spPr>
          <a:xfrm>
            <a:off x="6955956" y="1534935"/>
            <a:ext cx="1877438" cy="343043"/>
          </a:xfrm>
          <a:prstGeom prst="rect">
            <a:avLst/>
          </a:prstGeom>
          <a:noFill/>
        </p:spPr>
        <p:txBody>
          <a:bodyPr wrap="none" rtlCol="0">
            <a:spAutoFit/>
          </a:bodyPr>
          <a:lstStyle/>
          <a:p>
            <a:pPr algn="ctr"/>
            <a:r>
              <a:rPr lang="en-US" b="0" dirty="0"/>
              <a:t>Patient selection</a:t>
            </a:r>
          </a:p>
        </p:txBody>
      </p:sp>
      <p:sp>
        <p:nvSpPr>
          <p:cNvPr id="79" name="Oval 78">
            <a:extLst>
              <a:ext uri="{FF2B5EF4-FFF2-40B4-BE49-F238E27FC236}">
                <a16:creationId xmlns:a16="http://schemas.microsoft.com/office/drawing/2014/main" id="{EFD3F1C9-B1C1-62E0-7503-0B7BC1919C7F}"/>
              </a:ext>
            </a:extLst>
          </p:cNvPr>
          <p:cNvSpPr/>
          <p:nvPr/>
        </p:nvSpPr>
        <p:spPr>
          <a:xfrm>
            <a:off x="7980400" y="2154852"/>
            <a:ext cx="1539005"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Imaging Center Services</a:t>
            </a:r>
          </a:p>
        </p:txBody>
      </p:sp>
      <p:cxnSp>
        <p:nvCxnSpPr>
          <p:cNvPr id="82" name="Curved Connector 81">
            <a:extLst>
              <a:ext uri="{FF2B5EF4-FFF2-40B4-BE49-F238E27FC236}">
                <a16:creationId xmlns:a16="http://schemas.microsoft.com/office/drawing/2014/main" id="{DE57A26E-0C50-FCA5-4726-6178BFCAA455}"/>
              </a:ext>
            </a:extLst>
          </p:cNvPr>
          <p:cNvCxnSpPr>
            <a:cxnSpLocks/>
            <a:stCxn id="52" idx="4"/>
            <a:endCxn id="50" idx="4"/>
          </p:cNvCxnSpPr>
          <p:nvPr/>
        </p:nvCxnSpPr>
        <p:spPr>
          <a:xfrm rot="5400000" flipH="1">
            <a:off x="5164904" y="1288602"/>
            <a:ext cx="114009" cy="3390145"/>
          </a:xfrm>
          <a:prstGeom prst="curvedConnector3">
            <a:avLst>
              <a:gd name="adj1" fmla="val -388489"/>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a:extLst>
              <a:ext uri="{FF2B5EF4-FFF2-40B4-BE49-F238E27FC236}">
                <a16:creationId xmlns:a16="http://schemas.microsoft.com/office/drawing/2014/main" id="{0AECC663-2B3C-731A-C7C5-57C39178BDFC}"/>
              </a:ext>
            </a:extLst>
          </p:cNvPr>
          <p:cNvCxnSpPr>
            <a:cxnSpLocks/>
            <a:stCxn id="4" idx="7"/>
            <a:endCxn id="50" idx="1"/>
          </p:cNvCxnSpPr>
          <p:nvPr/>
        </p:nvCxnSpPr>
        <p:spPr>
          <a:xfrm rot="5400000" flipH="1" flipV="1">
            <a:off x="2677043" y="1870530"/>
            <a:ext cx="33550" cy="633631"/>
          </a:xfrm>
          <a:prstGeom prst="curvedConnector3">
            <a:avLst>
              <a:gd name="adj1" fmla="val 1168036"/>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051AD92-EA9A-BC65-7231-B94238853A35}"/>
              </a:ext>
            </a:extLst>
          </p:cNvPr>
          <p:cNvSpPr/>
          <p:nvPr/>
        </p:nvSpPr>
        <p:spPr>
          <a:xfrm>
            <a:off x="533400" y="4162964"/>
            <a:ext cx="10999427" cy="2262158"/>
          </a:xfrm>
          <a:prstGeom prst="rect">
            <a:avLst/>
          </a:prstGeom>
        </p:spPr>
        <p:txBody>
          <a:bodyPr wrap="square">
            <a:spAutoFit/>
          </a:bodyPr>
          <a:lstStyle/>
          <a:p>
            <a:pPr>
              <a:lnSpc>
                <a:spcPct val="100000"/>
              </a:lnSpc>
              <a:spcAft>
                <a:spcPts val="600"/>
              </a:spcAft>
            </a:pPr>
            <a:r>
              <a:rPr lang="en-US" b="0" dirty="0"/>
              <a:t>The previous pre-auth experience was not fully transparent to all participants – lends itself to </a:t>
            </a:r>
            <a:r>
              <a:rPr lang="en-US" b="0" dirty="0" err="1"/>
              <a:t>suprises</a:t>
            </a:r>
            <a:r>
              <a:rPr lang="en-US" b="0" dirty="0"/>
              <a:t> and dissatisfaction</a:t>
            </a:r>
          </a:p>
          <a:p>
            <a:pPr>
              <a:lnSpc>
                <a:spcPct val="100000"/>
              </a:lnSpc>
              <a:spcAft>
                <a:spcPts val="600"/>
              </a:spcAft>
            </a:pPr>
            <a:r>
              <a:rPr lang="en-US" b="0" dirty="0"/>
              <a:t>The smart contract makes concepts such as preferred providers, the rules around if a pre-auth is required, how are they approved or denied, cost transparency around location selection and how payment is made transparent to all parties. </a:t>
            </a:r>
          </a:p>
          <a:p>
            <a:pPr>
              <a:lnSpc>
                <a:spcPct val="100000"/>
              </a:lnSpc>
              <a:spcAft>
                <a:spcPts val="600"/>
              </a:spcAft>
            </a:pPr>
            <a:r>
              <a:rPr lang="en-US" b="0" dirty="0"/>
              <a:t>There are no secrets, nor the ability to alter how this works</a:t>
            </a:r>
          </a:p>
          <a:p>
            <a:pPr>
              <a:lnSpc>
                <a:spcPct val="100000"/>
              </a:lnSpc>
              <a:spcAft>
                <a:spcPts val="600"/>
              </a:spcAft>
            </a:pPr>
            <a:r>
              <a:rPr lang="en-US" b="0" dirty="0"/>
              <a:t>Identities and patient information is protected via private keys, just like in other blockchains</a:t>
            </a:r>
          </a:p>
        </p:txBody>
      </p:sp>
      <p:cxnSp>
        <p:nvCxnSpPr>
          <p:cNvPr id="53" name="Curved Connector 52">
            <a:extLst>
              <a:ext uri="{FF2B5EF4-FFF2-40B4-BE49-F238E27FC236}">
                <a16:creationId xmlns:a16="http://schemas.microsoft.com/office/drawing/2014/main" id="{DE926C22-3186-4420-EE7B-A74F7C901CAD}"/>
              </a:ext>
            </a:extLst>
          </p:cNvPr>
          <p:cNvCxnSpPr>
            <a:cxnSpLocks/>
            <a:stCxn id="50" idx="7"/>
            <a:endCxn id="51" idx="1"/>
          </p:cNvCxnSpPr>
          <p:nvPr/>
        </p:nvCxnSpPr>
        <p:spPr>
          <a:xfrm rot="16200000" flipH="1">
            <a:off x="4335992" y="1877615"/>
            <a:ext cx="47276" cy="633187"/>
          </a:xfrm>
          <a:prstGeom prst="curvedConnector3">
            <a:avLst>
              <a:gd name="adj1" fmla="val -75794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C981E2-2824-BC7B-D444-B91B712FBE27}"/>
              </a:ext>
            </a:extLst>
          </p:cNvPr>
          <p:cNvSpPr txBox="1"/>
          <p:nvPr/>
        </p:nvSpPr>
        <p:spPr>
          <a:xfrm>
            <a:off x="5375293" y="1438002"/>
            <a:ext cx="1146469" cy="343043"/>
          </a:xfrm>
          <a:prstGeom prst="rect">
            <a:avLst/>
          </a:prstGeom>
          <a:noFill/>
        </p:spPr>
        <p:txBody>
          <a:bodyPr wrap="none" rtlCol="0">
            <a:spAutoFit/>
          </a:bodyPr>
          <a:lstStyle/>
          <a:p>
            <a:pPr algn="ctr"/>
            <a:r>
              <a:rPr lang="en-US" b="0" dirty="0"/>
              <a:t>approved</a:t>
            </a:r>
          </a:p>
        </p:txBody>
      </p:sp>
      <p:sp>
        <p:nvSpPr>
          <p:cNvPr id="61" name="TextBox 60">
            <a:extLst>
              <a:ext uri="{FF2B5EF4-FFF2-40B4-BE49-F238E27FC236}">
                <a16:creationId xmlns:a16="http://schemas.microsoft.com/office/drawing/2014/main" id="{89874069-59F7-FD2D-3102-F132FAC1DF88}"/>
              </a:ext>
            </a:extLst>
          </p:cNvPr>
          <p:cNvSpPr txBox="1"/>
          <p:nvPr/>
        </p:nvSpPr>
        <p:spPr>
          <a:xfrm>
            <a:off x="4637752" y="2926668"/>
            <a:ext cx="1146469" cy="343043"/>
          </a:xfrm>
          <a:prstGeom prst="rect">
            <a:avLst/>
          </a:prstGeom>
          <a:noFill/>
        </p:spPr>
        <p:txBody>
          <a:bodyPr wrap="none" rtlCol="0">
            <a:spAutoFit/>
          </a:bodyPr>
          <a:lstStyle/>
          <a:p>
            <a:pPr algn="ctr"/>
            <a:r>
              <a:rPr lang="en-US" b="0" dirty="0"/>
              <a:t>approved</a:t>
            </a:r>
          </a:p>
        </p:txBody>
      </p:sp>
      <p:sp>
        <p:nvSpPr>
          <p:cNvPr id="62" name="TextBox 61">
            <a:extLst>
              <a:ext uri="{FF2B5EF4-FFF2-40B4-BE49-F238E27FC236}">
                <a16:creationId xmlns:a16="http://schemas.microsoft.com/office/drawing/2014/main" id="{BAEB64B3-A308-5463-EC3E-EF3AEF9C8103}"/>
              </a:ext>
            </a:extLst>
          </p:cNvPr>
          <p:cNvSpPr txBox="1"/>
          <p:nvPr/>
        </p:nvSpPr>
        <p:spPr>
          <a:xfrm>
            <a:off x="2754168" y="3521618"/>
            <a:ext cx="3788218" cy="343043"/>
          </a:xfrm>
          <a:prstGeom prst="rect">
            <a:avLst/>
          </a:prstGeom>
          <a:noFill/>
        </p:spPr>
        <p:txBody>
          <a:bodyPr wrap="none" rtlCol="0">
            <a:spAutoFit/>
          </a:bodyPr>
          <a:lstStyle/>
          <a:p>
            <a:pPr algn="ctr"/>
            <a:r>
              <a:rPr lang="en-US" b="0" dirty="0"/>
              <a:t>Provider preferred – auto-approved</a:t>
            </a:r>
          </a:p>
        </p:txBody>
      </p:sp>
      <p:cxnSp>
        <p:nvCxnSpPr>
          <p:cNvPr id="85" name="Curved Connector 84">
            <a:extLst>
              <a:ext uri="{FF2B5EF4-FFF2-40B4-BE49-F238E27FC236}">
                <a16:creationId xmlns:a16="http://schemas.microsoft.com/office/drawing/2014/main" id="{6AE774D2-62E9-9F6B-49EE-BB37A791F651}"/>
              </a:ext>
            </a:extLst>
          </p:cNvPr>
          <p:cNvCxnSpPr>
            <a:cxnSpLocks/>
            <a:stCxn id="52" idx="7"/>
            <a:endCxn id="79" idx="1"/>
          </p:cNvCxnSpPr>
          <p:nvPr/>
        </p:nvCxnSpPr>
        <p:spPr>
          <a:xfrm rot="5400000" flipH="1" flipV="1">
            <a:off x="7878521" y="1957319"/>
            <a:ext cx="1" cy="654521"/>
          </a:xfrm>
          <a:prstGeom prst="curvedConnector3">
            <a:avLst>
              <a:gd name="adj1" fmla="val 358327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a:extLst>
              <a:ext uri="{FF2B5EF4-FFF2-40B4-BE49-F238E27FC236}">
                <a16:creationId xmlns:a16="http://schemas.microsoft.com/office/drawing/2014/main" id="{8414364A-11A7-4706-9261-95E4B96E522B}"/>
              </a:ext>
            </a:extLst>
          </p:cNvPr>
          <p:cNvCxnSpPr>
            <a:cxnSpLocks/>
            <a:stCxn id="52" idx="5"/>
            <a:endCxn id="79" idx="3"/>
          </p:cNvCxnSpPr>
          <p:nvPr/>
        </p:nvCxnSpPr>
        <p:spPr>
          <a:xfrm rot="5400000" flipH="1" flipV="1">
            <a:off x="7878520" y="2583691"/>
            <a:ext cx="1" cy="654521"/>
          </a:xfrm>
          <a:prstGeom prst="curvedConnector3">
            <a:avLst>
              <a:gd name="adj1" fmla="val -3583260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3AFAC7A2-90AD-6487-ECC7-41BF36A950C3}"/>
              </a:ext>
            </a:extLst>
          </p:cNvPr>
          <p:cNvSpPr txBox="1"/>
          <p:nvPr/>
        </p:nvSpPr>
        <p:spPr>
          <a:xfrm>
            <a:off x="6952321" y="3286476"/>
            <a:ext cx="1915910" cy="343043"/>
          </a:xfrm>
          <a:prstGeom prst="rect">
            <a:avLst/>
          </a:prstGeom>
          <a:noFill/>
        </p:spPr>
        <p:txBody>
          <a:bodyPr wrap="none" rtlCol="0">
            <a:spAutoFit/>
          </a:bodyPr>
          <a:lstStyle/>
          <a:p>
            <a:pPr algn="ctr"/>
            <a:r>
              <a:rPr lang="en-US" b="0" dirty="0" err="1"/>
              <a:t>preauth</a:t>
            </a:r>
            <a:r>
              <a:rPr lang="en-US" b="0" dirty="0"/>
              <a:t> approval</a:t>
            </a:r>
          </a:p>
        </p:txBody>
      </p:sp>
      <p:sp>
        <p:nvSpPr>
          <p:cNvPr id="89" name="Oval 88">
            <a:extLst>
              <a:ext uri="{FF2B5EF4-FFF2-40B4-BE49-F238E27FC236}">
                <a16:creationId xmlns:a16="http://schemas.microsoft.com/office/drawing/2014/main" id="{851F88C6-1E0A-4C06-77B9-4D082F584800}"/>
              </a:ext>
            </a:extLst>
          </p:cNvPr>
          <p:cNvSpPr/>
          <p:nvPr/>
        </p:nvSpPr>
        <p:spPr>
          <a:xfrm>
            <a:off x="9757065" y="2150434"/>
            <a:ext cx="1656851"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Patient Billing Calculation</a:t>
            </a:r>
          </a:p>
        </p:txBody>
      </p:sp>
      <p:cxnSp>
        <p:nvCxnSpPr>
          <p:cNvPr id="90" name="Curved Connector 89">
            <a:extLst>
              <a:ext uri="{FF2B5EF4-FFF2-40B4-BE49-F238E27FC236}">
                <a16:creationId xmlns:a16="http://schemas.microsoft.com/office/drawing/2014/main" id="{6EDF025A-3BF3-B42B-25D8-170A3D8B49DE}"/>
              </a:ext>
            </a:extLst>
          </p:cNvPr>
          <p:cNvCxnSpPr>
            <a:cxnSpLocks/>
            <a:stCxn id="79" idx="7"/>
            <a:endCxn id="89" idx="1"/>
          </p:cNvCxnSpPr>
          <p:nvPr/>
        </p:nvCxnSpPr>
        <p:spPr>
          <a:xfrm rot="5400000" flipH="1" flipV="1">
            <a:off x="9644655" y="1929528"/>
            <a:ext cx="4418" cy="705682"/>
          </a:xfrm>
          <a:prstGeom prst="curvedConnector3">
            <a:avLst>
              <a:gd name="adj1" fmla="val 821059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83B734C-394E-3B95-EB95-989B137279A4}"/>
              </a:ext>
            </a:extLst>
          </p:cNvPr>
          <p:cNvSpPr txBox="1"/>
          <p:nvPr/>
        </p:nvSpPr>
        <p:spPr>
          <a:xfrm>
            <a:off x="9112102" y="1354440"/>
            <a:ext cx="1069524" cy="592342"/>
          </a:xfrm>
          <a:prstGeom prst="rect">
            <a:avLst/>
          </a:prstGeom>
          <a:noFill/>
        </p:spPr>
        <p:txBody>
          <a:bodyPr wrap="none" rtlCol="0">
            <a:spAutoFit/>
          </a:bodyPr>
          <a:lstStyle/>
          <a:p>
            <a:pPr algn="ctr"/>
            <a:r>
              <a:rPr lang="en-US" b="0" dirty="0"/>
              <a:t>Service </a:t>
            </a:r>
            <a:br>
              <a:rPr lang="en-US" b="0" dirty="0"/>
            </a:br>
            <a:r>
              <a:rPr lang="en-US" b="0" dirty="0"/>
              <a:t>provided</a:t>
            </a:r>
          </a:p>
        </p:txBody>
      </p:sp>
      <p:cxnSp>
        <p:nvCxnSpPr>
          <p:cNvPr id="92" name="Curved Connector 91">
            <a:extLst>
              <a:ext uri="{FF2B5EF4-FFF2-40B4-BE49-F238E27FC236}">
                <a16:creationId xmlns:a16="http://schemas.microsoft.com/office/drawing/2014/main" id="{398E3938-727D-4E52-71E5-18C36E85A7B6}"/>
              </a:ext>
            </a:extLst>
          </p:cNvPr>
          <p:cNvCxnSpPr>
            <a:cxnSpLocks/>
            <a:stCxn id="89" idx="3"/>
            <a:endCxn id="79" idx="5"/>
          </p:cNvCxnSpPr>
          <p:nvPr/>
        </p:nvCxnSpPr>
        <p:spPr>
          <a:xfrm rot="5400000">
            <a:off x="9644655" y="2555901"/>
            <a:ext cx="4418" cy="705682"/>
          </a:xfrm>
          <a:prstGeom prst="curvedConnector3">
            <a:avLst>
              <a:gd name="adj1" fmla="val 821059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038C2B29-384F-BB1B-9F3A-F61DE2127B40}"/>
              </a:ext>
            </a:extLst>
          </p:cNvPr>
          <p:cNvSpPr txBox="1"/>
          <p:nvPr/>
        </p:nvSpPr>
        <p:spPr>
          <a:xfrm>
            <a:off x="9149636" y="3262321"/>
            <a:ext cx="1095173" cy="592342"/>
          </a:xfrm>
          <a:prstGeom prst="rect">
            <a:avLst/>
          </a:prstGeom>
          <a:noFill/>
        </p:spPr>
        <p:txBody>
          <a:bodyPr wrap="none" rtlCol="0">
            <a:spAutoFit/>
          </a:bodyPr>
          <a:lstStyle/>
          <a:p>
            <a:pPr algn="ctr"/>
            <a:r>
              <a:rPr lang="en-US" b="0" dirty="0"/>
              <a:t>Patient</a:t>
            </a:r>
            <a:br>
              <a:rPr lang="en-US" b="0" dirty="0"/>
            </a:br>
            <a:r>
              <a:rPr lang="en-US" b="0" dirty="0"/>
              <a:t>Payment</a:t>
            </a:r>
          </a:p>
        </p:txBody>
      </p:sp>
      <p:cxnSp>
        <p:nvCxnSpPr>
          <p:cNvPr id="95" name="Curved Connector 94">
            <a:extLst>
              <a:ext uri="{FF2B5EF4-FFF2-40B4-BE49-F238E27FC236}">
                <a16:creationId xmlns:a16="http://schemas.microsoft.com/office/drawing/2014/main" id="{A4E9ABA7-2A2D-047A-5F24-61A5D3D5A039}"/>
              </a:ext>
            </a:extLst>
          </p:cNvPr>
          <p:cNvCxnSpPr>
            <a:cxnSpLocks/>
            <a:stCxn id="51" idx="0"/>
            <a:endCxn id="4" idx="0"/>
          </p:cNvCxnSpPr>
          <p:nvPr/>
        </p:nvCxnSpPr>
        <p:spPr>
          <a:xfrm rot="16200000" flipV="1">
            <a:off x="3549440" y="518051"/>
            <a:ext cx="13726" cy="3126411"/>
          </a:xfrm>
          <a:prstGeom prst="curvedConnector3">
            <a:avLst>
              <a:gd name="adj1" fmla="val 655362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21AB46DF-A8D5-7611-281B-45679A3B7DB9}"/>
              </a:ext>
            </a:extLst>
          </p:cNvPr>
          <p:cNvSpPr txBox="1"/>
          <p:nvPr/>
        </p:nvSpPr>
        <p:spPr>
          <a:xfrm>
            <a:off x="3089171" y="1191518"/>
            <a:ext cx="877163" cy="343043"/>
          </a:xfrm>
          <a:prstGeom prst="rect">
            <a:avLst/>
          </a:prstGeom>
          <a:noFill/>
        </p:spPr>
        <p:txBody>
          <a:bodyPr wrap="none" rtlCol="0">
            <a:spAutoFit/>
          </a:bodyPr>
          <a:lstStyle/>
          <a:p>
            <a:pPr algn="ctr"/>
            <a:r>
              <a:rPr lang="en-US" b="0" dirty="0"/>
              <a:t>denied</a:t>
            </a:r>
          </a:p>
        </p:txBody>
      </p:sp>
    </p:spTree>
    <p:extLst>
      <p:ext uri="{BB962C8B-B14F-4D97-AF65-F5344CB8AC3E}">
        <p14:creationId xmlns:p14="http://schemas.microsoft.com/office/powerpoint/2010/main" val="2600349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52</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1256979"/>
            <a:ext cx="11601449" cy="1277273"/>
          </a:xfrm>
          <a:prstGeom prst="rect">
            <a:avLst/>
          </a:prstGeom>
        </p:spPr>
        <p:txBody>
          <a:bodyPr wrap="square">
            <a:spAutoFit/>
          </a:bodyPr>
          <a:lstStyle/>
          <a:p>
            <a:pPr>
              <a:lnSpc>
                <a:spcPct val="100000"/>
              </a:lnSpc>
              <a:spcAft>
                <a:spcPts val="600"/>
              </a:spcAft>
            </a:pPr>
            <a:r>
              <a:rPr lang="en-US" b="0" dirty="0"/>
              <a:t>A fungible token is divisible, interchangeable and non-unique.  Crypto-currency is an example.  For example, 10 individual bitcoin transactions in a wallet is equivalent to one transaction containing 10 bitcoins. Fungible tokens are often divided when exchanged. </a:t>
            </a:r>
          </a:p>
          <a:p>
            <a:pPr>
              <a:lnSpc>
                <a:spcPct val="100000"/>
              </a:lnSpc>
              <a:spcAft>
                <a:spcPts val="600"/>
              </a:spcAft>
            </a:pPr>
            <a:r>
              <a:rPr lang="en-US" b="0" dirty="0"/>
              <a:t>Example, I have a transaction on the blockchain indicating my ownership of 10BTC, and want to send you 6 BTC</a:t>
            </a:r>
          </a:p>
        </p:txBody>
      </p:sp>
      <p:sp>
        <p:nvSpPr>
          <p:cNvPr id="9" name="Rectangle 8">
            <a:extLst>
              <a:ext uri="{FF2B5EF4-FFF2-40B4-BE49-F238E27FC236}">
                <a16:creationId xmlns:a16="http://schemas.microsoft.com/office/drawing/2014/main" id="{F494FD2E-2D97-BCEB-AEA9-79E983ABF96C}"/>
              </a:ext>
            </a:extLst>
          </p:cNvPr>
          <p:cNvSpPr/>
          <p:nvPr/>
        </p:nvSpPr>
        <p:spPr>
          <a:xfrm>
            <a:off x="959643" y="2924206"/>
            <a:ext cx="2414588" cy="1018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TransactionID</a:t>
            </a:r>
            <a:r>
              <a:rPr lang="en-US" sz="1600" dirty="0">
                <a:solidFill>
                  <a:schemeClr val="tx1"/>
                </a:solidFill>
              </a:rPr>
              <a:t>: 123 $10BTC</a:t>
            </a:r>
            <a:br>
              <a:rPr lang="en-US" sz="1600" dirty="0">
                <a:solidFill>
                  <a:schemeClr val="tx1"/>
                </a:solidFill>
              </a:rPr>
            </a:br>
            <a:r>
              <a:rPr lang="en-US" sz="1600" dirty="0">
                <a:solidFill>
                  <a:schemeClr val="tx1"/>
                </a:solidFill>
              </a:rPr>
              <a:t>Owner: </a:t>
            </a:r>
            <a:r>
              <a:rPr lang="en-US" sz="1600" dirty="0" err="1">
                <a:solidFill>
                  <a:schemeClr val="tx1"/>
                </a:solidFill>
              </a:rPr>
              <a:t>abcd</a:t>
            </a:r>
            <a:endParaRPr lang="en-US" sz="1600" dirty="0">
              <a:solidFill>
                <a:schemeClr val="tx1"/>
              </a:solidFill>
            </a:endParaRPr>
          </a:p>
        </p:txBody>
      </p:sp>
      <p:sp>
        <p:nvSpPr>
          <p:cNvPr id="10" name="Rectangle 9">
            <a:extLst>
              <a:ext uri="{FF2B5EF4-FFF2-40B4-BE49-F238E27FC236}">
                <a16:creationId xmlns:a16="http://schemas.microsoft.com/office/drawing/2014/main" id="{9D4DBAEB-FE45-BBC2-9E5A-B04452E297EE}"/>
              </a:ext>
            </a:extLst>
          </p:cNvPr>
          <p:cNvSpPr/>
          <p:nvPr/>
        </p:nvSpPr>
        <p:spPr>
          <a:xfrm>
            <a:off x="3859137" y="2924205"/>
            <a:ext cx="3371850" cy="1018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Transaction</a:t>
            </a:r>
            <a:br>
              <a:rPr lang="en-US" sz="1600" dirty="0">
                <a:solidFill>
                  <a:schemeClr val="tx1"/>
                </a:solidFill>
              </a:rPr>
            </a:br>
            <a:r>
              <a:rPr lang="en-US" sz="1600" dirty="0">
                <a:solidFill>
                  <a:schemeClr val="tx1"/>
                </a:solidFill>
              </a:rPr>
              <a:t>SPEND: TX-123</a:t>
            </a:r>
            <a:br>
              <a:rPr lang="en-US" sz="1600" dirty="0">
                <a:solidFill>
                  <a:schemeClr val="tx1"/>
                </a:solidFill>
              </a:rPr>
            </a:br>
            <a:r>
              <a:rPr lang="en-US" sz="1600" dirty="0">
                <a:solidFill>
                  <a:schemeClr val="tx1"/>
                </a:solidFill>
              </a:rPr>
              <a:t>Send: </a:t>
            </a:r>
            <a:r>
              <a:rPr lang="en-US" sz="1600" b="0" dirty="0">
                <a:solidFill>
                  <a:schemeClr val="tx1"/>
                </a:solidFill>
              </a:rPr>
              <a:t>$5BTC</a:t>
            </a:r>
            <a:r>
              <a:rPr lang="en-US" sz="1600" dirty="0">
                <a:solidFill>
                  <a:schemeClr val="tx1"/>
                </a:solidFill>
              </a:rPr>
              <a:t>, To: </a:t>
            </a:r>
            <a:r>
              <a:rPr lang="en-US" sz="1600" dirty="0" err="1">
                <a:solidFill>
                  <a:schemeClr val="tx1"/>
                </a:solidFill>
              </a:rPr>
              <a:t>wxyz</a:t>
            </a:r>
            <a:br>
              <a:rPr lang="en-US" sz="1600" dirty="0">
                <a:solidFill>
                  <a:schemeClr val="tx1"/>
                </a:solidFill>
              </a:rPr>
            </a:br>
            <a:r>
              <a:rPr lang="en-US" sz="1600" dirty="0">
                <a:solidFill>
                  <a:schemeClr val="tx1"/>
                </a:solidFill>
              </a:rPr>
              <a:t>Send: </a:t>
            </a:r>
            <a:r>
              <a:rPr lang="en-US" sz="1600" b="0" dirty="0">
                <a:solidFill>
                  <a:schemeClr val="tx1"/>
                </a:solidFill>
              </a:rPr>
              <a:t>$4.95 </a:t>
            </a:r>
            <a:r>
              <a:rPr lang="en-US" sz="1600" dirty="0">
                <a:solidFill>
                  <a:schemeClr val="tx1"/>
                </a:solidFill>
              </a:rPr>
              <a:t>BTC, To: </a:t>
            </a:r>
            <a:r>
              <a:rPr lang="en-US" sz="1600" dirty="0" err="1">
                <a:solidFill>
                  <a:schemeClr val="tx1"/>
                </a:solidFill>
              </a:rPr>
              <a:t>abcd</a:t>
            </a:r>
            <a:endParaRPr lang="en-US" sz="1600" dirty="0">
              <a:solidFill>
                <a:schemeClr val="tx1"/>
              </a:solidFill>
            </a:endParaRPr>
          </a:p>
        </p:txBody>
      </p:sp>
      <p:sp>
        <p:nvSpPr>
          <p:cNvPr id="11" name="Rectangle 10">
            <a:extLst>
              <a:ext uri="{FF2B5EF4-FFF2-40B4-BE49-F238E27FC236}">
                <a16:creationId xmlns:a16="http://schemas.microsoft.com/office/drawing/2014/main" id="{8A097206-A8BF-007C-D7B2-C3079C258552}"/>
              </a:ext>
            </a:extLst>
          </p:cNvPr>
          <p:cNvSpPr/>
          <p:nvPr/>
        </p:nvSpPr>
        <p:spPr>
          <a:xfrm>
            <a:off x="7694629" y="2933760"/>
            <a:ext cx="1699570" cy="1014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TX-456</a:t>
            </a:r>
            <a:br>
              <a:rPr lang="en-US" sz="1600" dirty="0">
                <a:solidFill>
                  <a:schemeClr val="tx1"/>
                </a:solidFill>
              </a:rPr>
            </a:br>
            <a:r>
              <a:rPr lang="en-US" sz="1600" dirty="0">
                <a:solidFill>
                  <a:schemeClr val="tx1"/>
                </a:solidFill>
              </a:rPr>
              <a:t>$5BTC</a:t>
            </a:r>
            <a:br>
              <a:rPr lang="en-US" sz="1600" dirty="0">
                <a:solidFill>
                  <a:schemeClr val="tx1"/>
                </a:solidFill>
              </a:rPr>
            </a:br>
            <a:r>
              <a:rPr lang="en-US" sz="1600" dirty="0">
                <a:solidFill>
                  <a:schemeClr val="tx1"/>
                </a:solidFill>
              </a:rPr>
              <a:t>Owner: </a:t>
            </a:r>
            <a:r>
              <a:rPr lang="en-US" sz="1600" dirty="0" err="1">
                <a:solidFill>
                  <a:schemeClr val="tx1"/>
                </a:solidFill>
              </a:rPr>
              <a:t>wxyz</a:t>
            </a:r>
            <a:endParaRPr lang="en-US" sz="1600" dirty="0">
              <a:solidFill>
                <a:schemeClr val="tx1"/>
              </a:solidFill>
            </a:endParaRPr>
          </a:p>
        </p:txBody>
      </p:sp>
      <p:sp>
        <p:nvSpPr>
          <p:cNvPr id="13" name="Rectangle 12">
            <a:extLst>
              <a:ext uri="{FF2B5EF4-FFF2-40B4-BE49-F238E27FC236}">
                <a16:creationId xmlns:a16="http://schemas.microsoft.com/office/drawing/2014/main" id="{11ADB78D-6877-08F4-82B7-2D92FDE083CF}"/>
              </a:ext>
            </a:extLst>
          </p:cNvPr>
          <p:cNvSpPr/>
          <p:nvPr/>
        </p:nvSpPr>
        <p:spPr>
          <a:xfrm>
            <a:off x="9394199" y="2933760"/>
            <a:ext cx="1699570" cy="1014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TX-789</a:t>
            </a:r>
            <a:br>
              <a:rPr lang="en-US" sz="1600" dirty="0">
                <a:solidFill>
                  <a:schemeClr val="tx1"/>
                </a:solidFill>
              </a:rPr>
            </a:br>
            <a:r>
              <a:rPr lang="en-US" sz="1600" dirty="0">
                <a:solidFill>
                  <a:schemeClr val="tx1"/>
                </a:solidFill>
              </a:rPr>
              <a:t>$5BTC</a:t>
            </a:r>
            <a:br>
              <a:rPr lang="en-US" sz="1600" dirty="0">
                <a:solidFill>
                  <a:schemeClr val="tx1"/>
                </a:solidFill>
              </a:rPr>
            </a:br>
            <a:r>
              <a:rPr lang="en-US" sz="1600" dirty="0">
                <a:solidFill>
                  <a:schemeClr val="tx1"/>
                </a:solidFill>
              </a:rPr>
              <a:t>Owner: </a:t>
            </a:r>
            <a:r>
              <a:rPr lang="en-US" sz="1600" dirty="0" err="1">
                <a:solidFill>
                  <a:schemeClr val="tx1"/>
                </a:solidFill>
              </a:rPr>
              <a:t>abcd</a:t>
            </a:r>
            <a:endParaRPr lang="en-US" sz="1600" dirty="0">
              <a:solidFill>
                <a:schemeClr val="tx1"/>
              </a:solidFill>
            </a:endParaRPr>
          </a:p>
        </p:txBody>
      </p:sp>
      <p:cxnSp>
        <p:nvCxnSpPr>
          <p:cNvPr id="4" name="Straight Arrow Connector 3">
            <a:extLst>
              <a:ext uri="{FF2B5EF4-FFF2-40B4-BE49-F238E27FC236}">
                <a16:creationId xmlns:a16="http://schemas.microsoft.com/office/drawing/2014/main" id="{81391C82-3B27-34E5-B38F-D7017F2360F6}"/>
              </a:ext>
            </a:extLst>
          </p:cNvPr>
          <p:cNvCxnSpPr>
            <a:stCxn id="9" idx="3"/>
            <a:endCxn id="10" idx="1"/>
          </p:cNvCxnSpPr>
          <p:nvPr/>
        </p:nvCxnSpPr>
        <p:spPr>
          <a:xfrm flipV="1">
            <a:off x="3374231" y="3433489"/>
            <a:ext cx="48490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51C816-7F4E-8F5A-A0AC-59C34276DF20}"/>
              </a:ext>
            </a:extLst>
          </p:cNvPr>
          <p:cNvCxnSpPr/>
          <p:nvPr/>
        </p:nvCxnSpPr>
        <p:spPr>
          <a:xfrm flipV="1">
            <a:off x="7209723" y="3414288"/>
            <a:ext cx="48490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6AD3433-C2D1-3068-272A-A00BB7084292}"/>
              </a:ext>
            </a:extLst>
          </p:cNvPr>
          <p:cNvSpPr/>
          <p:nvPr/>
        </p:nvSpPr>
        <p:spPr>
          <a:xfrm>
            <a:off x="295275" y="4070824"/>
            <a:ext cx="11601449" cy="923330"/>
          </a:xfrm>
          <a:prstGeom prst="rect">
            <a:avLst/>
          </a:prstGeom>
        </p:spPr>
        <p:txBody>
          <a:bodyPr wrap="square">
            <a:spAutoFit/>
          </a:bodyPr>
          <a:lstStyle/>
          <a:p>
            <a:pPr>
              <a:lnSpc>
                <a:spcPct val="100000"/>
              </a:lnSpc>
              <a:spcAft>
                <a:spcPts val="600"/>
              </a:spcAft>
            </a:pPr>
            <a:r>
              <a:rPr lang="en-US" b="0" dirty="0"/>
              <a:t>Transactions are immutable, to exchange a fungible token, a new transaction is created that “spends” the old one and divides it into multiple parts.  One part to new party, the other is change.  The reminder is a fee/tip to the miner to incent them to put on a block. </a:t>
            </a:r>
          </a:p>
        </p:txBody>
      </p:sp>
    </p:spTree>
    <p:extLst>
      <p:ext uri="{BB962C8B-B14F-4D97-AF65-F5344CB8AC3E}">
        <p14:creationId xmlns:p14="http://schemas.microsoft.com/office/powerpoint/2010/main" val="292197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53</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Non 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6196013" y="1256979"/>
            <a:ext cx="5876924" cy="2816156"/>
          </a:xfrm>
          <a:prstGeom prst="rect">
            <a:avLst/>
          </a:prstGeom>
        </p:spPr>
        <p:txBody>
          <a:bodyPr wrap="square">
            <a:spAutoFit/>
          </a:bodyPr>
          <a:lstStyle/>
          <a:p>
            <a:pPr>
              <a:lnSpc>
                <a:spcPct val="100000"/>
              </a:lnSpc>
              <a:spcAft>
                <a:spcPts val="600"/>
              </a:spcAft>
            </a:pPr>
            <a:r>
              <a:rPr lang="en-US" b="0" dirty="0"/>
              <a:t>The other interesting thing about Web3 is the ability to create and own digital assets</a:t>
            </a:r>
          </a:p>
          <a:p>
            <a:pPr>
              <a:lnSpc>
                <a:spcPct val="100000"/>
              </a:lnSpc>
              <a:spcAft>
                <a:spcPts val="600"/>
              </a:spcAft>
            </a:pPr>
            <a:r>
              <a:rPr lang="en-US" b="0" dirty="0"/>
              <a:t>The obvious example is crypto-currency where crypto currency can be used directly in commerce or also be exchanged for fiat money such as US Dollars.</a:t>
            </a:r>
          </a:p>
          <a:p>
            <a:pPr>
              <a:lnSpc>
                <a:spcPct val="100000"/>
              </a:lnSpc>
              <a:spcAft>
                <a:spcPts val="600"/>
              </a:spcAft>
            </a:pPr>
            <a:r>
              <a:rPr lang="en-US" b="0" dirty="0"/>
              <a:t>A NFT is just a digitally signed token that is stored on the blockchain – they can be owned or exchanged just like any other crypto-token</a:t>
            </a:r>
          </a:p>
          <a:p>
            <a:pPr>
              <a:lnSpc>
                <a:spcPct val="100000"/>
              </a:lnSpc>
              <a:spcAft>
                <a:spcPts val="600"/>
              </a:spcAft>
            </a:pPr>
            <a:r>
              <a:rPr lang="en-US" b="0" dirty="0"/>
              <a:t>Examples:</a:t>
            </a:r>
          </a:p>
        </p:txBody>
      </p:sp>
      <p:pic>
        <p:nvPicPr>
          <p:cNvPr id="2" name="Picture 1">
            <a:extLst>
              <a:ext uri="{FF2B5EF4-FFF2-40B4-BE49-F238E27FC236}">
                <a16:creationId xmlns:a16="http://schemas.microsoft.com/office/drawing/2014/main" id="{0791E180-DE04-E76C-DA07-E71B9F43FD71}"/>
              </a:ext>
            </a:extLst>
          </p:cNvPr>
          <p:cNvPicPr>
            <a:picLocks noChangeAspect="1"/>
          </p:cNvPicPr>
          <p:nvPr/>
        </p:nvPicPr>
        <p:blipFill>
          <a:blip r:embed="rId2"/>
          <a:stretch>
            <a:fillRect/>
          </a:stretch>
        </p:blipFill>
        <p:spPr>
          <a:xfrm>
            <a:off x="330333" y="1201343"/>
            <a:ext cx="5556117" cy="5026758"/>
          </a:xfrm>
          <a:prstGeom prst="rect">
            <a:avLst/>
          </a:prstGeom>
        </p:spPr>
      </p:pic>
      <p:sp>
        <p:nvSpPr>
          <p:cNvPr id="34" name="Rectangle 33">
            <a:extLst>
              <a:ext uri="{FF2B5EF4-FFF2-40B4-BE49-F238E27FC236}">
                <a16:creationId xmlns:a16="http://schemas.microsoft.com/office/drawing/2014/main" id="{C7A30894-650A-3164-085F-AC2E6A63AD55}"/>
              </a:ext>
            </a:extLst>
          </p:cNvPr>
          <p:cNvSpPr/>
          <p:nvPr/>
        </p:nvSpPr>
        <p:spPr>
          <a:xfrm>
            <a:off x="6505576" y="4071544"/>
            <a:ext cx="5556117" cy="1785104"/>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Car and home titles</a:t>
            </a:r>
          </a:p>
          <a:p>
            <a:pPr marL="285750" indent="-285750">
              <a:lnSpc>
                <a:spcPct val="100000"/>
              </a:lnSpc>
              <a:spcAft>
                <a:spcPts val="600"/>
              </a:spcAft>
              <a:buFont typeface="Arial" panose="020B0604020202020204" pitchFamily="34" charset="0"/>
              <a:buChar char="•"/>
            </a:pPr>
            <a:r>
              <a:rPr lang="en-US" b="0" dirty="0"/>
              <a:t>Insurance contracts</a:t>
            </a:r>
          </a:p>
          <a:p>
            <a:pPr marL="285750" indent="-285750">
              <a:lnSpc>
                <a:spcPct val="100000"/>
              </a:lnSpc>
              <a:spcAft>
                <a:spcPts val="600"/>
              </a:spcAft>
              <a:buFont typeface="Arial" panose="020B0604020202020204" pitchFamily="34" charset="0"/>
              <a:buChar char="•"/>
            </a:pPr>
            <a:r>
              <a:rPr lang="en-US" b="0" dirty="0"/>
              <a:t>Birth/Marriage/Death certificates</a:t>
            </a:r>
          </a:p>
          <a:p>
            <a:pPr marL="285750" indent="-285750">
              <a:lnSpc>
                <a:spcPct val="100000"/>
              </a:lnSpc>
              <a:spcAft>
                <a:spcPts val="600"/>
              </a:spcAft>
              <a:buFont typeface="Arial" panose="020B0604020202020204" pitchFamily="34" charset="0"/>
              <a:buChar char="•"/>
            </a:pPr>
            <a:r>
              <a:rPr lang="en-US" b="0" dirty="0"/>
              <a:t>Electronic art</a:t>
            </a:r>
          </a:p>
          <a:p>
            <a:pPr marL="285750" indent="-285750">
              <a:lnSpc>
                <a:spcPct val="100000"/>
              </a:lnSpc>
              <a:spcAft>
                <a:spcPts val="600"/>
              </a:spcAft>
              <a:buFont typeface="Arial" panose="020B0604020202020204" pitchFamily="34" charset="0"/>
              <a:buChar char="•"/>
            </a:pPr>
            <a:r>
              <a:rPr lang="en-US" b="0" dirty="0"/>
              <a:t>Intellectual property</a:t>
            </a:r>
          </a:p>
        </p:txBody>
      </p:sp>
    </p:spTree>
    <p:extLst>
      <p:ext uri="{BB962C8B-B14F-4D97-AF65-F5344CB8AC3E}">
        <p14:creationId xmlns:p14="http://schemas.microsoft.com/office/powerpoint/2010/main" val="3385597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54</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Non-Fungible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956931"/>
            <a:ext cx="11601449" cy="1000274"/>
          </a:xfrm>
          <a:prstGeom prst="rect">
            <a:avLst/>
          </a:prstGeom>
        </p:spPr>
        <p:txBody>
          <a:bodyPr wrap="square">
            <a:spAutoFit/>
          </a:bodyPr>
          <a:lstStyle/>
          <a:p>
            <a:pPr>
              <a:lnSpc>
                <a:spcPct val="100000"/>
              </a:lnSpc>
              <a:spcAft>
                <a:spcPts val="600"/>
              </a:spcAft>
            </a:pPr>
            <a:r>
              <a:rPr lang="en-US" b="0" dirty="0"/>
              <a:t>A non-fungible token is used to assert ownership of an asset.</a:t>
            </a:r>
          </a:p>
          <a:p>
            <a:pPr>
              <a:lnSpc>
                <a:spcPct val="100000"/>
              </a:lnSpc>
              <a:spcAft>
                <a:spcPts val="600"/>
              </a:spcAft>
            </a:pPr>
            <a:r>
              <a:rPr lang="en-US" b="0" dirty="0"/>
              <a:t>Example, I mint a NFT asserting my ownership of a car, then I gift it to my son.  In this example, my wallet id is “</a:t>
            </a:r>
            <a:r>
              <a:rPr lang="en-US" b="0" dirty="0" err="1"/>
              <a:t>abc</a:t>
            </a:r>
            <a:r>
              <a:rPr lang="en-US" b="0" dirty="0"/>
              <a:t>”, and my son’s wallet id is “</a:t>
            </a:r>
            <a:r>
              <a:rPr lang="en-US" b="0" dirty="0" err="1"/>
              <a:t>xyz</a:t>
            </a:r>
            <a:r>
              <a:rPr lang="en-US" b="0" dirty="0"/>
              <a:t>”</a:t>
            </a:r>
          </a:p>
        </p:txBody>
      </p:sp>
      <p:sp>
        <p:nvSpPr>
          <p:cNvPr id="9" name="Rectangle 8">
            <a:extLst>
              <a:ext uri="{FF2B5EF4-FFF2-40B4-BE49-F238E27FC236}">
                <a16:creationId xmlns:a16="http://schemas.microsoft.com/office/drawing/2014/main" id="{F494FD2E-2D97-BCEB-AEA9-79E983ABF96C}"/>
              </a:ext>
            </a:extLst>
          </p:cNvPr>
          <p:cNvSpPr/>
          <p:nvPr/>
        </p:nvSpPr>
        <p:spPr>
          <a:xfrm>
            <a:off x="1152352" y="2312371"/>
            <a:ext cx="2721945"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TransactionID</a:t>
            </a:r>
            <a:r>
              <a:rPr lang="en-US" sz="1600" dirty="0">
                <a:solidFill>
                  <a:schemeClr val="tx1"/>
                </a:solidFill>
              </a:rPr>
              <a:t>: 123 MINT-NFT</a:t>
            </a:r>
            <a:br>
              <a:rPr lang="en-US" sz="1600" dirty="0">
                <a:solidFill>
                  <a:schemeClr val="tx1"/>
                </a:solidFill>
              </a:rPr>
            </a:br>
            <a:r>
              <a:rPr lang="en-US" sz="1600" dirty="0">
                <a:solidFill>
                  <a:schemeClr val="tx1"/>
                </a:solidFill>
              </a:rPr>
              <a:t>NFT-ID: 12-34-56</a:t>
            </a:r>
          </a:p>
          <a:p>
            <a:pPr algn="ctr"/>
            <a:r>
              <a:rPr lang="en-US" sz="1600" dirty="0">
                <a:solidFill>
                  <a:schemeClr val="tx1"/>
                </a:solidFill>
              </a:rPr>
              <a:t>NFT-CREATOR: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NFT-OWNER: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Data: </a:t>
            </a:r>
            <a:br>
              <a:rPr lang="en-US" sz="1600" dirty="0">
                <a:solidFill>
                  <a:schemeClr val="tx1"/>
                </a:solidFill>
              </a:rPr>
            </a:br>
            <a:r>
              <a:rPr lang="en-US" sz="1600" b="0" dirty="0">
                <a:solidFill>
                  <a:schemeClr val="tx1"/>
                </a:solidFill>
                <a:latin typeface="Courier" pitchFamily="2" charset="0"/>
              </a:rPr>
              <a:t>{type: auto-title,…} </a:t>
            </a:r>
          </a:p>
        </p:txBody>
      </p:sp>
      <p:sp>
        <p:nvSpPr>
          <p:cNvPr id="10" name="Rectangle 9">
            <a:extLst>
              <a:ext uri="{FF2B5EF4-FFF2-40B4-BE49-F238E27FC236}">
                <a16:creationId xmlns:a16="http://schemas.microsoft.com/office/drawing/2014/main" id="{9D4DBAEB-FE45-BBC2-9E5A-B04452E297EE}"/>
              </a:ext>
            </a:extLst>
          </p:cNvPr>
          <p:cNvSpPr/>
          <p:nvPr/>
        </p:nvSpPr>
        <p:spPr>
          <a:xfrm>
            <a:off x="4359203" y="2323700"/>
            <a:ext cx="3371850"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TX-456</a:t>
            </a:r>
            <a:br>
              <a:rPr lang="en-US" sz="1600" dirty="0">
                <a:solidFill>
                  <a:schemeClr val="tx1"/>
                </a:solidFill>
              </a:rPr>
            </a:br>
            <a:r>
              <a:rPr lang="en-US" sz="1600" dirty="0">
                <a:solidFill>
                  <a:schemeClr val="tx1"/>
                </a:solidFill>
              </a:rPr>
              <a:t>Send-NFT</a:t>
            </a:r>
            <a:br>
              <a:rPr lang="en-US" sz="1600" dirty="0">
                <a:solidFill>
                  <a:schemeClr val="tx1"/>
                </a:solidFill>
              </a:rPr>
            </a:br>
            <a:r>
              <a:rPr lang="en-US" sz="1600" dirty="0">
                <a:solidFill>
                  <a:schemeClr val="tx1"/>
                </a:solidFill>
              </a:rPr>
              <a:t>NFT-ID: 12-34-56</a:t>
            </a:r>
          </a:p>
          <a:p>
            <a:pPr algn="ctr"/>
            <a:r>
              <a:rPr lang="en-US" sz="1600" dirty="0">
                <a:solidFill>
                  <a:schemeClr val="tx1"/>
                </a:solidFill>
              </a:rPr>
              <a:t>From: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To: </a:t>
            </a:r>
            <a:r>
              <a:rPr lang="en-US" sz="1600" dirty="0" err="1">
                <a:solidFill>
                  <a:schemeClr val="tx1"/>
                </a:solidFill>
              </a:rPr>
              <a:t>xyz</a:t>
            </a:r>
            <a:br>
              <a:rPr lang="en-US" sz="1600" dirty="0">
                <a:solidFill>
                  <a:schemeClr val="tx1"/>
                </a:solidFill>
              </a:rPr>
            </a:br>
            <a:r>
              <a:rPr lang="en-US" sz="1600" dirty="0">
                <a:solidFill>
                  <a:schemeClr val="tx1"/>
                </a:solidFill>
                <a:latin typeface="Courier" pitchFamily="2" charset="0"/>
              </a:rPr>
              <a:t>Dig-Sign(Priv-Key(</a:t>
            </a:r>
            <a:r>
              <a:rPr lang="en-US" sz="1600" dirty="0" err="1">
                <a:solidFill>
                  <a:schemeClr val="tx1"/>
                </a:solidFill>
                <a:latin typeface="Courier" pitchFamily="2" charset="0"/>
              </a:rPr>
              <a:t>abc</a:t>
            </a:r>
            <a:r>
              <a:rPr lang="en-US" sz="1600" dirty="0">
                <a:solidFill>
                  <a:schemeClr val="tx1"/>
                </a:solidFill>
                <a:latin typeface="Courier" pitchFamily="2" charset="0"/>
              </a:rPr>
              <a:t>),</a:t>
            </a:r>
            <a:br>
              <a:rPr lang="en-US" sz="1600" dirty="0">
                <a:solidFill>
                  <a:schemeClr val="tx1"/>
                </a:solidFill>
                <a:latin typeface="Courier" pitchFamily="2" charset="0"/>
              </a:rPr>
            </a:br>
            <a:r>
              <a:rPr lang="en-US" sz="1600" dirty="0">
                <a:solidFill>
                  <a:schemeClr val="tx1"/>
                </a:solidFill>
                <a:latin typeface="Courier" pitchFamily="2" charset="0"/>
              </a:rPr>
              <a:t>Hash(NFT-</a:t>
            </a:r>
            <a:r>
              <a:rPr lang="en-US" sz="1600" dirty="0" err="1">
                <a:solidFill>
                  <a:schemeClr val="tx1"/>
                </a:solidFill>
                <a:latin typeface="Courier" pitchFamily="2" charset="0"/>
              </a:rPr>
              <a:t>ID,From,To</a:t>
            </a:r>
            <a:r>
              <a:rPr lang="en-US" sz="1600" dirty="0">
                <a:solidFill>
                  <a:schemeClr val="tx1"/>
                </a:solidFill>
                <a:latin typeface="Courier" pitchFamily="2" charset="0"/>
              </a:rPr>
              <a:t>))</a:t>
            </a:r>
          </a:p>
        </p:txBody>
      </p:sp>
      <p:sp>
        <p:nvSpPr>
          <p:cNvPr id="11" name="Rectangle 10">
            <a:extLst>
              <a:ext uri="{FF2B5EF4-FFF2-40B4-BE49-F238E27FC236}">
                <a16:creationId xmlns:a16="http://schemas.microsoft.com/office/drawing/2014/main" id="{8A097206-A8BF-007C-D7B2-C3079C258552}"/>
              </a:ext>
            </a:extLst>
          </p:cNvPr>
          <p:cNvSpPr/>
          <p:nvPr/>
        </p:nvSpPr>
        <p:spPr>
          <a:xfrm>
            <a:off x="8194695" y="2323699"/>
            <a:ext cx="2578084"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TX-789</a:t>
            </a:r>
          </a:p>
          <a:p>
            <a:pPr algn="ctr"/>
            <a:r>
              <a:rPr lang="en-US" sz="1600" dirty="0">
                <a:solidFill>
                  <a:schemeClr val="tx1"/>
                </a:solidFill>
              </a:rPr>
              <a:t>NFT-ID: 12-34-56</a:t>
            </a:r>
            <a:br>
              <a:rPr lang="en-US" sz="1600" dirty="0">
                <a:solidFill>
                  <a:schemeClr val="tx1"/>
                </a:solidFill>
              </a:rPr>
            </a:br>
            <a:r>
              <a:rPr lang="en-US" sz="1600" dirty="0">
                <a:solidFill>
                  <a:schemeClr val="tx1"/>
                </a:solidFill>
              </a:rPr>
              <a:t>NFT-OWNER: </a:t>
            </a:r>
            <a:r>
              <a:rPr lang="en-US" sz="1600" dirty="0" err="1">
                <a:solidFill>
                  <a:schemeClr val="tx1"/>
                </a:solidFill>
              </a:rPr>
              <a:t>xyz</a:t>
            </a:r>
            <a:br>
              <a:rPr lang="en-US" sz="1600" dirty="0">
                <a:solidFill>
                  <a:schemeClr val="tx1"/>
                </a:solidFill>
              </a:rPr>
            </a:br>
            <a:endParaRPr lang="en-US" sz="1600" dirty="0">
              <a:solidFill>
                <a:schemeClr val="tx1"/>
              </a:solidFill>
            </a:endParaRPr>
          </a:p>
        </p:txBody>
      </p:sp>
      <p:cxnSp>
        <p:nvCxnSpPr>
          <p:cNvPr id="4" name="Straight Arrow Connector 3">
            <a:extLst>
              <a:ext uri="{FF2B5EF4-FFF2-40B4-BE49-F238E27FC236}">
                <a16:creationId xmlns:a16="http://schemas.microsoft.com/office/drawing/2014/main" id="{81391C82-3B27-34E5-B38F-D7017F2360F6}"/>
              </a:ext>
            </a:extLst>
          </p:cNvPr>
          <p:cNvCxnSpPr>
            <a:cxnSpLocks/>
            <a:stCxn id="9" idx="3"/>
            <a:endCxn id="10" idx="1"/>
          </p:cNvCxnSpPr>
          <p:nvPr/>
        </p:nvCxnSpPr>
        <p:spPr>
          <a:xfrm>
            <a:off x="3874297" y="3142794"/>
            <a:ext cx="484906" cy="113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51C816-7F4E-8F5A-A0AC-59C34276DF20}"/>
              </a:ext>
            </a:extLst>
          </p:cNvPr>
          <p:cNvCxnSpPr>
            <a:cxnSpLocks/>
            <a:stCxn id="10" idx="3"/>
            <a:endCxn id="11" idx="1"/>
          </p:cNvCxnSpPr>
          <p:nvPr/>
        </p:nvCxnSpPr>
        <p:spPr>
          <a:xfrm flipV="1">
            <a:off x="7731053" y="3154122"/>
            <a:ext cx="463642"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6AD3433-C2D1-3068-272A-A00BB7084292}"/>
              </a:ext>
            </a:extLst>
          </p:cNvPr>
          <p:cNvSpPr/>
          <p:nvPr/>
        </p:nvSpPr>
        <p:spPr>
          <a:xfrm>
            <a:off x="244403" y="4166104"/>
            <a:ext cx="11601449" cy="2816156"/>
          </a:xfrm>
          <a:prstGeom prst="rect">
            <a:avLst/>
          </a:prstGeom>
        </p:spPr>
        <p:txBody>
          <a:bodyPr wrap="square">
            <a:spAutoFit/>
          </a:bodyPr>
          <a:lstStyle/>
          <a:p>
            <a:pPr marL="342900" indent="-342900">
              <a:lnSpc>
                <a:spcPct val="100000"/>
              </a:lnSpc>
              <a:spcAft>
                <a:spcPts val="600"/>
              </a:spcAft>
              <a:buAutoNum type="arabicPeriod"/>
            </a:pPr>
            <a:r>
              <a:rPr lang="en-US" b="0" dirty="0"/>
              <a:t>A NFT can be created by anybody via self minting.  Notice when an NFT is created its given a unique ID and has other attributes such as metadata about the NFT itself  </a:t>
            </a:r>
          </a:p>
          <a:p>
            <a:pPr marL="342900" indent="-342900">
              <a:lnSpc>
                <a:spcPct val="100000"/>
              </a:lnSpc>
              <a:spcAft>
                <a:spcPts val="600"/>
              </a:spcAft>
              <a:buAutoNum type="arabicPeriod"/>
            </a:pPr>
            <a:r>
              <a:rPr lang="en-US" b="0" dirty="0"/>
              <a:t>When an NFT is going to be exchanged, a new transaction/smart contract is executed, showing ownership transfer using “to” and “from”.  Notice the private key of the current owner is used to digitally sign the transactions to prove that they are transitioning ownership.  The signature can be </a:t>
            </a:r>
            <a:r>
              <a:rPr lang="en-US" b="0" dirty="0" err="1"/>
              <a:t>easiely</a:t>
            </a:r>
            <a:r>
              <a:rPr lang="en-US" b="0" dirty="0"/>
              <a:t> verified via the public key</a:t>
            </a:r>
          </a:p>
          <a:p>
            <a:pPr marL="342900" indent="-342900">
              <a:lnSpc>
                <a:spcPct val="100000"/>
              </a:lnSpc>
              <a:spcAft>
                <a:spcPts val="600"/>
              </a:spcAft>
              <a:buAutoNum type="arabicPeriod"/>
            </a:pPr>
            <a:r>
              <a:rPr lang="en-US" b="0" dirty="0"/>
              <a:t>Once ownership is transferred, notice the NFT-ID does not change, it never will change.  This shows linage back to the original creator of the NFT. </a:t>
            </a:r>
          </a:p>
          <a:p>
            <a:pPr marL="342900" indent="-342900">
              <a:lnSpc>
                <a:spcPct val="100000"/>
              </a:lnSpc>
              <a:spcAft>
                <a:spcPts val="600"/>
              </a:spcAft>
              <a:buAutoNum type="arabicPeriod"/>
            </a:pPr>
            <a:endParaRPr lang="en-US" b="0" dirty="0"/>
          </a:p>
        </p:txBody>
      </p:sp>
      <p:sp>
        <p:nvSpPr>
          <p:cNvPr id="20" name="Oval 19">
            <a:extLst>
              <a:ext uri="{FF2B5EF4-FFF2-40B4-BE49-F238E27FC236}">
                <a16:creationId xmlns:a16="http://schemas.microsoft.com/office/drawing/2014/main" id="{EDF865E7-02ED-E28A-A7CC-D8137A13C6AD}"/>
              </a:ext>
            </a:extLst>
          </p:cNvPr>
          <p:cNvSpPr/>
          <p:nvPr/>
        </p:nvSpPr>
        <p:spPr>
          <a:xfrm>
            <a:off x="825625" y="2037583"/>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Oval 24">
            <a:extLst>
              <a:ext uri="{FF2B5EF4-FFF2-40B4-BE49-F238E27FC236}">
                <a16:creationId xmlns:a16="http://schemas.microsoft.com/office/drawing/2014/main" id="{6F9EDBB4-D45F-DFD3-1AEE-23DCC6B0AF07}"/>
              </a:ext>
            </a:extLst>
          </p:cNvPr>
          <p:cNvSpPr/>
          <p:nvPr/>
        </p:nvSpPr>
        <p:spPr>
          <a:xfrm>
            <a:off x="4178244" y="2019656"/>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Oval 25">
            <a:extLst>
              <a:ext uri="{FF2B5EF4-FFF2-40B4-BE49-F238E27FC236}">
                <a16:creationId xmlns:a16="http://schemas.microsoft.com/office/drawing/2014/main" id="{22A015A3-62A3-85CE-608E-72D084B21EBB}"/>
              </a:ext>
            </a:extLst>
          </p:cNvPr>
          <p:cNvSpPr/>
          <p:nvPr/>
        </p:nvSpPr>
        <p:spPr>
          <a:xfrm>
            <a:off x="7974071" y="1996941"/>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Rectangle 21">
            <a:extLst>
              <a:ext uri="{FF2B5EF4-FFF2-40B4-BE49-F238E27FC236}">
                <a16:creationId xmlns:a16="http://schemas.microsoft.com/office/drawing/2014/main" id="{9A803FBF-955D-3A3A-16EE-79501AFDEA67}"/>
              </a:ext>
            </a:extLst>
          </p:cNvPr>
          <p:cNvSpPr/>
          <p:nvPr/>
        </p:nvSpPr>
        <p:spPr>
          <a:xfrm>
            <a:off x="5727353" y="128208"/>
            <a:ext cx="6028253" cy="841641"/>
          </a:xfrm>
          <a:prstGeom prst="rect">
            <a:avLst/>
          </a:prstGeom>
        </p:spPr>
        <p:txBody>
          <a:bodyPr wrap="none">
            <a:spAutoFit/>
          </a:bodyPr>
          <a:lstStyle/>
          <a:p>
            <a:r>
              <a:rPr lang="en-US" dirty="0"/>
              <a:t>(google ERC-721 for the definition of the standard for</a:t>
            </a:r>
            <a:br>
              <a:rPr lang="en-US" dirty="0"/>
            </a:br>
            <a:r>
              <a:rPr lang="en-US" dirty="0"/>
              <a:t>NFTs, note the below is simplified to demonstrate the</a:t>
            </a:r>
            <a:br>
              <a:rPr lang="en-US" dirty="0"/>
            </a:br>
            <a:r>
              <a:rPr lang="en-US" dirty="0"/>
              <a:t>concepts in the architecture)  </a:t>
            </a:r>
          </a:p>
        </p:txBody>
      </p:sp>
    </p:spTree>
    <p:extLst>
      <p:ext uri="{BB962C8B-B14F-4D97-AF65-F5344CB8AC3E}">
        <p14:creationId xmlns:p14="http://schemas.microsoft.com/office/powerpoint/2010/main" val="31141600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330333" y="301959"/>
            <a:ext cx="10936077" cy="698948"/>
          </a:xfrm>
        </p:spPr>
        <p:txBody>
          <a:bodyPr/>
          <a:lstStyle/>
          <a:p>
            <a:r>
              <a:rPr lang="en-US" dirty="0"/>
              <a:t>Semi-Fungible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1456993"/>
            <a:ext cx="11391071" cy="4462760"/>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sz="2400" b="0" dirty="0"/>
              <a:t>A semi-fungible token is basically the same thing as a NFT, with one minor difference</a:t>
            </a:r>
          </a:p>
          <a:p>
            <a:pPr marL="285750" indent="-285750">
              <a:lnSpc>
                <a:spcPct val="100000"/>
              </a:lnSpc>
              <a:spcAft>
                <a:spcPts val="600"/>
              </a:spcAft>
              <a:buFont typeface="Arial" panose="020B0604020202020204" pitchFamily="34" charset="0"/>
              <a:buChar char="•"/>
            </a:pPr>
            <a:r>
              <a:rPr lang="en-US" sz="2400" b="0" dirty="0"/>
              <a:t>NFTs are unique, and when they are minted are tied to exactly one asset</a:t>
            </a:r>
          </a:p>
          <a:p>
            <a:pPr marL="285750" indent="-285750">
              <a:lnSpc>
                <a:spcPct val="100000"/>
              </a:lnSpc>
              <a:spcAft>
                <a:spcPts val="600"/>
              </a:spcAft>
              <a:buFont typeface="Arial" panose="020B0604020202020204" pitchFamily="34" charset="0"/>
              <a:buChar char="•"/>
            </a:pPr>
            <a:r>
              <a:rPr lang="en-US" sz="2400" b="0" dirty="0"/>
              <a:t>Semi-Fungible tokens (SFT) can be minted with a quantity.  For example mint a “lot” of NFTs.  When an SFT is minted, its quantity is fixed and can not be altered up or down. </a:t>
            </a:r>
          </a:p>
          <a:p>
            <a:pPr marL="285750" indent="-285750">
              <a:lnSpc>
                <a:spcPct val="100000"/>
              </a:lnSpc>
              <a:spcAft>
                <a:spcPts val="600"/>
              </a:spcAft>
              <a:buFont typeface="Arial" panose="020B0604020202020204" pitchFamily="34" charset="0"/>
              <a:buChar char="•"/>
            </a:pPr>
            <a:r>
              <a:rPr lang="en-US" sz="2400" b="0" dirty="0"/>
              <a:t>Example, I can issue 100 SFTs for a piece of artwork, either digital or physical.  Thus each SFT represents 1/100 ownership of the physical asset.  You can of course, own more than one SFT for an asset thus increasing your ownership stake</a:t>
            </a:r>
          </a:p>
          <a:p>
            <a:pPr marL="285750" indent="-285750">
              <a:lnSpc>
                <a:spcPct val="100000"/>
              </a:lnSpc>
              <a:spcAft>
                <a:spcPts val="600"/>
              </a:spcAft>
              <a:buFont typeface="Arial" panose="020B0604020202020204" pitchFamily="34" charset="0"/>
              <a:buChar char="•"/>
            </a:pPr>
            <a:r>
              <a:rPr lang="en-US" sz="2400" b="0" dirty="0"/>
              <a:t>If you mint a SFT with quantity 1, then its basically a NFT.  </a:t>
            </a:r>
          </a:p>
        </p:txBody>
      </p:sp>
      <p:sp>
        <p:nvSpPr>
          <p:cNvPr id="22" name="Rectangle 21">
            <a:extLst>
              <a:ext uri="{FF2B5EF4-FFF2-40B4-BE49-F238E27FC236}">
                <a16:creationId xmlns:a16="http://schemas.microsoft.com/office/drawing/2014/main" id="{9A803FBF-955D-3A3A-16EE-79501AFDEA67}"/>
              </a:ext>
            </a:extLst>
          </p:cNvPr>
          <p:cNvSpPr/>
          <p:nvPr/>
        </p:nvSpPr>
        <p:spPr>
          <a:xfrm>
            <a:off x="5727353" y="128208"/>
            <a:ext cx="6135206" cy="841641"/>
          </a:xfrm>
          <a:prstGeom prst="rect">
            <a:avLst/>
          </a:prstGeom>
        </p:spPr>
        <p:txBody>
          <a:bodyPr wrap="none">
            <a:spAutoFit/>
          </a:bodyPr>
          <a:lstStyle/>
          <a:p>
            <a:r>
              <a:rPr lang="en-US" dirty="0"/>
              <a:t>(google ERC-1155 for the definition of the standard for</a:t>
            </a:r>
            <a:br>
              <a:rPr lang="en-US" dirty="0"/>
            </a:br>
            <a:r>
              <a:rPr lang="en-US" dirty="0"/>
              <a:t>SFTs, note the below is simplified to demonstrate the</a:t>
            </a:r>
            <a:br>
              <a:rPr lang="en-US" dirty="0"/>
            </a:br>
            <a:r>
              <a:rPr lang="en-US" dirty="0"/>
              <a:t>concepts in the architecture)  </a:t>
            </a:r>
          </a:p>
        </p:txBody>
      </p:sp>
    </p:spTree>
    <p:extLst>
      <p:ext uri="{BB962C8B-B14F-4D97-AF65-F5344CB8AC3E}">
        <p14:creationId xmlns:p14="http://schemas.microsoft.com/office/powerpoint/2010/main" val="30678579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56</a:t>
            </a:fld>
            <a:endParaRPr lang="en-US" dirty="0"/>
          </a:p>
        </p:txBody>
      </p:sp>
      <p:sp>
        <p:nvSpPr>
          <p:cNvPr id="470018" name="Rectangle 2"/>
          <p:cNvSpPr>
            <a:spLocks noGrp="1" noChangeArrowheads="1"/>
          </p:cNvSpPr>
          <p:nvPr>
            <p:ph type="title"/>
          </p:nvPr>
        </p:nvSpPr>
        <p:spPr>
          <a:xfrm>
            <a:off x="330333" y="201943"/>
            <a:ext cx="10936077" cy="698948"/>
          </a:xfrm>
        </p:spPr>
        <p:txBody>
          <a:bodyPr/>
          <a:lstStyle/>
          <a:p>
            <a:r>
              <a:rPr lang="en-US" dirty="0"/>
              <a:t>Selling Non- or Semi-Fungible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956931"/>
            <a:ext cx="11601449" cy="646331"/>
          </a:xfrm>
          <a:prstGeom prst="rect">
            <a:avLst/>
          </a:prstGeom>
        </p:spPr>
        <p:txBody>
          <a:bodyPr wrap="square">
            <a:spAutoFit/>
          </a:bodyPr>
          <a:lstStyle/>
          <a:p>
            <a:pPr>
              <a:lnSpc>
                <a:spcPct val="100000"/>
              </a:lnSpc>
              <a:spcAft>
                <a:spcPts val="600"/>
              </a:spcAft>
            </a:pPr>
            <a:r>
              <a:rPr lang="en-US" b="0" dirty="0"/>
              <a:t>We just covered how to exchange a NFT and SFT, hopefully you can see how we can not only exchange but sell the transfer of rights with a SFT via smart contracts</a:t>
            </a:r>
          </a:p>
        </p:txBody>
      </p:sp>
      <p:sp>
        <p:nvSpPr>
          <p:cNvPr id="18" name="Oval 17">
            <a:extLst>
              <a:ext uri="{FF2B5EF4-FFF2-40B4-BE49-F238E27FC236}">
                <a16:creationId xmlns:a16="http://schemas.microsoft.com/office/drawing/2014/main" id="{84E0AEDC-9BC3-E82F-9DE2-9A36BB74A860}"/>
              </a:ext>
            </a:extLst>
          </p:cNvPr>
          <p:cNvSpPr/>
          <p:nvPr/>
        </p:nvSpPr>
        <p:spPr>
          <a:xfrm>
            <a:off x="1262217" y="2601642"/>
            <a:ext cx="1207284"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Mint NFT</a:t>
            </a:r>
            <a:br>
              <a:rPr lang="en-US" sz="1200" dirty="0"/>
            </a:br>
            <a:r>
              <a:rPr lang="en-US" sz="1200" dirty="0"/>
              <a:t>123</a:t>
            </a:r>
          </a:p>
        </p:txBody>
      </p:sp>
      <p:sp>
        <p:nvSpPr>
          <p:cNvPr id="19" name="Oval 18">
            <a:extLst>
              <a:ext uri="{FF2B5EF4-FFF2-40B4-BE49-F238E27FC236}">
                <a16:creationId xmlns:a16="http://schemas.microsoft.com/office/drawing/2014/main" id="{A63F939B-75CE-16B6-6ECC-51510AC0814D}"/>
              </a:ext>
            </a:extLst>
          </p:cNvPr>
          <p:cNvSpPr/>
          <p:nvPr/>
        </p:nvSpPr>
        <p:spPr>
          <a:xfrm>
            <a:off x="3022473" y="2651722"/>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Sell NFT for 100 coins</a:t>
            </a:r>
          </a:p>
        </p:txBody>
      </p:sp>
      <p:cxnSp>
        <p:nvCxnSpPr>
          <p:cNvPr id="21" name="Curved Connector 20">
            <a:extLst>
              <a:ext uri="{FF2B5EF4-FFF2-40B4-BE49-F238E27FC236}">
                <a16:creationId xmlns:a16="http://schemas.microsoft.com/office/drawing/2014/main" id="{2BA1A0D4-47A6-7FFF-A28C-8FF541B0435C}"/>
              </a:ext>
            </a:extLst>
          </p:cNvPr>
          <p:cNvCxnSpPr>
            <a:cxnSpLocks/>
            <a:stCxn id="18" idx="7"/>
            <a:endCxn id="19" idx="1"/>
          </p:cNvCxnSpPr>
          <p:nvPr/>
        </p:nvCxnSpPr>
        <p:spPr>
          <a:xfrm rot="16200000" flipH="1">
            <a:off x="2739454" y="2284612"/>
            <a:ext cx="50080" cy="943592"/>
          </a:xfrm>
          <a:prstGeom prst="curvedConnector3">
            <a:avLst>
              <a:gd name="adj1" fmla="val -48727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0A08EF0-04A2-193B-2755-E38013F1CCFB}"/>
              </a:ext>
            </a:extLst>
          </p:cNvPr>
          <p:cNvSpPr txBox="1"/>
          <p:nvPr/>
        </p:nvSpPr>
        <p:spPr>
          <a:xfrm>
            <a:off x="1780891" y="2127668"/>
            <a:ext cx="1967205" cy="343043"/>
          </a:xfrm>
          <a:prstGeom prst="rect">
            <a:avLst/>
          </a:prstGeom>
          <a:noFill/>
        </p:spPr>
        <p:txBody>
          <a:bodyPr wrap="none" rtlCol="0">
            <a:spAutoFit/>
          </a:bodyPr>
          <a:lstStyle/>
          <a:p>
            <a:pPr algn="ctr"/>
            <a:r>
              <a:rPr lang="en-US" b="0" dirty="0"/>
              <a:t>Advertise for sale</a:t>
            </a:r>
          </a:p>
        </p:txBody>
      </p:sp>
      <p:sp>
        <p:nvSpPr>
          <p:cNvPr id="2" name="Rectangle 1">
            <a:extLst>
              <a:ext uri="{FF2B5EF4-FFF2-40B4-BE49-F238E27FC236}">
                <a16:creationId xmlns:a16="http://schemas.microsoft.com/office/drawing/2014/main" id="{AF317210-70B6-9E11-C98A-1AE418EE575A}"/>
              </a:ext>
            </a:extLst>
          </p:cNvPr>
          <p:cNvSpPr/>
          <p:nvPr/>
        </p:nvSpPr>
        <p:spPr>
          <a:xfrm>
            <a:off x="914400" y="1731854"/>
            <a:ext cx="4214814" cy="372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Contract 1 – Sell NFT 123</a:t>
            </a:r>
          </a:p>
        </p:txBody>
      </p:sp>
      <p:sp>
        <p:nvSpPr>
          <p:cNvPr id="27" name="Oval 26">
            <a:extLst>
              <a:ext uri="{FF2B5EF4-FFF2-40B4-BE49-F238E27FC236}">
                <a16:creationId xmlns:a16="http://schemas.microsoft.com/office/drawing/2014/main" id="{5033C105-82FF-3087-E592-6677EEEA16B3}"/>
              </a:ext>
            </a:extLst>
          </p:cNvPr>
          <p:cNvSpPr/>
          <p:nvPr/>
        </p:nvSpPr>
        <p:spPr>
          <a:xfrm>
            <a:off x="1262217" y="3942788"/>
            <a:ext cx="1593927" cy="902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Received</a:t>
            </a:r>
          </a:p>
          <a:p>
            <a:pPr algn="ctr"/>
            <a:r>
              <a:rPr lang="en-US" sz="1200" dirty="0"/>
              <a:t>100 coins from wallet </a:t>
            </a:r>
            <a:r>
              <a:rPr lang="en-US" sz="1200" dirty="0" err="1"/>
              <a:t>xyz</a:t>
            </a:r>
            <a:endParaRPr lang="en-US" sz="1200" dirty="0"/>
          </a:p>
        </p:txBody>
      </p:sp>
      <p:sp>
        <p:nvSpPr>
          <p:cNvPr id="28" name="Oval 27">
            <a:extLst>
              <a:ext uri="{FF2B5EF4-FFF2-40B4-BE49-F238E27FC236}">
                <a16:creationId xmlns:a16="http://schemas.microsoft.com/office/drawing/2014/main" id="{D9A5F4B9-6280-75B2-E339-F9F7AFB6903E}"/>
              </a:ext>
            </a:extLst>
          </p:cNvPr>
          <p:cNvSpPr/>
          <p:nvPr/>
        </p:nvSpPr>
        <p:spPr>
          <a:xfrm>
            <a:off x="3022474" y="3934738"/>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Transfer NFT 123 to wallet </a:t>
            </a:r>
            <a:r>
              <a:rPr lang="en-US" sz="1200" dirty="0" err="1"/>
              <a:t>xyz</a:t>
            </a:r>
            <a:endParaRPr lang="en-US" sz="1200" dirty="0"/>
          </a:p>
        </p:txBody>
      </p:sp>
      <p:cxnSp>
        <p:nvCxnSpPr>
          <p:cNvPr id="32" name="Curved Connector 31">
            <a:extLst>
              <a:ext uri="{FF2B5EF4-FFF2-40B4-BE49-F238E27FC236}">
                <a16:creationId xmlns:a16="http://schemas.microsoft.com/office/drawing/2014/main" id="{E73379E6-1C3C-AA66-C292-EA09DF5329B3}"/>
              </a:ext>
            </a:extLst>
          </p:cNvPr>
          <p:cNvCxnSpPr>
            <a:cxnSpLocks/>
            <a:stCxn id="27" idx="5"/>
            <a:endCxn id="28" idx="3"/>
          </p:cNvCxnSpPr>
          <p:nvPr/>
        </p:nvCxnSpPr>
        <p:spPr>
          <a:xfrm rot="5400000" flipH="1" flipV="1">
            <a:off x="2918551" y="4395005"/>
            <a:ext cx="21907" cy="613572"/>
          </a:xfrm>
          <a:prstGeom prst="curvedConnector3">
            <a:avLst>
              <a:gd name="adj1" fmla="val -164652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40EC87F-1955-46F7-697D-2F870D3DE0E4}"/>
              </a:ext>
            </a:extLst>
          </p:cNvPr>
          <p:cNvSpPr txBox="1"/>
          <p:nvPr/>
        </p:nvSpPr>
        <p:spPr>
          <a:xfrm>
            <a:off x="1824285" y="5104362"/>
            <a:ext cx="2031325" cy="343043"/>
          </a:xfrm>
          <a:prstGeom prst="rect">
            <a:avLst/>
          </a:prstGeom>
          <a:noFill/>
        </p:spPr>
        <p:txBody>
          <a:bodyPr wrap="none" rtlCol="0">
            <a:spAutoFit/>
          </a:bodyPr>
          <a:lstStyle/>
          <a:p>
            <a:pPr algn="ctr"/>
            <a:r>
              <a:rPr lang="en-US" b="0" dirty="0"/>
              <a:t>Payment received</a:t>
            </a:r>
          </a:p>
        </p:txBody>
      </p:sp>
      <p:cxnSp>
        <p:nvCxnSpPr>
          <p:cNvPr id="38" name="Curved Connector 37">
            <a:extLst>
              <a:ext uri="{FF2B5EF4-FFF2-40B4-BE49-F238E27FC236}">
                <a16:creationId xmlns:a16="http://schemas.microsoft.com/office/drawing/2014/main" id="{F86D2101-C4D9-4974-59D4-B0DD95240714}"/>
              </a:ext>
            </a:extLst>
          </p:cNvPr>
          <p:cNvCxnSpPr>
            <a:cxnSpLocks/>
            <a:stCxn id="19" idx="3"/>
            <a:endCxn id="27" idx="0"/>
          </p:cNvCxnSpPr>
          <p:nvPr/>
        </p:nvCxnSpPr>
        <p:spPr>
          <a:xfrm rot="5400000">
            <a:off x="2380253" y="3086750"/>
            <a:ext cx="534967" cy="1177109"/>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B2A0F25-7C70-23D4-5872-C4543777C759}"/>
              </a:ext>
            </a:extLst>
          </p:cNvPr>
          <p:cNvSpPr txBox="1"/>
          <p:nvPr/>
        </p:nvSpPr>
        <p:spPr>
          <a:xfrm>
            <a:off x="2856144" y="3599745"/>
            <a:ext cx="1659430" cy="343043"/>
          </a:xfrm>
          <a:prstGeom prst="rect">
            <a:avLst/>
          </a:prstGeom>
          <a:noFill/>
        </p:spPr>
        <p:txBody>
          <a:bodyPr wrap="none" rtlCol="0">
            <a:spAutoFit/>
          </a:bodyPr>
          <a:lstStyle/>
          <a:p>
            <a:pPr algn="ctr"/>
            <a:r>
              <a:rPr lang="en-US" b="0" dirty="0"/>
              <a:t>coins received</a:t>
            </a:r>
          </a:p>
        </p:txBody>
      </p:sp>
      <p:sp>
        <p:nvSpPr>
          <p:cNvPr id="43" name="Oval 42">
            <a:extLst>
              <a:ext uri="{FF2B5EF4-FFF2-40B4-BE49-F238E27FC236}">
                <a16:creationId xmlns:a16="http://schemas.microsoft.com/office/drawing/2014/main" id="{9D1F4E67-89FB-BA83-D058-12BA221B3093}"/>
              </a:ext>
            </a:extLst>
          </p:cNvPr>
          <p:cNvSpPr/>
          <p:nvPr/>
        </p:nvSpPr>
        <p:spPr>
          <a:xfrm>
            <a:off x="7146553" y="2606545"/>
            <a:ext cx="1207284"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Buy NFT 123</a:t>
            </a:r>
          </a:p>
        </p:txBody>
      </p:sp>
      <p:sp>
        <p:nvSpPr>
          <p:cNvPr id="45" name="Oval 44">
            <a:extLst>
              <a:ext uri="{FF2B5EF4-FFF2-40B4-BE49-F238E27FC236}">
                <a16:creationId xmlns:a16="http://schemas.microsoft.com/office/drawing/2014/main" id="{E4AA14A7-D90A-CF1F-C387-3C09FD04387B}"/>
              </a:ext>
            </a:extLst>
          </p:cNvPr>
          <p:cNvSpPr/>
          <p:nvPr/>
        </p:nvSpPr>
        <p:spPr>
          <a:xfrm>
            <a:off x="8906809" y="2656625"/>
            <a:ext cx="165943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 100 coins from wallet </a:t>
            </a:r>
            <a:r>
              <a:rPr lang="en-US" sz="1200" dirty="0" err="1"/>
              <a:t>xyz</a:t>
            </a:r>
            <a:endParaRPr lang="en-US" sz="1200" dirty="0"/>
          </a:p>
        </p:txBody>
      </p:sp>
      <p:cxnSp>
        <p:nvCxnSpPr>
          <p:cNvPr id="46" name="Curved Connector 45">
            <a:extLst>
              <a:ext uri="{FF2B5EF4-FFF2-40B4-BE49-F238E27FC236}">
                <a16:creationId xmlns:a16="http://schemas.microsoft.com/office/drawing/2014/main" id="{12DFBDAA-0B6E-BA6F-ECDD-9885DDA216BA}"/>
              </a:ext>
            </a:extLst>
          </p:cNvPr>
          <p:cNvCxnSpPr>
            <a:cxnSpLocks/>
            <a:stCxn id="43" idx="7"/>
            <a:endCxn id="45" idx="1"/>
          </p:cNvCxnSpPr>
          <p:nvPr/>
        </p:nvCxnSpPr>
        <p:spPr>
          <a:xfrm rot="16200000" flipH="1">
            <a:off x="8638390" y="2274915"/>
            <a:ext cx="50080" cy="972793"/>
          </a:xfrm>
          <a:prstGeom prst="curvedConnector3">
            <a:avLst>
              <a:gd name="adj1" fmla="val -71550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5A01F6B-A57A-BCB3-85DE-ABF48FF3755D}"/>
              </a:ext>
            </a:extLst>
          </p:cNvPr>
          <p:cNvSpPr txBox="1"/>
          <p:nvPr/>
        </p:nvSpPr>
        <p:spPr>
          <a:xfrm>
            <a:off x="8309969" y="2076557"/>
            <a:ext cx="582212" cy="343043"/>
          </a:xfrm>
          <a:prstGeom prst="rect">
            <a:avLst/>
          </a:prstGeom>
          <a:noFill/>
        </p:spPr>
        <p:txBody>
          <a:bodyPr wrap="none" rtlCol="0">
            <a:spAutoFit/>
          </a:bodyPr>
          <a:lstStyle/>
          <a:p>
            <a:pPr algn="ctr"/>
            <a:r>
              <a:rPr lang="en-US" b="0" dirty="0"/>
              <a:t>Pay</a:t>
            </a:r>
          </a:p>
        </p:txBody>
      </p:sp>
      <p:sp>
        <p:nvSpPr>
          <p:cNvPr id="48" name="Rectangle 47">
            <a:extLst>
              <a:ext uri="{FF2B5EF4-FFF2-40B4-BE49-F238E27FC236}">
                <a16:creationId xmlns:a16="http://schemas.microsoft.com/office/drawing/2014/main" id="{AF0E751C-2F17-30F2-8F9B-342829F0D673}"/>
              </a:ext>
            </a:extLst>
          </p:cNvPr>
          <p:cNvSpPr/>
          <p:nvPr/>
        </p:nvSpPr>
        <p:spPr>
          <a:xfrm>
            <a:off x="6798736" y="1736757"/>
            <a:ext cx="4214814" cy="372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Contract 1 – Buy NFT 123</a:t>
            </a:r>
          </a:p>
        </p:txBody>
      </p:sp>
      <p:sp>
        <p:nvSpPr>
          <p:cNvPr id="49" name="Oval 48">
            <a:extLst>
              <a:ext uri="{FF2B5EF4-FFF2-40B4-BE49-F238E27FC236}">
                <a16:creationId xmlns:a16="http://schemas.microsoft.com/office/drawing/2014/main" id="{846C7541-C384-F6EF-E54F-827DD3B34259}"/>
              </a:ext>
            </a:extLst>
          </p:cNvPr>
          <p:cNvSpPr/>
          <p:nvPr/>
        </p:nvSpPr>
        <p:spPr>
          <a:xfrm>
            <a:off x="7146553" y="3947691"/>
            <a:ext cx="1593927" cy="902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 token of ownership for NFT 123</a:t>
            </a:r>
          </a:p>
        </p:txBody>
      </p:sp>
      <p:cxnSp>
        <p:nvCxnSpPr>
          <p:cNvPr id="53" name="Curved Connector 52">
            <a:extLst>
              <a:ext uri="{FF2B5EF4-FFF2-40B4-BE49-F238E27FC236}">
                <a16:creationId xmlns:a16="http://schemas.microsoft.com/office/drawing/2014/main" id="{0537782C-66BB-119E-5F7C-5B064D7A6E6E}"/>
              </a:ext>
            </a:extLst>
          </p:cNvPr>
          <p:cNvCxnSpPr>
            <a:cxnSpLocks/>
            <a:stCxn id="45" idx="3"/>
            <a:endCxn id="49" idx="0"/>
          </p:cNvCxnSpPr>
          <p:nvPr/>
        </p:nvCxnSpPr>
        <p:spPr>
          <a:xfrm rot="5400000">
            <a:off x="8279189" y="3077052"/>
            <a:ext cx="534967" cy="1206310"/>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C87F967-8296-2E94-7918-31D740025AFD}"/>
              </a:ext>
            </a:extLst>
          </p:cNvPr>
          <p:cNvSpPr txBox="1"/>
          <p:nvPr/>
        </p:nvSpPr>
        <p:spPr>
          <a:xfrm>
            <a:off x="8665452" y="3677419"/>
            <a:ext cx="1655390" cy="343043"/>
          </a:xfrm>
          <a:prstGeom prst="rect">
            <a:avLst/>
          </a:prstGeom>
          <a:noFill/>
        </p:spPr>
        <p:txBody>
          <a:bodyPr wrap="none" rtlCol="0">
            <a:spAutoFit/>
          </a:bodyPr>
          <a:lstStyle/>
          <a:p>
            <a:pPr algn="ctr"/>
            <a:r>
              <a:rPr lang="en-US" b="0" dirty="0"/>
              <a:t>NFT Received</a:t>
            </a:r>
          </a:p>
        </p:txBody>
      </p:sp>
      <p:sp>
        <p:nvSpPr>
          <p:cNvPr id="55" name="Rectangle 54">
            <a:extLst>
              <a:ext uri="{FF2B5EF4-FFF2-40B4-BE49-F238E27FC236}">
                <a16:creationId xmlns:a16="http://schemas.microsoft.com/office/drawing/2014/main" id="{A7E73F4D-D66E-8800-729A-BDD519A4482F}"/>
              </a:ext>
            </a:extLst>
          </p:cNvPr>
          <p:cNvSpPr/>
          <p:nvPr/>
        </p:nvSpPr>
        <p:spPr>
          <a:xfrm>
            <a:off x="330333" y="5669632"/>
            <a:ext cx="11601449" cy="646331"/>
          </a:xfrm>
          <a:prstGeom prst="rect">
            <a:avLst/>
          </a:prstGeom>
        </p:spPr>
        <p:txBody>
          <a:bodyPr wrap="square">
            <a:spAutoFit/>
          </a:bodyPr>
          <a:lstStyle/>
          <a:p>
            <a:pPr>
              <a:lnSpc>
                <a:spcPct val="100000"/>
              </a:lnSpc>
              <a:spcAft>
                <a:spcPts val="600"/>
              </a:spcAft>
            </a:pPr>
            <a:r>
              <a:rPr lang="en-US" b="0" dirty="0"/>
              <a:t>Conceptually a buyer creates a contract offering to sell an NFT, and a buyer creates a contract to buy an NFT. Note that state changes happen automatically when events are triggered via the contract</a:t>
            </a:r>
          </a:p>
        </p:txBody>
      </p:sp>
    </p:spTree>
    <p:extLst>
      <p:ext uri="{BB962C8B-B14F-4D97-AF65-F5344CB8AC3E}">
        <p14:creationId xmlns:p14="http://schemas.microsoft.com/office/powerpoint/2010/main" val="1591734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57</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in Web 2 vs Smart Contracts in Web3 from an Architecture Perspective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317739"/>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FFB8F12-9AD5-3DF8-7D36-ECA418A2EB11}"/>
              </a:ext>
            </a:extLst>
          </p:cNvPr>
          <p:cNvSpPr/>
          <p:nvPr/>
        </p:nvSpPr>
        <p:spPr>
          <a:xfrm>
            <a:off x="5257947" y="1460130"/>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909478"/>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869156"/>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884857"/>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2196475"/>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725397"/>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903220"/>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292270"/>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166567" y="1690126"/>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376386"/>
            <a:ext cx="1980029" cy="343043"/>
          </a:xfrm>
          <a:prstGeom prst="rect">
            <a:avLst/>
          </a:prstGeom>
          <a:noFill/>
        </p:spPr>
        <p:txBody>
          <a:bodyPr wrap="none" rtlCol="0">
            <a:spAutoFit/>
          </a:bodyPr>
          <a:lstStyle/>
          <a:p>
            <a:pPr algn="ctr"/>
            <a:r>
              <a:rPr lang="en-US" b="0" dirty="0"/>
              <a:t>JSON over HTTP</a:t>
            </a:r>
          </a:p>
        </p:txBody>
      </p:sp>
      <p:sp>
        <p:nvSpPr>
          <p:cNvPr id="55" name="Rectangle 54">
            <a:extLst>
              <a:ext uri="{FF2B5EF4-FFF2-40B4-BE49-F238E27FC236}">
                <a16:creationId xmlns:a16="http://schemas.microsoft.com/office/drawing/2014/main" id="{42755847-68F6-78B1-DADD-AF3C4F0053AF}"/>
              </a:ext>
            </a:extLst>
          </p:cNvPr>
          <p:cNvSpPr/>
          <p:nvPr/>
        </p:nvSpPr>
        <p:spPr>
          <a:xfrm>
            <a:off x="573228" y="5309816"/>
            <a:ext cx="11045544" cy="646331"/>
          </a:xfrm>
          <a:prstGeom prst="rect">
            <a:avLst/>
          </a:prstGeom>
        </p:spPr>
        <p:txBody>
          <a:bodyPr wrap="square">
            <a:spAutoFit/>
          </a:bodyPr>
          <a:lstStyle/>
          <a:p>
            <a:pPr>
              <a:lnSpc>
                <a:spcPct val="100000"/>
              </a:lnSpc>
              <a:spcAft>
                <a:spcPts val="600"/>
              </a:spcAft>
            </a:pPr>
            <a:r>
              <a:rPr lang="en-US" b="0" dirty="0"/>
              <a:t>Architecturally, the concepts make sense, but the current-state-of-the-art blockchain technology is hard to scale and introduces other challenges that need to be overcome for this to be a practical solution</a:t>
            </a:r>
          </a:p>
        </p:txBody>
      </p:sp>
      <p:cxnSp>
        <p:nvCxnSpPr>
          <p:cNvPr id="20" name="Straight Connector 19">
            <a:extLst>
              <a:ext uri="{FF2B5EF4-FFF2-40B4-BE49-F238E27FC236}">
                <a16:creationId xmlns:a16="http://schemas.microsoft.com/office/drawing/2014/main" id="{F78470E5-E02F-1408-EA4C-F721D450DFFB}"/>
              </a:ext>
            </a:extLst>
          </p:cNvPr>
          <p:cNvCxnSpPr>
            <a:cxnSpLocks/>
          </p:cNvCxnSpPr>
          <p:nvPr/>
        </p:nvCxnSpPr>
        <p:spPr>
          <a:xfrm>
            <a:off x="4930103" y="4342087"/>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189C7DC-4477-9235-531C-840C302F3BA4}"/>
              </a:ext>
            </a:extLst>
          </p:cNvPr>
          <p:cNvSpPr/>
          <p:nvPr/>
        </p:nvSpPr>
        <p:spPr>
          <a:xfrm>
            <a:off x="4745848" y="4220823"/>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69F1127-3833-7D7A-3F8E-43B80A48E3D2}"/>
              </a:ext>
            </a:extLst>
          </p:cNvPr>
          <p:cNvSpPr txBox="1"/>
          <p:nvPr/>
        </p:nvSpPr>
        <p:spPr>
          <a:xfrm>
            <a:off x="2799518" y="3749745"/>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27" name="Rectangle 26">
            <a:extLst>
              <a:ext uri="{FF2B5EF4-FFF2-40B4-BE49-F238E27FC236}">
                <a16:creationId xmlns:a16="http://schemas.microsoft.com/office/drawing/2014/main" id="{98ED963E-9F8C-EB86-179B-5D26CC23E946}"/>
              </a:ext>
            </a:extLst>
          </p:cNvPr>
          <p:cNvSpPr/>
          <p:nvPr/>
        </p:nvSpPr>
        <p:spPr>
          <a:xfrm>
            <a:off x="739618" y="3927568"/>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28" name="Straight Connector 27">
            <a:extLst>
              <a:ext uri="{FF2B5EF4-FFF2-40B4-BE49-F238E27FC236}">
                <a16:creationId xmlns:a16="http://schemas.microsoft.com/office/drawing/2014/main" id="{70E88377-FFFF-7195-59A7-380715208F42}"/>
              </a:ext>
            </a:extLst>
          </p:cNvPr>
          <p:cNvCxnSpPr>
            <a:cxnSpLocks/>
          </p:cNvCxnSpPr>
          <p:nvPr/>
        </p:nvCxnSpPr>
        <p:spPr>
          <a:xfrm>
            <a:off x="2280887" y="4316618"/>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8689A4-007F-4A3F-9333-07A4A38CCE93}"/>
              </a:ext>
            </a:extLst>
          </p:cNvPr>
          <p:cNvSpPr txBox="1"/>
          <p:nvPr/>
        </p:nvSpPr>
        <p:spPr>
          <a:xfrm>
            <a:off x="4194541" y="3714474"/>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30" name="TextBox 29">
            <a:extLst>
              <a:ext uri="{FF2B5EF4-FFF2-40B4-BE49-F238E27FC236}">
                <a16:creationId xmlns:a16="http://schemas.microsoft.com/office/drawing/2014/main" id="{41625AF1-202F-8290-4892-B37737F474F8}"/>
              </a:ext>
            </a:extLst>
          </p:cNvPr>
          <p:cNvSpPr txBox="1"/>
          <p:nvPr/>
        </p:nvSpPr>
        <p:spPr>
          <a:xfrm>
            <a:off x="2434490" y="4400734"/>
            <a:ext cx="1980029" cy="343043"/>
          </a:xfrm>
          <a:prstGeom prst="rect">
            <a:avLst/>
          </a:prstGeom>
          <a:noFill/>
        </p:spPr>
        <p:txBody>
          <a:bodyPr wrap="none" rtlCol="0">
            <a:spAutoFit/>
          </a:bodyPr>
          <a:lstStyle/>
          <a:p>
            <a:pPr algn="ctr"/>
            <a:r>
              <a:rPr lang="en-US" b="0" dirty="0"/>
              <a:t>JSON over HTTP</a:t>
            </a:r>
          </a:p>
        </p:txBody>
      </p:sp>
      <p:sp>
        <p:nvSpPr>
          <p:cNvPr id="38" name="Rectangle 37">
            <a:extLst>
              <a:ext uri="{FF2B5EF4-FFF2-40B4-BE49-F238E27FC236}">
                <a16:creationId xmlns:a16="http://schemas.microsoft.com/office/drawing/2014/main" id="{ED50F5AD-A512-CD18-4998-E05E7A98021E}"/>
              </a:ext>
            </a:extLst>
          </p:cNvPr>
          <p:cNvSpPr/>
          <p:nvPr/>
        </p:nvSpPr>
        <p:spPr>
          <a:xfrm>
            <a:off x="5593244" y="3616892"/>
            <a:ext cx="5843447" cy="1417446"/>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CFD8A8C3-285E-0797-9C0A-124788DBEA33}"/>
              </a:ext>
            </a:extLst>
          </p:cNvPr>
          <p:cNvSpPr/>
          <p:nvPr/>
        </p:nvSpPr>
        <p:spPr>
          <a:xfrm>
            <a:off x="5790934" y="3427662"/>
            <a:ext cx="5843447" cy="1417446"/>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1C2FA8A7-D0A2-1610-89EA-CEC73284116D}"/>
              </a:ext>
            </a:extLst>
          </p:cNvPr>
          <p:cNvSpPr/>
          <p:nvPr/>
        </p:nvSpPr>
        <p:spPr>
          <a:xfrm>
            <a:off x="5988026" y="3275227"/>
            <a:ext cx="5843447"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Entity</a:t>
            </a:r>
          </a:p>
        </p:txBody>
      </p:sp>
      <p:sp>
        <p:nvSpPr>
          <p:cNvPr id="22" name="Rectangle 21">
            <a:extLst>
              <a:ext uri="{FF2B5EF4-FFF2-40B4-BE49-F238E27FC236}">
                <a16:creationId xmlns:a16="http://schemas.microsoft.com/office/drawing/2014/main" id="{37FCA0A5-0917-14D8-4135-533F0068AD0A}"/>
              </a:ext>
            </a:extLst>
          </p:cNvPr>
          <p:cNvSpPr/>
          <p:nvPr/>
        </p:nvSpPr>
        <p:spPr>
          <a:xfrm>
            <a:off x="6551833" y="3724575"/>
            <a:ext cx="1282289" cy="7598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Smart</a:t>
            </a:r>
            <a:br>
              <a:rPr lang="en-US" sz="1600" dirty="0">
                <a:solidFill>
                  <a:schemeClr val="tx1"/>
                </a:solidFill>
              </a:rPr>
            </a:br>
            <a:r>
              <a:rPr lang="en-US" sz="1600" dirty="0">
                <a:solidFill>
                  <a:schemeClr val="tx1"/>
                </a:solidFill>
              </a:rPr>
              <a:t>Contracts</a:t>
            </a:r>
          </a:p>
        </p:txBody>
      </p:sp>
      <p:pic>
        <p:nvPicPr>
          <p:cNvPr id="32" name="Picture 2" descr="Image result for blockchain ledger icon">
            <a:extLst>
              <a:ext uri="{FF2B5EF4-FFF2-40B4-BE49-F238E27FC236}">
                <a16:creationId xmlns:a16="http://schemas.microsoft.com/office/drawing/2014/main" id="{B9B44740-2EFD-2EB2-A7A0-BD18578AB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839" y="3594921"/>
            <a:ext cx="1005287" cy="1005287"/>
          </a:xfrm>
          <a:prstGeom prst="rect">
            <a:avLst/>
          </a:prstGeom>
          <a:solidFill>
            <a:schemeClr val="bg1"/>
          </a:solidFill>
        </p:spPr>
      </p:pic>
      <p:sp>
        <p:nvSpPr>
          <p:cNvPr id="35" name="TextBox 34">
            <a:extLst>
              <a:ext uri="{FF2B5EF4-FFF2-40B4-BE49-F238E27FC236}">
                <a16:creationId xmlns:a16="http://schemas.microsoft.com/office/drawing/2014/main" id="{4CCAC46A-A778-E5C6-8AEA-97599E8A8FEE}"/>
              </a:ext>
            </a:extLst>
          </p:cNvPr>
          <p:cNvSpPr txBox="1"/>
          <p:nvPr/>
        </p:nvSpPr>
        <p:spPr>
          <a:xfrm>
            <a:off x="9072234" y="3891903"/>
            <a:ext cx="1300356" cy="343043"/>
          </a:xfrm>
          <a:prstGeom prst="rect">
            <a:avLst/>
          </a:prstGeom>
          <a:solidFill>
            <a:schemeClr val="bg1"/>
          </a:solidFill>
        </p:spPr>
        <p:txBody>
          <a:bodyPr wrap="none" rtlCol="0">
            <a:spAutoFit/>
          </a:bodyPr>
          <a:lstStyle/>
          <a:p>
            <a:pPr algn="ctr"/>
            <a:r>
              <a:rPr lang="en-US" b="0" dirty="0"/>
              <a:t>Blockchain</a:t>
            </a:r>
          </a:p>
        </p:txBody>
      </p:sp>
    </p:spTree>
    <p:extLst>
      <p:ext uri="{BB962C8B-B14F-4D97-AF65-F5344CB8AC3E}">
        <p14:creationId xmlns:p14="http://schemas.microsoft.com/office/powerpoint/2010/main" val="37545729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58</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Important Architecture Pivot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5" name="Rectangle 14">
            <a:extLst>
              <a:ext uri="{FF2B5EF4-FFF2-40B4-BE49-F238E27FC236}">
                <a16:creationId xmlns:a16="http://schemas.microsoft.com/office/drawing/2014/main" id="{85122EC3-0F79-F201-B663-0B00692A3DD4}"/>
              </a:ext>
            </a:extLst>
          </p:cNvPr>
          <p:cNvSpPr/>
          <p:nvPr/>
        </p:nvSpPr>
        <p:spPr>
          <a:xfrm>
            <a:off x="1314167" y="4858605"/>
            <a:ext cx="9563666" cy="954107"/>
          </a:xfrm>
          <a:prstGeom prst="rect">
            <a:avLst/>
          </a:prstGeom>
        </p:spPr>
        <p:txBody>
          <a:bodyPr wrap="square">
            <a:spAutoFit/>
          </a:bodyPr>
          <a:lstStyle/>
          <a:p>
            <a:pPr algn="ctr">
              <a:lnSpc>
                <a:spcPct val="100000"/>
              </a:lnSpc>
            </a:pPr>
            <a:r>
              <a:rPr lang="en-US" sz="2800" b="0" dirty="0"/>
              <a:t>With web1 and web2 we brought data to our code; </a:t>
            </a:r>
          </a:p>
          <a:p>
            <a:pPr algn="ctr">
              <a:lnSpc>
                <a:spcPct val="100000"/>
              </a:lnSpc>
            </a:pPr>
            <a:r>
              <a:rPr lang="en-US" sz="2800" b="0" dirty="0"/>
              <a:t>With web3 we bring code to our data!</a:t>
            </a:r>
          </a:p>
        </p:txBody>
      </p:sp>
      <p:sp>
        <p:nvSpPr>
          <p:cNvPr id="10" name="Rectangle 9">
            <a:extLst>
              <a:ext uri="{FF2B5EF4-FFF2-40B4-BE49-F238E27FC236}">
                <a16:creationId xmlns:a16="http://schemas.microsoft.com/office/drawing/2014/main" id="{CE3409C9-A86F-2176-BAEE-451AB062E3E6}"/>
              </a:ext>
            </a:extLst>
          </p:cNvPr>
          <p:cNvSpPr/>
          <p:nvPr/>
        </p:nvSpPr>
        <p:spPr bwMode="auto">
          <a:xfrm>
            <a:off x="275422" y="214163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cxnSp>
        <p:nvCxnSpPr>
          <p:cNvPr id="12" name="Straight Connector 11">
            <a:extLst>
              <a:ext uri="{FF2B5EF4-FFF2-40B4-BE49-F238E27FC236}">
                <a16:creationId xmlns:a16="http://schemas.microsoft.com/office/drawing/2014/main" id="{4114840C-963A-60DF-77B2-76E8ACDA782D}"/>
              </a:ext>
            </a:extLst>
          </p:cNvPr>
          <p:cNvCxnSpPr>
            <a:cxnSpLocks/>
            <a:stCxn id="10" idx="3"/>
            <a:endCxn id="14" idx="1"/>
          </p:cNvCxnSpPr>
          <p:nvPr/>
        </p:nvCxnSpPr>
        <p:spPr bwMode="auto">
          <a:xfrm>
            <a:off x="1874094" y="290363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Rectangle 13">
            <a:extLst>
              <a:ext uri="{FF2B5EF4-FFF2-40B4-BE49-F238E27FC236}">
                <a16:creationId xmlns:a16="http://schemas.microsoft.com/office/drawing/2014/main" id="{8BD2E507-B1CD-961C-1223-A4968CC0FA78}"/>
              </a:ext>
            </a:extLst>
          </p:cNvPr>
          <p:cNvSpPr/>
          <p:nvPr/>
        </p:nvSpPr>
        <p:spPr bwMode="auto">
          <a:xfrm>
            <a:off x="2283552" y="206543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sp>
        <p:nvSpPr>
          <p:cNvPr id="16" name="Rectangle 15">
            <a:extLst>
              <a:ext uri="{FF2B5EF4-FFF2-40B4-BE49-F238E27FC236}">
                <a16:creationId xmlns:a16="http://schemas.microsoft.com/office/drawing/2014/main" id="{A264F131-0E57-6196-375E-C1B0CC499776}"/>
              </a:ext>
            </a:extLst>
          </p:cNvPr>
          <p:cNvSpPr/>
          <p:nvPr/>
        </p:nvSpPr>
        <p:spPr bwMode="auto">
          <a:xfrm>
            <a:off x="2512152" y="252263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API /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Service</a:t>
            </a:r>
          </a:p>
        </p:txBody>
      </p:sp>
      <p:cxnSp>
        <p:nvCxnSpPr>
          <p:cNvPr id="17" name="Straight Connector 16">
            <a:extLst>
              <a:ext uri="{FF2B5EF4-FFF2-40B4-BE49-F238E27FC236}">
                <a16:creationId xmlns:a16="http://schemas.microsoft.com/office/drawing/2014/main" id="{535AA303-1872-8830-DCAD-F2483EDB607F}"/>
              </a:ext>
            </a:extLst>
          </p:cNvPr>
          <p:cNvCxnSpPr>
            <a:cxnSpLocks/>
            <a:stCxn id="16" idx="3"/>
          </p:cNvCxnSpPr>
          <p:nvPr/>
        </p:nvCxnSpPr>
        <p:spPr bwMode="auto">
          <a:xfrm>
            <a:off x="4188552" y="297983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Can 17">
            <a:extLst>
              <a:ext uri="{FF2B5EF4-FFF2-40B4-BE49-F238E27FC236}">
                <a16:creationId xmlns:a16="http://schemas.microsoft.com/office/drawing/2014/main" id="{BBBAAE84-3E8D-BB7C-1660-AFA72F73763D}"/>
              </a:ext>
            </a:extLst>
          </p:cNvPr>
          <p:cNvSpPr/>
          <p:nvPr/>
        </p:nvSpPr>
        <p:spPr bwMode="auto">
          <a:xfrm>
            <a:off x="5004718" y="2230676"/>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3" name="Rectangle 22">
            <a:extLst>
              <a:ext uri="{FF2B5EF4-FFF2-40B4-BE49-F238E27FC236}">
                <a16:creationId xmlns:a16="http://schemas.microsoft.com/office/drawing/2014/main" id="{88F4911C-EB93-9366-8F3D-BA716884D82B}"/>
              </a:ext>
            </a:extLst>
          </p:cNvPr>
          <p:cNvSpPr/>
          <p:nvPr/>
        </p:nvSpPr>
        <p:spPr bwMode="auto">
          <a:xfrm>
            <a:off x="406095" y="302344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26" name="Rectangle 25">
            <a:extLst>
              <a:ext uri="{FF2B5EF4-FFF2-40B4-BE49-F238E27FC236}">
                <a16:creationId xmlns:a16="http://schemas.microsoft.com/office/drawing/2014/main" id="{D489609C-09F7-57A9-97EB-892F1A5B1F94}"/>
              </a:ext>
            </a:extLst>
          </p:cNvPr>
          <p:cNvSpPr/>
          <p:nvPr/>
        </p:nvSpPr>
        <p:spPr bwMode="auto">
          <a:xfrm>
            <a:off x="7567975" y="2062304"/>
            <a:ext cx="1598672" cy="232180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Client</a:t>
            </a:r>
          </a:p>
        </p:txBody>
      </p:sp>
      <p:cxnSp>
        <p:nvCxnSpPr>
          <p:cNvPr id="27" name="Straight Connector 26">
            <a:extLst>
              <a:ext uri="{FF2B5EF4-FFF2-40B4-BE49-F238E27FC236}">
                <a16:creationId xmlns:a16="http://schemas.microsoft.com/office/drawing/2014/main" id="{0840DCF5-5B9C-D0EC-4189-62914B767BD4}"/>
              </a:ext>
            </a:extLst>
          </p:cNvPr>
          <p:cNvCxnSpPr>
            <a:cxnSpLocks/>
            <a:stCxn id="26" idx="3"/>
            <a:endCxn id="28" idx="1"/>
          </p:cNvCxnSpPr>
          <p:nvPr/>
        </p:nvCxnSpPr>
        <p:spPr bwMode="auto">
          <a:xfrm>
            <a:off x="9166647" y="3223206"/>
            <a:ext cx="40945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Rectangle 27">
            <a:extLst>
              <a:ext uri="{FF2B5EF4-FFF2-40B4-BE49-F238E27FC236}">
                <a16:creationId xmlns:a16="http://schemas.microsoft.com/office/drawing/2014/main" id="{14161BA0-DD01-CD88-590A-DF6E3B685D08}"/>
              </a:ext>
            </a:extLst>
          </p:cNvPr>
          <p:cNvSpPr/>
          <p:nvPr/>
        </p:nvSpPr>
        <p:spPr bwMode="auto">
          <a:xfrm>
            <a:off x="9576104" y="2062304"/>
            <a:ext cx="2340473" cy="232180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sp>
        <p:nvSpPr>
          <p:cNvPr id="32" name="Rectangle 31">
            <a:extLst>
              <a:ext uri="{FF2B5EF4-FFF2-40B4-BE49-F238E27FC236}">
                <a16:creationId xmlns:a16="http://schemas.microsoft.com/office/drawing/2014/main" id="{F8DDEE26-ACF1-FF84-7F84-B5317D9D5DC8}"/>
              </a:ext>
            </a:extLst>
          </p:cNvPr>
          <p:cNvSpPr/>
          <p:nvPr/>
        </p:nvSpPr>
        <p:spPr bwMode="auto">
          <a:xfrm>
            <a:off x="7687978" y="2764576"/>
            <a:ext cx="1300910" cy="31977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Browser</a:t>
            </a:r>
          </a:p>
        </p:txBody>
      </p:sp>
      <p:pic>
        <p:nvPicPr>
          <p:cNvPr id="33" name="Picture 2" descr="Image result for blockchain ledger icon">
            <a:extLst>
              <a:ext uri="{FF2B5EF4-FFF2-40B4-BE49-F238E27FC236}">
                <a16:creationId xmlns:a16="http://schemas.microsoft.com/office/drawing/2014/main" id="{9DA7708F-1F8C-D43E-D9BF-FA348266DE5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9804" y="2382466"/>
            <a:ext cx="1182402" cy="11824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5FC20B-13AE-09AD-067D-3F0519412254}"/>
              </a:ext>
            </a:extLst>
          </p:cNvPr>
          <p:cNvSpPr/>
          <p:nvPr/>
        </p:nvSpPr>
        <p:spPr>
          <a:xfrm>
            <a:off x="9526180" y="3485291"/>
            <a:ext cx="2390398" cy="841577"/>
          </a:xfrm>
          <a:prstGeom prst="rect">
            <a:avLst/>
          </a:prstGeom>
        </p:spPr>
        <p:txBody>
          <a:bodyPr wrap="none">
            <a:spAutoFit/>
          </a:bodyPr>
          <a:lstStyle/>
          <a:p>
            <a:pPr algn="ctr"/>
            <a:r>
              <a:rPr lang="en-US" dirty="0"/>
              <a:t>Blockchain Hold</a:t>
            </a:r>
            <a:br>
              <a:rPr lang="en-US" dirty="0"/>
            </a:br>
            <a:r>
              <a:rPr lang="en-US" dirty="0"/>
              <a:t>Both Data and Code</a:t>
            </a:r>
            <a:br>
              <a:rPr lang="en-US" dirty="0"/>
            </a:br>
            <a:r>
              <a:rPr lang="en-US" dirty="0"/>
              <a:t>via Smart Contracts</a:t>
            </a:r>
          </a:p>
        </p:txBody>
      </p:sp>
      <p:sp>
        <p:nvSpPr>
          <p:cNvPr id="38" name="Rectangle 37">
            <a:extLst>
              <a:ext uri="{FF2B5EF4-FFF2-40B4-BE49-F238E27FC236}">
                <a16:creationId xmlns:a16="http://schemas.microsoft.com/office/drawing/2014/main" id="{C9325206-8660-D1DD-96F0-D08DABA7662C}"/>
              </a:ext>
            </a:extLst>
          </p:cNvPr>
          <p:cNvSpPr/>
          <p:nvPr/>
        </p:nvSpPr>
        <p:spPr bwMode="auto">
          <a:xfrm>
            <a:off x="7716856" y="3167574"/>
            <a:ext cx="1300910" cy="31977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a:t>
            </a:r>
          </a:p>
        </p:txBody>
      </p:sp>
      <p:sp>
        <p:nvSpPr>
          <p:cNvPr id="39" name="Rectangle 38">
            <a:extLst>
              <a:ext uri="{FF2B5EF4-FFF2-40B4-BE49-F238E27FC236}">
                <a16:creationId xmlns:a16="http://schemas.microsoft.com/office/drawing/2014/main" id="{0BDFA058-6F04-87FA-385A-7E6EEA973D61}"/>
              </a:ext>
            </a:extLst>
          </p:cNvPr>
          <p:cNvSpPr/>
          <p:nvPr/>
        </p:nvSpPr>
        <p:spPr bwMode="auto">
          <a:xfrm>
            <a:off x="7716856" y="3594788"/>
            <a:ext cx="1300910" cy="594833"/>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Custom</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App</a:t>
            </a:r>
          </a:p>
        </p:txBody>
      </p:sp>
      <p:sp>
        <p:nvSpPr>
          <p:cNvPr id="40" name="Rectangle 39">
            <a:extLst>
              <a:ext uri="{FF2B5EF4-FFF2-40B4-BE49-F238E27FC236}">
                <a16:creationId xmlns:a16="http://schemas.microsoft.com/office/drawing/2014/main" id="{9D6FB4FD-E9B0-075E-23CB-B27AFF5F2DA4}"/>
              </a:ext>
            </a:extLst>
          </p:cNvPr>
          <p:cNvSpPr/>
          <p:nvPr/>
        </p:nvSpPr>
        <p:spPr>
          <a:xfrm>
            <a:off x="902773" y="1574620"/>
            <a:ext cx="3418594" cy="523220"/>
          </a:xfrm>
          <a:prstGeom prst="rect">
            <a:avLst/>
          </a:prstGeom>
        </p:spPr>
        <p:txBody>
          <a:bodyPr wrap="square">
            <a:spAutoFit/>
          </a:bodyPr>
          <a:lstStyle/>
          <a:p>
            <a:pPr algn="ctr">
              <a:lnSpc>
                <a:spcPct val="100000"/>
              </a:lnSpc>
            </a:pPr>
            <a:r>
              <a:rPr lang="en-US" sz="2800" b="0" dirty="0"/>
              <a:t>Web1 &amp; Web 2</a:t>
            </a:r>
          </a:p>
        </p:txBody>
      </p:sp>
      <p:sp>
        <p:nvSpPr>
          <p:cNvPr id="42" name="Rectangle 41">
            <a:extLst>
              <a:ext uri="{FF2B5EF4-FFF2-40B4-BE49-F238E27FC236}">
                <a16:creationId xmlns:a16="http://schemas.microsoft.com/office/drawing/2014/main" id="{35C5CC4E-9D23-A8C0-18BB-09E66D991B79}"/>
              </a:ext>
            </a:extLst>
          </p:cNvPr>
          <p:cNvSpPr/>
          <p:nvPr/>
        </p:nvSpPr>
        <p:spPr>
          <a:xfrm>
            <a:off x="8026400" y="1509999"/>
            <a:ext cx="3418594" cy="523220"/>
          </a:xfrm>
          <a:prstGeom prst="rect">
            <a:avLst/>
          </a:prstGeom>
        </p:spPr>
        <p:txBody>
          <a:bodyPr wrap="square">
            <a:spAutoFit/>
          </a:bodyPr>
          <a:lstStyle/>
          <a:p>
            <a:pPr algn="ctr">
              <a:lnSpc>
                <a:spcPct val="100000"/>
              </a:lnSpc>
            </a:pPr>
            <a:r>
              <a:rPr lang="en-US" sz="2800" b="0" dirty="0"/>
              <a:t>Web3</a:t>
            </a:r>
          </a:p>
        </p:txBody>
      </p:sp>
      <p:sp>
        <p:nvSpPr>
          <p:cNvPr id="43" name="Rectangle 42">
            <a:extLst>
              <a:ext uri="{FF2B5EF4-FFF2-40B4-BE49-F238E27FC236}">
                <a16:creationId xmlns:a16="http://schemas.microsoft.com/office/drawing/2014/main" id="{C0D57DF6-845E-457B-5A56-EFA0C181E283}"/>
              </a:ext>
            </a:extLst>
          </p:cNvPr>
          <p:cNvSpPr/>
          <p:nvPr/>
        </p:nvSpPr>
        <p:spPr>
          <a:xfrm>
            <a:off x="0" y="788627"/>
            <a:ext cx="10795436" cy="523220"/>
          </a:xfrm>
          <a:prstGeom prst="rect">
            <a:avLst/>
          </a:prstGeom>
        </p:spPr>
        <p:txBody>
          <a:bodyPr wrap="square">
            <a:spAutoFit/>
          </a:bodyPr>
          <a:lstStyle/>
          <a:p>
            <a:pPr algn="ctr">
              <a:lnSpc>
                <a:spcPct val="100000"/>
              </a:lnSpc>
            </a:pPr>
            <a:r>
              <a:rPr lang="en-US" sz="2800" b="0" dirty="0"/>
              <a:t>This is one of the most significant architecture differences…</a:t>
            </a:r>
          </a:p>
        </p:txBody>
      </p:sp>
      <p:cxnSp>
        <p:nvCxnSpPr>
          <p:cNvPr id="35" name="Straight Connector 34">
            <a:extLst>
              <a:ext uri="{FF2B5EF4-FFF2-40B4-BE49-F238E27FC236}">
                <a16:creationId xmlns:a16="http://schemas.microsoft.com/office/drawing/2014/main" id="{F6DA19A4-568C-2F39-FD6B-85E8F048A21D}"/>
              </a:ext>
            </a:extLst>
          </p:cNvPr>
          <p:cNvCxnSpPr/>
          <p:nvPr/>
        </p:nvCxnSpPr>
        <p:spPr>
          <a:xfrm>
            <a:off x="6889315" y="1487575"/>
            <a:ext cx="0" cy="30718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302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59</a:t>
            </a:fld>
            <a:endParaRPr lang="en-US" dirty="0"/>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45058" name="Picture 2">
            <a:extLst>
              <a:ext uri="{FF2B5EF4-FFF2-40B4-BE49-F238E27FC236}">
                <a16:creationId xmlns:a16="http://schemas.microsoft.com/office/drawing/2014/main" id="{CE0A12D6-F92A-8365-6CDE-E98414547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43" y="0"/>
            <a:ext cx="80533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70018" name="Rectangle 2"/>
          <p:cNvSpPr>
            <a:spLocks noGrp="1" noChangeArrowheads="1"/>
          </p:cNvSpPr>
          <p:nvPr>
            <p:ph type="title"/>
          </p:nvPr>
        </p:nvSpPr>
        <p:spPr>
          <a:xfrm>
            <a:off x="330333" y="216231"/>
            <a:ext cx="10936077" cy="698948"/>
          </a:xfrm>
        </p:spPr>
        <p:txBody>
          <a:bodyPr/>
          <a:lstStyle/>
          <a:p>
            <a:r>
              <a:rPr lang="en-US" dirty="0"/>
              <a:t>Web3 – More Realistic</a:t>
            </a:r>
            <a:br>
              <a:rPr lang="en-US" dirty="0"/>
            </a:br>
            <a:r>
              <a:rPr lang="en-US" dirty="0"/>
              <a:t>Architecture</a:t>
            </a:r>
          </a:p>
        </p:txBody>
      </p:sp>
      <p:sp>
        <p:nvSpPr>
          <p:cNvPr id="2" name="TextBox 1">
            <a:extLst>
              <a:ext uri="{FF2B5EF4-FFF2-40B4-BE49-F238E27FC236}">
                <a16:creationId xmlns:a16="http://schemas.microsoft.com/office/drawing/2014/main" id="{77A40483-7AB4-1308-27DB-116FCC098914}"/>
              </a:ext>
            </a:extLst>
          </p:cNvPr>
          <p:cNvSpPr txBox="1"/>
          <p:nvPr/>
        </p:nvSpPr>
        <p:spPr>
          <a:xfrm>
            <a:off x="8374518" y="5986463"/>
            <a:ext cx="3571812" cy="590931"/>
          </a:xfrm>
          <a:prstGeom prst="rect">
            <a:avLst/>
          </a:prstGeom>
          <a:noFill/>
        </p:spPr>
        <p:txBody>
          <a:bodyPr wrap="none" rtlCol="0">
            <a:spAutoFit/>
          </a:bodyPr>
          <a:lstStyle/>
          <a:p>
            <a:r>
              <a:rPr lang="en-US" dirty="0">
                <a:solidFill>
                  <a:srgbClr val="FF0000"/>
                </a:solidFill>
                <a:latin typeface="+mn-lt"/>
              </a:rPr>
              <a:t>Smart Contracts persisted</a:t>
            </a:r>
            <a:br>
              <a:rPr lang="en-US" dirty="0">
                <a:solidFill>
                  <a:srgbClr val="FF0000"/>
                </a:solidFill>
                <a:latin typeface="+mn-lt"/>
              </a:rPr>
            </a:br>
            <a:r>
              <a:rPr lang="en-US" dirty="0">
                <a:solidFill>
                  <a:srgbClr val="FF0000"/>
                </a:solidFill>
                <a:latin typeface="+mn-lt"/>
              </a:rPr>
              <a:t>in the blockchain</a:t>
            </a:r>
          </a:p>
        </p:txBody>
      </p:sp>
      <p:cxnSp>
        <p:nvCxnSpPr>
          <p:cNvPr id="6" name="Straight Arrow Connector 5">
            <a:extLst>
              <a:ext uri="{FF2B5EF4-FFF2-40B4-BE49-F238E27FC236}">
                <a16:creationId xmlns:a16="http://schemas.microsoft.com/office/drawing/2014/main" id="{622049E9-92C5-438F-2498-A61EBB55F8E0}"/>
              </a:ext>
            </a:extLst>
          </p:cNvPr>
          <p:cNvCxnSpPr>
            <a:stCxn id="2" idx="1"/>
          </p:cNvCxnSpPr>
          <p:nvPr/>
        </p:nvCxnSpPr>
        <p:spPr>
          <a:xfrm flipH="1" flipV="1">
            <a:off x="7143743" y="5629147"/>
            <a:ext cx="1230775" cy="652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5D53818-4A13-BB38-C3D4-CBDF31440828}"/>
              </a:ext>
            </a:extLst>
          </p:cNvPr>
          <p:cNvSpPr txBox="1"/>
          <p:nvPr/>
        </p:nvSpPr>
        <p:spPr>
          <a:xfrm>
            <a:off x="9231211" y="2365422"/>
            <a:ext cx="2715119" cy="1837426"/>
          </a:xfrm>
          <a:prstGeom prst="rect">
            <a:avLst/>
          </a:prstGeom>
          <a:noFill/>
        </p:spPr>
        <p:txBody>
          <a:bodyPr wrap="square" rtlCol="0">
            <a:spAutoFit/>
          </a:bodyPr>
          <a:lstStyle/>
          <a:p>
            <a:r>
              <a:rPr lang="en-US" dirty="0">
                <a:solidFill>
                  <a:srgbClr val="FF0000"/>
                </a:solidFill>
                <a:latin typeface="+mn-lt"/>
              </a:rPr>
              <a:t>Intermediary between your app and the blockchain, not needed if you want to run your own blockchain nodes</a:t>
            </a:r>
          </a:p>
        </p:txBody>
      </p:sp>
      <p:cxnSp>
        <p:nvCxnSpPr>
          <p:cNvPr id="37" name="Straight Arrow Connector 36">
            <a:extLst>
              <a:ext uri="{FF2B5EF4-FFF2-40B4-BE49-F238E27FC236}">
                <a16:creationId xmlns:a16="http://schemas.microsoft.com/office/drawing/2014/main" id="{E07EDD52-1F9E-41A4-2FE6-EEE971B2D159}"/>
              </a:ext>
            </a:extLst>
          </p:cNvPr>
          <p:cNvCxnSpPr>
            <a:cxnSpLocks/>
          </p:cNvCxnSpPr>
          <p:nvPr/>
        </p:nvCxnSpPr>
        <p:spPr>
          <a:xfrm flipH="1">
            <a:off x="7412030" y="3001910"/>
            <a:ext cx="1774825" cy="9222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E96CB0C-27BF-0A7D-3D8B-BE8758E20EFE}"/>
              </a:ext>
            </a:extLst>
          </p:cNvPr>
          <p:cNvSpPr txBox="1"/>
          <p:nvPr/>
        </p:nvSpPr>
        <p:spPr>
          <a:xfrm>
            <a:off x="9695942" y="837062"/>
            <a:ext cx="2467991" cy="1338828"/>
          </a:xfrm>
          <a:prstGeom prst="rect">
            <a:avLst/>
          </a:prstGeom>
          <a:noFill/>
        </p:spPr>
        <p:txBody>
          <a:bodyPr wrap="square" rtlCol="0">
            <a:spAutoFit/>
          </a:bodyPr>
          <a:lstStyle/>
          <a:p>
            <a:r>
              <a:rPr lang="en-US" dirty="0">
                <a:solidFill>
                  <a:srgbClr val="FF0000"/>
                </a:solidFill>
                <a:latin typeface="+mn-lt"/>
              </a:rPr>
              <a:t>Assists with signing and private keys for security and privacy</a:t>
            </a:r>
          </a:p>
        </p:txBody>
      </p:sp>
      <p:cxnSp>
        <p:nvCxnSpPr>
          <p:cNvPr id="45" name="Straight Arrow Connector 44">
            <a:extLst>
              <a:ext uri="{FF2B5EF4-FFF2-40B4-BE49-F238E27FC236}">
                <a16:creationId xmlns:a16="http://schemas.microsoft.com/office/drawing/2014/main" id="{8A53F192-FAD8-156D-5CC1-A75CFE821A86}"/>
              </a:ext>
            </a:extLst>
          </p:cNvPr>
          <p:cNvCxnSpPr>
            <a:cxnSpLocks/>
            <a:stCxn id="40" idx="1"/>
          </p:cNvCxnSpPr>
          <p:nvPr/>
        </p:nvCxnSpPr>
        <p:spPr>
          <a:xfrm flipH="1" flipV="1">
            <a:off x="8906143" y="1506384"/>
            <a:ext cx="789799" cy="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F89B89F-F93B-54BE-BDD0-19F6F89EB8FC}"/>
              </a:ext>
            </a:extLst>
          </p:cNvPr>
          <p:cNvSpPr txBox="1"/>
          <p:nvPr/>
        </p:nvSpPr>
        <p:spPr>
          <a:xfrm>
            <a:off x="9457806" y="4448287"/>
            <a:ext cx="2715119" cy="1089529"/>
          </a:xfrm>
          <a:prstGeom prst="rect">
            <a:avLst/>
          </a:prstGeom>
          <a:noFill/>
        </p:spPr>
        <p:txBody>
          <a:bodyPr wrap="square" rtlCol="0">
            <a:spAutoFit/>
          </a:bodyPr>
          <a:lstStyle/>
          <a:p>
            <a:r>
              <a:rPr lang="en-US" dirty="0">
                <a:solidFill>
                  <a:srgbClr val="FF0000"/>
                </a:solidFill>
                <a:latin typeface="+mn-lt"/>
              </a:rPr>
              <a:t>Cost effective off chain storage for intermediate state changes</a:t>
            </a:r>
          </a:p>
        </p:txBody>
      </p:sp>
      <p:cxnSp>
        <p:nvCxnSpPr>
          <p:cNvPr id="48" name="Straight Arrow Connector 47">
            <a:extLst>
              <a:ext uri="{FF2B5EF4-FFF2-40B4-BE49-F238E27FC236}">
                <a16:creationId xmlns:a16="http://schemas.microsoft.com/office/drawing/2014/main" id="{DE7E3DB2-B379-C09F-B8D1-20517F696396}"/>
              </a:ext>
            </a:extLst>
          </p:cNvPr>
          <p:cNvCxnSpPr>
            <a:cxnSpLocks/>
          </p:cNvCxnSpPr>
          <p:nvPr/>
        </p:nvCxnSpPr>
        <p:spPr>
          <a:xfrm flipH="1">
            <a:off x="8988888" y="4954182"/>
            <a:ext cx="401767" cy="4714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840549A-03AA-011D-E77A-3D8D02AE172F}"/>
              </a:ext>
            </a:extLst>
          </p:cNvPr>
          <p:cNvSpPr txBox="1"/>
          <p:nvPr/>
        </p:nvSpPr>
        <p:spPr>
          <a:xfrm>
            <a:off x="550351" y="1276524"/>
            <a:ext cx="2467991" cy="1089529"/>
          </a:xfrm>
          <a:prstGeom prst="rect">
            <a:avLst/>
          </a:prstGeom>
          <a:noFill/>
        </p:spPr>
        <p:txBody>
          <a:bodyPr wrap="square" rtlCol="0">
            <a:spAutoFit/>
          </a:bodyPr>
          <a:lstStyle/>
          <a:p>
            <a:r>
              <a:rPr lang="en-US" dirty="0">
                <a:solidFill>
                  <a:srgbClr val="FF0000"/>
                </a:solidFill>
                <a:latin typeface="+mn-lt"/>
              </a:rPr>
              <a:t>Optimized service for querying the blockchain</a:t>
            </a:r>
          </a:p>
        </p:txBody>
      </p:sp>
      <p:cxnSp>
        <p:nvCxnSpPr>
          <p:cNvPr id="54" name="Straight Arrow Connector 53">
            <a:extLst>
              <a:ext uri="{FF2B5EF4-FFF2-40B4-BE49-F238E27FC236}">
                <a16:creationId xmlns:a16="http://schemas.microsoft.com/office/drawing/2014/main" id="{48DD6D38-3CEC-EA8E-B823-C80DA1654A46}"/>
              </a:ext>
            </a:extLst>
          </p:cNvPr>
          <p:cNvCxnSpPr>
            <a:cxnSpLocks/>
          </p:cNvCxnSpPr>
          <p:nvPr/>
        </p:nvCxnSpPr>
        <p:spPr>
          <a:xfrm>
            <a:off x="2161166" y="2157413"/>
            <a:ext cx="1525009" cy="14987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C176A68-0F2A-B750-FC40-2EDAFDBD2C55}"/>
              </a:ext>
            </a:extLst>
          </p:cNvPr>
          <p:cNvSpPr txBox="1"/>
          <p:nvPr/>
        </p:nvSpPr>
        <p:spPr>
          <a:xfrm>
            <a:off x="318650" y="2727398"/>
            <a:ext cx="2467991" cy="1588127"/>
          </a:xfrm>
          <a:prstGeom prst="rect">
            <a:avLst/>
          </a:prstGeom>
          <a:noFill/>
        </p:spPr>
        <p:txBody>
          <a:bodyPr wrap="square" rtlCol="0">
            <a:spAutoFit/>
          </a:bodyPr>
          <a:lstStyle/>
          <a:p>
            <a:r>
              <a:rPr lang="en-US" dirty="0">
                <a:solidFill>
                  <a:srgbClr val="FF0000"/>
                </a:solidFill>
                <a:latin typeface="+mn-lt"/>
              </a:rPr>
              <a:t>Scaling solution for executing transactions off chain and then periodically merging</a:t>
            </a:r>
          </a:p>
        </p:txBody>
      </p:sp>
      <p:cxnSp>
        <p:nvCxnSpPr>
          <p:cNvPr id="57" name="Straight Arrow Connector 56">
            <a:extLst>
              <a:ext uri="{FF2B5EF4-FFF2-40B4-BE49-F238E27FC236}">
                <a16:creationId xmlns:a16="http://schemas.microsoft.com/office/drawing/2014/main" id="{F4236D44-93F7-6959-A634-A6DC1A01B1F8}"/>
              </a:ext>
            </a:extLst>
          </p:cNvPr>
          <p:cNvCxnSpPr>
            <a:cxnSpLocks/>
          </p:cNvCxnSpPr>
          <p:nvPr/>
        </p:nvCxnSpPr>
        <p:spPr>
          <a:xfrm>
            <a:off x="2385442" y="3742257"/>
            <a:ext cx="496711" cy="934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6066617-7954-5FE8-E0BD-E1B82A4E6C2F}"/>
              </a:ext>
            </a:extLst>
          </p:cNvPr>
          <p:cNvSpPr txBox="1"/>
          <p:nvPr/>
        </p:nvSpPr>
        <p:spPr>
          <a:xfrm>
            <a:off x="7202494" y="142409"/>
            <a:ext cx="3727444" cy="590931"/>
          </a:xfrm>
          <a:prstGeom prst="rect">
            <a:avLst/>
          </a:prstGeom>
          <a:noFill/>
        </p:spPr>
        <p:txBody>
          <a:bodyPr wrap="square" rtlCol="0">
            <a:spAutoFit/>
          </a:bodyPr>
          <a:lstStyle/>
          <a:p>
            <a:r>
              <a:rPr lang="en-US" dirty="0">
                <a:solidFill>
                  <a:srgbClr val="FF0000"/>
                </a:solidFill>
                <a:latin typeface="+mn-lt"/>
              </a:rPr>
              <a:t>User interface code similar to Web2 solutions </a:t>
            </a:r>
          </a:p>
        </p:txBody>
      </p:sp>
      <p:cxnSp>
        <p:nvCxnSpPr>
          <p:cNvPr id="59" name="Straight Arrow Connector 58">
            <a:extLst>
              <a:ext uri="{FF2B5EF4-FFF2-40B4-BE49-F238E27FC236}">
                <a16:creationId xmlns:a16="http://schemas.microsoft.com/office/drawing/2014/main" id="{44CF4881-B788-BE70-958A-DEDD70BF3910}"/>
              </a:ext>
            </a:extLst>
          </p:cNvPr>
          <p:cNvCxnSpPr>
            <a:cxnSpLocks/>
          </p:cNvCxnSpPr>
          <p:nvPr/>
        </p:nvCxnSpPr>
        <p:spPr>
          <a:xfrm flipH="1">
            <a:off x="6680199" y="733340"/>
            <a:ext cx="1163639" cy="1386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C484D92-C750-C5E6-4BE5-7D63A55917A6}"/>
              </a:ext>
            </a:extLst>
          </p:cNvPr>
          <p:cNvSpPr/>
          <p:nvPr/>
        </p:nvSpPr>
        <p:spPr>
          <a:xfrm>
            <a:off x="0" y="6632329"/>
            <a:ext cx="6096000" cy="231602"/>
          </a:xfrm>
          <a:prstGeom prst="rect">
            <a:avLst/>
          </a:prstGeom>
        </p:spPr>
        <p:txBody>
          <a:bodyPr>
            <a:spAutoFit/>
          </a:bodyPr>
          <a:lstStyle/>
          <a:p>
            <a:r>
              <a:rPr lang="en-US" sz="1000" dirty="0"/>
              <a:t>https://</a:t>
            </a:r>
            <a:r>
              <a:rPr lang="en-US" sz="1000" dirty="0" err="1"/>
              <a:t>www.preethikasireddy.com</a:t>
            </a:r>
            <a:r>
              <a:rPr lang="en-US" sz="1000" dirty="0"/>
              <a:t>/post/the-architecture-of-a-web-3-0-application</a:t>
            </a:r>
          </a:p>
        </p:txBody>
      </p:sp>
    </p:spTree>
    <p:extLst>
      <p:ext uri="{BB962C8B-B14F-4D97-AF65-F5344CB8AC3E}">
        <p14:creationId xmlns:p14="http://schemas.microsoft.com/office/powerpoint/2010/main" val="121339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a:t>
            </a:fld>
            <a:endParaRPr lang="en-US"/>
          </a:p>
        </p:txBody>
      </p:sp>
      <p:sp>
        <p:nvSpPr>
          <p:cNvPr id="470018" name="Rectangle 2"/>
          <p:cNvSpPr>
            <a:spLocks noGrp="1" noChangeArrowheads="1"/>
          </p:cNvSpPr>
          <p:nvPr>
            <p:ph type="title"/>
          </p:nvPr>
        </p:nvSpPr>
        <p:spPr/>
        <p:txBody>
          <a:bodyPr/>
          <a:lstStyle/>
          <a:p>
            <a:r>
              <a:rPr lang="en-US" dirty="0"/>
              <a:t>Web 1.0 – The “Read Only Web” Architecture</a:t>
            </a:r>
          </a:p>
        </p:txBody>
      </p:sp>
      <p:sp>
        <p:nvSpPr>
          <p:cNvPr id="8" name="Rectangle 7">
            <a:extLst>
              <a:ext uri="{FF2B5EF4-FFF2-40B4-BE49-F238E27FC236}">
                <a16:creationId xmlns:a16="http://schemas.microsoft.com/office/drawing/2014/main" id="{638EE0EA-D103-562C-A2A8-755A2BDB4D3C}"/>
              </a:ext>
            </a:extLst>
          </p:cNvPr>
          <p:cNvSpPr/>
          <p:nvPr/>
        </p:nvSpPr>
        <p:spPr bwMode="auto">
          <a:xfrm>
            <a:off x="14408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9" name="Rectangle 8">
            <a:extLst>
              <a:ext uri="{FF2B5EF4-FFF2-40B4-BE49-F238E27FC236}">
                <a16:creationId xmlns:a16="http://schemas.microsoft.com/office/drawing/2014/main" id="{6CDBE681-D0CC-9660-9B7F-565C08FEB527}"/>
              </a:ext>
            </a:extLst>
          </p:cNvPr>
          <p:cNvSpPr/>
          <p:nvPr/>
        </p:nvSpPr>
        <p:spPr bwMode="auto">
          <a:xfrm>
            <a:off x="49460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sp>
        <p:nvSpPr>
          <p:cNvPr id="10" name="Can 9">
            <a:extLst>
              <a:ext uri="{FF2B5EF4-FFF2-40B4-BE49-F238E27FC236}">
                <a16:creationId xmlns:a16="http://schemas.microsoft.com/office/drawing/2014/main" id="{4CB17B91-DF51-4020-372E-FD14EAF04545}"/>
              </a:ext>
            </a:extLst>
          </p:cNvPr>
          <p:cNvSpPr/>
          <p:nvPr/>
        </p:nvSpPr>
        <p:spPr bwMode="auto">
          <a:xfrm>
            <a:off x="8707585" y="1406237"/>
            <a:ext cx="1371600" cy="1524000"/>
          </a:xfrm>
          <a:prstGeom prst="can">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p:txBody>
      </p:sp>
      <p:cxnSp>
        <p:nvCxnSpPr>
          <p:cNvPr id="11" name="Straight Connector 10">
            <a:extLst>
              <a:ext uri="{FF2B5EF4-FFF2-40B4-BE49-F238E27FC236}">
                <a16:creationId xmlns:a16="http://schemas.microsoft.com/office/drawing/2014/main" id="{FC51EA60-896A-A4A7-6A0B-69A6CF0A2836}"/>
              </a:ext>
            </a:extLst>
          </p:cNvPr>
          <p:cNvCxnSpPr>
            <a:stCxn id="8" idx="3"/>
            <a:endCxn id="9" idx="1"/>
          </p:cNvCxnSpPr>
          <p:nvPr/>
        </p:nvCxnSpPr>
        <p:spPr bwMode="auto">
          <a:xfrm>
            <a:off x="3650673" y="2168237"/>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a:extLst>
              <a:ext uri="{FF2B5EF4-FFF2-40B4-BE49-F238E27FC236}">
                <a16:creationId xmlns:a16="http://schemas.microsoft.com/office/drawing/2014/main" id="{ECD468EE-DA09-F62D-F8C4-CB42C7329883}"/>
              </a:ext>
            </a:extLst>
          </p:cNvPr>
          <p:cNvCxnSpPr>
            <a:stCxn id="9" idx="3"/>
            <a:endCxn id="10" idx="2"/>
          </p:cNvCxnSpPr>
          <p:nvPr/>
        </p:nvCxnSpPr>
        <p:spPr bwMode="auto">
          <a:xfrm>
            <a:off x="7155873" y="2168237"/>
            <a:ext cx="15517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 name="TextBox 3">
            <a:extLst>
              <a:ext uri="{FF2B5EF4-FFF2-40B4-BE49-F238E27FC236}">
                <a16:creationId xmlns:a16="http://schemas.microsoft.com/office/drawing/2014/main" id="{F0A1F81F-C21D-29E8-7EA1-A2E325088D19}"/>
              </a:ext>
            </a:extLst>
          </p:cNvPr>
          <p:cNvSpPr txBox="1"/>
          <p:nvPr/>
        </p:nvSpPr>
        <p:spPr>
          <a:xfrm>
            <a:off x="3904675" y="1825194"/>
            <a:ext cx="862737" cy="341632"/>
          </a:xfrm>
          <a:prstGeom prst="rect">
            <a:avLst/>
          </a:prstGeom>
          <a:noFill/>
        </p:spPr>
        <p:txBody>
          <a:bodyPr wrap="none" rtlCol="0">
            <a:spAutoFit/>
          </a:bodyPr>
          <a:lstStyle/>
          <a:p>
            <a:r>
              <a:rPr lang="en-US" dirty="0">
                <a:latin typeface="+mn-lt"/>
              </a:rPr>
              <a:t>HTTP</a:t>
            </a:r>
          </a:p>
        </p:txBody>
      </p:sp>
      <p:sp>
        <p:nvSpPr>
          <p:cNvPr id="14" name="TextBox 13">
            <a:extLst>
              <a:ext uri="{FF2B5EF4-FFF2-40B4-BE49-F238E27FC236}">
                <a16:creationId xmlns:a16="http://schemas.microsoft.com/office/drawing/2014/main" id="{05504C2E-499E-14BD-C9BE-C4858679896A}"/>
              </a:ext>
            </a:extLst>
          </p:cNvPr>
          <p:cNvSpPr txBox="1"/>
          <p:nvPr/>
        </p:nvSpPr>
        <p:spPr>
          <a:xfrm>
            <a:off x="7409876" y="1797764"/>
            <a:ext cx="1297150" cy="341632"/>
          </a:xfrm>
          <a:prstGeom prst="rect">
            <a:avLst/>
          </a:prstGeom>
          <a:noFill/>
        </p:spPr>
        <p:txBody>
          <a:bodyPr wrap="none" rtlCol="0">
            <a:spAutoFit/>
          </a:bodyPr>
          <a:lstStyle/>
          <a:p>
            <a:r>
              <a:rPr lang="en-US" dirty="0" err="1">
                <a:latin typeface="+mn-lt"/>
              </a:rPr>
              <a:t>ReadFile</a:t>
            </a:r>
            <a:endParaRPr lang="en-US" dirty="0">
              <a:latin typeface="+mn-lt"/>
            </a:endParaRPr>
          </a:p>
        </p:txBody>
      </p:sp>
      <p:sp>
        <p:nvSpPr>
          <p:cNvPr id="15" name="TextBox 14">
            <a:extLst>
              <a:ext uri="{FF2B5EF4-FFF2-40B4-BE49-F238E27FC236}">
                <a16:creationId xmlns:a16="http://schemas.microsoft.com/office/drawing/2014/main" id="{A30F65D1-712A-0856-70A1-0CB6556BBDC8}"/>
              </a:ext>
            </a:extLst>
          </p:cNvPr>
          <p:cNvSpPr txBox="1"/>
          <p:nvPr/>
        </p:nvSpPr>
        <p:spPr>
          <a:xfrm>
            <a:off x="8058451" y="2980132"/>
            <a:ext cx="2837636" cy="341632"/>
          </a:xfrm>
          <a:prstGeom prst="rect">
            <a:avLst/>
          </a:prstGeom>
          <a:noFill/>
        </p:spPr>
        <p:txBody>
          <a:bodyPr wrap="none" rtlCol="0">
            <a:spAutoFit/>
          </a:bodyPr>
          <a:lstStyle/>
          <a:p>
            <a:r>
              <a:rPr lang="en-US" dirty="0">
                <a:latin typeface="+mn-lt"/>
              </a:rPr>
              <a:t>Files Stored in HTML</a:t>
            </a:r>
          </a:p>
        </p:txBody>
      </p:sp>
      <p:sp>
        <p:nvSpPr>
          <p:cNvPr id="6" name="TextBox 5">
            <a:extLst>
              <a:ext uri="{FF2B5EF4-FFF2-40B4-BE49-F238E27FC236}">
                <a16:creationId xmlns:a16="http://schemas.microsoft.com/office/drawing/2014/main" id="{06C80514-EA15-8C9E-39E1-C3E33FA8926B}"/>
              </a:ext>
            </a:extLst>
          </p:cNvPr>
          <p:cNvSpPr txBox="1"/>
          <p:nvPr/>
        </p:nvSpPr>
        <p:spPr>
          <a:xfrm>
            <a:off x="1592096" y="4124491"/>
            <a:ext cx="2287229" cy="1311128"/>
          </a:xfrm>
          <a:prstGeom prst="rect">
            <a:avLst/>
          </a:prstGeom>
          <a:noFill/>
        </p:spPr>
        <p:txBody>
          <a:bodyPr wrap="none" rtlCol="0">
            <a:spAutoFit/>
          </a:bodyPr>
          <a:lstStyle/>
          <a:p>
            <a:r>
              <a:rPr lang="en-US" sz="2800" b="0" dirty="0">
                <a:latin typeface="+mn-lt"/>
              </a:rPr>
              <a:t>Advantages</a:t>
            </a:r>
          </a:p>
          <a:p>
            <a:pPr marL="404813" lvl="1" indent="-176213">
              <a:buFont typeface="Arial" panose="020B0604020202020204" pitchFamily="34" charset="0"/>
              <a:buChar char="•"/>
            </a:pPr>
            <a:r>
              <a:rPr lang="en-US" sz="2000" b="0" dirty="0">
                <a:latin typeface="+mn-lt"/>
              </a:rPr>
              <a:t>Simple</a:t>
            </a:r>
          </a:p>
          <a:p>
            <a:pPr marL="404813" lvl="1" indent="-176213">
              <a:buFont typeface="Arial" panose="020B0604020202020204" pitchFamily="34" charset="0"/>
              <a:buChar char="•"/>
            </a:pPr>
            <a:r>
              <a:rPr lang="en-US" sz="2000" b="0" dirty="0" err="1">
                <a:latin typeface="+mn-lt"/>
              </a:rPr>
              <a:t>Cachable</a:t>
            </a:r>
            <a:endParaRPr lang="en-US" sz="2000" b="0" dirty="0">
              <a:latin typeface="+mn-lt"/>
            </a:endParaRPr>
          </a:p>
          <a:p>
            <a:pPr marL="404813" lvl="1" indent="-176213">
              <a:buFont typeface="Arial" panose="020B0604020202020204" pitchFamily="34" charset="0"/>
              <a:buChar char="•"/>
            </a:pPr>
            <a:r>
              <a:rPr lang="en-US" sz="2000" b="0" dirty="0">
                <a:latin typeface="+mn-lt"/>
              </a:rPr>
              <a:t>Indexable</a:t>
            </a:r>
          </a:p>
        </p:txBody>
      </p:sp>
      <p:sp>
        <p:nvSpPr>
          <p:cNvPr id="17" name="TextBox 16">
            <a:extLst>
              <a:ext uri="{FF2B5EF4-FFF2-40B4-BE49-F238E27FC236}">
                <a16:creationId xmlns:a16="http://schemas.microsoft.com/office/drawing/2014/main" id="{8C78246F-0839-4BEF-4952-E938CD658CC5}"/>
              </a:ext>
            </a:extLst>
          </p:cNvPr>
          <p:cNvSpPr txBox="1"/>
          <p:nvPr/>
        </p:nvSpPr>
        <p:spPr>
          <a:xfrm>
            <a:off x="5621913" y="4151549"/>
            <a:ext cx="5174493" cy="1311128"/>
          </a:xfrm>
          <a:prstGeom prst="rect">
            <a:avLst/>
          </a:prstGeom>
          <a:noFill/>
        </p:spPr>
        <p:txBody>
          <a:bodyPr wrap="none" rtlCol="0">
            <a:spAutoFit/>
          </a:bodyPr>
          <a:lstStyle/>
          <a:p>
            <a:r>
              <a:rPr lang="en-US" sz="2800" b="0" dirty="0">
                <a:latin typeface="+mn-lt"/>
              </a:rPr>
              <a:t>Disadvantages</a:t>
            </a:r>
          </a:p>
          <a:p>
            <a:pPr marL="404813" lvl="1" indent="-176213">
              <a:buFont typeface="Arial" panose="020B0604020202020204" pitchFamily="34" charset="0"/>
              <a:buChar char="•"/>
            </a:pPr>
            <a:r>
              <a:rPr lang="en-US" sz="2000" b="0" dirty="0">
                <a:latin typeface="+mn-lt"/>
              </a:rPr>
              <a:t>No dynamic content</a:t>
            </a:r>
          </a:p>
          <a:p>
            <a:pPr marL="404813" lvl="1" indent="-176213">
              <a:buFont typeface="Arial" panose="020B0604020202020204" pitchFamily="34" charset="0"/>
              <a:buChar char="•"/>
            </a:pPr>
            <a:r>
              <a:rPr lang="en-US" sz="2000" b="0" dirty="0">
                <a:latin typeface="+mn-lt"/>
              </a:rPr>
              <a:t>No interaction with user</a:t>
            </a:r>
          </a:p>
          <a:p>
            <a:pPr marL="404813" lvl="1" indent="-176213">
              <a:buFont typeface="Arial" panose="020B0604020202020204" pitchFamily="34" charset="0"/>
              <a:buChar char="•"/>
            </a:pPr>
            <a:r>
              <a:rPr lang="en-US" sz="2000" b="0" dirty="0">
                <a:latin typeface="+mn-lt"/>
              </a:rPr>
              <a:t>All requests must go back to server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60</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Summary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86338" y="2032947"/>
            <a:ext cx="11854530" cy="646331"/>
          </a:xfrm>
          <a:prstGeom prst="rect">
            <a:avLst/>
          </a:prstGeom>
          <a:noFill/>
        </p:spPr>
        <p:txBody>
          <a:bodyPr wrap="square" rtlCol="0">
            <a:spAutoFit/>
          </a:bodyPr>
          <a:lstStyle/>
          <a:p>
            <a:pPr algn="ctr"/>
            <a:r>
              <a:rPr lang="en-US" sz="2000" dirty="0">
                <a:solidFill>
                  <a:srgbClr val="7030A0"/>
                </a:solidFill>
                <a:latin typeface="+mn-lt"/>
              </a:rPr>
              <a:t>Significant Technical Challenges exist for Web3 to overtake Web2,</a:t>
            </a:r>
            <a:br>
              <a:rPr lang="en-US" sz="2000" dirty="0">
                <a:solidFill>
                  <a:srgbClr val="7030A0"/>
                </a:solidFill>
                <a:latin typeface="+mn-lt"/>
              </a:rPr>
            </a:br>
            <a:r>
              <a:rPr lang="en-US" sz="2000" dirty="0">
                <a:solidFill>
                  <a:srgbClr val="7030A0"/>
                </a:solidFill>
                <a:latin typeface="+mn-lt"/>
              </a:rPr>
              <a:t>Time will Tell</a:t>
            </a:r>
          </a:p>
        </p:txBody>
      </p:sp>
      <p:sp>
        <p:nvSpPr>
          <p:cNvPr id="10" name="TextBox 9">
            <a:extLst>
              <a:ext uri="{FF2B5EF4-FFF2-40B4-BE49-F238E27FC236}">
                <a16:creationId xmlns:a16="http://schemas.microsoft.com/office/drawing/2014/main" id="{8EA88F04-5002-3BFE-E3A1-6B8CF00A19A7}"/>
              </a:ext>
            </a:extLst>
          </p:cNvPr>
          <p:cNvSpPr txBox="1"/>
          <p:nvPr/>
        </p:nvSpPr>
        <p:spPr>
          <a:xfrm>
            <a:off x="168735" y="3150202"/>
            <a:ext cx="11854530" cy="646331"/>
          </a:xfrm>
          <a:prstGeom prst="rect">
            <a:avLst/>
          </a:prstGeom>
          <a:noFill/>
        </p:spPr>
        <p:txBody>
          <a:bodyPr wrap="square" rtlCol="0">
            <a:spAutoFit/>
          </a:bodyPr>
          <a:lstStyle/>
          <a:p>
            <a:pPr algn="ctr"/>
            <a:r>
              <a:rPr lang="en-US" sz="2000" dirty="0">
                <a:solidFill>
                  <a:srgbClr val="7030A0"/>
                </a:solidFill>
                <a:latin typeface="+mn-lt"/>
              </a:rPr>
              <a:t>The more likely outcome is that Web3 will coexist and complement Web2 for some time into the future</a:t>
            </a:r>
          </a:p>
        </p:txBody>
      </p:sp>
    </p:spTree>
    <p:extLst>
      <p:ext uri="{BB962C8B-B14F-4D97-AF65-F5344CB8AC3E}">
        <p14:creationId xmlns:p14="http://schemas.microsoft.com/office/powerpoint/2010/main" val="107017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7</a:t>
            </a:fld>
            <a:endParaRPr lang="en-US"/>
          </a:p>
        </p:txBody>
      </p:sp>
      <p:sp>
        <p:nvSpPr>
          <p:cNvPr id="470018" name="Rectangle 2"/>
          <p:cNvSpPr>
            <a:spLocks noGrp="1" noChangeArrowheads="1"/>
          </p:cNvSpPr>
          <p:nvPr>
            <p:ph type="title"/>
          </p:nvPr>
        </p:nvSpPr>
        <p:spPr/>
        <p:txBody>
          <a:bodyPr/>
          <a:lstStyle/>
          <a:p>
            <a:r>
              <a:rPr lang="en-US" dirty="0"/>
              <a:t>Web 1.0.1 – The Common Gateway Interface (CGI) Circa 1993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CCCC00"/>
                </a:solidFill>
                <a:effectLst/>
                <a:latin typeface="+mn-lt"/>
                <a:ea typeface="ＭＳ Ｐゴシック" charset="0"/>
              </a:rPr>
              <a:t>Resource</a:t>
            </a:r>
            <a:br>
              <a:rPr kumimoji="0" lang="en-US" sz="2400" b="1" i="0" u="none" strike="noStrike" cap="none" normalizeH="0" baseline="0" dirty="0">
                <a:ln>
                  <a:noFill/>
                </a:ln>
                <a:solidFill>
                  <a:srgbClr val="CCCC00"/>
                </a:solidFill>
                <a:effectLst/>
                <a:latin typeface="+mn-lt"/>
                <a:ea typeface="ＭＳ Ｐゴシック" charset="0"/>
              </a:rPr>
            </a:br>
            <a:r>
              <a:rPr kumimoji="0" lang="en-US" sz="2400" b="1" i="0" u="none" strike="noStrike" cap="none" normalizeH="0" baseline="0" dirty="0">
                <a:ln>
                  <a:noFill/>
                </a:ln>
                <a:solidFill>
                  <a:srgbClr val="CCCC00"/>
                </a:solidFill>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6952866" y="1257329"/>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server acts as router</a:t>
            </a:r>
          </a:p>
          <a:p>
            <a:pPr lvl="1">
              <a:lnSpc>
                <a:spcPct val="100000"/>
              </a:lnSpc>
            </a:pPr>
            <a:r>
              <a:rPr lang="en-US" sz="1350" b="0" dirty="0"/>
              <a:t>.html files returned from filesystem</a:t>
            </a:r>
          </a:p>
          <a:p>
            <a:pPr lvl="1">
              <a:lnSpc>
                <a:spcPct val="100000"/>
              </a:lnSpc>
            </a:pPr>
            <a:r>
              <a:rPr lang="en-US" sz="1350" b="0" dirty="0"/>
              <a:t>.</a:t>
            </a:r>
            <a:r>
              <a:rPr lang="en-US" sz="1350" b="0" dirty="0" err="1"/>
              <a:t>cgi</a:t>
            </a:r>
            <a:r>
              <a:rPr lang="en-US" sz="1350" b="0" dirty="0"/>
              <a:t> extension resulted in web server executing a new process that piped information via stdin and </a:t>
            </a:r>
            <a:r>
              <a:rPr lang="en-US" sz="1350" b="0" dirty="0" err="1"/>
              <a:t>stdout</a:t>
            </a:r>
            <a:endParaRPr lang="en-US" sz="1350" b="0" dirty="0"/>
          </a:p>
          <a:p>
            <a:pPr lvl="1">
              <a:lnSpc>
                <a:spcPct val="100000"/>
              </a:lnSpc>
            </a:pPr>
            <a:r>
              <a:rPr lang="en-US" sz="1350" b="0" dirty="0"/>
              <a:t>CGI programs generated HTML directly</a:t>
            </a:r>
          </a:p>
          <a:p>
            <a:pPr>
              <a:lnSpc>
                <a:spcPct val="100000"/>
              </a:lnSpc>
            </a:pPr>
            <a:r>
              <a:rPr lang="en-US" sz="1800" b="0" dirty="0"/>
              <a:t>Enabled the web to start to support transactional personalized experiences</a:t>
            </a:r>
          </a:p>
          <a:p>
            <a:pPr>
              <a:lnSpc>
                <a:spcPct val="100000"/>
              </a:lnSpc>
            </a:pPr>
            <a:r>
              <a:rPr lang="en-US" sz="1800" b="0" dirty="0"/>
              <a:t>Since CGIs are just programs, they were often developed in languages like C and/or Perl</a:t>
            </a:r>
          </a:p>
          <a:p>
            <a:pPr>
              <a:lnSpc>
                <a:spcPct val="100000"/>
              </a:lnSpc>
            </a:pPr>
            <a:r>
              <a:rPr lang="en-US" sz="1800" b="0" dirty="0"/>
              <a:t>Architectural challenges</a:t>
            </a:r>
          </a:p>
          <a:p>
            <a:pPr lvl="1">
              <a:lnSpc>
                <a:spcPct val="100000"/>
              </a:lnSpc>
            </a:pPr>
            <a:r>
              <a:rPr lang="en-US" sz="1350" b="0" dirty="0"/>
              <a:t>Scale – all CGI ran as a process</a:t>
            </a:r>
          </a:p>
          <a:p>
            <a:pPr lvl="1">
              <a:lnSpc>
                <a:spcPct val="100000"/>
              </a:lnSpc>
            </a:pPr>
            <a:r>
              <a:rPr lang="en-US" sz="1350" b="0" dirty="0"/>
              <a:t>Interactivity, all actions from the browser had to travel over the network to the server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32574" y="666003"/>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Tree>
    <p:extLst>
      <p:ext uri="{BB962C8B-B14F-4D97-AF65-F5344CB8AC3E}">
        <p14:creationId xmlns:p14="http://schemas.microsoft.com/office/powerpoint/2010/main" val="311427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8</a:t>
            </a:fld>
            <a:endParaRPr lang="en-US"/>
          </a:p>
        </p:txBody>
      </p:sp>
      <p:sp>
        <p:nvSpPr>
          <p:cNvPr id="470018" name="Rectangle 2"/>
          <p:cNvSpPr>
            <a:spLocks noGrp="1" noChangeArrowheads="1"/>
          </p:cNvSpPr>
          <p:nvPr>
            <p:ph type="title"/>
          </p:nvPr>
        </p:nvSpPr>
        <p:spPr/>
        <p:txBody>
          <a:bodyPr/>
          <a:lstStyle/>
          <a:p>
            <a:r>
              <a:rPr lang="en-US" dirty="0"/>
              <a:t>Web 1.0.2 – </a:t>
            </a:r>
            <a:r>
              <a:rPr lang="en-US" dirty="0" err="1"/>
              <a:t>Javascript</a:t>
            </a:r>
            <a:r>
              <a:rPr lang="en-US" dirty="0"/>
              <a:t>  Circa 1995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564395"/>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Browser gets Smarter</a:t>
            </a:r>
          </a:p>
          <a:p>
            <a:pPr lvl="1">
              <a:lnSpc>
                <a:spcPct val="100000"/>
              </a:lnSpc>
            </a:pPr>
            <a:r>
              <a:rPr lang="en-US" sz="1350" b="0" dirty="0"/>
              <a:t>HTML can now embed or link to </a:t>
            </a:r>
            <a:r>
              <a:rPr lang="en-US" sz="1350" b="0" dirty="0" err="1"/>
              <a:t>javascript</a:t>
            </a:r>
            <a:r>
              <a:rPr lang="en-US" sz="1350" b="0" dirty="0"/>
              <a:t> that can be executed on the browser</a:t>
            </a:r>
          </a:p>
          <a:p>
            <a:pPr lvl="1">
              <a:lnSpc>
                <a:spcPct val="100000"/>
              </a:lnSpc>
            </a:pPr>
            <a:r>
              <a:rPr lang="en-US" sz="1350" b="0" dirty="0"/>
              <a:t>Code running directly in browser improves user experience</a:t>
            </a:r>
          </a:p>
          <a:p>
            <a:pPr>
              <a:lnSpc>
                <a:spcPct val="100000"/>
              </a:lnSpc>
            </a:pPr>
            <a:r>
              <a:rPr lang="en-US" sz="1800" b="0" dirty="0"/>
              <a:t>Enabled some user behavior to be processed in browser avoiding trips back to the server</a:t>
            </a:r>
          </a:p>
          <a:p>
            <a:pPr>
              <a:lnSpc>
                <a:spcPct val="100000"/>
              </a:lnSpc>
            </a:pPr>
            <a:r>
              <a:rPr lang="en-US" sz="1800" b="0" dirty="0"/>
              <a:t>Architectural challenges</a:t>
            </a:r>
          </a:p>
          <a:p>
            <a:pPr lvl="1">
              <a:lnSpc>
                <a:spcPct val="100000"/>
              </a:lnSpc>
            </a:pPr>
            <a:r>
              <a:rPr lang="en-US" sz="1350" b="0" dirty="0"/>
              <a:t>Same as 1.0.1, plus, </a:t>
            </a:r>
          </a:p>
          <a:p>
            <a:pPr lvl="1">
              <a:lnSpc>
                <a:spcPct val="100000"/>
              </a:lnSpc>
            </a:pPr>
            <a:r>
              <a:rPr lang="en-US" sz="1350" b="0" dirty="0"/>
              <a:t>Code redundancy, often checks had to be made both in the client (</a:t>
            </a:r>
            <a:r>
              <a:rPr lang="en-US" sz="1350" b="0" dirty="0" err="1"/>
              <a:t>javascript</a:t>
            </a:r>
            <a:r>
              <a:rPr lang="en-US" sz="1350" b="0" dirty="0"/>
              <a:t>) and the server (CGI)</a:t>
            </a:r>
          </a:p>
          <a:p>
            <a:pPr lvl="1">
              <a:lnSpc>
                <a:spcPct val="100000"/>
              </a:lnSpc>
            </a:pPr>
            <a:r>
              <a:rPr lang="en-US" sz="1350" b="0" dirty="0" err="1"/>
              <a:t>Javascript</a:t>
            </a:r>
            <a:r>
              <a:rPr lang="en-US" sz="1350" b="0" dirty="0"/>
              <a:t> was developed in 10 days and has always been regarded as a poor language</a:t>
            </a:r>
          </a:p>
          <a:p>
            <a:pPr lvl="1">
              <a:lnSpc>
                <a:spcPct val="100000"/>
              </a:lnSpc>
            </a:pPr>
            <a:r>
              <a:rPr lang="en-US" sz="1350" b="0" dirty="0" err="1"/>
              <a:t>Javascript</a:t>
            </a:r>
            <a:r>
              <a:rPr lang="en-US" sz="1350" b="0" dirty="0"/>
              <a:t> compatibility was very poor for the first 20 years of its existence leading to workaround solutions like jQuery becoming popular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1107978"/>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CCCC00"/>
                </a:solidFill>
                <a:effectLst/>
                <a:latin typeface="+mn-lt"/>
                <a:ea typeface="ＭＳ Ｐゴシック" charset="0"/>
              </a:rPr>
              <a:t>Javascript</a:t>
            </a:r>
            <a:br>
              <a:rPr kumimoji="0" lang="en-US" sz="1600" i="0" u="none" strike="noStrike" cap="none" normalizeH="0" baseline="0" dirty="0">
                <a:ln>
                  <a:noFill/>
                </a:ln>
                <a:solidFill>
                  <a:srgbClr val="CCCC00"/>
                </a:solidFill>
                <a:effectLst/>
                <a:latin typeface="+mn-lt"/>
                <a:ea typeface="ＭＳ Ｐゴシック" charset="0"/>
              </a:rPr>
            </a:br>
            <a:r>
              <a:rPr kumimoji="0" lang="en-US" sz="1600" i="0" u="none" strike="noStrike" cap="none" normalizeH="0" baseline="0" dirty="0">
                <a:ln>
                  <a:noFill/>
                </a:ln>
                <a:solidFill>
                  <a:srgbClr val="CCCC00"/>
                </a:solidFill>
                <a:effectLst/>
                <a:latin typeface="+mn-lt"/>
                <a:ea typeface="ＭＳ Ｐゴシック" charset="0"/>
              </a:rPr>
              <a:t>Engine</a:t>
            </a:r>
          </a:p>
        </p:txBody>
      </p:sp>
    </p:spTree>
    <p:extLst>
      <p:ext uri="{BB962C8B-B14F-4D97-AF65-F5344CB8AC3E}">
        <p14:creationId xmlns:p14="http://schemas.microsoft.com/office/powerpoint/2010/main" val="120757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9</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1.0.3 – The Application Server - Circa 1999</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Application</a:t>
            </a:r>
            <a:br>
              <a:rPr lang="en-US" dirty="0">
                <a:latin typeface="+mn-lt"/>
              </a:rPr>
            </a:br>
            <a:r>
              <a:rPr lang="en-US" dirty="0">
                <a:latin typeface="+mn-lt"/>
              </a:rPr>
              <a:t>Server</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The CGI handler was replaced with a totally new architecture</a:t>
            </a:r>
          </a:p>
          <a:p>
            <a:pPr lvl="1">
              <a:lnSpc>
                <a:spcPct val="100000"/>
              </a:lnSpc>
            </a:pPr>
            <a:r>
              <a:rPr lang="en-US" sz="1550" b="0" dirty="0"/>
              <a:t>CGIs were processed based</a:t>
            </a:r>
          </a:p>
          <a:p>
            <a:pPr lvl="1">
              <a:lnSpc>
                <a:spcPct val="100000"/>
              </a:lnSpc>
            </a:pPr>
            <a:r>
              <a:rPr lang="en-US" sz="1550" b="0" dirty="0"/>
              <a:t>CGIs had to communicate via stdin and </a:t>
            </a:r>
            <a:r>
              <a:rPr lang="en-US" sz="1550" b="0" dirty="0" err="1"/>
              <a:t>stdout</a:t>
            </a:r>
            <a:r>
              <a:rPr lang="en-US" sz="1550" b="0" dirty="0"/>
              <a:t> to a local file system</a:t>
            </a:r>
          </a:p>
          <a:p>
            <a:pPr>
              <a:lnSpc>
                <a:spcPct val="100000"/>
              </a:lnSpc>
            </a:pPr>
            <a:r>
              <a:rPr lang="en-US" sz="1800" b="0" dirty="0"/>
              <a:t>Application servers replaced CGI with interfaces that streamed HTTP over a network protocol (could be localhost, but could also be anywhere)</a:t>
            </a:r>
          </a:p>
          <a:p>
            <a:pPr>
              <a:lnSpc>
                <a:spcPct val="100000"/>
              </a:lnSpc>
            </a:pPr>
            <a:r>
              <a:rPr lang="en-US" sz="1800" b="0" dirty="0"/>
              <a:t>Application Server managed the </a:t>
            </a:r>
            <a:r>
              <a:rPr lang="en-US" sz="1800" b="0" dirty="0" err="1"/>
              <a:t>lifecyle</a:t>
            </a:r>
            <a:r>
              <a:rPr lang="en-US" sz="1800" b="0" dirty="0"/>
              <a:t> of applications – called webapps</a:t>
            </a:r>
          </a:p>
          <a:p>
            <a:pPr>
              <a:lnSpc>
                <a:spcPct val="100000"/>
              </a:lnSpc>
            </a:pPr>
            <a:r>
              <a:rPr lang="en-US" sz="1800" b="0" dirty="0"/>
              <a:t>Webapps could be run in threads instead of processes</a:t>
            </a:r>
          </a:p>
          <a:p>
            <a:pPr>
              <a:lnSpc>
                <a:spcPct val="100000"/>
              </a:lnSpc>
            </a:pPr>
            <a:r>
              <a:rPr lang="en-US" sz="1800" b="0" dirty="0"/>
              <a:t>Libraries were created that abstracted HTTP and HTML from developers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718717" y="4748270"/>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pic>
        <p:nvPicPr>
          <p:cNvPr id="7170" name="Picture 2" descr="Image result for when was apache tomcat created">
            <a:extLst>
              <a:ext uri="{FF2B5EF4-FFF2-40B4-BE49-F238E27FC236}">
                <a16:creationId xmlns:a16="http://schemas.microsoft.com/office/drawing/2014/main" id="{1BE5B689-9A0E-34E6-9D7F-4ACC6CE78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2" y="4748270"/>
            <a:ext cx="1703544" cy="120111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4C0CF87-E526-09BD-D13D-53BFBB11E2A1}"/>
              </a:ext>
            </a:extLst>
          </p:cNvPr>
          <p:cNvSpPr txBox="1"/>
          <p:nvPr/>
        </p:nvSpPr>
        <p:spPr>
          <a:xfrm>
            <a:off x="174080" y="5949386"/>
            <a:ext cx="1906227" cy="286232"/>
          </a:xfrm>
          <a:prstGeom prst="rect">
            <a:avLst/>
          </a:prstGeom>
          <a:noFill/>
        </p:spPr>
        <p:txBody>
          <a:bodyPr wrap="none" rtlCol="0">
            <a:spAutoFit/>
          </a:bodyPr>
          <a:lstStyle/>
          <a:p>
            <a:r>
              <a:rPr lang="en-US" sz="1400" b="0" dirty="0">
                <a:latin typeface="+mn-lt"/>
              </a:rPr>
              <a:t>Apache Tomcat 1.0</a:t>
            </a:r>
          </a:p>
        </p:txBody>
      </p:sp>
    </p:spTree>
    <p:extLst>
      <p:ext uri="{BB962C8B-B14F-4D97-AF65-F5344CB8AC3E}">
        <p14:creationId xmlns:p14="http://schemas.microsoft.com/office/powerpoint/2010/main" val="37308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53066</TotalTime>
  <Words>8010</Words>
  <Application>Microsoft Macintosh PowerPoint</Application>
  <PresentationFormat>Widescreen</PresentationFormat>
  <Paragraphs>1042</Paragraphs>
  <Slides>60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Courier</vt:lpstr>
      <vt:lpstr>Courier New</vt:lpstr>
      <vt:lpstr>Helvetica</vt:lpstr>
      <vt:lpstr>Verdana</vt:lpstr>
      <vt:lpstr>Office Theme</vt:lpstr>
      <vt:lpstr>SE 577 Software Architecture   Web Architecture also Includes Blockchain Architectures which are a part of Web 3.0  </vt:lpstr>
      <vt:lpstr>The Architecture of the Web – How to think about this material</vt:lpstr>
      <vt:lpstr>The “Father” of the internet – Vint Cerf</vt:lpstr>
      <vt:lpstr>History of the Web – circa 1989/1990</vt:lpstr>
      <vt:lpstr>Web 1.0, 2.0, and perhaps soon 3.0</vt:lpstr>
      <vt:lpstr>Web 1.0 – The “Read Only Web” Architecture</vt:lpstr>
      <vt:lpstr>Web 1.0.1 – The Common Gateway Interface (CGI) Circa 1993</vt:lpstr>
      <vt:lpstr>Web 1.0.2 – Javascript  Circa 1995</vt:lpstr>
      <vt:lpstr>Web 1.0.3 – The Application Server - Circa 1999</vt:lpstr>
      <vt:lpstr>Web 1.0.4 – The Application Framework - Circa 2000-2003</vt:lpstr>
      <vt:lpstr>Web 1.0 Summary (from an architecture perspective)</vt:lpstr>
      <vt:lpstr>Web 2.0 – Circa 2005/2006</vt:lpstr>
      <vt:lpstr>Web 2.0 starts by exploiting a little known feature called XHTR (XML Http Request) </vt:lpstr>
      <vt:lpstr>What does XHTR (and AJAX) enable along with its architecture?</vt:lpstr>
      <vt:lpstr>Capabilities enabled by the Web 2.0 Architecture</vt:lpstr>
      <vt:lpstr>Web 2.0 – Circa 2005</vt:lpstr>
      <vt:lpstr>Web 2.x – Circa 2008-today</vt:lpstr>
      <vt:lpstr>Web 2.x Summary</vt:lpstr>
      <vt:lpstr>Single Page Application Architecture - SPA</vt:lpstr>
      <vt:lpstr>SPA Frameworks</vt:lpstr>
      <vt:lpstr>SPA Frameworks</vt:lpstr>
      <vt:lpstr>SPA Component Interaction Best Practices</vt:lpstr>
      <vt:lpstr>The architecture of Javascript, and more importantly its runtime</vt:lpstr>
      <vt:lpstr>The architecture of Javascript, and more importantly its runtime</vt:lpstr>
      <vt:lpstr>The architecture of Javascript, and more importantly its runtime</vt:lpstr>
      <vt:lpstr>Now we know enough to look at how state management is handled in SPAs</vt:lpstr>
      <vt:lpstr>Pinia state management example</vt:lpstr>
      <vt:lpstr>Wrapping up Web2 – Overall Reference Architecture</vt:lpstr>
      <vt:lpstr>Wrapping up Web2 – Overall Reference Architecture – Component Description</vt:lpstr>
      <vt:lpstr>Wrapping up Web2 – Overall Reference Architecture – Component Description</vt:lpstr>
      <vt:lpstr>Wrapping up Web2 – Overall Reference Architecture – Component Description</vt:lpstr>
      <vt:lpstr>Web 2.x Architecture Summary</vt:lpstr>
      <vt:lpstr>Web 2.x Security Architecture – Session Based</vt:lpstr>
      <vt:lpstr>Web 2.x Security Architecture – Session Based Architecture Strengths and Weakness</vt:lpstr>
      <vt:lpstr>Using oAuth for security</vt:lpstr>
      <vt:lpstr>Web 2.x Security Architecture –  oAuth opaque Token Based</vt:lpstr>
      <vt:lpstr>Web 2.x Security Architecture –  oAuth JWT Token Based</vt:lpstr>
      <vt:lpstr>Web 2.x Security Architecture – oAuth Based Security</vt:lpstr>
      <vt:lpstr>Web 3.0 Objectives – Possibly what’s next</vt:lpstr>
      <vt:lpstr>Web 3.0 Also Introduces New Capabilities that Impact the Architecture</vt:lpstr>
      <vt:lpstr>Before we get into the architecture of Web3, an example is required to understand it.</vt:lpstr>
      <vt:lpstr>What is a prior authorization, and why are these things even necessary</vt:lpstr>
      <vt:lpstr>But how can the outcomes for the same use case differ?</vt:lpstr>
      <vt:lpstr>How doe healthcare companies monetize prior authorization services?</vt:lpstr>
      <vt:lpstr>Architecture for Prior-Authorization in Web2</vt:lpstr>
      <vt:lpstr>Architecture for Prior-Authorization in Web2</vt:lpstr>
      <vt:lpstr>Architecture for Prior-Authorization in Web3</vt:lpstr>
      <vt:lpstr>API in Web 2 vs Smart Contracts in Web3 from an Architecture Perspective</vt:lpstr>
      <vt:lpstr>Blockchain Architecture – The blockchain</vt:lpstr>
      <vt:lpstr>Blockchain Architecture – The smart contract</vt:lpstr>
      <vt:lpstr>Returning to the Pre-Auth example via smart contract</vt:lpstr>
      <vt:lpstr>Fungible Tokens</vt:lpstr>
      <vt:lpstr>Non Fungible Tokens</vt:lpstr>
      <vt:lpstr>Non-Fungible Tokens</vt:lpstr>
      <vt:lpstr>Semi-Fungible Tokens</vt:lpstr>
      <vt:lpstr>Selling Non- or Semi-Fungible Tokens</vt:lpstr>
      <vt:lpstr>API in Web 2 vs Smart Contracts in Web3 from an Architecture Perspective</vt:lpstr>
      <vt:lpstr>Web 3.0 Important Architecture Pivot</vt:lpstr>
      <vt:lpstr>Web3 – More Realistic Architecture</vt:lpstr>
      <vt:lpstr>Web 3.0 Summary</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874</cp:revision>
  <cp:lastPrinted>2022-04-16T18:39:41Z</cp:lastPrinted>
  <dcterms:created xsi:type="dcterms:W3CDTF">2000-03-07T00:57:40Z</dcterms:created>
  <dcterms:modified xsi:type="dcterms:W3CDTF">2022-05-11T01:21:08Z</dcterms:modified>
</cp:coreProperties>
</file>