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63"/>
  </p:notesMasterIdLst>
  <p:handoutMasterIdLst>
    <p:handoutMasterId r:id="rId64"/>
  </p:handoutMasterIdLst>
  <p:sldIdLst>
    <p:sldId id="256" r:id="rId2"/>
    <p:sldId id="426" r:id="rId3"/>
    <p:sldId id="438" r:id="rId4"/>
    <p:sldId id="437" r:id="rId5"/>
    <p:sldId id="436" r:id="rId6"/>
    <p:sldId id="636" r:id="rId7"/>
    <p:sldId id="637" r:id="rId8"/>
    <p:sldId id="638" r:id="rId9"/>
    <p:sldId id="639" r:id="rId10"/>
    <p:sldId id="470" r:id="rId11"/>
    <p:sldId id="443" r:id="rId12"/>
    <p:sldId id="451" r:id="rId13"/>
    <p:sldId id="619" r:id="rId14"/>
    <p:sldId id="490" r:id="rId15"/>
    <p:sldId id="485" r:id="rId16"/>
    <p:sldId id="618" r:id="rId17"/>
    <p:sldId id="452" r:id="rId18"/>
    <p:sldId id="453" r:id="rId19"/>
    <p:sldId id="447" r:id="rId20"/>
    <p:sldId id="448" r:id="rId21"/>
    <p:sldId id="449" r:id="rId22"/>
    <p:sldId id="620" r:id="rId23"/>
    <p:sldId id="474" r:id="rId24"/>
    <p:sldId id="454" r:id="rId25"/>
    <p:sldId id="640" r:id="rId26"/>
    <p:sldId id="535" r:id="rId27"/>
    <p:sldId id="524" r:id="rId28"/>
    <p:sldId id="526" r:id="rId29"/>
    <p:sldId id="593" r:id="rId30"/>
    <p:sldId id="590" r:id="rId31"/>
    <p:sldId id="592" r:id="rId32"/>
    <p:sldId id="594" r:id="rId33"/>
    <p:sldId id="595" r:id="rId34"/>
    <p:sldId id="487" r:id="rId35"/>
    <p:sldId id="533" r:id="rId36"/>
    <p:sldId id="534" r:id="rId37"/>
    <p:sldId id="596" r:id="rId38"/>
    <p:sldId id="530" r:id="rId39"/>
    <p:sldId id="532" r:id="rId40"/>
    <p:sldId id="597" r:id="rId41"/>
    <p:sldId id="509" r:id="rId42"/>
    <p:sldId id="510" r:id="rId43"/>
    <p:sldId id="511" r:id="rId44"/>
    <p:sldId id="516" r:id="rId45"/>
    <p:sldId id="542" r:id="rId46"/>
    <p:sldId id="544" r:id="rId47"/>
    <p:sldId id="543" r:id="rId48"/>
    <p:sldId id="598" r:id="rId49"/>
    <p:sldId id="517" r:id="rId50"/>
    <p:sldId id="538" r:id="rId51"/>
    <p:sldId id="520" r:id="rId52"/>
    <p:sldId id="521" r:id="rId53"/>
    <p:sldId id="540" r:id="rId54"/>
    <p:sldId id="541" r:id="rId55"/>
    <p:sldId id="599" r:id="rId56"/>
    <p:sldId id="573" r:id="rId57"/>
    <p:sldId id="574" r:id="rId58"/>
    <p:sldId id="575" r:id="rId59"/>
    <p:sldId id="576" r:id="rId60"/>
    <p:sldId id="577" r:id="rId61"/>
    <p:sldId id="578" r:id="rId62"/>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90" autoAdjust="0"/>
    <p:restoredTop sz="94762"/>
  </p:normalViewPr>
  <p:slideViewPr>
    <p:cSldViewPr snapToGrid="0">
      <p:cViewPr varScale="1">
        <p:scale>
          <a:sx n="131" d="100"/>
          <a:sy n="131" d="100"/>
        </p:scale>
        <p:origin x="1600" y="18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FA255850-B354-2F43-ADE0-90FD8897B7B5}" type="slidenum">
              <a:rPr lang="en-US" sz="1200">
                <a:latin typeface="Arial" charset="0"/>
              </a:rPr>
              <a:pPr/>
              <a:t>34</a:t>
            </a:fld>
            <a:endParaRPr lang="en-US" sz="1200">
              <a:latin typeface="Arial" charset="0"/>
            </a:endParaRPr>
          </a:p>
        </p:txBody>
      </p:sp>
      <p:sp>
        <p:nvSpPr>
          <p:cNvPr id="32770" name="Rectangle 2"/>
          <p:cNvSpPr>
            <a:spLocks noGrp="1" noRot="1" noChangeAspect="1" noChangeArrowheads="1" noTextEdit="1"/>
          </p:cNvSpPr>
          <p:nvPr>
            <p:ph type="sldImg"/>
          </p:nvPr>
        </p:nvSpPr>
        <p:spPr>
          <a:xfrm>
            <a:off x="893763" y="698500"/>
            <a:ext cx="5224462" cy="3482975"/>
          </a:xfrm>
          <a:solidFill>
            <a:srgbClr val="FFFFFF"/>
          </a:solidFill>
          <a:ln/>
        </p:spPr>
      </p:sp>
      <p:sp>
        <p:nvSpPr>
          <p:cNvPr id="32771" name="Rectangle 3"/>
          <p:cNvSpPr>
            <a:spLocks noGrp="1" noChangeArrowheads="1"/>
          </p:cNvSpPr>
          <p:nvPr>
            <p:ph type="body" idx="1"/>
          </p:nvPr>
        </p:nvSpPr>
        <p:spPr>
          <a:xfrm>
            <a:off x="934720" y="4414177"/>
            <a:ext cx="5140960" cy="4184993"/>
          </a:xfrm>
          <a:prstGeom prst="rect">
            <a:avLst/>
          </a:prstGeom>
          <a:solidFill>
            <a:srgbClr val="FFFFFF"/>
          </a:solidFill>
          <a:ln>
            <a:solidFill>
              <a:srgbClr val="000000"/>
            </a:solidFill>
          </a:ln>
          <a:extLs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195EB8E4-C69F-D14B-8AF4-C47C68C103F1}" type="slidenum">
              <a:rPr lang="en-US" sz="1200">
                <a:latin typeface="Arial" charset="0"/>
              </a:rPr>
              <a:pPr/>
              <a:t>57</a:t>
            </a:fld>
            <a:endParaRPr lang="en-US" sz="1200">
              <a:latin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79F1A610-FD67-8843-9C22-F79A26942FE1}" type="slidenum">
              <a:rPr lang="en-US" sz="1200">
                <a:latin typeface="Arial" charset="0"/>
              </a:rPr>
              <a:pPr/>
              <a:t>59</a:t>
            </a:fld>
            <a:endParaRPr lang="en-US" sz="1200">
              <a:latin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A8C20C4D-B2F4-334F-801C-CCAA3729D70E}" type="slidenum">
              <a:rPr lang="en-US" sz="1200">
                <a:latin typeface="Arial" charset="0"/>
              </a:rPr>
              <a:pPr/>
              <a:t>60</a:t>
            </a:fld>
            <a:endParaRPr lang="en-US" sz="1200">
              <a:latin typeface="Arial"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B445D692-4972-4C4C-AF4E-FEA399092210}" type="slidenum">
              <a:rPr lang="en-US" sz="1200">
                <a:latin typeface="Arial" charset="0"/>
              </a:rPr>
              <a:pPr/>
              <a:t>61</a:t>
            </a:fld>
            <a:endParaRPr lang="en-US" sz="1200">
              <a:latin typeface="Arial"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F1B309D9-A50E-2643-BD90-4A327E103EA5}" type="slidenum">
              <a:rPr lang="en-US" sz="1200">
                <a:latin typeface="Arial" charset="0"/>
              </a:rPr>
              <a:pPr/>
              <a:t>41</a:t>
            </a:fld>
            <a:endParaRPr lang="en-US" sz="1200">
              <a:latin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F6E97892-CA20-4D4D-9661-2BC8A1593FCC}" type="slidenum">
              <a:rPr lang="en-US" sz="1200">
                <a:latin typeface="Arial" charset="0"/>
              </a:rPr>
              <a:pPr/>
              <a:t>42</a:t>
            </a:fld>
            <a:endParaRPr lang="en-US" sz="1200">
              <a:latin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D519DC8A-F13C-7541-9EB7-BBE97FDCFA69}" type="slidenum">
              <a:rPr lang="en-US" sz="1200">
                <a:latin typeface="Arial" charset="0"/>
              </a:rPr>
              <a:pPr/>
              <a:t>43</a:t>
            </a:fld>
            <a:endParaRPr lang="en-US" sz="1200">
              <a:latin typeface="Arial"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D6AEECF5-E928-BD46-A595-D3AC47168127}" type="slidenum">
              <a:rPr lang="en-US" sz="1200">
                <a:latin typeface="Arial" charset="0"/>
              </a:rPr>
              <a:pPr/>
              <a:t>44</a:t>
            </a:fld>
            <a:endParaRPr lang="en-US" sz="1200">
              <a:latin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ABAE432D-05A0-CB45-92A1-055F1BBAB77F}" type="slidenum">
              <a:rPr lang="en-US" sz="1200">
                <a:latin typeface="Arial" charset="0"/>
              </a:rPr>
              <a:pPr/>
              <a:t>49</a:t>
            </a:fld>
            <a:endParaRPr lang="en-US" sz="1200">
              <a:latin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08498916-B1DE-0049-B697-45D9092DCF50}" type="slidenum">
              <a:rPr lang="en-US" sz="1200">
                <a:latin typeface="Arial" charset="0"/>
              </a:rPr>
              <a:pPr/>
              <a:t>51</a:t>
            </a:fld>
            <a:endParaRPr lang="en-US" sz="1200">
              <a:latin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A11F05B6-583D-9A48-8313-EA0D4014AFBA}" type="slidenum">
              <a:rPr lang="en-US" sz="1200">
                <a:latin typeface="Arial" charset="0"/>
              </a:rPr>
              <a:pPr/>
              <a:t>52</a:t>
            </a:fld>
            <a:endParaRPr lang="en-US" sz="1200">
              <a:latin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xfrm>
            <a:off x="3970938" y="8829967"/>
            <a:ext cx="3037840" cy="46482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177" tIns="46589" rIns="93177" bIns="46589"/>
          <a:lstStyle>
            <a:lvl1pPr>
              <a:defRPr sz="2400">
                <a:solidFill>
                  <a:schemeClr val="tx1"/>
                </a:solidFill>
                <a:latin typeface="Times" charset="0"/>
                <a:ea typeface="ＭＳ Ｐゴシック" charset="0"/>
                <a:cs typeface="ＭＳ Ｐゴシック" charset="0"/>
              </a:defRPr>
            </a:lvl1pPr>
            <a:lvl2pPr marL="757066" indent="-291179">
              <a:defRPr sz="2400">
                <a:solidFill>
                  <a:schemeClr val="tx1"/>
                </a:solidFill>
                <a:latin typeface="Times" charset="0"/>
                <a:ea typeface="ＭＳ Ｐゴシック" charset="0"/>
              </a:defRPr>
            </a:lvl2pPr>
            <a:lvl3pPr marL="1164717" indent="-232943">
              <a:defRPr sz="2400">
                <a:solidFill>
                  <a:schemeClr val="tx1"/>
                </a:solidFill>
                <a:latin typeface="Times" charset="0"/>
                <a:ea typeface="ＭＳ Ｐゴシック" charset="0"/>
              </a:defRPr>
            </a:lvl3pPr>
            <a:lvl4pPr marL="1630604" indent="-232943">
              <a:defRPr sz="2400">
                <a:solidFill>
                  <a:schemeClr val="tx1"/>
                </a:solidFill>
                <a:latin typeface="Times" charset="0"/>
                <a:ea typeface="ＭＳ Ｐゴシック" charset="0"/>
              </a:defRPr>
            </a:lvl4pPr>
            <a:lvl5pPr marL="2096491" indent="-232943">
              <a:defRPr sz="2400">
                <a:solidFill>
                  <a:schemeClr val="tx1"/>
                </a:solidFill>
                <a:latin typeface="Times" charset="0"/>
                <a:ea typeface="ＭＳ Ｐゴシック" charset="0"/>
              </a:defRPr>
            </a:lvl5pPr>
            <a:lvl6pPr marL="2562377" indent="-232943" eaLnBrk="0" fontAlgn="base" hangingPunct="0">
              <a:spcBef>
                <a:spcPct val="0"/>
              </a:spcBef>
              <a:spcAft>
                <a:spcPct val="0"/>
              </a:spcAft>
              <a:defRPr sz="2400">
                <a:solidFill>
                  <a:schemeClr val="tx1"/>
                </a:solidFill>
                <a:latin typeface="Times" charset="0"/>
                <a:ea typeface="ＭＳ Ｐゴシック" charset="0"/>
              </a:defRPr>
            </a:lvl6pPr>
            <a:lvl7pPr marL="3028264" indent="-232943" eaLnBrk="0" fontAlgn="base" hangingPunct="0">
              <a:spcBef>
                <a:spcPct val="0"/>
              </a:spcBef>
              <a:spcAft>
                <a:spcPct val="0"/>
              </a:spcAft>
              <a:defRPr sz="2400">
                <a:solidFill>
                  <a:schemeClr val="tx1"/>
                </a:solidFill>
                <a:latin typeface="Times" charset="0"/>
                <a:ea typeface="ＭＳ Ｐゴシック" charset="0"/>
              </a:defRPr>
            </a:lvl7pPr>
            <a:lvl8pPr marL="3494151" indent="-232943" eaLnBrk="0" fontAlgn="base" hangingPunct="0">
              <a:spcBef>
                <a:spcPct val="0"/>
              </a:spcBef>
              <a:spcAft>
                <a:spcPct val="0"/>
              </a:spcAft>
              <a:defRPr sz="2400">
                <a:solidFill>
                  <a:schemeClr val="tx1"/>
                </a:solidFill>
                <a:latin typeface="Times" charset="0"/>
                <a:ea typeface="ＭＳ Ｐゴシック" charset="0"/>
              </a:defRPr>
            </a:lvl8pPr>
            <a:lvl9pPr marL="3960038" indent="-232943" eaLnBrk="0" fontAlgn="base" hangingPunct="0">
              <a:spcBef>
                <a:spcPct val="0"/>
              </a:spcBef>
              <a:spcAft>
                <a:spcPct val="0"/>
              </a:spcAft>
              <a:defRPr sz="2400">
                <a:solidFill>
                  <a:schemeClr val="tx1"/>
                </a:solidFill>
                <a:latin typeface="Times" charset="0"/>
                <a:ea typeface="ＭＳ Ｐゴシック" charset="0"/>
              </a:defRPr>
            </a:lvl9pPr>
          </a:lstStyle>
          <a:p>
            <a:fld id="{3F5D70DF-76E8-4D41-8643-555FEEF88DA3}" type="slidenum">
              <a:rPr lang="en-US" sz="1200">
                <a:latin typeface="Arial" charset="0"/>
              </a:rPr>
              <a:pPr/>
              <a:t>56</a:t>
            </a:fld>
            <a:endParaRPr lang="en-US" sz="1200">
              <a:latin typeface="Arial"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3177" tIns="46589" rIns="93177" bIns="46589"/>
          <a:lstStyle/>
          <a:p>
            <a:pPr eaLnBrk="1" hangingPunct="1"/>
            <a:endParaRPr lang="en-US">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3/27/23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3/27/23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3/27/23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33"/>
            <a:ext cx="8229600" cy="812800"/>
          </a:xfrm>
        </p:spPr>
        <p:txBody>
          <a:bodyPr/>
          <a:lstStyle/>
          <a:p>
            <a:r>
              <a:rPr lang="en-US"/>
              <a:t>Click to edit Master title style</a:t>
            </a:r>
          </a:p>
        </p:txBody>
      </p:sp>
      <p:sp>
        <p:nvSpPr>
          <p:cNvPr id="3" name="Text Placeholder 2"/>
          <p:cNvSpPr>
            <a:spLocks noGrp="1"/>
          </p:cNvSpPr>
          <p:nvPr>
            <p:ph type="body" sz="half" idx="1"/>
          </p:nvPr>
        </p:nvSpPr>
        <p:spPr>
          <a:xfrm>
            <a:off x="457200" y="1693334"/>
            <a:ext cx="4038600" cy="37253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3334"/>
            <a:ext cx="4038600" cy="37253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0DADEBB-EAA3-BA43-B8F1-BD75D5B431D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37780F11-1880-CD47-AED4-961A43E2C21D}" type="datetime1">
              <a:rPr lang="en-US" smtClean="0"/>
              <a:t>3/27/23</a:t>
            </a:fld>
            <a:endParaRPr lang="en-US"/>
          </a:p>
        </p:txBody>
      </p:sp>
    </p:spTree>
    <p:extLst>
      <p:ext uri="{BB962C8B-B14F-4D97-AF65-F5344CB8AC3E}">
        <p14:creationId xmlns:p14="http://schemas.microsoft.com/office/powerpoint/2010/main" val="12065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3/27/23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3/27/23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3/27/23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3/27/23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3/27/23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3/27/23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3/27/23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3/27/23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3/27/23</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a14="http://schemas.microsoft.com/office/drawing/2010/main" xmlns=""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10</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11</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12</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13</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14</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15</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16</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17</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18</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architect,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3375283"/>
          </a:xfrm>
          <a:extLst>
            <a:ext uri="{91240B29-F687-4f45-9708-019B960494DF}">
              <a14:hiddenLine xmlns="" xmlns:a14="http://schemas.microsoft.com/office/drawing/2010/main"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br>
              <a:rPr lang="en-US" altLang="en-US" b="1" dirty="0"/>
            </a:br>
            <a:br>
              <a:rPr lang="en-US" altLang="en-US" b="1" dirty="0"/>
            </a:br>
            <a:r>
              <a:rPr lang="en-US" altLang="en-US" sz="3200" b="1" dirty="0">
                <a:solidFill>
                  <a:srgbClr val="0070C0"/>
                </a:solidFill>
              </a:rPr>
              <a:t>Basic SW Architectural Concepts</a:t>
            </a:r>
            <a:br>
              <a:rPr lang="en-US" altLang="en-US" sz="3200" b="1" dirty="0">
                <a:solidFill>
                  <a:srgbClr val="0070C0"/>
                </a:solidFill>
              </a:rPr>
            </a:br>
            <a:r>
              <a:rPr lang="en-US" altLang="en-US" sz="2400" dirty="0">
                <a:solidFill>
                  <a:srgbClr val="0070C0"/>
                </a:solidFill>
                <a:effectLst/>
              </a:rPr>
              <a:t> </a:t>
            </a:r>
            <a:endParaRPr lang="en-US" altLang="en-US" sz="1800"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25</a:t>
            </a:fld>
            <a:endParaRPr lang="en-US" altLang="en-US">
              <a:solidFill>
                <a:prstClr val="black">
                  <a:tint val="75000"/>
                </a:prstClr>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r>
              <a:rPr lang="en-US" dirty="0"/>
              <a:t>Material from several sources including:</a:t>
            </a:r>
          </a:p>
          <a:p>
            <a:pPr lvl="1"/>
            <a:r>
              <a:rPr lang="en-US" dirty="0"/>
              <a:t>Ian Gorton. </a:t>
            </a:r>
            <a:r>
              <a:rPr lang="en-US" i="1" dirty="0"/>
              <a:t>Essential Software Architecture (2nd Edition)</a:t>
            </a:r>
            <a:r>
              <a:rPr lang="en-US" dirty="0"/>
              <a:t>, Springer-</a:t>
            </a:r>
            <a:r>
              <a:rPr lang="en-US" dirty="0" err="1"/>
              <a:t>Verlag</a:t>
            </a:r>
            <a:r>
              <a:rPr lang="en-US" dirty="0"/>
              <a:t>.</a:t>
            </a:r>
          </a:p>
          <a:p>
            <a:pPr lvl="1"/>
            <a:r>
              <a:rPr lang="en-US" dirty="0"/>
              <a:t>R.N. Taylor, N. </a:t>
            </a:r>
            <a:r>
              <a:rPr lang="en-US" dirty="0" err="1"/>
              <a:t>Medvidovic</a:t>
            </a:r>
            <a:r>
              <a:rPr lang="en-US" dirty="0"/>
              <a:t>, and E.M. </a:t>
            </a:r>
            <a:r>
              <a:rPr lang="en-US" dirty="0" err="1"/>
              <a:t>Dashofy</a:t>
            </a:r>
            <a:r>
              <a:rPr lang="en-US" dirty="0"/>
              <a:t>. </a:t>
            </a:r>
            <a:r>
              <a:rPr lang="en-US" i="1" dirty="0"/>
              <a:t>Software Architecture: Foundations, Theory and Practice</a:t>
            </a:r>
            <a:r>
              <a:rPr lang="en-US" dirty="0"/>
              <a:t>, Wiley.</a:t>
            </a:r>
          </a:p>
          <a:p>
            <a:pPr lvl="1"/>
            <a:r>
              <a:rPr lang="en-US" dirty="0"/>
              <a:t>Neil Ford &amp; Mark Richards</a:t>
            </a:r>
            <a:br>
              <a:rPr lang="en-US" dirty="0"/>
            </a:br>
            <a:r>
              <a:rPr lang="en-US" dirty="0"/>
              <a:t>Software Architecture Fundamentals </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26</a:t>
            </a:fld>
            <a:endParaRPr lang="en-US" altLang="en-US">
              <a:solidFill>
                <a:prstClr val="black">
                  <a:tint val="75000"/>
                </a:prstClr>
              </a:solidFill>
            </a:endParaRPr>
          </a:p>
        </p:txBody>
      </p:sp>
    </p:spTree>
    <p:extLst>
      <p:ext uri="{BB962C8B-B14F-4D97-AF65-F5344CB8AC3E}">
        <p14:creationId xmlns:p14="http://schemas.microsoft.com/office/powerpoint/2010/main" val="376168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Architecture in a Traditional Project Life Cycle</a:t>
            </a:r>
          </a:p>
        </p:txBody>
      </p:sp>
      <p:sp>
        <p:nvSpPr>
          <p:cNvPr id="5" name="Rectangle 4"/>
          <p:cNvSpPr/>
          <p:nvPr/>
        </p:nvSpPr>
        <p:spPr>
          <a:xfrm>
            <a:off x="2128955" y="2210913"/>
            <a:ext cx="4468065" cy="258549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4268" y="1543985"/>
            <a:ext cx="1461944"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Business Case</a:t>
            </a:r>
          </a:p>
        </p:txBody>
      </p:sp>
      <p:sp>
        <p:nvSpPr>
          <p:cNvPr id="10" name="Rectangle 9"/>
          <p:cNvSpPr/>
          <p:nvPr/>
        </p:nvSpPr>
        <p:spPr>
          <a:xfrm>
            <a:off x="6758558" y="4811763"/>
            <a:ext cx="1455738" cy="578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Detailed Design</a:t>
            </a:r>
          </a:p>
        </p:txBody>
      </p:sp>
      <p:sp>
        <p:nvSpPr>
          <p:cNvPr id="11" name="Rectangle 10"/>
          <p:cNvSpPr/>
          <p:nvPr/>
        </p:nvSpPr>
        <p:spPr>
          <a:xfrm>
            <a:off x="2226538" y="2372450"/>
            <a:ext cx="1455739" cy="514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Requirements</a:t>
            </a:r>
          </a:p>
        </p:txBody>
      </p:sp>
      <p:sp>
        <p:nvSpPr>
          <p:cNvPr id="12" name="Rectangle 11"/>
          <p:cNvSpPr/>
          <p:nvPr/>
        </p:nvSpPr>
        <p:spPr>
          <a:xfrm>
            <a:off x="3575903" y="3246594"/>
            <a:ext cx="1455739" cy="514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Architecture</a:t>
            </a:r>
          </a:p>
        </p:txBody>
      </p:sp>
      <p:sp>
        <p:nvSpPr>
          <p:cNvPr id="13" name="Rectangle 12"/>
          <p:cNvSpPr/>
          <p:nvPr/>
        </p:nvSpPr>
        <p:spPr>
          <a:xfrm>
            <a:off x="4992162" y="4114515"/>
            <a:ext cx="1455739" cy="5145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High Level Design</a:t>
            </a:r>
          </a:p>
        </p:txBody>
      </p:sp>
      <p:sp>
        <p:nvSpPr>
          <p:cNvPr id="14" name="Right Arrow 13"/>
          <p:cNvSpPr/>
          <p:nvPr/>
        </p:nvSpPr>
        <p:spPr>
          <a:xfrm>
            <a:off x="6597021" y="3115377"/>
            <a:ext cx="1315749" cy="310625"/>
          </a:xfrm>
          <a:prstGeom prst="rightArrow">
            <a:avLst/>
          </a:prstGeom>
          <a:solidFill>
            <a:srgbClr val="AD278D"/>
          </a:solidFill>
          <a:ln>
            <a:solidFill>
              <a:srgbClr val="AD278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Curved Connector 15"/>
          <p:cNvCxnSpPr>
            <a:stCxn id="9" idx="2"/>
            <a:endCxn id="11" idx="1"/>
          </p:cNvCxnSpPr>
          <p:nvPr/>
        </p:nvCxnSpPr>
        <p:spPr>
          <a:xfrm rot="16200000" flipH="1">
            <a:off x="1470377" y="1873552"/>
            <a:ext cx="501025" cy="101129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1" idx="0"/>
            <a:endCxn id="9" idx="3"/>
          </p:cNvCxnSpPr>
          <p:nvPr/>
        </p:nvCxnSpPr>
        <p:spPr>
          <a:xfrm rot="16200000" flipV="1">
            <a:off x="2182254" y="1600296"/>
            <a:ext cx="536113" cy="100819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2" idx="1"/>
            <a:endCxn id="11" idx="2"/>
          </p:cNvCxnSpPr>
          <p:nvPr/>
        </p:nvCxnSpPr>
        <p:spPr>
          <a:xfrm rot="10800000">
            <a:off x="2954409" y="2886978"/>
            <a:ext cx="621495" cy="6168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1" idx="3"/>
            <a:endCxn id="12" idx="0"/>
          </p:cNvCxnSpPr>
          <p:nvPr/>
        </p:nvCxnSpPr>
        <p:spPr>
          <a:xfrm>
            <a:off x="3682277" y="2629714"/>
            <a:ext cx="621496" cy="6168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2" idx="3"/>
            <a:endCxn id="13" idx="0"/>
          </p:cNvCxnSpPr>
          <p:nvPr/>
        </p:nvCxnSpPr>
        <p:spPr>
          <a:xfrm>
            <a:off x="5031642" y="3503858"/>
            <a:ext cx="688390" cy="61065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13" idx="1"/>
            <a:endCxn id="12" idx="2"/>
          </p:cNvCxnSpPr>
          <p:nvPr/>
        </p:nvCxnSpPr>
        <p:spPr>
          <a:xfrm rot="10800000">
            <a:off x="4303774" y="3761123"/>
            <a:ext cx="688389" cy="61065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13" idx="3"/>
            <a:endCxn id="10" idx="0"/>
          </p:cNvCxnSpPr>
          <p:nvPr/>
        </p:nvCxnSpPr>
        <p:spPr>
          <a:xfrm>
            <a:off x="6447901" y="4371779"/>
            <a:ext cx="1038526" cy="43998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0" idx="1"/>
            <a:endCxn id="13" idx="2"/>
          </p:cNvCxnSpPr>
          <p:nvPr/>
        </p:nvCxnSpPr>
        <p:spPr>
          <a:xfrm rot="10800000">
            <a:off x="5720032" y="4629044"/>
            <a:ext cx="1038526" cy="4719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90910" y="1699297"/>
            <a:ext cx="2293423" cy="539635"/>
          </a:xfrm>
          <a:prstGeom prst="rect">
            <a:avLst/>
          </a:prstGeom>
          <a:noFill/>
        </p:spPr>
        <p:txBody>
          <a:bodyPr wrap="square" rtlCol="0">
            <a:spAutoFit/>
          </a:bodyPr>
          <a:lstStyle/>
          <a:p>
            <a:r>
              <a:rPr lang="en-US" sz="1600" dirty="0"/>
              <a:t>Planning and Architecture Phase</a:t>
            </a:r>
          </a:p>
        </p:txBody>
      </p:sp>
      <p:sp>
        <p:nvSpPr>
          <p:cNvPr id="32" name="TextBox 31"/>
          <p:cNvSpPr txBox="1"/>
          <p:nvPr/>
        </p:nvSpPr>
        <p:spPr>
          <a:xfrm>
            <a:off x="6715807" y="2640306"/>
            <a:ext cx="1891385" cy="483722"/>
          </a:xfrm>
          <a:prstGeom prst="rect">
            <a:avLst/>
          </a:prstGeom>
          <a:noFill/>
        </p:spPr>
        <p:txBody>
          <a:bodyPr wrap="square" rtlCol="0">
            <a:spAutoFit/>
          </a:bodyPr>
          <a:lstStyle/>
          <a:p>
            <a:r>
              <a:rPr lang="en-US" sz="1400" b="0" i="1" dirty="0"/>
              <a:t>Carries through the life of the project</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27</a:t>
            </a:fld>
            <a:endParaRPr lang="en-US" altLang="en-US">
              <a:solidFill>
                <a:prstClr val="black">
                  <a:tint val="75000"/>
                </a:prstClr>
              </a:solidFill>
            </a:endParaRPr>
          </a:p>
        </p:txBody>
      </p:sp>
      <p:sp>
        <p:nvSpPr>
          <p:cNvPr id="3" name="TextBox 2">
            <a:extLst>
              <a:ext uri="{FF2B5EF4-FFF2-40B4-BE49-F238E27FC236}">
                <a16:creationId xmlns:a16="http://schemas.microsoft.com/office/drawing/2014/main" id="{560A825F-E81D-714D-AA6A-70A42F668DBE}"/>
              </a:ext>
            </a:extLst>
          </p:cNvPr>
          <p:cNvSpPr txBox="1"/>
          <p:nvPr/>
        </p:nvSpPr>
        <p:spPr>
          <a:xfrm>
            <a:off x="627321" y="5101006"/>
            <a:ext cx="6199133" cy="841641"/>
          </a:xfrm>
          <a:prstGeom prst="rect">
            <a:avLst/>
          </a:prstGeom>
          <a:noFill/>
        </p:spPr>
        <p:txBody>
          <a:bodyPr wrap="none" rtlCol="0">
            <a:spAutoFit/>
          </a:bodyPr>
          <a:lstStyle/>
          <a:p>
            <a:r>
              <a:rPr lang="en-US" dirty="0"/>
              <a:t>This ”waterfall” approach represents the historic</a:t>
            </a:r>
            <a:br>
              <a:rPr lang="en-US" dirty="0"/>
            </a:br>
            <a:r>
              <a:rPr lang="en-US" dirty="0"/>
              <a:t>approach to doing architecture.  Its now considered an</a:t>
            </a:r>
            <a:br>
              <a:rPr lang="en-US" dirty="0"/>
            </a:br>
            <a:r>
              <a:rPr lang="en-US" dirty="0"/>
              <a:t>anti-pattern – “Big Architecture Up Front”</a:t>
            </a:r>
          </a:p>
        </p:txBody>
      </p:sp>
    </p:spTree>
    <p:extLst>
      <p:ext uri="{BB962C8B-B14F-4D97-AF65-F5344CB8AC3E}">
        <p14:creationId xmlns:p14="http://schemas.microsoft.com/office/powerpoint/2010/main" val="42500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Major Areas of Concern for Architectural Design</a:t>
            </a:r>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28</a:t>
            </a:fld>
            <a:endParaRPr lang="en-US" altLang="en-US">
              <a:solidFill>
                <a:prstClr val="black">
                  <a:tint val="75000"/>
                </a:prstClr>
              </a:solidFill>
            </a:endParaRPr>
          </a:p>
        </p:txBody>
      </p:sp>
      <p:pic>
        <p:nvPicPr>
          <p:cNvPr id="38914" name="Picture 2" descr="Traditional View">
            <a:extLst>
              <a:ext uri="{FF2B5EF4-FFF2-40B4-BE49-F238E27FC236}">
                <a16:creationId xmlns:a16="http://schemas.microsoft.com/office/drawing/2014/main" id="{190FE7D0-F03E-D842-8E5F-31A40144F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3" y="1480684"/>
            <a:ext cx="7561577" cy="391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9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Architecture in an Agile Project Life Cycle</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29</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Reference Architecture – </a:t>
            </a:r>
            <a:br>
              <a:rPr lang="en-US" sz="1400" b="0" dirty="0"/>
            </a:br>
            <a:r>
              <a:rPr lang="en-US" sz="1400" b="0" dirty="0"/>
              <a:t>“how the proposed solution fits into the big picture”</a:t>
            </a:r>
          </a:p>
        </p:txBody>
      </p:sp>
      <p:sp>
        <p:nvSpPr>
          <p:cNvPr id="25" name="Rectangle 24">
            <a:extLst>
              <a:ext uri="{FF2B5EF4-FFF2-40B4-BE49-F238E27FC236}">
                <a16:creationId xmlns:a16="http://schemas.microsoft.com/office/drawing/2014/main" id="{7174A033-15AA-6740-BED2-5D1A8E2ECEEF}"/>
              </a:ext>
            </a:extLst>
          </p:cNvPr>
          <p:cNvSpPr/>
          <p:nvPr/>
        </p:nvSpPr>
        <p:spPr>
          <a:xfrm>
            <a:off x="645042" y="2218118"/>
            <a:ext cx="1407041"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Solution Architecture for a Program Increment</a:t>
            </a:r>
            <a:br>
              <a:rPr lang="en-US" sz="1400" b="0" dirty="0"/>
            </a:br>
            <a:r>
              <a:rPr lang="en-US" sz="1400" b="0" dirty="0"/>
              <a:t>(approx. 5 Sprints)</a:t>
            </a:r>
          </a:p>
        </p:txBody>
      </p:sp>
      <p:sp>
        <p:nvSpPr>
          <p:cNvPr id="3" name="Rectangle 2">
            <a:extLst>
              <a:ext uri="{FF2B5EF4-FFF2-40B4-BE49-F238E27FC236}">
                <a16:creationId xmlns:a16="http://schemas.microsoft.com/office/drawing/2014/main" id="{8121A02F-5BB1-A24A-A6FA-99814E16AABD}"/>
              </a:ext>
            </a:extLst>
          </p:cNvPr>
          <p:cNvSpPr/>
          <p:nvPr/>
        </p:nvSpPr>
        <p:spPr>
          <a:xfrm>
            <a:off x="457199" y="1842585"/>
            <a:ext cx="8155173" cy="3930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F2BE7B-385B-0446-93E2-C8947EADD912}"/>
              </a:ext>
            </a:extLst>
          </p:cNvPr>
          <p:cNvSpPr/>
          <p:nvPr/>
        </p:nvSpPr>
        <p:spPr>
          <a:xfrm>
            <a:off x="2239926" y="2218117"/>
            <a:ext cx="1407041"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Update Existing Architecture Decisions</a:t>
            </a:r>
            <a:br>
              <a:rPr lang="en-US" sz="1400" b="0" dirty="0"/>
            </a:br>
            <a:br>
              <a:rPr lang="en-US" sz="1400" b="0" dirty="0"/>
            </a:br>
            <a:r>
              <a:rPr lang="en-US" sz="1400" b="0" dirty="0"/>
              <a:t>Define new architecture decisions that need to be made</a:t>
            </a:r>
          </a:p>
        </p:txBody>
      </p:sp>
      <p:sp>
        <p:nvSpPr>
          <p:cNvPr id="9" name="Rectangle 8">
            <a:extLst>
              <a:ext uri="{FF2B5EF4-FFF2-40B4-BE49-F238E27FC236}">
                <a16:creationId xmlns:a16="http://schemas.microsoft.com/office/drawing/2014/main" id="{3198DDD9-44B3-BB47-B262-D77550588943}"/>
              </a:ext>
            </a:extLst>
          </p:cNvPr>
          <p:cNvSpPr/>
          <p:nvPr/>
        </p:nvSpPr>
        <p:spPr>
          <a:xfrm>
            <a:off x="3781647" y="2218117"/>
            <a:ext cx="1407042"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Technical Architecture Guidance to Guide Engineering, Delivery and Testing</a:t>
            </a:r>
          </a:p>
        </p:txBody>
      </p:sp>
      <p:sp>
        <p:nvSpPr>
          <p:cNvPr id="10" name="Rectangle 9">
            <a:extLst>
              <a:ext uri="{FF2B5EF4-FFF2-40B4-BE49-F238E27FC236}">
                <a16:creationId xmlns:a16="http://schemas.microsoft.com/office/drawing/2014/main" id="{1D15A3C0-5686-574E-B7BF-780071BA61E6}"/>
              </a:ext>
            </a:extLst>
          </p:cNvPr>
          <p:cNvSpPr/>
          <p:nvPr/>
        </p:nvSpPr>
        <p:spPr>
          <a:xfrm>
            <a:off x="5323369" y="2218116"/>
            <a:ext cx="1502733"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Monitor Engineering, ensuring architecture guidance is followed or creating a backlog for adjusting architecture</a:t>
            </a:r>
          </a:p>
        </p:txBody>
      </p:sp>
      <p:sp>
        <p:nvSpPr>
          <p:cNvPr id="11" name="Rectangle 10">
            <a:extLst>
              <a:ext uri="{FF2B5EF4-FFF2-40B4-BE49-F238E27FC236}">
                <a16:creationId xmlns:a16="http://schemas.microsoft.com/office/drawing/2014/main" id="{4CD60DE7-8A9C-8B45-9B20-800EF7076DEE}"/>
              </a:ext>
            </a:extLst>
          </p:cNvPr>
          <p:cNvSpPr/>
          <p:nvPr/>
        </p:nvSpPr>
        <p:spPr>
          <a:xfrm>
            <a:off x="6950149" y="2218115"/>
            <a:ext cx="1407041" cy="20561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Perform Architecture Retrospective</a:t>
            </a:r>
          </a:p>
        </p:txBody>
      </p:sp>
      <p:sp>
        <p:nvSpPr>
          <p:cNvPr id="4" name="TextBox 3">
            <a:extLst>
              <a:ext uri="{FF2B5EF4-FFF2-40B4-BE49-F238E27FC236}">
                <a16:creationId xmlns:a16="http://schemas.microsoft.com/office/drawing/2014/main" id="{D9B7F57E-2DFA-6545-AB81-A2F7BF23A213}"/>
              </a:ext>
            </a:extLst>
          </p:cNvPr>
          <p:cNvSpPr txBox="1"/>
          <p:nvPr/>
        </p:nvSpPr>
        <p:spPr>
          <a:xfrm>
            <a:off x="4004409" y="1891058"/>
            <a:ext cx="877163" cy="343043"/>
          </a:xfrm>
          <a:prstGeom prst="rect">
            <a:avLst/>
          </a:prstGeom>
          <a:noFill/>
        </p:spPr>
        <p:txBody>
          <a:bodyPr wrap="none" rtlCol="0">
            <a:spAutoFit/>
          </a:bodyPr>
          <a:lstStyle/>
          <a:p>
            <a:r>
              <a:rPr lang="en-US" dirty="0"/>
              <a:t>Iterate</a:t>
            </a:r>
          </a:p>
        </p:txBody>
      </p:sp>
      <p:sp>
        <p:nvSpPr>
          <p:cNvPr id="13" name="Rectangle 12">
            <a:extLst>
              <a:ext uri="{FF2B5EF4-FFF2-40B4-BE49-F238E27FC236}">
                <a16:creationId xmlns:a16="http://schemas.microsoft.com/office/drawing/2014/main" id="{88EFA038-6F86-854B-9A25-38A6162427D6}"/>
              </a:ext>
            </a:extLst>
          </p:cNvPr>
          <p:cNvSpPr/>
          <p:nvPr/>
        </p:nvSpPr>
        <p:spPr>
          <a:xfrm>
            <a:off x="645042" y="4487540"/>
            <a:ext cx="2507024" cy="1221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Monitor overall architecture against agreed objectives</a:t>
            </a:r>
          </a:p>
        </p:txBody>
      </p:sp>
      <p:sp>
        <p:nvSpPr>
          <p:cNvPr id="14" name="Rectangle 13">
            <a:extLst>
              <a:ext uri="{FF2B5EF4-FFF2-40B4-BE49-F238E27FC236}">
                <a16:creationId xmlns:a16="http://schemas.microsoft.com/office/drawing/2014/main" id="{6C2829B3-11A8-094A-9D15-114D8DF982A1}"/>
              </a:ext>
            </a:extLst>
          </p:cNvPr>
          <p:cNvSpPr/>
          <p:nvPr/>
        </p:nvSpPr>
        <p:spPr>
          <a:xfrm>
            <a:off x="3265966" y="4487540"/>
            <a:ext cx="2694867" cy="1240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Consistently support activities needed in support of quality attributes – e.g., security, compliance, </a:t>
            </a:r>
            <a:r>
              <a:rPr lang="en-US" sz="1400" b="0" dirty="0" err="1"/>
              <a:t>etc</a:t>
            </a:r>
            <a:endParaRPr lang="en-US" sz="1400" b="0" dirty="0"/>
          </a:p>
        </p:txBody>
      </p:sp>
      <p:sp>
        <p:nvSpPr>
          <p:cNvPr id="15" name="Rectangle 14">
            <a:extLst>
              <a:ext uri="{FF2B5EF4-FFF2-40B4-BE49-F238E27FC236}">
                <a16:creationId xmlns:a16="http://schemas.microsoft.com/office/drawing/2014/main" id="{B3ACCC29-C4E4-F641-BAED-4F59365EC805}"/>
              </a:ext>
            </a:extLst>
          </p:cNvPr>
          <p:cNvSpPr/>
          <p:nvPr/>
        </p:nvSpPr>
        <p:spPr>
          <a:xfrm>
            <a:off x="6145375" y="4468496"/>
            <a:ext cx="2211815" cy="1240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Negotiate and Influence on behalf of architecture and engineering ongoing progress and required changes</a:t>
            </a:r>
          </a:p>
        </p:txBody>
      </p:sp>
    </p:spTree>
    <p:extLst>
      <p:ext uri="{BB962C8B-B14F-4D97-AF65-F5344CB8AC3E}">
        <p14:creationId xmlns:p14="http://schemas.microsoft.com/office/powerpoint/2010/main" val="374216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Example of Reference Architecture</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30</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Reference Architecture – </a:t>
            </a:r>
            <a:br>
              <a:rPr lang="en-US" sz="1400" b="0" dirty="0"/>
            </a:br>
            <a:r>
              <a:rPr lang="en-US" sz="1400" b="0" dirty="0"/>
              <a:t>“how the proposed solution fits into the big picture”</a:t>
            </a:r>
          </a:p>
        </p:txBody>
      </p:sp>
      <p:pic>
        <p:nvPicPr>
          <p:cNvPr id="39938" name="Picture 2" descr="Health Information Exchange (HIE) Platform - Outcome Healthcare">
            <a:extLst>
              <a:ext uri="{FF2B5EF4-FFF2-40B4-BE49-F238E27FC236}">
                <a16:creationId xmlns:a16="http://schemas.microsoft.com/office/drawing/2014/main" id="{D0533C86-6859-D44B-8E8D-03F84292D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 y="2042330"/>
            <a:ext cx="6574457" cy="36981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7174A033-15AA-6740-BED2-5D1A8E2ECEEF}"/>
              </a:ext>
            </a:extLst>
          </p:cNvPr>
          <p:cNvSpPr/>
          <p:nvPr/>
        </p:nvSpPr>
        <p:spPr>
          <a:xfrm>
            <a:off x="5284382" y="2042330"/>
            <a:ext cx="3646967" cy="10648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OBJECTIVE</a:t>
            </a:r>
            <a:br>
              <a:rPr lang="en-US" sz="1400" b="0" dirty="0"/>
            </a:br>
            <a:r>
              <a:rPr lang="en-US" sz="1400" b="0" dirty="0"/>
              <a:t>Improve timeliness of insights from healthcare delivery system to improve the patient experience and outcomes</a:t>
            </a:r>
          </a:p>
        </p:txBody>
      </p:sp>
    </p:spTree>
    <p:extLst>
      <p:ext uri="{BB962C8B-B14F-4D97-AF65-F5344CB8AC3E}">
        <p14:creationId xmlns:p14="http://schemas.microsoft.com/office/powerpoint/2010/main" val="1795892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Example: Architecture Kickoff</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31</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Reference Architecture – </a:t>
            </a:r>
            <a:br>
              <a:rPr lang="en-US" sz="1400" b="0" dirty="0"/>
            </a:br>
            <a:r>
              <a:rPr lang="en-US" sz="1400" b="0" dirty="0"/>
              <a:t>“how the proposed solution fits into the big picture”</a:t>
            </a:r>
          </a:p>
        </p:txBody>
      </p:sp>
      <p:pic>
        <p:nvPicPr>
          <p:cNvPr id="39938" name="Picture 2" descr="Health Information Exchange (HIE) Platform - Outcome Healthcare">
            <a:extLst>
              <a:ext uri="{FF2B5EF4-FFF2-40B4-BE49-F238E27FC236}">
                <a16:creationId xmlns:a16="http://schemas.microsoft.com/office/drawing/2014/main" id="{D0533C86-6859-D44B-8E8D-03F84292D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2" y="1993611"/>
            <a:ext cx="5536759" cy="311442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7174A033-15AA-6740-BED2-5D1A8E2ECEEF}"/>
              </a:ext>
            </a:extLst>
          </p:cNvPr>
          <p:cNvSpPr/>
          <p:nvPr/>
        </p:nvSpPr>
        <p:spPr>
          <a:xfrm>
            <a:off x="5284381" y="1726705"/>
            <a:ext cx="3646967" cy="10648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OBJECTIVE</a:t>
            </a:r>
            <a:br>
              <a:rPr lang="en-US" sz="1400" b="0" dirty="0"/>
            </a:br>
            <a:r>
              <a:rPr lang="en-US" sz="1400" b="0" dirty="0"/>
              <a:t>Improve timeliness of insights from healthcare delivery system to improve the patient experience and outcomes</a:t>
            </a:r>
          </a:p>
        </p:txBody>
      </p:sp>
      <p:sp>
        <p:nvSpPr>
          <p:cNvPr id="7" name="Rectangle 6">
            <a:extLst>
              <a:ext uri="{FF2B5EF4-FFF2-40B4-BE49-F238E27FC236}">
                <a16:creationId xmlns:a16="http://schemas.microsoft.com/office/drawing/2014/main" id="{FF295B3B-9B39-4647-92C8-7E1931949425}"/>
              </a:ext>
            </a:extLst>
          </p:cNvPr>
          <p:cNvSpPr/>
          <p:nvPr/>
        </p:nvSpPr>
        <p:spPr>
          <a:xfrm>
            <a:off x="5282614" y="2956397"/>
            <a:ext cx="3646967" cy="2922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KEY ARCHITECTURE NEEDS</a:t>
            </a:r>
            <a:br>
              <a:rPr lang="en-US" sz="1400" b="0" dirty="0"/>
            </a:br>
            <a:endParaRPr lang="en-US" sz="1400" b="0" dirty="0"/>
          </a:p>
          <a:p>
            <a:r>
              <a:rPr lang="en-US" sz="1200" b="0" dirty="0"/>
              <a:t>Pick a healthcare interoperability partner – partner must support real-time FHIR events</a:t>
            </a:r>
          </a:p>
          <a:p>
            <a:endParaRPr lang="en-US" sz="1200" b="0" dirty="0"/>
          </a:p>
          <a:p>
            <a:r>
              <a:rPr lang="en-US" sz="1200" b="0" dirty="0"/>
              <a:t>Identify key systems that must be adjusted to react to real time patient data</a:t>
            </a:r>
            <a:br>
              <a:rPr lang="en-US" sz="1200" b="0" dirty="0"/>
            </a:br>
            <a:br>
              <a:rPr lang="en-US" sz="1200" b="0" dirty="0"/>
            </a:br>
            <a:r>
              <a:rPr lang="en-US" sz="1200" b="0" dirty="0"/>
              <a:t>Build new data insights engine to process events real time and to build actionable insights</a:t>
            </a:r>
            <a:br>
              <a:rPr lang="en-US" sz="1200" b="0" dirty="0"/>
            </a:br>
            <a:br>
              <a:rPr lang="en-US" sz="1200" b="0" dirty="0"/>
            </a:br>
            <a:r>
              <a:rPr lang="en-US" sz="1200" b="0" dirty="0"/>
              <a:t>Modernize legacy systems to react in real time to key events of interest</a:t>
            </a:r>
          </a:p>
          <a:p>
            <a:endParaRPr lang="en-US" sz="1200" b="0" dirty="0"/>
          </a:p>
          <a:p>
            <a:r>
              <a:rPr lang="en-US" sz="1200" b="0" dirty="0"/>
              <a:t>Build analytics solution to measure effectiveness and patient outcomes </a:t>
            </a:r>
          </a:p>
        </p:txBody>
      </p:sp>
    </p:spTree>
    <p:extLst>
      <p:ext uri="{BB962C8B-B14F-4D97-AF65-F5344CB8AC3E}">
        <p14:creationId xmlns:p14="http://schemas.microsoft.com/office/powerpoint/2010/main" val="224851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7067"/>
            <a:ext cx="8579439" cy="614310"/>
          </a:xfrm>
        </p:spPr>
        <p:txBody>
          <a:bodyPr/>
          <a:lstStyle/>
          <a:p>
            <a:r>
              <a:rPr lang="en-US" sz="2800" u="none" dirty="0">
                <a:effectLst>
                  <a:outerShdw blurRad="38100" dist="38100" dir="2700000" algn="tl">
                    <a:srgbClr val="000000">
                      <a:alpha val="43137"/>
                    </a:srgbClr>
                  </a:outerShdw>
                </a:effectLst>
                <a:latin typeface="Verdana" charset="0"/>
              </a:rPr>
              <a:t>Example: Establish baseline solution architecture next</a:t>
            </a:r>
          </a:p>
        </p:txBody>
      </p:sp>
      <p:sp>
        <p:nvSpPr>
          <p:cNvPr id="33" name="Slide Number Placeholder 3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32</a:t>
            </a:fld>
            <a:endParaRPr lang="en-US" altLang="en-US">
              <a:solidFill>
                <a:prstClr val="black">
                  <a:tint val="75000"/>
                </a:prstClr>
              </a:solidFill>
            </a:endParaRPr>
          </a:p>
        </p:txBody>
      </p:sp>
      <p:sp>
        <p:nvSpPr>
          <p:cNvPr id="23" name="Rectangle 22">
            <a:extLst>
              <a:ext uri="{FF2B5EF4-FFF2-40B4-BE49-F238E27FC236}">
                <a16:creationId xmlns:a16="http://schemas.microsoft.com/office/drawing/2014/main" id="{F5E8F819-5CD5-884A-8292-4D4E2409C442}"/>
              </a:ext>
            </a:extLst>
          </p:cNvPr>
          <p:cNvSpPr/>
          <p:nvPr/>
        </p:nvSpPr>
        <p:spPr>
          <a:xfrm>
            <a:off x="1958649" y="1044629"/>
            <a:ext cx="4991500" cy="5847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Create Solution Architecture – </a:t>
            </a:r>
            <a:br>
              <a:rPr lang="en-US" sz="1400" b="0" dirty="0"/>
            </a:br>
            <a:r>
              <a:rPr lang="en-US" sz="1400" b="0" dirty="0"/>
              <a:t>“how the proposed solution will be structured”</a:t>
            </a:r>
          </a:p>
        </p:txBody>
      </p:sp>
      <p:sp>
        <p:nvSpPr>
          <p:cNvPr id="25" name="Rectangle 24">
            <a:extLst>
              <a:ext uri="{FF2B5EF4-FFF2-40B4-BE49-F238E27FC236}">
                <a16:creationId xmlns:a16="http://schemas.microsoft.com/office/drawing/2014/main" id="{7174A033-15AA-6740-BED2-5D1A8E2ECEEF}"/>
              </a:ext>
            </a:extLst>
          </p:cNvPr>
          <p:cNvSpPr/>
          <p:nvPr/>
        </p:nvSpPr>
        <p:spPr>
          <a:xfrm>
            <a:off x="5284381" y="1726705"/>
            <a:ext cx="3646967" cy="10648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OBJECTIVE</a:t>
            </a:r>
            <a:br>
              <a:rPr lang="en-US" sz="1400" b="0" dirty="0"/>
            </a:br>
            <a:r>
              <a:rPr lang="en-US" sz="1400" b="0" dirty="0"/>
              <a:t>Employ cloud native architecture patterns to ensure resiliency, scale, and flexibility to ingest real-time clinical events</a:t>
            </a:r>
          </a:p>
        </p:txBody>
      </p:sp>
      <p:sp>
        <p:nvSpPr>
          <p:cNvPr id="7" name="Rectangle 6">
            <a:extLst>
              <a:ext uri="{FF2B5EF4-FFF2-40B4-BE49-F238E27FC236}">
                <a16:creationId xmlns:a16="http://schemas.microsoft.com/office/drawing/2014/main" id="{FF295B3B-9B39-4647-92C8-7E1931949425}"/>
              </a:ext>
            </a:extLst>
          </p:cNvPr>
          <p:cNvSpPr/>
          <p:nvPr/>
        </p:nvSpPr>
        <p:spPr>
          <a:xfrm>
            <a:off x="5282614" y="2956397"/>
            <a:ext cx="3646967" cy="2922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t>KEY ARCHITECTURE DECISIONS and GUIDENCE</a:t>
            </a:r>
            <a:br>
              <a:rPr lang="en-US" sz="1400" b="0" dirty="0"/>
            </a:br>
            <a:endParaRPr lang="en-US" sz="1400" b="0" dirty="0"/>
          </a:p>
          <a:p>
            <a:r>
              <a:rPr lang="en-US" sz="1200" b="0" dirty="0"/>
              <a:t>Ensure that HIPAA privacy and security requirements are enforced in every component of the solution</a:t>
            </a:r>
          </a:p>
          <a:p>
            <a:br>
              <a:rPr lang="en-US" sz="1200" b="0" dirty="0"/>
            </a:br>
            <a:r>
              <a:rPr lang="en-US" sz="1200" b="0" dirty="0"/>
              <a:t>Favor managed cloud services to support dynamic scalability and resiliency</a:t>
            </a:r>
            <a:br>
              <a:rPr lang="en-US" sz="1200" b="0" dirty="0"/>
            </a:br>
            <a:br>
              <a:rPr lang="en-US" sz="1200" b="0" dirty="0"/>
            </a:br>
            <a:r>
              <a:rPr lang="en-US" sz="1200" b="0" dirty="0"/>
              <a:t>Ensure audit and control policies are supported by the solution via CloudFront</a:t>
            </a:r>
          </a:p>
          <a:p>
            <a:endParaRPr lang="en-US" sz="1200" b="0" dirty="0"/>
          </a:p>
          <a:p>
            <a:r>
              <a:rPr lang="en-US" sz="1200" b="0" dirty="0"/>
              <a:t>Ensure data is flexibly stored to support FHIR resource standards</a:t>
            </a:r>
          </a:p>
        </p:txBody>
      </p:sp>
      <p:pic>
        <p:nvPicPr>
          <p:cNvPr id="3" name="Picture 2">
            <a:extLst>
              <a:ext uri="{FF2B5EF4-FFF2-40B4-BE49-F238E27FC236}">
                <a16:creationId xmlns:a16="http://schemas.microsoft.com/office/drawing/2014/main" id="{84629B83-AA99-7940-AAC7-8B74E1756F2E}"/>
              </a:ext>
            </a:extLst>
          </p:cNvPr>
          <p:cNvPicPr>
            <a:picLocks noChangeAspect="1"/>
          </p:cNvPicPr>
          <p:nvPr/>
        </p:nvPicPr>
        <p:blipFill>
          <a:blip r:embed="rId2"/>
          <a:stretch>
            <a:fillRect/>
          </a:stretch>
        </p:blipFill>
        <p:spPr>
          <a:xfrm>
            <a:off x="86018" y="2182465"/>
            <a:ext cx="4991500" cy="2393744"/>
          </a:xfrm>
          <a:prstGeom prst="rect">
            <a:avLst/>
          </a:prstGeom>
        </p:spPr>
      </p:pic>
    </p:spTree>
    <p:extLst>
      <p:ext uri="{BB962C8B-B14F-4D97-AF65-F5344CB8AC3E}">
        <p14:creationId xmlns:p14="http://schemas.microsoft.com/office/powerpoint/2010/main" val="1819913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Major Areas of Concern for Architectural Design</a:t>
            </a:r>
          </a:p>
        </p:txBody>
      </p:sp>
      <p:sp>
        <p:nvSpPr>
          <p:cNvPr id="3" name="Content Placeholder 2"/>
          <p:cNvSpPr>
            <a:spLocks noGrp="1"/>
          </p:cNvSpPr>
          <p:nvPr>
            <p:ph idx="1"/>
          </p:nvPr>
        </p:nvSpPr>
        <p:spPr/>
        <p:txBody>
          <a:bodyPr/>
          <a:lstStyle/>
          <a:p>
            <a:r>
              <a:rPr lang="en-US" dirty="0"/>
              <a:t>Requirements </a:t>
            </a:r>
          </a:p>
          <a:p>
            <a:pPr lvl="1"/>
            <a:r>
              <a:rPr lang="en-US" dirty="0"/>
              <a:t>Both </a:t>
            </a:r>
            <a:r>
              <a:rPr lang="en-US" i="1" dirty="0"/>
              <a:t>functional</a:t>
            </a:r>
            <a:r>
              <a:rPr lang="en-US" dirty="0"/>
              <a:t> and </a:t>
            </a:r>
            <a:r>
              <a:rPr lang="en-US" i="1" dirty="0"/>
              <a:t>non-functional</a:t>
            </a:r>
            <a:endParaRPr lang="en-US" dirty="0"/>
          </a:p>
          <a:p>
            <a:r>
              <a:rPr lang="en-US" dirty="0"/>
              <a:t>Operational excellence</a:t>
            </a:r>
          </a:p>
          <a:p>
            <a:pPr lvl="1"/>
            <a:r>
              <a:rPr lang="en-US" dirty="0"/>
              <a:t>Error recovery: How does the system handle </a:t>
            </a:r>
            <a:r>
              <a:rPr lang="en-US" i="1" dirty="0"/>
              <a:t>rainy day </a:t>
            </a:r>
            <a:r>
              <a:rPr lang="en-US" dirty="0"/>
              <a:t>scenarios?</a:t>
            </a:r>
          </a:p>
          <a:p>
            <a:pPr lvl="1"/>
            <a:r>
              <a:rPr lang="en-US" dirty="0"/>
              <a:t>Building resiliency and scale into the solution from the get go</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33</a:t>
            </a:fld>
            <a:endParaRPr lang="en-US" altLang="en-US">
              <a:solidFill>
                <a:prstClr val="black">
                  <a:tint val="75000"/>
                </a:prstClr>
              </a:solidFill>
            </a:endParaRPr>
          </a:p>
        </p:txBody>
      </p:sp>
    </p:spTree>
    <p:extLst>
      <p:ext uri="{BB962C8B-B14F-4D97-AF65-F5344CB8AC3E}">
        <p14:creationId xmlns:p14="http://schemas.microsoft.com/office/powerpoint/2010/main" val="2744216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title"/>
          </p:nvPr>
        </p:nvSpPr>
        <p:spPr>
          <a:xfrm>
            <a:off x="457200" y="226203"/>
            <a:ext cx="8229600" cy="621287"/>
          </a:xfrm>
        </p:spPr>
        <p:txBody>
          <a:bodyPr/>
          <a:lstStyle/>
          <a:p>
            <a:pPr eaLnBrk="1" hangingPunct="1"/>
            <a:r>
              <a:rPr lang="en-US" dirty="0">
                <a:latin typeface="Verdana" charset="0"/>
              </a:rPr>
              <a:t>Requirements</a:t>
            </a:r>
          </a:p>
        </p:txBody>
      </p:sp>
      <p:sp>
        <p:nvSpPr>
          <p:cNvPr id="31746" name="Rectangle 7"/>
          <p:cNvSpPr>
            <a:spLocks noGrp="1" noChangeArrowheads="1"/>
          </p:cNvSpPr>
          <p:nvPr>
            <p:ph idx="1"/>
          </p:nvPr>
        </p:nvSpPr>
        <p:spPr>
          <a:xfrm>
            <a:off x="457200" y="977553"/>
            <a:ext cx="8229600" cy="4441114"/>
          </a:xfrm>
        </p:spPr>
        <p:txBody>
          <a:bodyPr/>
          <a:lstStyle/>
          <a:p>
            <a:pPr eaLnBrk="1" hangingPunct="1">
              <a:lnSpc>
                <a:spcPct val="90000"/>
              </a:lnSpc>
            </a:pPr>
            <a:r>
              <a:rPr lang="en-US" dirty="0"/>
              <a:t>Traditional SE suggests requirements analysis should remain unsullied by any consideration for a design.</a:t>
            </a:r>
          </a:p>
          <a:p>
            <a:pPr eaLnBrk="1" hangingPunct="1">
              <a:lnSpc>
                <a:spcPct val="90000"/>
              </a:lnSpc>
            </a:pPr>
            <a:r>
              <a:rPr lang="en-US" dirty="0"/>
              <a:t>However, without reference to existing architectures it becomes difficult to assess practicality, schedules, or costs.</a:t>
            </a:r>
          </a:p>
          <a:p>
            <a:pPr eaLnBrk="1" hangingPunct="1">
              <a:lnSpc>
                <a:spcPct val="90000"/>
              </a:lnSpc>
            </a:pPr>
            <a:r>
              <a:rPr lang="en-US" dirty="0">
                <a:sym typeface="Wingdings" charset="0"/>
              </a:rPr>
              <a:t>Requirements analysis and consideration of design must be pursued at the same time.</a:t>
            </a:r>
            <a:endParaRPr lang="en-US" dirty="0"/>
          </a:p>
          <a:p>
            <a:pPr eaLnBrk="1" hangingPunct="1">
              <a:lnSpc>
                <a:spcPct val="90000"/>
              </a:lnSpc>
            </a:pPr>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34</a:t>
            </a:fld>
            <a:endParaRPr lang="en-US" altLang="en-US">
              <a:solidFill>
                <a:prstClr val="black">
                  <a:tint val="75000"/>
                </a:prstClr>
              </a:solidFill>
            </a:endParaRPr>
          </a:p>
        </p:txBody>
      </p:sp>
      <p:sp>
        <p:nvSpPr>
          <p:cNvPr id="3" name="TextBox 2">
            <a:extLst>
              <a:ext uri="{FF2B5EF4-FFF2-40B4-BE49-F238E27FC236}">
                <a16:creationId xmlns:a16="http://schemas.microsoft.com/office/drawing/2014/main" id="{8988FE33-A517-8E4F-A21C-828C46CA0363}"/>
              </a:ext>
            </a:extLst>
          </p:cNvPr>
          <p:cNvSpPr txBox="1"/>
          <p:nvPr/>
        </p:nvSpPr>
        <p:spPr>
          <a:xfrm>
            <a:off x="895352" y="4526105"/>
            <a:ext cx="7353295" cy="592342"/>
          </a:xfrm>
          <a:prstGeom prst="rect">
            <a:avLst/>
          </a:prstGeom>
          <a:noFill/>
        </p:spPr>
        <p:txBody>
          <a:bodyPr wrap="none" rtlCol="0">
            <a:spAutoFit/>
          </a:bodyPr>
          <a:lstStyle/>
          <a:p>
            <a:pPr algn="ctr"/>
            <a:r>
              <a:rPr lang="en-US" dirty="0"/>
              <a:t>Think about it, building a prototype app to get angel funding</a:t>
            </a:r>
            <a:br>
              <a:rPr lang="en-US" dirty="0"/>
            </a:br>
            <a:r>
              <a:rPr lang="en-US" dirty="0"/>
              <a:t>for a startup is a lot different than building a safety critical system</a:t>
            </a:r>
          </a:p>
        </p:txBody>
      </p:sp>
    </p:spTree>
    <p:extLst>
      <p:ext uri="{BB962C8B-B14F-4D97-AF65-F5344CB8AC3E}">
        <p14:creationId xmlns:p14="http://schemas.microsoft.com/office/powerpoint/2010/main" val="1318488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Non-Functional Requirements</a:t>
            </a:r>
          </a:p>
        </p:txBody>
      </p:sp>
      <p:sp>
        <p:nvSpPr>
          <p:cNvPr id="260099" name="Rectangle 3"/>
          <p:cNvSpPr>
            <a:spLocks noGrp="1" noChangeArrowheads="1"/>
          </p:cNvSpPr>
          <p:nvPr>
            <p:ph type="body" idx="1"/>
          </p:nvPr>
        </p:nvSpPr>
        <p:spPr>
          <a:xfrm>
            <a:off x="457200" y="1004961"/>
            <a:ext cx="8229600" cy="4444750"/>
          </a:xfrm>
        </p:spPr>
        <p:txBody>
          <a:bodyPr/>
          <a:lstStyle/>
          <a:p>
            <a:pPr>
              <a:lnSpc>
                <a:spcPct val="90000"/>
              </a:lnSpc>
            </a:pPr>
            <a:r>
              <a:rPr lang="en-US" sz="2000" dirty="0"/>
              <a:t>Non-Functional Requirements (NFRs) define </a:t>
            </a:r>
            <a:r>
              <a:rPr lang="en-US" sz="2000" dirty="0">
                <a:latin typeface="Arial"/>
              </a:rPr>
              <a:t>“</a:t>
            </a:r>
            <a:r>
              <a:rPr lang="en-US" sz="2000" dirty="0"/>
              <a:t>how</a:t>
            </a:r>
            <a:r>
              <a:rPr lang="en-US" sz="2000" dirty="0">
                <a:latin typeface="Arial"/>
              </a:rPr>
              <a:t>” </a:t>
            </a:r>
            <a:r>
              <a:rPr lang="en-US" sz="2000" dirty="0"/>
              <a:t>a system achieves its functional requirements.</a:t>
            </a:r>
          </a:p>
          <a:p>
            <a:pPr marL="0" indent="0">
              <a:lnSpc>
                <a:spcPct val="90000"/>
              </a:lnSpc>
              <a:buNone/>
            </a:pPr>
            <a:endParaRPr lang="en-US" sz="2000" dirty="0"/>
          </a:p>
          <a:p>
            <a:pPr>
              <a:lnSpc>
                <a:spcPct val="90000"/>
              </a:lnSpc>
            </a:pPr>
            <a:r>
              <a:rPr lang="en-US" sz="2000" dirty="0"/>
              <a:t>NFRs include:</a:t>
            </a:r>
          </a:p>
          <a:p>
            <a:pPr lvl="1">
              <a:lnSpc>
                <a:spcPct val="90000"/>
              </a:lnSpc>
            </a:pPr>
            <a:r>
              <a:rPr lang="en-US" sz="1800" dirty="0"/>
              <a:t>Quality attributes</a:t>
            </a:r>
          </a:p>
          <a:p>
            <a:pPr lvl="2">
              <a:lnSpc>
                <a:spcPct val="90000"/>
              </a:lnSpc>
            </a:pPr>
            <a:r>
              <a:rPr lang="en-US" sz="1400" dirty="0">
                <a:ea typeface="ＭＳ Ｐゴシック" charset="0"/>
                <a:cs typeface="Times New Roman" charset="0"/>
              </a:rPr>
              <a:t>Application performance must provide sub-four second response times for 90% of requests.</a:t>
            </a:r>
          </a:p>
          <a:p>
            <a:pPr marL="457200" lvl="1" indent="0">
              <a:lnSpc>
                <a:spcPct val="90000"/>
              </a:lnSpc>
              <a:buNone/>
            </a:pPr>
            <a:endParaRPr lang="en-US" sz="1800" dirty="0"/>
          </a:p>
          <a:p>
            <a:pPr lvl="1">
              <a:lnSpc>
                <a:spcPct val="90000"/>
              </a:lnSpc>
            </a:pPr>
            <a:r>
              <a:rPr lang="en-US" sz="1800" dirty="0"/>
              <a:t>Technical constraints</a:t>
            </a:r>
          </a:p>
          <a:p>
            <a:pPr lvl="2">
              <a:lnSpc>
                <a:spcPct val="90000"/>
              </a:lnSpc>
            </a:pPr>
            <a:r>
              <a:rPr lang="en-US" sz="1400" dirty="0">
                <a:ea typeface="ＭＳ Ｐゴシック" charset="0"/>
                <a:cs typeface="Times New Roman" charset="0"/>
              </a:rPr>
              <a:t>The system must be written in Java so that we can use existing development staff.</a:t>
            </a:r>
          </a:p>
          <a:p>
            <a:pPr marL="914400" lvl="2" indent="0">
              <a:lnSpc>
                <a:spcPct val="90000"/>
              </a:lnSpc>
              <a:buNone/>
            </a:pPr>
            <a:endParaRPr lang="en-US" sz="1400" dirty="0">
              <a:ea typeface="ＭＳ Ｐゴシック" charset="0"/>
              <a:cs typeface="Times New Roman" charset="0"/>
            </a:endParaRPr>
          </a:p>
          <a:p>
            <a:pPr lvl="1">
              <a:lnSpc>
                <a:spcPct val="90000"/>
              </a:lnSpc>
            </a:pPr>
            <a:r>
              <a:rPr lang="en-US" sz="1800" dirty="0"/>
              <a:t>Business constraints</a:t>
            </a:r>
          </a:p>
          <a:p>
            <a:pPr lvl="2">
              <a:lnSpc>
                <a:spcPct val="90000"/>
              </a:lnSpc>
            </a:pPr>
            <a:r>
              <a:rPr lang="en-US" sz="1400" dirty="0">
                <a:ea typeface="ＭＳ Ｐゴシック" charset="0"/>
                <a:cs typeface="Times New Roman" charset="0"/>
              </a:rPr>
              <a:t>“We want to work closely with and get more development funding from </a:t>
            </a:r>
            <a:r>
              <a:rPr lang="en-US" sz="1400" i="1" dirty="0" err="1">
                <a:ea typeface="ＭＳ Ｐゴシック" charset="0"/>
                <a:cs typeface="Times New Roman" charset="0"/>
              </a:rPr>
              <a:t>MegaHugeTech</a:t>
            </a:r>
            <a:r>
              <a:rPr lang="en-US" sz="1400" i="1" dirty="0">
                <a:ea typeface="ＭＳ Ｐゴシック" charset="0"/>
                <a:cs typeface="Times New Roman" charset="0"/>
              </a:rPr>
              <a:t> Corp</a:t>
            </a:r>
            <a:r>
              <a:rPr lang="en-US" sz="1400" dirty="0">
                <a:ea typeface="ＭＳ Ｐゴシック" charset="0"/>
                <a:cs typeface="Times New Roman" charset="0"/>
              </a:rPr>
              <a:t>, so we need to use their technology in our application.”</a:t>
            </a:r>
            <a:endParaRPr lang="en-US" sz="1400" dirty="0"/>
          </a:p>
          <a:p>
            <a:pPr lvl="1">
              <a:lnSpc>
                <a:spcPct val="90000"/>
              </a:lnSpc>
            </a:pP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35</a:t>
            </a:fld>
            <a:endParaRPr lang="en-US" altLang="en-US">
              <a:solidFill>
                <a:prstClr val="black">
                  <a:tint val="75000"/>
                </a:prstClr>
              </a:solidFill>
            </a:endParaRPr>
          </a:p>
        </p:txBody>
      </p:sp>
    </p:spTree>
    <p:extLst>
      <p:ext uri="{BB962C8B-B14F-4D97-AF65-F5344CB8AC3E}">
        <p14:creationId xmlns:p14="http://schemas.microsoft.com/office/powerpoint/2010/main" val="2562476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a:t>
            </a:r>
            <a:r>
              <a:rPr lang="en-US" sz="2000" dirty="0"/>
              <a:t>(cont’d)</a:t>
            </a:r>
          </a:p>
        </p:txBody>
      </p:sp>
      <p:sp>
        <p:nvSpPr>
          <p:cNvPr id="3" name="Content Placeholder 2"/>
          <p:cNvSpPr>
            <a:spLocks noGrp="1"/>
          </p:cNvSpPr>
          <p:nvPr>
            <p:ph idx="1"/>
          </p:nvPr>
        </p:nvSpPr>
        <p:spPr/>
        <p:txBody>
          <a:bodyPr/>
          <a:lstStyle/>
          <a:p>
            <a:pPr>
              <a:lnSpc>
                <a:spcPct val="90000"/>
              </a:lnSpc>
            </a:pPr>
            <a:r>
              <a:rPr lang="en-US" sz="2000" dirty="0"/>
              <a:t>NFRs rarely captured in functional requirements</a:t>
            </a:r>
          </a:p>
          <a:p>
            <a:pPr lvl="1">
              <a:lnSpc>
                <a:spcPct val="90000"/>
              </a:lnSpc>
            </a:pPr>
            <a:r>
              <a:rPr lang="en-US" sz="1800" dirty="0"/>
              <a:t>They are also known as “architecture requirements”</a:t>
            </a:r>
          </a:p>
          <a:p>
            <a:pPr lvl="1">
              <a:lnSpc>
                <a:spcPct val="90000"/>
              </a:lnSpc>
            </a:pPr>
            <a:r>
              <a:rPr lang="en-US" sz="1800" dirty="0"/>
              <a:t>Must be elicited by architect</a:t>
            </a:r>
          </a:p>
          <a:p>
            <a:pPr eaLnBrk="1" hangingPunct="1"/>
            <a:r>
              <a:rPr lang="en-US" sz="2000" dirty="0"/>
              <a:t>Specification of NFR might require an architectural framework to even enable their statement.</a:t>
            </a:r>
          </a:p>
          <a:p>
            <a:pPr eaLnBrk="1" hangingPunct="1"/>
            <a:r>
              <a:rPr lang="en-US" sz="2000" dirty="0"/>
              <a:t>An architectural framework will be required for assessment of whether the properties are achievable.</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36</a:t>
            </a:fld>
            <a:endParaRPr lang="en-US" altLang="en-US">
              <a:solidFill>
                <a:prstClr val="black">
                  <a:tint val="75000"/>
                </a:prstClr>
              </a:solidFill>
            </a:endParaRPr>
          </a:p>
        </p:txBody>
      </p:sp>
      <p:sp>
        <p:nvSpPr>
          <p:cNvPr id="6" name="TextBox 5">
            <a:extLst>
              <a:ext uri="{FF2B5EF4-FFF2-40B4-BE49-F238E27FC236}">
                <a16:creationId xmlns:a16="http://schemas.microsoft.com/office/drawing/2014/main" id="{82218CDB-4D0D-A146-A0D8-918DC83C043E}"/>
              </a:ext>
            </a:extLst>
          </p:cNvPr>
          <p:cNvSpPr txBox="1"/>
          <p:nvPr/>
        </p:nvSpPr>
        <p:spPr>
          <a:xfrm>
            <a:off x="1485271" y="4526105"/>
            <a:ext cx="6173485" cy="592342"/>
          </a:xfrm>
          <a:prstGeom prst="rect">
            <a:avLst/>
          </a:prstGeom>
          <a:noFill/>
        </p:spPr>
        <p:txBody>
          <a:bodyPr wrap="none" rtlCol="0">
            <a:spAutoFit/>
          </a:bodyPr>
          <a:lstStyle/>
          <a:p>
            <a:pPr algn="ctr"/>
            <a:r>
              <a:rPr lang="en-US" dirty="0"/>
              <a:t>This is the key place where an architect plays –</a:t>
            </a:r>
            <a:br>
              <a:rPr lang="en-US" dirty="0"/>
            </a:br>
            <a:r>
              <a:rPr lang="en-US" dirty="0"/>
              <a:t>Driving transparency around constraints and tradeoffs</a:t>
            </a:r>
          </a:p>
        </p:txBody>
      </p:sp>
    </p:spTree>
    <p:extLst>
      <p:ext uri="{BB962C8B-B14F-4D97-AF65-F5344CB8AC3E}">
        <p14:creationId xmlns:p14="http://schemas.microsoft.com/office/powerpoint/2010/main" val="2716951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Quality Attributes</a:t>
            </a:r>
            <a:endParaRPr lang="en-US" sz="2000"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37</a:t>
            </a:fld>
            <a:endParaRPr lang="en-US" altLang="en-US">
              <a:solidFill>
                <a:prstClr val="black">
                  <a:tint val="75000"/>
                </a:prstClr>
              </a:solidFill>
            </a:endParaRPr>
          </a:p>
        </p:txBody>
      </p:sp>
      <p:sp>
        <p:nvSpPr>
          <p:cNvPr id="8" name="TextBox 7">
            <a:extLst>
              <a:ext uri="{FF2B5EF4-FFF2-40B4-BE49-F238E27FC236}">
                <a16:creationId xmlns:a16="http://schemas.microsoft.com/office/drawing/2014/main" id="{99F71F87-A411-2348-BA7C-F91003905D73}"/>
              </a:ext>
            </a:extLst>
          </p:cNvPr>
          <p:cNvSpPr txBox="1"/>
          <p:nvPr/>
        </p:nvSpPr>
        <p:spPr>
          <a:xfrm>
            <a:off x="456844" y="966031"/>
            <a:ext cx="5631670" cy="276999"/>
          </a:xfrm>
          <a:prstGeom prst="rect">
            <a:avLst/>
          </a:prstGeom>
          <a:noFill/>
        </p:spPr>
        <p:txBody>
          <a:bodyPr wrap="none" rtlCol="0">
            <a:spAutoFit/>
          </a:bodyPr>
          <a:lstStyle/>
          <a:p>
            <a:r>
              <a:rPr lang="en-US" sz="1200" b="1" dirty="0"/>
              <a:t>Ref: https://</a:t>
            </a:r>
            <a:r>
              <a:rPr lang="en-US" sz="1200" b="1" dirty="0" err="1"/>
              <a:t>en.wikipedia.org</a:t>
            </a:r>
            <a:r>
              <a:rPr lang="en-US" sz="1200" b="1" dirty="0"/>
              <a:t>/wiki/</a:t>
            </a:r>
            <a:r>
              <a:rPr lang="en-US" sz="1200" b="1" dirty="0" err="1"/>
              <a:t>List_of_system_quality_attributes</a:t>
            </a:r>
            <a:endParaRPr lang="en-US" sz="1200" b="1" dirty="0"/>
          </a:p>
        </p:txBody>
      </p:sp>
      <p:sp>
        <p:nvSpPr>
          <p:cNvPr id="9" name="TextBox 8">
            <a:extLst>
              <a:ext uri="{FF2B5EF4-FFF2-40B4-BE49-F238E27FC236}">
                <a16:creationId xmlns:a16="http://schemas.microsoft.com/office/drawing/2014/main" id="{251D6575-81F1-774D-A452-34BB4219EA32}"/>
              </a:ext>
            </a:extLst>
          </p:cNvPr>
          <p:cNvSpPr txBox="1"/>
          <p:nvPr/>
        </p:nvSpPr>
        <p:spPr>
          <a:xfrm>
            <a:off x="277489" y="1501437"/>
            <a:ext cx="8610600" cy="590931"/>
          </a:xfrm>
          <a:prstGeom prst="rect">
            <a:avLst/>
          </a:prstGeom>
          <a:noFill/>
        </p:spPr>
        <p:txBody>
          <a:bodyPr wrap="square" rtlCol="0">
            <a:spAutoFit/>
          </a:bodyPr>
          <a:lstStyle/>
          <a:p>
            <a:r>
              <a:rPr lang="en-US" b="0" dirty="0">
                <a:latin typeface="+mn-lt"/>
              </a:rPr>
              <a:t>Although there are many quality attributes, certain ones tend to appear again and again that impact the design and architecture of systems </a:t>
            </a:r>
          </a:p>
        </p:txBody>
      </p:sp>
      <p:sp>
        <p:nvSpPr>
          <p:cNvPr id="10" name="TextBox 9">
            <a:extLst>
              <a:ext uri="{FF2B5EF4-FFF2-40B4-BE49-F238E27FC236}">
                <a16:creationId xmlns:a16="http://schemas.microsoft.com/office/drawing/2014/main" id="{665FED7A-C68F-2D45-8B93-8200237FEF4C}"/>
              </a:ext>
            </a:extLst>
          </p:cNvPr>
          <p:cNvSpPr txBox="1"/>
          <p:nvPr/>
        </p:nvSpPr>
        <p:spPr>
          <a:xfrm>
            <a:off x="997688" y="2464550"/>
            <a:ext cx="5637028" cy="2336024"/>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n-lt"/>
              </a:rPr>
              <a:t>Modularity</a:t>
            </a:r>
          </a:p>
          <a:p>
            <a:pPr marL="342900" indent="-342900">
              <a:buFont typeface="Arial" panose="020B0604020202020204" pitchFamily="34" charset="0"/>
              <a:buChar char="•"/>
            </a:pPr>
            <a:r>
              <a:rPr lang="en-US" b="0" dirty="0">
                <a:latin typeface="+mn-lt"/>
              </a:rPr>
              <a:t>Maintainability</a:t>
            </a:r>
          </a:p>
          <a:p>
            <a:pPr marL="342900" indent="-342900">
              <a:buFont typeface="Arial" panose="020B0604020202020204" pitchFamily="34" charset="0"/>
              <a:buChar char="•"/>
            </a:pPr>
            <a:r>
              <a:rPr lang="en-US" b="0" dirty="0">
                <a:latin typeface="+mn-lt"/>
              </a:rPr>
              <a:t>Testability</a:t>
            </a:r>
          </a:p>
          <a:p>
            <a:pPr marL="342900" indent="-342900">
              <a:buFont typeface="Arial" panose="020B0604020202020204" pitchFamily="34" charset="0"/>
              <a:buChar char="•"/>
            </a:pPr>
            <a:r>
              <a:rPr lang="en-US" b="0" dirty="0">
                <a:latin typeface="+mn-lt"/>
              </a:rPr>
              <a:t>Availability</a:t>
            </a:r>
          </a:p>
          <a:p>
            <a:pPr marL="342900" indent="-342900">
              <a:buFont typeface="Arial" panose="020B0604020202020204" pitchFamily="34" charset="0"/>
              <a:buChar char="•"/>
            </a:pPr>
            <a:r>
              <a:rPr lang="en-US" b="0" dirty="0" err="1">
                <a:latin typeface="+mn-lt"/>
              </a:rPr>
              <a:t>Deployability</a:t>
            </a:r>
            <a:endParaRPr lang="en-US" b="0" dirty="0">
              <a:latin typeface="+mn-lt"/>
            </a:endParaRPr>
          </a:p>
          <a:p>
            <a:pPr marL="342900" indent="-342900">
              <a:buFont typeface="Arial" panose="020B0604020202020204" pitchFamily="34" charset="0"/>
              <a:buChar char="•"/>
            </a:pPr>
            <a:r>
              <a:rPr lang="en-US" b="0" dirty="0">
                <a:latin typeface="+mn-lt"/>
              </a:rPr>
              <a:t>Reliability</a:t>
            </a:r>
          </a:p>
          <a:p>
            <a:pPr marL="342900" indent="-342900">
              <a:buFont typeface="Arial" panose="020B0604020202020204" pitchFamily="34" charset="0"/>
              <a:buChar char="•"/>
            </a:pPr>
            <a:r>
              <a:rPr lang="en-US" b="0" dirty="0">
                <a:latin typeface="+mn-lt"/>
              </a:rPr>
              <a:t>Scalability</a:t>
            </a:r>
          </a:p>
          <a:p>
            <a:pPr marL="342900" indent="-342900">
              <a:buFont typeface="Arial" panose="020B0604020202020204" pitchFamily="34" charset="0"/>
              <a:buChar char="•"/>
            </a:pPr>
            <a:r>
              <a:rPr lang="en-US" b="0" dirty="0">
                <a:latin typeface="+mn-lt"/>
              </a:rPr>
              <a:t>Evolvability</a:t>
            </a:r>
          </a:p>
          <a:p>
            <a:pPr marL="342900" indent="-342900">
              <a:buFont typeface="Arial" panose="020B0604020202020204" pitchFamily="34" charset="0"/>
              <a:buChar char="•"/>
            </a:pPr>
            <a:r>
              <a:rPr lang="en-US" b="0" dirty="0">
                <a:latin typeface="+mn-lt"/>
              </a:rPr>
              <a:t>Affordability</a:t>
            </a:r>
          </a:p>
        </p:txBody>
      </p:sp>
      <p:sp>
        <p:nvSpPr>
          <p:cNvPr id="11" name="TextBox 10">
            <a:extLst>
              <a:ext uri="{FF2B5EF4-FFF2-40B4-BE49-F238E27FC236}">
                <a16:creationId xmlns:a16="http://schemas.microsoft.com/office/drawing/2014/main" id="{E69AC16E-BCF1-6448-861C-C2202D64B0C6}"/>
              </a:ext>
            </a:extLst>
          </p:cNvPr>
          <p:cNvSpPr txBox="1"/>
          <p:nvPr/>
        </p:nvSpPr>
        <p:spPr>
          <a:xfrm rot="5400000">
            <a:off x="2476668" y="3461041"/>
            <a:ext cx="2336025" cy="343043"/>
          </a:xfrm>
          <a:prstGeom prst="rect">
            <a:avLst/>
          </a:prstGeom>
          <a:noFill/>
        </p:spPr>
        <p:txBody>
          <a:bodyPr wrap="square" rtlCol="0">
            <a:spAutoFit/>
          </a:bodyPr>
          <a:lstStyle/>
          <a:p>
            <a:r>
              <a:rPr lang="en-US" b="1" dirty="0">
                <a:solidFill>
                  <a:srgbClr val="FF0000"/>
                </a:solidFill>
              </a:rPr>
              <a:t>++ FEASIBILITY ++</a:t>
            </a:r>
          </a:p>
        </p:txBody>
      </p:sp>
    </p:spTree>
    <p:extLst>
      <p:ext uri="{BB962C8B-B14F-4D97-AF65-F5344CB8AC3E}">
        <p14:creationId xmlns:p14="http://schemas.microsoft.com/office/powerpoint/2010/main" val="1786647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a:t>
            </a:r>
          </a:p>
        </p:txBody>
      </p:sp>
      <p:sp>
        <p:nvSpPr>
          <p:cNvPr id="3" name="Content Placeholder 2"/>
          <p:cNvSpPr>
            <a:spLocks noGrp="1"/>
          </p:cNvSpPr>
          <p:nvPr>
            <p:ph idx="1"/>
          </p:nvPr>
        </p:nvSpPr>
        <p:spPr/>
        <p:txBody>
          <a:bodyPr/>
          <a:lstStyle/>
          <a:p>
            <a:r>
              <a:rPr lang="en-US" dirty="0"/>
              <a:t>The system has to be designed from the standpoint of errors. </a:t>
            </a:r>
          </a:p>
          <a:p>
            <a:r>
              <a:rPr lang="en-US" dirty="0"/>
              <a:t>The </a:t>
            </a:r>
            <a:r>
              <a:rPr lang="en-US" i="1" dirty="0"/>
              <a:t>sunny day </a:t>
            </a:r>
            <a:r>
              <a:rPr lang="en-US" dirty="0"/>
              <a:t>paths are easy; the error handling is what complicates the system.</a:t>
            </a:r>
          </a:p>
          <a:p>
            <a:r>
              <a:rPr lang="en-US" dirty="0"/>
              <a:t>Must have a consistent approach for handling errors.</a:t>
            </a:r>
          </a:p>
          <a:p>
            <a:r>
              <a:rPr lang="en-US" dirty="0"/>
              <a:t>Error recovery (like OA&amp;M) is often overlooked in the system architecture.</a:t>
            </a:r>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38</a:t>
            </a:fld>
            <a:endParaRPr lang="en-US" altLang="en-US">
              <a:solidFill>
                <a:prstClr val="black">
                  <a:tint val="75000"/>
                </a:prstClr>
              </a:solidFill>
            </a:endParaRPr>
          </a:p>
        </p:txBody>
      </p:sp>
    </p:spTree>
    <p:extLst>
      <p:ext uri="{BB962C8B-B14F-4D97-AF65-F5344CB8AC3E}">
        <p14:creationId xmlns:p14="http://schemas.microsoft.com/office/powerpoint/2010/main" val="1586123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Kinds Of Errors</a:t>
            </a:r>
            <a:endParaRPr lang="en-US" sz="2000" dirty="0"/>
          </a:p>
        </p:txBody>
      </p:sp>
      <p:sp>
        <p:nvSpPr>
          <p:cNvPr id="3" name="Content Placeholder 2"/>
          <p:cNvSpPr>
            <a:spLocks noGrp="1"/>
          </p:cNvSpPr>
          <p:nvPr>
            <p:ph idx="1"/>
          </p:nvPr>
        </p:nvSpPr>
        <p:spPr/>
        <p:txBody>
          <a:bodyPr/>
          <a:lstStyle/>
          <a:p>
            <a:r>
              <a:rPr lang="en-US" sz="2000" dirty="0"/>
              <a:t>Communication</a:t>
            </a:r>
          </a:p>
          <a:p>
            <a:pPr lvl="1"/>
            <a:r>
              <a:rPr lang="en-US" sz="1800" dirty="0"/>
              <a:t>Intermittent / interrupted communication</a:t>
            </a:r>
          </a:p>
          <a:p>
            <a:pPr lvl="1"/>
            <a:r>
              <a:rPr lang="en-US" sz="1800" dirty="0"/>
              <a:t>Unexpected / incorrect network changes</a:t>
            </a:r>
          </a:p>
          <a:p>
            <a:r>
              <a:rPr lang="en-US" sz="2000" dirty="0"/>
              <a:t>Process</a:t>
            </a:r>
          </a:p>
          <a:p>
            <a:pPr lvl="1"/>
            <a:r>
              <a:rPr lang="en-US" sz="1800" dirty="0"/>
              <a:t>Abnormal termination</a:t>
            </a:r>
          </a:p>
          <a:p>
            <a:pPr lvl="1"/>
            <a:r>
              <a:rPr lang="en-US" sz="1800" dirty="0"/>
              <a:t>Asleep waiting (</a:t>
            </a:r>
            <a:r>
              <a:rPr lang="en-US" sz="1800" i="1" dirty="0"/>
              <a:t>patiently</a:t>
            </a:r>
            <a:r>
              <a:rPr lang="en-US" sz="1800" dirty="0"/>
              <a:t>) for an event (which may never occur, or that has been missed).</a:t>
            </a:r>
          </a:p>
          <a:p>
            <a:pPr lvl="1"/>
            <a:r>
              <a:rPr lang="en-US" sz="1800" dirty="0"/>
              <a:t>Resource leaks</a:t>
            </a:r>
          </a:p>
          <a:p>
            <a:r>
              <a:rPr lang="en-US" sz="2000" dirty="0"/>
              <a:t>Coordination</a:t>
            </a:r>
          </a:p>
          <a:p>
            <a:pPr lvl="1"/>
            <a:r>
              <a:rPr lang="en-US" sz="1800" dirty="0"/>
              <a:t>Someone forgot to tell the up/downstream systems about the new data format.</a:t>
            </a:r>
          </a:p>
          <a:p>
            <a:pPr lvl="1"/>
            <a:r>
              <a:rPr lang="en-US" sz="1800" dirty="0"/>
              <a:t>Other systems in the network do not react kindly to a system going down due to a failure or for a scheduled upgrade</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39</a:t>
            </a:fld>
            <a:endParaRPr lang="en-US" altLang="en-US">
              <a:solidFill>
                <a:prstClr val="black">
                  <a:tint val="75000"/>
                </a:prstClr>
              </a:solidFill>
            </a:endParaRPr>
          </a:p>
        </p:txBody>
      </p:sp>
    </p:spTree>
    <p:extLst>
      <p:ext uri="{BB962C8B-B14F-4D97-AF65-F5344CB8AC3E}">
        <p14:creationId xmlns:p14="http://schemas.microsoft.com/office/powerpoint/2010/main" val="196464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 whole body of work on architecture resiliency patterns</a:t>
            </a:r>
            <a:endParaRPr lang="en-US" sz="2000"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40</a:t>
            </a:fld>
            <a:endParaRPr lang="en-US" altLang="en-US">
              <a:solidFill>
                <a:prstClr val="black">
                  <a:tint val="75000"/>
                </a:prstClr>
              </a:solidFill>
            </a:endParaRPr>
          </a:p>
        </p:txBody>
      </p:sp>
      <p:pic>
        <p:nvPicPr>
          <p:cNvPr id="39938" name="Picture 2" descr="The 7 Quests of Resilient Software Design by Uwe Friedrichsen [Talk] |  Little Big Engineer">
            <a:extLst>
              <a:ext uri="{FF2B5EF4-FFF2-40B4-BE49-F238E27FC236}">
                <a16:creationId xmlns:a16="http://schemas.microsoft.com/office/drawing/2014/main" id="{0C4BB05C-70D6-E749-8FCD-AB32B117F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5" y="1140679"/>
            <a:ext cx="7718369" cy="42973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A2800F-8DED-B745-BC31-671B17684A50}"/>
              </a:ext>
            </a:extLst>
          </p:cNvPr>
          <p:cNvSpPr txBox="1"/>
          <p:nvPr/>
        </p:nvSpPr>
        <p:spPr>
          <a:xfrm>
            <a:off x="529642" y="5632307"/>
            <a:ext cx="8084714" cy="343043"/>
          </a:xfrm>
          <a:prstGeom prst="rect">
            <a:avLst/>
          </a:prstGeom>
          <a:noFill/>
        </p:spPr>
        <p:txBody>
          <a:bodyPr wrap="none" rtlCol="0">
            <a:spAutoFit/>
          </a:bodyPr>
          <a:lstStyle/>
          <a:p>
            <a:pPr algn="ctr"/>
            <a:r>
              <a:rPr lang="en-US" dirty="0"/>
              <a:t>Ref: Uwe </a:t>
            </a:r>
            <a:r>
              <a:rPr lang="en-US" dirty="0" err="1"/>
              <a:t>Fridrichsen</a:t>
            </a:r>
            <a:r>
              <a:rPr lang="en-US" dirty="0"/>
              <a:t> – he has a lot of good YouTube talks on the subject</a:t>
            </a:r>
          </a:p>
        </p:txBody>
      </p:sp>
    </p:spTree>
    <p:extLst>
      <p:ext uri="{BB962C8B-B14F-4D97-AF65-F5344CB8AC3E}">
        <p14:creationId xmlns:p14="http://schemas.microsoft.com/office/powerpoint/2010/main" val="1048464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Grp="1" noChangeArrowheads="1"/>
          </p:cNvSpPr>
          <p:nvPr>
            <p:ph type="title"/>
          </p:nvPr>
        </p:nvSpPr>
        <p:spPr/>
        <p:txBody>
          <a:bodyPr/>
          <a:lstStyle/>
          <a:p>
            <a:pPr eaLnBrk="1" hangingPunct="1"/>
            <a:r>
              <a:rPr lang="en-US" dirty="0">
                <a:latin typeface="Verdana" charset="0"/>
              </a:rPr>
              <a:t>Software Architecture’</a:t>
            </a:r>
            <a:r>
              <a:rPr lang="en-US" altLang="ja-JP" dirty="0">
                <a:latin typeface="Verdana" charset="0"/>
              </a:rPr>
              <a:t>s Elements</a:t>
            </a:r>
            <a:endParaRPr lang="en-US" dirty="0">
              <a:latin typeface="Verdana" charset="0"/>
            </a:endParaRPr>
          </a:p>
        </p:txBody>
      </p:sp>
      <p:sp>
        <p:nvSpPr>
          <p:cNvPr id="50178" name="Rectangle 5"/>
          <p:cNvSpPr>
            <a:spLocks noGrp="1" noChangeArrowheads="1"/>
          </p:cNvSpPr>
          <p:nvPr>
            <p:ph idx="1"/>
          </p:nvPr>
        </p:nvSpPr>
        <p:spPr/>
        <p:txBody>
          <a:bodyPr/>
          <a:lstStyle/>
          <a:p>
            <a:pPr eaLnBrk="1" hangingPunct="1"/>
            <a:r>
              <a:rPr lang="en-US" dirty="0"/>
              <a:t>A software system’</a:t>
            </a:r>
            <a:r>
              <a:rPr lang="en-US" altLang="ja-JP" dirty="0"/>
              <a:t>s architecture should be a composition and interplay of different elements</a:t>
            </a:r>
          </a:p>
          <a:p>
            <a:pPr lvl="1" eaLnBrk="1" hangingPunct="1"/>
            <a:r>
              <a:rPr lang="en-US" dirty="0"/>
              <a:t>Processing </a:t>
            </a:r>
          </a:p>
          <a:p>
            <a:pPr lvl="1" eaLnBrk="1" hangingPunct="1"/>
            <a:r>
              <a:rPr lang="en-US" dirty="0"/>
              <a:t>Data, also referred as information or state</a:t>
            </a:r>
          </a:p>
          <a:p>
            <a:pPr lvl="1" eaLnBrk="1" hangingPunct="1"/>
            <a:r>
              <a:rPr lang="en-US" dirty="0"/>
              <a:t>Interaction</a:t>
            </a:r>
          </a:p>
          <a:p>
            <a:pPr eaLnBrk="1" hangingPunct="1"/>
            <a:r>
              <a:rPr lang="en-US" dirty="0"/>
              <a:t>These are generally referred to as:</a:t>
            </a:r>
          </a:p>
          <a:p>
            <a:pPr lvl="1" eaLnBrk="1" hangingPunct="1"/>
            <a:r>
              <a:rPr lang="en-US" dirty="0"/>
              <a:t>Components</a:t>
            </a:r>
          </a:p>
          <a:p>
            <a:pPr lvl="1" eaLnBrk="1" hangingPunct="1"/>
            <a:r>
              <a:rPr lang="en-US" dirty="0"/>
              <a:t>Connectors</a:t>
            </a:r>
          </a:p>
          <a:p>
            <a:pPr lvl="1" eaLnBrk="1" hangingPunct="1"/>
            <a:r>
              <a:rPr lang="en-US" dirty="0"/>
              <a:t>&amp; Patterns and Constraints that govern how they can be connected to each other. </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41</a:t>
            </a:fld>
            <a:endParaRPr lang="en-US" altLang="en-US">
              <a:solidFill>
                <a:prstClr val="black">
                  <a:tint val="75000"/>
                </a:prstClr>
              </a:solidFill>
            </a:endParaRPr>
          </a:p>
        </p:txBody>
      </p:sp>
    </p:spTree>
    <p:extLst>
      <p:ext uri="{BB962C8B-B14F-4D97-AF65-F5344CB8AC3E}">
        <p14:creationId xmlns:p14="http://schemas.microsoft.com/office/powerpoint/2010/main" val="515043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75475" y="217067"/>
            <a:ext cx="8229600" cy="621287"/>
          </a:xfrm>
        </p:spPr>
        <p:txBody>
          <a:bodyPr/>
          <a:lstStyle/>
          <a:p>
            <a:pPr eaLnBrk="1" hangingPunct="1"/>
            <a:r>
              <a:rPr lang="en-US" dirty="0">
                <a:latin typeface="Verdana" charset="0"/>
              </a:rPr>
              <a:t>Components</a:t>
            </a:r>
          </a:p>
        </p:txBody>
      </p:sp>
      <p:sp>
        <p:nvSpPr>
          <p:cNvPr id="52226" name="Rectangle 3"/>
          <p:cNvSpPr>
            <a:spLocks noGrp="1" noChangeArrowheads="1"/>
          </p:cNvSpPr>
          <p:nvPr>
            <p:ph idx="1"/>
          </p:nvPr>
        </p:nvSpPr>
        <p:spPr>
          <a:xfrm>
            <a:off x="484782" y="929056"/>
            <a:ext cx="7772400" cy="4625636"/>
          </a:xfrm>
        </p:spPr>
        <p:txBody>
          <a:bodyPr/>
          <a:lstStyle/>
          <a:p>
            <a:pPr eaLnBrk="1" hangingPunct="1">
              <a:lnSpc>
                <a:spcPct val="90000"/>
              </a:lnSpc>
            </a:pPr>
            <a:r>
              <a:rPr lang="en-US" dirty="0"/>
              <a:t>Elements that encapsulate processing and data in a system’</a:t>
            </a:r>
            <a:r>
              <a:rPr lang="en-US" altLang="ja-JP" dirty="0"/>
              <a:t>s architecture are referred to as </a:t>
            </a:r>
            <a:r>
              <a:rPr lang="en-US" altLang="ja-JP" dirty="0">
                <a:solidFill>
                  <a:srgbClr val="0000FF"/>
                </a:solidFill>
              </a:rPr>
              <a:t>software components</a:t>
            </a:r>
          </a:p>
          <a:p>
            <a:pPr eaLnBrk="1" hangingPunct="1">
              <a:lnSpc>
                <a:spcPct val="90000"/>
              </a:lnSpc>
            </a:pPr>
            <a:r>
              <a:rPr lang="en-US" dirty="0"/>
              <a:t>A </a:t>
            </a:r>
            <a:r>
              <a:rPr lang="en-US" dirty="0">
                <a:solidFill>
                  <a:srgbClr val="0000FF"/>
                </a:solidFill>
              </a:rPr>
              <a:t>software component</a:t>
            </a:r>
            <a:r>
              <a:rPr lang="en-US" dirty="0"/>
              <a:t> is an architectural entity that:</a:t>
            </a:r>
          </a:p>
          <a:p>
            <a:pPr lvl="1" eaLnBrk="1" hangingPunct="1">
              <a:lnSpc>
                <a:spcPct val="90000"/>
              </a:lnSpc>
            </a:pPr>
            <a:r>
              <a:rPr lang="en-US" dirty="0"/>
              <a:t>Encapsulates a subset of the system’</a:t>
            </a:r>
            <a:r>
              <a:rPr lang="en-US" altLang="ja-JP" dirty="0"/>
              <a:t>s functionality and/or data.</a:t>
            </a:r>
          </a:p>
          <a:p>
            <a:pPr lvl="1" eaLnBrk="1" hangingPunct="1">
              <a:lnSpc>
                <a:spcPct val="90000"/>
              </a:lnSpc>
            </a:pPr>
            <a:r>
              <a:rPr lang="en-US" dirty="0"/>
              <a:t>Restricts access to that subset via an explicitly defined interface.</a:t>
            </a:r>
          </a:p>
          <a:p>
            <a:pPr lvl="1" eaLnBrk="1" hangingPunct="1">
              <a:lnSpc>
                <a:spcPct val="90000"/>
              </a:lnSpc>
            </a:pPr>
            <a:r>
              <a:rPr lang="en-US" dirty="0"/>
              <a:t>Has explicitly defined dependencies on its required execution context.</a:t>
            </a:r>
          </a:p>
          <a:p>
            <a:pPr eaLnBrk="1" hangingPunct="1">
              <a:lnSpc>
                <a:spcPct val="90000"/>
              </a:lnSpc>
            </a:pPr>
            <a:r>
              <a:rPr lang="en-US" dirty="0">
                <a:solidFill>
                  <a:srgbClr val="0432FF"/>
                </a:solidFill>
              </a:rPr>
              <a:t>Components typically provide application-specific services.</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42</a:t>
            </a:fld>
            <a:endParaRPr lang="en-US" altLang="en-US">
              <a:solidFill>
                <a:prstClr val="black">
                  <a:tint val="75000"/>
                </a:prstClr>
              </a:solidFill>
            </a:endParaRPr>
          </a:p>
        </p:txBody>
      </p:sp>
    </p:spTree>
    <p:extLst>
      <p:ext uri="{BB962C8B-B14F-4D97-AF65-F5344CB8AC3E}">
        <p14:creationId xmlns:p14="http://schemas.microsoft.com/office/powerpoint/2010/main" val="1667758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217067"/>
            <a:ext cx="8229600" cy="621287"/>
          </a:xfrm>
        </p:spPr>
        <p:txBody>
          <a:bodyPr/>
          <a:lstStyle/>
          <a:p>
            <a:pPr eaLnBrk="1" hangingPunct="1"/>
            <a:r>
              <a:rPr lang="en-US" dirty="0">
                <a:latin typeface="Verdana" charset="0"/>
              </a:rPr>
              <a:t>Connectors</a:t>
            </a:r>
          </a:p>
        </p:txBody>
      </p:sp>
      <p:sp>
        <p:nvSpPr>
          <p:cNvPr id="54274" name="Rectangle 3"/>
          <p:cNvSpPr>
            <a:spLocks noGrp="1" noChangeArrowheads="1"/>
          </p:cNvSpPr>
          <p:nvPr>
            <p:ph idx="1"/>
          </p:nvPr>
        </p:nvSpPr>
        <p:spPr>
          <a:xfrm>
            <a:off x="557879" y="1051606"/>
            <a:ext cx="7939667" cy="4512222"/>
          </a:xfrm>
        </p:spPr>
        <p:txBody>
          <a:bodyPr/>
          <a:lstStyle/>
          <a:p>
            <a:pPr eaLnBrk="1" hangingPunct="1">
              <a:lnSpc>
                <a:spcPct val="90000"/>
              </a:lnSpc>
            </a:pPr>
            <a:r>
              <a:rPr lang="en-US" dirty="0"/>
              <a:t>A </a:t>
            </a:r>
            <a:r>
              <a:rPr lang="en-US" dirty="0">
                <a:solidFill>
                  <a:srgbClr val="0000FF"/>
                </a:solidFill>
              </a:rPr>
              <a:t>software connector </a:t>
            </a:r>
            <a:r>
              <a:rPr lang="en-US" dirty="0"/>
              <a:t>is an architectural building block tasked with effecting and regulating interactions among components.</a:t>
            </a:r>
          </a:p>
          <a:p>
            <a:pPr eaLnBrk="1" hangingPunct="1">
              <a:lnSpc>
                <a:spcPct val="90000"/>
              </a:lnSpc>
            </a:pPr>
            <a:r>
              <a:rPr lang="en-US" dirty="0"/>
              <a:t>In complex systems </a:t>
            </a:r>
            <a:r>
              <a:rPr lang="en-US" dirty="0">
                <a:solidFill>
                  <a:srgbClr val="0000FF"/>
                </a:solidFill>
              </a:rPr>
              <a:t>interaction </a:t>
            </a:r>
            <a:r>
              <a:rPr lang="en-US" dirty="0"/>
              <a:t>may become more important and challenging than the functionality of the individual components.</a:t>
            </a:r>
          </a:p>
          <a:p>
            <a:pPr eaLnBrk="1" hangingPunct="1">
              <a:lnSpc>
                <a:spcPct val="90000"/>
              </a:lnSpc>
            </a:pPr>
            <a:r>
              <a:rPr lang="en-US" dirty="0"/>
              <a:t>In many software systems connectors are usually simple procedure calls or shared data accesses.</a:t>
            </a:r>
          </a:p>
          <a:p>
            <a:pPr lvl="1" eaLnBrk="1" hangingPunct="1">
              <a:lnSpc>
                <a:spcPct val="90000"/>
              </a:lnSpc>
            </a:pPr>
            <a:r>
              <a:rPr lang="en-US" dirty="0"/>
              <a:t>Much more sophisticated and complex connectors are possible!</a:t>
            </a:r>
          </a:p>
          <a:p>
            <a:pPr eaLnBrk="1" hangingPunct="1">
              <a:lnSpc>
                <a:spcPct val="90000"/>
              </a:lnSpc>
            </a:pPr>
            <a:r>
              <a:rPr lang="en-US" dirty="0">
                <a:solidFill>
                  <a:srgbClr val="0432FF"/>
                </a:solidFill>
              </a:rPr>
              <a:t>Connectors typically provide application-independent interaction facilities.</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43</a:t>
            </a:fld>
            <a:endParaRPr lang="en-US" altLang="en-US">
              <a:solidFill>
                <a:prstClr val="black">
                  <a:tint val="75000"/>
                </a:prstClr>
              </a:solidFill>
            </a:endParaRPr>
          </a:p>
        </p:txBody>
      </p:sp>
    </p:spTree>
    <p:extLst>
      <p:ext uri="{BB962C8B-B14F-4D97-AF65-F5344CB8AC3E}">
        <p14:creationId xmlns:p14="http://schemas.microsoft.com/office/powerpoint/2010/main" val="2895468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p:cNvSpPr>
            <a:spLocks noGrp="1" noChangeArrowheads="1"/>
          </p:cNvSpPr>
          <p:nvPr>
            <p:ph type="title"/>
          </p:nvPr>
        </p:nvSpPr>
        <p:spPr/>
        <p:txBody>
          <a:bodyPr/>
          <a:lstStyle/>
          <a:p>
            <a:pPr eaLnBrk="1" hangingPunct="1"/>
            <a:r>
              <a:rPr lang="en-US">
                <a:latin typeface="Verdana" charset="0"/>
              </a:rPr>
              <a:t>Examples of Connectors</a:t>
            </a:r>
          </a:p>
        </p:txBody>
      </p:sp>
      <p:sp>
        <p:nvSpPr>
          <p:cNvPr id="60418" name="Rectangle 5"/>
          <p:cNvSpPr>
            <a:spLocks noGrp="1" noChangeArrowheads="1"/>
          </p:cNvSpPr>
          <p:nvPr>
            <p:ph idx="1"/>
          </p:nvPr>
        </p:nvSpPr>
        <p:spPr/>
        <p:txBody>
          <a:bodyPr/>
          <a:lstStyle/>
          <a:p>
            <a:pPr eaLnBrk="1" hangingPunct="1"/>
            <a:r>
              <a:rPr lang="en-US" dirty="0"/>
              <a:t>Procedure call connectors </a:t>
            </a:r>
          </a:p>
          <a:p>
            <a:pPr eaLnBrk="1" hangingPunct="1"/>
            <a:r>
              <a:rPr lang="en-US" dirty="0"/>
              <a:t>Shared memory connectors </a:t>
            </a:r>
          </a:p>
          <a:p>
            <a:pPr eaLnBrk="1" hangingPunct="1"/>
            <a:r>
              <a:rPr lang="en-US" dirty="0"/>
              <a:t>Message passing connectors </a:t>
            </a:r>
          </a:p>
          <a:p>
            <a:pPr eaLnBrk="1" hangingPunct="1"/>
            <a:r>
              <a:rPr lang="en-US" dirty="0"/>
              <a:t>Streaming connectors </a:t>
            </a:r>
          </a:p>
          <a:p>
            <a:pPr eaLnBrk="1" hangingPunct="1"/>
            <a:endParaRPr lang="en-US" dirty="0">
              <a:latin typeface="Tahoma" charset="0"/>
            </a:endParaRP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44</a:t>
            </a:fld>
            <a:endParaRPr lang="en-US" altLang="en-US">
              <a:solidFill>
                <a:prstClr val="black">
                  <a:tint val="75000"/>
                </a:prstClr>
              </a:solidFill>
            </a:endParaRPr>
          </a:p>
        </p:txBody>
      </p:sp>
      <p:pic>
        <p:nvPicPr>
          <p:cNvPr id="40962" name="Picture 2" descr="netflix-microservices-diagram-bruce-wong - WalktheChat">
            <a:extLst>
              <a:ext uri="{FF2B5EF4-FFF2-40B4-BE49-F238E27FC236}">
                <a16:creationId xmlns:a16="http://schemas.microsoft.com/office/drawing/2014/main" id="{DFDA7709-40F0-7544-A857-D3543D82F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292" y="2390662"/>
            <a:ext cx="3997864" cy="31568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46136A-8D64-6F44-B796-223BD52FB9DA}"/>
              </a:ext>
            </a:extLst>
          </p:cNvPr>
          <p:cNvSpPr txBox="1"/>
          <p:nvPr/>
        </p:nvSpPr>
        <p:spPr>
          <a:xfrm>
            <a:off x="922961" y="3969090"/>
            <a:ext cx="3621571" cy="592342"/>
          </a:xfrm>
          <a:prstGeom prst="rect">
            <a:avLst/>
          </a:prstGeom>
          <a:noFill/>
        </p:spPr>
        <p:txBody>
          <a:bodyPr wrap="square" rtlCol="0">
            <a:spAutoFit/>
          </a:bodyPr>
          <a:lstStyle/>
          <a:p>
            <a:pPr algn="ctr"/>
            <a:r>
              <a:rPr lang="en-US" dirty="0"/>
              <a:t>The Netflix Microservice Architecture</a:t>
            </a:r>
          </a:p>
        </p:txBody>
      </p:sp>
    </p:spTree>
    <p:extLst>
      <p:ext uri="{BB962C8B-B14F-4D97-AF65-F5344CB8AC3E}">
        <p14:creationId xmlns:p14="http://schemas.microsoft.com/office/powerpoint/2010/main" val="420210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568EDBD-1125-034D-8D43-2808A7A51CB9}" type="slidenum">
              <a:rPr lang="en-US"/>
              <a:pPr/>
              <a:t>45</a:t>
            </a:fld>
            <a:endParaRPr lang="en-US"/>
          </a:p>
        </p:txBody>
      </p:sp>
      <p:sp>
        <p:nvSpPr>
          <p:cNvPr id="254978" name="Rectangle 2"/>
          <p:cNvSpPr>
            <a:spLocks noGrp="1" noChangeArrowheads="1"/>
          </p:cNvSpPr>
          <p:nvPr>
            <p:ph type="title"/>
          </p:nvPr>
        </p:nvSpPr>
        <p:spPr/>
        <p:txBody>
          <a:bodyPr/>
          <a:lstStyle/>
          <a:p>
            <a:r>
              <a:rPr lang="en-US"/>
              <a:t>Architecture Defines Structure</a:t>
            </a:r>
          </a:p>
        </p:txBody>
      </p:sp>
      <p:sp>
        <p:nvSpPr>
          <p:cNvPr id="254979" name="Rectangle 3"/>
          <p:cNvSpPr>
            <a:spLocks noGrp="1" noChangeArrowheads="1"/>
          </p:cNvSpPr>
          <p:nvPr>
            <p:ph type="body" idx="1"/>
          </p:nvPr>
        </p:nvSpPr>
        <p:spPr/>
        <p:txBody>
          <a:bodyPr/>
          <a:lstStyle/>
          <a:p>
            <a:r>
              <a:rPr lang="en-US" dirty="0"/>
              <a:t>Decomposition of system into components/modules/subsystems</a:t>
            </a:r>
          </a:p>
          <a:p>
            <a:r>
              <a:rPr lang="en-US" dirty="0"/>
              <a:t>Architecture defines:</a:t>
            </a:r>
          </a:p>
          <a:p>
            <a:pPr lvl="1"/>
            <a:r>
              <a:rPr lang="en-US" dirty="0">
                <a:solidFill>
                  <a:srgbClr val="0432FF"/>
                </a:solidFill>
              </a:rPr>
              <a:t>Component responsibilities</a:t>
            </a:r>
          </a:p>
          <a:p>
            <a:pPr lvl="2"/>
            <a:r>
              <a:rPr lang="en-US" dirty="0"/>
              <a:t>Precisely what a component will do when you ask it</a:t>
            </a:r>
          </a:p>
          <a:p>
            <a:pPr lvl="1"/>
            <a:r>
              <a:rPr lang="en-US" dirty="0">
                <a:solidFill>
                  <a:srgbClr val="0432FF"/>
                </a:solidFill>
              </a:rPr>
              <a:t>Component interfaces</a:t>
            </a:r>
          </a:p>
          <a:p>
            <a:pPr lvl="2"/>
            <a:r>
              <a:rPr lang="en-US" dirty="0"/>
              <a:t>What a component can do</a:t>
            </a:r>
          </a:p>
          <a:p>
            <a:pPr lvl="1"/>
            <a:r>
              <a:rPr lang="en-US" dirty="0">
                <a:solidFill>
                  <a:srgbClr val="0432FF"/>
                </a:solidFill>
              </a:rPr>
              <a:t>Component communications and dependencies</a:t>
            </a:r>
          </a:p>
          <a:p>
            <a:pPr lvl="2"/>
            <a:r>
              <a:rPr lang="en-US" dirty="0"/>
              <a:t>How components communicate</a:t>
            </a:r>
          </a:p>
        </p:txBody>
      </p:sp>
    </p:spTree>
    <p:extLst>
      <p:ext uri="{BB962C8B-B14F-4D97-AF65-F5344CB8AC3E}">
        <p14:creationId xmlns:p14="http://schemas.microsoft.com/office/powerpoint/2010/main" val="331109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0E52116-1C42-5A43-B829-838947F78F02}" type="slidenum">
              <a:rPr lang="en-US"/>
              <a:pPr/>
              <a:t>46</a:t>
            </a:fld>
            <a:endParaRPr lang="en-US"/>
          </a:p>
        </p:txBody>
      </p:sp>
      <p:sp>
        <p:nvSpPr>
          <p:cNvPr id="258050" name="Rectangle 2"/>
          <p:cNvSpPr>
            <a:spLocks noGrp="1" noChangeArrowheads="1"/>
          </p:cNvSpPr>
          <p:nvPr>
            <p:ph type="title"/>
          </p:nvPr>
        </p:nvSpPr>
        <p:spPr/>
        <p:txBody>
          <a:bodyPr/>
          <a:lstStyle/>
          <a:p>
            <a:r>
              <a:rPr lang="en-US" sz="2400" dirty="0"/>
              <a:t>Architecture Specifies Component Communication </a:t>
            </a:r>
          </a:p>
        </p:txBody>
      </p:sp>
      <p:sp>
        <p:nvSpPr>
          <p:cNvPr id="258051" name="Rectangle 3"/>
          <p:cNvSpPr>
            <a:spLocks noGrp="1" noChangeArrowheads="1"/>
          </p:cNvSpPr>
          <p:nvPr>
            <p:ph type="body" idx="1"/>
          </p:nvPr>
        </p:nvSpPr>
        <p:spPr/>
        <p:txBody>
          <a:bodyPr/>
          <a:lstStyle/>
          <a:p>
            <a:pPr>
              <a:lnSpc>
                <a:spcPct val="90000"/>
              </a:lnSpc>
            </a:pPr>
            <a:r>
              <a:rPr lang="en-US" dirty="0"/>
              <a:t>Communication involves:</a:t>
            </a:r>
          </a:p>
          <a:p>
            <a:pPr lvl="1">
              <a:lnSpc>
                <a:spcPct val="90000"/>
              </a:lnSpc>
            </a:pPr>
            <a:r>
              <a:rPr lang="en-US" dirty="0"/>
              <a:t>Data passing mechanisms</a:t>
            </a:r>
          </a:p>
          <a:p>
            <a:pPr lvl="2">
              <a:lnSpc>
                <a:spcPct val="90000"/>
              </a:lnSpc>
            </a:pPr>
            <a:r>
              <a:rPr lang="en-US" dirty="0"/>
              <a:t>Remote method invocation</a:t>
            </a:r>
          </a:p>
          <a:p>
            <a:pPr lvl="2">
              <a:lnSpc>
                <a:spcPct val="90000"/>
              </a:lnSpc>
            </a:pPr>
            <a:r>
              <a:rPr lang="en-US" dirty="0"/>
              <a:t>Asynchronous message</a:t>
            </a:r>
          </a:p>
          <a:p>
            <a:pPr lvl="2">
              <a:lnSpc>
                <a:spcPct val="90000"/>
              </a:lnSpc>
            </a:pPr>
            <a:r>
              <a:rPr lang="en-US" dirty="0"/>
              <a:t>Streaming and </a:t>
            </a:r>
            <a:r>
              <a:rPr lang="en-US" dirty="0" err="1"/>
              <a:t>eventing</a:t>
            </a:r>
            <a:endParaRPr lang="en-US" dirty="0"/>
          </a:p>
          <a:p>
            <a:pPr lvl="1">
              <a:lnSpc>
                <a:spcPct val="90000"/>
              </a:lnSpc>
            </a:pPr>
            <a:r>
              <a:rPr lang="en-US" dirty="0"/>
              <a:t>Control flow</a:t>
            </a:r>
          </a:p>
          <a:p>
            <a:pPr lvl="2">
              <a:lnSpc>
                <a:spcPct val="90000"/>
              </a:lnSpc>
            </a:pPr>
            <a:r>
              <a:rPr lang="en-US" dirty="0"/>
              <a:t>Sequential</a:t>
            </a:r>
          </a:p>
          <a:p>
            <a:pPr lvl="2">
              <a:lnSpc>
                <a:spcPct val="90000"/>
              </a:lnSpc>
            </a:pPr>
            <a:r>
              <a:rPr lang="en-US" dirty="0"/>
              <a:t>Concurrent/parallel</a:t>
            </a:r>
          </a:p>
          <a:p>
            <a:pPr lvl="2">
              <a:lnSpc>
                <a:spcPct val="90000"/>
              </a:lnSpc>
            </a:pPr>
            <a:endParaRPr lang="en-US" dirty="0"/>
          </a:p>
        </p:txBody>
      </p:sp>
    </p:spTree>
    <p:extLst>
      <p:ext uri="{BB962C8B-B14F-4D97-AF65-F5344CB8AC3E}">
        <p14:creationId xmlns:p14="http://schemas.microsoft.com/office/powerpoint/2010/main" val="2001792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6"/>
          <p:cNvSpPr>
            <a:spLocks noGrp="1"/>
          </p:cNvSpPr>
          <p:nvPr>
            <p:ph type="sldNum" sz="quarter" idx="12"/>
          </p:nvPr>
        </p:nvSpPr>
        <p:spPr/>
        <p:txBody>
          <a:bodyPr/>
          <a:lstStyle/>
          <a:p>
            <a:fld id="{F78E1562-C411-4647-8F98-E5303D3029E7}" type="slidenum">
              <a:rPr lang="en-US"/>
              <a:pPr/>
              <a:t>47</a:t>
            </a:fld>
            <a:endParaRPr lang="en-US"/>
          </a:p>
        </p:txBody>
      </p:sp>
      <p:sp>
        <p:nvSpPr>
          <p:cNvPr id="256002" name="Rectangle 2"/>
          <p:cNvSpPr>
            <a:spLocks noGrp="1" noChangeArrowheads="1"/>
          </p:cNvSpPr>
          <p:nvPr>
            <p:ph type="title"/>
          </p:nvPr>
        </p:nvSpPr>
        <p:spPr>
          <a:xfrm>
            <a:off x="311009" y="211397"/>
            <a:ext cx="8597712" cy="565164"/>
          </a:xfrm>
        </p:spPr>
        <p:txBody>
          <a:bodyPr/>
          <a:lstStyle/>
          <a:p>
            <a:r>
              <a:rPr lang="en-US" sz="2400" u="none" dirty="0">
                <a:effectLst>
                  <a:outerShdw blurRad="38100" dist="38100" dir="2700000" algn="tl">
                    <a:srgbClr val="000000">
                      <a:alpha val="43137"/>
                    </a:srgbClr>
                  </a:outerShdw>
                </a:effectLst>
                <a:latin typeface="Verdana" charset="0"/>
              </a:rPr>
              <a:t>An Important Concern: Structure and Dependencies</a:t>
            </a:r>
          </a:p>
        </p:txBody>
      </p:sp>
      <p:sp>
        <p:nvSpPr>
          <p:cNvPr id="256033" name="Rectangle 33"/>
          <p:cNvSpPr>
            <a:spLocks noGrp="1" noChangeArrowheads="1"/>
          </p:cNvSpPr>
          <p:nvPr>
            <p:ph type="body" sz="half" idx="1"/>
          </p:nvPr>
        </p:nvSpPr>
        <p:spPr>
          <a:xfrm>
            <a:off x="0" y="1127478"/>
            <a:ext cx="4038600" cy="4322233"/>
          </a:xfrm>
        </p:spPr>
        <p:txBody>
          <a:bodyPr/>
          <a:lstStyle/>
          <a:p>
            <a:r>
              <a:rPr lang="en-US" sz="2400" dirty="0"/>
              <a:t>Excessive component dependencies are bad!</a:t>
            </a:r>
          </a:p>
          <a:p>
            <a:r>
              <a:rPr lang="en-US" sz="2400" dirty="0"/>
              <a:t>Key architecture issue</a:t>
            </a:r>
          </a:p>
          <a:p>
            <a:pPr lvl="1"/>
            <a:r>
              <a:rPr lang="en-US" sz="2000" dirty="0"/>
              <a:t>Identifying components that may change</a:t>
            </a:r>
          </a:p>
          <a:p>
            <a:pPr lvl="1"/>
            <a:r>
              <a:rPr lang="en-US" sz="2000" dirty="0"/>
              <a:t>Reduce direct dependencies on these components</a:t>
            </a:r>
          </a:p>
          <a:p>
            <a:r>
              <a:rPr lang="en-US" sz="2400" dirty="0"/>
              <a:t>Creates more modifiable systems</a:t>
            </a:r>
          </a:p>
        </p:txBody>
      </p:sp>
      <p:grpSp>
        <p:nvGrpSpPr>
          <p:cNvPr id="256004" name="Group 4"/>
          <p:cNvGrpSpPr>
            <a:grpSpLocks noChangeAspect="1"/>
          </p:cNvGrpSpPr>
          <p:nvPr/>
        </p:nvGrpSpPr>
        <p:grpSpPr bwMode="auto">
          <a:xfrm>
            <a:off x="4356100" y="1319390"/>
            <a:ext cx="4787900" cy="4550849"/>
            <a:chOff x="2504" y="3726"/>
            <a:chExt cx="5211" cy="4215"/>
          </a:xfrm>
        </p:grpSpPr>
        <p:sp>
          <p:nvSpPr>
            <p:cNvPr id="256005" name="AutoShape 5"/>
            <p:cNvSpPr>
              <a:spLocks noChangeAspect="1" noChangeArrowheads="1"/>
            </p:cNvSpPr>
            <p:nvPr/>
          </p:nvSpPr>
          <p:spPr bwMode="auto">
            <a:xfrm>
              <a:off x="2504" y="3726"/>
              <a:ext cx="5211" cy="4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p>
          </p:txBody>
        </p:sp>
        <p:sp>
          <p:nvSpPr>
            <p:cNvPr id="256006" name="AutoShape 6"/>
            <p:cNvSpPr>
              <a:spLocks noChangeArrowheads="1"/>
            </p:cNvSpPr>
            <p:nvPr/>
          </p:nvSpPr>
          <p:spPr bwMode="auto">
            <a:xfrm>
              <a:off x="5062" y="3726"/>
              <a:ext cx="570" cy="720"/>
            </a:xfrm>
            <a:prstGeom prst="cube">
              <a:avLst>
                <a:gd name="adj" fmla="val 25000"/>
              </a:avLst>
            </a:prstGeom>
            <a:solidFill>
              <a:srgbClr val="FFFFFF"/>
            </a:solidFill>
            <a:ln w="9525">
              <a:solidFill>
                <a:srgbClr val="000000"/>
              </a:solidFill>
              <a:miter lim="800000"/>
              <a:headEnd/>
              <a:tailEnd/>
            </a:ln>
          </p:spPr>
          <p:txBody>
            <a:bodyPr/>
            <a:lstStyle/>
            <a:p>
              <a:r>
                <a:rPr lang="en-US" sz="1200"/>
                <a:t>C1</a:t>
              </a:r>
              <a:endParaRPr lang="en-US"/>
            </a:p>
          </p:txBody>
        </p:sp>
        <p:sp>
          <p:nvSpPr>
            <p:cNvPr id="256007" name="AutoShape 7"/>
            <p:cNvSpPr>
              <a:spLocks noChangeArrowheads="1"/>
            </p:cNvSpPr>
            <p:nvPr/>
          </p:nvSpPr>
          <p:spPr bwMode="auto">
            <a:xfrm>
              <a:off x="2884" y="5022"/>
              <a:ext cx="1413" cy="782"/>
            </a:xfrm>
            <a:prstGeom prst="cube">
              <a:avLst>
                <a:gd name="adj" fmla="val 25000"/>
              </a:avLst>
            </a:prstGeom>
            <a:solidFill>
              <a:srgbClr val="FFFFFF"/>
            </a:solidFill>
            <a:ln w="9525">
              <a:solidFill>
                <a:srgbClr val="000000"/>
              </a:solidFill>
              <a:miter lim="800000"/>
              <a:headEnd/>
              <a:tailEnd/>
            </a:ln>
          </p:spPr>
          <p:txBody>
            <a:bodyPr/>
            <a:lstStyle/>
            <a:p>
              <a:r>
                <a:rPr lang="en-US" sz="1200" dirty="0"/>
                <a:t>Third Party </a:t>
              </a:r>
            </a:p>
            <a:p>
              <a:r>
                <a:rPr lang="en-US" sz="1200" dirty="0"/>
                <a:t>Component</a:t>
              </a:r>
              <a:endParaRPr lang="en-US" dirty="0"/>
            </a:p>
          </p:txBody>
        </p:sp>
        <p:sp>
          <p:nvSpPr>
            <p:cNvPr id="256008" name="Text Box 8"/>
            <p:cNvSpPr txBox="1">
              <a:spLocks noChangeArrowheads="1"/>
            </p:cNvSpPr>
            <p:nvPr/>
          </p:nvSpPr>
          <p:spPr bwMode="auto">
            <a:xfrm>
              <a:off x="4773" y="6766"/>
              <a:ext cx="1045" cy="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900" b="1" dirty="0">
                  <a:latin typeface="Arial Narrow" charset="0"/>
                </a:rPr>
                <a:t>Diagram Key</a:t>
              </a:r>
            </a:p>
            <a:p>
              <a:endParaRPr lang="en-US" sz="900" dirty="0">
                <a:latin typeface="Arial Narrow" charset="0"/>
              </a:endParaRPr>
            </a:p>
            <a:p>
              <a:r>
                <a:rPr lang="en-US" sz="900" dirty="0">
                  <a:latin typeface="Arial Narrow" charset="0"/>
                </a:rPr>
                <a:t>Component</a:t>
              </a:r>
            </a:p>
            <a:p>
              <a:endParaRPr lang="en-US" sz="900" dirty="0">
                <a:latin typeface="Arial Narrow" charset="0"/>
              </a:endParaRPr>
            </a:p>
            <a:p>
              <a:endParaRPr lang="en-US" sz="900" dirty="0">
                <a:latin typeface="Arial Narrow" charset="0"/>
              </a:endParaRPr>
            </a:p>
            <a:p>
              <a:endParaRPr lang="en-US" sz="900" dirty="0">
                <a:latin typeface="Arial Narrow" charset="0"/>
              </a:endParaRPr>
            </a:p>
            <a:p>
              <a:r>
                <a:rPr lang="en-US" sz="900" dirty="0">
                  <a:latin typeface="Arial Narrow" charset="0"/>
                </a:rPr>
                <a:t>Dependency</a:t>
              </a:r>
              <a:endParaRPr lang="en-US" dirty="0"/>
            </a:p>
          </p:txBody>
        </p:sp>
        <p:sp>
          <p:nvSpPr>
            <p:cNvPr id="256009" name="AutoShape 9"/>
            <p:cNvSpPr>
              <a:spLocks noChangeArrowheads="1"/>
            </p:cNvSpPr>
            <p:nvPr/>
          </p:nvSpPr>
          <p:spPr bwMode="auto">
            <a:xfrm>
              <a:off x="2504"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C1</a:t>
              </a:r>
              <a:endParaRPr lang="en-US"/>
            </a:p>
          </p:txBody>
        </p:sp>
        <p:sp>
          <p:nvSpPr>
            <p:cNvPr id="256010" name="AutoShape 10"/>
            <p:cNvSpPr>
              <a:spLocks noChangeArrowheads="1"/>
            </p:cNvSpPr>
            <p:nvPr/>
          </p:nvSpPr>
          <p:spPr bwMode="auto">
            <a:xfrm>
              <a:off x="3073"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C2</a:t>
              </a:r>
              <a:endParaRPr lang="en-US"/>
            </a:p>
          </p:txBody>
        </p:sp>
        <p:sp>
          <p:nvSpPr>
            <p:cNvPr id="256011" name="AutoShape 11"/>
            <p:cNvSpPr>
              <a:spLocks noChangeArrowheads="1"/>
            </p:cNvSpPr>
            <p:nvPr/>
          </p:nvSpPr>
          <p:spPr bwMode="auto">
            <a:xfrm>
              <a:off x="3642" y="3726"/>
              <a:ext cx="568" cy="720"/>
            </a:xfrm>
            <a:prstGeom prst="cube">
              <a:avLst>
                <a:gd name="adj" fmla="val 25000"/>
              </a:avLst>
            </a:prstGeom>
            <a:solidFill>
              <a:srgbClr val="FFFFFF"/>
            </a:solidFill>
            <a:ln w="9525">
              <a:solidFill>
                <a:srgbClr val="000000"/>
              </a:solidFill>
              <a:miter lim="800000"/>
              <a:headEnd/>
              <a:tailEnd/>
            </a:ln>
          </p:spPr>
          <p:txBody>
            <a:bodyPr/>
            <a:lstStyle/>
            <a:p>
              <a:r>
                <a:rPr lang="en-US" sz="1200"/>
                <a:t>C3</a:t>
              </a:r>
              <a:endParaRPr lang="en-US"/>
            </a:p>
          </p:txBody>
        </p:sp>
        <p:sp>
          <p:nvSpPr>
            <p:cNvPr id="256012" name="AutoShape 12"/>
            <p:cNvSpPr>
              <a:spLocks noChangeArrowheads="1"/>
            </p:cNvSpPr>
            <p:nvPr/>
          </p:nvSpPr>
          <p:spPr bwMode="auto">
            <a:xfrm>
              <a:off x="4210"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C4</a:t>
              </a:r>
              <a:endParaRPr lang="en-US"/>
            </a:p>
          </p:txBody>
        </p:sp>
        <p:sp>
          <p:nvSpPr>
            <p:cNvPr id="256013" name="Line 13"/>
            <p:cNvSpPr>
              <a:spLocks noChangeShapeType="1"/>
            </p:cNvSpPr>
            <p:nvPr/>
          </p:nvSpPr>
          <p:spPr bwMode="auto">
            <a:xfrm>
              <a:off x="3263" y="4446"/>
              <a:ext cx="1" cy="576"/>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14" name="Line 14"/>
            <p:cNvSpPr>
              <a:spLocks noChangeShapeType="1"/>
            </p:cNvSpPr>
            <p:nvPr/>
          </p:nvSpPr>
          <p:spPr bwMode="auto">
            <a:xfrm>
              <a:off x="2694" y="4446"/>
              <a:ext cx="379" cy="576"/>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15" name="Line 15"/>
            <p:cNvSpPr>
              <a:spLocks noChangeShapeType="1"/>
            </p:cNvSpPr>
            <p:nvPr/>
          </p:nvSpPr>
          <p:spPr bwMode="auto">
            <a:xfrm>
              <a:off x="3831" y="4446"/>
              <a:ext cx="2" cy="576"/>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16" name="Line 16"/>
            <p:cNvSpPr>
              <a:spLocks noChangeShapeType="1"/>
            </p:cNvSpPr>
            <p:nvPr/>
          </p:nvSpPr>
          <p:spPr bwMode="auto">
            <a:xfrm flipH="1">
              <a:off x="4115" y="4446"/>
              <a:ext cx="285" cy="576"/>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17" name="AutoShape 17"/>
            <p:cNvSpPr>
              <a:spLocks noChangeArrowheads="1"/>
            </p:cNvSpPr>
            <p:nvPr/>
          </p:nvSpPr>
          <p:spPr bwMode="auto">
            <a:xfrm>
              <a:off x="4304" y="6798"/>
              <a:ext cx="472" cy="480"/>
            </a:xfrm>
            <a:prstGeom prst="cube">
              <a:avLst>
                <a:gd name="adj" fmla="val 25000"/>
              </a:avLst>
            </a:prstGeom>
            <a:solidFill>
              <a:srgbClr val="FFFFFF"/>
            </a:solidFill>
            <a:ln w="9525">
              <a:solidFill>
                <a:srgbClr val="000000"/>
              </a:solidFill>
              <a:miter lim="800000"/>
              <a:headEnd/>
              <a:tailEnd/>
            </a:ln>
          </p:spPr>
          <p:txBody>
            <a:bodyPr/>
            <a:lstStyle/>
            <a:p>
              <a:r>
                <a:rPr lang="en-US" sz="1200"/>
                <a:t>C</a:t>
              </a:r>
              <a:endParaRPr lang="en-US"/>
            </a:p>
          </p:txBody>
        </p:sp>
        <p:sp>
          <p:nvSpPr>
            <p:cNvPr id="256018" name="Line 18"/>
            <p:cNvSpPr>
              <a:spLocks noChangeShapeType="1"/>
            </p:cNvSpPr>
            <p:nvPr/>
          </p:nvSpPr>
          <p:spPr bwMode="auto">
            <a:xfrm>
              <a:off x="2694" y="7614"/>
              <a:ext cx="379"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type="triangl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19" name="Line 19"/>
            <p:cNvSpPr>
              <a:spLocks noChangeShapeType="1"/>
            </p:cNvSpPr>
            <p:nvPr/>
          </p:nvSpPr>
          <p:spPr bwMode="auto">
            <a:xfrm>
              <a:off x="4115" y="7566"/>
              <a:ext cx="567" cy="1"/>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20" name="AutoShape 20"/>
            <p:cNvSpPr>
              <a:spLocks noChangeArrowheads="1"/>
            </p:cNvSpPr>
            <p:nvPr/>
          </p:nvSpPr>
          <p:spPr bwMode="auto">
            <a:xfrm>
              <a:off x="5633" y="5694"/>
              <a:ext cx="1328" cy="720"/>
            </a:xfrm>
            <a:prstGeom prst="cube">
              <a:avLst>
                <a:gd name="adj" fmla="val 25000"/>
              </a:avLst>
            </a:prstGeom>
            <a:solidFill>
              <a:srgbClr val="FFFFFF"/>
            </a:solidFill>
            <a:ln w="9525">
              <a:solidFill>
                <a:srgbClr val="000000"/>
              </a:solidFill>
              <a:miter lim="800000"/>
              <a:headEnd/>
              <a:tailEnd/>
            </a:ln>
          </p:spPr>
          <p:txBody>
            <a:bodyPr/>
            <a:lstStyle/>
            <a:p>
              <a:r>
                <a:rPr lang="en-US" sz="1200"/>
                <a:t>Third Party </a:t>
              </a:r>
            </a:p>
            <a:p>
              <a:r>
                <a:rPr lang="en-US" sz="1200"/>
                <a:t>Component</a:t>
              </a:r>
              <a:endParaRPr lang="en-US"/>
            </a:p>
          </p:txBody>
        </p:sp>
        <p:sp>
          <p:nvSpPr>
            <p:cNvPr id="256021" name="AutoShape 21"/>
            <p:cNvSpPr>
              <a:spLocks noChangeArrowheads="1"/>
            </p:cNvSpPr>
            <p:nvPr/>
          </p:nvSpPr>
          <p:spPr bwMode="auto">
            <a:xfrm>
              <a:off x="6010" y="4686"/>
              <a:ext cx="666" cy="720"/>
            </a:xfrm>
            <a:prstGeom prst="cube">
              <a:avLst>
                <a:gd name="adj" fmla="val 25000"/>
              </a:avLst>
            </a:prstGeom>
            <a:solidFill>
              <a:srgbClr val="FFFFFF"/>
            </a:solidFill>
            <a:ln w="9525">
              <a:solidFill>
                <a:srgbClr val="000000"/>
              </a:solidFill>
              <a:miter lim="800000"/>
              <a:headEnd/>
              <a:tailEnd/>
            </a:ln>
          </p:spPr>
          <p:txBody>
            <a:bodyPr/>
            <a:lstStyle/>
            <a:p>
              <a:r>
                <a:rPr lang="en-US" sz="1200"/>
                <a:t>AL</a:t>
              </a:r>
              <a:endParaRPr lang="en-US"/>
            </a:p>
          </p:txBody>
        </p:sp>
        <p:sp>
          <p:nvSpPr>
            <p:cNvPr id="256022" name="Line 22"/>
            <p:cNvSpPr>
              <a:spLocks noChangeShapeType="1"/>
            </p:cNvSpPr>
            <p:nvPr/>
          </p:nvSpPr>
          <p:spPr bwMode="auto">
            <a:xfrm>
              <a:off x="5539" y="4398"/>
              <a:ext cx="567" cy="384"/>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23" name="Line 23"/>
            <p:cNvSpPr>
              <a:spLocks noChangeShapeType="1"/>
            </p:cNvSpPr>
            <p:nvPr/>
          </p:nvSpPr>
          <p:spPr bwMode="auto">
            <a:xfrm>
              <a:off x="6295" y="5406"/>
              <a:ext cx="2" cy="288"/>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24" name="Text Box 24"/>
            <p:cNvSpPr txBox="1">
              <a:spLocks noChangeArrowheads="1"/>
            </p:cNvSpPr>
            <p:nvPr/>
          </p:nvSpPr>
          <p:spPr bwMode="auto">
            <a:xfrm>
              <a:off x="2504" y="6126"/>
              <a:ext cx="1800" cy="15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r>
                <a:rPr lang="en-US" sz="900">
                  <a:latin typeface="Arial Narrow" charset="0"/>
                </a:rPr>
                <a:t>Four components are directly dependent on a third party component. If the third party component is replaced with a new component with a different interface, changes to each component are likely.</a:t>
              </a:r>
              <a:endParaRPr lang="en-US"/>
            </a:p>
          </p:txBody>
        </p:sp>
        <p:sp>
          <p:nvSpPr>
            <p:cNvPr id="256025" name="Text Box 25"/>
            <p:cNvSpPr txBox="1">
              <a:spLocks noChangeArrowheads="1"/>
            </p:cNvSpPr>
            <p:nvPr/>
          </p:nvSpPr>
          <p:spPr bwMode="auto">
            <a:xfrm>
              <a:off x="5536" y="6510"/>
              <a:ext cx="2179" cy="11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r>
                <a:rPr lang="en-US" sz="900">
                  <a:latin typeface="Arial Narrow" charset="0"/>
                </a:rPr>
                <a:t>Only the AL (abstraction layer) component is directly dependent on the third party component. If the third party component is replaced, changes are restricted to the AL component only</a:t>
              </a:r>
              <a:endParaRPr lang="en-US"/>
            </a:p>
          </p:txBody>
        </p:sp>
        <p:sp>
          <p:nvSpPr>
            <p:cNvPr id="256026" name="Line 26"/>
            <p:cNvSpPr>
              <a:spLocks noChangeShapeType="1"/>
            </p:cNvSpPr>
            <p:nvPr/>
          </p:nvSpPr>
          <p:spPr bwMode="auto">
            <a:xfrm>
              <a:off x="6201" y="4398"/>
              <a:ext cx="188" cy="288"/>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27" name="Line 27"/>
            <p:cNvSpPr>
              <a:spLocks noChangeShapeType="1"/>
            </p:cNvSpPr>
            <p:nvPr/>
          </p:nvSpPr>
          <p:spPr bwMode="auto">
            <a:xfrm>
              <a:off x="5537" y="4398"/>
              <a:ext cx="567" cy="384"/>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28" name="AutoShape 28"/>
            <p:cNvSpPr>
              <a:spLocks noChangeArrowheads="1"/>
            </p:cNvSpPr>
            <p:nvPr/>
          </p:nvSpPr>
          <p:spPr bwMode="auto">
            <a:xfrm>
              <a:off x="5726" y="3726"/>
              <a:ext cx="569" cy="720"/>
            </a:xfrm>
            <a:prstGeom prst="cube">
              <a:avLst>
                <a:gd name="adj" fmla="val 25000"/>
              </a:avLst>
            </a:prstGeom>
            <a:solidFill>
              <a:srgbClr val="FFFFFF"/>
            </a:solidFill>
            <a:ln w="9525">
              <a:solidFill>
                <a:srgbClr val="000000"/>
              </a:solidFill>
              <a:miter lim="800000"/>
              <a:headEnd/>
              <a:tailEnd/>
            </a:ln>
          </p:spPr>
          <p:txBody>
            <a:bodyPr/>
            <a:lstStyle/>
            <a:p>
              <a:r>
                <a:rPr lang="en-US" sz="1200"/>
                <a:t>C2</a:t>
              </a:r>
              <a:endParaRPr lang="en-US"/>
            </a:p>
          </p:txBody>
        </p:sp>
        <p:sp>
          <p:nvSpPr>
            <p:cNvPr id="256029" name="AutoShape 29"/>
            <p:cNvSpPr>
              <a:spLocks noChangeArrowheads="1"/>
            </p:cNvSpPr>
            <p:nvPr/>
          </p:nvSpPr>
          <p:spPr bwMode="auto">
            <a:xfrm>
              <a:off x="7052" y="3726"/>
              <a:ext cx="568" cy="720"/>
            </a:xfrm>
            <a:prstGeom prst="cube">
              <a:avLst>
                <a:gd name="adj" fmla="val 25000"/>
              </a:avLst>
            </a:prstGeom>
            <a:solidFill>
              <a:srgbClr val="FFFFFF"/>
            </a:solidFill>
            <a:ln w="9525">
              <a:solidFill>
                <a:srgbClr val="000000"/>
              </a:solidFill>
              <a:miter lim="800000"/>
              <a:headEnd/>
              <a:tailEnd/>
            </a:ln>
          </p:spPr>
          <p:txBody>
            <a:bodyPr/>
            <a:lstStyle/>
            <a:p>
              <a:r>
                <a:rPr lang="en-US" sz="1200"/>
                <a:t>C4</a:t>
              </a:r>
              <a:endParaRPr lang="en-US"/>
            </a:p>
          </p:txBody>
        </p:sp>
        <p:sp>
          <p:nvSpPr>
            <p:cNvPr id="256030" name="Line 30"/>
            <p:cNvSpPr>
              <a:spLocks noChangeShapeType="1"/>
            </p:cNvSpPr>
            <p:nvPr/>
          </p:nvSpPr>
          <p:spPr bwMode="auto">
            <a:xfrm flipH="1">
              <a:off x="6675" y="4446"/>
              <a:ext cx="568" cy="336"/>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6031" name="AutoShape 31"/>
            <p:cNvSpPr>
              <a:spLocks noChangeArrowheads="1"/>
            </p:cNvSpPr>
            <p:nvPr/>
          </p:nvSpPr>
          <p:spPr bwMode="auto">
            <a:xfrm>
              <a:off x="6389" y="3726"/>
              <a:ext cx="568" cy="720"/>
            </a:xfrm>
            <a:prstGeom prst="cube">
              <a:avLst>
                <a:gd name="adj" fmla="val 25000"/>
              </a:avLst>
            </a:prstGeom>
            <a:solidFill>
              <a:srgbClr val="FFFFFF"/>
            </a:solidFill>
            <a:ln w="9525">
              <a:solidFill>
                <a:srgbClr val="000000"/>
              </a:solidFill>
              <a:miter lim="800000"/>
              <a:headEnd/>
              <a:tailEnd/>
            </a:ln>
          </p:spPr>
          <p:txBody>
            <a:bodyPr/>
            <a:lstStyle/>
            <a:p>
              <a:r>
                <a:rPr lang="en-US" sz="1200"/>
                <a:t>C3</a:t>
              </a:r>
              <a:endParaRPr lang="en-US"/>
            </a:p>
          </p:txBody>
        </p:sp>
        <p:sp>
          <p:nvSpPr>
            <p:cNvPr id="256032" name="Line 32"/>
            <p:cNvSpPr>
              <a:spLocks noChangeShapeType="1"/>
            </p:cNvSpPr>
            <p:nvPr/>
          </p:nvSpPr>
          <p:spPr bwMode="auto">
            <a:xfrm flipH="1">
              <a:off x="6485" y="4446"/>
              <a:ext cx="95" cy="240"/>
            </a:xfrm>
            <a:prstGeom prst="line">
              <a:avLst/>
            </a:prstGeom>
            <a:noFill/>
            <a:ln w="127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34" name="TextBox 33">
            <a:extLst>
              <a:ext uri="{FF2B5EF4-FFF2-40B4-BE49-F238E27FC236}">
                <a16:creationId xmlns:a16="http://schemas.microsoft.com/office/drawing/2014/main" id="{84C2ED89-51E7-2646-92D8-F9278B2CEADE}"/>
              </a:ext>
            </a:extLst>
          </p:cNvPr>
          <p:cNvSpPr txBox="1"/>
          <p:nvPr/>
        </p:nvSpPr>
        <p:spPr>
          <a:xfrm>
            <a:off x="362134" y="5028491"/>
            <a:ext cx="3621571" cy="343043"/>
          </a:xfrm>
          <a:prstGeom prst="rect">
            <a:avLst/>
          </a:prstGeom>
          <a:noFill/>
        </p:spPr>
        <p:txBody>
          <a:bodyPr wrap="square" rtlCol="0">
            <a:spAutoFit/>
          </a:bodyPr>
          <a:lstStyle/>
          <a:p>
            <a:pPr algn="ctr"/>
            <a:r>
              <a:rPr lang="en-US" dirty="0"/>
              <a:t>Coupling &amp; Cohesion</a:t>
            </a:r>
          </a:p>
        </p:txBody>
      </p:sp>
    </p:spTree>
    <p:extLst>
      <p:ext uri="{BB962C8B-B14F-4D97-AF65-F5344CB8AC3E}">
        <p14:creationId xmlns:p14="http://schemas.microsoft.com/office/powerpoint/2010/main" val="3419517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6"/>
          <p:cNvSpPr>
            <a:spLocks noGrp="1"/>
          </p:cNvSpPr>
          <p:nvPr>
            <p:ph type="sldNum" sz="quarter" idx="12"/>
          </p:nvPr>
        </p:nvSpPr>
        <p:spPr/>
        <p:txBody>
          <a:bodyPr/>
          <a:lstStyle/>
          <a:p>
            <a:fld id="{F78E1562-C411-4647-8F98-E5303D3029E7}" type="slidenum">
              <a:rPr lang="en-US"/>
              <a:pPr/>
              <a:t>48</a:t>
            </a:fld>
            <a:endParaRPr lang="en-US"/>
          </a:p>
        </p:txBody>
      </p:sp>
      <p:sp>
        <p:nvSpPr>
          <p:cNvPr id="256002" name="Rectangle 2"/>
          <p:cNvSpPr>
            <a:spLocks noGrp="1" noChangeArrowheads="1"/>
          </p:cNvSpPr>
          <p:nvPr>
            <p:ph type="title"/>
          </p:nvPr>
        </p:nvSpPr>
        <p:spPr>
          <a:xfrm>
            <a:off x="311009" y="211397"/>
            <a:ext cx="8597712" cy="565164"/>
          </a:xfrm>
        </p:spPr>
        <p:txBody>
          <a:bodyPr/>
          <a:lstStyle/>
          <a:p>
            <a:r>
              <a:rPr lang="en-US" sz="2400" u="none" dirty="0">
                <a:effectLst>
                  <a:outerShdw blurRad="38100" dist="38100" dir="2700000" algn="tl">
                    <a:srgbClr val="000000">
                      <a:alpha val="43137"/>
                    </a:srgbClr>
                  </a:outerShdw>
                </a:effectLst>
                <a:latin typeface="Verdana" charset="0"/>
              </a:rPr>
              <a:t>An Important Concern: Almost every modern systems is a distributed system</a:t>
            </a:r>
          </a:p>
        </p:txBody>
      </p:sp>
      <p:sp>
        <p:nvSpPr>
          <p:cNvPr id="256033" name="Rectangle 33"/>
          <p:cNvSpPr>
            <a:spLocks noGrp="1" noChangeArrowheads="1"/>
          </p:cNvSpPr>
          <p:nvPr>
            <p:ph type="body" sz="half" idx="1"/>
          </p:nvPr>
        </p:nvSpPr>
        <p:spPr>
          <a:xfrm>
            <a:off x="185057" y="1188490"/>
            <a:ext cx="8392886" cy="4322233"/>
          </a:xfrm>
        </p:spPr>
        <p:txBody>
          <a:bodyPr/>
          <a:lstStyle/>
          <a:p>
            <a:r>
              <a:rPr lang="en-US" sz="2400" dirty="0"/>
              <a:t>Components may be owned by different entitles</a:t>
            </a:r>
          </a:p>
          <a:p>
            <a:r>
              <a:rPr lang="en-US" sz="2400" dirty="0"/>
              <a:t>Interactions happen at massive scale across machine and network boundaries</a:t>
            </a:r>
            <a:endParaRPr lang="en-US" sz="2000" dirty="0"/>
          </a:p>
          <a:p>
            <a:r>
              <a:rPr lang="en-US" sz="2400" dirty="0"/>
              <a:t>They are asynchronous by design</a:t>
            </a:r>
          </a:p>
          <a:p>
            <a:r>
              <a:rPr lang="en-US" sz="2400" dirty="0"/>
              <a:t>They require automation just to manage them</a:t>
            </a:r>
          </a:p>
        </p:txBody>
      </p:sp>
    </p:spTree>
    <p:extLst>
      <p:ext uri="{BB962C8B-B14F-4D97-AF65-F5344CB8AC3E}">
        <p14:creationId xmlns:p14="http://schemas.microsoft.com/office/powerpoint/2010/main" val="4069401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dirty="0">
                <a:latin typeface="Verdana" charset="0"/>
              </a:rPr>
              <a:t>Configurations</a:t>
            </a:r>
          </a:p>
        </p:txBody>
      </p:sp>
      <p:sp>
        <p:nvSpPr>
          <p:cNvPr id="62466" name="Rectangle 3"/>
          <p:cNvSpPr>
            <a:spLocks noGrp="1" noChangeArrowheads="1"/>
          </p:cNvSpPr>
          <p:nvPr>
            <p:ph idx="1"/>
          </p:nvPr>
        </p:nvSpPr>
        <p:spPr/>
        <p:txBody>
          <a:bodyPr/>
          <a:lstStyle/>
          <a:p>
            <a:pPr eaLnBrk="1" hangingPunct="1"/>
            <a:r>
              <a:rPr lang="en-US" dirty="0"/>
              <a:t>Components and connectors are composed in a specific way in a given system’</a:t>
            </a:r>
            <a:r>
              <a:rPr lang="en-US" altLang="ja-JP" dirty="0"/>
              <a:t>s architecture to accomplish that </a:t>
            </a:r>
            <a:r>
              <a:rPr lang="en-US" altLang="ja-JP"/>
              <a:t>system’s objective</a:t>
            </a:r>
            <a:endParaRPr lang="en-US" b="1" dirty="0"/>
          </a:p>
          <a:p>
            <a:pPr eaLnBrk="1" hangingPunct="1"/>
            <a:r>
              <a:rPr lang="en-US" dirty="0"/>
              <a:t>An </a:t>
            </a:r>
            <a:r>
              <a:rPr lang="en-US" i="1" dirty="0">
                <a:solidFill>
                  <a:srgbClr val="0000FF"/>
                </a:solidFill>
              </a:rPr>
              <a:t>architectural configuration</a:t>
            </a:r>
            <a:r>
              <a:rPr lang="en-US" dirty="0"/>
              <a:t>, or </a:t>
            </a:r>
            <a:r>
              <a:rPr lang="en-US" dirty="0">
                <a:solidFill>
                  <a:srgbClr val="0000FF"/>
                </a:solidFill>
              </a:rPr>
              <a:t>topology</a:t>
            </a:r>
            <a:r>
              <a:rPr lang="en-US" dirty="0"/>
              <a:t>, is a set of specific associations between the components and connectors of a software system’</a:t>
            </a:r>
            <a:r>
              <a:rPr lang="en-US" altLang="ja-JP" dirty="0"/>
              <a:t>s architecture.</a:t>
            </a:r>
            <a:endParaRPr lang="en-US" dirty="0"/>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49</a:t>
            </a:fld>
            <a:endParaRPr lang="en-US" altLang="en-US">
              <a:solidFill>
                <a:prstClr val="black">
                  <a:tint val="75000"/>
                </a:prstClr>
              </a:solidFill>
            </a:endParaRPr>
          </a:p>
        </p:txBody>
      </p:sp>
    </p:spTree>
    <p:extLst>
      <p:ext uri="{BB962C8B-B14F-4D97-AF65-F5344CB8AC3E}">
        <p14:creationId xmlns:p14="http://schemas.microsoft.com/office/powerpoint/2010/main" val="283764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1AFFED2-2E37-BC4A-8C57-4827BF0612DD}" type="slidenum">
              <a:rPr lang="en-US"/>
              <a:pPr/>
              <a:t>50</a:t>
            </a:fld>
            <a:endParaRPr lang="en-US"/>
          </a:p>
        </p:txBody>
      </p:sp>
      <p:sp>
        <p:nvSpPr>
          <p:cNvPr id="259074" name="Rectangle 2"/>
          <p:cNvSpPr>
            <a:spLocks noGrp="1" noChangeArrowheads="1"/>
          </p:cNvSpPr>
          <p:nvPr>
            <p:ph type="title"/>
          </p:nvPr>
        </p:nvSpPr>
        <p:spPr/>
        <p:txBody>
          <a:bodyPr/>
          <a:lstStyle/>
          <a:p>
            <a:r>
              <a:rPr lang="en-US" dirty="0"/>
              <a:t>Architecture Styles/Patterns</a:t>
            </a:r>
          </a:p>
        </p:txBody>
      </p:sp>
      <p:sp>
        <p:nvSpPr>
          <p:cNvPr id="259075" name="Rectangle 3"/>
          <p:cNvSpPr>
            <a:spLocks noGrp="1" noChangeArrowheads="1"/>
          </p:cNvSpPr>
          <p:nvPr>
            <p:ph type="body" idx="1"/>
          </p:nvPr>
        </p:nvSpPr>
        <p:spPr>
          <a:xfrm>
            <a:off x="457200" y="986689"/>
            <a:ext cx="8229600" cy="4494067"/>
          </a:xfrm>
        </p:spPr>
        <p:txBody>
          <a:bodyPr/>
          <a:lstStyle/>
          <a:p>
            <a:pPr eaLnBrk="1" hangingPunct="1"/>
            <a:r>
              <a:rPr lang="en-US" sz="2000" dirty="0"/>
              <a:t>Patterns catalogue successfully used structures that facilitate certain kinds of component communication </a:t>
            </a:r>
          </a:p>
          <a:p>
            <a:pPr lvl="1" eaLnBrk="1" hangingPunct="1"/>
            <a:r>
              <a:rPr lang="en-US" sz="1800" dirty="0"/>
              <a:t>Client-server</a:t>
            </a:r>
          </a:p>
          <a:p>
            <a:pPr lvl="1" eaLnBrk="1" hangingPunct="1"/>
            <a:r>
              <a:rPr lang="en-US" sz="1800" dirty="0"/>
              <a:t>Message broker</a:t>
            </a:r>
          </a:p>
          <a:p>
            <a:pPr lvl="1" eaLnBrk="1" hangingPunct="1"/>
            <a:r>
              <a:rPr lang="en-US" sz="1800" dirty="0"/>
              <a:t>Pipe-and-filter</a:t>
            </a:r>
          </a:p>
          <a:p>
            <a:pPr eaLnBrk="1" hangingPunct="1"/>
            <a:r>
              <a:rPr lang="en-US" sz="2000" dirty="0"/>
              <a:t>Patterns have well-known characteristics appropriate for particular types of requirements </a:t>
            </a:r>
          </a:p>
          <a:p>
            <a:pPr eaLnBrk="1" hangingPunct="1"/>
            <a:r>
              <a:rPr lang="en-US" sz="2000" dirty="0"/>
              <a:t>Patterns are very useful…</a:t>
            </a:r>
          </a:p>
          <a:p>
            <a:pPr lvl="1" eaLnBrk="1" hangingPunct="1"/>
            <a:r>
              <a:rPr lang="en-US" sz="1800" dirty="0"/>
              <a:t>Reusable architectural blueprints </a:t>
            </a:r>
          </a:p>
          <a:p>
            <a:pPr lvl="1" eaLnBrk="1" hangingPunct="1"/>
            <a:r>
              <a:rPr lang="en-US" sz="1800" dirty="0"/>
              <a:t>Help efficiently communicate a design</a:t>
            </a:r>
          </a:p>
          <a:p>
            <a:pPr lvl="1" eaLnBrk="1" hangingPunct="1"/>
            <a:r>
              <a:rPr lang="en-US" sz="1800" dirty="0"/>
              <a:t>Large systems comprise a number of individual patterns</a:t>
            </a:r>
          </a:p>
          <a:p>
            <a:pPr eaLnBrk="1" hangingPunct="1"/>
            <a:r>
              <a:rPr lang="en-US" sz="2000" dirty="0">
                <a:solidFill>
                  <a:srgbClr val="0432FF"/>
                </a:solidFill>
              </a:rPr>
              <a:t>“Patterns and Styles are the same thing – the patterns people won” [anonymous SEI member]</a:t>
            </a:r>
          </a:p>
        </p:txBody>
      </p:sp>
    </p:spTree>
    <p:extLst>
      <p:ext uri="{BB962C8B-B14F-4D97-AF65-F5344CB8AC3E}">
        <p14:creationId xmlns:p14="http://schemas.microsoft.com/office/powerpoint/2010/main" val="2843131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448063" y="220533"/>
            <a:ext cx="8229600" cy="812800"/>
          </a:xfrm>
        </p:spPr>
        <p:txBody>
          <a:bodyPr/>
          <a:lstStyle/>
          <a:p>
            <a:pPr eaLnBrk="1" hangingPunct="1"/>
            <a:r>
              <a:rPr lang="en-US" sz="3200" u="none" dirty="0">
                <a:effectLst>
                  <a:outerShdw blurRad="38100" dist="38100" dir="2700000" algn="tl">
                    <a:srgbClr val="000000">
                      <a:alpha val="43137"/>
                    </a:srgbClr>
                  </a:outerShdw>
                </a:effectLst>
                <a:latin typeface="Verdana" charset="0"/>
              </a:rPr>
              <a:t>Three-Tiered Pattern</a:t>
            </a:r>
          </a:p>
        </p:txBody>
      </p:sp>
      <p:sp>
        <p:nvSpPr>
          <p:cNvPr id="68610" name="Rectangle 3"/>
          <p:cNvSpPr>
            <a:spLocks noGrp="1" noChangeArrowheads="1"/>
          </p:cNvSpPr>
          <p:nvPr>
            <p:ph type="body" sz="half" idx="1"/>
          </p:nvPr>
        </p:nvSpPr>
        <p:spPr>
          <a:xfrm>
            <a:off x="685801" y="2567218"/>
            <a:ext cx="7739063" cy="2721627"/>
          </a:xfrm>
        </p:spPr>
        <p:txBody>
          <a:bodyPr/>
          <a:lstStyle/>
          <a:p>
            <a:pPr eaLnBrk="1" hangingPunct="1">
              <a:lnSpc>
                <a:spcPct val="90000"/>
              </a:lnSpc>
            </a:pPr>
            <a:r>
              <a:rPr lang="en-US" sz="2000" dirty="0"/>
              <a:t>Front Tier</a:t>
            </a:r>
          </a:p>
          <a:p>
            <a:pPr lvl="1" eaLnBrk="1" hangingPunct="1">
              <a:lnSpc>
                <a:spcPct val="90000"/>
              </a:lnSpc>
            </a:pPr>
            <a:r>
              <a:rPr lang="en-US" sz="1800" dirty="0"/>
              <a:t>Contains the user interface functionality to access the system’</a:t>
            </a:r>
            <a:r>
              <a:rPr lang="en-US" altLang="ja-JP" sz="1800" dirty="0"/>
              <a:t>s services</a:t>
            </a:r>
          </a:p>
          <a:p>
            <a:pPr eaLnBrk="1" hangingPunct="1">
              <a:lnSpc>
                <a:spcPct val="90000"/>
              </a:lnSpc>
            </a:pPr>
            <a:r>
              <a:rPr lang="en-US" sz="2000" dirty="0"/>
              <a:t>Middle Tier</a:t>
            </a:r>
          </a:p>
          <a:p>
            <a:pPr lvl="1" eaLnBrk="1" hangingPunct="1">
              <a:lnSpc>
                <a:spcPct val="90000"/>
              </a:lnSpc>
            </a:pPr>
            <a:r>
              <a:rPr lang="en-US" sz="1800" dirty="0"/>
              <a:t>Contains the application’</a:t>
            </a:r>
            <a:r>
              <a:rPr lang="en-US" altLang="ja-JP" sz="1800" dirty="0"/>
              <a:t>s major functionality</a:t>
            </a:r>
          </a:p>
          <a:p>
            <a:pPr eaLnBrk="1" hangingPunct="1">
              <a:lnSpc>
                <a:spcPct val="90000"/>
              </a:lnSpc>
            </a:pPr>
            <a:r>
              <a:rPr lang="en-US" sz="2000" dirty="0"/>
              <a:t>Back Tier</a:t>
            </a:r>
          </a:p>
          <a:p>
            <a:pPr lvl="1" eaLnBrk="1" hangingPunct="1">
              <a:lnSpc>
                <a:spcPct val="90000"/>
              </a:lnSpc>
            </a:pPr>
            <a:r>
              <a:rPr lang="en-US" sz="1800" dirty="0"/>
              <a:t>Contains the application’</a:t>
            </a:r>
            <a:r>
              <a:rPr lang="en-US" altLang="ja-JP" sz="1800" dirty="0"/>
              <a:t>s data access and storage functionality</a:t>
            </a:r>
            <a:endParaRPr lang="en-US" sz="2200" dirty="0"/>
          </a:p>
        </p:txBody>
      </p:sp>
      <p:graphicFrame>
        <p:nvGraphicFramePr>
          <p:cNvPr id="68611" name="Object 0"/>
          <p:cNvGraphicFramePr>
            <a:graphicFrameLocks noGrp="1" noChangeAspect="1"/>
          </p:cNvGraphicFramePr>
          <p:nvPr>
            <p:ph sz="half" idx="2"/>
          </p:nvPr>
        </p:nvGraphicFramePr>
        <p:xfrm>
          <a:off x="1152420" y="1194000"/>
          <a:ext cx="6816725" cy="1349022"/>
        </p:xfrm>
        <a:graphic>
          <a:graphicData uri="http://schemas.openxmlformats.org/presentationml/2006/ole">
            <mc:AlternateContent xmlns:mc="http://schemas.openxmlformats.org/markup-compatibility/2006">
              <mc:Choice xmlns:v="urn:schemas-microsoft-com:vml" Requires="v">
                <p:oleObj name="Bitmap Image" r:id="rId3" imgW="6973273" imgH="1552792" progId="Paint.Picture">
                  <p:embed/>
                </p:oleObj>
              </mc:Choice>
              <mc:Fallback>
                <p:oleObj name="Bitmap Image" r:id="rId3" imgW="6973273" imgH="1552792" progId="Paint.Picture">
                  <p:embed/>
                  <p:pic>
                    <p:nvPicPr>
                      <p:cNvPr id="68611"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20" y="1194000"/>
                        <a:ext cx="6816725" cy="134902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1"/>
          </p:nvPr>
        </p:nvSpPr>
        <p:spPr/>
        <p:txBody>
          <a:bodyPr/>
          <a:lstStyle/>
          <a:p>
            <a:pPr>
              <a:defRPr/>
            </a:pPr>
            <a:fld id="{10DADEBB-EAA3-BA43-B8F1-BD75D5B431D1}" type="slidenum">
              <a:rPr lang="en-US" smtClean="0"/>
              <a:pPr>
                <a:defRPr/>
              </a:pPr>
              <a:t>51</a:t>
            </a:fld>
            <a:endParaRPr lang="en-US"/>
          </a:p>
        </p:txBody>
      </p:sp>
    </p:spTree>
    <p:extLst>
      <p:ext uri="{BB962C8B-B14F-4D97-AF65-F5344CB8AC3E}">
        <p14:creationId xmlns:p14="http://schemas.microsoft.com/office/powerpoint/2010/main" val="957702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365486" y="218959"/>
            <a:ext cx="8698564" cy="609600"/>
          </a:xfrm>
        </p:spPr>
        <p:txBody>
          <a:bodyPr/>
          <a:lstStyle/>
          <a:p>
            <a:pPr eaLnBrk="1" hangingPunct="1"/>
            <a:r>
              <a:rPr lang="en-US" sz="2800" dirty="0">
                <a:latin typeface="Verdana" charset="0"/>
              </a:rPr>
              <a:t>Architectural Models, Views, and Visualizations</a:t>
            </a:r>
          </a:p>
        </p:txBody>
      </p:sp>
      <p:sp>
        <p:nvSpPr>
          <p:cNvPr id="70658" name="Rectangle 3"/>
          <p:cNvSpPr>
            <a:spLocks noGrp="1" noChangeArrowheads="1"/>
          </p:cNvSpPr>
          <p:nvPr>
            <p:ph idx="1"/>
          </p:nvPr>
        </p:nvSpPr>
        <p:spPr/>
        <p:txBody>
          <a:bodyPr/>
          <a:lstStyle/>
          <a:p>
            <a:pPr eaLnBrk="1" hangingPunct="1"/>
            <a:r>
              <a:rPr lang="en-US" dirty="0">
                <a:solidFill>
                  <a:srgbClr val="0432FF"/>
                </a:solidFill>
              </a:rPr>
              <a:t>Architecture Model</a:t>
            </a:r>
          </a:p>
          <a:p>
            <a:pPr lvl="1" eaLnBrk="1" hangingPunct="1"/>
            <a:r>
              <a:rPr lang="en-US" dirty="0"/>
              <a:t>An artifact documenting some or all of the architectural design decisions about a system</a:t>
            </a:r>
          </a:p>
          <a:p>
            <a:pPr eaLnBrk="1" hangingPunct="1"/>
            <a:r>
              <a:rPr lang="en-US" dirty="0">
                <a:solidFill>
                  <a:srgbClr val="0432FF"/>
                </a:solidFill>
              </a:rPr>
              <a:t>Architecture View</a:t>
            </a:r>
          </a:p>
          <a:p>
            <a:pPr lvl="1" eaLnBrk="1" hangingPunct="1"/>
            <a:r>
              <a:rPr lang="en-US" dirty="0"/>
              <a:t>A subset of related architectural design decisions</a:t>
            </a:r>
          </a:p>
          <a:p>
            <a:pPr eaLnBrk="1" hangingPunct="1"/>
            <a:r>
              <a:rPr lang="en-US" dirty="0">
                <a:solidFill>
                  <a:srgbClr val="0432FF"/>
                </a:solidFill>
              </a:rPr>
              <a:t>Architecture Visualization</a:t>
            </a:r>
          </a:p>
          <a:p>
            <a:pPr lvl="1" eaLnBrk="1" hangingPunct="1"/>
            <a:r>
              <a:rPr lang="en-US" dirty="0"/>
              <a:t>A way of depicting some or all of the architectural design decisions about a system to a stakeholder</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52</a:t>
            </a:fld>
            <a:endParaRPr lang="en-US" altLang="en-US">
              <a:solidFill>
                <a:prstClr val="black">
                  <a:tint val="75000"/>
                </a:prstClr>
              </a:solidFill>
            </a:endParaRPr>
          </a:p>
        </p:txBody>
      </p:sp>
    </p:spTree>
    <p:extLst>
      <p:ext uri="{BB962C8B-B14F-4D97-AF65-F5344CB8AC3E}">
        <p14:creationId xmlns:p14="http://schemas.microsoft.com/office/powerpoint/2010/main" val="2262627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084652-84D9-6640-973C-3A57002DDFD0}" type="slidenum">
              <a:rPr lang="en-US"/>
              <a:pPr/>
              <a:t>53</a:t>
            </a:fld>
            <a:endParaRPr lang="en-US"/>
          </a:p>
        </p:txBody>
      </p:sp>
      <p:sp>
        <p:nvSpPr>
          <p:cNvPr id="265218" name="Rectangle 2"/>
          <p:cNvSpPr>
            <a:spLocks noGrp="1" noChangeArrowheads="1"/>
          </p:cNvSpPr>
          <p:nvPr>
            <p:ph type="title"/>
          </p:nvPr>
        </p:nvSpPr>
        <p:spPr/>
        <p:txBody>
          <a:bodyPr/>
          <a:lstStyle/>
          <a:p>
            <a:r>
              <a:rPr lang="en-US"/>
              <a:t>Architecture Views</a:t>
            </a:r>
          </a:p>
        </p:txBody>
      </p:sp>
      <p:sp>
        <p:nvSpPr>
          <p:cNvPr id="265219" name="Rectangle 3"/>
          <p:cNvSpPr>
            <a:spLocks noGrp="1" noChangeArrowheads="1"/>
          </p:cNvSpPr>
          <p:nvPr>
            <p:ph type="body" idx="1"/>
          </p:nvPr>
        </p:nvSpPr>
        <p:spPr/>
        <p:txBody>
          <a:bodyPr/>
          <a:lstStyle/>
          <a:p>
            <a:r>
              <a:rPr lang="en-US" dirty="0"/>
              <a:t>A software architecture represents a complex design artifact</a:t>
            </a:r>
          </a:p>
          <a:p>
            <a:r>
              <a:rPr lang="en-US" dirty="0"/>
              <a:t>Many possible </a:t>
            </a:r>
            <a:r>
              <a:rPr lang="ja-JP" altLang="en-US" dirty="0">
                <a:latin typeface="Arial"/>
              </a:rPr>
              <a:t>‘</a:t>
            </a:r>
            <a:r>
              <a:rPr lang="en-US" dirty="0"/>
              <a:t>views</a:t>
            </a:r>
            <a:r>
              <a:rPr lang="ja-JP" altLang="en-US" dirty="0">
                <a:latin typeface="Arial"/>
              </a:rPr>
              <a:t>’</a:t>
            </a:r>
            <a:r>
              <a:rPr lang="en-US" dirty="0"/>
              <a:t> of the architecture</a:t>
            </a:r>
          </a:p>
          <a:p>
            <a:pPr lvl="1"/>
            <a:r>
              <a:rPr lang="en-US" dirty="0"/>
              <a:t>Cf. with buildings – floor plan, external, electrical, plumbing, air-conditioning</a:t>
            </a:r>
          </a:p>
        </p:txBody>
      </p:sp>
    </p:spTree>
    <p:extLst>
      <p:ext uri="{BB962C8B-B14F-4D97-AF65-F5344CB8AC3E}">
        <p14:creationId xmlns:p14="http://schemas.microsoft.com/office/powerpoint/2010/main" val="4072984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9B2E9C-1A46-2C4C-A85A-4BDB53E2ED41}" type="slidenum">
              <a:rPr lang="en-US"/>
              <a:pPr/>
              <a:t>54</a:t>
            </a:fld>
            <a:endParaRPr lang="en-US"/>
          </a:p>
        </p:txBody>
      </p:sp>
      <p:sp>
        <p:nvSpPr>
          <p:cNvPr id="266242" name="Rectangle 2"/>
          <p:cNvSpPr>
            <a:spLocks noGrp="1" noChangeArrowheads="1"/>
          </p:cNvSpPr>
          <p:nvPr>
            <p:ph type="title"/>
          </p:nvPr>
        </p:nvSpPr>
        <p:spPr/>
        <p:txBody>
          <a:bodyPr/>
          <a:lstStyle/>
          <a:p>
            <a:r>
              <a:rPr lang="en-US" sz="3800" dirty="0"/>
              <a:t>Architecture Views </a:t>
            </a:r>
            <a:r>
              <a:rPr lang="en-US" sz="2000" dirty="0"/>
              <a:t>(cont’d)</a:t>
            </a:r>
          </a:p>
        </p:txBody>
      </p:sp>
      <p:sp>
        <p:nvSpPr>
          <p:cNvPr id="266243" name="Rectangle 3"/>
          <p:cNvSpPr>
            <a:spLocks noGrp="1" noChangeArrowheads="1"/>
          </p:cNvSpPr>
          <p:nvPr>
            <p:ph type="body" idx="1"/>
          </p:nvPr>
        </p:nvSpPr>
        <p:spPr/>
        <p:txBody>
          <a:bodyPr/>
          <a:lstStyle/>
          <a:p>
            <a:pPr>
              <a:lnSpc>
                <a:spcPct val="90000"/>
              </a:lnSpc>
            </a:pPr>
            <a:r>
              <a:rPr lang="en-US" dirty="0">
                <a:solidFill>
                  <a:srgbClr val="0000FF"/>
                </a:solidFill>
              </a:rPr>
              <a:t>Logical view: </a:t>
            </a:r>
            <a:r>
              <a:rPr lang="en-US" dirty="0"/>
              <a:t>describes architecturally significant elements of the architecture and the relationships between them. </a:t>
            </a:r>
            <a:endParaRPr lang="en-US" b="1" dirty="0"/>
          </a:p>
          <a:p>
            <a:pPr>
              <a:lnSpc>
                <a:spcPct val="90000"/>
              </a:lnSpc>
            </a:pPr>
            <a:r>
              <a:rPr lang="en-US" dirty="0">
                <a:solidFill>
                  <a:srgbClr val="0000FF"/>
                </a:solidFill>
              </a:rPr>
              <a:t>Process</a:t>
            </a:r>
            <a:r>
              <a:rPr lang="en-US" i="1" dirty="0">
                <a:solidFill>
                  <a:srgbClr val="0000FF"/>
                </a:solidFill>
              </a:rPr>
              <a:t> </a:t>
            </a:r>
            <a:r>
              <a:rPr lang="en-US" dirty="0">
                <a:solidFill>
                  <a:srgbClr val="0000FF"/>
                </a:solidFill>
              </a:rPr>
              <a:t>view: </a:t>
            </a:r>
            <a:r>
              <a:rPr lang="en-US" dirty="0"/>
              <a:t>describes the concurrency and communications elements of an architecture. </a:t>
            </a:r>
          </a:p>
          <a:p>
            <a:pPr>
              <a:lnSpc>
                <a:spcPct val="90000"/>
              </a:lnSpc>
            </a:pPr>
            <a:r>
              <a:rPr lang="en-US" dirty="0">
                <a:solidFill>
                  <a:srgbClr val="0000FF"/>
                </a:solidFill>
              </a:rPr>
              <a:t>Physical view: </a:t>
            </a:r>
            <a:r>
              <a:rPr lang="en-US" dirty="0"/>
              <a:t>depicts how the major processes and components are mapped on to the applications hardware. </a:t>
            </a:r>
          </a:p>
          <a:p>
            <a:pPr>
              <a:lnSpc>
                <a:spcPct val="90000"/>
              </a:lnSpc>
            </a:pPr>
            <a:r>
              <a:rPr lang="en-US" dirty="0">
                <a:solidFill>
                  <a:srgbClr val="0000FF"/>
                </a:solidFill>
              </a:rPr>
              <a:t>Development view: </a:t>
            </a:r>
            <a:r>
              <a:rPr lang="en-US" dirty="0"/>
              <a:t>captures the internal organization of the software components as held in e.g. a configuration management tool. </a:t>
            </a:r>
          </a:p>
        </p:txBody>
      </p:sp>
    </p:spTree>
    <p:extLst>
      <p:ext uri="{BB962C8B-B14F-4D97-AF65-F5344CB8AC3E}">
        <p14:creationId xmlns:p14="http://schemas.microsoft.com/office/powerpoint/2010/main" val="2986650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9B2E9C-1A46-2C4C-A85A-4BDB53E2ED41}" type="slidenum">
              <a:rPr lang="en-US"/>
              <a:pPr/>
              <a:t>55</a:t>
            </a:fld>
            <a:endParaRPr lang="en-US"/>
          </a:p>
        </p:txBody>
      </p:sp>
      <p:sp>
        <p:nvSpPr>
          <p:cNvPr id="266242" name="Rectangle 2"/>
          <p:cNvSpPr>
            <a:spLocks noGrp="1" noChangeArrowheads="1"/>
          </p:cNvSpPr>
          <p:nvPr>
            <p:ph type="title"/>
          </p:nvPr>
        </p:nvSpPr>
        <p:spPr/>
        <p:txBody>
          <a:bodyPr/>
          <a:lstStyle/>
          <a:p>
            <a:r>
              <a:rPr lang="en-US" sz="3800" dirty="0"/>
              <a:t>Architecture Views </a:t>
            </a:r>
            <a:r>
              <a:rPr lang="en-US" sz="2000" dirty="0"/>
              <a:t>(cont’d)</a:t>
            </a:r>
          </a:p>
        </p:txBody>
      </p:sp>
      <p:pic>
        <p:nvPicPr>
          <p:cNvPr id="7" name="Picture 6">
            <a:extLst>
              <a:ext uri="{FF2B5EF4-FFF2-40B4-BE49-F238E27FC236}">
                <a16:creationId xmlns:a16="http://schemas.microsoft.com/office/drawing/2014/main" id="{2FB06A11-3BBC-B54C-993F-75320E7E3E6A}"/>
              </a:ext>
            </a:extLst>
          </p:cNvPr>
          <p:cNvPicPr>
            <a:picLocks noChangeAspect="1"/>
          </p:cNvPicPr>
          <p:nvPr/>
        </p:nvPicPr>
        <p:blipFill>
          <a:blip r:embed="rId2"/>
          <a:stretch>
            <a:fillRect/>
          </a:stretch>
        </p:blipFill>
        <p:spPr>
          <a:xfrm>
            <a:off x="1637846" y="1105809"/>
            <a:ext cx="5868307" cy="4304057"/>
          </a:xfrm>
          <a:prstGeom prst="rect">
            <a:avLst/>
          </a:prstGeom>
        </p:spPr>
      </p:pic>
    </p:spTree>
    <p:extLst>
      <p:ext uri="{BB962C8B-B14F-4D97-AF65-F5344CB8AC3E}">
        <p14:creationId xmlns:p14="http://schemas.microsoft.com/office/powerpoint/2010/main" val="22547887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75475" y="218959"/>
            <a:ext cx="8229600" cy="667234"/>
          </a:xfrm>
        </p:spPr>
        <p:txBody>
          <a:bodyPr/>
          <a:lstStyle/>
          <a:p>
            <a:pPr eaLnBrk="1" hangingPunct="1"/>
            <a:r>
              <a:rPr lang="en-US" sz="2800" dirty="0">
                <a:latin typeface="Verdana" charset="0"/>
              </a:rPr>
              <a:t>Prescriptive vs. Descriptive Architecture</a:t>
            </a:r>
          </a:p>
        </p:txBody>
      </p:sp>
      <p:sp>
        <p:nvSpPr>
          <p:cNvPr id="32770" name="Rectangle 3"/>
          <p:cNvSpPr>
            <a:spLocks noGrp="1" noChangeArrowheads="1"/>
          </p:cNvSpPr>
          <p:nvPr>
            <p:ph idx="1"/>
          </p:nvPr>
        </p:nvSpPr>
        <p:spPr>
          <a:xfrm>
            <a:off x="457200" y="995825"/>
            <a:ext cx="8229600" cy="4626043"/>
          </a:xfrm>
        </p:spPr>
        <p:txBody>
          <a:bodyPr/>
          <a:lstStyle/>
          <a:p>
            <a:pPr eaLnBrk="1" hangingPunct="1"/>
            <a:r>
              <a:rPr lang="en-US" dirty="0"/>
              <a:t>A system’</a:t>
            </a:r>
            <a:r>
              <a:rPr lang="en-US" altLang="ja-JP" dirty="0"/>
              <a:t>s </a:t>
            </a:r>
            <a:r>
              <a:rPr lang="en-US" altLang="ja-JP" i="1" dirty="0">
                <a:solidFill>
                  <a:srgbClr val="0000FF"/>
                </a:solidFill>
              </a:rPr>
              <a:t>prescriptive architecture</a:t>
            </a:r>
            <a:r>
              <a:rPr lang="en-US" altLang="ja-JP" dirty="0">
                <a:solidFill>
                  <a:srgbClr val="0000FF"/>
                </a:solidFill>
              </a:rPr>
              <a:t> </a:t>
            </a:r>
            <a:r>
              <a:rPr lang="en-US" altLang="ja-JP" dirty="0"/>
              <a:t>captures the design decisions made prior to the system’s construction</a:t>
            </a:r>
          </a:p>
          <a:p>
            <a:pPr lvl="1" eaLnBrk="1" hangingPunct="1"/>
            <a:r>
              <a:rPr lang="en-US" dirty="0"/>
              <a:t>It is the </a:t>
            </a:r>
            <a:r>
              <a:rPr lang="en-US" i="1" dirty="0"/>
              <a:t>as-conceived </a:t>
            </a:r>
            <a:r>
              <a:rPr lang="en-US" dirty="0"/>
              <a:t>or </a:t>
            </a:r>
            <a:r>
              <a:rPr lang="en-US" i="1" dirty="0"/>
              <a:t>as-intended </a:t>
            </a:r>
            <a:r>
              <a:rPr lang="en-US" dirty="0"/>
              <a:t>architecture</a:t>
            </a:r>
          </a:p>
          <a:p>
            <a:pPr eaLnBrk="1" hangingPunct="1"/>
            <a:r>
              <a:rPr lang="en-US" dirty="0"/>
              <a:t>A system’</a:t>
            </a:r>
            <a:r>
              <a:rPr lang="en-US" altLang="ja-JP" dirty="0"/>
              <a:t>s </a:t>
            </a:r>
            <a:r>
              <a:rPr lang="en-US" altLang="ja-JP" i="1" dirty="0">
                <a:solidFill>
                  <a:srgbClr val="0000FF"/>
                </a:solidFill>
              </a:rPr>
              <a:t>descriptive architecture</a:t>
            </a:r>
            <a:r>
              <a:rPr lang="en-US" altLang="ja-JP" dirty="0">
                <a:solidFill>
                  <a:srgbClr val="0000FF"/>
                </a:solidFill>
              </a:rPr>
              <a:t> </a:t>
            </a:r>
            <a:r>
              <a:rPr lang="en-US" altLang="ja-JP" dirty="0"/>
              <a:t>describes how the system has been built</a:t>
            </a:r>
          </a:p>
          <a:p>
            <a:pPr lvl="1" eaLnBrk="1" hangingPunct="1"/>
            <a:r>
              <a:rPr lang="en-US" dirty="0"/>
              <a:t>It is the </a:t>
            </a:r>
            <a:r>
              <a:rPr lang="en-US" i="1" dirty="0"/>
              <a:t>as-implemented</a:t>
            </a:r>
            <a:r>
              <a:rPr lang="en-US" dirty="0"/>
              <a:t> or </a:t>
            </a:r>
            <a:r>
              <a:rPr lang="en-US" i="1" dirty="0"/>
              <a:t>as-realized</a:t>
            </a:r>
            <a:r>
              <a:rPr lang="en-US" dirty="0"/>
              <a:t> architecture</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56</a:t>
            </a:fld>
            <a:endParaRPr lang="en-US" altLang="en-US">
              <a:solidFill>
                <a:prstClr val="black">
                  <a:tint val="75000"/>
                </a:prstClr>
              </a:solidFill>
            </a:endParaRPr>
          </a:p>
        </p:txBody>
      </p:sp>
    </p:spTree>
    <p:extLst>
      <p:ext uri="{BB962C8B-B14F-4D97-AF65-F5344CB8AC3E}">
        <p14:creationId xmlns:p14="http://schemas.microsoft.com/office/powerpoint/2010/main" val="3289564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Verdana" charset="0"/>
              </a:rPr>
              <a:t>Temporal Aspect</a:t>
            </a:r>
          </a:p>
        </p:txBody>
      </p:sp>
      <p:sp>
        <p:nvSpPr>
          <p:cNvPr id="34818" name="Rectangle 3"/>
          <p:cNvSpPr>
            <a:spLocks noGrp="1" noChangeArrowheads="1"/>
          </p:cNvSpPr>
          <p:nvPr>
            <p:ph idx="1"/>
          </p:nvPr>
        </p:nvSpPr>
        <p:spPr/>
        <p:txBody>
          <a:bodyPr/>
          <a:lstStyle/>
          <a:p>
            <a:pPr eaLnBrk="1" hangingPunct="1"/>
            <a:r>
              <a:rPr lang="en-US" dirty="0">
                <a:sym typeface="Wingdings" charset="0"/>
              </a:rPr>
              <a:t>Architecture has a temporal aspect</a:t>
            </a:r>
          </a:p>
          <a:p>
            <a:pPr lvl="1" eaLnBrk="1" hangingPunct="1"/>
            <a:r>
              <a:rPr lang="en-US" dirty="0"/>
              <a:t>Design decisions are made over a system’</a:t>
            </a:r>
            <a:r>
              <a:rPr lang="en-US" altLang="ja-JP" dirty="0"/>
              <a:t>s lifetime</a:t>
            </a:r>
          </a:p>
          <a:p>
            <a:pPr lvl="1" eaLnBrk="1" hangingPunct="1"/>
            <a:r>
              <a:rPr lang="en-US" dirty="0"/>
              <a:t>A system’</a:t>
            </a:r>
            <a:r>
              <a:rPr lang="en-US" altLang="ja-JP" dirty="0"/>
              <a:t>s architecture will change over time</a:t>
            </a:r>
          </a:p>
          <a:p>
            <a:pPr eaLnBrk="1" hangingPunct="1"/>
            <a:r>
              <a:rPr lang="en-US" dirty="0"/>
              <a:t>At any given point in time the system has only one architecture</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57</a:t>
            </a:fld>
            <a:endParaRPr lang="en-US" altLang="en-US">
              <a:solidFill>
                <a:prstClr val="black">
                  <a:tint val="75000"/>
                </a:prstClr>
              </a:solidFill>
            </a:endParaRPr>
          </a:p>
        </p:txBody>
      </p:sp>
    </p:spTree>
    <p:extLst>
      <p:ext uri="{BB962C8B-B14F-4D97-AF65-F5344CB8AC3E}">
        <p14:creationId xmlns:p14="http://schemas.microsoft.com/office/powerpoint/2010/main" val="1047186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347213" y="244475"/>
            <a:ext cx="8552368" cy="621287"/>
          </a:xfrm>
        </p:spPr>
        <p:txBody>
          <a:bodyPr/>
          <a:lstStyle/>
          <a:p>
            <a:r>
              <a:rPr lang="en-US" sz="2800" dirty="0">
                <a:latin typeface="Verdana" charset="0"/>
              </a:rPr>
              <a:t>As-Designed vs. As-Implemented Architecture</a:t>
            </a:r>
          </a:p>
        </p:txBody>
      </p:sp>
      <p:sp>
        <p:nvSpPr>
          <p:cNvPr id="36866" name="Content Placeholder 2"/>
          <p:cNvSpPr>
            <a:spLocks noGrp="1"/>
          </p:cNvSpPr>
          <p:nvPr>
            <p:ph idx="1"/>
          </p:nvPr>
        </p:nvSpPr>
        <p:spPr>
          <a:xfrm>
            <a:off x="457200" y="1032370"/>
            <a:ext cx="8229600" cy="4386298"/>
          </a:xfrm>
        </p:spPr>
        <p:txBody>
          <a:bodyPr/>
          <a:lstStyle/>
          <a:p>
            <a:r>
              <a:rPr lang="en-US" dirty="0"/>
              <a:t>Which architecture is “</a:t>
            </a:r>
            <a:r>
              <a:rPr lang="en-US" altLang="ja-JP" dirty="0"/>
              <a:t>correct”? </a:t>
            </a:r>
          </a:p>
          <a:p>
            <a:pPr lvl="1"/>
            <a:r>
              <a:rPr lang="en-US" altLang="ja-JP" dirty="0"/>
              <a:t>Intent vs. added experience of implementation</a:t>
            </a:r>
          </a:p>
          <a:p>
            <a:r>
              <a:rPr lang="en-US" dirty="0"/>
              <a:t>Are the two architectures consistent with one another? </a:t>
            </a:r>
          </a:p>
          <a:p>
            <a:pPr lvl="1"/>
            <a:r>
              <a:rPr lang="en-US" dirty="0"/>
              <a:t>Architectural inconsistencies can be much more complex and/or insidious.</a:t>
            </a:r>
          </a:p>
          <a:p>
            <a:r>
              <a:rPr lang="en-US" dirty="0"/>
              <a:t>What criteria are used to establish the consistency between the two architectures? </a:t>
            </a:r>
          </a:p>
          <a:p>
            <a:pPr lvl="1"/>
            <a:r>
              <a:rPr lang="en-US" dirty="0"/>
              <a:t>Sophisticated techniques might be needed</a:t>
            </a:r>
          </a:p>
          <a:p>
            <a:r>
              <a:rPr lang="en-US" dirty="0"/>
              <a:t>On what information is the answer to the preceding questions based?  </a:t>
            </a:r>
          </a:p>
          <a:p>
            <a:pPr lvl="1"/>
            <a:r>
              <a:rPr lang="en-US" dirty="0"/>
              <a:t>Diagrams may not contain adequate information</a:t>
            </a:r>
          </a:p>
          <a:p>
            <a:endParaRPr lang="en-US" dirty="0">
              <a:latin typeface="Tahoma" charset="0"/>
            </a:endParaRP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58</a:t>
            </a:fld>
            <a:endParaRPr lang="en-US" altLang="en-US">
              <a:solidFill>
                <a:prstClr val="black">
                  <a:tint val="75000"/>
                </a:prstClr>
              </a:solidFill>
            </a:endParaRPr>
          </a:p>
        </p:txBody>
      </p:sp>
    </p:spTree>
    <p:extLst>
      <p:ext uri="{BB962C8B-B14F-4D97-AF65-F5344CB8AC3E}">
        <p14:creationId xmlns:p14="http://schemas.microsoft.com/office/powerpoint/2010/main" val="410150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p:nvPr>
        </p:nvSpPr>
        <p:spPr>
          <a:xfrm>
            <a:off x="475474" y="216752"/>
            <a:ext cx="8229600" cy="678577"/>
          </a:xfrm>
        </p:spPr>
        <p:txBody>
          <a:bodyPr/>
          <a:lstStyle/>
          <a:p>
            <a:pPr eaLnBrk="1" hangingPunct="1"/>
            <a:r>
              <a:rPr lang="en-US" dirty="0">
                <a:latin typeface="Verdana" charset="0"/>
              </a:rPr>
              <a:t>Architectural Evolution</a:t>
            </a:r>
          </a:p>
        </p:txBody>
      </p:sp>
      <p:sp>
        <p:nvSpPr>
          <p:cNvPr id="37890" name="Rectangle 5"/>
          <p:cNvSpPr>
            <a:spLocks noGrp="1" noChangeArrowheads="1"/>
          </p:cNvSpPr>
          <p:nvPr>
            <p:ph idx="1"/>
          </p:nvPr>
        </p:nvSpPr>
        <p:spPr>
          <a:xfrm>
            <a:off x="457200" y="986689"/>
            <a:ext cx="8229600" cy="4364244"/>
          </a:xfrm>
        </p:spPr>
        <p:txBody>
          <a:bodyPr/>
          <a:lstStyle/>
          <a:p>
            <a:pPr eaLnBrk="1" hangingPunct="1"/>
            <a:r>
              <a:rPr lang="en-US" dirty="0"/>
              <a:t>When a system evolves, ideally its prescriptive (</a:t>
            </a:r>
            <a:r>
              <a:rPr lang="en-US" i="1" dirty="0"/>
              <a:t>as-designed</a:t>
            </a:r>
            <a:r>
              <a:rPr lang="en-US" dirty="0"/>
              <a:t>) architecture is modified first.</a:t>
            </a:r>
          </a:p>
          <a:p>
            <a:pPr eaLnBrk="1" hangingPunct="1"/>
            <a:r>
              <a:rPr lang="en-US" dirty="0"/>
              <a:t>In practice, the system – and thus its descriptive (</a:t>
            </a:r>
            <a:r>
              <a:rPr lang="en-US" i="1" dirty="0"/>
              <a:t>as-implemented</a:t>
            </a:r>
            <a:r>
              <a:rPr lang="en-US" dirty="0"/>
              <a:t>) architecture – is often directly modified. </a:t>
            </a:r>
          </a:p>
          <a:p>
            <a:pPr eaLnBrk="1" hangingPunct="1"/>
            <a:r>
              <a:rPr lang="en-US" dirty="0"/>
              <a:t>This happens because of:</a:t>
            </a:r>
          </a:p>
          <a:p>
            <a:pPr lvl="1" eaLnBrk="1" hangingPunct="1"/>
            <a:r>
              <a:rPr lang="en-US" dirty="0"/>
              <a:t>Developer sloppiness</a:t>
            </a:r>
          </a:p>
          <a:p>
            <a:pPr lvl="1" eaLnBrk="1" hangingPunct="1"/>
            <a:r>
              <a:rPr lang="en-US" dirty="0"/>
              <a:t>Perception of short deadlines which prevent thinking through and documenting </a:t>
            </a:r>
          </a:p>
          <a:p>
            <a:pPr lvl="1" eaLnBrk="1" hangingPunct="1"/>
            <a:r>
              <a:rPr lang="en-US" dirty="0"/>
              <a:t>Lack of documented prescriptive architecture</a:t>
            </a:r>
          </a:p>
          <a:p>
            <a:pPr lvl="1" eaLnBrk="1" hangingPunct="1"/>
            <a:r>
              <a:rPr lang="en-US" dirty="0"/>
              <a:t>Need or desire for code optimizations</a:t>
            </a:r>
          </a:p>
          <a:p>
            <a:pPr lvl="1" eaLnBrk="1" hangingPunct="1"/>
            <a:r>
              <a:rPr lang="en-US" dirty="0"/>
              <a:t>Inadequate techniques or tool support</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59</a:t>
            </a:fld>
            <a:endParaRPr lang="en-US" altLang="en-US">
              <a:solidFill>
                <a:prstClr val="black">
                  <a:tint val="75000"/>
                </a:prstClr>
              </a:solidFill>
            </a:endParaRPr>
          </a:p>
        </p:txBody>
      </p:sp>
    </p:spTree>
    <p:extLst>
      <p:ext uri="{BB962C8B-B14F-4D97-AF65-F5344CB8AC3E}">
        <p14:creationId xmlns:p14="http://schemas.microsoft.com/office/powerpoint/2010/main" val="91013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84611" y="229669"/>
            <a:ext cx="8229600" cy="609600"/>
          </a:xfrm>
        </p:spPr>
        <p:txBody>
          <a:bodyPr/>
          <a:lstStyle/>
          <a:p>
            <a:pPr eaLnBrk="1" hangingPunct="1"/>
            <a:r>
              <a:rPr lang="en-US" dirty="0">
                <a:latin typeface="Verdana" charset="0"/>
              </a:rPr>
              <a:t>Architectural Degradation</a:t>
            </a:r>
          </a:p>
        </p:txBody>
      </p:sp>
      <p:sp>
        <p:nvSpPr>
          <p:cNvPr id="39938" name="Rectangle 3"/>
          <p:cNvSpPr>
            <a:spLocks noGrp="1" noChangeArrowheads="1"/>
          </p:cNvSpPr>
          <p:nvPr>
            <p:ph idx="1"/>
          </p:nvPr>
        </p:nvSpPr>
        <p:spPr>
          <a:xfrm>
            <a:off x="576156" y="977553"/>
            <a:ext cx="7772400" cy="4809414"/>
          </a:xfrm>
        </p:spPr>
        <p:txBody>
          <a:bodyPr/>
          <a:lstStyle/>
          <a:p>
            <a:pPr eaLnBrk="1" hangingPunct="1"/>
            <a:r>
              <a:rPr lang="en-US" sz="2000" dirty="0"/>
              <a:t>Two related concepts</a:t>
            </a:r>
          </a:p>
          <a:p>
            <a:pPr lvl="1" eaLnBrk="1" hangingPunct="1"/>
            <a:r>
              <a:rPr lang="en-US" sz="1800" dirty="0"/>
              <a:t>Architectural drift</a:t>
            </a:r>
          </a:p>
          <a:p>
            <a:pPr lvl="1" eaLnBrk="1" hangingPunct="1"/>
            <a:r>
              <a:rPr lang="en-US" sz="1800" dirty="0"/>
              <a:t>Architectural erosion</a:t>
            </a:r>
          </a:p>
          <a:p>
            <a:pPr eaLnBrk="1" hangingPunct="1"/>
            <a:r>
              <a:rPr lang="en-US" sz="2000" i="1" dirty="0"/>
              <a:t>Architectural drift</a:t>
            </a:r>
            <a:r>
              <a:rPr lang="en-US" sz="2000" dirty="0"/>
              <a:t> is introduction of principal design decisions into a system’</a:t>
            </a:r>
            <a:r>
              <a:rPr lang="en-US" altLang="ja-JP" sz="2000" dirty="0"/>
              <a:t>s descriptive architecture that </a:t>
            </a:r>
          </a:p>
          <a:p>
            <a:pPr lvl="1" eaLnBrk="1" hangingPunct="1"/>
            <a:r>
              <a:rPr lang="en-US" sz="1800" dirty="0"/>
              <a:t>Are not included in, encompassed by, or implied by the prescriptive architecture</a:t>
            </a:r>
          </a:p>
          <a:p>
            <a:pPr lvl="1" eaLnBrk="1" hangingPunct="1"/>
            <a:r>
              <a:rPr lang="en-US" sz="1800" dirty="0"/>
              <a:t>But which do not violate any of the prescriptive architecture</a:t>
            </a:r>
            <a:r>
              <a:rPr lang="ja-JP" altLang="en-US" sz="1800" dirty="0"/>
              <a:t>’</a:t>
            </a:r>
            <a:r>
              <a:rPr lang="en-US" altLang="ja-JP" sz="1800" dirty="0"/>
              <a:t>s design decisions</a:t>
            </a:r>
          </a:p>
          <a:p>
            <a:pPr eaLnBrk="1" hangingPunct="1"/>
            <a:r>
              <a:rPr lang="en-US" sz="2000" i="1" dirty="0"/>
              <a:t>Architectural erosion </a:t>
            </a:r>
            <a:r>
              <a:rPr lang="en-US" sz="2000" dirty="0"/>
              <a:t>is the introduction of architectural design decisions into a system’</a:t>
            </a:r>
            <a:r>
              <a:rPr lang="en-US" altLang="ja-JP" sz="2000" dirty="0"/>
              <a:t>s descriptive architecture that violate its prescriptive architecture</a:t>
            </a:r>
            <a:endParaRPr lang="en-US" sz="2000" dirty="0"/>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60</a:t>
            </a:fld>
            <a:endParaRPr lang="en-US" altLang="en-US">
              <a:solidFill>
                <a:prstClr val="black">
                  <a:tint val="75000"/>
                </a:prstClr>
              </a:solidFill>
            </a:endParaRPr>
          </a:p>
        </p:txBody>
      </p:sp>
    </p:spTree>
    <p:extLst>
      <p:ext uri="{BB962C8B-B14F-4D97-AF65-F5344CB8AC3E}">
        <p14:creationId xmlns:p14="http://schemas.microsoft.com/office/powerpoint/2010/main" val="3817711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atin typeface="Verdana" charset="0"/>
              </a:rPr>
              <a:t>Architectural Recovery</a:t>
            </a:r>
          </a:p>
        </p:txBody>
      </p:sp>
      <p:sp>
        <p:nvSpPr>
          <p:cNvPr id="41986" name="Rectangle 3"/>
          <p:cNvSpPr>
            <a:spLocks noGrp="1" noChangeArrowheads="1"/>
          </p:cNvSpPr>
          <p:nvPr>
            <p:ph idx="1"/>
          </p:nvPr>
        </p:nvSpPr>
        <p:spPr/>
        <p:txBody>
          <a:bodyPr/>
          <a:lstStyle/>
          <a:p>
            <a:pPr eaLnBrk="1" hangingPunct="1"/>
            <a:r>
              <a:rPr lang="en-US" dirty="0"/>
              <a:t>If architectural degradation is allowed to occur, one will be forced to </a:t>
            </a:r>
            <a:r>
              <a:rPr lang="en-US" i="1" dirty="0"/>
              <a:t>recover</a:t>
            </a:r>
            <a:r>
              <a:rPr lang="en-US" dirty="0"/>
              <a:t> the system’</a:t>
            </a:r>
            <a:r>
              <a:rPr lang="en-US" altLang="ja-JP" dirty="0"/>
              <a:t>s architecture sooner or later </a:t>
            </a:r>
          </a:p>
          <a:p>
            <a:pPr eaLnBrk="1" hangingPunct="1"/>
            <a:r>
              <a:rPr lang="en-US" i="1" dirty="0"/>
              <a:t>Architectural recovery</a:t>
            </a:r>
            <a:r>
              <a:rPr lang="en-US" dirty="0"/>
              <a:t> is the process of determining a software system’s</a:t>
            </a:r>
            <a:r>
              <a:rPr lang="en-US" altLang="ja-JP" dirty="0"/>
              <a:t> architecture from its implementation-level artifacts</a:t>
            </a:r>
          </a:p>
          <a:p>
            <a:pPr eaLnBrk="1" hangingPunct="1"/>
            <a:r>
              <a:rPr lang="en-US" dirty="0"/>
              <a:t>Implementation-level artifacts can be</a:t>
            </a:r>
          </a:p>
          <a:p>
            <a:pPr lvl="1" eaLnBrk="1" hangingPunct="1"/>
            <a:r>
              <a:rPr lang="en-US" dirty="0"/>
              <a:t>Source code</a:t>
            </a:r>
          </a:p>
          <a:p>
            <a:pPr lvl="1" eaLnBrk="1" hangingPunct="1"/>
            <a:r>
              <a:rPr lang="en-US" dirty="0"/>
              <a:t>Executable files</a:t>
            </a:r>
          </a:p>
          <a:p>
            <a:pPr lvl="1" eaLnBrk="1" hangingPunct="1"/>
            <a:r>
              <a:rPr lang="en-US" dirty="0"/>
              <a:t>Java .class files</a:t>
            </a:r>
          </a:p>
        </p:txBody>
      </p:sp>
      <p:sp>
        <p:nvSpPr>
          <p:cNvPr id="3" name="Slide Number Placeholder 2"/>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61</a:t>
            </a:fld>
            <a:endParaRPr lang="en-US" altLang="en-US">
              <a:solidFill>
                <a:prstClr val="black">
                  <a:tint val="75000"/>
                </a:prstClr>
              </a:solidFill>
            </a:endParaRPr>
          </a:p>
        </p:txBody>
      </p:sp>
    </p:spTree>
    <p:extLst>
      <p:ext uri="{BB962C8B-B14F-4D97-AF65-F5344CB8AC3E}">
        <p14:creationId xmlns:p14="http://schemas.microsoft.com/office/powerpoint/2010/main" val="201353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1026" name="Picture 2"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 y="2732567"/>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FA25D9F-AA29-994C-B65B-EF8511DB4911}"/>
              </a:ext>
            </a:extLst>
          </p:cNvPr>
          <p:cNvSpPr txBox="1"/>
          <p:nvPr/>
        </p:nvSpPr>
        <p:spPr>
          <a:xfrm>
            <a:off x="76714" y="3841435"/>
            <a:ext cx="1747899" cy="481222"/>
          </a:xfrm>
          <a:prstGeom prst="rect">
            <a:avLst/>
          </a:prstGeom>
          <a:noFill/>
        </p:spPr>
        <p:txBody>
          <a:bodyPr wrap="square" rtlCol="0">
            <a:spAutoFit/>
          </a:bodyPr>
          <a:lstStyle/>
          <a:p>
            <a:pPr algn="ctr"/>
            <a:r>
              <a:rPr lang="en-US" sz="1400" dirty="0"/>
              <a:t>Purpose Built Computers</a:t>
            </a:r>
          </a:p>
        </p:txBody>
      </p:sp>
      <p:pic>
        <p:nvPicPr>
          <p:cNvPr id="1028" name="Picture 4"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47" y="1699164"/>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A4D7C35-2154-7540-8D3D-35D03766FB1B}"/>
              </a:ext>
            </a:extLst>
          </p:cNvPr>
          <p:cNvSpPr txBox="1"/>
          <p:nvPr/>
        </p:nvSpPr>
        <p:spPr>
          <a:xfrm>
            <a:off x="1518829" y="1089567"/>
            <a:ext cx="1747899" cy="675121"/>
          </a:xfrm>
          <a:prstGeom prst="rect">
            <a:avLst/>
          </a:prstGeom>
          <a:noFill/>
        </p:spPr>
        <p:txBody>
          <a:bodyPr wrap="square" rtlCol="0">
            <a:spAutoFit/>
          </a:bodyPr>
          <a:lstStyle/>
          <a:p>
            <a:pPr algn="ctr"/>
            <a:r>
              <a:rPr lang="en-US" sz="1400" dirty="0"/>
              <a:t>Batch Business Processing on Mainframes</a:t>
            </a:r>
          </a:p>
        </p:txBody>
      </p:sp>
      <p:pic>
        <p:nvPicPr>
          <p:cNvPr id="1030" name="Picture 6"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997" y="3261574"/>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2354DF-A0E7-A346-958A-3F7166B388B9}"/>
              </a:ext>
            </a:extLst>
          </p:cNvPr>
          <p:cNvSpPr txBox="1"/>
          <p:nvPr/>
        </p:nvSpPr>
        <p:spPr>
          <a:xfrm>
            <a:off x="2881475" y="2561071"/>
            <a:ext cx="1747899" cy="675121"/>
          </a:xfrm>
          <a:prstGeom prst="rect">
            <a:avLst/>
          </a:prstGeom>
          <a:noFill/>
        </p:spPr>
        <p:txBody>
          <a:bodyPr wrap="square" rtlCol="0">
            <a:spAutoFit/>
          </a:bodyPr>
          <a:lstStyle/>
          <a:p>
            <a:pPr algn="ctr"/>
            <a:r>
              <a:rPr lang="en-US" sz="1400" dirty="0" err="1"/>
              <a:t>monolythic</a:t>
            </a:r>
            <a:r>
              <a:rPr lang="en-US" sz="1400" dirty="0"/>
              <a:t> applications on a desktop computer</a:t>
            </a:r>
          </a:p>
        </p:txBody>
      </p:sp>
      <p:pic>
        <p:nvPicPr>
          <p:cNvPr id="1032" name="Picture 8"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409" y="1612829"/>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3503071-C79C-5C4F-A081-7A5A028E50D5}"/>
              </a:ext>
            </a:extLst>
          </p:cNvPr>
          <p:cNvSpPr txBox="1"/>
          <p:nvPr/>
        </p:nvSpPr>
        <p:spPr>
          <a:xfrm>
            <a:off x="4179409" y="1012757"/>
            <a:ext cx="1747899" cy="481222"/>
          </a:xfrm>
          <a:prstGeom prst="rect">
            <a:avLst/>
          </a:prstGeom>
          <a:noFill/>
        </p:spPr>
        <p:txBody>
          <a:bodyPr wrap="square" rtlCol="0">
            <a:spAutoFit/>
          </a:bodyPr>
          <a:lstStyle/>
          <a:p>
            <a:pPr algn="ctr"/>
            <a:r>
              <a:rPr lang="en-US" sz="1400" dirty="0"/>
              <a:t>Basic Client/Server</a:t>
            </a:r>
          </a:p>
        </p:txBody>
      </p:sp>
      <p:pic>
        <p:nvPicPr>
          <p:cNvPr id="1034" name="Picture 10"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13" y="3124818"/>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11941DD-0E48-6440-98EE-70B8CD410602}"/>
              </a:ext>
            </a:extLst>
          </p:cNvPr>
          <p:cNvSpPr txBox="1"/>
          <p:nvPr/>
        </p:nvSpPr>
        <p:spPr>
          <a:xfrm>
            <a:off x="5449586" y="2545069"/>
            <a:ext cx="1747899" cy="481222"/>
          </a:xfrm>
          <a:prstGeom prst="rect">
            <a:avLst/>
          </a:prstGeom>
          <a:noFill/>
        </p:spPr>
        <p:txBody>
          <a:bodyPr wrap="square" rtlCol="0">
            <a:spAutoFit/>
          </a:bodyPr>
          <a:lstStyle/>
          <a:p>
            <a:pPr algn="ctr"/>
            <a:r>
              <a:rPr lang="en-US" sz="1400" dirty="0"/>
              <a:t>Basic Web Applications</a:t>
            </a:r>
          </a:p>
        </p:txBody>
      </p:sp>
      <p:pic>
        <p:nvPicPr>
          <p:cNvPr id="1036" name="Picture 12"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7460" y="1161157"/>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270ED0-7311-CA4D-A65E-0AC3FD30F607}"/>
              </a:ext>
            </a:extLst>
          </p:cNvPr>
          <p:cNvSpPr txBox="1"/>
          <p:nvPr/>
        </p:nvSpPr>
        <p:spPr>
          <a:xfrm>
            <a:off x="7049163" y="543957"/>
            <a:ext cx="1747899" cy="675121"/>
          </a:xfrm>
          <a:prstGeom prst="rect">
            <a:avLst/>
          </a:prstGeom>
          <a:noFill/>
        </p:spPr>
        <p:txBody>
          <a:bodyPr wrap="square" rtlCol="0">
            <a:spAutoFit/>
          </a:bodyPr>
          <a:lstStyle/>
          <a:p>
            <a:pPr algn="ctr"/>
            <a:r>
              <a:rPr lang="en-US" sz="1400" dirty="0"/>
              <a:t>Massively Scaled</a:t>
            </a:r>
            <a:br>
              <a:rPr lang="en-US" sz="1400" dirty="0"/>
            </a:br>
            <a:r>
              <a:rPr lang="en-US" sz="1400" dirty="0"/>
              <a:t>Cloud Architectures</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0B62F08-EBF1-1547-83FE-532047944EAE}"/>
              </a:ext>
            </a:extLst>
          </p:cNvPr>
          <p:cNvCxnSpPr/>
          <p:nvPr/>
        </p:nvCxnSpPr>
        <p:spPr>
          <a:xfrm flipV="1">
            <a:off x="212651" y="4338084"/>
            <a:ext cx="8548577" cy="9569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DF89D4-19B6-584C-B14F-562B7266B8B5}"/>
              </a:ext>
            </a:extLst>
          </p:cNvPr>
          <p:cNvSpPr txBox="1"/>
          <p:nvPr/>
        </p:nvSpPr>
        <p:spPr>
          <a:xfrm rot="16200000">
            <a:off x="31827" y="4591862"/>
            <a:ext cx="850604" cy="343043"/>
          </a:xfrm>
          <a:prstGeom prst="rect">
            <a:avLst/>
          </a:prstGeom>
          <a:noFill/>
        </p:spPr>
        <p:txBody>
          <a:bodyPr wrap="square" rtlCol="0">
            <a:spAutoFit/>
          </a:bodyPr>
          <a:lstStyle/>
          <a:p>
            <a:r>
              <a:rPr lang="en-US" dirty="0"/>
              <a:t>1940s</a:t>
            </a:r>
          </a:p>
        </p:txBody>
      </p:sp>
      <p:sp>
        <p:nvSpPr>
          <p:cNvPr id="9" name="TextBox 8">
            <a:extLst>
              <a:ext uri="{FF2B5EF4-FFF2-40B4-BE49-F238E27FC236}">
                <a16:creationId xmlns:a16="http://schemas.microsoft.com/office/drawing/2014/main" id="{ACDFBA9B-B45B-5F45-B778-090911046F68}"/>
              </a:ext>
            </a:extLst>
          </p:cNvPr>
          <p:cNvSpPr txBox="1"/>
          <p:nvPr/>
        </p:nvSpPr>
        <p:spPr>
          <a:xfrm rot="16200000">
            <a:off x="1329761" y="4591862"/>
            <a:ext cx="850604" cy="343043"/>
          </a:xfrm>
          <a:prstGeom prst="rect">
            <a:avLst/>
          </a:prstGeom>
          <a:noFill/>
        </p:spPr>
        <p:txBody>
          <a:bodyPr wrap="square" rtlCol="0">
            <a:spAutoFit/>
          </a:bodyPr>
          <a:lstStyle/>
          <a:p>
            <a:r>
              <a:rPr lang="en-US" dirty="0"/>
              <a:t>1960s</a:t>
            </a:r>
          </a:p>
        </p:txBody>
      </p:sp>
      <p:sp>
        <p:nvSpPr>
          <p:cNvPr id="11" name="TextBox 10">
            <a:extLst>
              <a:ext uri="{FF2B5EF4-FFF2-40B4-BE49-F238E27FC236}">
                <a16:creationId xmlns:a16="http://schemas.microsoft.com/office/drawing/2014/main" id="{3DA2A415-217E-174C-AEC3-61C14DCAC392}"/>
              </a:ext>
            </a:extLst>
          </p:cNvPr>
          <p:cNvSpPr txBox="1"/>
          <p:nvPr/>
        </p:nvSpPr>
        <p:spPr>
          <a:xfrm rot="16200000">
            <a:off x="2627695" y="4591862"/>
            <a:ext cx="850604" cy="343043"/>
          </a:xfrm>
          <a:prstGeom prst="rect">
            <a:avLst/>
          </a:prstGeom>
          <a:noFill/>
        </p:spPr>
        <p:txBody>
          <a:bodyPr wrap="square" rtlCol="0">
            <a:spAutoFit/>
          </a:bodyPr>
          <a:lstStyle/>
          <a:p>
            <a:r>
              <a:rPr lang="en-US" dirty="0"/>
              <a:t>1980s</a:t>
            </a:r>
          </a:p>
        </p:txBody>
      </p:sp>
      <p:sp>
        <p:nvSpPr>
          <p:cNvPr id="12" name="TextBox 11">
            <a:extLst>
              <a:ext uri="{FF2B5EF4-FFF2-40B4-BE49-F238E27FC236}">
                <a16:creationId xmlns:a16="http://schemas.microsoft.com/office/drawing/2014/main" id="{E4E21B92-8CFD-214C-B766-6894125D1283}"/>
              </a:ext>
            </a:extLst>
          </p:cNvPr>
          <p:cNvSpPr txBox="1"/>
          <p:nvPr/>
        </p:nvSpPr>
        <p:spPr>
          <a:xfrm rot="16200000">
            <a:off x="3925629" y="4591862"/>
            <a:ext cx="850604" cy="343043"/>
          </a:xfrm>
          <a:prstGeom prst="rect">
            <a:avLst/>
          </a:prstGeom>
          <a:noFill/>
        </p:spPr>
        <p:txBody>
          <a:bodyPr wrap="square" rtlCol="0">
            <a:spAutoFit/>
          </a:bodyPr>
          <a:lstStyle/>
          <a:p>
            <a:r>
              <a:rPr lang="en-US" dirty="0"/>
              <a:t>1990s</a:t>
            </a:r>
          </a:p>
        </p:txBody>
      </p:sp>
      <p:sp>
        <p:nvSpPr>
          <p:cNvPr id="13" name="TextBox 12">
            <a:extLst>
              <a:ext uri="{FF2B5EF4-FFF2-40B4-BE49-F238E27FC236}">
                <a16:creationId xmlns:a16="http://schemas.microsoft.com/office/drawing/2014/main" id="{A7B786C9-AC0C-7D47-863C-3F0087496848}"/>
              </a:ext>
            </a:extLst>
          </p:cNvPr>
          <p:cNvSpPr txBox="1"/>
          <p:nvPr/>
        </p:nvSpPr>
        <p:spPr>
          <a:xfrm rot="16200000">
            <a:off x="5223563" y="4591862"/>
            <a:ext cx="850604" cy="343043"/>
          </a:xfrm>
          <a:prstGeom prst="rect">
            <a:avLst/>
          </a:prstGeom>
          <a:noFill/>
        </p:spPr>
        <p:txBody>
          <a:bodyPr wrap="square" rtlCol="0">
            <a:spAutoFit/>
          </a:bodyPr>
          <a:lstStyle/>
          <a:p>
            <a:r>
              <a:rPr lang="en-US" dirty="0"/>
              <a:t>2000s</a:t>
            </a:r>
          </a:p>
        </p:txBody>
      </p:sp>
      <p:sp>
        <p:nvSpPr>
          <p:cNvPr id="14" name="TextBox 13">
            <a:extLst>
              <a:ext uri="{FF2B5EF4-FFF2-40B4-BE49-F238E27FC236}">
                <a16:creationId xmlns:a16="http://schemas.microsoft.com/office/drawing/2014/main" id="{D5693EBC-D414-2645-A6A5-86A3D527AC4C}"/>
              </a:ext>
            </a:extLst>
          </p:cNvPr>
          <p:cNvSpPr txBox="1"/>
          <p:nvPr/>
        </p:nvSpPr>
        <p:spPr>
          <a:xfrm rot="16200000">
            <a:off x="6521497" y="4591862"/>
            <a:ext cx="850604" cy="343043"/>
          </a:xfrm>
          <a:prstGeom prst="rect">
            <a:avLst/>
          </a:prstGeom>
          <a:noFill/>
        </p:spPr>
        <p:txBody>
          <a:bodyPr wrap="square" rtlCol="0">
            <a:spAutoFit/>
          </a:bodyPr>
          <a:lstStyle/>
          <a:p>
            <a:r>
              <a:rPr lang="en-US" dirty="0"/>
              <a:t>2010s</a:t>
            </a:r>
          </a:p>
        </p:txBody>
      </p:sp>
      <p:sp>
        <p:nvSpPr>
          <p:cNvPr id="15" name="TextBox 14">
            <a:extLst>
              <a:ext uri="{FF2B5EF4-FFF2-40B4-BE49-F238E27FC236}">
                <a16:creationId xmlns:a16="http://schemas.microsoft.com/office/drawing/2014/main" id="{7AD59F62-5DFF-CC49-9EA9-C746106B96E5}"/>
              </a:ext>
            </a:extLst>
          </p:cNvPr>
          <p:cNvSpPr txBox="1"/>
          <p:nvPr/>
        </p:nvSpPr>
        <p:spPr>
          <a:xfrm rot="16200000">
            <a:off x="7819434" y="4591862"/>
            <a:ext cx="850604" cy="343043"/>
          </a:xfrm>
          <a:prstGeom prst="rect">
            <a:avLst/>
          </a:prstGeom>
          <a:noFill/>
        </p:spPr>
        <p:txBody>
          <a:bodyPr wrap="square" rtlCol="0">
            <a:spAutoFit/>
          </a:bodyPr>
          <a:lstStyle/>
          <a:p>
            <a:r>
              <a:rPr lang="en-US" dirty="0"/>
              <a:t>2020s</a:t>
            </a:r>
          </a:p>
        </p:txBody>
      </p:sp>
      <p:pic>
        <p:nvPicPr>
          <p:cNvPr id="26" name="Picture 25" descr="ENIAC - Wikipedia">
            <a:extLst>
              <a:ext uri="{FF2B5EF4-FFF2-40B4-BE49-F238E27FC236}">
                <a16:creationId xmlns:a16="http://schemas.microsoft.com/office/drawing/2014/main" id="{88298AB6-F0CD-FC4C-B2B2-33A2E88B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6" y="2791319"/>
            <a:ext cx="1443115" cy="108651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6">
            <a:extLst>
              <a:ext uri="{FF2B5EF4-FFF2-40B4-BE49-F238E27FC236}">
                <a16:creationId xmlns:a16="http://schemas.microsoft.com/office/drawing/2014/main" id="{AFA25D9F-AA29-994C-B65B-EF8511DB4911}"/>
              </a:ext>
            </a:extLst>
          </p:cNvPr>
          <p:cNvSpPr txBox="1"/>
          <p:nvPr/>
        </p:nvSpPr>
        <p:spPr>
          <a:xfrm>
            <a:off x="53180" y="3900187"/>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Purpose Built Computers</a:t>
            </a:r>
          </a:p>
        </p:txBody>
      </p:sp>
      <p:pic>
        <p:nvPicPr>
          <p:cNvPr id="29" name="Picture 28" descr="What Does It Take to Keep a Classic Mainframe Alive? - IEEE Spectrum">
            <a:extLst>
              <a:ext uri="{FF2B5EF4-FFF2-40B4-BE49-F238E27FC236}">
                <a16:creationId xmlns:a16="http://schemas.microsoft.com/office/drawing/2014/main" id="{F682E19F-C8A3-A241-A1DE-AD26A6F0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113" y="1757916"/>
            <a:ext cx="1450555" cy="10865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8">
            <a:extLst>
              <a:ext uri="{FF2B5EF4-FFF2-40B4-BE49-F238E27FC236}">
                <a16:creationId xmlns:a16="http://schemas.microsoft.com/office/drawing/2014/main" id="{2A4D7C35-2154-7540-8D3D-35D03766FB1B}"/>
              </a:ext>
            </a:extLst>
          </p:cNvPr>
          <p:cNvSpPr txBox="1"/>
          <p:nvPr/>
        </p:nvSpPr>
        <p:spPr>
          <a:xfrm>
            <a:off x="1495295" y="114831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Batch Business Processing on Mainframes</a:t>
            </a:r>
          </a:p>
        </p:txBody>
      </p:sp>
      <p:pic>
        <p:nvPicPr>
          <p:cNvPr id="31" name="Picture 30" descr="30 years of PCs (slideshow) - ExtremeTech">
            <a:extLst>
              <a:ext uri="{FF2B5EF4-FFF2-40B4-BE49-F238E27FC236}">
                <a16:creationId xmlns:a16="http://schemas.microsoft.com/office/drawing/2014/main" id="{01C410F0-2488-B349-954D-81BBFF37A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63" y="3320326"/>
            <a:ext cx="1278232" cy="8506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0">
            <a:extLst>
              <a:ext uri="{FF2B5EF4-FFF2-40B4-BE49-F238E27FC236}">
                <a16:creationId xmlns:a16="http://schemas.microsoft.com/office/drawing/2014/main" id="{3A2354DF-A0E7-A346-958A-3F7166B388B9}"/>
              </a:ext>
            </a:extLst>
          </p:cNvPr>
          <p:cNvSpPr txBox="1"/>
          <p:nvPr/>
        </p:nvSpPr>
        <p:spPr>
          <a:xfrm>
            <a:off x="2857941" y="2619823"/>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Monocytic applications on a desktop computer</a:t>
            </a:r>
          </a:p>
        </p:txBody>
      </p:sp>
      <p:pic>
        <p:nvPicPr>
          <p:cNvPr id="33" name="Picture 32" descr="Client-server Application - OOSE">
            <a:extLst>
              <a:ext uri="{FF2B5EF4-FFF2-40B4-BE49-F238E27FC236}">
                <a16:creationId xmlns:a16="http://schemas.microsoft.com/office/drawing/2014/main" id="{9B0A45CA-A17D-AD47-B649-07132A5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875" y="1671581"/>
            <a:ext cx="1714336" cy="6944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22">
            <a:extLst>
              <a:ext uri="{FF2B5EF4-FFF2-40B4-BE49-F238E27FC236}">
                <a16:creationId xmlns:a16="http://schemas.microsoft.com/office/drawing/2014/main" id="{23503071-C79C-5C4F-A081-7A5A028E50D5}"/>
              </a:ext>
            </a:extLst>
          </p:cNvPr>
          <p:cNvSpPr txBox="1"/>
          <p:nvPr/>
        </p:nvSpPr>
        <p:spPr>
          <a:xfrm>
            <a:off x="4155875" y="1071509"/>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Client/Server</a:t>
            </a:r>
          </a:p>
        </p:txBody>
      </p:sp>
      <p:pic>
        <p:nvPicPr>
          <p:cNvPr id="35" name="Picture 34" descr="Client–server model - Wikipedia">
            <a:extLst>
              <a:ext uri="{FF2B5EF4-FFF2-40B4-BE49-F238E27FC236}">
                <a16:creationId xmlns:a16="http://schemas.microsoft.com/office/drawing/2014/main" id="{5F600BCC-8E4A-274C-83C1-73FF981A0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6079" y="3183570"/>
            <a:ext cx="1527847" cy="916708"/>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24">
            <a:extLst>
              <a:ext uri="{FF2B5EF4-FFF2-40B4-BE49-F238E27FC236}">
                <a16:creationId xmlns:a16="http://schemas.microsoft.com/office/drawing/2014/main" id="{211941DD-0E48-6440-98EE-70B8CD410602}"/>
              </a:ext>
            </a:extLst>
          </p:cNvPr>
          <p:cNvSpPr txBox="1"/>
          <p:nvPr/>
        </p:nvSpPr>
        <p:spPr>
          <a:xfrm>
            <a:off x="5426052" y="2603821"/>
            <a:ext cx="1747899" cy="481222"/>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Basic Web Applications</a:t>
            </a:r>
          </a:p>
        </p:txBody>
      </p:sp>
      <p:pic>
        <p:nvPicPr>
          <p:cNvPr id="37" name="Picture 36" descr="Microservices graphs in three large cloud providers [18]-[20], and our Social Network service.">
            <a:extLst>
              <a:ext uri="{FF2B5EF4-FFF2-40B4-BE49-F238E27FC236}">
                <a16:creationId xmlns:a16="http://schemas.microsoft.com/office/drawing/2014/main" id="{96E4893B-3707-A64F-A350-2EBBF6554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926" y="1219909"/>
            <a:ext cx="1641671" cy="195594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6">
            <a:extLst>
              <a:ext uri="{FF2B5EF4-FFF2-40B4-BE49-F238E27FC236}">
                <a16:creationId xmlns:a16="http://schemas.microsoft.com/office/drawing/2014/main" id="{E7270ED0-7311-CA4D-A65E-0AC3FD30F607}"/>
              </a:ext>
            </a:extLst>
          </p:cNvPr>
          <p:cNvSpPr txBox="1"/>
          <p:nvPr/>
        </p:nvSpPr>
        <p:spPr>
          <a:xfrm>
            <a:off x="7025629" y="602709"/>
            <a:ext cx="1747899" cy="675121"/>
          </a:xfrm>
          <a:prstGeom prst="rect">
            <a:avLst/>
          </a:prstGeom>
          <a:noFill/>
        </p:spPr>
        <p:txBody>
          <a:bodyPr wrap="square" rtlCol="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a:lstStyle>
          <a:p>
            <a:pPr algn="ctr"/>
            <a:r>
              <a:rPr lang="en-US" sz="1400" dirty="0"/>
              <a:t>Massively Scaled</a:t>
            </a:r>
            <a:br>
              <a:rPr lang="en-US" sz="1400" dirty="0"/>
            </a:br>
            <a:r>
              <a:rPr lang="en-US" sz="1400" dirty="0"/>
              <a:t>Cloud Architectures</a:t>
            </a:r>
          </a:p>
        </p:txBody>
      </p:sp>
      <p:sp>
        <p:nvSpPr>
          <p:cNvPr id="10" name="Rectangle 9">
            <a:extLst>
              <a:ext uri="{FF2B5EF4-FFF2-40B4-BE49-F238E27FC236}">
                <a16:creationId xmlns:a16="http://schemas.microsoft.com/office/drawing/2014/main" id="{07864F7C-091C-0F4C-933C-12E42BBC96ED}"/>
              </a:ext>
            </a:extLst>
          </p:cNvPr>
          <p:cNvSpPr/>
          <p:nvPr/>
        </p:nvSpPr>
        <p:spPr>
          <a:xfrm>
            <a:off x="53180" y="513501"/>
            <a:ext cx="8912400" cy="3778700"/>
          </a:xfrm>
          <a:prstGeom prst="rect">
            <a:avLst/>
          </a:prstGeom>
          <a:solidFill>
            <a:schemeClr val="bg1">
              <a:alpha val="881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sp>
        <p:nvSpPr>
          <p:cNvPr id="16" name="Freeform 15">
            <a:extLst>
              <a:ext uri="{FF2B5EF4-FFF2-40B4-BE49-F238E27FC236}">
                <a16:creationId xmlns:a16="http://schemas.microsoft.com/office/drawing/2014/main" id="{BEE8ECE7-F6E9-AF4E-828B-CDC9E5F3D200}"/>
              </a:ext>
            </a:extLst>
          </p:cNvPr>
          <p:cNvSpPr/>
          <p:nvPr/>
        </p:nvSpPr>
        <p:spPr>
          <a:xfrm>
            <a:off x="345688" y="925551"/>
            <a:ext cx="7805853" cy="3278459"/>
          </a:xfrm>
          <a:custGeom>
            <a:avLst/>
            <a:gdLst>
              <a:gd name="connsiteX0" fmla="*/ 0 w 7805853"/>
              <a:gd name="connsiteY0" fmla="*/ 3278459 h 3278459"/>
              <a:gd name="connsiteX1" fmla="*/ 1326995 w 7805853"/>
              <a:gd name="connsiteY1" fmla="*/ 3256156 h 3278459"/>
              <a:gd name="connsiteX2" fmla="*/ 2642839 w 7805853"/>
              <a:gd name="connsiteY2" fmla="*/ 3010829 h 3278459"/>
              <a:gd name="connsiteX3" fmla="*/ 3969834 w 7805853"/>
              <a:gd name="connsiteY3" fmla="*/ 2754351 h 3278459"/>
              <a:gd name="connsiteX4" fmla="*/ 5140712 w 7805853"/>
              <a:gd name="connsiteY4" fmla="*/ 2464420 h 3278459"/>
              <a:gd name="connsiteX5" fmla="*/ 6634975 w 7805853"/>
              <a:gd name="connsiteY5" fmla="*/ 1962615 h 3278459"/>
              <a:gd name="connsiteX6" fmla="*/ 7805853 w 7805853"/>
              <a:gd name="connsiteY6" fmla="*/ 0 h 32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5853" h="3278459">
                <a:moveTo>
                  <a:pt x="0" y="3278459"/>
                </a:moveTo>
                <a:lnTo>
                  <a:pt x="1326995" y="3256156"/>
                </a:lnTo>
                <a:cubicBezTo>
                  <a:pt x="1767468" y="3211551"/>
                  <a:pt x="2642839" y="3010829"/>
                  <a:pt x="2642839" y="3010829"/>
                </a:cubicBezTo>
                <a:cubicBezTo>
                  <a:pt x="3083312" y="2927195"/>
                  <a:pt x="3553522" y="2845419"/>
                  <a:pt x="3969834" y="2754351"/>
                </a:cubicBezTo>
                <a:cubicBezTo>
                  <a:pt x="4386146" y="2663283"/>
                  <a:pt x="4696522" y="2596376"/>
                  <a:pt x="5140712" y="2464420"/>
                </a:cubicBezTo>
                <a:cubicBezTo>
                  <a:pt x="5584902" y="2332464"/>
                  <a:pt x="6190785" y="2373352"/>
                  <a:pt x="6634975" y="1962615"/>
                </a:cubicBezTo>
                <a:cubicBezTo>
                  <a:pt x="7079165" y="1551878"/>
                  <a:pt x="7442509" y="775939"/>
                  <a:pt x="7805853"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79DA8AF-AE09-794E-B327-CBA6D722614C}"/>
              </a:ext>
            </a:extLst>
          </p:cNvPr>
          <p:cNvSpPr txBox="1"/>
          <p:nvPr/>
        </p:nvSpPr>
        <p:spPr>
          <a:xfrm>
            <a:off x="2658939" y="5340050"/>
            <a:ext cx="3893802" cy="592342"/>
          </a:xfrm>
          <a:prstGeom prst="rect">
            <a:avLst/>
          </a:prstGeom>
          <a:noFill/>
        </p:spPr>
        <p:txBody>
          <a:bodyPr wrap="square" rtlCol="0">
            <a:spAutoFit/>
          </a:bodyPr>
          <a:lstStyle/>
          <a:p>
            <a:pPr algn="ctr"/>
            <a:r>
              <a:rPr lang="en-US" dirty="0"/>
              <a:t>Growth of number of Components in System </a:t>
            </a:r>
          </a:p>
        </p:txBody>
      </p:sp>
      <p:cxnSp>
        <p:nvCxnSpPr>
          <p:cNvPr id="20" name="Straight Connector 19">
            <a:extLst>
              <a:ext uri="{FF2B5EF4-FFF2-40B4-BE49-F238E27FC236}">
                <a16:creationId xmlns:a16="http://schemas.microsoft.com/office/drawing/2014/main" id="{A681C009-1297-B645-AF8A-6CB34783844F}"/>
              </a:ext>
            </a:extLst>
          </p:cNvPr>
          <p:cNvCxnSpPr/>
          <p:nvPr/>
        </p:nvCxnSpPr>
        <p:spPr>
          <a:xfrm flipV="1">
            <a:off x="4705815" y="880631"/>
            <a:ext cx="0" cy="350077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CCF4A7-E8C3-1C4C-90AA-3EAE1FB713FB}"/>
              </a:ext>
            </a:extLst>
          </p:cNvPr>
          <p:cNvSpPr txBox="1"/>
          <p:nvPr/>
        </p:nvSpPr>
        <p:spPr>
          <a:xfrm>
            <a:off x="4454568" y="1167025"/>
            <a:ext cx="3893802" cy="1090940"/>
          </a:xfrm>
          <a:prstGeom prst="rect">
            <a:avLst/>
          </a:prstGeom>
          <a:noFill/>
        </p:spPr>
        <p:txBody>
          <a:bodyPr wrap="square" rtlCol="0">
            <a:spAutoFit/>
          </a:bodyPr>
          <a:lstStyle/>
          <a:p>
            <a:pPr algn="ctr"/>
            <a:r>
              <a:rPr lang="en-US" dirty="0"/>
              <a:t>Complex, Highly Integrated</a:t>
            </a:r>
            <a:br>
              <a:rPr lang="en-US" dirty="0"/>
            </a:br>
            <a:r>
              <a:rPr lang="en-US" dirty="0"/>
              <a:t>and Distributed Systems</a:t>
            </a:r>
            <a:br>
              <a:rPr lang="en-US" dirty="0"/>
            </a:br>
            <a:r>
              <a:rPr lang="en-US" dirty="0"/>
              <a:t>built by very large</a:t>
            </a:r>
            <a:br>
              <a:rPr lang="en-US" dirty="0"/>
            </a:br>
            <a:r>
              <a:rPr lang="en-US" dirty="0"/>
              <a:t>teams</a:t>
            </a:r>
          </a:p>
        </p:txBody>
      </p:sp>
      <p:sp>
        <p:nvSpPr>
          <p:cNvPr id="45" name="TextBox 44">
            <a:extLst>
              <a:ext uri="{FF2B5EF4-FFF2-40B4-BE49-F238E27FC236}">
                <a16:creationId xmlns:a16="http://schemas.microsoft.com/office/drawing/2014/main" id="{BE03CE13-BDB8-E14D-80EB-4A3904C960BA}"/>
              </a:ext>
            </a:extLst>
          </p:cNvPr>
          <p:cNvSpPr txBox="1"/>
          <p:nvPr/>
        </p:nvSpPr>
        <p:spPr>
          <a:xfrm>
            <a:off x="444739" y="2356938"/>
            <a:ext cx="3893802" cy="592342"/>
          </a:xfrm>
          <a:prstGeom prst="rect">
            <a:avLst/>
          </a:prstGeom>
          <a:noFill/>
        </p:spPr>
        <p:txBody>
          <a:bodyPr wrap="square" rtlCol="0">
            <a:spAutoFit/>
          </a:bodyPr>
          <a:lstStyle/>
          <a:p>
            <a:pPr algn="ctr"/>
            <a:r>
              <a:rPr lang="en-US" dirty="0"/>
              <a:t>Able to build things with</a:t>
            </a:r>
            <a:br>
              <a:rPr lang="en-US" dirty="0"/>
            </a:br>
            <a:r>
              <a:rPr lang="en-US" dirty="0"/>
              <a:t>relatively small isolated teams</a:t>
            </a:r>
          </a:p>
        </p:txBody>
      </p:sp>
      <p:sp>
        <p:nvSpPr>
          <p:cNvPr id="46" name="TextBox 45">
            <a:extLst>
              <a:ext uri="{FF2B5EF4-FFF2-40B4-BE49-F238E27FC236}">
                <a16:creationId xmlns:a16="http://schemas.microsoft.com/office/drawing/2014/main" id="{188198FF-4546-E045-9FB8-687D4F074430}"/>
              </a:ext>
            </a:extLst>
          </p:cNvPr>
          <p:cNvSpPr txBox="1"/>
          <p:nvPr/>
        </p:nvSpPr>
        <p:spPr>
          <a:xfrm>
            <a:off x="317521" y="3145278"/>
            <a:ext cx="3893802" cy="592342"/>
          </a:xfrm>
          <a:prstGeom prst="rect">
            <a:avLst/>
          </a:prstGeom>
          <a:noFill/>
        </p:spPr>
        <p:txBody>
          <a:bodyPr wrap="square" rtlCol="0">
            <a:spAutoFit/>
          </a:bodyPr>
          <a:lstStyle/>
          <a:p>
            <a:pPr algn="ctr"/>
            <a:r>
              <a:rPr lang="en-US" dirty="0">
                <a:solidFill>
                  <a:srgbClr val="FF0000"/>
                </a:solidFill>
              </a:rPr>
              <a:t>PRE-NEED FOR SOFTWARE ARCHITECTURE</a:t>
            </a:r>
          </a:p>
        </p:txBody>
      </p:sp>
      <p:sp>
        <p:nvSpPr>
          <p:cNvPr id="47" name="TextBox 46">
            <a:extLst>
              <a:ext uri="{FF2B5EF4-FFF2-40B4-BE49-F238E27FC236}">
                <a16:creationId xmlns:a16="http://schemas.microsoft.com/office/drawing/2014/main" id="{E37E1328-C494-094D-8CEE-FB174560C117}"/>
              </a:ext>
            </a:extLst>
          </p:cNvPr>
          <p:cNvSpPr txBox="1"/>
          <p:nvPr/>
        </p:nvSpPr>
        <p:spPr>
          <a:xfrm>
            <a:off x="4891903" y="3521712"/>
            <a:ext cx="3893802" cy="592342"/>
          </a:xfrm>
          <a:prstGeom prst="rect">
            <a:avLst/>
          </a:prstGeom>
          <a:noFill/>
        </p:spPr>
        <p:txBody>
          <a:bodyPr wrap="square" rtlCol="0">
            <a:spAutoFit/>
          </a:bodyPr>
          <a:lstStyle/>
          <a:p>
            <a:pPr algn="ctr"/>
            <a:r>
              <a:rPr lang="en-US" dirty="0">
                <a:solidFill>
                  <a:srgbClr val="FF0000"/>
                </a:solidFill>
              </a:rPr>
              <a:t>NEED FOR SOFTWARE ARCHITECTURE</a:t>
            </a:r>
          </a:p>
        </p:txBody>
      </p:sp>
    </p:spTree>
    <p:extLst>
      <p:ext uri="{BB962C8B-B14F-4D97-AF65-F5344CB8AC3E}">
        <p14:creationId xmlns:p14="http://schemas.microsoft.com/office/powerpoint/2010/main" val="2947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21489"/>
            <a:ext cx="8207006" cy="994172"/>
          </a:xfrm>
        </p:spPr>
        <p:txBody>
          <a:bodyPr>
            <a:normAutofit/>
          </a:bodyPr>
          <a:lstStyle/>
          <a:p>
            <a:r>
              <a:rPr lang="en-US" sz="2800" b="1" dirty="0"/>
              <a:t>But why do we need architecture?</a:t>
            </a:r>
          </a:p>
        </p:txBody>
      </p:sp>
      <p:pic>
        <p:nvPicPr>
          <p:cNvPr id="3" name="Picture 2">
            <a:extLst>
              <a:ext uri="{FF2B5EF4-FFF2-40B4-BE49-F238E27FC236}">
                <a16:creationId xmlns:a16="http://schemas.microsoft.com/office/drawing/2014/main" id="{7DAA2217-7495-3548-9F4A-60894126B8F0}"/>
              </a:ext>
            </a:extLst>
          </p:cNvPr>
          <p:cNvPicPr>
            <a:picLocks noChangeAspect="1"/>
          </p:cNvPicPr>
          <p:nvPr/>
        </p:nvPicPr>
        <p:blipFill>
          <a:blip r:embed="rId2"/>
          <a:stretch>
            <a:fillRect/>
          </a:stretch>
        </p:blipFill>
        <p:spPr>
          <a:xfrm>
            <a:off x="1976349" y="892063"/>
            <a:ext cx="5440273" cy="4311874"/>
          </a:xfrm>
          <a:prstGeom prst="rect">
            <a:avLst/>
          </a:prstGeom>
        </p:spPr>
      </p:pic>
      <p:sp>
        <p:nvSpPr>
          <p:cNvPr id="39" name="TextBox 38">
            <a:extLst>
              <a:ext uri="{FF2B5EF4-FFF2-40B4-BE49-F238E27FC236}">
                <a16:creationId xmlns:a16="http://schemas.microsoft.com/office/drawing/2014/main" id="{B1457CFE-7A15-2243-A078-8030555077AC}"/>
              </a:ext>
            </a:extLst>
          </p:cNvPr>
          <p:cNvSpPr txBox="1"/>
          <p:nvPr/>
        </p:nvSpPr>
        <p:spPr>
          <a:xfrm>
            <a:off x="2658939" y="5340050"/>
            <a:ext cx="3893802" cy="592342"/>
          </a:xfrm>
          <a:prstGeom prst="rect">
            <a:avLst/>
          </a:prstGeom>
          <a:noFill/>
        </p:spPr>
        <p:txBody>
          <a:bodyPr wrap="square" rtlCol="0">
            <a:spAutoFit/>
          </a:bodyPr>
          <a:lstStyle/>
          <a:p>
            <a:pPr algn="ctr"/>
            <a:r>
              <a:rPr lang="en-US" dirty="0"/>
              <a:t>The Seminal Paper Describing the Need for Software Architecture</a:t>
            </a:r>
          </a:p>
        </p:txBody>
      </p:sp>
    </p:spTree>
    <p:extLst>
      <p:ext uri="{BB962C8B-B14F-4D97-AF65-F5344CB8AC3E}">
        <p14:creationId xmlns:p14="http://schemas.microsoft.com/office/powerpoint/2010/main" val="128141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18716</TotalTime>
  <Words>3514</Words>
  <Application>Microsoft Macintosh PowerPoint</Application>
  <PresentationFormat>Custom</PresentationFormat>
  <Paragraphs>484</Paragraphs>
  <Slides>61</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Arial</vt:lpstr>
      <vt:lpstr>Arial Narrow</vt:lpstr>
      <vt:lpstr>Avant Garde</vt:lpstr>
      <vt:lpstr>Helvetica</vt:lpstr>
      <vt:lpstr>Tahoma</vt:lpstr>
      <vt:lpstr>Verdana</vt:lpstr>
      <vt:lpstr>Office Theme</vt:lpstr>
      <vt:lpstr>Bitmap Image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 do we need architecture?</vt:lpstr>
      <vt:lpstr>But why do we need architecture?</vt:lpstr>
      <vt:lpstr>But why do we need architecture?</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lpstr>SE 577 Software Architecture    Basic SW Architectural Concepts  </vt:lpstr>
      <vt:lpstr>Acknowledgement</vt:lpstr>
      <vt:lpstr>Architecture in a Traditional Project Life Cycle</vt:lpstr>
      <vt:lpstr>Major Areas of Concern for Architectural Design</vt:lpstr>
      <vt:lpstr>Architecture in an Agile Project Life Cycle</vt:lpstr>
      <vt:lpstr>Example of Reference Architecture</vt:lpstr>
      <vt:lpstr>Example: Architecture Kickoff</vt:lpstr>
      <vt:lpstr>Example: Establish baseline solution architecture next</vt:lpstr>
      <vt:lpstr>Major Areas of Concern for Architectural Design</vt:lpstr>
      <vt:lpstr>Requirements</vt:lpstr>
      <vt:lpstr>Non-Functional Requirements</vt:lpstr>
      <vt:lpstr>Non-Functional Requirements (cont’d)</vt:lpstr>
      <vt:lpstr>System Quality Attributes</vt:lpstr>
      <vt:lpstr>Error Recovery</vt:lpstr>
      <vt:lpstr>Error Recovery: Kinds Of Errors</vt:lpstr>
      <vt:lpstr>There is a whole body of work on architecture resiliency patterns</vt:lpstr>
      <vt:lpstr>Software Architecture’s Elements</vt:lpstr>
      <vt:lpstr>Components</vt:lpstr>
      <vt:lpstr>Connectors</vt:lpstr>
      <vt:lpstr>Examples of Connectors</vt:lpstr>
      <vt:lpstr>Architecture Defines Structure</vt:lpstr>
      <vt:lpstr>Architecture Specifies Component Communication </vt:lpstr>
      <vt:lpstr>An Important Concern: Structure and Dependencies</vt:lpstr>
      <vt:lpstr>An Important Concern: Almost every modern systems is a distributed system</vt:lpstr>
      <vt:lpstr>Configurations</vt:lpstr>
      <vt:lpstr>Architecture Styles/Patterns</vt:lpstr>
      <vt:lpstr>Three-Tiered Pattern</vt:lpstr>
      <vt:lpstr>Architectural Models, Views, and Visualizations</vt:lpstr>
      <vt:lpstr>Architecture Views</vt:lpstr>
      <vt:lpstr>Architecture Views (cont’d)</vt:lpstr>
      <vt:lpstr>Architecture Views (cont’d)</vt:lpstr>
      <vt:lpstr>Prescriptive vs. Descriptive Architecture</vt:lpstr>
      <vt:lpstr>Temporal Aspect</vt:lpstr>
      <vt:lpstr>As-Designed vs. As-Implemented Architecture</vt:lpstr>
      <vt:lpstr>Architectural Evolution</vt:lpstr>
      <vt:lpstr>Architectural Degradation</vt:lpstr>
      <vt:lpstr>Architectural Recovery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Mitchell,Brian</cp:lastModifiedBy>
  <cp:revision>616</cp:revision>
  <cp:lastPrinted>2014-01-29T15:51:24Z</cp:lastPrinted>
  <dcterms:created xsi:type="dcterms:W3CDTF">2000-03-07T00:57:40Z</dcterms:created>
  <dcterms:modified xsi:type="dcterms:W3CDTF">2023-03-27T16:40:03Z</dcterms:modified>
</cp:coreProperties>
</file>