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1" r:id="rId1"/>
  </p:sldMasterIdLst>
  <p:notesMasterIdLst>
    <p:notesMasterId r:id="rId24"/>
  </p:notesMasterIdLst>
  <p:handoutMasterIdLst>
    <p:handoutMasterId r:id="rId25"/>
  </p:handoutMasterIdLst>
  <p:sldIdLst>
    <p:sldId id="256" r:id="rId2"/>
    <p:sldId id="748" r:id="rId3"/>
    <p:sldId id="781" r:id="rId4"/>
    <p:sldId id="910" r:id="rId5"/>
    <p:sldId id="895" r:id="rId6"/>
    <p:sldId id="896" r:id="rId7"/>
    <p:sldId id="897" r:id="rId8"/>
    <p:sldId id="898" r:id="rId9"/>
    <p:sldId id="899" r:id="rId10"/>
    <p:sldId id="900" r:id="rId11"/>
    <p:sldId id="901" r:id="rId12"/>
    <p:sldId id="902" r:id="rId13"/>
    <p:sldId id="903" r:id="rId14"/>
    <p:sldId id="904" r:id="rId15"/>
    <p:sldId id="905" r:id="rId16"/>
    <p:sldId id="906" r:id="rId17"/>
    <p:sldId id="907" r:id="rId18"/>
    <p:sldId id="912" r:id="rId19"/>
    <p:sldId id="913" r:id="rId20"/>
    <p:sldId id="908" r:id="rId21"/>
    <p:sldId id="909" r:id="rId22"/>
    <p:sldId id="911" r:id="rId23"/>
  </p:sldIdLst>
  <p:sldSz cx="12192000" cy="6858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5715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1430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7145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2860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8575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34290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40005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45720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DC3E7"/>
    <a:srgbClr val="FFFF00"/>
    <a:srgbClr val="0432FF"/>
    <a:srgbClr val="AD278D"/>
    <a:srgbClr val="FFDB95"/>
    <a:srgbClr val="F6B498"/>
    <a:srgbClr val="DE9A7B"/>
    <a:srgbClr val="A9D18E"/>
    <a:srgbClr val="D1039B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6" autoAdjust="0"/>
    <p:restoredTop sz="94140"/>
  </p:normalViewPr>
  <p:slideViewPr>
    <p:cSldViewPr snapToGrid="0">
      <p:cViewPr varScale="1">
        <p:scale>
          <a:sx n="86" d="100"/>
          <a:sy n="86" d="100"/>
        </p:scale>
        <p:origin x="232" y="5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79" d="100"/>
        <a:sy n="279" d="100"/>
      </p:scale>
      <p:origin x="0" y="99264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98513"/>
            <a:ext cx="5461000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5715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1430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7145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2860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857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9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2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1CDF6-63A3-7441-825E-A321579A90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2C884-E3E0-9545-9EEC-90F279DF96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53955-71C4-784B-B2E5-570BAC65E5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035"/>
            <a:ext cx="10972800" cy="698948"/>
          </a:xfrm>
        </p:spPr>
        <p:txBody>
          <a:bodyPr/>
          <a:lstStyle>
            <a:lvl1pPr>
              <a:defRPr sz="36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8138"/>
            <a:ext cx="10972800" cy="4987629"/>
          </a:xfrm>
        </p:spPr>
        <p:txBody>
          <a:bodyPr/>
          <a:lstStyle>
            <a:lvl1pPr>
              <a:defRPr sz="2700">
                <a:latin typeface="+mn-lt"/>
              </a:defRPr>
            </a:lvl1pPr>
            <a:lvl2pPr>
              <a:defRPr sz="225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575">
                <a:latin typeface="+mn-lt"/>
              </a:defRPr>
            </a:lvl4pPr>
            <a:lvl5pPr>
              <a:defRPr sz="1575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5A833-F9D8-F94E-A624-F22E876330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94664-F699-DB42-8CC0-2E9C933A58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150"/>
            </a:lvl1pPr>
            <a:lvl2pPr>
              <a:defRPr sz="2700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150"/>
            </a:lvl1pPr>
            <a:lvl2pPr>
              <a:defRPr sz="2700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1D0DF-DEFA-3941-9593-12C70E3F04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700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700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6CF7C-24C9-2C45-9C24-4F8154DAD6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42623-2795-5546-9F54-B1FF951BCC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F4E1-6A12-E04A-9CB3-8CDF45CB7C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0"/>
            <a:ext cx="4011084" cy="1162050"/>
          </a:xfrm>
        </p:spPr>
        <p:txBody>
          <a:bodyPr anchor="b"/>
          <a:lstStyle>
            <a:lvl1pPr algn="l">
              <a:defRPr sz="22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3"/>
            <a:ext cx="4011084" cy="4691063"/>
          </a:xfrm>
        </p:spPr>
        <p:txBody>
          <a:bodyPr/>
          <a:lstStyle>
            <a:lvl1pPr marL="0" indent="0">
              <a:buNone/>
              <a:defRPr sz="1575"/>
            </a:lvl1pPr>
            <a:lvl2pPr marL="514350" indent="0">
              <a:buNone/>
              <a:defRPr sz="1350"/>
            </a:lvl2pPr>
            <a:lvl3pPr marL="1028700" indent="0">
              <a:buNone/>
              <a:defRPr sz="1125"/>
            </a:lvl3pPr>
            <a:lvl4pPr marL="1543050" indent="0">
              <a:buNone/>
              <a:defRPr sz="1013"/>
            </a:lvl4pPr>
            <a:lvl5pPr marL="2057400" indent="0">
              <a:buNone/>
              <a:defRPr sz="1013"/>
            </a:lvl5pPr>
            <a:lvl6pPr marL="2571750" indent="0">
              <a:buNone/>
              <a:defRPr sz="1013"/>
            </a:lvl6pPr>
            <a:lvl7pPr marL="3086100" indent="0">
              <a:buNone/>
              <a:defRPr sz="1013"/>
            </a:lvl7pPr>
            <a:lvl8pPr marL="3600450" indent="0">
              <a:buNone/>
              <a:defRPr sz="1013"/>
            </a:lvl8pPr>
            <a:lvl9pPr marL="411480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F1281-509C-A94A-B6F4-DA198DAF23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8"/>
          </a:xfrm>
        </p:spPr>
        <p:txBody>
          <a:bodyPr anchor="b"/>
          <a:lstStyle>
            <a:lvl1pPr algn="l">
              <a:defRPr sz="22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2"/>
          </a:xfrm>
        </p:spPr>
        <p:txBody>
          <a:bodyPr/>
          <a:lstStyle>
            <a:lvl1pPr marL="0" indent="0">
              <a:buNone/>
              <a:defRPr sz="1575"/>
            </a:lvl1pPr>
            <a:lvl2pPr marL="514350" indent="0">
              <a:buNone/>
              <a:defRPr sz="1350"/>
            </a:lvl2pPr>
            <a:lvl3pPr marL="1028700" indent="0">
              <a:buNone/>
              <a:defRPr sz="1125"/>
            </a:lvl3pPr>
            <a:lvl4pPr marL="1543050" indent="0">
              <a:buNone/>
              <a:defRPr sz="1013"/>
            </a:lvl4pPr>
            <a:lvl5pPr marL="2057400" indent="0">
              <a:buNone/>
              <a:defRPr sz="1013"/>
            </a:lvl5pPr>
            <a:lvl6pPr marL="2571750" indent="0">
              <a:buNone/>
              <a:defRPr sz="1013"/>
            </a:lvl6pPr>
            <a:lvl7pPr marL="3086100" indent="0">
              <a:buNone/>
              <a:defRPr sz="1013"/>
            </a:lvl7pPr>
            <a:lvl8pPr marL="3600450" indent="0">
              <a:buNone/>
              <a:defRPr sz="1013"/>
            </a:lvl8pPr>
            <a:lvl9pPr marL="411480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98A63-6D25-E140-B9A3-859E3F1D49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5034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153"/>
            <a:ext cx="2844800" cy="36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12BA26-4F48-7944-9284-F2989996F9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153"/>
            <a:ext cx="3860800" cy="36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34655"/>
            <a:ext cx="2844800" cy="36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95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6pPr>
      <a:lvl7pPr marL="102870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7pPr>
      <a:lvl8pPr marL="154305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8pPr>
      <a:lvl9pPr marL="205740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9pPr>
    </p:titleStyle>
    <p:bodyStyle>
      <a:lvl1pPr marL="385763" indent="-3857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opencontainer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1100" y="1075135"/>
            <a:ext cx="9886950" cy="3381695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438" tIns="28575" rIns="71438" bIns="28575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/>
              <a:t>SE 577</a:t>
            </a:r>
            <a:br>
              <a:rPr lang="en-US" altLang="en-US" b="1" dirty="0"/>
            </a:br>
            <a:r>
              <a:rPr lang="en-US" altLang="en-US" b="1" dirty="0"/>
              <a:t>Software Architecture</a:t>
            </a:r>
            <a:br>
              <a:rPr lang="en-US" altLang="en-US" sz="2025" b="1" dirty="0">
                <a:effectLst/>
              </a:rPr>
            </a:b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b="1" dirty="0">
                <a:solidFill>
                  <a:srgbClr val="0070C0"/>
                </a:solidFill>
              </a:rPr>
              <a:t>Linux, Docker &amp; Kubernetes (k8s) Architecture</a:t>
            </a:r>
            <a:endParaRPr lang="en-US" altLang="en-US" sz="2025" dirty="0">
              <a:solidFill>
                <a:srgbClr val="0070C0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10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AD5A2A-1F8C-0790-D85D-E42D64909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34780"/>
            <a:ext cx="10753328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Now that we know how </a:t>
            </a:r>
            <a:r>
              <a:rPr lang="en-US" sz="2000" dirty="0" err="1"/>
              <a:t>linux</a:t>
            </a:r>
            <a:r>
              <a:rPr lang="en-US" sz="2000" dirty="0"/>
              <a:t> can isolate process groups (namespaces) and resources (</a:t>
            </a:r>
            <a:r>
              <a:rPr lang="en-US" sz="2000" dirty="0" err="1"/>
              <a:t>cgroups</a:t>
            </a:r>
            <a:r>
              <a:rPr lang="en-US" sz="2000" dirty="0"/>
              <a:t>) we can better understand the docker architecture</a:t>
            </a:r>
          </a:p>
        </p:txBody>
      </p:sp>
      <p:pic>
        <p:nvPicPr>
          <p:cNvPr id="3074" name="Picture 2" descr="What Is Docker? A Beginner's Guide | JFrog">
            <a:extLst>
              <a:ext uri="{FF2B5EF4-FFF2-40B4-BE49-F238E27FC236}">
                <a16:creationId xmlns:a16="http://schemas.microsoft.com/office/drawing/2014/main" id="{49781A1D-0E5B-43F7-04B8-EF4A17101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1"/>
          <a:stretch/>
        </p:blipFill>
        <p:spPr bwMode="auto">
          <a:xfrm>
            <a:off x="1531121" y="1980470"/>
            <a:ext cx="8910286" cy="437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52C3BC-0B18-835C-B6D5-314A3BB2D6C4}"/>
              </a:ext>
            </a:extLst>
          </p:cNvPr>
          <p:cNvSpPr/>
          <p:nvPr/>
        </p:nvSpPr>
        <p:spPr>
          <a:xfrm>
            <a:off x="1596570" y="6239986"/>
            <a:ext cx="2108269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Managing Docker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8808-5868-BCD5-3948-0FB6384CCB0E}"/>
              </a:ext>
            </a:extLst>
          </p:cNvPr>
          <p:cNvSpPr/>
          <p:nvPr/>
        </p:nvSpPr>
        <p:spPr>
          <a:xfrm>
            <a:off x="3858208" y="6239986"/>
            <a:ext cx="4168192" cy="34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Running Containers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F4E876-5FF9-9DCD-3986-0B23EFDFB97A}"/>
              </a:ext>
            </a:extLst>
          </p:cNvPr>
          <p:cNvSpPr/>
          <p:nvPr/>
        </p:nvSpPr>
        <p:spPr>
          <a:xfrm>
            <a:off x="8104818" y="6239986"/>
            <a:ext cx="2261639" cy="34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Getting Containers</a:t>
            </a:r>
          </a:p>
        </p:txBody>
      </p:sp>
    </p:spTree>
    <p:extLst>
      <p:ext uri="{BB962C8B-B14F-4D97-AF65-F5344CB8AC3E}">
        <p14:creationId xmlns:p14="http://schemas.microsoft.com/office/powerpoint/2010/main" val="81777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Daemon and Linux</a:t>
            </a:r>
          </a:p>
        </p:txBody>
      </p:sp>
      <p:sp>
        <p:nvSpPr>
          <p:cNvPr id="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AD5A2A-1F8C-0790-D85D-E42D64909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34780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On windows and Mac the docker daemon is required and runs a customized, container optimized version of </a:t>
            </a:r>
            <a:r>
              <a:rPr lang="en-US" sz="2000" dirty="0" err="1"/>
              <a:t>linux</a:t>
            </a:r>
            <a:r>
              <a:rPr lang="en-US" sz="2000" dirty="0"/>
              <a:t> in a hypervisor.  On </a:t>
            </a:r>
            <a:r>
              <a:rPr lang="en-US" sz="2000" dirty="0" err="1"/>
              <a:t>linux</a:t>
            </a:r>
            <a:r>
              <a:rPr lang="en-US" sz="2000" dirty="0"/>
              <a:t> machines the daemon does not use a hypervisor because it has access to the </a:t>
            </a:r>
            <a:r>
              <a:rPr lang="en-US" sz="2000" dirty="0" err="1"/>
              <a:t>linux</a:t>
            </a:r>
            <a:r>
              <a:rPr lang="en-US" sz="2000" dirty="0"/>
              <a:t> kernel</a:t>
            </a:r>
          </a:p>
        </p:txBody>
      </p:sp>
      <p:pic>
        <p:nvPicPr>
          <p:cNvPr id="3074" name="Picture 2" descr="What Is Docker? A Beginner's Guide | JFrog">
            <a:extLst>
              <a:ext uri="{FF2B5EF4-FFF2-40B4-BE49-F238E27FC236}">
                <a16:creationId xmlns:a16="http://schemas.microsoft.com/office/drawing/2014/main" id="{49781A1D-0E5B-43F7-04B8-EF4A17101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7" t="14811" r="26223"/>
          <a:stretch/>
        </p:blipFill>
        <p:spPr bwMode="auto">
          <a:xfrm>
            <a:off x="609600" y="2340972"/>
            <a:ext cx="3379530" cy="348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628808-5868-BCD5-3948-0FB6384CCB0E}"/>
              </a:ext>
            </a:extLst>
          </p:cNvPr>
          <p:cNvSpPr/>
          <p:nvPr/>
        </p:nvSpPr>
        <p:spPr>
          <a:xfrm>
            <a:off x="4024017" y="5268927"/>
            <a:ext cx="4168192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General Purpose Linux</a:t>
            </a:r>
            <a:br>
              <a:rPr lang="en-US" dirty="0"/>
            </a:br>
            <a:r>
              <a:rPr lang="en-US" dirty="0"/>
              <a:t>Distributions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F4E876-5FF9-9DCD-3986-0B23EFDFB97A}"/>
              </a:ext>
            </a:extLst>
          </p:cNvPr>
          <p:cNvSpPr/>
          <p:nvPr/>
        </p:nvSpPr>
        <p:spPr>
          <a:xfrm>
            <a:off x="8489300" y="5314336"/>
            <a:ext cx="2913562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Container Optimized Linux Distributions</a:t>
            </a:r>
          </a:p>
        </p:txBody>
      </p:sp>
      <p:pic>
        <p:nvPicPr>
          <p:cNvPr id="5122" name="Picture 2" descr="Image result for ubuntu logo">
            <a:extLst>
              <a:ext uri="{FF2B5EF4-FFF2-40B4-BE49-F238E27FC236}">
                <a16:creationId xmlns:a16="http://schemas.microsoft.com/office/drawing/2014/main" id="{B344CDA9-D071-25D3-2158-750D5EF0B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46" y="2465442"/>
            <a:ext cx="2206009" cy="124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redhat linux logo">
            <a:extLst>
              <a:ext uri="{FF2B5EF4-FFF2-40B4-BE49-F238E27FC236}">
                <a16:creationId xmlns:a16="http://schemas.microsoft.com/office/drawing/2014/main" id="{946B309C-114A-8112-DEDF-1A9B9388F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475" y="3591548"/>
            <a:ext cx="1525588" cy="15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coreos logo">
            <a:extLst>
              <a:ext uri="{FF2B5EF4-FFF2-40B4-BE49-F238E27FC236}">
                <a16:creationId xmlns:a16="http://schemas.microsoft.com/office/drawing/2014/main" id="{F10BA848-F1DA-080C-8E75-F1F7C79F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455" y="2465441"/>
            <a:ext cx="3206407" cy="12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What's New in RancherOS v0.7.0 | SUSE Communities">
            <a:extLst>
              <a:ext uri="{FF2B5EF4-FFF2-40B4-BE49-F238E27FC236}">
                <a16:creationId xmlns:a16="http://schemas.microsoft.com/office/drawing/2014/main" id="{F621FD81-4C09-45A1-A8B4-D2BA1D78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637" y="3455035"/>
            <a:ext cx="1922940" cy="17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docker container</a:t>
            </a:r>
          </a:p>
        </p:txBody>
      </p:sp>
      <p:sp>
        <p:nvSpPr>
          <p:cNvPr id="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AD5A2A-1F8C-0790-D85D-E42D64909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30721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docker container is a portable package containing everything needed to</a:t>
            </a:r>
            <a:br>
              <a:rPr lang="en-US" sz="2000" dirty="0"/>
            </a:br>
            <a:r>
              <a:rPr lang="en-US" sz="2000" dirty="0"/>
              <a:t>run your workload.  It adheres to the open container initiative specification </a:t>
            </a:r>
            <a:r>
              <a:rPr lang="en-US" sz="2000" dirty="0">
                <a:hlinkClick r:id="rId2"/>
              </a:rPr>
              <a:t>https://opencontainers.org/</a:t>
            </a:r>
            <a:r>
              <a:rPr lang="en-US" sz="20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8808-5868-BCD5-3948-0FB6384CCB0E}"/>
              </a:ext>
            </a:extLst>
          </p:cNvPr>
          <p:cNvSpPr/>
          <p:nvPr/>
        </p:nvSpPr>
        <p:spPr>
          <a:xfrm>
            <a:off x="157454" y="5230942"/>
            <a:ext cx="4168192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shipping container</a:t>
            </a:r>
            <a:br>
              <a:rPr lang="en-US" dirty="0"/>
            </a:br>
            <a:r>
              <a:rPr lang="en-US" dirty="0"/>
              <a:t>transformed logistics</a:t>
            </a:r>
          </a:p>
        </p:txBody>
      </p:sp>
      <p:pic>
        <p:nvPicPr>
          <p:cNvPr id="7170" name="Picture 2" descr="Intermodal container - Wikipedia">
            <a:extLst>
              <a:ext uri="{FF2B5EF4-FFF2-40B4-BE49-F238E27FC236}">
                <a16:creationId xmlns:a16="http://schemas.microsoft.com/office/drawing/2014/main" id="{7DDAB6C6-0361-0294-77E0-84547070E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74144"/>
            <a:ext cx="32639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09E240-3A30-0AFF-E109-24992B5F8AC1}"/>
              </a:ext>
            </a:extLst>
          </p:cNvPr>
          <p:cNvSpPr/>
          <p:nvPr/>
        </p:nvSpPr>
        <p:spPr bwMode="auto">
          <a:xfrm>
            <a:off x="4759349" y="3029946"/>
            <a:ext cx="5787700" cy="2489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Docker 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3379AD-2ACA-A7BC-AAD8-50A88ED3E0CF}"/>
              </a:ext>
            </a:extLst>
          </p:cNvPr>
          <p:cNvSpPr/>
          <p:nvPr/>
        </p:nvSpPr>
        <p:spPr bwMode="auto">
          <a:xfrm>
            <a:off x="4928754" y="3616238"/>
            <a:ext cx="2649013" cy="907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Your Code &amp; 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Dependencies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4AEBC1-90D9-58B2-7C22-E90E11045D81}"/>
              </a:ext>
            </a:extLst>
          </p:cNvPr>
          <p:cNvSpPr/>
          <p:nvPr/>
        </p:nvSpPr>
        <p:spPr bwMode="auto">
          <a:xfrm>
            <a:off x="4886795" y="4815500"/>
            <a:ext cx="2649013" cy="5987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Base Image Tooling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5FCB77-7501-5370-5B0E-05EB8A95ADE8}"/>
              </a:ext>
            </a:extLst>
          </p:cNvPr>
          <p:cNvSpPr/>
          <p:nvPr/>
        </p:nvSpPr>
        <p:spPr bwMode="auto">
          <a:xfrm>
            <a:off x="4770122" y="5650760"/>
            <a:ext cx="5787700" cy="3661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System Call Interface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38A9ED-A4BA-7001-588E-5516FF0BDE3F}"/>
              </a:ext>
            </a:extLst>
          </p:cNvPr>
          <p:cNvSpPr/>
          <p:nvPr/>
        </p:nvSpPr>
        <p:spPr bwMode="auto">
          <a:xfrm>
            <a:off x="7772782" y="4791759"/>
            <a:ext cx="2649013" cy="5987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Base Image System 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Call Interface Lib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73B6FA-9928-AC36-69C9-33B5C5CD6BB0}"/>
              </a:ext>
            </a:extLst>
          </p:cNvPr>
          <p:cNvSpPr/>
          <p:nvPr/>
        </p:nvSpPr>
        <p:spPr bwMode="auto">
          <a:xfrm>
            <a:off x="4759349" y="2512779"/>
            <a:ext cx="5787700" cy="52231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</a:rPr>
              <a:t>Linux Process in Separate Namespace/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</a:rPr>
              <a:t>CGroup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59D08E-93AF-0AD2-010E-200D65015F36}"/>
              </a:ext>
            </a:extLst>
          </p:cNvPr>
          <p:cNvSpPr/>
          <p:nvPr/>
        </p:nvSpPr>
        <p:spPr>
          <a:xfrm>
            <a:off x="5081810" y="3628020"/>
            <a:ext cx="2258981" cy="34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CMD or EXEC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4A3878-6069-13D3-AFD2-9878283EA13B}"/>
              </a:ext>
            </a:extLst>
          </p:cNvPr>
          <p:cNvSpPr/>
          <p:nvPr/>
        </p:nvSpPr>
        <p:spPr bwMode="auto">
          <a:xfrm>
            <a:off x="7772782" y="3583348"/>
            <a:ext cx="2649013" cy="907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Isolated 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Filesystem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94C537-05E8-0612-70FB-BBAA6E75800E}"/>
              </a:ext>
            </a:extLst>
          </p:cNvPr>
          <p:cNvSpPr/>
          <p:nvPr/>
        </p:nvSpPr>
        <p:spPr bwMode="auto">
          <a:xfrm>
            <a:off x="4759349" y="6072547"/>
            <a:ext cx="5787700" cy="3661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Linux Kernel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B9DDB5-08C5-F73E-6D5C-875C4C3B7773}"/>
              </a:ext>
            </a:extLst>
          </p:cNvPr>
          <p:cNvCxnSpPr/>
          <p:nvPr/>
        </p:nvCxnSpPr>
        <p:spPr>
          <a:xfrm>
            <a:off x="10557822" y="3472271"/>
            <a:ext cx="4749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F70E70A-B0F0-541C-E405-70B9FAAD1088}"/>
              </a:ext>
            </a:extLst>
          </p:cNvPr>
          <p:cNvSpPr/>
          <p:nvPr/>
        </p:nvSpPr>
        <p:spPr>
          <a:xfrm>
            <a:off x="11043534" y="3389568"/>
            <a:ext cx="216243" cy="216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833C35-6774-4D2C-8908-AAFA722442DB}"/>
              </a:ext>
            </a:extLst>
          </p:cNvPr>
          <p:cNvSpPr/>
          <p:nvPr/>
        </p:nvSpPr>
        <p:spPr>
          <a:xfrm>
            <a:off x="10557822" y="2793451"/>
            <a:ext cx="1463733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EXPOSED</a:t>
            </a:r>
            <a:br>
              <a:rPr lang="en-US" dirty="0"/>
            </a:br>
            <a:r>
              <a:rPr lang="en-US" dirty="0"/>
              <a:t>PORT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FACCCEB-F2B8-CDF9-A61D-1AE3D744583E}"/>
              </a:ext>
            </a:extLst>
          </p:cNvPr>
          <p:cNvSpPr/>
          <p:nvPr/>
        </p:nvSpPr>
        <p:spPr>
          <a:xfrm>
            <a:off x="11063530" y="4711178"/>
            <a:ext cx="738735" cy="7598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B0915A-F568-8307-D814-F6ED37A58F0D}"/>
              </a:ext>
            </a:extLst>
          </p:cNvPr>
          <p:cNvSpPr/>
          <p:nvPr/>
        </p:nvSpPr>
        <p:spPr>
          <a:xfrm>
            <a:off x="10700105" y="3978406"/>
            <a:ext cx="1463733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Attached</a:t>
            </a:r>
            <a:br>
              <a:rPr lang="en-US" dirty="0"/>
            </a:br>
            <a:r>
              <a:rPr lang="en-US" dirty="0"/>
              <a:t>Storage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AE86AD-7A6C-4E07-3E7B-255BB70B6EF5}"/>
              </a:ext>
            </a:extLst>
          </p:cNvPr>
          <p:cNvCxnSpPr/>
          <p:nvPr/>
        </p:nvCxnSpPr>
        <p:spPr>
          <a:xfrm>
            <a:off x="10557822" y="5060395"/>
            <a:ext cx="4749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3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Building Docker Containers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969343-FA90-9FA3-A578-8482260E070E}"/>
              </a:ext>
            </a:extLst>
          </p:cNvPr>
          <p:cNvSpPr/>
          <p:nvPr/>
        </p:nvSpPr>
        <p:spPr bwMode="auto">
          <a:xfrm>
            <a:off x="1621556" y="3611485"/>
            <a:ext cx="8877300" cy="2640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Docker 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70AD50-2A09-CFAD-4E97-560A9D72224D}"/>
              </a:ext>
            </a:extLst>
          </p:cNvPr>
          <p:cNvSpPr/>
          <p:nvPr/>
        </p:nvSpPr>
        <p:spPr bwMode="auto">
          <a:xfrm>
            <a:off x="1868769" y="5786202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Alpine-Based OS and Tools with Nginx Installed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0F7F61-A0C2-E890-5728-275FC068D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56" y="756764"/>
            <a:ext cx="8877300" cy="28321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6001BD-89A7-BED1-4BBF-5AD9627E527D}"/>
              </a:ext>
            </a:extLst>
          </p:cNvPr>
          <p:cNvSpPr/>
          <p:nvPr/>
        </p:nvSpPr>
        <p:spPr bwMode="auto">
          <a:xfrm>
            <a:off x="1875452" y="5432361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Copy SPA code into 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usr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/share/nginx/html + change owner to nginx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E47448-8929-F9B9-A6F1-1C9F1E32E5A6}"/>
              </a:ext>
            </a:extLst>
          </p:cNvPr>
          <p:cNvSpPr/>
          <p:nvPr/>
        </p:nvSpPr>
        <p:spPr bwMode="auto">
          <a:xfrm>
            <a:off x="1882135" y="5078520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Run script to set default port for nginx to 9080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A0A6E3-852B-E272-8D92-1234F85114F3}"/>
              </a:ext>
            </a:extLst>
          </p:cNvPr>
          <p:cNvSpPr/>
          <p:nvPr/>
        </p:nvSpPr>
        <p:spPr bwMode="auto">
          <a:xfrm>
            <a:off x="1888818" y="4724679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Set the user to nginx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D0CC66-C8DB-C161-6295-33F6C4C54B41}"/>
              </a:ext>
            </a:extLst>
          </p:cNvPr>
          <p:cNvSpPr/>
          <p:nvPr/>
        </p:nvSpPr>
        <p:spPr bwMode="auto">
          <a:xfrm>
            <a:off x="1895501" y="4370838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Expose port 9080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78858B-B97D-FE8C-5D77-997F4D522A1C}"/>
              </a:ext>
            </a:extLst>
          </p:cNvPr>
          <p:cNvSpPr/>
          <p:nvPr/>
        </p:nvSpPr>
        <p:spPr bwMode="auto">
          <a:xfrm>
            <a:off x="1895501" y="4029765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+mn-lt"/>
                <a:ea typeface="ＭＳ Ｐゴシック" charset="0"/>
              </a:rPr>
              <a:t>Create Ephemeral Writable Layer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9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Building Docker Containers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F11842-2367-5361-2768-F2237E6EC5DB}"/>
              </a:ext>
            </a:extLst>
          </p:cNvPr>
          <p:cNvSpPr/>
          <p:nvPr/>
        </p:nvSpPr>
        <p:spPr>
          <a:xfrm>
            <a:off x="194874" y="850302"/>
            <a:ext cx="1152743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Menlo" panose="020B0609030804020204" pitchFamily="49" charset="0"/>
              </a:rPr>
              <a:t>docker build -t architecting-software/se577-demo-app -f </a:t>
            </a:r>
            <a:r>
              <a:rPr lang="en-US" sz="1600" b="0" dirty="0" err="1">
                <a:latin typeface="Menlo" panose="020B0609030804020204" pitchFamily="49" charset="0"/>
              </a:rPr>
              <a:t>Dockerfile</a:t>
            </a:r>
            <a:r>
              <a:rPr lang="en-US" sz="1600" b="0" dirty="0">
                <a:latin typeface="Menlo" panose="020B0609030804020204" pitchFamily="49" charset="0"/>
              </a:rPr>
              <a:t> .</a:t>
            </a:r>
            <a:endParaRPr lang="en-US" sz="16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872D31-1B3A-5820-92CD-EC20CEAD2BBC}"/>
              </a:ext>
            </a:extLst>
          </p:cNvPr>
          <p:cNvSpPr/>
          <p:nvPr/>
        </p:nvSpPr>
        <p:spPr bwMode="auto">
          <a:xfrm>
            <a:off x="1657350" y="1280393"/>
            <a:ext cx="8877300" cy="2640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Docker Container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356F87-997A-4FFC-1D74-947E3476B3C6}"/>
              </a:ext>
            </a:extLst>
          </p:cNvPr>
          <p:cNvSpPr/>
          <p:nvPr/>
        </p:nvSpPr>
        <p:spPr bwMode="auto">
          <a:xfrm>
            <a:off x="1904563" y="3455110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Alpine-Based OS and Tools with Nginx Installed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C7BCCA-0070-5FFD-1D8C-6EEBB16CCAB6}"/>
              </a:ext>
            </a:extLst>
          </p:cNvPr>
          <p:cNvSpPr/>
          <p:nvPr/>
        </p:nvSpPr>
        <p:spPr bwMode="auto">
          <a:xfrm>
            <a:off x="1911246" y="3101269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Copy SPA code into 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usr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/share/nginx/html + change owner to nginx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FD75F2-D913-AAF5-F986-C6CDBE91D5A4}"/>
              </a:ext>
            </a:extLst>
          </p:cNvPr>
          <p:cNvSpPr/>
          <p:nvPr/>
        </p:nvSpPr>
        <p:spPr bwMode="auto">
          <a:xfrm>
            <a:off x="1917929" y="2747428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Run script to set default port for nginx to 9080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771F62-DE77-0A40-F270-2D2758A74653}"/>
              </a:ext>
            </a:extLst>
          </p:cNvPr>
          <p:cNvSpPr/>
          <p:nvPr/>
        </p:nvSpPr>
        <p:spPr bwMode="auto">
          <a:xfrm>
            <a:off x="1924612" y="2393587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Set the user to nginx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C2EF5A-20F2-E93C-4DDB-F21562E2FD57}"/>
              </a:ext>
            </a:extLst>
          </p:cNvPr>
          <p:cNvSpPr/>
          <p:nvPr/>
        </p:nvSpPr>
        <p:spPr bwMode="auto">
          <a:xfrm>
            <a:off x="1931295" y="2039746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Expose port 9080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569D2A-0CDA-03D9-2608-8CF64A893766}"/>
              </a:ext>
            </a:extLst>
          </p:cNvPr>
          <p:cNvSpPr/>
          <p:nvPr/>
        </p:nvSpPr>
        <p:spPr bwMode="auto">
          <a:xfrm>
            <a:off x="1931295" y="1698673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+mn-lt"/>
                <a:ea typeface="ＭＳ Ｐゴシック" charset="0"/>
              </a:rPr>
              <a:t>Create Ephemeral Writable Layer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3222D0-26CE-A42E-9F9B-73606A6AAD9F}"/>
              </a:ext>
            </a:extLst>
          </p:cNvPr>
          <p:cNvSpPr/>
          <p:nvPr/>
        </p:nvSpPr>
        <p:spPr>
          <a:xfrm>
            <a:off x="194874" y="4156430"/>
            <a:ext cx="1152743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Menlo" panose="020B0609030804020204" pitchFamily="49" charset="0"/>
              </a:rPr>
              <a:t>docker build –squash –t architecting-software/se577-demo-app -f </a:t>
            </a:r>
            <a:r>
              <a:rPr lang="en-US" sz="1600" b="0" dirty="0" err="1">
                <a:latin typeface="Menlo" panose="020B0609030804020204" pitchFamily="49" charset="0"/>
              </a:rPr>
              <a:t>Dockerfile</a:t>
            </a:r>
            <a:r>
              <a:rPr lang="en-US" sz="1600" b="0" dirty="0">
                <a:latin typeface="Menlo" panose="020B0609030804020204" pitchFamily="49" charset="0"/>
              </a:rPr>
              <a:t> .</a:t>
            </a:r>
            <a:endParaRPr lang="en-US" sz="16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61FE68-486F-61BC-3126-B7B185ACEC85}"/>
              </a:ext>
            </a:extLst>
          </p:cNvPr>
          <p:cNvSpPr/>
          <p:nvPr/>
        </p:nvSpPr>
        <p:spPr bwMode="auto">
          <a:xfrm>
            <a:off x="1657350" y="4593154"/>
            <a:ext cx="8877300" cy="2080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Docker 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A41E24-4E3E-C3C3-35E9-9AE276290837}"/>
              </a:ext>
            </a:extLst>
          </p:cNvPr>
          <p:cNvSpPr/>
          <p:nvPr/>
        </p:nvSpPr>
        <p:spPr bwMode="auto">
          <a:xfrm>
            <a:off x="1931295" y="5403539"/>
            <a:ext cx="8369508" cy="10251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+mn-lt"/>
                <a:ea typeface="ＭＳ Ｐゴシック" charset="0"/>
              </a:rPr>
              <a:t>Have nginx running running and exposing port 9080, with our code in</a:t>
            </a:r>
            <a:br>
              <a:rPr lang="en-US" b="0" dirty="0">
                <a:latin typeface="+mn-lt"/>
                <a:ea typeface="ＭＳ Ｐゴシック" charset="0"/>
              </a:rPr>
            </a:br>
            <a:r>
              <a:rPr lang="en-US" b="0" dirty="0">
                <a:latin typeface="+mn-lt"/>
                <a:ea typeface="ＭＳ Ｐゴシック" charset="0"/>
              </a:rPr>
              <a:t>the /</a:t>
            </a:r>
            <a:r>
              <a:rPr lang="en-US" b="0" dirty="0" err="1">
                <a:latin typeface="+mn-lt"/>
                <a:ea typeface="ＭＳ Ｐゴシック" charset="0"/>
              </a:rPr>
              <a:t>usr</a:t>
            </a:r>
            <a:r>
              <a:rPr lang="en-US" b="0" dirty="0">
                <a:latin typeface="+mn-lt"/>
                <a:ea typeface="ＭＳ Ｐゴシック" charset="0"/>
              </a:rPr>
              <a:t>/share/nginx/html directory with file ownership of</a:t>
            </a:r>
            <a:br>
              <a:rPr lang="en-US" b="0" dirty="0">
                <a:latin typeface="+mn-lt"/>
                <a:ea typeface="ＭＳ Ｐゴシック" charset="0"/>
              </a:rPr>
            </a:br>
            <a:r>
              <a:rPr lang="en-US" b="0" dirty="0">
                <a:latin typeface="+mn-lt"/>
                <a:ea typeface="ＭＳ Ｐゴシック" charset="0"/>
              </a:rPr>
              <a:t>nginx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359309-4670-8CAE-9449-88E06208C7E2}"/>
              </a:ext>
            </a:extLst>
          </p:cNvPr>
          <p:cNvSpPr/>
          <p:nvPr/>
        </p:nvSpPr>
        <p:spPr bwMode="auto">
          <a:xfrm>
            <a:off x="1931295" y="5005625"/>
            <a:ext cx="8369508" cy="315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+mn-lt"/>
                <a:ea typeface="ＭＳ Ｐゴシック" charset="0"/>
              </a:rPr>
              <a:t>Create Ephemeral Writable Layer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4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Building Docker Containers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65EDAF-D983-3D15-C73A-E3C7232D7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02" y="1663041"/>
            <a:ext cx="11506200" cy="40259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0A291ED-053B-F9B5-E521-05C6A66B21A5}"/>
              </a:ext>
            </a:extLst>
          </p:cNvPr>
          <p:cNvSpPr/>
          <p:nvPr/>
        </p:nvSpPr>
        <p:spPr bwMode="auto">
          <a:xfrm rot="16200000">
            <a:off x="-686740" y="2524614"/>
            <a:ext cx="1999324" cy="3661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Build Container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E9F15-8AED-21BB-25DC-672EAE13B20B}"/>
              </a:ext>
            </a:extLst>
          </p:cNvPr>
          <p:cNvSpPr/>
          <p:nvPr/>
        </p:nvSpPr>
        <p:spPr bwMode="auto">
          <a:xfrm rot="16200000">
            <a:off x="-570243" y="4625896"/>
            <a:ext cx="1759972" cy="3661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Run Container</a:t>
            </a:r>
          </a:p>
        </p:txBody>
      </p:sp>
      <p:sp>
        <p:nvSpPr>
          <p:cNvPr id="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EBF712-C526-86A8-B478-BE68C51D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72063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Its not uncommon to create a build process where you create a build container first and then use the output of that build container to create your final container</a:t>
            </a:r>
          </a:p>
        </p:txBody>
      </p:sp>
    </p:spTree>
    <p:extLst>
      <p:ext uri="{BB962C8B-B14F-4D97-AF65-F5344CB8AC3E}">
        <p14:creationId xmlns:p14="http://schemas.microsoft.com/office/powerpoint/2010/main" val="37106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4AD171E-165D-4D1F-CDDF-2F051F25C624}"/>
              </a:ext>
            </a:extLst>
          </p:cNvPr>
          <p:cNvSpPr/>
          <p:nvPr/>
        </p:nvSpPr>
        <p:spPr bwMode="auto">
          <a:xfrm>
            <a:off x="5752723" y="2806448"/>
            <a:ext cx="6071016" cy="21735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FROM alpine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What OS Kernel does a container use?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65EDAF-D983-3D15-C73A-E3C7232D7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84"/>
          <a:stretch/>
        </p:blipFill>
        <p:spPr>
          <a:xfrm>
            <a:off x="609600" y="919647"/>
            <a:ext cx="9880392" cy="1511292"/>
          </a:xfrm>
          <a:prstGeom prst="rect">
            <a:avLst/>
          </a:prstGeom>
        </p:spPr>
      </p:pic>
      <p:sp>
        <p:nvSpPr>
          <p:cNvPr id="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EBF712-C526-86A8-B478-BE68C51D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5549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Note the base container is created from an OS image in this example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621A69-142E-E85D-1E56-F1156EC17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261" y="2806448"/>
            <a:ext cx="4584159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059492-26B0-83A7-E809-0A3E5190C1B6}"/>
              </a:ext>
            </a:extLst>
          </p:cNvPr>
          <p:cNvSpPr/>
          <p:nvPr/>
        </p:nvSpPr>
        <p:spPr bwMode="auto">
          <a:xfrm>
            <a:off x="5912617" y="4088934"/>
            <a:ext cx="5787700" cy="698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System Call Interface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Library (</a:t>
            </a:r>
            <a:r>
              <a:rPr lang="en-US" dirty="0" err="1">
                <a:latin typeface="+mn-lt"/>
                <a:ea typeface="ＭＳ Ｐゴシック" charset="0"/>
              </a:rPr>
              <a:t>glibc</a:t>
            </a:r>
            <a:r>
              <a:rPr lang="en-US" dirty="0">
                <a:latin typeface="+mn-lt"/>
                <a:ea typeface="ＭＳ Ｐゴシック" charset="0"/>
              </a:rPr>
              <a:t>, </a:t>
            </a:r>
            <a:r>
              <a:rPr lang="en-US" dirty="0" err="1">
                <a:latin typeface="+mn-lt"/>
                <a:ea typeface="ＭＳ Ｐゴシック" charset="0"/>
              </a:rPr>
              <a:t>musl</a:t>
            </a:r>
            <a:r>
              <a:rPr lang="en-US" dirty="0">
                <a:latin typeface="+mn-lt"/>
                <a:ea typeface="ＭＳ Ｐゴシック" charset="0"/>
              </a:rPr>
              <a:t>)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7F0B96-7B93-8FC9-1B6E-CBCB76F6A9FD}"/>
              </a:ext>
            </a:extLst>
          </p:cNvPr>
          <p:cNvSpPr/>
          <p:nvPr/>
        </p:nvSpPr>
        <p:spPr bwMode="auto">
          <a:xfrm>
            <a:off x="5912617" y="3321617"/>
            <a:ext cx="5787700" cy="698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OS Tools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b="0" dirty="0">
                <a:latin typeface="+mn-lt"/>
                <a:ea typeface="ＭＳ Ｐゴシック" charset="0"/>
              </a:rPr>
              <a:t>bash, ls, </a:t>
            </a:r>
            <a:r>
              <a:rPr lang="en-US" b="0" dirty="0" err="1">
                <a:latin typeface="+mn-lt"/>
                <a:ea typeface="ＭＳ Ｐゴシック" charset="0"/>
              </a:rPr>
              <a:t>chmod</a:t>
            </a:r>
            <a:r>
              <a:rPr lang="en-US" b="0" dirty="0">
                <a:latin typeface="+mn-lt"/>
                <a:ea typeface="ＭＳ Ｐゴシック" charset="0"/>
              </a:rPr>
              <a:t>, </a:t>
            </a:r>
            <a:r>
              <a:rPr lang="en-US" b="0" dirty="0" err="1">
                <a:latin typeface="+mn-lt"/>
                <a:ea typeface="ＭＳ Ｐゴシック" charset="0"/>
              </a:rPr>
              <a:t>ps</a:t>
            </a:r>
            <a:r>
              <a:rPr lang="en-US" b="0" dirty="0">
                <a:latin typeface="+mn-lt"/>
                <a:ea typeface="ＭＳ Ｐゴシック" charset="0"/>
              </a:rPr>
              <a:t>, </a:t>
            </a:r>
            <a:r>
              <a:rPr lang="en-US" b="0" dirty="0" err="1">
                <a:latin typeface="+mn-lt"/>
                <a:ea typeface="ＭＳ Ｐゴシック" charset="0"/>
              </a:rPr>
              <a:t>etc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3DB64D-DE7B-5587-2FB8-E2E9FCB6A5EB}"/>
              </a:ext>
            </a:extLst>
          </p:cNvPr>
          <p:cNvSpPr/>
          <p:nvPr/>
        </p:nvSpPr>
        <p:spPr bwMode="auto">
          <a:xfrm>
            <a:off x="5752723" y="4980022"/>
            <a:ext cx="6071016" cy="1148424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Host Machines Kernel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2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Architecting for containers</a:t>
            </a:r>
          </a:p>
        </p:txBody>
      </p:sp>
      <p:sp>
        <p:nvSpPr>
          <p:cNvPr id="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EBF712-C526-86A8-B478-BE68C51D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29554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Generally containers run one process, and are expected to do one thing.  Thus we need a way for containers to work together to build useful architectures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3DB64D-DE7B-5587-2FB8-E2E9FCB6A5EB}"/>
              </a:ext>
            </a:extLst>
          </p:cNvPr>
          <p:cNvSpPr/>
          <p:nvPr/>
        </p:nvSpPr>
        <p:spPr bwMode="auto">
          <a:xfrm>
            <a:off x="3672805" y="3338990"/>
            <a:ext cx="3075976" cy="1148424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Vue demo application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(container)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4D5C3-E10D-1AA1-7B54-39B7613B380A}"/>
              </a:ext>
            </a:extLst>
          </p:cNvPr>
          <p:cNvSpPr/>
          <p:nvPr/>
        </p:nvSpPr>
        <p:spPr bwMode="auto">
          <a:xfrm>
            <a:off x="7568367" y="2028274"/>
            <a:ext cx="3075976" cy="1148424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Node Blockchain API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(container)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9D27A-1BD8-B9EE-B541-72C8C4139A3F}"/>
              </a:ext>
            </a:extLst>
          </p:cNvPr>
          <p:cNvSpPr/>
          <p:nvPr/>
        </p:nvSpPr>
        <p:spPr bwMode="auto">
          <a:xfrm>
            <a:off x="7568367" y="3338990"/>
            <a:ext cx="3075976" cy="1148424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Go Blockchain API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(container)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D01C8-E6E7-59AB-0866-412788354160}"/>
              </a:ext>
            </a:extLst>
          </p:cNvPr>
          <p:cNvSpPr/>
          <p:nvPr/>
        </p:nvSpPr>
        <p:spPr bwMode="auto">
          <a:xfrm>
            <a:off x="7568367" y="4756807"/>
            <a:ext cx="3075976" cy="1148424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GitHub API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(external)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F4D39D-D66E-CB77-761F-B7413E0B341E}"/>
              </a:ext>
            </a:extLst>
          </p:cNvPr>
          <p:cNvSpPr/>
          <p:nvPr/>
        </p:nvSpPr>
        <p:spPr bwMode="auto">
          <a:xfrm>
            <a:off x="1008935" y="3338990"/>
            <a:ext cx="1844284" cy="1148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Browser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Running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Vue SPA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AC9685-EBF2-B752-0869-6B5A1C8A1623}"/>
              </a:ext>
            </a:extLst>
          </p:cNvPr>
          <p:cNvCxnSpPr>
            <a:stCxn id="14" idx="3"/>
            <a:endCxn id="26" idx="1"/>
          </p:cNvCxnSpPr>
          <p:nvPr/>
        </p:nvCxnSpPr>
        <p:spPr>
          <a:xfrm>
            <a:off x="2853219" y="3913202"/>
            <a:ext cx="8195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C4A8FB-DE8B-93C5-C232-2C81831D2351}"/>
              </a:ext>
            </a:extLst>
          </p:cNvPr>
          <p:cNvCxnSpPr>
            <a:cxnSpLocks/>
            <a:stCxn id="26" idx="3"/>
            <a:endCxn id="11" idx="1"/>
          </p:cNvCxnSpPr>
          <p:nvPr/>
        </p:nvCxnSpPr>
        <p:spPr>
          <a:xfrm flipV="1">
            <a:off x="6748781" y="2602486"/>
            <a:ext cx="819586" cy="1310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D9F1A1-5E0F-3EC5-CB77-5A96188AD3C7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>
            <a:off x="6748781" y="3913202"/>
            <a:ext cx="8195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B0557A-273B-265B-0C95-2CF7DC7BD53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748781" y="3913202"/>
            <a:ext cx="819586" cy="1310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3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Container Repositories</a:t>
            </a:r>
          </a:p>
        </p:txBody>
      </p:sp>
      <p:sp>
        <p:nvSpPr>
          <p:cNvPr id="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EBF712-C526-86A8-B478-BE68C51D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29554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After containers are created, they are generally pushed to a container repository.  These could be public or private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4D5C3-E10D-1AA1-7B54-39B7613B380A}"/>
              </a:ext>
            </a:extLst>
          </p:cNvPr>
          <p:cNvSpPr/>
          <p:nvPr/>
        </p:nvSpPr>
        <p:spPr bwMode="auto">
          <a:xfrm>
            <a:off x="8941464" y="1987488"/>
            <a:ext cx="3075976" cy="1148424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Manage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Container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Versions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9D91BE-7D35-BC12-A4FC-60DF8BFD7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93229"/>
            <a:ext cx="7988300" cy="43374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707FF3-7EF9-94A4-80E8-4A86555DEB30}"/>
              </a:ext>
            </a:extLst>
          </p:cNvPr>
          <p:cNvSpPr/>
          <p:nvPr/>
        </p:nvSpPr>
        <p:spPr bwMode="auto">
          <a:xfrm>
            <a:off x="8941464" y="3289499"/>
            <a:ext cx="3075976" cy="1148424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Push Containers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on Build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B94EF6-EC7E-0282-243D-788DC0B35522}"/>
              </a:ext>
            </a:extLst>
          </p:cNvPr>
          <p:cNvSpPr/>
          <p:nvPr/>
        </p:nvSpPr>
        <p:spPr bwMode="auto">
          <a:xfrm>
            <a:off x="8941464" y="4591510"/>
            <a:ext cx="3075976" cy="1148424"/>
          </a:xfrm>
          <a:prstGeom prst="rect">
            <a:avLst/>
          </a:prstGeom>
          <a:solidFill>
            <a:srgbClr val="9DC3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Pull Containers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When Needed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2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Container Repositories</a:t>
            </a:r>
          </a:p>
        </p:txBody>
      </p:sp>
      <p:sp>
        <p:nvSpPr>
          <p:cNvPr id="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EBF712-C526-86A8-B478-BE68C51D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29554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Container repositories also keep track of the container layers and can do other things like scan for security vulnerabilities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402B3-CD2E-9719-D43C-E399628E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64" y="2086632"/>
            <a:ext cx="10851936" cy="396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5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2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Architecture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CF304B-3190-EA8A-DA4B-7D39FFDF635F}"/>
              </a:ext>
            </a:extLst>
          </p:cNvPr>
          <p:cNvSpPr/>
          <p:nvPr/>
        </p:nvSpPr>
        <p:spPr bwMode="auto">
          <a:xfrm>
            <a:off x="3085482" y="1174629"/>
            <a:ext cx="2086125" cy="3877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API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Framework</a:t>
            </a:r>
            <a:endParaRPr kumimoji="0" lang="en-US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F45F0A-A2B3-0634-319E-60654FCD3702}"/>
              </a:ext>
            </a:extLst>
          </p:cNvPr>
          <p:cNvSpPr/>
          <p:nvPr/>
        </p:nvSpPr>
        <p:spPr bwMode="auto">
          <a:xfrm>
            <a:off x="726995" y="1176580"/>
            <a:ext cx="1476559" cy="87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Plugins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e.g. </a:t>
            </a:r>
            <a:r>
              <a:rPr lang="en-US" b="0" dirty="0">
                <a:latin typeface="+mn-lt"/>
                <a:ea typeface="ＭＳ Ｐゴシック" charset="0"/>
              </a:rPr>
              <a:t>CORS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43547-923F-EAAF-3D4D-05BE50C44E8E}"/>
              </a:ext>
            </a:extLst>
          </p:cNvPr>
          <p:cNvSpPr txBox="1"/>
          <p:nvPr/>
        </p:nvSpPr>
        <p:spPr>
          <a:xfrm>
            <a:off x="502143" y="5189147"/>
            <a:ext cx="5593857" cy="59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API Frameworks/Libraries</a:t>
            </a:r>
            <a:br>
              <a:rPr lang="en-US" dirty="0"/>
            </a:br>
            <a:r>
              <a:rPr lang="en-US" dirty="0"/>
              <a:t>Use a Repository Style Architecture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95E661A-6786-0381-0D46-F4700A8031C8}"/>
              </a:ext>
            </a:extLst>
          </p:cNvPr>
          <p:cNvSpPr/>
          <p:nvPr/>
        </p:nvSpPr>
        <p:spPr bwMode="auto">
          <a:xfrm>
            <a:off x="879395" y="1328980"/>
            <a:ext cx="1476559" cy="87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Plugins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e.g. </a:t>
            </a:r>
            <a:r>
              <a:rPr lang="en-US" b="0" dirty="0">
                <a:latin typeface="+mn-lt"/>
                <a:ea typeface="ＭＳ Ｐゴシック" charset="0"/>
              </a:rPr>
              <a:t>CORS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3CABE8-222C-F1A7-A729-FA5BD4AE2A84}"/>
              </a:ext>
            </a:extLst>
          </p:cNvPr>
          <p:cNvSpPr/>
          <p:nvPr/>
        </p:nvSpPr>
        <p:spPr bwMode="auto">
          <a:xfrm>
            <a:off x="1031795" y="1481380"/>
            <a:ext cx="1476559" cy="87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Plugins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e.g. </a:t>
            </a:r>
            <a:r>
              <a:rPr lang="en-US" b="0" dirty="0">
                <a:latin typeface="+mn-lt"/>
                <a:ea typeface="ＭＳ Ｐゴシック" charset="0"/>
              </a:rPr>
              <a:t>CORS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7C0234E-8CCD-648D-16B1-02A2F8766CA4}"/>
              </a:ext>
            </a:extLst>
          </p:cNvPr>
          <p:cNvSpPr/>
          <p:nvPr/>
        </p:nvSpPr>
        <p:spPr bwMode="auto">
          <a:xfrm>
            <a:off x="1184195" y="1633780"/>
            <a:ext cx="1476559" cy="87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Plugins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e.g. </a:t>
            </a:r>
            <a:r>
              <a:rPr lang="en-US" b="0" dirty="0">
                <a:latin typeface="+mn-lt"/>
                <a:ea typeface="ＭＳ Ｐゴシック" charset="0"/>
              </a:rPr>
              <a:t>CORS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D114C0-094A-BD19-9E93-14802A1D2C08}"/>
              </a:ext>
            </a:extLst>
          </p:cNvPr>
          <p:cNvSpPr/>
          <p:nvPr/>
        </p:nvSpPr>
        <p:spPr bwMode="auto">
          <a:xfrm>
            <a:off x="726995" y="3350254"/>
            <a:ext cx="1476559" cy="87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Plugins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e.g. </a:t>
            </a:r>
            <a:r>
              <a:rPr lang="en-US" b="0" dirty="0">
                <a:latin typeface="+mn-lt"/>
                <a:ea typeface="ＭＳ Ｐゴシック" charset="0"/>
              </a:rPr>
              <a:t>CORS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FD2FCC-3D1C-858D-C1B8-21DCCC805B5F}"/>
              </a:ext>
            </a:extLst>
          </p:cNvPr>
          <p:cNvSpPr/>
          <p:nvPr/>
        </p:nvSpPr>
        <p:spPr bwMode="auto">
          <a:xfrm>
            <a:off x="879395" y="3502654"/>
            <a:ext cx="1476559" cy="87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Plugins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e.g. </a:t>
            </a:r>
            <a:r>
              <a:rPr lang="en-US" b="0" dirty="0">
                <a:latin typeface="+mn-lt"/>
                <a:ea typeface="ＭＳ Ｐゴシック" charset="0"/>
              </a:rPr>
              <a:t>CORS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3294BF-8FD9-FCB0-892E-4CF59651EAB2}"/>
              </a:ext>
            </a:extLst>
          </p:cNvPr>
          <p:cNvSpPr/>
          <p:nvPr/>
        </p:nvSpPr>
        <p:spPr bwMode="auto">
          <a:xfrm>
            <a:off x="1031795" y="3655054"/>
            <a:ext cx="1476559" cy="87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Plugins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e.g. </a:t>
            </a:r>
            <a:r>
              <a:rPr lang="en-US" b="0" dirty="0">
                <a:latin typeface="+mn-lt"/>
                <a:ea typeface="ＭＳ Ｐゴシック" charset="0"/>
              </a:rPr>
              <a:t>CORS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7D1B57-DC37-BA97-FB33-45238C33FEBD}"/>
              </a:ext>
            </a:extLst>
          </p:cNvPr>
          <p:cNvSpPr/>
          <p:nvPr/>
        </p:nvSpPr>
        <p:spPr bwMode="auto">
          <a:xfrm>
            <a:off x="1184195" y="3807454"/>
            <a:ext cx="1476559" cy="871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Middleware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e.g. </a:t>
            </a:r>
            <a:r>
              <a:rPr lang="en-US" b="0" dirty="0" err="1">
                <a:latin typeface="+mn-lt"/>
                <a:ea typeface="ＭＳ Ｐゴシック" charset="0"/>
              </a:rPr>
              <a:t>oAuth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9576BC-943D-08BC-F402-B3071CF530FD}"/>
              </a:ext>
            </a:extLst>
          </p:cNvPr>
          <p:cNvSpPr/>
          <p:nvPr/>
        </p:nvSpPr>
        <p:spPr bwMode="auto">
          <a:xfrm>
            <a:off x="3237882" y="2012684"/>
            <a:ext cx="1768833" cy="626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Router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B407F69-115D-4BA1-F47D-A55CD220D17F}"/>
              </a:ext>
            </a:extLst>
          </p:cNvPr>
          <p:cNvSpPr/>
          <p:nvPr/>
        </p:nvSpPr>
        <p:spPr bwMode="auto">
          <a:xfrm>
            <a:off x="3237882" y="2735255"/>
            <a:ext cx="1768833" cy="588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HTTP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Library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C221831-5C7D-D763-C38A-2A40B1A97591}"/>
              </a:ext>
            </a:extLst>
          </p:cNvPr>
          <p:cNvSpPr/>
          <p:nvPr/>
        </p:nvSpPr>
        <p:spPr bwMode="auto">
          <a:xfrm>
            <a:off x="3237882" y="4080564"/>
            <a:ext cx="1768833" cy="95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Middleware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Pipeline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Builder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32656A-C094-511B-C369-1A0AF958232A}"/>
              </a:ext>
            </a:extLst>
          </p:cNvPr>
          <p:cNvCxnSpPr>
            <a:cxnSpLocks/>
          </p:cNvCxnSpPr>
          <p:nvPr/>
        </p:nvCxnSpPr>
        <p:spPr>
          <a:xfrm flipH="1">
            <a:off x="2660754" y="2048172"/>
            <a:ext cx="424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A9BCB6-9B31-06CA-0482-6B5B158B0D33}"/>
              </a:ext>
            </a:extLst>
          </p:cNvPr>
          <p:cNvCxnSpPr>
            <a:cxnSpLocks/>
          </p:cNvCxnSpPr>
          <p:nvPr/>
        </p:nvCxnSpPr>
        <p:spPr>
          <a:xfrm flipH="1">
            <a:off x="2660754" y="4221846"/>
            <a:ext cx="424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EDEB379-1F8B-496D-C185-7E2558BADDCF}"/>
              </a:ext>
            </a:extLst>
          </p:cNvPr>
          <p:cNvSpPr/>
          <p:nvPr/>
        </p:nvSpPr>
        <p:spPr bwMode="auto">
          <a:xfrm>
            <a:off x="6906585" y="1034962"/>
            <a:ext cx="4406020" cy="598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HTTP</a:t>
            </a:r>
            <a:endParaRPr kumimoji="0" lang="en-US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25E99B-8727-0206-0F69-DC920283C420}"/>
              </a:ext>
            </a:extLst>
          </p:cNvPr>
          <p:cNvSpPr/>
          <p:nvPr/>
        </p:nvSpPr>
        <p:spPr bwMode="auto">
          <a:xfrm>
            <a:off x="6906585" y="1764770"/>
            <a:ext cx="4406020" cy="588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HTTP Library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FF006E5-05D3-C1B1-8A88-11DAC3763063}"/>
              </a:ext>
            </a:extLst>
          </p:cNvPr>
          <p:cNvSpPr/>
          <p:nvPr/>
        </p:nvSpPr>
        <p:spPr bwMode="auto">
          <a:xfrm>
            <a:off x="6906585" y="2521283"/>
            <a:ext cx="2086125" cy="1018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Request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Middleware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Pipeline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DCC4D5-96AA-A0EE-81A4-0CA1F8953280}"/>
              </a:ext>
            </a:extLst>
          </p:cNvPr>
          <p:cNvSpPr/>
          <p:nvPr/>
        </p:nvSpPr>
        <p:spPr bwMode="auto">
          <a:xfrm>
            <a:off x="9226480" y="2508589"/>
            <a:ext cx="2086125" cy="1018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Response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Middleware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Pipeline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BA99644-8571-1DC1-D7E3-1B894E499164}"/>
              </a:ext>
            </a:extLst>
          </p:cNvPr>
          <p:cNvSpPr/>
          <p:nvPr/>
        </p:nvSpPr>
        <p:spPr bwMode="auto">
          <a:xfrm>
            <a:off x="6906585" y="4374246"/>
            <a:ext cx="4406020" cy="10186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YOUR CODE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input (req) returns resp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0F29E4D-3711-8531-ED16-22E4F637C8BE}"/>
              </a:ext>
            </a:extLst>
          </p:cNvPr>
          <p:cNvSpPr/>
          <p:nvPr/>
        </p:nvSpPr>
        <p:spPr bwMode="auto">
          <a:xfrm>
            <a:off x="6906585" y="3633644"/>
            <a:ext cx="4406020" cy="588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API Router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FD0295-F904-0C6F-1B6D-45FBA026FA2E}"/>
              </a:ext>
            </a:extLst>
          </p:cNvPr>
          <p:cNvCxnSpPr>
            <a:cxnSpLocks/>
          </p:cNvCxnSpPr>
          <p:nvPr/>
        </p:nvCxnSpPr>
        <p:spPr>
          <a:xfrm flipV="1">
            <a:off x="11007777" y="595170"/>
            <a:ext cx="0" cy="47288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06C6FB4-A7E7-59E0-F29E-BD5CD355DFC6}"/>
              </a:ext>
            </a:extLst>
          </p:cNvPr>
          <p:cNvCxnSpPr>
            <a:cxnSpLocks/>
          </p:cNvCxnSpPr>
          <p:nvPr/>
        </p:nvCxnSpPr>
        <p:spPr>
          <a:xfrm flipV="1">
            <a:off x="7212768" y="610159"/>
            <a:ext cx="0" cy="4728887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F8286DE-164D-7895-22B0-CDC23DCC25BF}"/>
              </a:ext>
            </a:extLst>
          </p:cNvPr>
          <p:cNvCxnSpPr>
            <a:cxnSpLocks/>
          </p:cNvCxnSpPr>
          <p:nvPr/>
        </p:nvCxnSpPr>
        <p:spPr>
          <a:xfrm>
            <a:off x="7212768" y="5319773"/>
            <a:ext cx="3780019" cy="18843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E4B87DD-FF05-7B35-7E86-4AAC0C34A626}"/>
              </a:ext>
            </a:extLst>
          </p:cNvPr>
          <p:cNvSpPr/>
          <p:nvPr/>
        </p:nvSpPr>
        <p:spPr bwMode="auto">
          <a:xfrm>
            <a:off x="6906585" y="5465132"/>
            <a:ext cx="4406020" cy="1018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API Library Utilities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0B32E86-A72E-2E91-74FB-96C28643A166}"/>
              </a:ext>
            </a:extLst>
          </p:cNvPr>
          <p:cNvSpPr/>
          <p:nvPr/>
        </p:nvSpPr>
        <p:spPr bwMode="auto">
          <a:xfrm>
            <a:off x="3222854" y="3396959"/>
            <a:ext cx="1768833" cy="588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API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Library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099AEB-2E7C-25E3-055E-5BEB2DAAC2A5}"/>
              </a:ext>
            </a:extLst>
          </p:cNvPr>
          <p:cNvSpPr txBox="1"/>
          <p:nvPr/>
        </p:nvSpPr>
        <p:spPr>
          <a:xfrm>
            <a:off x="502143" y="5928762"/>
            <a:ext cx="5593857" cy="59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have used several in this course</a:t>
            </a:r>
            <a:br>
              <a:rPr lang="en-US" dirty="0"/>
            </a:br>
            <a:r>
              <a:rPr lang="en-US" dirty="0"/>
              <a:t>Koa, </a:t>
            </a:r>
            <a:r>
              <a:rPr lang="en-US" dirty="0" err="1"/>
              <a:t>Fastify</a:t>
            </a:r>
            <a:r>
              <a:rPr lang="en-US" dirty="0"/>
              <a:t>, </a:t>
            </a:r>
            <a:r>
              <a:rPr lang="en-US" dirty="0" err="1"/>
              <a:t>GoLang</a:t>
            </a:r>
            <a:r>
              <a:rPr lang="en-US" dirty="0"/>
              <a:t> Gin, </a:t>
            </a:r>
            <a:r>
              <a:rPr lang="en-US" dirty="0" err="1"/>
              <a:t>Ktor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69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Using Docker-Compose</a:t>
            </a:r>
          </a:p>
        </p:txBody>
      </p:sp>
      <p:sp>
        <p:nvSpPr>
          <p:cNvPr id="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EBF712-C526-86A8-B478-BE68C51D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29554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Generally containers run one process, and are expected to do one thing.  Thus we need a way for containers to work together to build useful architectures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0C26B3-6131-4654-AA2F-55D4F2631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0" y="1856595"/>
            <a:ext cx="6247730" cy="3719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D7691-9811-268A-2CF1-74B2109A8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81"/>
          <a:stretch/>
        </p:blipFill>
        <p:spPr>
          <a:xfrm>
            <a:off x="6567565" y="2109080"/>
            <a:ext cx="5255509" cy="34672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38B22B-A0C9-4D46-4D4F-4393C7C9CF41}"/>
              </a:ext>
            </a:extLst>
          </p:cNvPr>
          <p:cNvSpPr/>
          <p:nvPr/>
        </p:nvSpPr>
        <p:spPr>
          <a:xfrm rot="16200000">
            <a:off x="6127349" y="2845290"/>
            <a:ext cx="1223412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5080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09B268-02F3-B82E-4D54-EA4A41F6E992}"/>
              </a:ext>
            </a:extLst>
          </p:cNvPr>
          <p:cNvSpPr/>
          <p:nvPr/>
        </p:nvSpPr>
        <p:spPr>
          <a:xfrm rot="16200000">
            <a:off x="8412124" y="2679539"/>
            <a:ext cx="1223412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5094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0E90ED-608D-33D5-7E26-1CAFBF1C3C6A}"/>
              </a:ext>
            </a:extLst>
          </p:cNvPr>
          <p:cNvSpPr/>
          <p:nvPr/>
        </p:nvSpPr>
        <p:spPr>
          <a:xfrm>
            <a:off x="9023830" y="3456996"/>
            <a:ext cx="774571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:9095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A16E63-DCBD-029E-B849-7FCAA15E0547}"/>
              </a:ext>
            </a:extLst>
          </p:cNvPr>
          <p:cNvSpPr/>
          <p:nvPr/>
        </p:nvSpPr>
        <p:spPr>
          <a:xfrm rot="3214659">
            <a:off x="8587103" y="4495077"/>
            <a:ext cx="1095172" cy="841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External</a:t>
            </a:r>
            <a:br>
              <a:rPr lang="en-US" dirty="0"/>
            </a:br>
            <a:r>
              <a:rPr lang="en-US" dirty="0"/>
              <a:t>Port 443</a:t>
            </a:r>
            <a:br>
              <a:rPr lang="en-US" dirty="0"/>
            </a:br>
            <a:r>
              <a:rPr lang="en-US" dirty="0"/>
              <a:t>https</a:t>
            </a:r>
          </a:p>
        </p:txBody>
      </p:sp>
      <p:sp>
        <p:nvSpPr>
          <p:cNvPr id="3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070BD2A-2440-452F-9E0C-D54F5E9B2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06" y="5769746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Docker compose allows us to bring up collections of containers via </a:t>
            </a:r>
            <a:br>
              <a:rPr lang="en-US" sz="2000" dirty="0"/>
            </a:br>
            <a:r>
              <a:rPr lang="en-US" sz="2000" dirty="0"/>
              <a:t>docker-compose up, and docker-compose down</a:t>
            </a:r>
          </a:p>
        </p:txBody>
      </p:sp>
    </p:spTree>
    <p:extLst>
      <p:ext uri="{BB962C8B-B14F-4D97-AF65-F5344CB8AC3E}">
        <p14:creationId xmlns:p14="http://schemas.microsoft.com/office/powerpoint/2010/main" val="632378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Architectural Issues with Docker-Compose</a:t>
            </a:r>
          </a:p>
        </p:txBody>
      </p:sp>
      <p:sp>
        <p:nvSpPr>
          <p:cNvPr id="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EBF712-C526-86A8-B478-BE68C51D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29554"/>
            <a:ext cx="11582400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Docker compose does not supervise the running environment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D7691-9811-268A-2CF1-74B2109A8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81"/>
          <a:stretch/>
        </p:blipFill>
        <p:spPr>
          <a:xfrm>
            <a:off x="1665781" y="1871566"/>
            <a:ext cx="5255509" cy="34672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38B22B-A0C9-4D46-4D4F-4393C7C9CF41}"/>
              </a:ext>
            </a:extLst>
          </p:cNvPr>
          <p:cNvSpPr/>
          <p:nvPr/>
        </p:nvSpPr>
        <p:spPr>
          <a:xfrm rot="16200000">
            <a:off x="1225565" y="2607776"/>
            <a:ext cx="1223412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5080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09B268-02F3-B82E-4D54-EA4A41F6E992}"/>
              </a:ext>
            </a:extLst>
          </p:cNvPr>
          <p:cNvSpPr/>
          <p:nvPr/>
        </p:nvSpPr>
        <p:spPr>
          <a:xfrm rot="16200000">
            <a:off x="3510340" y="2442025"/>
            <a:ext cx="1223412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5094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0E90ED-608D-33D5-7E26-1CAFBF1C3C6A}"/>
              </a:ext>
            </a:extLst>
          </p:cNvPr>
          <p:cNvSpPr/>
          <p:nvPr/>
        </p:nvSpPr>
        <p:spPr>
          <a:xfrm>
            <a:off x="4122046" y="3219482"/>
            <a:ext cx="774571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:9095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A16E63-DCBD-029E-B849-7FCAA15E0547}"/>
              </a:ext>
            </a:extLst>
          </p:cNvPr>
          <p:cNvSpPr/>
          <p:nvPr/>
        </p:nvSpPr>
        <p:spPr>
          <a:xfrm rot="3214659">
            <a:off x="3685319" y="4257563"/>
            <a:ext cx="1095172" cy="841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External</a:t>
            </a:r>
            <a:br>
              <a:rPr lang="en-US" dirty="0"/>
            </a:br>
            <a:r>
              <a:rPr lang="en-US" dirty="0"/>
              <a:t>Port 443</a:t>
            </a:r>
            <a:br>
              <a:rPr lang="en-US" dirty="0"/>
            </a:br>
            <a:r>
              <a:rPr lang="en-US" dirty="0"/>
              <a:t>https</a:t>
            </a:r>
          </a:p>
        </p:txBody>
      </p:sp>
      <p:sp>
        <p:nvSpPr>
          <p:cNvPr id="3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070BD2A-2440-452F-9E0C-D54F5E9B2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019" y="1871566"/>
            <a:ext cx="4199745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What happens if the process in this container crashes?</a:t>
            </a:r>
          </a:p>
        </p:txBody>
      </p:sp>
      <p:sp>
        <p:nvSpPr>
          <p:cNvPr id="1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34854BB-CF4D-5BCE-B2DA-2452506A2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6505" y="3078667"/>
            <a:ext cx="4199745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What happens if this container is getting slammed with traffic?</a:t>
            </a:r>
          </a:p>
        </p:txBody>
      </p:sp>
    </p:spTree>
    <p:extLst>
      <p:ext uri="{BB962C8B-B14F-4D97-AF65-F5344CB8AC3E}">
        <p14:creationId xmlns:p14="http://schemas.microsoft.com/office/powerpoint/2010/main" val="3750566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195"/>
            <a:ext cx="10972800" cy="698948"/>
          </a:xfrm>
        </p:spPr>
        <p:txBody>
          <a:bodyPr/>
          <a:lstStyle/>
          <a:p>
            <a:r>
              <a:rPr lang="en-US" dirty="0"/>
              <a:t>Running Containers at Scale In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B2F9A-0FC9-91EA-0161-BC376B8B12B3}"/>
              </a:ext>
            </a:extLst>
          </p:cNvPr>
          <p:cNvSpPr txBox="1"/>
          <p:nvPr/>
        </p:nvSpPr>
        <p:spPr>
          <a:xfrm>
            <a:off x="609601" y="1034321"/>
            <a:ext cx="10972800" cy="191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/>
              <a:t>Containers are ephemeral – this is a big deal – every time its run it has the same starting state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/>
              <a:t>Containers can be distributed via container repositories and inherit other benefits like ensuring the proper containers are used, they are secure, </a:t>
            </a:r>
            <a:r>
              <a:rPr lang="en-US" sz="2400" b="0" dirty="0" err="1"/>
              <a:t>etc</a:t>
            </a:r>
            <a:endParaRPr lang="en-US" sz="2400" b="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/>
              <a:t>But containers alone are not enough: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FA9BB-ED0A-D6D4-BBB0-784CE1087A4C}"/>
              </a:ext>
            </a:extLst>
          </p:cNvPr>
          <p:cNvSpPr txBox="1"/>
          <p:nvPr/>
        </p:nvSpPr>
        <p:spPr>
          <a:xfrm>
            <a:off x="971863" y="3178445"/>
            <a:ext cx="10972800" cy="2984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System Font Regular"/>
              <a:buChar char="-"/>
            </a:pPr>
            <a:r>
              <a:rPr lang="en-US" sz="2400" b="0" dirty="0"/>
              <a:t>They need to be “supervised” – are they healthy, have they crashed, do they need to be restarted?</a:t>
            </a:r>
          </a:p>
          <a:p>
            <a:pPr marL="342900" indent="-342900">
              <a:spcAft>
                <a:spcPts val="600"/>
              </a:spcAft>
              <a:buFont typeface="System Font Regular"/>
              <a:buChar char="-"/>
            </a:pPr>
            <a:r>
              <a:rPr lang="en-US" sz="2400" b="0" dirty="0"/>
              <a:t>They need to be distributed to prevent against issues when their runtime crashes</a:t>
            </a:r>
          </a:p>
          <a:p>
            <a:pPr marL="342900" indent="-342900">
              <a:spcAft>
                <a:spcPts val="600"/>
              </a:spcAft>
              <a:buFont typeface="System Font Regular"/>
              <a:buChar char="-"/>
            </a:pPr>
            <a:r>
              <a:rPr lang="en-US" sz="2400" b="0" dirty="0"/>
              <a:t>They need to be aware of load so they can </a:t>
            </a:r>
            <a:r>
              <a:rPr lang="en-US" sz="2400" b="0" dirty="0" err="1"/>
              <a:t>autoscale</a:t>
            </a:r>
            <a:r>
              <a:rPr lang="en-US" sz="2400" b="0" dirty="0"/>
              <a:t> up, and </a:t>
            </a:r>
            <a:r>
              <a:rPr lang="en-US" sz="2400" b="0" dirty="0" err="1"/>
              <a:t>autoscale</a:t>
            </a:r>
            <a:r>
              <a:rPr lang="en-US" sz="2400" b="0" dirty="0"/>
              <a:t> down</a:t>
            </a:r>
          </a:p>
          <a:p>
            <a:pPr marL="342900" indent="-342900">
              <a:spcAft>
                <a:spcPts val="600"/>
              </a:spcAft>
              <a:buFont typeface="System Font Regular"/>
              <a:buChar char="-"/>
            </a:pPr>
            <a:r>
              <a:rPr lang="en-US" sz="2400" b="0" dirty="0"/>
              <a:t>They need to be isolated, so only container workloads that interact with each other can interact with </a:t>
            </a:r>
            <a:r>
              <a:rPr lang="en-US" sz="2400" b="0"/>
              <a:t>each other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29020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3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should think about this lecture and the remainder of the lectures in this class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83564" y="1607668"/>
            <a:ext cx="10024872" cy="4114800"/>
          </a:xfrm>
        </p:spPr>
        <p:txBody>
          <a:bodyPr/>
          <a:lstStyle/>
          <a:p>
            <a:r>
              <a:rPr lang="en-US" sz="2400" dirty="0"/>
              <a:t>We will be looking at real world things that have very interesting architectures</a:t>
            </a:r>
          </a:p>
          <a:p>
            <a:r>
              <a:rPr lang="en-US" sz="2400" dirty="0"/>
              <a:t>You might be thinking as I introduce and walk through some of the material – “Isn't this an architecture class?” – It is, but to get to some of the interesting aspects of the architecture, tradeoffs, constraints, </a:t>
            </a:r>
            <a:r>
              <a:rPr lang="en-US" sz="2400" dirty="0" err="1"/>
              <a:t>etc</a:t>
            </a:r>
            <a:r>
              <a:rPr lang="en-US" sz="2400" dirty="0"/>
              <a:t> – we need to have a fundamental understanding of the technology itself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559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4012768-A959-14F6-C1ED-1D09947ED47E}"/>
              </a:ext>
            </a:extLst>
          </p:cNvPr>
          <p:cNvSpPr/>
          <p:nvPr/>
        </p:nvSpPr>
        <p:spPr bwMode="auto">
          <a:xfrm>
            <a:off x="726995" y="3192905"/>
            <a:ext cx="5787700" cy="26832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Linux Kernel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4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Architecture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A57F27-AC06-B82D-B5DF-2CB6E81340E8}"/>
              </a:ext>
            </a:extLst>
          </p:cNvPr>
          <p:cNvSpPr/>
          <p:nvPr/>
        </p:nvSpPr>
        <p:spPr bwMode="auto">
          <a:xfrm>
            <a:off x="726995" y="2414289"/>
            <a:ext cx="5787700" cy="698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System Call Interface 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Library (</a:t>
            </a:r>
            <a:r>
              <a:rPr lang="en-US" dirty="0" err="1">
                <a:latin typeface="+mn-lt"/>
                <a:ea typeface="ＭＳ Ｐゴシック" charset="0"/>
              </a:rPr>
              <a:t>glibc</a:t>
            </a:r>
            <a:r>
              <a:rPr lang="en-US" dirty="0">
                <a:latin typeface="+mn-lt"/>
                <a:ea typeface="ＭＳ Ｐゴシック" charset="0"/>
              </a:rPr>
              <a:t>, </a:t>
            </a:r>
            <a:r>
              <a:rPr lang="en-US" dirty="0" err="1">
                <a:latin typeface="+mn-lt"/>
                <a:ea typeface="ＭＳ Ｐゴシック" charset="0"/>
              </a:rPr>
              <a:t>musl</a:t>
            </a:r>
            <a:r>
              <a:rPr lang="en-US" dirty="0">
                <a:latin typeface="+mn-lt"/>
                <a:ea typeface="ＭＳ Ｐゴシック" charset="0"/>
              </a:rPr>
              <a:t>)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43523C-1235-C715-61F5-D8256CCA3C50}"/>
              </a:ext>
            </a:extLst>
          </p:cNvPr>
          <p:cNvSpPr/>
          <p:nvPr/>
        </p:nvSpPr>
        <p:spPr bwMode="auto">
          <a:xfrm>
            <a:off x="854440" y="4160183"/>
            <a:ext cx="5531371" cy="907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Linux Kernel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ACFAC5-7FD8-199B-A605-79825451104D}"/>
              </a:ext>
            </a:extLst>
          </p:cNvPr>
          <p:cNvSpPr/>
          <p:nvPr/>
        </p:nvSpPr>
        <p:spPr bwMode="auto">
          <a:xfrm rot="16200000">
            <a:off x="5468975" y="4366070"/>
            <a:ext cx="2689374" cy="3430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</a:rPr>
              <a:t>Kernel Space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C8D823-BAE3-9C67-EE76-83C02D7F0FF7}"/>
              </a:ext>
            </a:extLst>
          </p:cNvPr>
          <p:cNvSpPr/>
          <p:nvPr/>
        </p:nvSpPr>
        <p:spPr bwMode="auto">
          <a:xfrm>
            <a:off x="854441" y="5172553"/>
            <a:ext cx="2649013" cy="5987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Hardware Architecture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Specific Kernel 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C9BE77-222B-CF97-7FE6-212FD4753C7B}"/>
              </a:ext>
            </a:extLst>
          </p:cNvPr>
          <p:cNvSpPr/>
          <p:nvPr/>
        </p:nvSpPr>
        <p:spPr bwMode="auto">
          <a:xfrm>
            <a:off x="884420" y="3705070"/>
            <a:ext cx="5531371" cy="3661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System Call Interface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CF304B-3190-EA8A-DA4B-7D39FFDF635F}"/>
              </a:ext>
            </a:extLst>
          </p:cNvPr>
          <p:cNvSpPr/>
          <p:nvPr/>
        </p:nvSpPr>
        <p:spPr bwMode="auto">
          <a:xfrm>
            <a:off x="3738236" y="1162537"/>
            <a:ext cx="2776459" cy="11693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Your Code and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+mn-lt"/>
                <a:ea typeface="ＭＳ Ｐゴシック" charset="0"/>
              </a:rPr>
              <a:t>Applicaitons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dirty="0">
                <a:latin typeface="+mn-lt"/>
                <a:ea typeface="ＭＳ Ｐゴシック" charset="0"/>
              </a:rPr>
              <a:t>(node, chrome, </a:t>
            </a:r>
            <a:r>
              <a:rPr lang="en-US" dirty="0" err="1">
                <a:latin typeface="+mn-lt"/>
                <a:ea typeface="ＭＳ Ｐゴシック" charset="0"/>
              </a:rPr>
              <a:t>etc</a:t>
            </a:r>
            <a:r>
              <a:rPr lang="en-US" dirty="0">
                <a:latin typeface="+mn-lt"/>
                <a:ea typeface="ＭＳ Ｐゴシック" charset="0"/>
              </a:rPr>
              <a:t>)</a:t>
            </a:r>
            <a:endParaRPr kumimoji="0" lang="en-US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F45F0A-A2B3-0634-319E-60654FCD3702}"/>
              </a:ext>
            </a:extLst>
          </p:cNvPr>
          <p:cNvSpPr/>
          <p:nvPr/>
        </p:nvSpPr>
        <p:spPr bwMode="auto">
          <a:xfrm>
            <a:off x="726995" y="1176580"/>
            <a:ext cx="2776459" cy="1169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  <a:ea typeface="ＭＳ Ｐゴシック" charset="0"/>
              </a:rPr>
              <a:t>OS Tools</a:t>
            </a:r>
            <a:br>
              <a:rPr lang="en-US" dirty="0">
                <a:latin typeface="+mn-lt"/>
                <a:ea typeface="ＭＳ Ｐゴシック" charset="0"/>
              </a:rPr>
            </a:br>
            <a:r>
              <a:rPr lang="en-US" b="0" dirty="0">
                <a:latin typeface="+mn-lt"/>
                <a:ea typeface="ＭＳ Ｐゴシック" charset="0"/>
              </a:rPr>
              <a:t>bash, ls, </a:t>
            </a:r>
            <a:r>
              <a:rPr lang="en-US" b="0" dirty="0" err="1">
                <a:latin typeface="+mn-lt"/>
                <a:ea typeface="ＭＳ Ｐゴシック" charset="0"/>
              </a:rPr>
              <a:t>chmod</a:t>
            </a:r>
            <a:r>
              <a:rPr lang="en-US" b="0" dirty="0">
                <a:latin typeface="+mn-lt"/>
                <a:ea typeface="ＭＳ Ｐゴシック" charset="0"/>
              </a:rPr>
              <a:t>, 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51EE4E-215F-1771-CC19-3990C09ACE89}"/>
              </a:ext>
            </a:extLst>
          </p:cNvPr>
          <p:cNvSpPr/>
          <p:nvPr/>
        </p:nvSpPr>
        <p:spPr bwMode="auto">
          <a:xfrm>
            <a:off x="3684568" y="5198866"/>
            <a:ext cx="2649013" cy="5987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Hardware Specific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Device Drivers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046BBF-42A5-C761-F6BC-9CFAEF5DB374}"/>
              </a:ext>
            </a:extLst>
          </p:cNvPr>
          <p:cNvSpPr/>
          <p:nvPr/>
        </p:nvSpPr>
        <p:spPr bwMode="auto">
          <a:xfrm rot="16200000">
            <a:off x="5850115" y="1956826"/>
            <a:ext cx="1929358" cy="34078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</a:rPr>
              <a:t>User Space</a:t>
            </a:r>
          </a:p>
        </p:txBody>
      </p:sp>
      <p:sp>
        <p:nvSpPr>
          <p:cNvPr id="5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BBBDCFA-4272-6D83-7936-23FC5F64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1788" y="726523"/>
            <a:ext cx="4297453" cy="287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Linux is a layered architecture, the kernel sits close to the hardware and even has some </a:t>
            </a:r>
            <a:r>
              <a:rPr lang="en-US" sz="2000" b="0" dirty="0" err="1"/>
              <a:t>hardwre</a:t>
            </a:r>
            <a:r>
              <a:rPr lang="en-US" sz="2000" b="0" dirty="0"/>
              <a:t> specific code (e.g., x-64 vs ARM).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The code we run, tools, custom code, </a:t>
            </a:r>
            <a:r>
              <a:rPr lang="en-US" sz="2000" b="0" dirty="0" err="1"/>
              <a:t>etc</a:t>
            </a:r>
            <a:r>
              <a:rPr lang="en-US" sz="2000" b="0" dirty="0"/>
              <a:t> sits at the top layer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User code leverages the system call interface to bridge between user space and kernel space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When you pick a Linux distribution, they basically provide the stuff in the blue boxes</a:t>
            </a:r>
            <a:endParaRPr lang="en-US" sz="1800" b="0" dirty="0"/>
          </a:p>
          <a:p>
            <a:pPr lvl="1">
              <a:lnSpc>
                <a:spcPct val="100000"/>
              </a:lnSpc>
            </a:pPr>
            <a:endParaRPr lang="en-US" sz="1800" b="0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D4E0870A-C144-1A41-08F9-45B91D283D30}"/>
              </a:ext>
            </a:extLst>
          </p:cNvPr>
          <p:cNvSpPr/>
          <p:nvPr/>
        </p:nvSpPr>
        <p:spPr>
          <a:xfrm rot="5400000">
            <a:off x="1063274" y="3165265"/>
            <a:ext cx="600635" cy="47897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F5BEAD9A-9AA1-592C-CE5D-C7C9891D9915}"/>
              </a:ext>
            </a:extLst>
          </p:cNvPr>
          <p:cNvSpPr/>
          <p:nvPr/>
        </p:nvSpPr>
        <p:spPr>
          <a:xfrm rot="5400000">
            <a:off x="5255988" y="3183951"/>
            <a:ext cx="600635" cy="47897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934327-B807-E26A-BD63-AD735E70643F}"/>
              </a:ext>
            </a:extLst>
          </p:cNvPr>
          <p:cNvSpPr/>
          <p:nvPr/>
        </p:nvSpPr>
        <p:spPr bwMode="auto">
          <a:xfrm>
            <a:off x="726995" y="3103910"/>
            <a:ext cx="5787700" cy="7837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43547-923F-EAAF-3D4D-05BE50C44E8E}"/>
              </a:ext>
            </a:extLst>
          </p:cNvPr>
          <p:cNvSpPr txBox="1"/>
          <p:nvPr/>
        </p:nvSpPr>
        <p:spPr>
          <a:xfrm>
            <a:off x="726995" y="5981128"/>
            <a:ext cx="6122189" cy="59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Note the actual </a:t>
            </a:r>
            <a:r>
              <a:rPr lang="en-US" dirty="0" err="1"/>
              <a:t>linux</a:t>
            </a:r>
            <a:r>
              <a:rPr lang="en-US" dirty="0"/>
              <a:t> architecture is significantly more</a:t>
            </a:r>
            <a:br>
              <a:rPr lang="en-US" dirty="0"/>
            </a:br>
            <a:r>
              <a:rPr lang="en-US" dirty="0"/>
              <a:t>complex, but this should suffice for our needs</a:t>
            </a:r>
          </a:p>
        </p:txBody>
      </p:sp>
    </p:spTree>
    <p:extLst>
      <p:ext uri="{BB962C8B-B14F-4D97-AF65-F5344CB8AC3E}">
        <p14:creationId xmlns:p14="http://schemas.microsoft.com/office/powerpoint/2010/main" val="422161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5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Namespaces</a:t>
            </a:r>
          </a:p>
        </p:txBody>
      </p:sp>
      <p:sp>
        <p:nvSpPr>
          <p:cNvPr id="5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BBBDCFA-4272-6D83-7936-23FC5F64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73983"/>
            <a:ext cx="11389641" cy="287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When </a:t>
            </a:r>
            <a:r>
              <a:rPr lang="en-US" sz="2000" b="0" dirty="0" err="1"/>
              <a:t>linux</a:t>
            </a:r>
            <a:r>
              <a:rPr lang="en-US" sz="2000" b="0" dirty="0"/>
              <a:t> boots, it synthesizes process Id (</a:t>
            </a:r>
            <a:r>
              <a:rPr lang="en-US" sz="2000" b="0" dirty="0" err="1"/>
              <a:t>pid</a:t>
            </a:r>
            <a:r>
              <a:rPr lang="en-US" sz="2000" b="0" dirty="0"/>
              <a:t>) 1 - its called the </a:t>
            </a:r>
            <a:r>
              <a:rPr lang="en-US" sz="2000" b="0" dirty="0" err="1">
                <a:latin typeface="Courier" pitchFamily="2" charset="0"/>
              </a:rPr>
              <a:t>init</a:t>
            </a:r>
            <a:r>
              <a:rPr lang="en-US" sz="2000" b="0" dirty="0"/>
              <a:t> process, often implemented by the </a:t>
            </a:r>
            <a:r>
              <a:rPr lang="en-US" sz="2000" b="0" dirty="0" err="1">
                <a:latin typeface="Courier" pitchFamily="2" charset="0"/>
              </a:rPr>
              <a:t>systemd</a:t>
            </a:r>
            <a:r>
              <a:rPr lang="en-US" sz="2000" b="0" dirty="0"/>
              <a:t> process.  This process is used to spawn all other processes in the system.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One way </a:t>
            </a:r>
            <a:r>
              <a:rPr lang="en-US" sz="2000" b="0" dirty="0" err="1"/>
              <a:t>linux</a:t>
            </a:r>
            <a:r>
              <a:rPr lang="en-US" sz="2000" b="0" dirty="0"/>
              <a:t> can create a child process is via the </a:t>
            </a:r>
            <a:r>
              <a:rPr lang="en-US" sz="2000" b="0" dirty="0">
                <a:latin typeface="Courier" pitchFamily="2" charset="0"/>
              </a:rPr>
              <a:t>clone</a:t>
            </a:r>
            <a:r>
              <a:rPr lang="en-US" sz="2000" b="0" dirty="0"/>
              <a:t> </a:t>
            </a:r>
            <a:r>
              <a:rPr lang="en-US" sz="2000" b="0" dirty="0" err="1"/>
              <a:t>syscall</a:t>
            </a:r>
            <a:r>
              <a:rPr lang="en-US" sz="2000" b="0" dirty="0"/>
              <a:t>. By default the new child process runs in the same execution context as the parent. </a:t>
            </a:r>
            <a:r>
              <a:rPr lang="en-US" sz="2000" dirty="0"/>
              <a:t>Processes in the same execution context share a common </a:t>
            </a:r>
            <a:r>
              <a:rPr lang="en-US" sz="2000" dirty="0" err="1"/>
              <a:t>linux</a:t>
            </a:r>
            <a:r>
              <a:rPr lang="en-US" sz="2000" dirty="0"/>
              <a:t> namespace.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/>
              <a:t>The clone system call also provides options to allow the child to be put in separate namespaces.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/>
              <a:t>Linux currently supports 7 different namespaces – </a:t>
            </a:r>
            <a:r>
              <a:rPr lang="en-US" sz="1800" b="0" dirty="0" err="1"/>
              <a:t>CGroup</a:t>
            </a:r>
            <a:r>
              <a:rPr lang="en-US" sz="1800" b="0" dirty="0"/>
              <a:t>, IPC, Network, Mount (filesystem), PID, Time, User (user permissions and groups), UTS </a:t>
            </a:r>
          </a:p>
          <a:p>
            <a:pPr lvl="1">
              <a:lnSpc>
                <a:spcPct val="100000"/>
              </a:lnSpc>
            </a:pPr>
            <a:endParaRPr lang="en-US" sz="1800" b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5BF53A-C613-EB84-8BAD-FE58BCE17348}"/>
              </a:ext>
            </a:extLst>
          </p:cNvPr>
          <p:cNvSpPr/>
          <p:nvPr/>
        </p:nvSpPr>
        <p:spPr bwMode="auto">
          <a:xfrm>
            <a:off x="2633272" y="5119553"/>
            <a:ext cx="1603947" cy="907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Process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52DB9-1C84-011C-176E-FDA5152CBD47}"/>
              </a:ext>
            </a:extLst>
          </p:cNvPr>
          <p:cNvSpPr/>
          <p:nvPr/>
        </p:nvSpPr>
        <p:spPr bwMode="auto">
          <a:xfrm>
            <a:off x="5049186" y="5119553"/>
            <a:ext cx="1603947" cy="907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Clone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systcall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58058B-4417-8E83-61C6-01F810EF684E}"/>
              </a:ext>
            </a:extLst>
          </p:cNvPr>
          <p:cNvSpPr/>
          <p:nvPr/>
        </p:nvSpPr>
        <p:spPr bwMode="auto">
          <a:xfrm>
            <a:off x="7507576" y="5119553"/>
            <a:ext cx="1603947" cy="907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New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Process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DF50B-B2AA-69CF-8346-6C529BA3EA14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237219" y="5573273"/>
            <a:ext cx="8119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8629AA-AB56-2B6C-868C-742E5D74D3A7}"/>
              </a:ext>
            </a:extLst>
          </p:cNvPr>
          <p:cNvCxnSpPr/>
          <p:nvPr/>
        </p:nvCxnSpPr>
        <p:spPr>
          <a:xfrm>
            <a:off x="6653133" y="5573273"/>
            <a:ext cx="8119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B962BC-E1F9-348C-9621-17E515D4F2C5}"/>
              </a:ext>
            </a:extLst>
          </p:cNvPr>
          <p:cNvSpPr/>
          <p:nvPr/>
        </p:nvSpPr>
        <p:spPr>
          <a:xfrm>
            <a:off x="589613" y="6126254"/>
            <a:ext cx="10828605" cy="592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Processes that have attributes that run in a common namespace are not isolated, processes with</a:t>
            </a:r>
            <a:br>
              <a:rPr lang="en-US" dirty="0"/>
            </a:br>
            <a:r>
              <a:rPr lang="en-US" dirty="0"/>
              <a:t>different namespaces are </a:t>
            </a:r>
          </a:p>
        </p:txBody>
      </p:sp>
    </p:spTree>
    <p:extLst>
      <p:ext uri="{BB962C8B-B14F-4D97-AF65-F5344CB8AC3E}">
        <p14:creationId xmlns:p14="http://schemas.microsoft.com/office/powerpoint/2010/main" val="287423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6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Namespaces – Example, cloning a child process into a new process/</a:t>
            </a:r>
            <a:r>
              <a:rPr lang="en-US" dirty="0" err="1"/>
              <a:t>pid</a:t>
            </a:r>
            <a:r>
              <a:rPr lang="en-US" dirty="0"/>
              <a:t> name space</a:t>
            </a:r>
          </a:p>
        </p:txBody>
      </p:sp>
      <p:sp>
        <p:nvSpPr>
          <p:cNvPr id="5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BBBDCFA-4272-6D83-7936-23FC5F64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595" y="1448571"/>
            <a:ext cx="5903241" cy="43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Ultimately every process is given a unique id in the guest operating system.  Thus if you listed all processes in the system you would see PID 1-10.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However look at </a:t>
            </a:r>
            <a:r>
              <a:rPr lang="en-US" sz="2000" b="0" dirty="0" err="1"/>
              <a:t>pid</a:t>
            </a:r>
            <a:r>
              <a:rPr lang="en-US" sz="2000" b="0" dirty="0"/>
              <a:t> 6 it cloned PID8, and PID8 cloned both PID9 and PID10</a:t>
            </a:r>
            <a:endParaRPr lang="en-US" sz="1800" b="0" dirty="0"/>
          </a:p>
          <a:p>
            <a:pPr marL="0" indent="0">
              <a:lnSpc>
                <a:spcPct val="100000"/>
              </a:lnSpc>
              <a:buNone/>
            </a:pPr>
            <a:endParaRPr lang="en-US" sz="18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The cool thing is that if you asked PID 8 what its process ID is it would come back as 1; Same for pid9 and 10, they would come back as 2 and 3. 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DF50B-B2AA-69CF-8346-6C529BA3EA14}"/>
              </a:ext>
            </a:extLst>
          </p:cNvPr>
          <p:cNvCxnSpPr>
            <a:cxnSpLocks/>
          </p:cNvCxnSpPr>
          <p:nvPr/>
        </p:nvCxnSpPr>
        <p:spPr>
          <a:xfrm>
            <a:off x="4237219" y="5573273"/>
            <a:ext cx="8119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B962BC-E1F9-348C-9621-17E515D4F2C5}"/>
              </a:ext>
            </a:extLst>
          </p:cNvPr>
          <p:cNvSpPr/>
          <p:nvPr/>
        </p:nvSpPr>
        <p:spPr>
          <a:xfrm>
            <a:off x="602459" y="5962823"/>
            <a:ext cx="11213519" cy="592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Thus everything in the child namespace can see each other, but it cannot see anything in the </a:t>
            </a:r>
            <a:r>
              <a:rPr lang="en-US" dirty="0" err="1"/>
              <a:t>partent</a:t>
            </a:r>
            <a:br>
              <a:rPr lang="en-US" dirty="0"/>
            </a:br>
            <a:r>
              <a:rPr lang="en-US" dirty="0"/>
              <a:t>namespace.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172C16-9F17-19A9-90E7-52C0BF45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4" y="1303903"/>
            <a:ext cx="5401456" cy="43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7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Namespaces – Example, cloning a child process into a new network namespace</a:t>
            </a:r>
          </a:p>
        </p:txBody>
      </p:sp>
      <p:sp>
        <p:nvSpPr>
          <p:cNvPr id="5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BBBDCFA-4272-6D83-7936-23FC5F64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595" y="1448571"/>
            <a:ext cx="5903241" cy="43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Ultimately every process is given a unique id in the guest operating system.  Thus if you listed all processes in the system you would see PID 1-10.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However look at </a:t>
            </a:r>
            <a:r>
              <a:rPr lang="en-US" sz="2000" b="0" dirty="0" err="1"/>
              <a:t>pid</a:t>
            </a:r>
            <a:r>
              <a:rPr lang="en-US" sz="2000" b="0" dirty="0"/>
              <a:t> 6 it cloned PID8, and PID8 cloned both PID9 and PID10</a:t>
            </a:r>
            <a:endParaRPr lang="en-US" sz="1800" b="0" dirty="0"/>
          </a:p>
          <a:p>
            <a:pPr marL="0" indent="0">
              <a:lnSpc>
                <a:spcPct val="100000"/>
              </a:lnSpc>
              <a:buNone/>
            </a:pPr>
            <a:endParaRPr lang="en-US" sz="1800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The cool thing is that if you asked PID 8 what its process ID is it would come back as 1; Same for pid9 and 10, they would come back as 2 and 3.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962BC-E1F9-348C-9621-17E515D4F2C5}"/>
              </a:ext>
            </a:extLst>
          </p:cNvPr>
          <p:cNvSpPr/>
          <p:nvPr/>
        </p:nvSpPr>
        <p:spPr>
          <a:xfrm>
            <a:off x="602459" y="5962823"/>
            <a:ext cx="11213519" cy="592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Thus everything in the child namespace can see each other, but it cannot see anything in the </a:t>
            </a:r>
            <a:r>
              <a:rPr lang="en-US" dirty="0" err="1"/>
              <a:t>partent</a:t>
            </a:r>
            <a:br>
              <a:rPr lang="en-US" dirty="0"/>
            </a:br>
            <a:r>
              <a:rPr lang="en-US" dirty="0"/>
              <a:t>namespace.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ACB8C-439B-EC96-B15C-2160F740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25" y="1458128"/>
            <a:ext cx="3627099" cy="509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6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8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Namespaces – allow for logical isolation in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5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BBBDCFA-4272-6D83-7936-23FC5F64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748" y="1852338"/>
            <a:ext cx="4440803" cy="43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</a:rPr>
              <a:t>If you clone a child process into a new namespace for all namespace types, it will for all practical purposes be fully isolated from the parent.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</a:rPr>
              <a:t>Also, if the isolated process creates new processes it will inherit by default the same namespace as the parent thus allowing process groups to be isolated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039118-0534-4910-814A-3F542B9D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9" y="1318669"/>
            <a:ext cx="6607419" cy="54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9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Cgroups</a:t>
            </a:r>
            <a:r>
              <a:rPr lang="en-US" dirty="0"/>
              <a:t> – managing resource limits on collections of processes - /sys/fs/</a:t>
            </a:r>
            <a:r>
              <a:rPr lang="en-US" dirty="0" err="1"/>
              <a:t>cgroup</a:t>
            </a:r>
            <a:r>
              <a:rPr lang="en-US" dirty="0"/>
              <a:t>/…</a:t>
            </a:r>
          </a:p>
        </p:txBody>
      </p:sp>
      <p:sp>
        <p:nvSpPr>
          <p:cNvPr id="5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BBBDCFA-4272-6D83-7936-23FC5F64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885" y="1491186"/>
            <a:ext cx="4440803" cy="43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000" dirty="0" err="1">
                <a:solidFill>
                  <a:srgbClr val="7030A0"/>
                </a:solidFill>
              </a:rPr>
              <a:t>Cgroups</a:t>
            </a:r>
            <a:r>
              <a:rPr lang="en-US" sz="2000" dirty="0">
                <a:solidFill>
                  <a:srgbClr val="7030A0"/>
                </a:solidFill>
              </a:rPr>
              <a:t> allow resource limits to be attached to a collection of processes.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</a:rPr>
              <a:t>For example you might want to restrict how much network and file I/O can be used and also cap CPU at ½ of a core</a:t>
            </a:r>
          </a:p>
        </p:txBody>
      </p:sp>
      <p:pic>
        <p:nvPicPr>
          <p:cNvPr id="1026" name="Picture 2" descr="How to enable cgroups in Linux - Stack Overflow">
            <a:extLst>
              <a:ext uri="{FF2B5EF4-FFF2-40B4-BE49-F238E27FC236}">
                <a16:creationId xmlns:a16="http://schemas.microsoft.com/office/drawing/2014/main" id="{2057A583-4A9D-B4BB-2259-9DDB59DAF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9" y="1257092"/>
            <a:ext cx="6752138" cy="31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036DD5-EBAB-57C9-3726-8847D74D1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18" y="4321125"/>
            <a:ext cx="2438400" cy="1854200"/>
          </a:xfrm>
          <a:prstGeom prst="rect">
            <a:avLst/>
          </a:prstGeom>
        </p:spPr>
      </p:pic>
      <p:sp>
        <p:nvSpPr>
          <p:cNvPr id="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AD5A2A-1F8C-0790-D85D-E42D64909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518" y="4635796"/>
            <a:ext cx="8307033" cy="10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In this example we are requesting an initial allocation of 64Mb of memory and 250 </a:t>
            </a:r>
            <a:r>
              <a:rPr lang="en-US" sz="2000" dirty="0" err="1"/>
              <a:t>millicores</a:t>
            </a:r>
            <a:r>
              <a:rPr lang="en-US" sz="2000" dirty="0"/>
              <a:t> (1/4 of a physical core), and allowing it to burst up to the limit of 128Mb of memory and 500 </a:t>
            </a:r>
            <a:r>
              <a:rPr lang="en-US" sz="2000" dirty="0" err="1"/>
              <a:t>millicores</a:t>
            </a:r>
            <a:r>
              <a:rPr lang="en-US" sz="2000" dirty="0"/>
              <a:t> (1/2 of a physical core </a:t>
            </a:r>
          </a:p>
        </p:txBody>
      </p:sp>
    </p:spTree>
    <p:extLst>
      <p:ext uri="{BB962C8B-B14F-4D97-AF65-F5344CB8AC3E}">
        <p14:creationId xmlns:p14="http://schemas.microsoft.com/office/powerpoint/2010/main" val="76413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72382</TotalTime>
  <Words>1735</Words>
  <Application>Microsoft Macintosh PowerPoint</Application>
  <PresentationFormat>Widescreen</PresentationFormat>
  <Paragraphs>195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Courier</vt:lpstr>
      <vt:lpstr>Helvetica</vt:lpstr>
      <vt:lpstr>Menlo</vt:lpstr>
      <vt:lpstr>System Font Regular</vt:lpstr>
      <vt:lpstr>Verdana</vt:lpstr>
      <vt:lpstr>Office Theme</vt:lpstr>
      <vt:lpstr>SE 577 Software Architecture   Linux, Docker &amp; Kubernetes (k8s) Architecture</vt:lpstr>
      <vt:lpstr>API Architecture</vt:lpstr>
      <vt:lpstr>How you should think about this lecture and the remainder of the lectures in this class</vt:lpstr>
      <vt:lpstr>Linux Architecture</vt:lpstr>
      <vt:lpstr>Linux Namespaces</vt:lpstr>
      <vt:lpstr>Linux Namespaces – Example, cloning a child process into a new process/pid name space</vt:lpstr>
      <vt:lpstr>Linux Namespaces – Example, cloning a child process into a new network namespace</vt:lpstr>
      <vt:lpstr>Linux Namespaces – allow for logical isolation in linux</vt:lpstr>
      <vt:lpstr>Linux Cgroups – managing resource limits on collections of processes - /sys/fs/cgroup/…</vt:lpstr>
      <vt:lpstr>Docker</vt:lpstr>
      <vt:lpstr>Docker Daemon and Linux</vt:lpstr>
      <vt:lpstr>The docker container</vt:lpstr>
      <vt:lpstr>Building Docker Containers</vt:lpstr>
      <vt:lpstr>Building Docker Containers</vt:lpstr>
      <vt:lpstr>Building Docker Containers</vt:lpstr>
      <vt:lpstr>What OS Kernel does a container use?</vt:lpstr>
      <vt:lpstr>Architecting for containers</vt:lpstr>
      <vt:lpstr>Container Repositories</vt:lpstr>
      <vt:lpstr>Container Repositories</vt:lpstr>
      <vt:lpstr>Using Docker-Compose</vt:lpstr>
      <vt:lpstr>Architectural Issues with Docker-Compose</vt:lpstr>
      <vt:lpstr>Running Containers at Scale In Production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Brian Mitchell</cp:lastModifiedBy>
  <cp:revision>921</cp:revision>
  <cp:lastPrinted>2022-04-16T18:39:41Z</cp:lastPrinted>
  <dcterms:created xsi:type="dcterms:W3CDTF">2000-03-07T00:57:40Z</dcterms:created>
  <dcterms:modified xsi:type="dcterms:W3CDTF">2022-05-18T12:38:54Z</dcterms:modified>
</cp:coreProperties>
</file>