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1" r:id="rId1"/>
  </p:sldMasterIdLst>
  <p:notesMasterIdLst>
    <p:notesMasterId r:id="rId36"/>
  </p:notesMasterIdLst>
  <p:handoutMasterIdLst>
    <p:handoutMasterId r:id="rId37"/>
  </p:handoutMasterIdLst>
  <p:sldIdLst>
    <p:sldId id="256" r:id="rId2"/>
    <p:sldId id="747" r:id="rId3"/>
    <p:sldId id="750" r:id="rId4"/>
    <p:sldId id="483" r:id="rId5"/>
    <p:sldId id="748" r:id="rId6"/>
    <p:sldId id="586" r:id="rId7"/>
    <p:sldId id="749" r:id="rId8"/>
    <p:sldId id="585" r:id="rId9"/>
    <p:sldId id="576" r:id="rId10"/>
    <p:sldId id="579" r:id="rId11"/>
    <p:sldId id="577" r:id="rId12"/>
    <p:sldId id="578" r:id="rId13"/>
    <p:sldId id="580" r:id="rId14"/>
    <p:sldId id="587" r:id="rId15"/>
    <p:sldId id="561" r:id="rId16"/>
    <p:sldId id="558" r:id="rId17"/>
    <p:sldId id="559" r:id="rId18"/>
    <p:sldId id="560" r:id="rId19"/>
    <p:sldId id="490" r:id="rId20"/>
    <p:sldId id="569" r:id="rId21"/>
    <p:sldId id="751" r:id="rId22"/>
    <p:sldId id="537" r:id="rId23"/>
    <p:sldId id="756" r:id="rId24"/>
    <p:sldId id="752" r:id="rId25"/>
    <p:sldId id="753" r:id="rId26"/>
    <p:sldId id="754" r:id="rId27"/>
    <p:sldId id="755" r:id="rId28"/>
    <p:sldId id="592" r:id="rId29"/>
    <p:sldId id="593" r:id="rId30"/>
    <p:sldId id="594" r:id="rId31"/>
    <p:sldId id="595" r:id="rId32"/>
    <p:sldId id="556" r:id="rId33"/>
    <p:sldId id="557" r:id="rId34"/>
    <p:sldId id="581" r:id="rId35"/>
  </p:sldIdLst>
  <p:sldSz cx="12192000" cy="6858000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5715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11430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7145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22860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857500" algn="l" defTabSz="11430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3429000" algn="l" defTabSz="11430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4000500" algn="l" defTabSz="11430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4572000" algn="l" defTabSz="11430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  <a:srgbClr val="D1039B"/>
    <a:srgbClr val="FF9900"/>
    <a:srgbClr val="AD278D"/>
    <a:srgbClr val="8C4881"/>
    <a:srgbClr val="FF6699"/>
    <a:srgbClr val="DE8400"/>
    <a:srgbClr val="3CCE3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9" autoAdjust="0"/>
    <p:restoredTop sz="95031"/>
  </p:normalViewPr>
  <p:slideViewPr>
    <p:cSldViewPr snapToGrid="0">
      <p:cViewPr varScale="1">
        <p:scale>
          <a:sx n="105" d="100"/>
          <a:sy n="105" d="100"/>
        </p:scale>
        <p:origin x="1120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79" d="100"/>
        <a:sy n="279" d="100"/>
      </p:scale>
      <p:origin x="0" y="99264"/>
    </p:cViewPr>
  </p:sorterViewPr>
  <p:notesViewPr>
    <p:cSldViewPr snapToGrid="0">
      <p:cViewPr varScale="1">
        <p:scale>
          <a:sx n="55" d="100"/>
          <a:sy n="55" d="100"/>
        </p:scale>
        <p:origin x="-147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049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98513"/>
            <a:ext cx="5461000" cy="3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207781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5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5715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5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11430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5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7145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5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22860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5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8575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290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005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720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>
            <a:lvl1pPr algn="ctr">
              <a:defRPr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3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1CDF6-63A3-7441-825E-A321579A905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D879-AB69-4422-A7DC-325346367C9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8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2C884-E3E0-9545-9EEC-90F279DF966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A5097-5A82-4E10-9D05-AD36CE0557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53955-71C4-784B-B2E5-570BAC65E5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33F3A-FF46-4CFA-83F2-3339888C9B0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4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035"/>
            <a:ext cx="10972800" cy="698948"/>
          </a:xfrm>
        </p:spPr>
        <p:txBody>
          <a:bodyPr/>
          <a:lstStyle>
            <a:lvl1pPr>
              <a:defRPr sz="3600"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38138"/>
            <a:ext cx="10972800" cy="4987629"/>
          </a:xfrm>
        </p:spPr>
        <p:txBody>
          <a:bodyPr/>
          <a:lstStyle>
            <a:lvl1pPr>
              <a:defRPr sz="2700">
                <a:latin typeface="+mn-lt"/>
              </a:defRPr>
            </a:lvl1pPr>
            <a:lvl2pPr>
              <a:defRPr sz="225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575">
                <a:latin typeface="+mn-lt"/>
              </a:defRPr>
            </a:lvl4pPr>
            <a:lvl5pPr>
              <a:defRPr sz="1575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55A833-F9D8-F94E-A624-F22E8763309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4/16/22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6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94664-F699-DB42-8CC0-2E9C933A58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D3DFE-6B71-4D3C-8931-2EEF0E8559B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3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150"/>
            </a:lvl1pPr>
            <a:lvl2pPr>
              <a:defRPr sz="2700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150"/>
            </a:lvl1pPr>
            <a:lvl2pPr>
              <a:defRPr sz="2700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1D0DF-DEFA-3941-9593-12C70E3F049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2728F-C150-42D0-B0C3-C0979554D0A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0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700"/>
            </a:lvl1pPr>
            <a:lvl2pPr>
              <a:defRPr sz="225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700"/>
            </a:lvl1pPr>
            <a:lvl2pPr>
              <a:defRPr sz="225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6CF7C-24C9-2C45-9C24-4F8154DAD6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B2D9D-C963-4C5D-9657-6DAD47F750F6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42623-2795-5546-9F54-B1FF951BCC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79035-FD90-43C6-9A04-3596202BD13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DF4E1-6A12-E04A-9CB3-8CDF45CB7C5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FAF39-BD03-4E79-A61F-5E51E08E82D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4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0"/>
            <a:ext cx="4011084" cy="1162050"/>
          </a:xfrm>
        </p:spPr>
        <p:txBody>
          <a:bodyPr anchor="b"/>
          <a:lstStyle>
            <a:lvl1pPr algn="l">
              <a:defRPr sz="22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3"/>
            <a:ext cx="4011084" cy="4691063"/>
          </a:xfrm>
        </p:spPr>
        <p:txBody>
          <a:bodyPr/>
          <a:lstStyle>
            <a:lvl1pPr marL="0" indent="0">
              <a:buNone/>
              <a:defRPr sz="1575"/>
            </a:lvl1pPr>
            <a:lvl2pPr marL="514350" indent="0">
              <a:buNone/>
              <a:defRPr sz="1350"/>
            </a:lvl2pPr>
            <a:lvl3pPr marL="1028700" indent="0">
              <a:buNone/>
              <a:defRPr sz="1125"/>
            </a:lvl3pPr>
            <a:lvl4pPr marL="1543050" indent="0">
              <a:buNone/>
              <a:defRPr sz="1013"/>
            </a:lvl4pPr>
            <a:lvl5pPr marL="2057400" indent="0">
              <a:buNone/>
              <a:defRPr sz="1013"/>
            </a:lvl5pPr>
            <a:lvl6pPr marL="2571750" indent="0">
              <a:buNone/>
              <a:defRPr sz="1013"/>
            </a:lvl6pPr>
            <a:lvl7pPr marL="3086100" indent="0">
              <a:buNone/>
              <a:defRPr sz="1013"/>
            </a:lvl7pPr>
            <a:lvl8pPr marL="3600450" indent="0">
              <a:buNone/>
              <a:defRPr sz="1013"/>
            </a:lvl8pPr>
            <a:lvl9pPr marL="411480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F1281-509C-A94A-B6F4-DA198DAF23F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C51C2-15BC-444C-B9F2-213F9CFCA6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3"/>
            <a:ext cx="7315200" cy="566738"/>
          </a:xfrm>
        </p:spPr>
        <p:txBody>
          <a:bodyPr anchor="b"/>
          <a:lstStyle>
            <a:lvl1pPr algn="l">
              <a:defRPr sz="22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2"/>
          </a:xfrm>
        </p:spPr>
        <p:txBody>
          <a:bodyPr/>
          <a:lstStyle>
            <a:lvl1pPr marL="0" indent="0">
              <a:buNone/>
              <a:defRPr sz="1575"/>
            </a:lvl1pPr>
            <a:lvl2pPr marL="514350" indent="0">
              <a:buNone/>
              <a:defRPr sz="1350"/>
            </a:lvl2pPr>
            <a:lvl3pPr marL="1028700" indent="0">
              <a:buNone/>
              <a:defRPr sz="1125"/>
            </a:lvl3pPr>
            <a:lvl4pPr marL="1543050" indent="0">
              <a:buNone/>
              <a:defRPr sz="1013"/>
            </a:lvl4pPr>
            <a:lvl5pPr marL="2057400" indent="0">
              <a:buNone/>
              <a:defRPr sz="1013"/>
            </a:lvl5pPr>
            <a:lvl6pPr marL="2571750" indent="0">
              <a:buNone/>
              <a:defRPr sz="1013"/>
            </a:lvl6pPr>
            <a:lvl7pPr marL="3086100" indent="0">
              <a:buNone/>
              <a:defRPr sz="1013"/>
            </a:lvl7pPr>
            <a:lvl8pPr marL="3600450" indent="0">
              <a:buNone/>
              <a:defRPr sz="1013"/>
            </a:lvl8pPr>
            <a:lvl9pPr marL="411480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98A63-6D25-E140-B9A3-859E3F1D49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72B1D-A706-46DE-AE63-402C0052FDE8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1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5034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153"/>
            <a:ext cx="2844800" cy="366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12BA26-4F48-7944-9284-F2989996F9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153"/>
            <a:ext cx="3860800" cy="366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34655"/>
            <a:ext cx="2844800" cy="366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DE2D32-EBB3-479D-A20A-D25324940D1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950" u="sng" kern="1200">
          <a:solidFill>
            <a:srgbClr val="DE84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5pPr>
      <a:lvl6pPr marL="514350" algn="l" rtl="0" fontAlgn="base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6pPr>
      <a:lvl7pPr marL="1028700" algn="l" rtl="0" fontAlgn="base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7pPr>
      <a:lvl8pPr marL="1543050" algn="l" rtl="0" fontAlgn="base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8pPr>
      <a:lvl9pPr marL="2057400" algn="l" rtl="0" fontAlgn="base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9pPr>
    </p:titleStyle>
    <p:bodyStyle>
      <a:lvl1pPr marL="385763" indent="-3857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819" indent="-32146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emf"/><Relationship Id="rId7" Type="http://schemas.openxmlformats.org/officeDocument/2006/relationships/image" Target="../media/image10.JP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emf"/><Relationship Id="rId9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1100" y="1075135"/>
            <a:ext cx="9886950" cy="3295133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438" tIns="28575" rIns="71438" bIns="28575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defRPr/>
            </a:pPr>
            <a:r>
              <a:rPr lang="en-US" altLang="en-US" b="1" dirty="0"/>
              <a:t>SE 577</a:t>
            </a:r>
            <a:br>
              <a:rPr lang="en-US" altLang="en-US" b="1" dirty="0"/>
            </a:br>
            <a:r>
              <a:rPr lang="en-US" altLang="en-US" b="1" dirty="0"/>
              <a:t>Software Architecture</a:t>
            </a:r>
            <a:br>
              <a:rPr lang="en-US" altLang="en-US" sz="2025" b="1" dirty="0">
                <a:effectLst/>
              </a:rPr>
            </a:br>
            <a:br>
              <a:rPr lang="en-US" altLang="en-US" b="1" dirty="0"/>
            </a:br>
            <a:br>
              <a:rPr lang="en-US" altLang="en-US" b="1" dirty="0"/>
            </a:br>
            <a:r>
              <a:rPr lang="en-US" altLang="en-US" b="1" dirty="0">
                <a:solidFill>
                  <a:srgbClr val="0070C0"/>
                </a:solidFill>
              </a:rPr>
              <a:t>Architectural Modeling</a:t>
            </a:r>
            <a:br>
              <a:rPr lang="en-US" altLang="en-US" b="1" dirty="0">
                <a:solidFill>
                  <a:srgbClr val="0070C0"/>
                </a:solidFill>
              </a:rPr>
            </a:br>
            <a:r>
              <a:rPr lang="en-US" altLang="en-US" sz="2700" dirty="0">
                <a:solidFill>
                  <a:srgbClr val="0070C0"/>
                </a:solidFill>
                <a:effectLst/>
              </a:rPr>
              <a:t> </a:t>
            </a:r>
            <a:endParaRPr lang="en-US" altLang="en-US" sz="2025" dirty="0">
              <a:solidFill>
                <a:srgbClr val="0070C0"/>
              </a:solidFill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10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different views – Static and Dynamic</a:t>
            </a:r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50976" y="1524000"/>
            <a:ext cx="10094976" cy="4114800"/>
          </a:xfrm>
        </p:spPr>
        <p:txBody>
          <a:bodyPr/>
          <a:lstStyle/>
          <a:p>
            <a:r>
              <a:rPr lang="en-US" sz="2400" dirty="0"/>
              <a:t>Static models describe the structure of the system</a:t>
            </a:r>
          </a:p>
          <a:p>
            <a:pPr lvl="1"/>
            <a:r>
              <a:rPr lang="en-US" sz="2000" dirty="0"/>
              <a:t>These structures generally do not change over time</a:t>
            </a:r>
          </a:p>
          <a:p>
            <a:pPr lvl="1"/>
            <a:r>
              <a:rPr lang="en-US" sz="2000" dirty="0"/>
              <a:t>Capture the topology of the system components:</a:t>
            </a:r>
          </a:p>
          <a:p>
            <a:pPr lvl="2"/>
            <a:r>
              <a:rPr lang="en-US" sz="1600" dirty="0"/>
              <a:t>can be software component relations – uses/inherits</a:t>
            </a:r>
          </a:p>
          <a:p>
            <a:pPr lvl="2"/>
            <a:r>
              <a:rPr lang="en-US" sz="1600" dirty="0"/>
              <a:t>Can be runtime component relations – sends message to over HTTP</a:t>
            </a:r>
          </a:p>
          <a:p>
            <a:pPr lvl="2"/>
            <a:r>
              <a:rPr lang="en-US" sz="1600" dirty="0"/>
              <a:t>Can be deployment component relation – this software is deployed to this server…</a:t>
            </a:r>
          </a:p>
          <a:p>
            <a:r>
              <a:rPr lang="en-US" sz="2400" dirty="0"/>
              <a:t>Dynamic models capture the behavior of the system during runtime</a:t>
            </a:r>
          </a:p>
          <a:p>
            <a:pPr lvl="1"/>
            <a:r>
              <a:rPr lang="en-US" sz="2000" dirty="0"/>
              <a:t>The important thing to capture is change is being managed over time</a:t>
            </a:r>
          </a:p>
          <a:p>
            <a:pPr lvl="1"/>
            <a:r>
              <a:rPr lang="en-US" sz="2000" dirty="0"/>
              <a:t>State of the components</a:t>
            </a:r>
          </a:p>
          <a:p>
            <a:pPr lvl="1"/>
            <a:r>
              <a:rPr lang="en-US" sz="2000" dirty="0"/>
              <a:t>Data flow over the connectors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256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11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Model View (Example: </a:t>
            </a:r>
            <a:r>
              <a:rPr lang="en-US" dirty="0" err="1"/>
              <a:t>oAuth</a:t>
            </a:r>
            <a:r>
              <a:rPr lang="en-US" dirty="0"/>
              <a:t>)</a:t>
            </a:r>
          </a:p>
        </p:txBody>
      </p:sp>
      <p:pic>
        <p:nvPicPr>
          <p:cNvPr id="9" name="Picture 8" descr="oAuthSturctu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3000" y="1689100"/>
            <a:ext cx="7353300" cy="3479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81200" y="5341203"/>
            <a:ext cx="8305800" cy="647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Is this view useful to discuss the components associated with managing the </a:t>
            </a:r>
            <a:r>
              <a:rPr lang="en-US" sz="2000" b="0" dirty="0" err="1"/>
              <a:t>oAuth</a:t>
            </a:r>
            <a:r>
              <a:rPr lang="en-US" sz="2000" b="0" dirty="0"/>
              <a:t> protocol (functional and non-functional)?</a:t>
            </a:r>
          </a:p>
        </p:txBody>
      </p:sp>
    </p:spTree>
    <p:extLst>
      <p:ext uri="{BB962C8B-B14F-4D97-AF65-F5344CB8AC3E}">
        <p14:creationId xmlns:p14="http://schemas.microsoft.com/office/powerpoint/2010/main" val="1395953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234569"/>
            <a:ext cx="7086600" cy="4495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05000" y="5708283"/>
            <a:ext cx="8305800" cy="647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this view useful to discuss how the components implementing the </a:t>
            </a:r>
            <a:r>
              <a:rPr lang="en-US" sz="2000" dirty="0" err="1"/>
              <a:t>oAuth</a:t>
            </a:r>
            <a:r>
              <a:rPr lang="en-US" sz="2000" dirty="0"/>
              <a:t> protocol work together?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5E75357-0EF9-BE2E-2147-8F201268E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5035"/>
            <a:ext cx="10972800" cy="698948"/>
          </a:xfrm>
        </p:spPr>
        <p:txBody>
          <a:bodyPr/>
          <a:lstStyle/>
          <a:p>
            <a:r>
              <a:rPr lang="en-US" dirty="0"/>
              <a:t>Dynamic Model View (Example: </a:t>
            </a:r>
            <a:r>
              <a:rPr lang="en-US" dirty="0" err="1"/>
              <a:t>oAuth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8356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13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2336" y="304800"/>
            <a:ext cx="10704576" cy="1143000"/>
          </a:xfrm>
        </p:spPr>
        <p:txBody>
          <a:bodyPr/>
          <a:lstStyle/>
          <a:p>
            <a:r>
              <a:rPr lang="en-US" dirty="0"/>
              <a:t>Possible problems using multiple views to model software architectures</a:t>
            </a:r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48512" y="1932432"/>
            <a:ext cx="9674352" cy="4114800"/>
          </a:xfrm>
        </p:spPr>
        <p:txBody>
          <a:bodyPr/>
          <a:lstStyle/>
          <a:p>
            <a:r>
              <a:rPr lang="en-US" sz="2000" dirty="0"/>
              <a:t>Modeling a realistic software architecture using a single view is not practical</a:t>
            </a:r>
          </a:p>
          <a:p>
            <a:pPr lvl="1"/>
            <a:r>
              <a:rPr lang="en-US" sz="1800" dirty="0"/>
              <a:t>Too complex</a:t>
            </a:r>
          </a:p>
          <a:p>
            <a:pPr lvl="1"/>
            <a:r>
              <a:rPr lang="en-US" sz="1800" dirty="0"/>
              <a:t>Different concerns that don</a:t>
            </a:r>
            <a:r>
              <a:rPr lang="fr-FR" sz="1800" dirty="0"/>
              <a:t>’</a:t>
            </a:r>
            <a:r>
              <a:rPr lang="en-US" sz="1800" dirty="0"/>
              <a:t>t belong together – static, dynamic, deployment </a:t>
            </a:r>
          </a:p>
          <a:p>
            <a:r>
              <a:rPr lang="en-US" sz="2000" dirty="0"/>
              <a:t>Key challenge is to ensure that all of the different views are consistent</a:t>
            </a:r>
          </a:p>
          <a:p>
            <a:pPr lvl="1"/>
            <a:r>
              <a:rPr lang="en-US" sz="1800" dirty="0"/>
              <a:t>Might be hard to find these issues</a:t>
            </a:r>
          </a:p>
          <a:p>
            <a:pPr lvl="2"/>
            <a:r>
              <a:rPr lang="en-US" sz="1400" b="1" dirty="0"/>
              <a:t>Direct</a:t>
            </a:r>
            <a:r>
              <a:rPr lang="en-US" sz="1400" dirty="0"/>
              <a:t> – one diagram states two servers, another states three servers</a:t>
            </a:r>
          </a:p>
          <a:p>
            <a:pPr lvl="2"/>
            <a:r>
              <a:rPr lang="en-US" sz="1400" b="1" dirty="0"/>
              <a:t>Indirect</a:t>
            </a:r>
            <a:r>
              <a:rPr lang="en-US" sz="1400" dirty="0"/>
              <a:t> – one view is at a higher level than another and the refinement introduced inconsistencies </a:t>
            </a:r>
          </a:p>
          <a:p>
            <a:pPr lvl="2"/>
            <a:r>
              <a:rPr lang="en-US" sz="1400" b="1" dirty="0"/>
              <a:t>Structure </a:t>
            </a:r>
            <a:r>
              <a:rPr lang="en-US" sz="1400" b="1" dirty="0" err="1"/>
              <a:t>vs</a:t>
            </a:r>
            <a:r>
              <a:rPr lang="en-US" sz="1400" b="1" dirty="0"/>
              <a:t> Dynamic </a:t>
            </a:r>
            <a:r>
              <a:rPr lang="en-US" sz="1400" dirty="0"/>
              <a:t>– structures don</a:t>
            </a:r>
            <a:r>
              <a:rPr lang="fr-FR" sz="1400" dirty="0"/>
              <a:t>’</a:t>
            </a:r>
            <a:r>
              <a:rPr lang="en-US" sz="1400" dirty="0"/>
              <a:t>t support dynamic requirements</a:t>
            </a:r>
          </a:p>
          <a:p>
            <a:pPr lvl="2"/>
            <a:r>
              <a:rPr lang="en-US" sz="1400" b="1" dirty="0"/>
              <a:t>Functional </a:t>
            </a:r>
            <a:r>
              <a:rPr lang="en-US" sz="1400" b="1" dirty="0" err="1"/>
              <a:t>vs</a:t>
            </a:r>
            <a:r>
              <a:rPr lang="en-US" sz="1400" b="1" dirty="0"/>
              <a:t> Non-Functional </a:t>
            </a:r>
            <a:r>
              <a:rPr lang="en-US" sz="1400" dirty="0"/>
              <a:t>– The structure does not support the 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55333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14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1648" y="135730"/>
            <a:ext cx="8985504" cy="1143000"/>
          </a:xfrm>
        </p:spPr>
        <p:txBody>
          <a:bodyPr/>
          <a:lstStyle/>
          <a:p>
            <a:r>
              <a:rPr lang="en-US" dirty="0"/>
              <a:t>Modeling (Documentation) Objectives</a:t>
            </a:r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10253472" cy="4114800"/>
          </a:xfrm>
        </p:spPr>
        <p:txBody>
          <a:bodyPr/>
          <a:lstStyle/>
          <a:p>
            <a:r>
              <a:rPr lang="en-US" dirty="0"/>
              <a:t>Useful now, represents the best knowledge of key architecture and design decisions</a:t>
            </a:r>
          </a:p>
          <a:p>
            <a:r>
              <a:rPr lang="en-US" dirty="0"/>
              <a:t>Is contextual to the key problems or design decisions that need to be made</a:t>
            </a:r>
          </a:p>
          <a:p>
            <a:r>
              <a:rPr lang="en-US" dirty="0"/>
              <a:t>Is appropriate to a targeted stakeholder</a:t>
            </a:r>
          </a:p>
          <a:p>
            <a:r>
              <a:rPr lang="en-US" dirty="0"/>
              <a:t>As little as possible, documentation requires maintenance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82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DFED00-AB40-F848-A41A-BF582FBEF6A9}" type="slidenum">
              <a:rPr lang="en-US"/>
              <a:pPr/>
              <a:t>15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 Consider what needs to be modeled!</a:t>
            </a:r>
          </a:p>
        </p:txBody>
      </p:sp>
      <p:sp>
        <p:nvSpPr>
          <p:cNvPr id="470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60704" y="2508504"/>
            <a:ext cx="9729216" cy="320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/>
              <a:t>Components</a:t>
            </a:r>
            <a:r>
              <a:rPr lang="en-US" sz="2000" dirty="0"/>
              <a:t> – hierarchical description of the major subsystems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Connectors</a:t>
            </a:r>
            <a:r>
              <a:rPr lang="en-US" sz="2000" dirty="0"/>
              <a:t> – connections between the components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Interfaces </a:t>
            </a:r>
            <a:r>
              <a:rPr lang="en-US" sz="2000" dirty="0"/>
              <a:t>– the protocols governing the connectors, or the properties managed by the clients 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Patterns and Styles </a:t>
            </a:r>
            <a:r>
              <a:rPr lang="en-US" sz="2000" dirty="0"/>
              <a:t>– are there any interesting patterns or styles used in the architecture that should be documented?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Rationale</a:t>
            </a:r>
            <a:r>
              <a:rPr lang="en-US" sz="2000" dirty="0"/>
              <a:t> – reasoning behind decisions of the aspects we chose to model – are they important to stakeholders?  are they critical to the understanding of the system?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Constraints </a:t>
            </a:r>
            <a:r>
              <a:rPr lang="en-US" sz="2000" dirty="0"/>
              <a:t>– what dependencies don</a:t>
            </a:r>
            <a:r>
              <a:rPr lang="fr-FR" sz="2000" dirty="0"/>
              <a:t>’</a:t>
            </a:r>
            <a:r>
              <a:rPr lang="en-US" sz="2000" dirty="0"/>
              <a:t>t we want to have in the solution</a:t>
            </a: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804672" y="1524001"/>
            <a:ext cx="10460736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0" dirty="0">
                <a:latin typeface="+mn-lt"/>
              </a:rPr>
              <a:t>The hardest part of reconstructing an architecture is selecting what needs to be modeled …</a:t>
            </a:r>
          </a:p>
        </p:txBody>
      </p:sp>
    </p:spTree>
    <p:extLst>
      <p:ext uri="{BB962C8B-B14F-4D97-AF65-F5344CB8AC3E}">
        <p14:creationId xmlns:p14="http://schemas.microsoft.com/office/powerpoint/2010/main" val="4199678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DFED00-AB40-F848-A41A-BF582FBEF6A9}" type="slidenum">
              <a:rPr lang="en-US"/>
              <a:pPr/>
              <a:t>16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 Consider what needs to be modeled!</a:t>
            </a:r>
          </a:p>
        </p:txBody>
      </p:sp>
      <p:sp>
        <p:nvSpPr>
          <p:cNvPr id="470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377696" y="2499360"/>
            <a:ext cx="9061704" cy="320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Static aspects are things that do not change</a:t>
            </a:r>
            <a:br>
              <a:rPr lang="en-US" sz="2800" dirty="0"/>
            </a:br>
            <a:r>
              <a:rPr lang="en-US" sz="2800" dirty="0"/>
              <a:t>as the system runs, and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Dynamic aspects are things that do change, manage important state, or are sequence dependent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Platform aspects are things where the runtime or deployment decisions play an important part of the architecture – load balancers, proxy servers, etc. </a:t>
            </a: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780288" y="1436716"/>
            <a:ext cx="9814560" cy="87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b="1" dirty="0"/>
              <a:t>Think about </a:t>
            </a:r>
            <a:r>
              <a:rPr lang="en-US" sz="2800" b="1" dirty="0">
                <a:latin typeface="+mn-lt"/>
              </a:rPr>
              <a:t>what</a:t>
            </a:r>
            <a:r>
              <a:rPr lang="en-US" sz="2800" b="1" dirty="0"/>
              <a:t> is important to show to  promote an understanding of the architecture…</a:t>
            </a:r>
          </a:p>
        </p:txBody>
      </p:sp>
    </p:spTree>
    <p:extLst>
      <p:ext uri="{BB962C8B-B14F-4D97-AF65-F5344CB8AC3E}">
        <p14:creationId xmlns:p14="http://schemas.microsoft.com/office/powerpoint/2010/main" val="684343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DFED00-AB40-F848-A41A-BF582FBEF6A9}" type="slidenum">
              <a:rPr lang="en-US"/>
              <a:pPr/>
              <a:t>17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 Consider what needs to be modeled!</a:t>
            </a:r>
          </a:p>
        </p:txBody>
      </p:sp>
      <p:sp>
        <p:nvSpPr>
          <p:cNvPr id="470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2362200"/>
            <a:ext cx="7772400" cy="320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Look at the code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Source code analysis tools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Class/package structure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Build / configuration management information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Test cases – what is being tested – that must be important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Directory structures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Naming conventions</a:t>
            </a: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2438401" y="1752601"/>
            <a:ext cx="5339923" cy="34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How do we find things that we want to model…</a:t>
            </a:r>
          </a:p>
        </p:txBody>
      </p:sp>
    </p:spTree>
    <p:extLst>
      <p:ext uri="{BB962C8B-B14F-4D97-AF65-F5344CB8AC3E}">
        <p14:creationId xmlns:p14="http://schemas.microsoft.com/office/powerpoint/2010/main" val="319418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DFED00-AB40-F848-A41A-BF582FBEF6A9}" type="slidenum">
              <a:rPr lang="en-US"/>
              <a:pPr/>
              <a:t>18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 Consider what needs to be modeled!</a:t>
            </a:r>
          </a:p>
        </p:txBody>
      </p:sp>
      <p:sp>
        <p:nvSpPr>
          <p:cNvPr id="470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2362200"/>
            <a:ext cx="7772400" cy="320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What do we know about the system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What are the main features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How are they exposed to the users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Build / configuration management information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Test cases – what is being tested – that must be important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Directory structures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Naming conventions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Non-functional aspects</a:t>
            </a: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2362201" y="1752601"/>
            <a:ext cx="5339923" cy="34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How do we find things that we want to model…</a:t>
            </a:r>
          </a:p>
        </p:txBody>
      </p:sp>
    </p:spTree>
    <p:extLst>
      <p:ext uri="{BB962C8B-B14F-4D97-AF65-F5344CB8AC3E}">
        <p14:creationId xmlns:p14="http://schemas.microsoft.com/office/powerpoint/2010/main" val="2194547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E99BFD-8863-B045-8AED-C026A27B630D}" type="slidenum">
              <a:rPr lang="en-US"/>
              <a:pPr/>
              <a:t>19</a:t>
            </a:fld>
            <a:endParaRPr lang="en-US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Think about what story that you want to tell to identify important things that need to be modeled</a:t>
            </a:r>
          </a:p>
        </p:txBody>
      </p:sp>
      <p:sp>
        <p:nvSpPr>
          <p:cNvPr id="4771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48512" y="1271016"/>
            <a:ext cx="9595104" cy="4114800"/>
          </a:xfrm>
        </p:spPr>
        <p:txBody>
          <a:bodyPr/>
          <a:lstStyle/>
          <a:p>
            <a:r>
              <a:rPr lang="en-US" sz="2800" dirty="0"/>
              <a:t>Think about how you were taught to write stories in elementary school:</a:t>
            </a:r>
          </a:p>
          <a:p>
            <a:pPr lvl="1"/>
            <a:r>
              <a:rPr lang="en-US" sz="2200" b="1" dirty="0">
                <a:solidFill>
                  <a:srgbClr val="008000"/>
                </a:solidFill>
              </a:rPr>
              <a:t>Who?  </a:t>
            </a:r>
            <a:r>
              <a:rPr lang="en-US" sz="2200" dirty="0"/>
              <a:t>Who is your stakeholder or target audience</a:t>
            </a:r>
          </a:p>
          <a:p>
            <a:pPr lvl="1"/>
            <a:r>
              <a:rPr lang="en-US" sz="2200" b="1" dirty="0">
                <a:solidFill>
                  <a:srgbClr val="008000"/>
                </a:solidFill>
              </a:rPr>
              <a:t>What?  </a:t>
            </a:r>
            <a:r>
              <a:rPr lang="en-US" sz="2200" dirty="0"/>
              <a:t>What is the key message you are trying to get across</a:t>
            </a:r>
          </a:p>
          <a:p>
            <a:pPr lvl="1"/>
            <a:r>
              <a:rPr lang="en-US" sz="2200" b="1" dirty="0">
                <a:solidFill>
                  <a:srgbClr val="008000"/>
                </a:solidFill>
              </a:rPr>
              <a:t>Why? </a:t>
            </a:r>
            <a:r>
              <a:rPr lang="en-US" sz="2200" dirty="0"/>
              <a:t>Why is it important</a:t>
            </a:r>
          </a:p>
          <a:p>
            <a:pPr lvl="1"/>
            <a:r>
              <a:rPr lang="en-US" sz="2200" b="1" dirty="0">
                <a:solidFill>
                  <a:srgbClr val="008000"/>
                </a:solidFill>
              </a:rPr>
              <a:t>Where? </a:t>
            </a:r>
            <a:r>
              <a:rPr lang="en-US" sz="2200" dirty="0"/>
              <a:t>Where are the most important parts – think scale, security, </a:t>
            </a:r>
            <a:r>
              <a:rPr lang="en-US" sz="2200" dirty="0" err="1"/>
              <a:t>etc</a:t>
            </a:r>
            <a:endParaRPr lang="en-US" sz="2200" dirty="0"/>
          </a:p>
          <a:p>
            <a:pPr lvl="1"/>
            <a:r>
              <a:rPr lang="en-US" sz="2200" b="1" dirty="0">
                <a:solidFill>
                  <a:srgbClr val="008000"/>
                </a:solidFill>
              </a:rPr>
              <a:t>When?  </a:t>
            </a:r>
            <a:r>
              <a:rPr lang="en-US" sz="2200" dirty="0"/>
              <a:t>When do key events happen?</a:t>
            </a:r>
          </a:p>
          <a:p>
            <a:pPr lvl="1"/>
            <a:r>
              <a:rPr lang="en-US" sz="2200" b="1" dirty="0">
                <a:solidFill>
                  <a:srgbClr val="008000"/>
                </a:solidFill>
              </a:rPr>
              <a:t>How? </a:t>
            </a:r>
            <a:r>
              <a:rPr lang="en-US" sz="2200" dirty="0"/>
              <a:t>How does it work?</a:t>
            </a:r>
          </a:p>
          <a:p>
            <a:pPr lvl="1"/>
            <a:r>
              <a:rPr lang="en-US" sz="2200" b="1" dirty="0">
                <a:solidFill>
                  <a:srgbClr val="008000"/>
                </a:solidFill>
              </a:rPr>
              <a:t>How Much?  </a:t>
            </a:r>
            <a:r>
              <a:rPr lang="en-US" sz="2200" dirty="0"/>
              <a:t>How much impact does the system have on an existing landscape?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2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is a technique used to tame complexity</a:t>
            </a:r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51582"/>
            <a:ext cx="10972800" cy="4987629"/>
          </a:xfrm>
        </p:spPr>
        <p:txBody>
          <a:bodyPr/>
          <a:lstStyle/>
          <a:p>
            <a:r>
              <a:rPr lang="en-US" dirty="0"/>
              <a:t>Models are used to capture abstractions of complex systems to make them easier to reason about.</a:t>
            </a:r>
          </a:p>
          <a:p>
            <a:pPr lvl="1"/>
            <a:r>
              <a:rPr lang="en-US" dirty="0"/>
              <a:t>What are the key questions that you need to be able to answer</a:t>
            </a:r>
          </a:p>
          <a:p>
            <a:pPr lvl="1"/>
            <a:r>
              <a:rPr lang="en-US" dirty="0"/>
              <a:t>Identify the optimal level of abstraction at which to model</a:t>
            </a:r>
          </a:p>
          <a:p>
            <a:pPr lvl="1"/>
            <a:r>
              <a:rPr lang="en-US" dirty="0"/>
              <a:t>Identify what “objects” will be modeled and the types of interactions you will model</a:t>
            </a:r>
          </a:p>
          <a:p>
            <a:pPr lvl="1"/>
            <a:r>
              <a:rPr lang="en-US" dirty="0"/>
              <a:t>Identify the possible states of the system including both system states and the state of their runtime environment</a:t>
            </a:r>
          </a:p>
          <a:p>
            <a:pPr lvl="1"/>
            <a:r>
              <a:rPr lang="en-US" dirty="0"/>
              <a:t>Identify how interactions will change (if at all) over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52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E99BFD-8863-B045-8AED-C026A27B630D}" type="slidenum">
              <a:rPr lang="en-US"/>
              <a:pPr/>
              <a:t>20</a:t>
            </a:fld>
            <a:endParaRPr lang="en-US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outcome you want to achieve</a:t>
            </a:r>
          </a:p>
        </p:txBody>
      </p:sp>
      <p:sp>
        <p:nvSpPr>
          <p:cNvPr id="4771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48512" y="1600200"/>
            <a:ext cx="8933688" cy="4114800"/>
          </a:xfrm>
        </p:spPr>
        <p:txBody>
          <a:bodyPr/>
          <a:lstStyle/>
          <a:p>
            <a:r>
              <a:rPr lang="en-US" sz="2800" dirty="0"/>
              <a:t>Why do I create a Model / View:</a:t>
            </a:r>
          </a:p>
          <a:p>
            <a:pPr lvl="1"/>
            <a:r>
              <a:rPr lang="en-US" sz="2200" dirty="0"/>
              <a:t>Drive stakeholder clarity</a:t>
            </a:r>
          </a:p>
          <a:p>
            <a:pPr lvl="1"/>
            <a:r>
              <a:rPr lang="en-US" sz="2200" dirty="0"/>
              <a:t>Making quality / informed decisions</a:t>
            </a:r>
          </a:p>
          <a:p>
            <a:pPr lvl="1"/>
            <a:r>
              <a:rPr lang="en-US" sz="2200" dirty="0"/>
              <a:t>Forcing others to make decisions</a:t>
            </a:r>
          </a:p>
          <a:p>
            <a:pPr lvl="1"/>
            <a:r>
              <a:rPr lang="en-US" sz="2200" dirty="0"/>
              <a:t>Being transparent around the solution – what it is and what it is not</a:t>
            </a:r>
          </a:p>
          <a:p>
            <a:pPr lvl="1"/>
            <a:r>
              <a:rPr lang="en-US" sz="2200" dirty="0"/>
              <a:t>Being opinionated around constraints</a:t>
            </a:r>
          </a:p>
          <a:p>
            <a:pPr lvl="1"/>
            <a:r>
              <a:rPr lang="en-US" sz="2200" dirty="0"/>
              <a:t>Show alignment, and possible misalignment with enterprise or industry standards </a:t>
            </a:r>
          </a:p>
        </p:txBody>
      </p:sp>
    </p:spTree>
    <p:extLst>
      <p:ext uri="{BB962C8B-B14F-4D97-AF65-F5344CB8AC3E}">
        <p14:creationId xmlns:p14="http://schemas.microsoft.com/office/powerpoint/2010/main" val="770170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E99BFD-8863-B045-8AED-C026A27B630D}" type="slidenum">
              <a:rPr lang="en-US"/>
              <a:pPr/>
              <a:t>21</a:t>
            </a:fld>
            <a:endParaRPr lang="en-US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clear on the outcome you are trying to accomplish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BD63CB5A-A582-155A-A4D7-1361C3FFC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20" y="1666461"/>
            <a:ext cx="2807373" cy="1762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13C24E7E-7918-5FB7-80BC-5D0F5C3E0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132" y="1666461"/>
            <a:ext cx="2349304" cy="1719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02A00E-C9B1-5BB4-442F-9757EE0DE3AB}"/>
              </a:ext>
            </a:extLst>
          </p:cNvPr>
          <p:cNvSpPr txBox="1"/>
          <p:nvPr/>
        </p:nvSpPr>
        <p:spPr>
          <a:xfrm>
            <a:off x="337312" y="3351792"/>
            <a:ext cx="2797181" cy="592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+mn-lt"/>
              </a:rPr>
              <a:t>What are the major Components?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E95957-DE9B-38DF-F486-F24E84D30D16}"/>
              </a:ext>
            </a:extLst>
          </p:cNvPr>
          <p:cNvSpPr txBox="1"/>
          <p:nvPr/>
        </p:nvSpPr>
        <p:spPr>
          <a:xfrm>
            <a:off x="3285809" y="3351792"/>
            <a:ext cx="27971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+mn-lt"/>
              </a:rPr>
              <a:t>What is being impacted?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6C8BC0A-0855-A8AF-C151-C6786BE40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170" y="1666461"/>
            <a:ext cx="2128153" cy="1685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F2BFC8-04AE-089E-17A0-93AAA9CEE2D1}"/>
              </a:ext>
            </a:extLst>
          </p:cNvPr>
          <p:cNvSpPr txBox="1"/>
          <p:nvPr/>
        </p:nvSpPr>
        <p:spPr>
          <a:xfrm>
            <a:off x="6238942" y="3351791"/>
            <a:ext cx="294163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+mn-lt"/>
              </a:rPr>
              <a:t>Who are the important stakeholders?</a:t>
            </a:r>
          </a:p>
        </p:txBody>
      </p:sp>
      <p:pic>
        <p:nvPicPr>
          <p:cNvPr id="14" name="Picture 13" descr="LongPoll.jpg">
            <a:extLst>
              <a:ext uri="{FF2B5EF4-FFF2-40B4-BE49-F238E27FC236}">
                <a16:creationId xmlns:a16="http://schemas.microsoft.com/office/drawing/2014/main" id="{BBC054E2-46B5-2D43-1E48-EC484AB7B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666461"/>
            <a:ext cx="1779533" cy="1177759"/>
          </a:xfrm>
          <a:prstGeom prst="rect">
            <a:avLst/>
          </a:prstGeom>
        </p:spPr>
      </p:pic>
      <p:pic>
        <p:nvPicPr>
          <p:cNvPr id="15" name="Picture 14" descr="WebSocket.jpg">
            <a:extLst>
              <a:ext uri="{FF2B5EF4-FFF2-40B4-BE49-F238E27FC236}">
                <a16:creationId xmlns:a16="http://schemas.microsoft.com/office/drawing/2014/main" id="{3C37337F-D497-3303-185A-07A9E53786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03" y="2086048"/>
            <a:ext cx="1779533" cy="1265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CF0107-21CF-21AD-7D01-CFFB2DFB9E4E}"/>
              </a:ext>
            </a:extLst>
          </p:cNvPr>
          <p:cNvSpPr txBox="1"/>
          <p:nvPr/>
        </p:nvSpPr>
        <p:spPr>
          <a:xfrm>
            <a:off x="9206811" y="3365354"/>
            <a:ext cx="294163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+mn-lt"/>
              </a:rPr>
              <a:t>How does this complex behavior work?</a:t>
            </a:r>
          </a:p>
        </p:txBody>
      </p:sp>
      <p:pic>
        <p:nvPicPr>
          <p:cNvPr id="17" name="Picture 16" descr="IMG_0871.JPG">
            <a:extLst>
              <a:ext uri="{FF2B5EF4-FFF2-40B4-BE49-F238E27FC236}">
                <a16:creationId xmlns:a16="http://schemas.microsoft.com/office/drawing/2014/main" id="{C83DA45E-0641-B436-201B-AEA9D8C302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49" y="4231332"/>
            <a:ext cx="2092960" cy="15697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2FDA2D9-BE43-7EBD-7204-12BEEF30D1C3}"/>
              </a:ext>
            </a:extLst>
          </p:cNvPr>
          <p:cNvSpPr txBox="1"/>
          <p:nvPr/>
        </p:nvSpPr>
        <p:spPr>
          <a:xfrm>
            <a:off x="2911443" y="5962817"/>
            <a:ext cx="295868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+mn-lt"/>
              </a:rPr>
              <a:t>How do we message what needs to change?</a:t>
            </a:r>
          </a:p>
        </p:txBody>
      </p:sp>
      <p:pic>
        <p:nvPicPr>
          <p:cNvPr id="19" name="Picture 18" descr="IMG_1056.JPG">
            <a:extLst>
              <a:ext uri="{FF2B5EF4-FFF2-40B4-BE49-F238E27FC236}">
                <a16:creationId xmlns:a16="http://schemas.microsoft.com/office/drawing/2014/main" id="{C78A613F-FCD2-B946-A11E-0B4D213D18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61000"/>
                    </a14:imgEffect>
                    <a14:imgEffect>
                      <a14:saturation sat="57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915" y="4146345"/>
            <a:ext cx="2375408" cy="17815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7664029-EE15-8CAB-7FC4-04B6ECDCDDFB}"/>
              </a:ext>
            </a:extLst>
          </p:cNvPr>
          <p:cNvSpPr txBox="1"/>
          <p:nvPr/>
        </p:nvSpPr>
        <p:spPr>
          <a:xfrm>
            <a:off x="6118455" y="6030469"/>
            <a:ext cx="2958689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+mn-lt"/>
              </a:rPr>
              <a:t>Is this even feasible?</a:t>
            </a:r>
          </a:p>
        </p:txBody>
      </p:sp>
    </p:spTree>
    <p:extLst>
      <p:ext uri="{BB962C8B-B14F-4D97-AF65-F5344CB8AC3E}">
        <p14:creationId xmlns:p14="http://schemas.microsoft.com/office/powerpoint/2010/main" val="1308041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22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CONCEPT IN THIS LECTURE</a:t>
            </a:r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8096" y="932688"/>
            <a:ext cx="10351008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At the end of the day, a model is a quasi-useless artifact unless:</a:t>
            </a:r>
          </a:p>
          <a:p>
            <a:pPr marL="964406" lvl="1" indent="-514350">
              <a:buFont typeface="+mj-lt"/>
              <a:buAutoNum type="arabicPeriod"/>
            </a:pPr>
            <a:r>
              <a:rPr lang="en-US" dirty="0"/>
              <a:t>It helps </a:t>
            </a:r>
            <a:r>
              <a:rPr lang="en-US" b="1" dirty="0"/>
              <a:t>you as the architect, or your </a:t>
            </a:r>
            <a:r>
              <a:rPr lang="en-US" b="1" dirty="0" err="1"/>
              <a:t>architectecture</a:t>
            </a:r>
            <a:r>
              <a:rPr lang="en-US" b="1" dirty="0"/>
              <a:t> team decompose the complexity of the problem domain</a:t>
            </a:r>
            <a:r>
              <a:rPr lang="en-US" dirty="0"/>
              <a:t>, or</a:t>
            </a:r>
          </a:p>
          <a:p>
            <a:pPr marL="964406" lvl="1" indent="-514350">
              <a:buFont typeface="+mj-lt"/>
              <a:buAutoNum type="arabicPeriod"/>
            </a:pPr>
            <a:r>
              <a:rPr lang="en-US" dirty="0"/>
              <a:t>Its </a:t>
            </a:r>
            <a:r>
              <a:rPr lang="en-US" b="1" dirty="0"/>
              <a:t>purposefully targeted at one or more key stakeholders </a:t>
            </a:r>
            <a:r>
              <a:rPr lang="en-US" dirty="0"/>
              <a:t>to facilitate alignment on:</a:t>
            </a:r>
          </a:p>
          <a:p>
            <a:pPr marL="900112" lvl="2" indent="0">
              <a:buNone/>
            </a:pPr>
            <a:endParaRPr lang="en-US" dirty="0"/>
          </a:p>
        </p:txBody>
      </p:sp>
      <p:sp>
        <p:nvSpPr>
          <p:cNvPr id="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C24EC99-CEE2-23AE-FC2B-D8FDFCEFC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072" y="3413813"/>
            <a:ext cx="9534144" cy="286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0" dirty="0"/>
              <a:t>Decision that have, or will need to be made on the solution to meet its functional or non-functional requirements</a:t>
            </a:r>
          </a:p>
          <a:p>
            <a:pPr>
              <a:lnSpc>
                <a:spcPct val="100000"/>
              </a:lnSpc>
            </a:pPr>
            <a:r>
              <a:rPr lang="en-US" sz="2000" b="0" dirty="0"/>
              <a:t>Aspects around tradeoffs driven by constraint balancing that require agreement</a:t>
            </a:r>
          </a:p>
          <a:p>
            <a:pPr>
              <a:lnSpc>
                <a:spcPct val="100000"/>
              </a:lnSpc>
            </a:pPr>
            <a:r>
              <a:rPr lang="en-US" sz="2000" b="0" dirty="0"/>
              <a:t>Agreement related to technical debt that require socialization</a:t>
            </a:r>
          </a:p>
          <a:p>
            <a:pPr>
              <a:lnSpc>
                <a:spcPct val="100000"/>
              </a:lnSpc>
            </a:pPr>
            <a:r>
              <a:rPr lang="en-US" sz="2000" b="0" dirty="0"/>
              <a:t>Agreement around technical stack or deployment options that impact engineering</a:t>
            </a:r>
          </a:p>
          <a:p>
            <a:pPr>
              <a:lnSpc>
                <a:spcPct val="100000"/>
              </a:lnSpc>
            </a:pPr>
            <a:r>
              <a:rPr lang="en-US" sz="2000" b="0" dirty="0"/>
              <a:t>Alignment around which decisions need to be made when, even if those decisions have not been made yet.  </a:t>
            </a:r>
          </a:p>
          <a:p>
            <a:pPr marL="1185862" lvl="2" indent="-285750">
              <a:lnSpc>
                <a:spcPct val="100000"/>
              </a:lnSpc>
            </a:pPr>
            <a:endParaRPr lang="en-US" sz="1400" b="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23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Describing Architectures</a:t>
            </a:r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97280" y="1371600"/>
            <a:ext cx="9534144" cy="4114800"/>
          </a:xfrm>
        </p:spPr>
        <p:txBody>
          <a:bodyPr/>
          <a:lstStyle/>
          <a:p>
            <a:r>
              <a:rPr lang="en-US" dirty="0"/>
              <a:t>Formal Approaches</a:t>
            </a:r>
          </a:p>
          <a:p>
            <a:pPr lvl="1"/>
            <a:r>
              <a:rPr lang="en-US" dirty="0"/>
              <a:t>Architectural Description Languages</a:t>
            </a:r>
          </a:p>
          <a:p>
            <a:pPr lvl="1"/>
            <a:r>
              <a:rPr lang="en-US" dirty="0"/>
              <a:t>Many to date</a:t>
            </a:r>
          </a:p>
          <a:p>
            <a:r>
              <a:rPr lang="en-US" dirty="0"/>
              <a:t>Informal Approaches</a:t>
            </a:r>
          </a:p>
          <a:p>
            <a:pPr lvl="1"/>
            <a:r>
              <a:rPr lang="en-US" dirty="0"/>
              <a:t>UML Notation – Simple and known by a broader community</a:t>
            </a:r>
          </a:p>
          <a:p>
            <a:pPr lvl="2"/>
            <a:r>
              <a:rPr lang="en-US" dirty="0"/>
              <a:t>UML is missing architecture semantics </a:t>
            </a:r>
          </a:p>
          <a:p>
            <a:pPr lvl="1"/>
            <a:r>
              <a:rPr lang="en-US" dirty="0"/>
              <a:t>Lines and Boxes with natural English</a:t>
            </a:r>
          </a:p>
          <a:p>
            <a:pPr lvl="1"/>
            <a:r>
              <a:rPr lang="en-US" dirty="0"/>
              <a:t>Other Notations – C4</a:t>
            </a:r>
          </a:p>
        </p:txBody>
      </p:sp>
    </p:spTree>
    <p:extLst>
      <p:ext uri="{BB962C8B-B14F-4D97-AF65-F5344CB8AC3E}">
        <p14:creationId xmlns:p14="http://schemas.microsoft.com/office/powerpoint/2010/main" val="3698189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24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 – Formal Architecture Description Languages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16C1403-A8BD-92BC-D7CD-304E27F14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68" y="1267968"/>
            <a:ext cx="8839200" cy="50962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EE7E344-6482-DD00-F412-10F30B29A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68" y="1344168"/>
            <a:ext cx="45720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latin typeface="Courier New" charset="0"/>
              </a:rPr>
              <a:t>Family </a:t>
            </a:r>
            <a:r>
              <a:rPr lang="en-US" sz="1200" dirty="0" err="1">
                <a:latin typeface="Courier New" charset="0"/>
              </a:rPr>
              <a:t>PipeFilter</a:t>
            </a:r>
            <a:r>
              <a:rPr lang="en-US" sz="1200" dirty="0">
                <a:latin typeface="Courier New" charset="0"/>
              </a:rPr>
              <a:t> = {</a:t>
            </a:r>
          </a:p>
          <a:p>
            <a:r>
              <a:rPr lang="en-US" sz="1200" dirty="0">
                <a:latin typeface="Courier New" charset="0"/>
              </a:rPr>
              <a:t>  Port Type </a:t>
            </a:r>
            <a:r>
              <a:rPr lang="en-US" sz="1200" dirty="0" err="1">
                <a:latin typeface="Courier New" charset="0"/>
              </a:rPr>
              <a:t>OutputPort</a:t>
            </a:r>
            <a:r>
              <a:rPr lang="en-US" sz="1200" dirty="0">
                <a:latin typeface="Courier New" charset="0"/>
              </a:rPr>
              <a:t>;</a:t>
            </a:r>
          </a:p>
          <a:p>
            <a:r>
              <a:rPr lang="en-US" sz="1200" dirty="0">
                <a:latin typeface="Courier New" charset="0"/>
              </a:rPr>
              <a:t>  Port Type </a:t>
            </a:r>
            <a:r>
              <a:rPr lang="en-US" sz="1200" dirty="0" err="1">
                <a:latin typeface="Courier New" charset="0"/>
              </a:rPr>
              <a:t>InputPort</a:t>
            </a:r>
            <a:r>
              <a:rPr lang="en-US" sz="1200" dirty="0">
                <a:latin typeface="Courier New" charset="0"/>
              </a:rPr>
              <a:t>;</a:t>
            </a:r>
          </a:p>
          <a:p>
            <a:r>
              <a:rPr lang="en-US" sz="1200" dirty="0">
                <a:latin typeface="Courier New" charset="0"/>
              </a:rPr>
              <a:t>  Role Type Source;</a:t>
            </a:r>
          </a:p>
          <a:p>
            <a:r>
              <a:rPr lang="en-US" sz="1200" dirty="0">
                <a:latin typeface="Courier New" charset="0"/>
              </a:rPr>
              <a:t>  Role Type Sink;</a:t>
            </a:r>
          </a:p>
          <a:p>
            <a:r>
              <a:rPr lang="en-US" sz="1200" dirty="0">
                <a:latin typeface="Courier New" charset="0"/>
              </a:rPr>
              <a:t>  Component Type Filter;</a:t>
            </a:r>
          </a:p>
          <a:p>
            <a:r>
              <a:rPr lang="en-US" sz="1200" dirty="0">
                <a:latin typeface="Courier New" charset="0"/>
              </a:rPr>
              <a:t>  Connector Type Pipe = {</a:t>
            </a:r>
          </a:p>
          <a:p>
            <a:r>
              <a:rPr lang="en-US" sz="1200" dirty="0">
                <a:latin typeface="Courier New" charset="0"/>
              </a:rPr>
              <a:t>    Role </a:t>
            </a:r>
            <a:r>
              <a:rPr lang="en-US" sz="1200" dirty="0" err="1">
                <a:latin typeface="Courier New" charset="0"/>
              </a:rPr>
              <a:t>src</a:t>
            </a:r>
            <a:r>
              <a:rPr lang="en-US" sz="1200" dirty="0">
                <a:latin typeface="Courier New" charset="0"/>
              </a:rPr>
              <a:t> : Source;</a:t>
            </a:r>
          </a:p>
          <a:p>
            <a:r>
              <a:rPr lang="en-US" sz="1200" dirty="0">
                <a:latin typeface="Courier New" charset="0"/>
              </a:rPr>
              <a:t>    Role </a:t>
            </a:r>
            <a:r>
              <a:rPr lang="en-US" sz="1200" dirty="0" err="1">
                <a:latin typeface="Courier New" charset="0"/>
              </a:rPr>
              <a:t>snk</a:t>
            </a:r>
            <a:r>
              <a:rPr lang="en-US" sz="1200" dirty="0">
                <a:latin typeface="Courier New" charset="0"/>
              </a:rPr>
              <a:t> : Sink;</a:t>
            </a:r>
          </a:p>
          <a:p>
            <a:r>
              <a:rPr lang="en-US" sz="1200" dirty="0">
                <a:latin typeface="Courier New" charset="0"/>
              </a:rPr>
              <a:t>    Properties {</a:t>
            </a:r>
          </a:p>
          <a:p>
            <a:r>
              <a:rPr lang="en-US" sz="1200" dirty="0">
                <a:latin typeface="Courier New" charset="0"/>
              </a:rPr>
              <a:t>      latency : int;</a:t>
            </a:r>
          </a:p>
          <a:p>
            <a:r>
              <a:rPr lang="en-US" sz="1200" dirty="0">
                <a:latin typeface="Courier New" charset="0"/>
              </a:rPr>
              <a:t>      </a:t>
            </a:r>
            <a:r>
              <a:rPr lang="en-US" sz="1200" dirty="0" err="1">
                <a:latin typeface="Courier New" charset="0"/>
              </a:rPr>
              <a:t>pipeProtocol</a:t>
            </a:r>
            <a:r>
              <a:rPr lang="en-US" sz="1200" dirty="0">
                <a:latin typeface="Courier New" charset="0"/>
              </a:rPr>
              <a:t>: String = …;</a:t>
            </a:r>
          </a:p>
          <a:p>
            <a:r>
              <a:rPr lang="en-US" sz="1200" dirty="0">
                <a:latin typeface="Courier New" charset="0"/>
              </a:rPr>
              <a:t>    }</a:t>
            </a:r>
          </a:p>
          <a:p>
            <a:r>
              <a:rPr lang="en-US" sz="1200" dirty="0">
                <a:latin typeface="Courier New" charset="0"/>
              </a:rPr>
              <a:t>  };</a:t>
            </a:r>
          </a:p>
          <a:p>
            <a:r>
              <a:rPr lang="en-US" sz="1200" dirty="0">
                <a:latin typeface="Courier New" charset="0"/>
              </a:rPr>
              <a:t>};</a:t>
            </a:r>
          </a:p>
          <a:p>
            <a:br>
              <a:rPr lang="en-US" sz="1200" dirty="0">
                <a:latin typeface="Courier New" charset="0"/>
              </a:rPr>
            </a:br>
            <a:r>
              <a:rPr lang="en-US" sz="1200" dirty="0">
                <a:latin typeface="Courier New" charset="0"/>
              </a:rPr>
              <a:t>System simple : </a:t>
            </a:r>
            <a:r>
              <a:rPr lang="en-US" sz="1200" dirty="0" err="1">
                <a:latin typeface="Courier New" charset="0"/>
              </a:rPr>
              <a:t>PipeFilter</a:t>
            </a:r>
            <a:r>
              <a:rPr lang="en-US" sz="1200" dirty="0">
                <a:latin typeface="Courier New" charset="0"/>
              </a:rPr>
              <a:t> = {</a:t>
            </a:r>
          </a:p>
          <a:p>
            <a:r>
              <a:rPr lang="en-US" sz="1200" dirty="0">
                <a:latin typeface="Courier New" charset="0"/>
              </a:rPr>
              <a:t>  Component Splitter : Filter = {</a:t>
            </a:r>
          </a:p>
          <a:p>
            <a:r>
              <a:rPr lang="en-US" sz="1200" dirty="0">
                <a:latin typeface="Courier New" charset="0"/>
              </a:rPr>
              <a:t>    Port </a:t>
            </a:r>
            <a:r>
              <a:rPr lang="en-US" sz="1200" dirty="0" err="1">
                <a:latin typeface="Courier New" charset="0"/>
              </a:rPr>
              <a:t>pIn</a:t>
            </a:r>
            <a:r>
              <a:rPr lang="en-US" sz="1200" dirty="0">
                <a:latin typeface="Courier New" charset="0"/>
              </a:rPr>
              <a:t> : </a:t>
            </a:r>
            <a:r>
              <a:rPr lang="en-US" sz="1200" dirty="0" err="1">
                <a:latin typeface="Courier New" charset="0"/>
              </a:rPr>
              <a:t>InputPort</a:t>
            </a:r>
            <a:r>
              <a:rPr lang="en-US" sz="1200" dirty="0">
                <a:latin typeface="Courier New" charset="0"/>
              </a:rPr>
              <a:t> = new </a:t>
            </a:r>
            <a:r>
              <a:rPr lang="en-US" sz="1200" dirty="0" err="1">
                <a:latin typeface="Courier New" charset="0"/>
              </a:rPr>
              <a:t>InputPort</a:t>
            </a:r>
            <a:r>
              <a:rPr lang="en-US" sz="1200" dirty="0">
                <a:latin typeface="Courier New" charset="0"/>
              </a:rPr>
              <a:t>;</a:t>
            </a:r>
          </a:p>
          <a:p>
            <a:r>
              <a:rPr lang="en-US" sz="1200" dirty="0">
                <a:latin typeface="Courier New" charset="0"/>
              </a:rPr>
              <a:t>    Port pOut1 : </a:t>
            </a:r>
            <a:r>
              <a:rPr lang="en-US" sz="1200" dirty="0" err="1">
                <a:latin typeface="Courier New" charset="0"/>
              </a:rPr>
              <a:t>OutputPort</a:t>
            </a:r>
            <a:r>
              <a:rPr lang="en-US" sz="1200" dirty="0">
                <a:latin typeface="Courier New" charset="0"/>
              </a:rPr>
              <a:t> = new </a:t>
            </a:r>
            <a:r>
              <a:rPr lang="en-US" sz="1200" dirty="0" err="1">
                <a:latin typeface="Courier New" charset="0"/>
              </a:rPr>
              <a:t>OutputPort</a:t>
            </a:r>
            <a:r>
              <a:rPr lang="en-US" sz="1200" dirty="0">
                <a:latin typeface="Courier New" charset="0"/>
              </a:rPr>
              <a:t>;</a:t>
            </a:r>
          </a:p>
          <a:p>
            <a:r>
              <a:rPr lang="en-US" sz="1200" dirty="0">
                <a:latin typeface="Courier New" charset="0"/>
              </a:rPr>
              <a:t>    Port pOut2 : </a:t>
            </a:r>
            <a:r>
              <a:rPr lang="en-US" sz="1200" dirty="0" err="1">
                <a:latin typeface="Courier New" charset="0"/>
              </a:rPr>
              <a:t>OutputPort</a:t>
            </a:r>
            <a:r>
              <a:rPr lang="en-US" sz="1200" dirty="0">
                <a:latin typeface="Courier New" charset="0"/>
              </a:rPr>
              <a:t> = new </a:t>
            </a:r>
            <a:r>
              <a:rPr lang="en-US" sz="1200" dirty="0" err="1">
                <a:latin typeface="Courier New" charset="0"/>
              </a:rPr>
              <a:t>OutputPort</a:t>
            </a:r>
            <a:r>
              <a:rPr lang="en-US" sz="1200" dirty="0">
                <a:latin typeface="Courier New" charset="0"/>
              </a:rPr>
              <a:t>;</a:t>
            </a:r>
          </a:p>
          <a:p>
            <a:r>
              <a:rPr lang="en-US" sz="1200" dirty="0">
                <a:latin typeface="Courier New" charset="0"/>
              </a:rPr>
              <a:t>    Properties { … }</a:t>
            </a:r>
          </a:p>
          <a:p>
            <a:r>
              <a:rPr lang="en-US" sz="1200" dirty="0">
                <a:latin typeface="Courier New" charset="0"/>
              </a:rPr>
              <a:t>  };</a:t>
            </a:r>
          </a:p>
          <a:p>
            <a:r>
              <a:rPr lang="en-US" sz="1200" dirty="0">
                <a:latin typeface="Courier New" charset="0"/>
              </a:rPr>
              <a:t>  Component Grep : Filter = {</a:t>
            </a:r>
          </a:p>
          <a:p>
            <a:r>
              <a:rPr lang="en-US" sz="1200" dirty="0">
                <a:latin typeface="Courier New" charset="0"/>
              </a:rPr>
              <a:t>    Port </a:t>
            </a:r>
            <a:r>
              <a:rPr lang="en-US" sz="1200" dirty="0" err="1">
                <a:latin typeface="Courier New" charset="0"/>
              </a:rPr>
              <a:t>pIn</a:t>
            </a:r>
            <a:r>
              <a:rPr lang="en-US" sz="1200" dirty="0">
                <a:latin typeface="Courier New" charset="0"/>
              </a:rPr>
              <a:t> : </a:t>
            </a:r>
            <a:r>
              <a:rPr lang="en-US" sz="1200" dirty="0" err="1">
                <a:latin typeface="Courier New" charset="0"/>
              </a:rPr>
              <a:t>InputPort</a:t>
            </a:r>
            <a:r>
              <a:rPr lang="en-US" sz="1200" dirty="0">
                <a:latin typeface="Courier New" charset="0"/>
              </a:rPr>
              <a:t> = new </a:t>
            </a:r>
            <a:r>
              <a:rPr lang="en-US" sz="1200" dirty="0" err="1">
                <a:latin typeface="Courier New" charset="0"/>
              </a:rPr>
              <a:t>InputPort</a:t>
            </a:r>
            <a:r>
              <a:rPr lang="en-US" sz="1200" dirty="0">
                <a:latin typeface="Courier New" charset="0"/>
              </a:rPr>
              <a:t>;</a:t>
            </a:r>
          </a:p>
          <a:p>
            <a:r>
              <a:rPr lang="en-US" sz="1200" dirty="0">
                <a:latin typeface="Courier New" charset="0"/>
              </a:rPr>
              <a:t>    Port </a:t>
            </a:r>
            <a:r>
              <a:rPr lang="en-US" sz="1200" dirty="0" err="1">
                <a:latin typeface="Courier New" charset="0"/>
              </a:rPr>
              <a:t>pOut</a:t>
            </a:r>
            <a:r>
              <a:rPr lang="en-US" sz="1200" dirty="0">
                <a:latin typeface="Courier New" charset="0"/>
              </a:rPr>
              <a:t> : </a:t>
            </a:r>
            <a:r>
              <a:rPr lang="en-US" sz="1200" dirty="0" err="1">
                <a:latin typeface="Courier New" charset="0"/>
              </a:rPr>
              <a:t>OutputPort</a:t>
            </a:r>
            <a:r>
              <a:rPr lang="en-US" sz="1200" dirty="0">
                <a:latin typeface="Courier New" charset="0"/>
              </a:rPr>
              <a:t> = new </a:t>
            </a:r>
            <a:r>
              <a:rPr lang="en-US" sz="1200" dirty="0" err="1">
                <a:latin typeface="Courier New" charset="0"/>
              </a:rPr>
              <a:t>OutputPort</a:t>
            </a:r>
            <a:r>
              <a:rPr lang="en-US" sz="1200" dirty="0">
                <a:latin typeface="Courier New" charset="0"/>
              </a:rPr>
              <a:t>;</a:t>
            </a:r>
          </a:p>
          <a:p>
            <a:r>
              <a:rPr lang="en-US" sz="1200" dirty="0">
                <a:latin typeface="Courier New" charset="0"/>
              </a:rPr>
              <a:t>  };</a:t>
            </a:r>
          </a:p>
          <a:p>
            <a:endParaRPr lang="en-US" sz="1200" dirty="0">
              <a:latin typeface="Courier New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BD12211-C4DB-1393-4BE8-467DC7A2F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168" y="1267968"/>
            <a:ext cx="4800600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>
                <a:latin typeface="Courier New" charset="0"/>
              </a:rPr>
              <a:t>  Component MergeAndSort : Filter = {</a:t>
            </a:r>
          </a:p>
          <a:p>
            <a:r>
              <a:rPr lang="en-US" sz="1200">
                <a:latin typeface="Courier New" charset="0"/>
              </a:rPr>
              <a:t>    Port pIn1 : InputPort = new InputPort;</a:t>
            </a:r>
          </a:p>
          <a:p>
            <a:r>
              <a:rPr lang="en-US" sz="1200">
                <a:latin typeface="Courier New" charset="0"/>
              </a:rPr>
              <a:t>    Port pIn2 : InputPort = new InputPort;</a:t>
            </a:r>
          </a:p>
          <a:p>
            <a:r>
              <a:rPr lang="en-US" sz="1200">
                <a:latin typeface="Courier New" charset="0"/>
              </a:rPr>
              <a:t>    Port pOut : OutputPort = new OutputPort;</a:t>
            </a:r>
          </a:p>
          <a:p>
            <a:r>
              <a:rPr lang="en-US" sz="1200">
                <a:latin typeface="Courier New" charset="0"/>
              </a:rPr>
              <a:t>    Representation {</a:t>
            </a:r>
          </a:p>
          <a:p>
            <a:r>
              <a:rPr lang="en-US" sz="1200">
                <a:latin typeface="Courier New" charset="0"/>
              </a:rPr>
              <a:t>      System MergeAndSortRep : PipeFilter = {</a:t>
            </a:r>
          </a:p>
          <a:p>
            <a:r>
              <a:rPr lang="en-US" sz="1200">
                <a:latin typeface="Courier New" charset="0"/>
              </a:rPr>
              <a:t>        Component Merge : Filter = { … };</a:t>
            </a:r>
          </a:p>
          <a:p>
            <a:r>
              <a:rPr lang="en-US" sz="1200">
                <a:latin typeface="Courier New" charset="0"/>
              </a:rPr>
              <a:t>        Component Sort : Filter = { … };</a:t>
            </a:r>
          </a:p>
          <a:p>
            <a:r>
              <a:rPr lang="en-US" sz="1200">
                <a:latin typeface="Courier New" charset="0"/>
              </a:rPr>
              <a:t>        Connector MergeStream : Pipe = new Pipe;</a:t>
            </a:r>
          </a:p>
          <a:p>
            <a:r>
              <a:rPr lang="en-US" sz="1200">
                <a:latin typeface="Courier New" charset="0"/>
              </a:rPr>
              <a:t>        Attachments { … };</a:t>
            </a:r>
          </a:p>
          <a:p>
            <a:r>
              <a:rPr lang="en-US" sz="1200">
                <a:latin typeface="Courier New" charset="0"/>
              </a:rPr>
              <a:t>      }; /* end sub-system */</a:t>
            </a:r>
          </a:p>
          <a:p>
            <a:r>
              <a:rPr lang="en-US" sz="1200">
                <a:latin typeface="Courier New" charset="0"/>
              </a:rPr>
              <a:t>      Bindings {</a:t>
            </a:r>
          </a:p>
          <a:p>
            <a:r>
              <a:rPr lang="en-US" sz="1200">
                <a:latin typeface="Courier New" charset="0"/>
              </a:rPr>
              <a:t>        pIn1 to Merge.pIn1;</a:t>
            </a:r>
          </a:p>
          <a:p>
            <a:r>
              <a:rPr lang="en-US" sz="1200">
                <a:latin typeface="Courier New" charset="0"/>
              </a:rPr>
              <a:t>        pIn2 to Merge.pIn2;</a:t>
            </a:r>
          </a:p>
          <a:p>
            <a:r>
              <a:rPr lang="en-US" sz="1200">
                <a:latin typeface="Courier New" charset="0"/>
              </a:rPr>
              <a:t>        pOut to Sort.pOut;</a:t>
            </a:r>
          </a:p>
          <a:p>
            <a:r>
              <a:rPr lang="en-US" sz="1200">
                <a:latin typeface="Courier New" charset="0"/>
              </a:rPr>
              <a:t>      };</a:t>
            </a:r>
          </a:p>
          <a:p>
            <a:r>
              <a:rPr lang="en-US" sz="1200">
                <a:latin typeface="Courier New" charset="0"/>
              </a:rPr>
              <a:t>    };</a:t>
            </a:r>
          </a:p>
          <a:p>
            <a:r>
              <a:rPr lang="en-US" sz="1200">
                <a:latin typeface="Courier New" charset="0"/>
              </a:rPr>
              <a:t>  };</a:t>
            </a:r>
          </a:p>
          <a:p>
            <a:r>
              <a:rPr lang="en-US" sz="1200">
                <a:latin typeface="Courier New" charset="0"/>
              </a:rPr>
              <a:t>  Connector SplitStream1 : Pipe = new Pipe;</a:t>
            </a:r>
          </a:p>
          <a:p>
            <a:r>
              <a:rPr lang="en-US" sz="1200">
                <a:latin typeface="Courier New" charset="0"/>
              </a:rPr>
              <a:t>  Connector SplitStream2 : Pipe = new Pipe;</a:t>
            </a:r>
          </a:p>
          <a:p>
            <a:r>
              <a:rPr lang="en-US" sz="1200">
                <a:latin typeface="Courier New" charset="0"/>
              </a:rPr>
              <a:t>  Connector GrepStream : Pipe = new Pipe;</a:t>
            </a:r>
          </a:p>
          <a:p>
            <a:r>
              <a:rPr lang="en-US" sz="1200">
                <a:latin typeface="Courier New" charset="0"/>
              </a:rPr>
              <a:t>  Attachments {</a:t>
            </a:r>
          </a:p>
          <a:p>
            <a:r>
              <a:rPr lang="en-US" sz="1200">
                <a:latin typeface="Courier New" charset="0"/>
              </a:rPr>
              <a:t>    Splitter.pOut1 to SplitStream1.src;</a:t>
            </a:r>
          </a:p>
          <a:p>
            <a:r>
              <a:rPr lang="en-US" sz="1200">
                <a:latin typeface="Courier New" charset="0"/>
              </a:rPr>
              <a:t>    Grep.pIn to SplitStream1.snk;</a:t>
            </a:r>
          </a:p>
          <a:p>
            <a:r>
              <a:rPr lang="en-US" sz="1200">
                <a:latin typeface="Courier New" charset="0"/>
              </a:rPr>
              <a:t>    Grep.pOut to GrepStream.src;</a:t>
            </a:r>
          </a:p>
          <a:p>
            <a:r>
              <a:rPr lang="en-US" sz="1200">
                <a:latin typeface="Courier New" charset="0"/>
              </a:rPr>
              <a:t>    MergeAndSort.pIn1 to GrepStream.snk;</a:t>
            </a:r>
          </a:p>
          <a:p>
            <a:r>
              <a:rPr lang="en-US" sz="1200">
                <a:latin typeface="Courier New" charset="0"/>
              </a:rPr>
              <a:t>    Splitter.pOut2 to SplitStream2.src;</a:t>
            </a:r>
          </a:p>
          <a:p>
            <a:r>
              <a:rPr lang="en-US" sz="1200">
                <a:latin typeface="Courier New" charset="0"/>
              </a:rPr>
              <a:t>    MergeAndSort.pIn2 to SplitStream2.snk;</a:t>
            </a:r>
          </a:p>
          <a:p>
            <a:r>
              <a:rPr lang="en-US" sz="1200">
                <a:latin typeface="Courier New" charset="0"/>
              </a:rPr>
              <a:t>  };</a:t>
            </a:r>
          </a:p>
          <a:p>
            <a:r>
              <a:rPr lang="en-US" sz="1200">
                <a:latin typeface="Courier New" charset="0"/>
              </a:rPr>
              <a:t>}; /* end system */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D478B-6D08-F79B-59C2-9EF2C9945C05}"/>
              </a:ext>
            </a:extLst>
          </p:cNvPr>
          <p:cNvSpPr txBox="1"/>
          <p:nvPr/>
        </p:nvSpPr>
        <p:spPr>
          <a:xfrm>
            <a:off x="9266936" y="3474464"/>
            <a:ext cx="279718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+mn-lt"/>
              </a:rPr>
              <a:t>OK, I mentioned them</a:t>
            </a:r>
          </a:p>
        </p:txBody>
      </p:sp>
    </p:spTree>
    <p:extLst>
      <p:ext uri="{BB962C8B-B14F-4D97-AF65-F5344CB8AC3E}">
        <p14:creationId xmlns:p14="http://schemas.microsoft.com/office/powerpoint/2010/main" val="1232050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25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as a Modeling Language for Architecture</a:t>
            </a:r>
          </a:p>
        </p:txBody>
      </p:sp>
      <p:sp>
        <p:nvSpPr>
          <p:cNvPr id="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598CBF4-B39A-6C62-01E7-625E2CB09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432" y="1876345"/>
            <a:ext cx="10658856" cy="135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800" b="0" dirty="0"/>
              <a:t>UML is somewhat-widely known</a:t>
            </a:r>
          </a:p>
          <a:p>
            <a:pPr>
              <a:lnSpc>
                <a:spcPct val="80000"/>
              </a:lnSpc>
            </a:pPr>
            <a:r>
              <a:rPr lang="en-US" sz="2800" b="0" dirty="0"/>
              <a:t>There is commercial tool support for UML</a:t>
            </a:r>
          </a:p>
          <a:p>
            <a:pPr>
              <a:lnSpc>
                <a:spcPct val="80000"/>
              </a:lnSpc>
            </a:pPr>
            <a:r>
              <a:rPr lang="en-US" sz="2800" b="0" dirty="0"/>
              <a:t>UML is extensible</a:t>
            </a:r>
          </a:p>
        </p:txBody>
      </p:sp>
      <p:sp>
        <p:nvSpPr>
          <p:cNvPr id="1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26C911F-8738-71EC-8EB2-1D8265F34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432" y="4005073"/>
            <a:ext cx="10658856" cy="135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800" b="0" dirty="0"/>
              <a:t>UML is a language of design, and not architecture</a:t>
            </a:r>
          </a:p>
          <a:p>
            <a:pPr lvl="1">
              <a:lnSpc>
                <a:spcPct val="80000"/>
              </a:lnSpc>
            </a:pPr>
            <a:r>
              <a:rPr lang="en-US" sz="2350" b="0" dirty="0"/>
              <a:t>Many of UML abstractions are really constructs that you see in object oriented programming languages</a:t>
            </a:r>
          </a:p>
          <a:p>
            <a:pPr>
              <a:lnSpc>
                <a:spcPct val="80000"/>
              </a:lnSpc>
            </a:pPr>
            <a:r>
              <a:rPr lang="en-US" sz="2800" b="0" dirty="0"/>
              <a:t>UML has many options to do basically the same thing, how to you get consistency?</a:t>
            </a:r>
          </a:p>
        </p:txBody>
      </p:sp>
      <p:sp>
        <p:nvSpPr>
          <p:cNvPr id="1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2E47AEA-98EE-EC8A-7755-F47283085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01213"/>
            <a:ext cx="10658856" cy="135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3600" b="0" dirty="0">
                <a:solidFill>
                  <a:srgbClr val="00B050"/>
                </a:solidFill>
              </a:rPr>
              <a:t>The Good</a:t>
            </a:r>
          </a:p>
        </p:txBody>
      </p:sp>
      <p:sp>
        <p:nvSpPr>
          <p:cNvPr id="1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8707186-BDBE-8BA4-44BF-56EA649B7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29000"/>
            <a:ext cx="10658856" cy="135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819" indent="-32146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62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975" indent="-257175" algn="l" defTabSz="10287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3600" b="0" dirty="0">
                <a:solidFill>
                  <a:srgbClr val="FF0000"/>
                </a:solidFill>
              </a:rPr>
              <a:t>The Not-So Good</a:t>
            </a:r>
          </a:p>
        </p:txBody>
      </p:sp>
    </p:spTree>
    <p:extLst>
      <p:ext uri="{BB962C8B-B14F-4D97-AF65-F5344CB8AC3E}">
        <p14:creationId xmlns:p14="http://schemas.microsoft.com/office/powerpoint/2010/main" val="269770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2C5B16-DA23-8143-A671-6BCAAD2369BB}" type="slidenum">
              <a:rPr lang="en-US"/>
              <a:pPr/>
              <a:t>26</a:t>
            </a:fld>
            <a:endParaRPr lang="en-US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UML to model a banking service</a:t>
            </a:r>
          </a:p>
        </p:txBody>
      </p:sp>
      <p:pic>
        <p:nvPicPr>
          <p:cNvPr id="703509" name="Picture 2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93392" y="1900381"/>
            <a:ext cx="8001000" cy="4076700"/>
          </a:xfrm>
          <a:noFill/>
          <a:ln/>
        </p:spPr>
      </p:pic>
      <p:sp>
        <p:nvSpPr>
          <p:cNvPr id="6" name="Text Box 19">
            <a:extLst>
              <a:ext uri="{FF2B5EF4-FFF2-40B4-BE49-F238E27FC236}">
                <a16:creationId xmlns:a16="http://schemas.microsoft.com/office/drawing/2014/main" id="{5267C825-BF9E-B29C-3611-42378FCBD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668" y="1171640"/>
            <a:ext cx="5605189" cy="34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UML Basic Component Diagram with Stereotypes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2AEEA4-CECF-5B4E-90CB-7592F1E87093}" type="slidenum">
              <a:rPr lang="en-US"/>
              <a:pPr/>
              <a:t>27</a:t>
            </a:fld>
            <a:endParaRPr 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Another UML Example</a:t>
            </a:r>
          </a:p>
        </p:txBody>
      </p:sp>
      <p:pic>
        <p:nvPicPr>
          <p:cNvPr id="70554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00200" y="2303464"/>
            <a:ext cx="8915400" cy="3563937"/>
          </a:xfrm>
          <a:noFill/>
          <a:ln/>
        </p:spPr>
      </p:pic>
      <p:sp>
        <p:nvSpPr>
          <p:cNvPr id="705543" name="Text Box 7"/>
          <p:cNvSpPr txBox="1">
            <a:spLocks noChangeArrowheads="1"/>
          </p:cNvSpPr>
          <p:nvPr/>
        </p:nvSpPr>
        <p:spPr bwMode="auto">
          <a:xfrm>
            <a:off x="2319528" y="1377391"/>
            <a:ext cx="8494826" cy="34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Adding Custom Stereotypes – Service, Service Connector, Service Interface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2AEEA4-CECF-5B4E-90CB-7592F1E87093}" type="slidenum">
              <a:rPr lang="en-US"/>
              <a:pPr/>
              <a:t>28</a:t>
            </a:fld>
            <a:endParaRPr 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Strategy 2: Constrain UML to Model Architectural Artifacts – C4 Example</a:t>
            </a:r>
          </a:p>
        </p:txBody>
      </p:sp>
      <p:sp>
        <p:nvSpPr>
          <p:cNvPr id="705543" name="Text Box 7"/>
          <p:cNvSpPr txBox="1">
            <a:spLocks noChangeArrowheads="1"/>
          </p:cNvSpPr>
          <p:nvPr/>
        </p:nvSpPr>
        <p:spPr bwMode="auto">
          <a:xfrm>
            <a:off x="2209801" y="1676401"/>
            <a:ext cx="3352200" cy="34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C4 Context Diagrams in UML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521BF-61CD-814F-A4B7-9115E6116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0200" y="2408535"/>
            <a:ext cx="5359764" cy="35350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392943-B31A-DF44-8886-CC16EBE32E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3649" y="2362200"/>
            <a:ext cx="2999776" cy="3581399"/>
          </a:xfrm>
          <a:prstGeom prst="rect">
            <a:avLst/>
          </a:prstGeom>
        </p:spPr>
      </p:pic>
      <p:sp>
        <p:nvSpPr>
          <p:cNvPr id="7" name="Text Box 7">
            <a:extLst>
              <a:ext uri="{FF2B5EF4-FFF2-40B4-BE49-F238E27FC236}">
                <a16:creationId xmlns:a16="http://schemas.microsoft.com/office/drawing/2014/main" id="{6F4C4C35-3EA2-FE46-BF42-D1C1F1718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6193136"/>
            <a:ext cx="3005951" cy="34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Ref: https://c4model.com/</a:t>
            </a:r>
          </a:p>
        </p:txBody>
      </p:sp>
    </p:spTree>
    <p:extLst>
      <p:ext uri="{BB962C8B-B14F-4D97-AF65-F5344CB8AC3E}">
        <p14:creationId xmlns:p14="http://schemas.microsoft.com/office/powerpoint/2010/main" val="285215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2AEEA4-CECF-5B4E-90CB-7592F1E87093}" type="slidenum">
              <a:rPr lang="en-US"/>
              <a:pPr/>
              <a:t>29</a:t>
            </a:fld>
            <a:endParaRPr 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Strategy 2: Constrain UML to Model Architectural Artifacts – C4 Example</a:t>
            </a:r>
          </a:p>
        </p:txBody>
      </p:sp>
      <p:sp>
        <p:nvSpPr>
          <p:cNvPr id="705543" name="Text Box 7"/>
          <p:cNvSpPr txBox="1">
            <a:spLocks noChangeArrowheads="1"/>
          </p:cNvSpPr>
          <p:nvPr/>
        </p:nvSpPr>
        <p:spPr bwMode="auto">
          <a:xfrm>
            <a:off x="2209801" y="1676401"/>
            <a:ext cx="3570208" cy="34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C4 Container Diagrams in UML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521BF-61CD-814F-A4B7-9115E6116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5000" y="2235201"/>
            <a:ext cx="3229495" cy="3947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ADE92B-DEB2-9745-B074-3370C0DE87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88100" y="2138065"/>
            <a:ext cx="4267200" cy="3947160"/>
          </a:xfrm>
          <a:prstGeom prst="rect">
            <a:avLst/>
          </a:prstGeom>
        </p:spPr>
      </p:pic>
      <p:sp>
        <p:nvSpPr>
          <p:cNvPr id="7" name="Text Box 7">
            <a:extLst>
              <a:ext uri="{FF2B5EF4-FFF2-40B4-BE49-F238E27FC236}">
                <a16:creationId xmlns:a16="http://schemas.microsoft.com/office/drawing/2014/main" id="{70DBB9B9-1A6D-AB4C-8230-ECA61B95E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6193136"/>
            <a:ext cx="3005951" cy="34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Ref: https://c4model.com/</a:t>
            </a:r>
          </a:p>
        </p:txBody>
      </p:sp>
    </p:spTree>
    <p:extLst>
      <p:ext uri="{BB962C8B-B14F-4D97-AF65-F5344CB8AC3E}">
        <p14:creationId xmlns:p14="http://schemas.microsoft.com/office/powerpoint/2010/main" val="390325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3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are software architecture models?</a:t>
            </a:r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 models capture the foundational design decisions about a system. </a:t>
            </a:r>
          </a:p>
          <a:p>
            <a:pPr lvl="1"/>
            <a:r>
              <a:rPr lang="en-US" dirty="0"/>
              <a:t>An architecture model is an </a:t>
            </a:r>
            <a:r>
              <a:rPr lang="en-US" b="1" dirty="0"/>
              <a:t>artifact</a:t>
            </a:r>
            <a:r>
              <a:rPr lang="en-US" dirty="0"/>
              <a:t> that captures these decisions</a:t>
            </a:r>
          </a:p>
          <a:p>
            <a:pPr lvl="1"/>
            <a:r>
              <a:rPr lang="en-US" dirty="0"/>
              <a:t>These models serve as documentation that can be consumed by various stakeholders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33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2AEEA4-CECF-5B4E-90CB-7592F1E87093}" type="slidenum">
              <a:rPr lang="en-US"/>
              <a:pPr/>
              <a:t>30</a:t>
            </a:fld>
            <a:endParaRPr 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Strategy 2: Constrain UML to Model Architectural Artifacts – C4 Example</a:t>
            </a:r>
          </a:p>
        </p:txBody>
      </p:sp>
      <p:sp>
        <p:nvSpPr>
          <p:cNvPr id="705543" name="Text Box 7"/>
          <p:cNvSpPr txBox="1">
            <a:spLocks noChangeArrowheads="1"/>
          </p:cNvSpPr>
          <p:nvPr/>
        </p:nvSpPr>
        <p:spPr bwMode="auto">
          <a:xfrm>
            <a:off x="2133600" y="1232355"/>
            <a:ext cx="3775393" cy="34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C4 Component Diagrams in UML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521BF-61CD-814F-A4B7-9115E6116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5600" y="1757672"/>
            <a:ext cx="6400800" cy="4494587"/>
          </a:xfrm>
          <a:prstGeom prst="rect">
            <a:avLst/>
          </a:prstGeom>
        </p:spPr>
      </p:pic>
      <p:sp>
        <p:nvSpPr>
          <p:cNvPr id="7" name="Text Box 7">
            <a:extLst>
              <a:ext uri="{FF2B5EF4-FFF2-40B4-BE49-F238E27FC236}">
                <a16:creationId xmlns:a16="http://schemas.microsoft.com/office/drawing/2014/main" id="{3321DE4F-79F2-5545-8D0F-F70A06645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6193136"/>
            <a:ext cx="3005951" cy="34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Ref: https://c4model.com/</a:t>
            </a:r>
          </a:p>
        </p:txBody>
      </p:sp>
    </p:spTree>
    <p:extLst>
      <p:ext uri="{BB962C8B-B14F-4D97-AF65-F5344CB8AC3E}">
        <p14:creationId xmlns:p14="http://schemas.microsoft.com/office/powerpoint/2010/main" val="751299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2AEEA4-CECF-5B4E-90CB-7592F1E87093}" type="slidenum">
              <a:rPr lang="en-US"/>
              <a:pPr/>
              <a:t>31</a:t>
            </a:fld>
            <a:endParaRPr 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Strategy 2: Constrain UML to Model Architectural Artifacts – C4 Example</a:t>
            </a:r>
          </a:p>
        </p:txBody>
      </p:sp>
      <p:sp>
        <p:nvSpPr>
          <p:cNvPr id="705543" name="Text Box 7"/>
          <p:cNvSpPr txBox="1">
            <a:spLocks noChangeArrowheads="1"/>
          </p:cNvSpPr>
          <p:nvPr/>
        </p:nvSpPr>
        <p:spPr bwMode="auto">
          <a:xfrm>
            <a:off x="2133600" y="1367364"/>
            <a:ext cx="3775393" cy="34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C4 Component Diagrams in UML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7B0353-885B-2448-B5DE-F8D26514D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14285" y="1799128"/>
            <a:ext cx="5763431" cy="4562719"/>
          </a:xfrm>
          <a:prstGeom prst="rect">
            <a:avLst/>
          </a:prstGeom>
        </p:spPr>
      </p:pic>
      <p:sp>
        <p:nvSpPr>
          <p:cNvPr id="7" name="Text Box 7">
            <a:extLst>
              <a:ext uri="{FF2B5EF4-FFF2-40B4-BE49-F238E27FC236}">
                <a16:creationId xmlns:a16="http://schemas.microsoft.com/office/drawing/2014/main" id="{3321DE4F-79F2-5545-8D0F-F70A06645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6193136"/>
            <a:ext cx="3005951" cy="34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Ref: https://c4model.com/</a:t>
            </a:r>
          </a:p>
        </p:txBody>
      </p:sp>
    </p:spTree>
    <p:extLst>
      <p:ext uri="{BB962C8B-B14F-4D97-AF65-F5344CB8AC3E}">
        <p14:creationId xmlns:p14="http://schemas.microsoft.com/office/powerpoint/2010/main" val="793433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4013A4-8B99-054B-923B-80FD0E578F8B}" type="slidenum">
              <a:rPr lang="en-US"/>
              <a:pPr/>
              <a:t>32</a:t>
            </a:fld>
            <a:endParaRPr 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3: Extend UML</a:t>
            </a:r>
          </a:p>
        </p:txBody>
      </p:sp>
      <p:sp>
        <p:nvSpPr>
          <p:cNvPr id="701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Use UML</a:t>
            </a:r>
            <a:r>
              <a:rPr lang="ja-JP" altLang="en-US" sz="2800">
                <a:latin typeface="Arial"/>
              </a:rPr>
              <a:t>’</a:t>
            </a:r>
            <a:r>
              <a:rPr lang="en-US" sz="2800"/>
              <a:t>s meta metamodel to extend UML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Introduce </a:t>
            </a:r>
            <a:r>
              <a:rPr lang="en-US" sz="2400" i="1"/>
              <a:t>explicit </a:t>
            </a:r>
            <a:r>
              <a:rPr lang="en-US" sz="2400"/>
              <a:t>architectural constructs and in UML</a:t>
            </a:r>
          </a:p>
          <a:p>
            <a:pPr>
              <a:lnSpc>
                <a:spcPct val="90000"/>
              </a:lnSpc>
            </a:pPr>
            <a:r>
              <a:rPr lang="en-US" sz="2800"/>
              <a:t>Introduce additional notations for modeling architectural semantics</a:t>
            </a:r>
          </a:p>
          <a:p>
            <a:pPr>
              <a:lnSpc>
                <a:spcPct val="90000"/>
              </a:lnSpc>
            </a:pPr>
            <a:r>
              <a:rPr lang="en-US" sz="2800"/>
              <a:t>Follow an approach similar to strategy #1 to model specific architectures</a:t>
            </a:r>
          </a:p>
          <a:p>
            <a:pPr>
              <a:lnSpc>
                <a:spcPct val="90000"/>
              </a:lnSpc>
            </a:pPr>
            <a:r>
              <a:rPr lang="en-US" sz="2800"/>
              <a:t>Follow an approach similar to strategy #2 to model specific architectural styles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439D9-5ED1-6945-8F26-6F650CD69BE9}" type="slidenum">
              <a:rPr lang="en-US"/>
              <a:pPr/>
              <a:t>33</a:t>
            </a:fld>
            <a:endParaRPr lang="en-US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the Approaches</a:t>
            </a:r>
          </a:p>
        </p:txBody>
      </p:sp>
      <p:sp>
        <p:nvSpPr>
          <p:cNvPr id="7024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Straight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/>
              <a:t> UML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understandable architectures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manipulable by standard tools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architectural constraint violations</a:t>
            </a:r>
          </a:p>
          <a:p>
            <a:pPr>
              <a:lnSpc>
                <a:spcPct val="80000"/>
              </a:lnSpc>
            </a:pP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Constrained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/>
              <a:t> UML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ensures architectural constraints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requires complete style specifications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requires OCL-compliant tools</a:t>
            </a:r>
          </a:p>
          <a:p>
            <a:pPr>
              <a:lnSpc>
                <a:spcPct val="80000"/>
              </a:lnSpc>
            </a:pP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Extended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/>
              <a:t> UML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provides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native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 support for architectures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requires backward tool compatibility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may result in incompatible UML versions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must be careful not to create another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box and line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 notation, invalidating the motivation to use UML in the first place</a:t>
            </a:r>
          </a:p>
          <a:p>
            <a:pPr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091385-47B8-244C-8474-50C565294766}" type="slidenum">
              <a:rPr lang="en-US"/>
              <a:pPr/>
              <a:t>34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Using informal lines and boxes to model architecture</a:t>
            </a:r>
          </a:p>
        </p:txBody>
      </p:sp>
      <p:sp>
        <p:nvSpPr>
          <p:cNvPr id="70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676400"/>
            <a:ext cx="7772400" cy="4114800"/>
          </a:xfrm>
        </p:spPr>
        <p:txBody>
          <a:bodyPr/>
          <a:lstStyle/>
          <a:p>
            <a:r>
              <a:rPr lang="en-US" sz="2000" dirty="0"/>
              <a:t>In this approach a diagraming tool such as Microsoft Visio or </a:t>
            </a:r>
            <a:r>
              <a:rPr lang="en-US" sz="2000" dirty="0" err="1"/>
              <a:t>Omnigraffle</a:t>
            </a:r>
            <a:r>
              <a:rPr lang="en-US" sz="2000" dirty="0"/>
              <a:t> is used to document the architecture views</a:t>
            </a:r>
          </a:p>
          <a:p>
            <a:r>
              <a:rPr lang="en-US" sz="2000" dirty="0"/>
              <a:t>Tends to create the “best looking” views given that there is no limitation to the artwork that can be applied to the components and connectors.</a:t>
            </a:r>
          </a:p>
          <a:p>
            <a:r>
              <a:rPr lang="en-US" sz="2000" dirty="0"/>
              <a:t>Probably the most popular approach to document architectures</a:t>
            </a:r>
          </a:p>
          <a:p>
            <a:r>
              <a:rPr lang="en-US" sz="2000" dirty="0"/>
              <a:t>But there are challenges:</a:t>
            </a:r>
          </a:p>
          <a:p>
            <a:pPr lvl="1"/>
            <a:r>
              <a:rPr lang="en-US" sz="1800" dirty="0"/>
              <a:t>There is a lack of rigor over the component and connector vocabulary</a:t>
            </a:r>
          </a:p>
          <a:p>
            <a:pPr lvl="1"/>
            <a:r>
              <a:rPr lang="en-US" sz="1800" dirty="0"/>
              <a:t>They tend to be pictures, and difficult to get value over managing the views in a model repository – for example – there is limited opportunity to share metadata between diagrams </a:t>
            </a:r>
          </a:p>
          <a:p>
            <a:pPr lvl="1"/>
            <a:r>
              <a:rPr lang="en-US" sz="1800" dirty="0"/>
              <a:t>Hard to deal with versioning and change – “Is this the latest view?”</a:t>
            </a:r>
          </a:p>
          <a:p>
            <a:pPr lvl="1"/>
            <a:r>
              <a:rPr lang="en-US" sz="1800" dirty="0"/>
              <a:t>Impossible to detect inconsistencies between models</a:t>
            </a:r>
          </a:p>
        </p:txBody>
      </p:sp>
    </p:spTree>
    <p:extLst>
      <p:ext uri="{BB962C8B-B14F-4D97-AF65-F5344CB8AC3E}">
        <p14:creationId xmlns:p14="http://schemas.microsoft.com/office/powerpoint/2010/main" val="370490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DFED00-AB40-F848-A41A-BF582FBEF6A9}" type="slidenum">
              <a:rPr lang="en-US"/>
              <a:pPr/>
              <a:t>4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ability to document architecture important?</a:t>
            </a:r>
          </a:p>
        </p:txBody>
      </p:sp>
      <p:sp>
        <p:nvSpPr>
          <p:cNvPr id="470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0661" y="2395576"/>
            <a:ext cx="10436352" cy="36516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/>
              <a:t>Program Understanding </a:t>
            </a:r>
            <a:r>
              <a:rPr lang="en-US" sz="2000" dirty="0"/>
              <a:t>– we need to make modifications to the system, where would the modifications go, how long would they take, how much would they cost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Explaining the operation of the system to stakeholders </a:t>
            </a:r>
            <a:r>
              <a:rPr lang="en-US" sz="2000" dirty="0"/>
              <a:t>– how does the system work, what are its major features, why should you use this system versus a competitors solution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Providing a common document </a:t>
            </a:r>
            <a:r>
              <a:rPr lang="en-US" sz="2000" dirty="0"/>
              <a:t>to capture the high-level design of the system that can be used to make important management and technical decisions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Measuring technical health and technical debt </a:t>
            </a:r>
            <a:r>
              <a:rPr lang="en-US" sz="2000" dirty="0"/>
              <a:t>– how far does the “as built” system deviate from the “as designed” architecture? </a:t>
            </a: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609600" y="1417168"/>
            <a:ext cx="10436352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latin typeface="+mn-lt"/>
              </a:rPr>
              <a:t>Its important to be able to document an architecture to reason about its design for a number of reasons…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5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choices are important!</a:t>
            </a:r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83564" y="1255776"/>
            <a:ext cx="10024872" cy="4114800"/>
          </a:xfrm>
        </p:spPr>
        <p:txBody>
          <a:bodyPr/>
          <a:lstStyle/>
          <a:p>
            <a:r>
              <a:rPr lang="en-US" sz="2400" dirty="0"/>
              <a:t>The choice of what to model is important! </a:t>
            </a:r>
          </a:p>
          <a:p>
            <a:pPr lvl="1"/>
            <a:r>
              <a:rPr lang="en-US" sz="2000" dirty="0"/>
              <a:t>This activity takes time and costs money so picking what to model becomes a critical activity</a:t>
            </a:r>
          </a:p>
          <a:p>
            <a:r>
              <a:rPr lang="en-US" sz="2400" dirty="0"/>
              <a:t>The choice of how detailed your models are are important!</a:t>
            </a:r>
          </a:p>
          <a:p>
            <a:pPr lvl="1"/>
            <a:r>
              <a:rPr lang="en-US" sz="2000" dirty="0"/>
              <a:t>What stakeholders are you trying to influence?</a:t>
            </a:r>
          </a:p>
          <a:p>
            <a:pPr lvl="1"/>
            <a:r>
              <a:rPr lang="en-US" sz="2000" dirty="0"/>
              <a:t>How much detail is needed to describe the architecture to the stakeholders?</a:t>
            </a:r>
          </a:p>
          <a:p>
            <a:pPr lvl="1"/>
            <a:r>
              <a:rPr lang="en-US" sz="2000" dirty="0"/>
              <a:t>Does the model describe the design, or is the model intended to influence a decision?</a:t>
            </a:r>
          </a:p>
          <a:p>
            <a:r>
              <a:rPr lang="en-US" sz="2400" dirty="0"/>
              <a:t>The choice of what notation is used to document your architecture is important!</a:t>
            </a:r>
          </a:p>
          <a:p>
            <a:pPr lvl="1"/>
            <a:r>
              <a:rPr lang="en-US" sz="2000" dirty="0"/>
              <a:t>Should you use formal, or semi-formal notations  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546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6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is about documenting key architecture and design decisions!</a:t>
            </a:r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21664" y="1524000"/>
            <a:ext cx="9692640" cy="4114800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/>
              <a:t>model</a:t>
            </a:r>
            <a:r>
              <a:rPr lang="en-US" sz="2400" dirty="0"/>
              <a:t> is an </a:t>
            </a:r>
            <a:r>
              <a:rPr lang="en-US" sz="2400" b="1" dirty="0"/>
              <a:t>artifact</a:t>
            </a:r>
            <a:r>
              <a:rPr lang="en-US" sz="2400" dirty="0"/>
              <a:t> that captures a number of different design decisions used to establish the overall system architecture</a:t>
            </a:r>
          </a:p>
          <a:p>
            <a:pPr lvl="1"/>
            <a:r>
              <a:rPr lang="en-US" sz="2000" dirty="0"/>
              <a:t>This activity takes time and costs money so picking what to model becomes a critical activity</a:t>
            </a:r>
          </a:p>
          <a:p>
            <a:r>
              <a:rPr lang="en-US" sz="2400" dirty="0"/>
              <a:t>Key things to consider when modeling</a:t>
            </a:r>
          </a:p>
          <a:p>
            <a:pPr lvl="1"/>
            <a:r>
              <a:rPr lang="en-US" sz="2000" dirty="0"/>
              <a:t>What architectural decisions and concepts should be modeled,</a:t>
            </a:r>
          </a:p>
          <a:p>
            <a:pPr lvl="1"/>
            <a:r>
              <a:rPr lang="en-US" sz="2000" dirty="0"/>
              <a:t>At what level of detail, and</a:t>
            </a:r>
          </a:p>
          <a:p>
            <a:pPr lvl="1"/>
            <a:r>
              <a:rPr lang="en-US" sz="2000" dirty="0"/>
              <a:t>With how much rigor or formality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6463278"/>
            <a:ext cx="7696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Adapted From Software Architecture, Foundations, Theory and Practice</a:t>
            </a:r>
          </a:p>
        </p:txBody>
      </p:sp>
    </p:spTree>
    <p:extLst>
      <p:ext uri="{BB962C8B-B14F-4D97-AF65-F5344CB8AC3E}">
        <p14:creationId xmlns:p14="http://schemas.microsoft.com/office/powerpoint/2010/main" val="135161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7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document in a model?</a:t>
            </a:r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3962400" cy="2895600"/>
          </a:xfrm>
        </p:spPr>
        <p:txBody>
          <a:bodyPr/>
          <a:lstStyle/>
          <a:p>
            <a:r>
              <a:rPr lang="en-US" sz="2400" dirty="0"/>
              <a:t>Components</a:t>
            </a:r>
          </a:p>
          <a:p>
            <a:r>
              <a:rPr lang="en-US" sz="2400" dirty="0"/>
              <a:t>Connectors</a:t>
            </a:r>
            <a:endParaRPr lang="en-US" sz="2000" dirty="0"/>
          </a:p>
          <a:p>
            <a:r>
              <a:rPr lang="en-US" sz="2400" dirty="0"/>
              <a:t>Interfaces </a:t>
            </a:r>
            <a:br>
              <a:rPr lang="en-US" sz="2400" dirty="0"/>
            </a:br>
            <a:r>
              <a:rPr lang="en-US" sz="2400" dirty="0"/>
              <a:t>(including constraints)</a:t>
            </a:r>
          </a:p>
          <a:p>
            <a:r>
              <a:rPr lang="en-US" sz="2400" dirty="0"/>
              <a:t>Decisions and Rational</a:t>
            </a:r>
          </a:p>
          <a:p>
            <a:r>
              <a:rPr lang="en-US" sz="2400" dirty="0"/>
              <a:t>Structural, Runtime and Behavioral Constraints</a:t>
            </a:r>
            <a:endParaRPr lang="en-US" sz="2000" dirty="0"/>
          </a:p>
        </p:txBody>
      </p:sp>
      <p:pic>
        <p:nvPicPr>
          <p:cNvPr id="2" name="Picture 1" descr="MVCwithPattern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2248" y="1369543"/>
            <a:ext cx="5733288" cy="36348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000" y="5105401"/>
            <a:ext cx="4572000" cy="592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Remind you of the definition of software architecture?</a:t>
            </a:r>
          </a:p>
        </p:txBody>
      </p:sp>
      <p:sp>
        <p:nvSpPr>
          <p:cNvPr id="7" name="Left Arrow 6"/>
          <p:cNvSpPr/>
          <p:nvPr/>
        </p:nvSpPr>
        <p:spPr bwMode="auto">
          <a:xfrm>
            <a:off x="4876800" y="5334000"/>
            <a:ext cx="685800" cy="457200"/>
          </a:xfrm>
          <a:prstGeom prst="leftArrow">
            <a:avLst>
              <a:gd name="adj1" fmla="val 50000"/>
              <a:gd name="adj2" fmla="val 1091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endParaRPr lang="en-US" sz="2400" b="0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13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>
                <a:latin typeface="+mn-lt"/>
              </a:rPr>
              <a:pPr/>
              <a:t>8</a:t>
            </a:fld>
            <a:endParaRPr lang="en-US">
              <a:latin typeface="+mn-lt"/>
            </a:endParaRPr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about models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9600" y="2759331"/>
            <a:ext cx="3657600" cy="343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Reason for Modeling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02024" y="1296027"/>
            <a:ext cx="3657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+mn-lt"/>
                <a:ea typeface="Calibri" charset="0"/>
                <a:cs typeface="Calibri" charset="0"/>
              </a:rPr>
              <a:t>To experiment</a:t>
            </a:r>
          </a:p>
          <a:p>
            <a:pPr algn="ctr"/>
            <a:r>
              <a:rPr lang="en-US" b="0" dirty="0">
                <a:latin typeface="+mn-lt"/>
                <a:ea typeface="Calibri" charset="0"/>
                <a:cs typeface="Calibri" charset="0"/>
              </a:rPr>
              <a:t>To clarify</a:t>
            </a:r>
          </a:p>
          <a:p>
            <a:pPr algn="ctr"/>
            <a:r>
              <a:rPr lang="en-US" b="0" dirty="0">
                <a:latin typeface="+mn-lt"/>
                <a:ea typeface="Calibri" charset="0"/>
                <a:cs typeface="Calibri" charset="0"/>
              </a:rPr>
              <a:t>To understand</a:t>
            </a:r>
          </a:p>
          <a:p>
            <a:pPr algn="ctr"/>
            <a:r>
              <a:rPr lang="en-US" b="0" dirty="0">
                <a:latin typeface="+mn-lt"/>
                <a:ea typeface="Calibri" charset="0"/>
                <a:cs typeface="Calibri" charset="0"/>
              </a:rPr>
              <a:t>To analyze</a:t>
            </a:r>
          </a:p>
          <a:p>
            <a:pPr algn="ctr"/>
            <a:r>
              <a:rPr lang="en-US" b="0" dirty="0">
                <a:latin typeface="+mn-lt"/>
                <a:ea typeface="Calibri" charset="0"/>
                <a:cs typeface="Calibri" charset="0"/>
              </a:rPr>
              <a:t>To evaluate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9800" y="4532526"/>
            <a:ext cx="2438400" cy="343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What to 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4532526"/>
            <a:ext cx="2362200" cy="343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How to 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52600" y="4953001"/>
            <a:ext cx="31242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+mn-lt"/>
                <a:ea typeface="Calibri" charset="0"/>
                <a:cs typeface="Calibri" charset="0"/>
              </a:rPr>
              <a:t>Structure</a:t>
            </a:r>
          </a:p>
          <a:p>
            <a:pPr algn="ctr"/>
            <a:r>
              <a:rPr lang="en-US" b="0" dirty="0">
                <a:latin typeface="+mn-lt"/>
                <a:ea typeface="Calibri" charset="0"/>
                <a:cs typeface="Calibri" charset="0"/>
              </a:rPr>
              <a:t>Transformations</a:t>
            </a:r>
          </a:p>
          <a:p>
            <a:pPr algn="ctr"/>
            <a:r>
              <a:rPr lang="en-US" b="0" dirty="0">
                <a:latin typeface="+mn-lt"/>
                <a:ea typeface="Calibri" charset="0"/>
                <a:cs typeface="Calibri" charset="0"/>
              </a:rPr>
              <a:t>State</a:t>
            </a:r>
          </a:p>
          <a:p>
            <a:pPr algn="ctr"/>
            <a:r>
              <a:rPr lang="en-US" b="0" dirty="0">
                <a:latin typeface="+mn-lt"/>
                <a:ea typeface="Calibri" charset="0"/>
                <a:cs typeface="Calibri" charset="0"/>
              </a:rPr>
              <a:t>Inputs and Outputs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4952999"/>
            <a:ext cx="365760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+mn-lt"/>
                <a:ea typeface="Calibri" charset="0"/>
                <a:cs typeface="Calibri" charset="0"/>
              </a:rPr>
              <a:t>Textual</a:t>
            </a:r>
          </a:p>
          <a:p>
            <a:pPr algn="ctr"/>
            <a:r>
              <a:rPr lang="en-US" b="0" dirty="0">
                <a:latin typeface="+mn-lt"/>
                <a:ea typeface="Calibri" charset="0"/>
                <a:cs typeface="Calibri" charset="0"/>
              </a:rPr>
              <a:t>Graphical</a:t>
            </a:r>
          </a:p>
          <a:p>
            <a:pPr algn="ctr"/>
            <a:r>
              <a:rPr lang="en-US" b="0" dirty="0">
                <a:latin typeface="+mn-lt"/>
                <a:ea typeface="Calibri" charset="0"/>
                <a:cs typeface="Calibri" charset="0"/>
              </a:rPr>
              <a:t>Formal / Mathematical</a:t>
            </a:r>
          </a:p>
        </p:txBody>
      </p:sp>
      <p:cxnSp>
        <p:nvCxnSpPr>
          <p:cNvPr id="8" name="Straight Arrow Connector 7"/>
          <p:cNvCxnSpPr>
            <a:stCxn id="6" idx="2"/>
            <a:endCxn id="10" idx="0"/>
          </p:cNvCxnSpPr>
          <p:nvPr/>
        </p:nvCxnSpPr>
        <p:spPr bwMode="auto">
          <a:xfrm flipH="1">
            <a:off x="3429000" y="3102374"/>
            <a:ext cx="2819400" cy="14301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6" idx="2"/>
            <a:endCxn id="11" idx="0"/>
          </p:cNvCxnSpPr>
          <p:nvPr/>
        </p:nvCxnSpPr>
        <p:spPr bwMode="auto">
          <a:xfrm>
            <a:off x="6248400" y="3102374"/>
            <a:ext cx="2476500" cy="14301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10" idx="3"/>
            <a:endCxn id="11" idx="1"/>
          </p:cNvCxnSpPr>
          <p:nvPr/>
        </p:nvCxnSpPr>
        <p:spPr bwMode="auto">
          <a:xfrm>
            <a:off x="4648200" y="4704048"/>
            <a:ext cx="2895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1676400" y="6463278"/>
            <a:ext cx="89306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+mn-lt"/>
                <a:ea typeface="Calibri" charset="0"/>
                <a:cs typeface="Calibri" charset="0"/>
              </a:rPr>
              <a:t>Adapted From: https://</a:t>
            </a:r>
            <a:r>
              <a:rPr lang="en-US" sz="1000" dirty="0" err="1">
                <a:latin typeface="+mn-lt"/>
                <a:ea typeface="Calibri" charset="0"/>
                <a:cs typeface="Calibri" charset="0"/>
              </a:rPr>
              <a:t>www.cl.cam.ac.uk</a:t>
            </a:r>
            <a:r>
              <a:rPr lang="en-US" sz="1000" dirty="0">
                <a:latin typeface="+mn-lt"/>
                <a:ea typeface="Calibri" charset="0"/>
                <a:cs typeface="Calibri" charset="0"/>
              </a:rPr>
              <a:t>/teaching/1112/</a:t>
            </a:r>
            <a:r>
              <a:rPr lang="en-US" sz="1000" dirty="0" err="1">
                <a:latin typeface="+mn-lt"/>
                <a:ea typeface="Calibri" charset="0"/>
                <a:cs typeface="Calibri" charset="0"/>
              </a:rPr>
              <a:t>SWDesign</a:t>
            </a:r>
            <a:r>
              <a:rPr lang="en-US" sz="1000" dirty="0">
                <a:latin typeface="+mn-lt"/>
                <a:ea typeface="Calibri" charset="0"/>
                <a:cs typeface="Calibri" charset="0"/>
              </a:rPr>
              <a:t>/softwaredesign01.pdf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81036" y="3810001"/>
            <a:ext cx="2762765" cy="758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+mn-lt"/>
              </a:rPr>
              <a:t>What is the purpose of the model, and </a:t>
            </a:r>
            <a:r>
              <a:rPr lang="en-US" sz="1600" b="0">
                <a:latin typeface="+mn-lt"/>
              </a:rPr>
              <a:t>who is the model for?</a:t>
            </a:r>
            <a:endParaRPr lang="en-US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5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9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What are some of the key aspects of this model?</a:t>
            </a:r>
          </a:p>
        </p:txBody>
      </p:sp>
      <p:pic>
        <p:nvPicPr>
          <p:cNvPr id="8" name="Picture 7" descr="CS575 SOA 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390" y="1441703"/>
            <a:ext cx="8195220" cy="475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6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38934</TotalTime>
  <Words>2427</Words>
  <Application>Microsoft Macintosh PowerPoint</Application>
  <PresentationFormat>Widescreen</PresentationFormat>
  <Paragraphs>311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Courier New</vt:lpstr>
      <vt:lpstr>Helvetica</vt:lpstr>
      <vt:lpstr>Tahoma</vt:lpstr>
      <vt:lpstr>Verdana</vt:lpstr>
      <vt:lpstr>Office Theme</vt:lpstr>
      <vt:lpstr>SE 577 Software Architecture   Architectural Modeling  </vt:lpstr>
      <vt:lpstr>Modeling is a technique used to tame complexity</vt:lpstr>
      <vt:lpstr>So what are software architecture models?</vt:lpstr>
      <vt:lpstr>Why is the ability to document architecture important?</vt:lpstr>
      <vt:lpstr>Modeling choices are important!</vt:lpstr>
      <vt:lpstr>Modeling is about documenting key architecture and design decisions!</vt:lpstr>
      <vt:lpstr>What do we document in a model?</vt:lpstr>
      <vt:lpstr>Thinking about models…</vt:lpstr>
      <vt:lpstr>Example:  What are some of the key aspects of this model?</vt:lpstr>
      <vt:lpstr>Modeling the different views – Static and Dynamic</vt:lpstr>
      <vt:lpstr>Static Model View (Example: oAuth)</vt:lpstr>
      <vt:lpstr>Dynamic Model View (Example: oAuth)</vt:lpstr>
      <vt:lpstr>Possible problems using multiple views to model software architectures</vt:lpstr>
      <vt:lpstr>Modeling (Documentation) Objectives</vt:lpstr>
      <vt:lpstr>Where to Start? Consider what needs to be modeled!</vt:lpstr>
      <vt:lpstr>Where to Start? Consider what needs to be modeled!</vt:lpstr>
      <vt:lpstr>Where to Start? Consider what needs to be modeled!</vt:lpstr>
      <vt:lpstr>Where to Start? Consider what needs to be modeled!</vt:lpstr>
      <vt:lpstr>Think about what story that you want to tell to identify important things that need to be modeled</vt:lpstr>
      <vt:lpstr>And the outcome you want to achieve</vt:lpstr>
      <vt:lpstr>Be clear on the outcome you are trying to accomplish</vt:lpstr>
      <vt:lpstr>MOST IMPORTANT CONCEPT IN THIS LECTURE</vt:lpstr>
      <vt:lpstr>Describing Architectures</vt:lpstr>
      <vt:lpstr>Method 1 – Formal Architecture Description Languages</vt:lpstr>
      <vt:lpstr>UML as a Modeling Language for Architecture</vt:lpstr>
      <vt:lpstr>Example: UML to model a banking service</vt:lpstr>
      <vt:lpstr>Another UML Example</vt:lpstr>
      <vt:lpstr>Strategy 2: Constrain UML to Model Architectural Artifacts – C4 Example</vt:lpstr>
      <vt:lpstr>Strategy 2: Constrain UML to Model Architectural Artifacts – C4 Example</vt:lpstr>
      <vt:lpstr>Strategy 2: Constrain UML to Model Architectural Artifacts – C4 Example</vt:lpstr>
      <vt:lpstr>Strategy 2: Constrain UML to Model Architectural Artifacts – C4 Example</vt:lpstr>
      <vt:lpstr>Strategy 3: Extend UML</vt:lpstr>
      <vt:lpstr>Comparing the Approaches</vt:lpstr>
      <vt:lpstr>Using informal lines and boxes to model architecture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SE-320: Software Verification &amp; Validation</dc:title>
  <dc:creator>Filippos I. Vokolos</dc:creator>
  <cp:lastModifiedBy>Brian Mitchell</cp:lastModifiedBy>
  <cp:revision>813</cp:revision>
  <cp:lastPrinted>2022-04-16T18:39:41Z</cp:lastPrinted>
  <dcterms:created xsi:type="dcterms:W3CDTF">2000-03-07T00:57:40Z</dcterms:created>
  <dcterms:modified xsi:type="dcterms:W3CDTF">2022-04-24T14:23:46Z</dcterms:modified>
</cp:coreProperties>
</file>