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37"/>
  </p:notesMasterIdLst>
  <p:handoutMasterIdLst>
    <p:handoutMasterId r:id="rId38"/>
  </p:handoutMasterIdLst>
  <p:sldIdLst>
    <p:sldId id="256" r:id="rId2"/>
    <p:sldId id="748" r:id="rId3"/>
    <p:sldId id="782" r:id="rId4"/>
    <p:sldId id="747" r:id="rId5"/>
    <p:sldId id="750" r:id="rId6"/>
    <p:sldId id="483" r:id="rId7"/>
    <p:sldId id="774" r:id="rId8"/>
    <p:sldId id="778" r:id="rId9"/>
    <p:sldId id="779" r:id="rId10"/>
    <p:sldId id="780" r:id="rId11"/>
    <p:sldId id="781" r:id="rId12"/>
    <p:sldId id="783" r:id="rId13"/>
    <p:sldId id="784" r:id="rId14"/>
    <p:sldId id="785" r:id="rId15"/>
    <p:sldId id="786" r:id="rId16"/>
    <p:sldId id="788" r:id="rId17"/>
    <p:sldId id="789" r:id="rId18"/>
    <p:sldId id="790" r:id="rId19"/>
    <p:sldId id="791" r:id="rId20"/>
    <p:sldId id="792" r:id="rId21"/>
    <p:sldId id="793" r:id="rId22"/>
    <p:sldId id="794" r:id="rId23"/>
    <p:sldId id="795" r:id="rId24"/>
    <p:sldId id="796" r:id="rId25"/>
    <p:sldId id="797" r:id="rId26"/>
    <p:sldId id="799" r:id="rId27"/>
    <p:sldId id="800" r:id="rId28"/>
    <p:sldId id="801" r:id="rId29"/>
    <p:sldId id="802" r:id="rId30"/>
    <p:sldId id="805" r:id="rId31"/>
    <p:sldId id="806" r:id="rId32"/>
    <p:sldId id="807" r:id="rId33"/>
    <p:sldId id="804" r:id="rId34"/>
    <p:sldId id="808" r:id="rId35"/>
    <p:sldId id="803" r:id="rId36"/>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432FF"/>
    <a:srgbClr val="D1039B"/>
    <a:srgbClr val="FF9900"/>
    <a:srgbClr val="AD278D"/>
    <a:srgbClr val="8C4881"/>
    <a:srgbClr val="FF6699"/>
    <a:srgbClr val="DE8400"/>
    <a:srgbClr val="3CCE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6" autoAdjust="0"/>
    <p:restoredTop sz="94104"/>
  </p:normalViewPr>
  <p:slideViewPr>
    <p:cSldViewPr snapToGrid="0">
      <p:cViewPr>
        <p:scale>
          <a:sx n="89" d="100"/>
          <a:sy n="89" d="100"/>
        </p:scale>
        <p:origin x="248" y="4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4/24/22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4/24/22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4/24/22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4/24/22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4/24/22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4/24/22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3295133"/>
          </a:xfrm>
          <a:extLst>
            <a:ext uri="{91240B29-F687-4f45-9708-019B960494DF}">
              <a14:hiddenLine xmlns="" xmlns:a14="http://schemas.microsoft.com/office/drawing/2010/main"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Web and API Architecture</a:t>
            </a:r>
            <a:br>
              <a:rPr lang="en-US" altLang="en-US" b="1" dirty="0">
                <a:solidFill>
                  <a:srgbClr val="0070C0"/>
                </a:solidFill>
              </a:rPr>
            </a:br>
            <a:r>
              <a:rPr lang="en-US" altLang="en-US" sz="2700" dirty="0">
                <a:solidFill>
                  <a:srgbClr val="0070C0"/>
                </a:solidFill>
                <a:effectLst/>
              </a:rPr>
              <a:t> </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10</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1.0.4 – The Application Framework - Circa 2000-2003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rPr>
              <a:t>Application Server</a:t>
            </a:r>
            <a:endParaRPr kumimoji="0" lang="en-US" sz="16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cxnSpLocks/>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cxnSpLocks/>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Previous generation provided code libraries to help translate code data structures to HTML</a:t>
            </a:r>
          </a:p>
          <a:p>
            <a:pPr>
              <a:lnSpc>
                <a:spcPct val="100000"/>
              </a:lnSpc>
            </a:pPr>
            <a:r>
              <a:rPr lang="en-US" sz="2000" b="0" dirty="0"/>
              <a:t>Improvements with MVC</a:t>
            </a:r>
          </a:p>
          <a:p>
            <a:pPr lvl="1">
              <a:lnSpc>
                <a:spcPct val="100000"/>
              </a:lnSpc>
            </a:pPr>
            <a:r>
              <a:rPr lang="en-US" sz="1550" b="0" dirty="0"/>
              <a:t>Server side code could be much better modularized, which supported creating larger applications</a:t>
            </a:r>
          </a:p>
          <a:p>
            <a:pPr lvl="1">
              <a:lnSpc>
                <a:spcPct val="100000"/>
              </a:lnSpc>
            </a:pPr>
            <a:r>
              <a:rPr lang="en-US" sz="1550" b="0" dirty="0"/>
              <a:t>HTML rendering code replaced with markup files for the view that can be translated into code and pre-compiled for speed</a:t>
            </a:r>
          </a:p>
          <a:p>
            <a:pPr lvl="1">
              <a:lnSpc>
                <a:spcPct val="100000"/>
              </a:lnSpc>
            </a:pPr>
            <a:r>
              <a:rPr lang="en-US" sz="1550" b="0" dirty="0"/>
              <a:t>Behavior can be altered via configuration</a:t>
            </a:r>
          </a:p>
          <a:p>
            <a:pPr>
              <a:lnSpc>
                <a:spcPct val="100000"/>
              </a:lnSpc>
            </a:pPr>
            <a:r>
              <a:rPr lang="en-US" sz="2000" b="0" dirty="0"/>
              <a:t>Challenges</a:t>
            </a:r>
          </a:p>
          <a:p>
            <a:pPr lvl="1">
              <a:lnSpc>
                <a:spcPct val="100000"/>
              </a:lnSpc>
            </a:pPr>
            <a:r>
              <a:rPr lang="en-US" sz="1550" b="0" dirty="0"/>
              <a:t>Configuration files that controlled code execution became complex and difficult to maintain (not to mention debug) </a:t>
            </a:r>
            <a:endParaRPr lang="en-US" sz="1350" b="0" dirty="0"/>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379658" y="4287398"/>
            <a:ext cx="1932202" cy="1099023"/>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sp>
        <p:nvSpPr>
          <p:cNvPr id="31" name="TextBox 30">
            <a:extLst>
              <a:ext uri="{FF2B5EF4-FFF2-40B4-BE49-F238E27FC236}">
                <a16:creationId xmlns:a16="http://schemas.microsoft.com/office/drawing/2014/main" id="{D4C0CF87-E526-09BD-D13D-53BFBB11E2A1}"/>
              </a:ext>
            </a:extLst>
          </p:cNvPr>
          <p:cNvSpPr txBox="1"/>
          <p:nvPr/>
        </p:nvSpPr>
        <p:spPr>
          <a:xfrm>
            <a:off x="768283" y="6396095"/>
            <a:ext cx="1915909" cy="286232"/>
          </a:xfrm>
          <a:prstGeom prst="rect">
            <a:avLst/>
          </a:prstGeom>
          <a:noFill/>
        </p:spPr>
        <p:txBody>
          <a:bodyPr wrap="none" rtlCol="0">
            <a:spAutoFit/>
          </a:bodyPr>
          <a:lstStyle/>
          <a:p>
            <a:r>
              <a:rPr lang="en-US" sz="1400" b="0" dirty="0">
                <a:latin typeface="+mn-lt"/>
              </a:rPr>
              <a:t>Spring MVC (2003)</a:t>
            </a:r>
          </a:p>
        </p:txBody>
      </p:sp>
      <p:pic>
        <p:nvPicPr>
          <p:cNvPr id="9218" name="Picture 2" descr="Image result for when was spring MVC created">
            <a:extLst>
              <a:ext uri="{FF2B5EF4-FFF2-40B4-BE49-F238E27FC236}">
                <a16:creationId xmlns:a16="http://schemas.microsoft.com/office/drawing/2014/main" id="{27CE0A3C-D725-C575-05D1-41D0056B7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32" y="5680904"/>
            <a:ext cx="638991" cy="6389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when was apache struts created">
            <a:extLst>
              <a:ext uri="{FF2B5EF4-FFF2-40B4-BE49-F238E27FC236}">
                <a16:creationId xmlns:a16="http://schemas.microsoft.com/office/drawing/2014/main" id="{0964C083-7012-2AFE-E6C8-BD16A9D68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693" y="5918735"/>
            <a:ext cx="1646027" cy="47029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EC64452-1D21-878D-59A5-139A3E12D877}"/>
              </a:ext>
            </a:extLst>
          </p:cNvPr>
          <p:cNvSpPr txBox="1"/>
          <p:nvPr/>
        </p:nvSpPr>
        <p:spPr>
          <a:xfrm>
            <a:off x="3263158" y="6366447"/>
            <a:ext cx="2133918" cy="286232"/>
          </a:xfrm>
          <a:prstGeom prst="rect">
            <a:avLst/>
          </a:prstGeom>
          <a:noFill/>
        </p:spPr>
        <p:txBody>
          <a:bodyPr wrap="none" rtlCol="0">
            <a:spAutoFit/>
          </a:bodyPr>
          <a:lstStyle/>
          <a:p>
            <a:r>
              <a:rPr lang="en-US" sz="1400" b="0" dirty="0">
                <a:latin typeface="+mn-lt"/>
              </a:rPr>
              <a:t>Apache Struts (2000)</a:t>
            </a:r>
          </a:p>
        </p:txBody>
      </p:sp>
      <p:sp>
        <p:nvSpPr>
          <p:cNvPr id="34" name="Rectangle 33">
            <a:extLst>
              <a:ext uri="{FF2B5EF4-FFF2-40B4-BE49-F238E27FC236}">
                <a16:creationId xmlns:a16="http://schemas.microsoft.com/office/drawing/2014/main" id="{CC6F74E7-85ED-509D-193B-7C576F96FB72}"/>
              </a:ext>
            </a:extLst>
          </p:cNvPr>
          <p:cNvSpPr/>
          <p:nvPr/>
        </p:nvSpPr>
        <p:spPr bwMode="auto">
          <a:xfrm>
            <a:off x="2632440" y="4671231"/>
            <a:ext cx="1426638" cy="63899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MVC</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Tree>
    <p:extLst>
      <p:ext uri="{BB962C8B-B14F-4D97-AF65-F5344CB8AC3E}">
        <p14:creationId xmlns:p14="http://schemas.microsoft.com/office/powerpoint/2010/main" val="9066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Web 1.0 Summary (from an architecture perspective)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Web 1.0 existed for about 15 years between 1990 and 2005</a:t>
            </a:r>
          </a:p>
          <a:p>
            <a:r>
              <a:rPr lang="en-US" sz="2400" dirty="0"/>
              <a:t>It started out supporting read-only content</a:t>
            </a:r>
          </a:p>
          <a:p>
            <a:r>
              <a:rPr lang="en-US" sz="2400" dirty="0"/>
              <a:t>It evolved to supporting reasonable applications, that could run at reasonable scale over the basic web architecture</a:t>
            </a:r>
          </a:p>
          <a:p>
            <a:r>
              <a:rPr lang="en-US" sz="2400" dirty="0"/>
              <a:t>The underlying architecture changed very little over this period, mainly supporting enhancements that allowed content-rich applications to be developed using oriented technologies</a:t>
            </a:r>
          </a:p>
          <a:p>
            <a:r>
              <a:rPr lang="en-US" sz="2400" dirty="0"/>
              <a:t>Introduced the MVC pattern as a best practice for developing web-centric applications </a:t>
            </a:r>
          </a:p>
          <a:p>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Web 2.0 – Circa 2005/2006</a:t>
            </a:r>
          </a:p>
        </p:txBody>
      </p:sp>
      <p:sp>
        <p:nvSpPr>
          <p:cNvPr id="7" name="Rectangle 6">
            <a:extLst>
              <a:ext uri="{FF2B5EF4-FFF2-40B4-BE49-F238E27FC236}">
                <a16:creationId xmlns:a16="http://schemas.microsoft.com/office/drawing/2014/main" id="{AD5829AF-DA25-2F9B-F61B-26337288179E}"/>
              </a:ext>
            </a:extLst>
          </p:cNvPr>
          <p:cNvSpPr/>
          <p:nvPr/>
        </p:nvSpPr>
        <p:spPr bwMode="auto">
          <a:xfrm>
            <a:off x="1301717"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8" name="Rectangle 7">
            <a:extLst>
              <a:ext uri="{FF2B5EF4-FFF2-40B4-BE49-F238E27FC236}">
                <a16:creationId xmlns:a16="http://schemas.microsoft.com/office/drawing/2014/main" id="{E8D4031E-E3FD-D9BE-D1C2-489D9FFFFE40}"/>
              </a:ext>
            </a:extLst>
          </p:cNvPr>
          <p:cNvSpPr/>
          <p:nvPr/>
        </p:nvSpPr>
        <p:spPr bwMode="auto">
          <a:xfrm>
            <a:off x="4165600" y="1434152"/>
            <a:ext cx="1777805"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cxnSp>
        <p:nvCxnSpPr>
          <p:cNvPr id="9" name="Straight Connector 8">
            <a:extLst>
              <a:ext uri="{FF2B5EF4-FFF2-40B4-BE49-F238E27FC236}">
                <a16:creationId xmlns:a16="http://schemas.microsoft.com/office/drawing/2014/main" id="{82C4AA98-708C-D8E0-7E46-4069E85BEC67}"/>
              </a:ext>
            </a:extLst>
          </p:cNvPr>
          <p:cNvCxnSpPr>
            <a:cxnSpLocks/>
            <a:stCxn id="7" idx="3"/>
            <a:endCxn id="8" idx="1"/>
          </p:cNvCxnSpPr>
          <p:nvPr/>
        </p:nvCxnSpPr>
        <p:spPr bwMode="auto">
          <a:xfrm>
            <a:off x="3079522" y="1951671"/>
            <a:ext cx="108607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DE228F2C-4740-94FD-4F3F-248CCE0D3400}"/>
              </a:ext>
            </a:extLst>
          </p:cNvPr>
          <p:cNvSpPr txBox="1"/>
          <p:nvPr/>
        </p:nvSpPr>
        <p:spPr>
          <a:xfrm>
            <a:off x="3302863" y="1608627"/>
            <a:ext cx="862737" cy="341632"/>
          </a:xfrm>
          <a:prstGeom prst="rect">
            <a:avLst/>
          </a:prstGeom>
          <a:noFill/>
        </p:spPr>
        <p:txBody>
          <a:bodyPr wrap="none" rtlCol="0">
            <a:spAutoFit/>
          </a:bodyPr>
          <a:lstStyle/>
          <a:p>
            <a:r>
              <a:rPr lang="en-US" dirty="0">
                <a:latin typeface="+mn-lt"/>
              </a:rPr>
              <a:t>HTTP</a:t>
            </a:r>
          </a:p>
        </p:txBody>
      </p:sp>
      <p:sp>
        <p:nvSpPr>
          <p:cNvPr id="11" name="Rectangle 10">
            <a:extLst>
              <a:ext uri="{FF2B5EF4-FFF2-40B4-BE49-F238E27FC236}">
                <a16:creationId xmlns:a16="http://schemas.microsoft.com/office/drawing/2014/main" id="{EB665ED7-58E1-DC8B-0D14-5B855470FFD4}"/>
              </a:ext>
            </a:extLst>
          </p:cNvPr>
          <p:cNvSpPr/>
          <p:nvPr/>
        </p:nvSpPr>
        <p:spPr bwMode="auto">
          <a:xfrm>
            <a:off x="7042836" y="1432741"/>
            <a:ext cx="1926620" cy="1035037"/>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Application</a:t>
            </a:r>
          </a:p>
        </p:txBody>
      </p:sp>
      <p:cxnSp>
        <p:nvCxnSpPr>
          <p:cNvPr id="12" name="Straight Connector 11">
            <a:extLst>
              <a:ext uri="{FF2B5EF4-FFF2-40B4-BE49-F238E27FC236}">
                <a16:creationId xmlns:a16="http://schemas.microsoft.com/office/drawing/2014/main" id="{724DC3F0-BC4E-EA18-D6C1-86E83DF0FB24}"/>
              </a:ext>
            </a:extLst>
          </p:cNvPr>
          <p:cNvCxnSpPr>
            <a:cxnSpLocks/>
            <a:stCxn id="8" idx="3"/>
            <a:endCxn id="11" idx="1"/>
          </p:cNvCxnSpPr>
          <p:nvPr/>
        </p:nvCxnSpPr>
        <p:spPr bwMode="auto">
          <a:xfrm flipV="1">
            <a:off x="5943405" y="1950260"/>
            <a:ext cx="1099431"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10A15C4-97FD-B2F9-DA04-61D8BF577FC3}"/>
              </a:ext>
            </a:extLst>
          </p:cNvPr>
          <p:cNvSpPr txBox="1"/>
          <p:nvPr/>
        </p:nvSpPr>
        <p:spPr>
          <a:xfrm>
            <a:off x="6043977" y="1608627"/>
            <a:ext cx="862737" cy="341632"/>
          </a:xfrm>
          <a:prstGeom prst="rect">
            <a:avLst/>
          </a:prstGeom>
          <a:noFill/>
        </p:spPr>
        <p:txBody>
          <a:bodyPr wrap="none" rtlCol="0">
            <a:spAutoFit/>
          </a:bodyPr>
          <a:lstStyle/>
          <a:p>
            <a:r>
              <a:rPr lang="en-US" dirty="0">
                <a:latin typeface="+mn-lt"/>
              </a:rPr>
              <a:t>HTTP</a:t>
            </a:r>
          </a:p>
        </p:txBody>
      </p:sp>
      <p:sp>
        <p:nvSpPr>
          <p:cNvPr id="21" name="Can 20">
            <a:extLst>
              <a:ext uri="{FF2B5EF4-FFF2-40B4-BE49-F238E27FC236}">
                <a16:creationId xmlns:a16="http://schemas.microsoft.com/office/drawing/2014/main" id="{A09008B7-631C-95D3-7C97-E9A02B4AAC0F}"/>
              </a:ext>
            </a:extLst>
          </p:cNvPr>
          <p:cNvSpPr/>
          <p:nvPr/>
        </p:nvSpPr>
        <p:spPr bwMode="auto">
          <a:xfrm>
            <a:off x="9936683" y="1432741"/>
            <a:ext cx="1371600" cy="1035036"/>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22" name="Straight Connector 21">
            <a:extLst>
              <a:ext uri="{FF2B5EF4-FFF2-40B4-BE49-F238E27FC236}">
                <a16:creationId xmlns:a16="http://schemas.microsoft.com/office/drawing/2014/main" id="{8B2D6899-3634-6BE9-2835-E7E5D7B53A5C}"/>
              </a:ext>
            </a:extLst>
          </p:cNvPr>
          <p:cNvCxnSpPr>
            <a:cxnSpLocks/>
            <a:endCxn id="21" idx="2"/>
          </p:cNvCxnSpPr>
          <p:nvPr/>
        </p:nvCxnSpPr>
        <p:spPr bwMode="auto">
          <a:xfrm>
            <a:off x="8969456" y="1950259"/>
            <a:ext cx="967227"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92AA2C5E-B3CE-9902-F760-5CEE2B9190ED}"/>
              </a:ext>
            </a:extLst>
          </p:cNvPr>
          <p:cNvSpPr txBox="1"/>
          <p:nvPr/>
        </p:nvSpPr>
        <p:spPr>
          <a:xfrm>
            <a:off x="9151065" y="1567208"/>
            <a:ext cx="678391" cy="341632"/>
          </a:xfrm>
          <a:prstGeom prst="rect">
            <a:avLst/>
          </a:prstGeom>
          <a:noFill/>
        </p:spPr>
        <p:txBody>
          <a:bodyPr wrap="none" rtlCol="0">
            <a:spAutoFit/>
          </a:bodyPr>
          <a:lstStyle/>
          <a:p>
            <a:r>
              <a:rPr lang="en-US" dirty="0">
                <a:latin typeface="+mn-lt"/>
              </a:rPr>
              <a:t>TCP</a:t>
            </a:r>
          </a:p>
        </p:txBody>
      </p:sp>
      <p:sp>
        <p:nvSpPr>
          <p:cNvPr id="25" name="Rectangle 24">
            <a:extLst>
              <a:ext uri="{FF2B5EF4-FFF2-40B4-BE49-F238E27FC236}">
                <a16:creationId xmlns:a16="http://schemas.microsoft.com/office/drawing/2014/main" id="{B99F4E21-5C39-AE49-D970-1C4AB6A5907C}"/>
              </a:ext>
            </a:extLst>
          </p:cNvPr>
          <p:cNvSpPr/>
          <p:nvPr/>
        </p:nvSpPr>
        <p:spPr bwMode="auto">
          <a:xfrm>
            <a:off x="1301717" y="3353775"/>
            <a:ext cx="1777805"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Mobile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IOT</a:t>
            </a:r>
          </a:p>
        </p:txBody>
      </p:sp>
      <p:sp>
        <p:nvSpPr>
          <p:cNvPr id="29" name="Rectangle 28">
            <a:extLst>
              <a:ext uri="{FF2B5EF4-FFF2-40B4-BE49-F238E27FC236}">
                <a16:creationId xmlns:a16="http://schemas.microsoft.com/office/drawing/2014/main" id="{06113AC1-F410-A775-397A-7724DBA7D161}"/>
              </a:ext>
            </a:extLst>
          </p:cNvPr>
          <p:cNvSpPr/>
          <p:nvPr/>
        </p:nvSpPr>
        <p:spPr bwMode="auto">
          <a:xfrm>
            <a:off x="7042836" y="3352364"/>
            <a:ext cx="1926620" cy="18586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Services</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(APIs)</a:t>
            </a:r>
          </a:p>
        </p:txBody>
      </p:sp>
      <p:cxnSp>
        <p:nvCxnSpPr>
          <p:cNvPr id="30" name="Straight Connector 29">
            <a:extLst>
              <a:ext uri="{FF2B5EF4-FFF2-40B4-BE49-F238E27FC236}">
                <a16:creationId xmlns:a16="http://schemas.microsoft.com/office/drawing/2014/main" id="{C47A53C5-D919-6958-8D1B-E1B138AC99E6}"/>
              </a:ext>
            </a:extLst>
          </p:cNvPr>
          <p:cNvCxnSpPr>
            <a:cxnSpLocks/>
            <a:stCxn id="25" idx="3"/>
            <a:endCxn id="29" idx="1"/>
          </p:cNvCxnSpPr>
          <p:nvPr/>
        </p:nvCxnSpPr>
        <p:spPr bwMode="auto">
          <a:xfrm flipV="1">
            <a:off x="3079522" y="4281671"/>
            <a:ext cx="3963314" cy="14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a:extLst>
              <a:ext uri="{FF2B5EF4-FFF2-40B4-BE49-F238E27FC236}">
                <a16:creationId xmlns:a16="http://schemas.microsoft.com/office/drawing/2014/main" id="{781B77EA-B582-A9AE-47CB-FAB60BA6D2E3}"/>
              </a:ext>
            </a:extLst>
          </p:cNvPr>
          <p:cNvSpPr txBox="1"/>
          <p:nvPr/>
        </p:nvSpPr>
        <p:spPr>
          <a:xfrm>
            <a:off x="3909571" y="3664041"/>
            <a:ext cx="2709396" cy="590931"/>
          </a:xfrm>
          <a:prstGeom prst="rect">
            <a:avLst/>
          </a:prstGeom>
          <a:noFill/>
        </p:spPr>
        <p:txBody>
          <a:bodyPr wrap="none" rtlCol="0">
            <a:spAutoFit/>
          </a:bodyPr>
          <a:lstStyle/>
          <a:p>
            <a:pPr algn="ctr"/>
            <a:r>
              <a:rPr lang="en-US" dirty="0">
                <a:latin typeface="+mn-lt"/>
              </a:rPr>
              <a:t>HTTP w/JSON/XML</a:t>
            </a:r>
            <a:br>
              <a:rPr lang="en-US" dirty="0">
                <a:latin typeface="+mn-lt"/>
              </a:rPr>
            </a:br>
            <a:r>
              <a:rPr lang="en-US" dirty="0">
                <a:latin typeface="+mn-lt"/>
              </a:rPr>
              <a:t>Payload</a:t>
            </a:r>
          </a:p>
        </p:txBody>
      </p:sp>
      <p:sp>
        <p:nvSpPr>
          <p:cNvPr id="32" name="Can 31">
            <a:extLst>
              <a:ext uri="{FF2B5EF4-FFF2-40B4-BE49-F238E27FC236}">
                <a16:creationId xmlns:a16="http://schemas.microsoft.com/office/drawing/2014/main" id="{4CF660BC-AF43-934C-90A4-668388CD887B}"/>
              </a:ext>
            </a:extLst>
          </p:cNvPr>
          <p:cNvSpPr/>
          <p:nvPr/>
        </p:nvSpPr>
        <p:spPr bwMode="auto">
          <a:xfrm>
            <a:off x="9936683" y="3352364"/>
            <a:ext cx="1371600" cy="1858612"/>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Data</a:t>
            </a:r>
          </a:p>
        </p:txBody>
      </p:sp>
      <p:cxnSp>
        <p:nvCxnSpPr>
          <p:cNvPr id="33" name="Straight Connector 32">
            <a:extLst>
              <a:ext uri="{FF2B5EF4-FFF2-40B4-BE49-F238E27FC236}">
                <a16:creationId xmlns:a16="http://schemas.microsoft.com/office/drawing/2014/main" id="{56978804-5DC4-656E-427F-45AED55E3B60}"/>
              </a:ext>
            </a:extLst>
          </p:cNvPr>
          <p:cNvCxnSpPr>
            <a:cxnSpLocks/>
            <a:stCxn id="29" idx="3"/>
            <a:endCxn id="32" idx="2"/>
          </p:cNvCxnSpPr>
          <p:nvPr/>
        </p:nvCxnSpPr>
        <p:spPr bwMode="auto">
          <a:xfrm flipV="1">
            <a:off x="8969456" y="4281670"/>
            <a:ext cx="96722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 name="TextBox 33">
            <a:extLst>
              <a:ext uri="{FF2B5EF4-FFF2-40B4-BE49-F238E27FC236}">
                <a16:creationId xmlns:a16="http://schemas.microsoft.com/office/drawing/2014/main" id="{2AA2D67A-16E4-0A74-650D-FEE7E12CC73D}"/>
              </a:ext>
            </a:extLst>
          </p:cNvPr>
          <p:cNvSpPr txBox="1"/>
          <p:nvPr/>
        </p:nvSpPr>
        <p:spPr>
          <a:xfrm>
            <a:off x="9151065" y="3486831"/>
            <a:ext cx="678391" cy="341632"/>
          </a:xfrm>
          <a:prstGeom prst="rect">
            <a:avLst/>
          </a:prstGeom>
          <a:noFill/>
        </p:spPr>
        <p:txBody>
          <a:bodyPr wrap="none" rtlCol="0">
            <a:spAutoFit/>
          </a:bodyPr>
          <a:lstStyle/>
          <a:p>
            <a:r>
              <a:rPr lang="en-US" dirty="0">
                <a:latin typeface="+mn-lt"/>
              </a:rPr>
              <a:t>TCP</a:t>
            </a:r>
          </a:p>
        </p:txBody>
      </p:sp>
      <p:sp>
        <p:nvSpPr>
          <p:cNvPr id="37" name="Rectangle 36">
            <a:extLst>
              <a:ext uri="{FF2B5EF4-FFF2-40B4-BE49-F238E27FC236}">
                <a16:creationId xmlns:a16="http://schemas.microsoft.com/office/drawing/2014/main" id="{F6FDBDA0-B14C-2523-585B-DF59E62F6B8B}"/>
              </a:ext>
            </a:extLst>
          </p:cNvPr>
          <p:cNvSpPr/>
          <p:nvPr/>
        </p:nvSpPr>
        <p:spPr bwMode="auto">
          <a:xfrm>
            <a:off x="1438894" y="4494881"/>
            <a:ext cx="1503450" cy="597313"/>
          </a:xfrm>
          <a:prstGeom prst="rect">
            <a:avLst/>
          </a:prstGeom>
          <a:solidFill>
            <a:schemeClr val="tx2"/>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Application</a:t>
            </a:r>
          </a:p>
        </p:txBody>
      </p:sp>
      <p:sp>
        <p:nvSpPr>
          <p:cNvPr id="41" name="TextBox 40">
            <a:extLst>
              <a:ext uri="{FF2B5EF4-FFF2-40B4-BE49-F238E27FC236}">
                <a16:creationId xmlns:a16="http://schemas.microsoft.com/office/drawing/2014/main" id="{838C4954-B4C6-2726-6D0B-95E1A1CD90D6}"/>
              </a:ext>
            </a:extLst>
          </p:cNvPr>
          <p:cNvSpPr txBox="1"/>
          <p:nvPr/>
        </p:nvSpPr>
        <p:spPr>
          <a:xfrm>
            <a:off x="193869" y="1650725"/>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1.0</a:t>
            </a:r>
          </a:p>
        </p:txBody>
      </p:sp>
      <p:sp>
        <p:nvSpPr>
          <p:cNvPr id="42" name="TextBox 41">
            <a:extLst>
              <a:ext uri="{FF2B5EF4-FFF2-40B4-BE49-F238E27FC236}">
                <a16:creationId xmlns:a16="http://schemas.microsoft.com/office/drawing/2014/main" id="{0B197F35-A5CB-70FB-3401-8FE0306018B8}"/>
              </a:ext>
            </a:extLst>
          </p:cNvPr>
          <p:cNvSpPr txBox="1"/>
          <p:nvPr/>
        </p:nvSpPr>
        <p:spPr>
          <a:xfrm>
            <a:off x="246092" y="4024391"/>
            <a:ext cx="777777" cy="590931"/>
          </a:xfrm>
          <a:prstGeom prst="rect">
            <a:avLst/>
          </a:prstGeom>
          <a:noFill/>
        </p:spPr>
        <p:txBody>
          <a:bodyPr wrap="none" rtlCol="0">
            <a:spAutoFit/>
          </a:bodyPr>
          <a:lstStyle/>
          <a:p>
            <a:pPr algn="ctr"/>
            <a:r>
              <a:rPr lang="en-US" dirty="0">
                <a:latin typeface="+mn-lt"/>
              </a:rPr>
              <a:t>WEB</a:t>
            </a:r>
            <a:br>
              <a:rPr lang="en-US" dirty="0">
                <a:latin typeface="+mn-lt"/>
              </a:rPr>
            </a:br>
            <a:r>
              <a:rPr lang="en-US" dirty="0">
                <a:latin typeface="+mn-lt"/>
              </a:rPr>
              <a:t>2.0</a:t>
            </a:r>
          </a:p>
        </p:txBody>
      </p:sp>
      <p:sp>
        <p:nvSpPr>
          <p:cNvPr id="43" name="TextBox 42">
            <a:extLst>
              <a:ext uri="{FF2B5EF4-FFF2-40B4-BE49-F238E27FC236}">
                <a16:creationId xmlns:a16="http://schemas.microsoft.com/office/drawing/2014/main" id="{CFC42826-C76E-1D43-98E1-76B64C1ABDD8}"/>
              </a:ext>
            </a:extLst>
          </p:cNvPr>
          <p:cNvSpPr txBox="1"/>
          <p:nvPr/>
        </p:nvSpPr>
        <p:spPr>
          <a:xfrm>
            <a:off x="337469" y="5615915"/>
            <a:ext cx="11517061" cy="646331"/>
          </a:xfrm>
          <a:prstGeom prst="rect">
            <a:avLst/>
          </a:prstGeom>
          <a:noFill/>
        </p:spPr>
        <p:txBody>
          <a:bodyPr wrap="square" rtlCol="0">
            <a:spAutoFit/>
          </a:bodyPr>
          <a:lstStyle/>
          <a:p>
            <a:r>
              <a:rPr lang="en-US" sz="2000" b="0" dirty="0">
                <a:latin typeface="+mn-lt"/>
              </a:rPr>
              <a:t>The primary architecture shift in web 2.0 is that the application itself moves to running on the client and the client types expand from just a browser to mobile and IoT</a:t>
            </a:r>
          </a:p>
        </p:txBody>
      </p:sp>
    </p:spTree>
    <p:extLst>
      <p:ext uri="{BB962C8B-B14F-4D97-AF65-F5344CB8AC3E}">
        <p14:creationId xmlns:p14="http://schemas.microsoft.com/office/powerpoint/2010/main" val="144307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Web 2.0 starts by exploiting a little known feature called XHTR (XML Http Request) </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In 1998, Microsoft developed the concept behind XHTR to support a web-based mail program which was first shipped with IE5 in 1999</a:t>
            </a:r>
          </a:p>
          <a:p>
            <a:r>
              <a:rPr lang="en-US" sz="2400" dirty="0"/>
              <a:t>This “feature” was inconsistently implemented in a variety or browsers over the early years</a:t>
            </a:r>
          </a:p>
          <a:p>
            <a:r>
              <a:rPr lang="en-US" sz="2400" dirty="0"/>
              <a:t>In 2004, Google saw the promise of XHTR and </a:t>
            </a:r>
            <a:r>
              <a:rPr lang="en-US" sz="2400" dirty="0" err="1"/>
              <a:t>creaed</a:t>
            </a:r>
            <a:r>
              <a:rPr lang="en-US" sz="2400" dirty="0"/>
              <a:t> a browser compatible </a:t>
            </a:r>
            <a:r>
              <a:rPr lang="en-US" sz="2400" dirty="0" err="1"/>
              <a:t>javascript</a:t>
            </a:r>
            <a:r>
              <a:rPr lang="en-US" sz="2400" dirty="0"/>
              <a:t> library that they needed to support a new generation of applications they were creating – Gmail in 2004, and Google Maps in 2005</a:t>
            </a:r>
          </a:p>
          <a:p>
            <a:r>
              <a:rPr lang="en-US" sz="2400" dirty="0"/>
              <a:t>In 2006, XHTR was released as a standard by the W3C - </a:t>
            </a:r>
            <a:r>
              <a:rPr lang="en-US" sz="1600" dirty="0"/>
              <a:t>https://www.w3.org/TR/2006/WD-XMLHttpRequest-20060405/  </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337470" y="5852290"/>
            <a:ext cx="11854530" cy="646331"/>
          </a:xfrm>
          <a:prstGeom prst="rect">
            <a:avLst/>
          </a:prstGeom>
          <a:noFill/>
        </p:spPr>
        <p:txBody>
          <a:bodyPr wrap="square" rtlCol="0">
            <a:spAutoFit/>
          </a:bodyPr>
          <a:lstStyle/>
          <a:p>
            <a:pPr algn="ctr"/>
            <a:r>
              <a:rPr lang="en-US" sz="2000" dirty="0">
                <a:solidFill>
                  <a:srgbClr val="7030A0"/>
                </a:solidFill>
                <a:latin typeface="+mn-lt"/>
              </a:rPr>
              <a:t>Like most interesting things, the enabler for web 2.0 was introduced for a totally different purpose and then later exploited to enable things we use today</a:t>
            </a:r>
          </a:p>
        </p:txBody>
      </p:sp>
    </p:spTree>
    <p:extLst>
      <p:ext uri="{BB962C8B-B14F-4D97-AF65-F5344CB8AC3E}">
        <p14:creationId xmlns:p14="http://schemas.microsoft.com/office/powerpoint/2010/main" val="4215843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Ajax Design Strategies">
            <a:extLst>
              <a:ext uri="{FF2B5EF4-FFF2-40B4-BE49-F238E27FC236}">
                <a16:creationId xmlns:a16="http://schemas.microsoft.com/office/drawing/2014/main" id="{7FC31B07-C98F-BB71-BA1D-42AC0D63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48" y="3213958"/>
            <a:ext cx="5728083" cy="3207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a:xfrm>
            <a:off x="609600" y="314268"/>
            <a:ext cx="10972800" cy="698948"/>
          </a:xfrm>
        </p:spPr>
        <p:txBody>
          <a:bodyPr/>
          <a:lstStyle/>
          <a:p>
            <a:r>
              <a:rPr lang="en-US" dirty="0"/>
              <a:t>What does XHTR (and AJAX) enable along with its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510448" y="1551289"/>
            <a:ext cx="10947094" cy="4114800"/>
          </a:xfrm>
        </p:spPr>
        <p:txBody>
          <a:bodyPr/>
          <a:lstStyle/>
          <a:p>
            <a:r>
              <a:rPr lang="en-US" sz="2000" dirty="0"/>
              <a:t>Terminology, XHTR is often talked about with something else called AJAX – Ajax stands for asynchronous </a:t>
            </a:r>
            <a:r>
              <a:rPr lang="en-US" sz="2000" dirty="0" err="1"/>
              <a:t>javascript</a:t>
            </a:r>
            <a:r>
              <a:rPr lang="en-US" sz="2000" dirty="0"/>
              <a:t> and XML</a:t>
            </a:r>
          </a:p>
          <a:p>
            <a:r>
              <a:rPr lang="en-US" sz="2000" dirty="0"/>
              <a:t>AJAX is the API component that the browser uses, XHTR is the structure of the object that interacts with servers over HTTP</a:t>
            </a:r>
            <a:endParaRPr lang="en-US" sz="1400" dirty="0"/>
          </a:p>
          <a:p>
            <a:endParaRPr lang="en-US" sz="1800" dirty="0"/>
          </a:p>
          <a:p>
            <a:pPr lvl="1"/>
            <a:endParaRPr lang="en-US" sz="1800" dirty="0"/>
          </a:p>
        </p:txBody>
      </p:sp>
      <p:pic>
        <p:nvPicPr>
          <p:cNvPr id="12292" name="Picture 4" descr="AJAX Web Application Model | Download Scientific Diagram">
            <a:extLst>
              <a:ext uri="{FF2B5EF4-FFF2-40B4-BE49-F238E27FC236}">
                <a16:creationId xmlns:a16="http://schemas.microsoft.com/office/drawing/2014/main" id="{6EAC59EE-B49F-FE39-10C1-E6372C8EF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617" y="3608689"/>
            <a:ext cx="4054436" cy="274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90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a:xfrm>
            <a:off x="354376" y="291467"/>
            <a:ext cx="11483248" cy="698948"/>
          </a:xfrm>
        </p:spPr>
        <p:txBody>
          <a:bodyPr/>
          <a:lstStyle/>
          <a:p>
            <a:r>
              <a:rPr lang="en-US" dirty="0"/>
              <a:t>Capabilities enabled by the Web 2.0 Architecture</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371600"/>
            <a:ext cx="10024872" cy="4114800"/>
          </a:xfrm>
        </p:spPr>
        <p:txBody>
          <a:bodyPr/>
          <a:lstStyle/>
          <a:p>
            <a:r>
              <a:rPr lang="en-US" sz="2400" dirty="0"/>
              <a:t>Web 1.0 was about the evolution from static content to dynamic content</a:t>
            </a:r>
          </a:p>
          <a:p>
            <a:r>
              <a:rPr lang="en-US" sz="2400" dirty="0"/>
              <a:t>Web 2.0 is about running fully featured applications over the web protocols</a:t>
            </a:r>
          </a:p>
          <a:p>
            <a:pPr lvl="1"/>
            <a:r>
              <a:rPr lang="en-US" sz="2000" dirty="0"/>
              <a:t>Multi-Client – not just web browsers but mobile and IoT devices</a:t>
            </a:r>
          </a:p>
          <a:p>
            <a:r>
              <a:rPr lang="en-US" sz="2450" dirty="0"/>
              <a:t>Web 2.0 also brought with it extensions to the underlying HTTP protocol</a:t>
            </a:r>
          </a:p>
          <a:p>
            <a:pPr lvl="1"/>
            <a:r>
              <a:rPr lang="en-US" sz="2000" dirty="0"/>
              <a:t>HTTP/2.0 – Switch from non-persistent to persistent connections; Switch from text to binary payloads</a:t>
            </a:r>
          </a:p>
          <a:p>
            <a:pPr lvl="1"/>
            <a:r>
              <a:rPr lang="en-US" sz="2000" dirty="0"/>
              <a:t>MQTT – A queue based lightweight, low-energy protocol suitable to support fleets of IoT devices running embedded web 2.0 applications</a:t>
            </a:r>
          </a:p>
          <a:p>
            <a:endParaRPr lang="en-US" sz="2000" dirty="0"/>
          </a:p>
          <a:p>
            <a:pPr lvl="1"/>
            <a:endParaRPr lang="en-US" sz="2000" dirty="0"/>
          </a:p>
        </p:txBody>
      </p:sp>
      <p:sp>
        <p:nvSpPr>
          <p:cNvPr id="5" name="TextBox 4">
            <a:extLst>
              <a:ext uri="{FF2B5EF4-FFF2-40B4-BE49-F238E27FC236}">
                <a16:creationId xmlns:a16="http://schemas.microsoft.com/office/drawing/2014/main" id="{6C589843-E026-D125-DC3A-D22825575A0E}"/>
              </a:ext>
            </a:extLst>
          </p:cNvPr>
          <p:cNvSpPr txBox="1"/>
          <p:nvPr/>
        </p:nvSpPr>
        <p:spPr>
          <a:xfrm>
            <a:off x="0" y="5709822"/>
            <a:ext cx="12192000" cy="646331"/>
          </a:xfrm>
          <a:prstGeom prst="rect">
            <a:avLst/>
          </a:prstGeom>
          <a:noFill/>
        </p:spPr>
        <p:txBody>
          <a:bodyPr wrap="square" rtlCol="0">
            <a:spAutoFit/>
          </a:bodyPr>
          <a:lstStyle/>
          <a:p>
            <a:pPr algn="ctr"/>
            <a:r>
              <a:rPr lang="en-US" sz="2000" dirty="0">
                <a:solidFill>
                  <a:srgbClr val="7030A0"/>
                </a:solidFill>
                <a:latin typeface="+mn-lt"/>
              </a:rPr>
              <a:t>Most basically stated – </a:t>
            </a:r>
            <a:br>
              <a:rPr lang="en-US" sz="2000" dirty="0">
                <a:solidFill>
                  <a:srgbClr val="7030A0"/>
                </a:solidFill>
                <a:latin typeface="+mn-lt"/>
              </a:rPr>
            </a:br>
            <a:r>
              <a:rPr lang="en-US" sz="2000" dirty="0">
                <a:solidFill>
                  <a:srgbClr val="7030A0"/>
                </a:solidFill>
                <a:latin typeface="+mn-lt"/>
              </a:rPr>
              <a:t>Web 2.0 is about being able to do useful things over the Web</a:t>
            </a:r>
          </a:p>
        </p:txBody>
      </p:sp>
    </p:spTree>
    <p:extLst>
      <p:ext uri="{BB962C8B-B14F-4D97-AF65-F5344CB8AC3E}">
        <p14:creationId xmlns:p14="http://schemas.microsoft.com/office/powerpoint/2010/main" val="336378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16</a:t>
            </a:fld>
            <a:endParaRPr lang="en-US" dirty="0"/>
          </a:p>
        </p:txBody>
      </p:sp>
      <p:sp>
        <p:nvSpPr>
          <p:cNvPr id="470018" name="Rectangle 2"/>
          <p:cNvSpPr>
            <a:spLocks noGrp="1" noChangeArrowheads="1"/>
          </p:cNvSpPr>
          <p:nvPr>
            <p:ph type="title"/>
          </p:nvPr>
        </p:nvSpPr>
        <p:spPr>
          <a:xfrm>
            <a:off x="609600" y="120797"/>
            <a:ext cx="10936077" cy="698948"/>
          </a:xfrm>
        </p:spPr>
        <p:txBody>
          <a:bodyPr/>
          <a:lstStyle/>
          <a:p>
            <a:r>
              <a:rPr lang="en-US" dirty="0"/>
              <a:t>Web 2.0 – Circa 2005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849918"/>
            <a:ext cx="1598672" cy="2567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2378728"/>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874094" y="1872769"/>
            <a:ext cx="451540" cy="12608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25634" y="1144871"/>
            <a:ext cx="2209800" cy="1455795"/>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95438" y="2080306"/>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flipV="1">
            <a:off x="2695585" y="4417316"/>
            <a:ext cx="348207"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5945744" y="4135918"/>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Content provider: Browser downloads application code either via a web server or a content delivery network</a:t>
            </a:r>
          </a:p>
          <a:p>
            <a:pPr lvl="1">
              <a:lnSpc>
                <a:spcPct val="100000"/>
              </a:lnSpc>
            </a:pPr>
            <a:r>
              <a:rPr lang="en-US" sz="1550" b="0" dirty="0"/>
              <a:t>Once application is downloaded, it is bootstrapped and executed 100% in browser</a:t>
            </a:r>
          </a:p>
          <a:p>
            <a:pPr lvl="1">
              <a:lnSpc>
                <a:spcPct val="100000"/>
              </a:lnSpc>
            </a:pPr>
            <a:r>
              <a:rPr lang="en-US" sz="1550" b="0" dirty="0"/>
              <a:t>Application makes requests over HTTP to APIs using Ajax</a:t>
            </a:r>
          </a:p>
          <a:p>
            <a:pPr lvl="1">
              <a:lnSpc>
                <a:spcPct val="100000"/>
              </a:lnSpc>
            </a:pPr>
            <a:r>
              <a:rPr lang="en-US" sz="1550" b="0" dirty="0"/>
              <a:t>To manage scale and security, purpose built proxies are deployed; a WAF for security, and an API gateway to manage the APIs </a:t>
            </a:r>
          </a:p>
          <a:p>
            <a:pPr>
              <a:lnSpc>
                <a:spcPct val="100000"/>
              </a:lnSpc>
            </a:pPr>
            <a:r>
              <a:rPr lang="en-US" sz="1800" b="0" dirty="0"/>
              <a:t>Challenges</a:t>
            </a:r>
          </a:p>
          <a:p>
            <a:pPr lvl="1">
              <a:lnSpc>
                <a:spcPct val="100000"/>
              </a:lnSpc>
            </a:pPr>
            <a:r>
              <a:rPr lang="en-US" sz="1350" b="0" dirty="0" err="1"/>
              <a:t>Javascript</a:t>
            </a:r>
            <a:r>
              <a:rPr lang="en-US" sz="1350" b="0" dirty="0"/>
              <a:t> is complex to create and maintain these types of applications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731726"/>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4988498" y="1134132"/>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425327" y="3396960"/>
            <a:ext cx="1300910" cy="949795"/>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FFFF00"/>
                </a:solidFill>
                <a:effectLst/>
                <a:latin typeface="+mn-lt"/>
                <a:ea typeface="ＭＳ Ｐゴシック" charset="0"/>
              </a:rPr>
              <a:t>Javascript</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Application</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Courier" pitchFamily="2" charset="0"/>
                <a:ea typeface="ＭＳ Ｐゴシック" charset="0"/>
              </a:rPr>
              <a:t>Ajax()</a:t>
            </a: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595438" y="1557544"/>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271838" y="1669827"/>
            <a:ext cx="716660" cy="945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endCxn id="18" idx="2"/>
          </p:cNvCxnSpPr>
          <p:nvPr/>
        </p:nvCxnSpPr>
        <p:spPr bwMode="auto">
          <a:xfrm>
            <a:off x="4271838" y="2317805"/>
            <a:ext cx="721862" cy="5966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a:extLst>
              <a:ext uri="{FF2B5EF4-FFF2-40B4-BE49-F238E27FC236}">
                <a16:creationId xmlns:a16="http://schemas.microsoft.com/office/drawing/2014/main" id="{A0BC2A9A-8D5F-369A-EEDB-CA6AD4B4F130}"/>
              </a:ext>
            </a:extLst>
          </p:cNvPr>
          <p:cNvSpPr txBox="1"/>
          <p:nvPr/>
        </p:nvSpPr>
        <p:spPr>
          <a:xfrm rot="16200000">
            <a:off x="1304964" y="1583135"/>
            <a:ext cx="1479892" cy="341632"/>
          </a:xfrm>
          <a:prstGeom prst="rect">
            <a:avLst/>
          </a:prstGeom>
          <a:noFill/>
        </p:spPr>
        <p:txBody>
          <a:bodyPr wrap="none" rtlCol="0">
            <a:spAutoFit/>
          </a:bodyPr>
          <a:lstStyle/>
          <a:p>
            <a:r>
              <a:rPr lang="en-US" dirty="0">
                <a:latin typeface="+mn-lt"/>
              </a:rPr>
              <a:t>Download</a:t>
            </a:r>
          </a:p>
        </p:txBody>
      </p: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02981" y="4232342"/>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21139" y="4232341"/>
            <a:ext cx="3015257" cy="369951"/>
          </a:xfrm>
          <a:prstGeom prst="rect">
            <a:avLst/>
          </a:prstGeom>
          <a:solidFill>
            <a:srgbClr val="00206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3687587" y="3623324"/>
            <a:ext cx="2672511" cy="230162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FFFF00"/>
                </a:solidFill>
                <a:effectLst/>
                <a:latin typeface="+mn-lt"/>
                <a:ea typeface="ＭＳ Ｐゴシック" charset="0"/>
              </a:rPr>
              <a:t>API Runtime</a:t>
            </a:r>
            <a:br>
              <a:rPr kumimoji="0" lang="en-US" sz="1600" i="0" u="none" strike="noStrike" cap="none" normalizeH="0" baseline="0" dirty="0">
                <a:ln>
                  <a:noFill/>
                </a:ln>
                <a:solidFill>
                  <a:srgbClr val="FFFF00"/>
                </a:solidFill>
                <a:effectLst/>
                <a:latin typeface="+mn-lt"/>
                <a:ea typeface="ＭＳ Ｐゴシック" charset="0"/>
              </a:rPr>
            </a:br>
            <a:r>
              <a:rPr kumimoji="0" lang="en-US" sz="1600" i="0" u="none" strike="noStrike" cap="none" normalizeH="0" baseline="0" dirty="0">
                <a:ln>
                  <a:noFill/>
                </a:ln>
                <a:solidFill>
                  <a:srgbClr val="FFFF00"/>
                </a:solidFill>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3945246"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4717364"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475702" y="4346756"/>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3945246"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4717364"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475702" y="4833800"/>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3945246"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4717364"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475702" y="5320844"/>
            <a:ext cx="653184"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413743" y="4417316"/>
            <a:ext cx="26575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endCxn id="43" idx="0"/>
          </p:cNvCxnSpPr>
          <p:nvPr/>
        </p:nvCxnSpPr>
        <p:spPr bwMode="auto">
          <a:xfrm>
            <a:off x="1756172" y="3823080"/>
            <a:ext cx="569462" cy="59423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9458" name="Picture 2" descr="Image result for gmail logo">
            <a:extLst>
              <a:ext uri="{FF2B5EF4-FFF2-40B4-BE49-F238E27FC236}">
                <a16:creationId xmlns:a16="http://schemas.microsoft.com/office/drawing/2014/main" id="{0CE28F44-26E5-66A3-11F4-8FBB4D707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59" y="5978023"/>
            <a:ext cx="1089295" cy="61212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descr="Image result for google maps logo">
            <a:extLst>
              <a:ext uri="{FF2B5EF4-FFF2-40B4-BE49-F238E27FC236}">
                <a16:creationId xmlns:a16="http://schemas.microsoft.com/office/drawing/2014/main" id="{6788DCFE-9AB1-0C56-B511-FDFF1855E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734" y="5932129"/>
            <a:ext cx="726043" cy="726043"/>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8CE383A-27E3-3764-302E-BF41A8E17FB7}"/>
              </a:ext>
            </a:extLst>
          </p:cNvPr>
          <p:cNvSpPr txBox="1"/>
          <p:nvPr/>
        </p:nvSpPr>
        <p:spPr>
          <a:xfrm>
            <a:off x="22363" y="6523288"/>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1442334" y="6542828"/>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7" name="TextBox 36">
            <a:extLst>
              <a:ext uri="{FF2B5EF4-FFF2-40B4-BE49-F238E27FC236}">
                <a16:creationId xmlns:a16="http://schemas.microsoft.com/office/drawing/2014/main" id="{624EF96E-8545-F67F-E1DD-761193BE778D}"/>
              </a:ext>
            </a:extLst>
          </p:cNvPr>
          <p:cNvSpPr txBox="1"/>
          <p:nvPr/>
        </p:nvSpPr>
        <p:spPr>
          <a:xfrm rot="16200000">
            <a:off x="975444" y="4963662"/>
            <a:ext cx="2069797" cy="286232"/>
          </a:xfrm>
          <a:prstGeom prst="rect">
            <a:avLst/>
          </a:prstGeom>
          <a:noFill/>
        </p:spPr>
        <p:txBody>
          <a:bodyPr wrap="none" rtlCol="0">
            <a:spAutoFit/>
          </a:bodyPr>
          <a:lstStyle/>
          <a:p>
            <a:r>
              <a:rPr lang="en-US" sz="1400" dirty="0">
                <a:latin typeface="+mn-lt"/>
              </a:rPr>
              <a:t>XHTR (XML/JSON)</a:t>
            </a:r>
          </a:p>
        </p:txBody>
      </p:sp>
    </p:spTree>
    <p:extLst>
      <p:ext uri="{BB962C8B-B14F-4D97-AF65-F5344CB8AC3E}">
        <p14:creationId xmlns:p14="http://schemas.microsoft.com/office/powerpoint/2010/main" val="32867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17</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 Circa 2008-today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Introduction of multiple new components</a:t>
            </a:r>
          </a:p>
          <a:p>
            <a:pPr lvl="1">
              <a:lnSpc>
                <a:spcPct val="100000"/>
              </a:lnSpc>
            </a:pPr>
            <a:r>
              <a:rPr lang="en-US" sz="1550" b="0" dirty="0"/>
              <a:t>Single Page Application (SPA) Frameworks mature to make developing modern web applications significantly easier</a:t>
            </a:r>
          </a:p>
          <a:p>
            <a:pPr lvl="1">
              <a:lnSpc>
                <a:spcPct val="100000"/>
              </a:lnSpc>
            </a:pPr>
            <a:r>
              <a:rPr lang="en-US" sz="1550" b="0" dirty="0"/>
              <a:t>Mobile Apps arise with nice SDKs that reuse the web platform for data exchange</a:t>
            </a:r>
          </a:p>
          <a:p>
            <a:pPr lvl="1">
              <a:lnSpc>
                <a:spcPct val="100000"/>
              </a:lnSpc>
            </a:pPr>
            <a:r>
              <a:rPr lang="en-US" sz="1550" b="0" dirty="0"/>
              <a:t>IoT devices become very popular – IoT devices have varying capabilities and power thus multiple integration paths are supported – direct HTTP/JSON, MQTT over TCP, or specialized low power protocols such as Z-Wave, ZigBee, Bluetooth, </a:t>
            </a:r>
            <a:r>
              <a:rPr lang="en-US" sz="1550" b="0" dirty="0" err="1"/>
              <a:t>etc</a:t>
            </a:r>
            <a:endParaRPr lang="en-US" sz="1550" b="0" dirty="0"/>
          </a:p>
          <a:p>
            <a:pPr marL="514350" lvl="1" indent="0">
              <a:lnSpc>
                <a:spcPct val="100000"/>
              </a:lnSpc>
              <a:buNone/>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84692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18</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Summary</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92302" y="797313"/>
            <a:ext cx="1598672" cy="261201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5037262" y="2041240"/>
            <a:ext cx="1371600" cy="1071390"/>
          </a:xfrm>
          <a:prstGeom prst="can">
            <a:avLst>
              <a:gd name="adj" fmla="val 18830"/>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File </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flipV="1">
            <a:off x="1690974" y="1508504"/>
            <a:ext cx="685827" cy="59481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376801" y="780606"/>
            <a:ext cx="2209800" cy="145579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mn-lt"/>
                <a:ea typeface="ＭＳ Ｐゴシック" charset="0"/>
              </a:rPr>
              <a:t>Content Provider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646605" y="1716041"/>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Web Server</a:t>
            </a:r>
          </a:p>
        </p:txBody>
      </p:sp>
      <p:cxnSp>
        <p:nvCxnSpPr>
          <p:cNvPr id="22" name="Straight Connector 21">
            <a:extLst>
              <a:ext uri="{FF2B5EF4-FFF2-40B4-BE49-F238E27FC236}">
                <a16:creationId xmlns:a16="http://schemas.microsoft.com/office/drawing/2014/main" id="{D62A1FEA-A3C1-9B38-8FC3-D0DF2E692672}"/>
              </a:ext>
            </a:extLst>
          </p:cNvPr>
          <p:cNvCxnSpPr>
            <a:cxnSpLocks/>
            <a:stCxn id="43" idx="2"/>
            <a:endCxn id="48" idx="0"/>
          </p:cNvCxnSpPr>
          <p:nvPr/>
        </p:nvCxnSpPr>
        <p:spPr bwMode="auto">
          <a:xfrm>
            <a:off x="3060843" y="4127485"/>
            <a:ext cx="312193" cy="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316EF7E4-D780-B37D-1866-DEFC91C36A3D}"/>
              </a:ext>
            </a:extLst>
          </p:cNvPr>
          <p:cNvCxnSpPr>
            <a:cxnSpLocks/>
          </p:cNvCxnSpPr>
          <p:nvPr/>
        </p:nvCxnSpPr>
        <p:spPr bwMode="auto">
          <a:xfrm>
            <a:off x="6378650" y="3960746"/>
            <a:ext cx="0" cy="990601"/>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117917" y="1047820"/>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For all practical purposes this is the current state of the web</a:t>
            </a:r>
          </a:p>
          <a:p>
            <a:pPr lvl="1">
              <a:lnSpc>
                <a:spcPct val="100000"/>
              </a:lnSpc>
            </a:pPr>
            <a:r>
              <a:rPr lang="en-US" sz="1550" b="0" dirty="0"/>
              <a:t>Web 1.0 was about delivering rich content</a:t>
            </a:r>
          </a:p>
          <a:p>
            <a:pPr lvl="1">
              <a:lnSpc>
                <a:spcPct val="100000"/>
              </a:lnSpc>
            </a:pPr>
            <a:r>
              <a:rPr lang="en-US" sz="1550" b="0" dirty="0"/>
              <a:t>Web 2.0 is about using the web architecture to do useful things</a:t>
            </a:r>
          </a:p>
          <a:p>
            <a:pPr>
              <a:lnSpc>
                <a:spcPct val="100000"/>
              </a:lnSpc>
            </a:pPr>
            <a:r>
              <a:rPr lang="en-US" sz="2000" b="0" dirty="0"/>
              <a:t>Architecture Pivots</a:t>
            </a:r>
          </a:p>
          <a:p>
            <a:pPr lvl="1">
              <a:lnSpc>
                <a:spcPct val="100000"/>
              </a:lnSpc>
            </a:pPr>
            <a:r>
              <a:rPr lang="en-US" sz="1550" b="0" dirty="0"/>
              <a:t>Application code delivered to client remotely – benefits, easy patching and updates</a:t>
            </a:r>
          </a:p>
          <a:p>
            <a:pPr lvl="1">
              <a:lnSpc>
                <a:spcPct val="100000"/>
              </a:lnSpc>
            </a:pPr>
            <a:r>
              <a:rPr lang="en-US" sz="1550" b="0" dirty="0"/>
              <a:t>Application runs locally on client – provides limitless scale </a:t>
            </a:r>
          </a:p>
          <a:p>
            <a:pPr lvl="1">
              <a:lnSpc>
                <a:spcPct val="100000"/>
              </a:lnSpc>
            </a:pPr>
            <a:r>
              <a:rPr lang="en-US" sz="1550" b="0" dirty="0"/>
              <a:t>Data and remote functions provided by APIs – numerous architectural innovations here as well (more to come on this topic)</a:t>
            </a:r>
          </a:p>
          <a:p>
            <a:pPr marL="514350" lvl="1" indent="0">
              <a:lnSpc>
                <a:spcPct val="100000"/>
              </a:lnSpc>
              <a:buNone/>
            </a:pPr>
            <a:endParaRPr lang="en-US" sz="1800" b="0" dirty="0"/>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222975" y="1480914"/>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3" name="Can 32">
            <a:extLst>
              <a:ext uri="{FF2B5EF4-FFF2-40B4-BE49-F238E27FC236}">
                <a16:creationId xmlns:a16="http://schemas.microsoft.com/office/drawing/2014/main" id="{E367673A-9595-6089-147D-618B131849F8}"/>
              </a:ext>
            </a:extLst>
          </p:cNvPr>
          <p:cNvSpPr/>
          <p:nvPr/>
        </p:nvSpPr>
        <p:spPr bwMode="auto">
          <a:xfrm>
            <a:off x="5032060" y="796644"/>
            <a:ext cx="1371600" cy="1071390"/>
          </a:xfrm>
          <a:prstGeom prst="can">
            <a:avLst>
              <a:gd name="adj" fmla="val 16774"/>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ea typeface="ＭＳ Ｐゴシック" charset="0"/>
              </a:rPr>
              <a:t>Cloud</a:t>
            </a:r>
            <a:br>
              <a:rPr kumimoji="0" lang="en-US" sz="1400" b="0" i="0" u="none" strike="noStrike" cap="none" normalizeH="0" baseline="0" dirty="0">
                <a:ln>
                  <a:noFill/>
                </a:ln>
                <a:solidFill>
                  <a:schemeClr val="tx1"/>
                </a:solidFill>
                <a:effectLst/>
                <a:latin typeface="+mn-lt"/>
                <a:ea typeface="ＭＳ Ｐゴシック" charset="0"/>
              </a:rPr>
            </a:br>
            <a:r>
              <a:rPr kumimoji="0" lang="en-US" sz="1400" b="0" i="0" u="none" strike="noStrike" cap="none" normalizeH="0" baseline="0" dirty="0">
                <a:ln>
                  <a:noFill/>
                </a:ln>
                <a:solidFill>
                  <a:schemeClr val="tx1"/>
                </a:solidFill>
                <a:effectLst/>
                <a:latin typeface="+mn-lt"/>
                <a:ea typeface="ＭＳ Ｐゴシック" charset="0"/>
              </a:rPr>
              <a:t>CDN</a:t>
            </a:r>
          </a:p>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latin typeface="+mn-lt"/>
              </a:rPr>
              <a:t>Javascript</a:t>
            </a:r>
            <a:br>
              <a:rPr lang="en-US" sz="1100" dirty="0">
                <a:latin typeface="+mn-lt"/>
              </a:rPr>
            </a:br>
            <a:r>
              <a:rPr lang="en-US" sz="1100" dirty="0">
                <a:latin typeface="+mn-lt"/>
              </a:rPr>
              <a:t>Bundle</a:t>
            </a:r>
            <a:endParaRPr kumimoji="0" lang="en-US" sz="1400"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2D94A1E5-53AD-CA4A-47EE-C4DC5DAF2CC7}"/>
              </a:ext>
            </a:extLst>
          </p:cNvPr>
          <p:cNvSpPr/>
          <p:nvPr/>
        </p:nvSpPr>
        <p:spPr bwMode="auto">
          <a:xfrm>
            <a:off x="242207" y="2146149"/>
            <a:ext cx="1300910"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SPA</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Framework</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36" name="Rectangle 35">
            <a:extLst>
              <a:ext uri="{FF2B5EF4-FFF2-40B4-BE49-F238E27FC236}">
                <a16:creationId xmlns:a16="http://schemas.microsoft.com/office/drawing/2014/main" id="{AC3DE476-F309-7243-9F83-BCBBA03FDB26}"/>
              </a:ext>
            </a:extLst>
          </p:cNvPr>
          <p:cNvSpPr/>
          <p:nvPr/>
        </p:nvSpPr>
        <p:spPr bwMode="auto">
          <a:xfrm>
            <a:off x="2646605" y="1193279"/>
            <a:ext cx="1676400" cy="41359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Cloud</a:t>
            </a:r>
          </a:p>
        </p:txBody>
      </p:sp>
      <p:cxnSp>
        <p:nvCxnSpPr>
          <p:cNvPr id="38" name="Straight Connector 37">
            <a:extLst>
              <a:ext uri="{FF2B5EF4-FFF2-40B4-BE49-F238E27FC236}">
                <a16:creationId xmlns:a16="http://schemas.microsoft.com/office/drawing/2014/main" id="{0794F646-CE09-8100-D8E5-7F42632F7CA7}"/>
              </a:ext>
            </a:extLst>
          </p:cNvPr>
          <p:cNvCxnSpPr>
            <a:cxnSpLocks/>
            <a:stCxn id="36" idx="3"/>
            <a:endCxn id="33" idx="2"/>
          </p:cNvCxnSpPr>
          <p:nvPr/>
        </p:nvCxnSpPr>
        <p:spPr bwMode="auto">
          <a:xfrm flipV="1">
            <a:off x="4323005" y="1332339"/>
            <a:ext cx="709055" cy="677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a:extLst>
              <a:ext uri="{FF2B5EF4-FFF2-40B4-BE49-F238E27FC236}">
                <a16:creationId xmlns:a16="http://schemas.microsoft.com/office/drawing/2014/main" id="{5A41C704-0068-A416-E887-FAD7FDA770CF}"/>
              </a:ext>
            </a:extLst>
          </p:cNvPr>
          <p:cNvCxnSpPr>
            <a:cxnSpLocks/>
            <a:stCxn id="21" idx="3"/>
            <a:endCxn id="18" idx="2"/>
          </p:cNvCxnSpPr>
          <p:nvPr/>
        </p:nvCxnSpPr>
        <p:spPr bwMode="auto">
          <a:xfrm>
            <a:off x="4323005" y="1922837"/>
            <a:ext cx="714257" cy="65409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3" name="Rectangle 42">
            <a:extLst>
              <a:ext uri="{FF2B5EF4-FFF2-40B4-BE49-F238E27FC236}">
                <a16:creationId xmlns:a16="http://schemas.microsoft.com/office/drawing/2014/main" id="{D5EDB9DF-7D28-46F5-A8BF-0CE0A85CA0B2}"/>
              </a:ext>
            </a:extLst>
          </p:cNvPr>
          <p:cNvSpPr/>
          <p:nvPr/>
        </p:nvSpPr>
        <p:spPr bwMode="auto">
          <a:xfrm rot="16200000">
            <a:off x="1086184" y="3942510"/>
            <a:ext cx="3579367"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Web Application Firewall</a:t>
            </a:r>
          </a:p>
        </p:txBody>
      </p:sp>
      <p:sp>
        <p:nvSpPr>
          <p:cNvPr id="48" name="Rectangle 47">
            <a:extLst>
              <a:ext uri="{FF2B5EF4-FFF2-40B4-BE49-F238E27FC236}">
                <a16:creationId xmlns:a16="http://schemas.microsoft.com/office/drawing/2014/main" id="{EC3E0B84-57B3-A143-C90D-DCEA8E0A5F55}"/>
              </a:ext>
            </a:extLst>
          </p:cNvPr>
          <p:cNvSpPr/>
          <p:nvPr/>
        </p:nvSpPr>
        <p:spPr bwMode="auto">
          <a:xfrm rot="16200000">
            <a:off x="1768325" y="3942514"/>
            <a:ext cx="3579373" cy="36995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effectLst/>
                <a:latin typeface="+mn-lt"/>
                <a:ea typeface="ＭＳ Ｐゴシック" charset="0"/>
              </a:rPr>
              <a:t>API Gateway</a:t>
            </a:r>
          </a:p>
        </p:txBody>
      </p:sp>
      <p:sp>
        <p:nvSpPr>
          <p:cNvPr id="51" name="Rectangle 50">
            <a:extLst>
              <a:ext uri="{FF2B5EF4-FFF2-40B4-BE49-F238E27FC236}">
                <a16:creationId xmlns:a16="http://schemas.microsoft.com/office/drawing/2014/main" id="{3A5F0462-5660-A2C7-239E-FC1052707749}"/>
              </a:ext>
            </a:extLst>
          </p:cNvPr>
          <p:cNvSpPr/>
          <p:nvPr/>
        </p:nvSpPr>
        <p:spPr bwMode="auto">
          <a:xfrm>
            <a:off x="4120493" y="3448152"/>
            <a:ext cx="2672511" cy="2301621"/>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 Runtime</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(K8s, VM, Serverless)</a:t>
            </a:r>
          </a:p>
        </p:txBody>
      </p:sp>
      <p:sp>
        <p:nvSpPr>
          <p:cNvPr id="53" name="Rectangle 52">
            <a:extLst>
              <a:ext uri="{FF2B5EF4-FFF2-40B4-BE49-F238E27FC236}">
                <a16:creationId xmlns:a16="http://schemas.microsoft.com/office/drawing/2014/main" id="{32586566-5707-0088-A94B-2854079B9495}"/>
              </a:ext>
            </a:extLst>
          </p:cNvPr>
          <p:cNvSpPr/>
          <p:nvPr/>
        </p:nvSpPr>
        <p:spPr bwMode="auto">
          <a:xfrm>
            <a:off x="4378152"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4" name="Rectangle 53">
            <a:extLst>
              <a:ext uri="{FF2B5EF4-FFF2-40B4-BE49-F238E27FC236}">
                <a16:creationId xmlns:a16="http://schemas.microsoft.com/office/drawing/2014/main" id="{EF22E644-52BA-2E16-C78C-1C543C60E16D}"/>
              </a:ext>
            </a:extLst>
          </p:cNvPr>
          <p:cNvSpPr/>
          <p:nvPr/>
        </p:nvSpPr>
        <p:spPr bwMode="auto">
          <a:xfrm>
            <a:off x="5150270"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5" name="Rectangle 54">
            <a:extLst>
              <a:ext uri="{FF2B5EF4-FFF2-40B4-BE49-F238E27FC236}">
                <a16:creationId xmlns:a16="http://schemas.microsoft.com/office/drawing/2014/main" id="{AFDBD5E1-F9C3-412A-1CF1-8A2CACCE5B75}"/>
              </a:ext>
            </a:extLst>
          </p:cNvPr>
          <p:cNvSpPr/>
          <p:nvPr/>
        </p:nvSpPr>
        <p:spPr bwMode="auto">
          <a:xfrm>
            <a:off x="5908608" y="4171584"/>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6" name="Rectangle 55">
            <a:extLst>
              <a:ext uri="{FF2B5EF4-FFF2-40B4-BE49-F238E27FC236}">
                <a16:creationId xmlns:a16="http://schemas.microsoft.com/office/drawing/2014/main" id="{09E1E619-AD76-CB65-9A1B-8DEBF1DE2EDD}"/>
              </a:ext>
            </a:extLst>
          </p:cNvPr>
          <p:cNvSpPr/>
          <p:nvPr/>
        </p:nvSpPr>
        <p:spPr bwMode="auto">
          <a:xfrm>
            <a:off x="4378152"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7" name="Rectangle 56">
            <a:extLst>
              <a:ext uri="{FF2B5EF4-FFF2-40B4-BE49-F238E27FC236}">
                <a16:creationId xmlns:a16="http://schemas.microsoft.com/office/drawing/2014/main" id="{1BD36291-666B-0702-3CA0-480F1B0F8D4F}"/>
              </a:ext>
            </a:extLst>
          </p:cNvPr>
          <p:cNvSpPr/>
          <p:nvPr/>
        </p:nvSpPr>
        <p:spPr bwMode="auto">
          <a:xfrm>
            <a:off x="5150270"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8" name="Rectangle 57">
            <a:extLst>
              <a:ext uri="{FF2B5EF4-FFF2-40B4-BE49-F238E27FC236}">
                <a16:creationId xmlns:a16="http://schemas.microsoft.com/office/drawing/2014/main" id="{6AE831A1-3EA6-E1DB-80D9-D083368F4BA9}"/>
              </a:ext>
            </a:extLst>
          </p:cNvPr>
          <p:cNvSpPr/>
          <p:nvPr/>
        </p:nvSpPr>
        <p:spPr bwMode="auto">
          <a:xfrm>
            <a:off x="5908608" y="4658628"/>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59" name="Rectangle 58">
            <a:extLst>
              <a:ext uri="{FF2B5EF4-FFF2-40B4-BE49-F238E27FC236}">
                <a16:creationId xmlns:a16="http://schemas.microsoft.com/office/drawing/2014/main" id="{C72F9FA9-3552-26C8-3E23-C96CFFD1318E}"/>
              </a:ext>
            </a:extLst>
          </p:cNvPr>
          <p:cNvSpPr/>
          <p:nvPr/>
        </p:nvSpPr>
        <p:spPr bwMode="auto">
          <a:xfrm>
            <a:off x="4378152"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0" name="Rectangle 59">
            <a:extLst>
              <a:ext uri="{FF2B5EF4-FFF2-40B4-BE49-F238E27FC236}">
                <a16:creationId xmlns:a16="http://schemas.microsoft.com/office/drawing/2014/main" id="{12B47219-D74E-60FB-B63D-6FAC158350FE}"/>
              </a:ext>
            </a:extLst>
          </p:cNvPr>
          <p:cNvSpPr/>
          <p:nvPr/>
        </p:nvSpPr>
        <p:spPr bwMode="auto">
          <a:xfrm>
            <a:off x="5150270"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sp>
        <p:nvSpPr>
          <p:cNvPr id="61" name="Rectangle 60">
            <a:extLst>
              <a:ext uri="{FF2B5EF4-FFF2-40B4-BE49-F238E27FC236}">
                <a16:creationId xmlns:a16="http://schemas.microsoft.com/office/drawing/2014/main" id="{92038214-523F-994C-513E-B27668066BA8}"/>
              </a:ext>
            </a:extLst>
          </p:cNvPr>
          <p:cNvSpPr/>
          <p:nvPr/>
        </p:nvSpPr>
        <p:spPr bwMode="auto">
          <a:xfrm>
            <a:off x="5908608" y="5145672"/>
            <a:ext cx="653184" cy="414776"/>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API</a:t>
            </a:r>
          </a:p>
        </p:txBody>
      </p:sp>
      <p:cxnSp>
        <p:nvCxnSpPr>
          <p:cNvPr id="62" name="Straight Connector 61">
            <a:extLst>
              <a:ext uri="{FF2B5EF4-FFF2-40B4-BE49-F238E27FC236}">
                <a16:creationId xmlns:a16="http://schemas.microsoft.com/office/drawing/2014/main" id="{7FE40A54-86BC-B7E5-FC57-F8890CEC556D}"/>
              </a:ext>
            </a:extLst>
          </p:cNvPr>
          <p:cNvCxnSpPr>
            <a:cxnSpLocks/>
            <a:endCxn id="48" idx="2"/>
          </p:cNvCxnSpPr>
          <p:nvPr/>
        </p:nvCxnSpPr>
        <p:spPr bwMode="auto">
          <a:xfrm flipH="1">
            <a:off x="3742987" y="4127489"/>
            <a:ext cx="33112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Straight Connector 66">
            <a:extLst>
              <a:ext uri="{FF2B5EF4-FFF2-40B4-BE49-F238E27FC236}">
                <a16:creationId xmlns:a16="http://schemas.microsoft.com/office/drawing/2014/main" id="{5859329D-0693-1B75-6A83-09749E80A667}"/>
              </a:ext>
            </a:extLst>
          </p:cNvPr>
          <p:cNvCxnSpPr>
            <a:cxnSpLocks/>
            <a:stCxn id="45" idx="3"/>
          </p:cNvCxnSpPr>
          <p:nvPr/>
        </p:nvCxnSpPr>
        <p:spPr bwMode="auto">
          <a:xfrm>
            <a:off x="1542093" y="3018684"/>
            <a:ext cx="1156015" cy="69402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5" name="Rectangle 44">
            <a:extLst>
              <a:ext uri="{FF2B5EF4-FFF2-40B4-BE49-F238E27FC236}">
                <a16:creationId xmlns:a16="http://schemas.microsoft.com/office/drawing/2014/main" id="{781B3F6D-9AAF-4473-4E1C-C4B5E60595B0}"/>
              </a:ext>
            </a:extLst>
          </p:cNvPr>
          <p:cNvSpPr/>
          <p:nvPr/>
        </p:nvSpPr>
        <p:spPr bwMode="auto">
          <a:xfrm>
            <a:off x="241183" y="2753820"/>
            <a:ext cx="1300910" cy="52972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effectLst/>
                <a:latin typeface="+mn-lt"/>
                <a:ea typeface="ＭＳ Ｐゴシック" charset="0"/>
              </a:rPr>
              <a:t>SPA</a:t>
            </a:r>
            <a:br>
              <a:rPr kumimoji="0" lang="en-US" sz="1400" i="0" u="none" strike="noStrike" cap="none" normalizeH="0" baseline="0" dirty="0">
                <a:ln>
                  <a:noFill/>
                </a:ln>
                <a:effectLst/>
                <a:latin typeface="+mn-lt"/>
                <a:ea typeface="ＭＳ Ｐゴシック" charset="0"/>
              </a:rPr>
            </a:br>
            <a:r>
              <a:rPr kumimoji="0" lang="en-US" sz="1400" i="0" u="none" strike="noStrike" cap="none" normalizeH="0" baseline="0" dirty="0">
                <a:ln>
                  <a:noFill/>
                </a:ln>
                <a:effectLst/>
                <a:latin typeface="+mn-lt"/>
                <a:ea typeface="ＭＳ Ｐゴシック" charset="0"/>
              </a:rPr>
              <a:t>Application</a:t>
            </a:r>
            <a:endParaRPr kumimoji="0" lang="en-US" sz="1400" i="0" u="none" strike="noStrike" cap="none" normalizeH="0" baseline="0" dirty="0">
              <a:ln>
                <a:noFill/>
              </a:ln>
              <a:effectLst/>
              <a:latin typeface="Courier" pitchFamily="2" charset="0"/>
              <a:ea typeface="ＭＳ Ｐゴシック" charset="0"/>
            </a:endParaRPr>
          </a:p>
        </p:txBody>
      </p:sp>
      <p:sp>
        <p:nvSpPr>
          <p:cNvPr id="63" name="Rectangle 62">
            <a:extLst>
              <a:ext uri="{FF2B5EF4-FFF2-40B4-BE49-F238E27FC236}">
                <a16:creationId xmlns:a16="http://schemas.microsoft.com/office/drawing/2014/main" id="{292F5746-07AF-8C23-D174-DA2E7493B5F9}"/>
              </a:ext>
            </a:extLst>
          </p:cNvPr>
          <p:cNvSpPr/>
          <p:nvPr/>
        </p:nvSpPr>
        <p:spPr bwMode="auto">
          <a:xfrm rot="16200000">
            <a:off x="1760441" y="4940220"/>
            <a:ext cx="943092"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MQTT</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cxnSp>
        <p:nvCxnSpPr>
          <p:cNvPr id="64" name="Straight Connector 63">
            <a:extLst>
              <a:ext uri="{FF2B5EF4-FFF2-40B4-BE49-F238E27FC236}">
                <a16:creationId xmlns:a16="http://schemas.microsoft.com/office/drawing/2014/main" id="{1CB00902-22B2-DAB4-F7F8-0DFB67A4CEBE}"/>
              </a:ext>
            </a:extLst>
          </p:cNvPr>
          <p:cNvCxnSpPr>
            <a:cxnSpLocks/>
            <a:stCxn id="63" idx="2"/>
          </p:cNvCxnSpPr>
          <p:nvPr/>
        </p:nvCxnSpPr>
        <p:spPr bwMode="auto">
          <a:xfrm flipV="1">
            <a:off x="2496851" y="5196118"/>
            <a:ext cx="194039" cy="896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65">
            <a:extLst>
              <a:ext uri="{FF2B5EF4-FFF2-40B4-BE49-F238E27FC236}">
                <a16:creationId xmlns:a16="http://schemas.microsoft.com/office/drawing/2014/main" id="{71EF1832-BB2B-132F-C4BD-C07F2747AF51}"/>
              </a:ext>
            </a:extLst>
          </p:cNvPr>
          <p:cNvSpPr/>
          <p:nvPr/>
        </p:nvSpPr>
        <p:spPr bwMode="auto">
          <a:xfrm>
            <a:off x="85086" y="3507476"/>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Mobile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68" name="Rectangle 67">
            <a:extLst>
              <a:ext uri="{FF2B5EF4-FFF2-40B4-BE49-F238E27FC236}">
                <a16:creationId xmlns:a16="http://schemas.microsoft.com/office/drawing/2014/main" id="{0FA4ED11-25B5-AD02-B396-4894EC16DC9C}"/>
              </a:ext>
            </a:extLst>
          </p:cNvPr>
          <p:cNvSpPr/>
          <p:nvPr/>
        </p:nvSpPr>
        <p:spPr bwMode="auto">
          <a:xfrm>
            <a:off x="173669" y="3800247"/>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Mobile App</a:t>
            </a:r>
          </a:p>
        </p:txBody>
      </p:sp>
      <p:sp>
        <p:nvSpPr>
          <p:cNvPr id="69" name="Rectangle 68">
            <a:extLst>
              <a:ext uri="{FF2B5EF4-FFF2-40B4-BE49-F238E27FC236}">
                <a16:creationId xmlns:a16="http://schemas.microsoft.com/office/drawing/2014/main" id="{ECE680A6-0BA0-C45B-F750-B4D47D78FB44}"/>
              </a:ext>
            </a:extLst>
          </p:cNvPr>
          <p:cNvSpPr/>
          <p:nvPr/>
        </p:nvSpPr>
        <p:spPr bwMode="auto">
          <a:xfrm>
            <a:off x="92303" y="4417060"/>
            <a:ext cx="1598671" cy="811431"/>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Device</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0" name="Rectangle 69">
            <a:extLst>
              <a:ext uri="{FF2B5EF4-FFF2-40B4-BE49-F238E27FC236}">
                <a16:creationId xmlns:a16="http://schemas.microsoft.com/office/drawing/2014/main" id="{FC39483E-0B6F-1634-0053-86E8E4161F14}"/>
              </a:ext>
            </a:extLst>
          </p:cNvPr>
          <p:cNvSpPr/>
          <p:nvPr/>
        </p:nvSpPr>
        <p:spPr bwMode="auto">
          <a:xfrm>
            <a:off x="147044" y="4696809"/>
            <a:ext cx="1435937" cy="41477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IoT App</a:t>
            </a:r>
          </a:p>
        </p:txBody>
      </p:sp>
      <p:sp>
        <p:nvSpPr>
          <p:cNvPr id="71" name="Rectangle 70">
            <a:extLst>
              <a:ext uri="{FF2B5EF4-FFF2-40B4-BE49-F238E27FC236}">
                <a16:creationId xmlns:a16="http://schemas.microsoft.com/office/drawing/2014/main" id="{12005102-1F73-BF5B-C81B-08C4F50373E3}"/>
              </a:ext>
            </a:extLst>
          </p:cNvPr>
          <p:cNvSpPr/>
          <p:nvPr/>
        </p:nvSpPr>
        <p:spPr bwMode="auto">
          <a:xfrm>
            <a:off x="85086" y="5484909"/>
            <a:ext cx="945807" cy="529728"/>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a:ln>
                  <a:noFill/>
                </a:ln>
                <a:solidFill>
                  <a:srgbClr val="FFFF00"/>
                </a:solidFill>
                <a:effectLst/>
                <a:latin typeface="+mn-lt"/>
                <a:ea typeface="ＭＳ Ｐゴシック" charset="0"/>
              </a:rPr>
              <a:t>IoT </a:t>
            </a:r>
            <a:br>
              <a:rPr kumimoji="0" lang="en-US" sz="1400" i="0" u="none" strike="noStrike" cap="none" normalizeH="0" baseline="0" dirty="0">
                <a:ln>
                  <a:noFill/>
                </a:ln>
                <a:solidFill>
                  <a:srgbClr val="FFFF00"/>
                </a:solidFill>
                <a:effectLst/>
                <a:latin typeface="+mn-lt"/>
                <a:ea typeface="ＭＳ Ｐゴシック" charset="0"/>
              </a:rPr>
            </a:br>
            <a:r>
              <a:rPr kumimoji="0" lang="en-US" sz="1400" i="0" u="none" strike="noStrike" cap="none" normalizeH="0" baseline="0" dirty="0">
                <a:ln>
                  <a:noFill/>
                </a:ln>
                <a:solidFill>
                  <a:srgbClr val="FFFF00"/>
                </a:solidFill>
                <a:effectLst/>
                <a:latin typeface="+mn-lt"/>
                <a:ea typeface="ＭＳ Ｐゴシック" charset="0"/>
              </a:rPr>
              <a:t>Gateway</a:t>
            </a:r>
            <a:endParaRPr kumimoji="0" lang="en-US" sz="1400" i="0" u="none" strike="noStrike" cap="none" normalizeH="0" baseline="0" dirty="0">
              <a:ln>
                <a:noFill/>
              </a:ln>
              <a:solidFill>
                <a:srgbClr val="FFFF00"/>
              </a:solidFill>
              <a:effectLst/>
              <a:latin typeface="Courier" pitchFamily="2" charset="0"/>
              <a:ea typeface="ＭＳ Ｐゴシック" charset="0"/>
            </a:endParaRPr>
          </a:p>
        </p:txBody>
      </p:sp>
      <p:sp>
        <p:nvSpPr>
          <p:cNvPr id="73" name="TextBox 72">
            <a:extLst>
              <a:ext uri="{FF2B5EF4-FFF2-40B4-BE49-F238E27FC236}">
                <a16:creationId xmlns:a16="http://schemas.microsoft.com/office/drawing/2014/main" id="{22929F63-CD52-E905-23E5-456803CF2279}"/>
              </a:ext>
            </a:extLst>
          </p:cNvPr>
          <p:cNvSpPr txBox="1"/>
          <p:nvPr/>
        </p:nvSpPr>
        <p:spPr>
          <a:xfrm>
            <a:off x="492763" y="5241284"/>
            <a:ext cx="979755" cy="230832"/>
          </a:xfrm>
          <a:prstGeom prst="rect">
            <a:avLst/>
          </a:prstGeom>
          <a:noFill/>
        </p:spPr>
        <p:txBody>
          <a:bodyPr wrap="none" rtlCol="0">
            <a:spAutoFit/>
          </a:bodyPr>
          <a:lstStyle/>
          <a:p>
            <a:r>
              <a:rPr lang="en-US" sz="1000" dirty="0">
                <a:latin typeface="+mn-lt"/>
              </a:rPr>
              <a:t>Low Power</a:t>
            </a:r>
          </a:p>
        </p:txBody>
      </p:sp>
      <p:cxnSp>
        <p:nvCxnSpPr>
          <p:cNvPr id="74" name="Straight Connector 73">
            <a:extLst>
              <a:ext uri="{FF2B5EF4-FFF2-40B4-BE49-F238E27FC236}">
                <a16:creationId xmlns:a16="http://schemas.microsoft.com/office/drawing/2014/main" id="{DDBD589F-BFDD-201F-7AF5-EAFB10090C08}"/>
              </a:ext>
            </a:extLst>
          </p:cNvPr>
          <p:cNvCxnSpPr>
            <a:cxnSpLocks/>
          </p:cNvCxnSpPr>
          <p:nvPr/>
        </p:nvCxnSpPr>
        <p:spPr bwMode="auto">
          <a:xfrm>
            <a:off x="396607" y="5241284"/>
            <a:ext cx="0" cy="26726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7" name="Straight Connector 76">
            <a:extLst>
              <a:ext uri="{FF2B5EF4-FFF2-40B4-BE49-F238E27FC236}">
                <a16:creationId xmlns:a16="http://schemas.microsoft.com/office/drawing/2014/main" id="{08D15093-D7A8-5CEE-49EA-5267E5FFF7BD}"/>
              </a:ext>
            </a:extLst>
          </p:cNvPr>
          <p:cNvCxnSpPr>
            <a:cxnSpLocks/>
            <a:endCxn id="63" idx="0"/>
          </p:cNvCxnSpPr>
          <p:nvPr/>
        </p:nvCxnSpPr>
        <p:spPr bwMode="auto">
          <a:xfrm>
            <a:off x="1701915" y="4974634"/>
            <a:ext cx="265208" cy="2304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3" name="Straight Connector 82">
            <a:extLst>
              <a:ext uri="{FF2B5EF4-FFF2-40B4-BE49-F238E27FC236}">
                <a16:creationId xmlns:a16="http://schemas.microsoft.com/office/drawing/2014/main" id="{10E29E18-851C-6B9F-2118-F0DEF01B4D68}"/>
              </a:ext>
            </a:extLst>
          </p:cNvPr>
          <p:cNvCxnSpPr>
            <a:cxnSpLocks/>
            <a:endCxn id="71" idx="3"/>
          </p:cNvCxnSpPr>
          <p:nvPr/>
        </p:nvCxnSpPr>
        <p:spPr bwMode="auto">
          <a:xfrm flipH="1">
            <a:off x="1030893" y="5749773"/>
            <a:ext cx="1667215"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7" name="Straight Connector 86">
            <a:extLst>
              <a:ext uri="{FF2B5EF4-FFF2-40B4-BE49-F238E27FC236}">
                <a16:creationId xmlns:a16="http://schemas.microsoft.com/office/drawing/2014/main" id="{24F91359-E13E-082E-FEA7-1EEED550A433}"/>
              </a:ext>
            </a:extLst>
          </p:cNvPr>
          <p:cNvCxnSpPr>
            <a:cxnSpLocks/>
            <a:stCxn id="66" idx="3"/>
            <a:endCxn id="43" idx="0"/>
          </p:cNvCxnSpPr>
          <p:nvPr/>
        </p:nvCxnSpPr>
        <p:spPr bwMode="auto">
          <a:xfrm>
            <a:off x="1683757" y="3913192"/>
            <a:ext cx="1007135" cy="2142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21506" name="Picture 2" descr="Image result for ios logo">
            <a:extLst>
              <a:ext uri="{FF2B5EF4-FFF2-40B4-BE49-F238E27FC236}">
                <a16:creationId xmlns:a16="http://schemas.microsoft.com/office/drawing/2014/main" id="{6A863A9A-2073-1BE4-0776-DBD2DE96D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386" y="6115010"/>
            <a:ext cx="451405" cy="451405"/>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ndroid logo">
            <a:extLst>
              <a:ext uri="{FF2B5EF4-FFF2-40B4-BE49-F238E27FC236}">
                <a16:creationId xmlns:a16="http://schemas.microsoft.com/office/drawing/2014/main" id="{6913216A-FC3D-C95C-D5D7-003C912F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836" y="6063455"/>
            <a:ext cx="525053" cy="6165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Image result for react logo">
            <a:extLst>
              <a:ext uri="{FF2B5EF4-FFF2-40B4-BE49-F238E27FC236}">
                <a16:creationId xmlns:a16="http://schemas.microsoft.com/office/drawing/2014/main" id="{17ADFEA9-4A75-D4EA-61C2-5F818290F3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4606" y="6133105"/>
            <a:ext cx="594259" cy="516391"/>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descr="Image result for angular logo">
            <a:extLst>
              <a:ext uri="{FF2B5EF4-FFF2-40B4-BE49-F238E27FC236}">
                <a16:creationId xmlns:a16="http://schemas.microsoft.com/office/drawing/2014/main" id="{14B30B83-98E6-635B-6351-100B41C00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756" y="6131890"/>
            <a:ext cx="518851" cy="548141"/>
          </a:xfrm>
          <a:prstGeom prst="rect">
            <a:avLst/>
          </a:prstGeom>
          <a:noFill/>
          <a:extLst>
            <a:ext uri="{909E8E84-426E-40DD-AFC4-6F175D3DCCD1}">
              <a14:hiddenFill xmlns:a14="http://schemas.microsoft.com/office/drawing/2010/main">
                <a:solidFill>
                  <a:srgbClr val="FFFFFF"/>
                </a:solidFill>
              </a14:hiddenFill>
            </a:ext>
          </a:extLst>
        </p:spPr>
      </p:pic>
      <p:pic>
        <p:nvPicPr>
          <p:cNvPr id="21514" name="Picture 10" descr="Image result for vue logo">
            <a:extLst>
              <a:ext uri="{FF2B5EF4-FFF2-40B4-BE49-F238E27FC236}">
                <a16:creationId xmlns:a16="http://schemas.microsoft.com/office/drawing/2014/main" id="{3C625348-592C-D422-E945-AB9541BED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0155" y="6081042"/>
            <a:ext cx="633192" cy="550222"/>
          </a:xfrm>
          <a:prstGeom prst="rect">
            <a:avLst/>
          </a:prstGeom>
          <a:noFill/>
          <a:extLst>
            <a:ext uri="{909E8E84-426E-40DD-AFC4-6F175D3DCCD1}">
              <a14:hiddenFill xmlns:a14="http://schemas.microsoft.com/office/drawing/2010/main">
                <a:solidFill>
                  <a:srgbClr val="FFFFFF"/>
                </a:solidFill>
              </a14:hiddenFill>
            </a:ext>
          </a:extLst>
        </p:spPr>
      </p:pic>
      <p:cxnSp>
        <p:nvCxnSpPr>
          <p:cNvPr id="104" name="Straight Connector 103">
            <a:extLst>
              <a:ext uri="{FF2B5EF4-FFF2-40B4-BE49-F238E27FC236}">
                <a16:creationId xmlns:a16="http://schemas.microsoft.com/office/drawing/2014/main" id="{60479C21-C752-BC4E-9B7C-4977F6A99216}"/>
              </a:ext>
            </a:extLst>
          </p:cNvPr>
          <p:cNvCxnSpPr>
            <a:cxnSpLocks/>
          </p:cNvCxnSpPr>
          <p:nvPr/>
        </p:nvCxnSpPr>
        <p:spPr bwMode="auto">
          <a:xfrm flipV="1">
            <a:off x="1698189" y="4553249"/>
            <a:ext cx="999919" cy="6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4950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19</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2.x Architecture Summary</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5266063" y="871431"/>
            <a:ext cx="6228003" cy="1015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The Web 2.0 architecture has served us very well, but there are some challenges that are calling for an architecture pivot</a:t>
            </a:r>
            <a:endParaRPr lang="en-US" sz="1550" b="0" dirty="0"/>
          </a:p>
          <a:p>
            <a:pPr marL="514350" lvl="1" indent="0">
              <a:lnSpc>
                <a:spcPct val="100000"/>
              </a:lnSpc>
              <a:buNone/>
            </a:pPr>
            <a:endParaRPr lang="en-US" sz="1800" b="0" dirty="0"/>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pic>
        <p:nvPicPr>
          <p:cNvPr id="2" name="Graphic 1">
            <a:extLst>
              <a:ext uri="{FF2B5EF4-FFF2-40B4-BE49-F238E27FC236}">
                <a16:creationId xmlns:a16="http://schemas.microsoft.com/office/drawing/2014/main" id="{34AA332F-FAEC-C91D-9600-39DB6CA80B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441" y="1289691"/>
            <a:ext cx="3765713" cy="2922643"/>
          </a:xfrm>
          <a:prstGeom prst="rect">
            <a:avLst/>
          </a:prstGeom>
        </p:spPr>
      </p:pic>
      <p:sp>
        <p:nvSpPr>
          <p:cNvPr id="65" name="Rectangle 3" descr="Rectangle: Click to edit Master text styles&#10;Second level&#10;Third level&#10;Fourth level&#10;Fifth level">
            <a:extLst>
              <a:ext uri="{FF2B5EF4-FFF2-40B4-BE49-F238E27FC236}">
                <a16:creationId xmlns:a16="http://schemas.microsoft.com/office/drawing/2014/main" id="{30036831-636E-08E1-E199-DA52EFF519A5}"/>
              </a:ext>
            </a:extLst>
          </p:cNvPr>
          <p:cNvSpPr txBox="1">
            <a:spLocks noChangeArrowheads="1"/>
          </p:cNvSpPr>
          <p:nvPr/>
        </p:nvSpPr>
        <p:spPr bwMode="auto">
          <a:xfrm>
            <a:off x="5266063" y="1870371"/>
            <a:ext cx="6228003" cy="29226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1600" b="0" dirty="0"/>
              <a:t>Although the architecture of the web is highly scalable and distributed, much of the internet is controlled by central parties</a:t>
            </a:r>
          </a:p>
          <a:p>
            <a:pPr lvl="1">
              <a:lnSpc>
                <a:spcPct val="100000"/>
              </a:lnSpc>
            </a:pPr>
            <a:r>
              <a:rPr lang="en-US" sz="1400" b="0" dirty="0"/>
              <a:t>Google (search), Facebook, Netflix, Amazon, </a:t>
            </a:r>
            <a:r>
              <a:rPr lang="en-US" sz="1400" b="0" dirty="0" err="1"/>
              <a:t>etc</a:t>
            </a:r>
            <a:endParaRPr lang="en-US" sz="1400" b="0" dirty="0"/>
          </a:p>
          <a:p>
            <a:pPr lvl="1">
              <a:lnSpc>
                <a:spcPct val="100000"/>
              </a:lnSpc>
            </a:pPr>
            <a:r>
              <a:rPr lang="en-US" sz="1400" b="0" dirty="0"/>
              <a:t>Platforms:  Amazon AWS/ Microsoft Azure, Google GCP</a:t>
            </a:r>
          </a:p>
          <a:p>
            <a:pPr>
              <a:lnSpc>
                <a:spcPct val="100000"/>
              </a:lnSpc>
            </a:pPr>
            <a:r>
              <a:rPr lang="en-US" sz="1600" b="0" dirty="0"/>
              <a:t>Many of the backend services provided by APIs are owned by entities that require knowing who you are</a:t>
            </a:r>
          </a:p>
          <a:p>
            <a:pPr lvl="1">
              <a:lnSpc>
                <a:spcPct val="100000"/>
              </a:lnSpc>
            </a:pPr>
            <a:r>
              <a:rPr lang="en-US" sz="1150" b="0" dirty="0"/>
              <a:t>Banks, Insurance Companies, Entertainment Providers, Ecommerce Suppliers, </a:t>
            </a:r>
            <a:r>
              <a:rPr lang="en-US" sz="1150" b="0" dirty="0" err="1"/>
              <a:t>etc</a:t>
            </a:r>
            <a:endParaRPr lang="en-US" sz="1150" b="0" dirty="0"/>
          </a:p>
          <a:p>
            <a:pPr lvl="1">
              <a:lnSpc>
                <a:spcPct val="100000"/>
              </a:lnSpc>
            </a:pPr>
            <a:r>
              <a:rPr lang="en-US" sz="1150" b="0" dirty="0"/>
              <a:t>Think about the number of accounts and passwords you have, each is for a different entity</a:t>
            </a:r>
          </a:p>
          <a:p>
            <a:pPr marL="514350" lvl="1" indent="0">
              <a:lnSpc>
                <a:spcPct val="100000"/>
              </a:lnSpc>
              <a:buNone/>
            </a:pPr>
            <a:endParaRPr lang="en-US" sz="1400" b="0" dirty="0"/>
          </a:p>
        </p:txBody>
      </p:sp>
      <p:sp>
        <p:nvSpPr>
          <p:cNvPr id="72" name="TextBox 71">
            <a:extLst>
              <a:ext uri="{FF2B5EF4-FFF2-40B4-BE49-F238E27FC236}">
                <a16:creationId xmlns:a16="http://schemas.microsoft.com/office/drawing/2014/main" id="{C408E94F-0DA8-C257-7421-7A3CE5640789}"/>
              </a:ext>
            </a:extLst>
          </p:cNvPr>
          <p:cNvSpPr txBox="1"/>
          <p:nvPr/>
        </p:nvSpPr>
        <p:spPr>
          <a:xfrm>
            <a:off x="260352" y="5340238"/>
            <a:ext cx="11854530" cy="646331"/>
          </a:xfrm>
          <a:prstGeom prst="rect">
            <a:avLst/>
          </a:prstGeom>
          <a:noFill/>
        </p:spPr>
        <p:txBody>
          <a:bodyPr wrap="square" rtlCol="0">
            <a:spAutoFit/>
          </a:bodyPr>
          <a:lstStyle/>
          <a:p>
            <a:pPr algn="ctr"/>
            <a:r>
              <a:rPr lang="en-US" sz="2000" dirty="0">
                <a:solidFill>
                  <a:srgbClr val="7030A0"/>
                </a:solidFill>
                <a:latin typeface="+mn-lt"/>
              </a:rPr>
              <a:t>While its still too early to see where this is going architecturally,</a:t>
            </a:r>
            <a:br>
              <a:rPr lang="en-US" sz="2000" dirty="0">
                <a:solidFill>
                  <a:srgbClr val="7030A0"/>
                </a:solidFill>
                <a:latin typeface="+mn-lt"/>
              </a:rPr>
            </a:br>
            <a:r>
              <a:rPr lang="en-US" sz="2000" dirty="0">
                <a:solidFill>
                  <a:srgbClr val="7030A0"/>
                </a:solidFill>
                <a:latin typeface="+mn-lt"/>
              </a:rPr>
              <a:t>we are starting to hear about Web 3.0</a:t>
            </a:r>
          </a:p>
        </p:txBody>
      </p:sp>
    </p:spTree>
    <p:extLst>
      <p:ext uri="{BB962C8B-B14F-4D97-AF65-F5344CB8AC3E}">
        <p14:creationId xmlns:p14="http://schemas.microsoft.com/office/powerpoint/2010/main" val="287260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a:t>
            </a:fld>
            <a:endParaRPr lang="en-US"/>
          </a:p>
        </p:txBody>
      </p:sp>
      <p:sp>
        <p:nvSpPr>
          <p:cNvPr id="680962" name="Rectangle 2"/>
          <p:cNvSpPr>
            <a:spLocks noGrp="1" noChangeArrowheads="1"/>
          </p:cNvSpPr>
          <p:nvPr>
            <p:ph type="title"/>
          </p:nvPr>
        </p:nvSpPr>
        <p:spPr/>
        <p:txBody>
          <a:bodyPr/>
          <a:lstStyle/>
          <a:p>
            <a:r>
              <a:rPr lang="en-US" dirty="0"/>
              <a:t>The Architecture of the Web – How to think about this material</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While the first part of this lecture may appear pretty basic from looking at the slides, its important to understand the “why” we are covering it</a:t>
            </a:r>
          </a:p>
          <a:p>
            <a:r>
              <a:rPr lang="en-US" sz="2400" dirty="0"/>
              <a:t>The evolution of web is one of the best examples of architecture done right</a:t>
            </a:r>
          </a:p>
          <a:p>
            <a:r>
              <a:rPr lang="en-US" sz="2400" dirty="0"/>
              <a:t>While the web itself is credited to being invented in the early 1990s, the web itself rides on inventions going back to the 1960s with TCP/IP</a:t>
            </a:r>
          </a:p>
          <a:p>
            <a:r>
              <a:rPr lang="en-US" sz="2400" dirty="0"/>
              <a:t>Its remarkable about how the web we know today largely evolved from pioneering work that started in the 1960s</a:t>
            </a:r>
            <a:endParaRPr lang="en-US" sz="2000" dirty="0"/>
          </a:p>
          <a:p>
            <a:pPr lvl="1"/>
            <a:endParaRPr lang="en-US" sz="2000" dirty="0"/>
          </a:p>
        </p:txBody>
      </p:sp>
    </p:spTree>
    <p:extLst>
      <p:ext uri="{BB962C8B-B14F-4D97-AF65-F5344CB8AC3E}">
        <p14:creationId xmlns:p14="http://schemas.microsoft.com/office/powerpoint/2010/main" val="311546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20</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Web 3.0 Objectives – Possibly what’s next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168735" y="1054677"/>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pic>
        <p:nvPicPr>
          <p:cNvPr id="25602" name="Picture 2" descr="Decentralized Icon. Trendy Decentralized Logo Concept on White B Stock  Vector - Illustration of chain, decentralized: 131189457">
            <a:extLst>
              <a:ext uri="{FF2B5EF4-FFF2-40B4-BE49-F238E27FC236}">
                <a16:creationId xmlns:a16="http://schemas.microsoft.com/office/drawing/2014/main" id="{527E3557-03C1-1625-A2EB-B57061CCF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4"/>
          <a:stretch/>
        </p:blipFill>
        <p:spPr bwMode="auto">
          <a:xfrm>
            <a:off x="168735" y="1562994"/>
            <a:ext cx="1673875" cy="1416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082A9CF-A117-E4EF-FDFB-9849D309E882}"/>
              </a:ext>
            </a:extLst>
          </p:cNvPr>
          <p:cNvSpPr/>
          <p:nvPr/>
        </p:nvSpPr>
        <p:spPr>
          <a:xfrm>
            <a:off x="1842610" y="1505212"/>
            <a:ext cx="9563666" cy="1200329"/>
          </a:xfrm>
          <a:prstGeom prst="rect">
            <a:avLst/>
          </a:prstGeom>
        </p:spPr>
        <p:txBody>
          <a:bodyPr wrap="square">
            <a:spAutoFit/>
          </a:bodyPr>
          <a:lstStyle/>
          <a:p>
            <a:pPr>
              <a:lnSpc>
                <a:spcPct val="100000"/>
              </a:lnSpc>
            </a:pPr>
            <a:r>
              <a:rPr lang="en-US" dirty="0"/>
              <a:t>Decentralized Computing: </a:t>
            </a:r>
            <a:r>
              <a:rPr lang="en-US" b="0" dirty="0"/>
              <a:t>Edge computing becomes the primary model – in Web 2.0 most transactions happen via APIs owned by centralized parties; Web 3.0 the endpoints directly sell, exchange or barter their data without loosing ownership control.  The middleman goes away</a:t>
            </a:r>
          </a:p>
        </p:txBody>
      </p:sp>
      <p:pic>
        <p:nvPicPr>
          <p:cNvPr id="25604" name="Picture 4" descr="Handshake Lock Logo Icon Design Stock Vector (Royalty Free) 1075611335">
            <a:extLst>
              <a:ext uri="{FF2B5EF4-FFF2-40B4-BE49-F238E27FC236}">
                <a16:creationId xmlns:a16="http://schemas.microsoft.com/office/drawing/2014/main" id="{CA06A402-CECA-1AFF-AE10-EC4C06483E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0" t="14537" r="25636" b="22543"/>
          <a:stretch/>
        </p:blipFill>
        <p:spPr bwMode="auto">
          <a:xfrm>
            <a:off x="557989" y="2979355"/>
            <a:ext cx="925417" cy="12314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C093F85-C2DC-002D-F62B-00B4497B09AB}"/>
              </a:ext>
            </a:extLst>
          </p:cNvPr>
          <p:cNvSpPr/>
          <p:nvPr/>
        </p:nvSpPr>
        <p:spPr>
          <a:xfrm>
            <a:off x="1842610" y="2989776"/>
            <a:ext cx="9563666" cy="1200329"/>
          </a:xfrm>
          <a:prstGeom prst="rect">
            <a:avLst/>
          </a:prstGeom>
        </p:spPr>
        <p:txBody>
          <a:bodyPr wrap="square">
            <a:spAutoFit/>
          </a:bodyPr>
          <a:lstStyle/>
          <a:p>
            <a:pPr>
              <a:lnSpc>
                <a:spcPct val="100000"/>
              </a:lnSpc>
            </a:pPr>
            <a:r>
              <a:rPr lang="en-US" dirty="0"/>
              <a:t>Open, Trustless &amp; Permissionless: </a:t>
            </a:r>
            <a:r>
              <a:rPr lang="en-US" dirty="0">
                <a:solidFill>
                  <a:srgbClr val="FF0000"/>
                </a:solidFill>
              </a:rPr>
              <a:t>Open</a:t>
            </a:r>
            <a:r>
              <a:rPr lang="en-US" b="0" dirty="0"/>
              <a:t> in applications built from open source software; </a:t>
            </a:r>
            <a:r>
              <a:rPr lang="en-US" dirty="0">
                <a:solidFill>
                  <a:srgbClr val="FF0000"/>
                </a:solidFill>
              </a:rPr>
              <a:t>trustless</a:t>
            </a:r>
            <a:r>
              <a:rPr lang="en-US" b="0" dirty="0"/>
              <a:t> in that the network itself allows participants to interact publicly or privately without a trusted third party; </a:t>
            </a:r>
            <a:r>
              <a:rPr lang="en-US" dirty="0">
                <a:solidFill>
                  <a:srgbClr val="FF0000"/>
                </a:solidFill>
              </a:rPr>
              <a:t>permissionless</a:t>
            </a:r>
            <a:r>
              <a:rPr lang="en-US" b="0" dirty="0"/>
              <a:t> in that anyone, both users and suppliers can participate without authorization from a governing body </a:t>
            </a:r>
          </a:p>
        </p:txBody>
      </p:sp>
      <p:pic>
        <p:nvPicPr>
          <p:cNvPr id="25606" name="Picture 6" descr="connectivity Icon - Download connectivity Icon 223724 | Noun Project">
            <a:extLst>
              <a:ext uri="{FF2B5EF4-FFF2-40B4-BE49-F238E27FC236}">
                <a16:creationId xmlns:a16="http://schemas.microsoft.com/office/drawing/2014/main" id="{633BA0C1-E6A0-29FB-0AE5-083F9C6CA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65" y="4349799"/>
            <a:ext cx="920214" cy="92021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85122EC3-0F79-F201-B663-0B00692A3DD4}"/>
              </a:ext>
            </a:extLst>
          </p:cNvPr>
          <p:cNvSpPr/>
          <p:nvPr/>
        </p:nvSpPr>
        <p:spPr>
          <a:xfrm>
            <a:off x="1842610" y="4349799"/>
            <a:ext cx="9563666" cy="923330"/>
          </a:xfrm>
          <a:prstGeom prst="rect">
            <a:avLst/>
          </a:prstGeom>
        </p:spPr>
        <p:txBody>
          <a:bodyPr wrap="square">
            <a:spAutoFit/>
          </a:bodyPr>
          <a:lstStyle/>
          <a:p>
            <a:pPr>
              <a:lnSpc>
                <a:spcPct val="100000"/>
              </a:lnSpc>
            </a:pPr>
            <a:r>
              <a:rPr lang="en-US" dirty="0"/>
              <a:t>Connectivity and Ubiquity: </a:t>
            </a:r>
            <a:r>
              <a:rPr lang="en-US" b="0" dirty="0"/>
              <a:t>We are starting to see this emerge in web 2.0; but web 3.0 is assuming that the web will be everywhere – connecting everything without any hardware or software limitations</a:t>
            </a:r>
          </a:p>
        </p:txBody>
      </p:sp>
      <p:sp>
        <p:nvSpPr>
          <p:cNvPr id="4" name="Rectangle 3">
            <a:extLst>
              <a:ext uri="{FF2B5EF4-FFF2-40B4-BE49-F238E27FC236}">
                <a16:creationId xmlns:a16="http://schemas.microsoft.com/office/drawing/2014/main" id="{7C666086-5D63-FC73-6282-F6CCC94A5DCB}"/>
              </a:ext>
            </a:extLst>
          </p:cNvPr>
          <p:cNvSpPr/>
          <p:nvPr/>
        </p:nvSpPr>
        <p:spPr>
          <a:xfrm>
            <a:off x="7252485" y="6423410"/>
            <a:ext cx="3307316" cy="231602"/>
          </a:xfrm>
          <a:prstGeom prst="rect">
            <a:avLst/>
          </a:prstGeom>
        </p:spPr>
        <p:txBody>
          <a:bodyPr wrap="none">
            <a:spAutoFit/>
          </a:bodyPr>
          <a:lstStyle/>
          <a:p>
            <a:r>
              <a:rPr lang="en-US" sz="1000" dirty="0"/>
              <a:t>https://</a:t>
            </a:r>
            <a:r>
              <a:rPr lang="en-US" sz="1000" dirty="0" err="1"/>
              <a:t>www.monocubed.com</a:t>
            </a:r>
            <a:r>
              <a:rPr lang="en-US" sz="1000" dirty="0"/>
              <a:t>/blog/what-is-web-3-0/</a:t>
            </a:r>
          </a:p>
        </p:txBody>
      </p:sp>
      <p:pic>
        <p:nvPicPr>
          <p:cNvPr id="25608" name="Picture 8" descr="W3C Semantic Web Logos and Policies">
            <a:extLst>
              <a:ext uri="{FF2B5EF4-FFF2-40B4-BE49-F238E27FC236}">
                <a16:creationId xmlns:a16="http://schemas.microsoft.com/office/drawing/2014/main" id="{55FF344B-E279-DFFD-912A-A282455BA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65" y="5501545"/>
            <a:ext cx="815784" cy="9789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90BD8FEF-DEF4-0B80-B33D-098CA2B72D2F}"/>
              </a:ext>
            </a:extLst>
          </p:cNvPr>
          <p:cNvSpPr/>
          <p:nvPr/>
        </p:nvSpPr>
        <p:spPr>
          <a:xfrm>
            <a:off x="1842610" y="5602397"/>
            <a:ext cx="9563666" cy="646331"/>
          </a:xfrm>
          <a:prstGeom prst="rect">
            <a:avLst/>
          </a:prstGeom>
        </p:spPr>
        <p:txBody>
          <a:bodyPr wrap="square">
            <a:spAutoFit/>
          </a:bodyPr>
          <a:lstStyle/>
          <a:p>
            <a:pPr>
              <a:lnSpc>
                <a:spcPct val="100000"/>
              </a:lnSpc>
            </a:pPr>
            <a:r>
              <a:rPr lang="en-US" dirty="0"/>
              <a:t>Semantic Web: </a:t>
            </a:r>
            <a:r>
              <a:rPr lang="en-US" b="0" dirty="0"/>
              <a:t>AI and ML will replace web 2.0s “query based” model to find information with deep personalization and relevance to the user and their current context</a:t>
            </a:r>
          </a:p>
        </p:txBody>
      </p:sp>
    </p:spTree>
    <p:extLst>
      <p:ext uri="{BB962C8B-B14F-4D97-AF65-F5344CB8AC3E}">
        <p14:creationId xmlns:p14="http://schemas.microsoft.com/office/powerpoint/2010/main" val="3484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21</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Web 3.0 Also Introduces New Capabilities that Impact the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362152"/>
            <a:ext cx="11854530" cy="369332"/>
          </a:xfrm>
          <a:prstGeom prst="rect">
            <a:avLst/>
          </a:prstGeom>
          <a:noFill/>
        </p:spPr>
        <p:txBody>
          <a:bodyPr wrap="square" rtlCol="0">
            <a:spAutoFit/>
          </a:bodyPr>
          <a:lstStyle/>
          <a:p>
            <a:pPr algn="ctr"/>
            <a:r>
              <a:rPr lang="en-US" sz="2000" dirty="0">
                <a:solidFill>
                  <a:srgbClr val="7030A0"/>
                </a:solidFill>
                <a:latin typeface="+mn-lt"/>
              </a:rPr>
              <a:t>Web 3.0 Objectives Will Require Significant Architecture Changes to the Web</a:t>
            </a:r>
          </a:p>
        </p:txBody>
      </p:sp>
      <p:sp>
        <p:nvSpPr>
          <p:cNvPr id="3" name="Rectangle 2">
            <a:extLst>
              <a:ext uri="{FF2B5EF4-FFF2-40B4-BE49-F238E27FC236}">
                <a16:creationId xmlns:a16="http://schemas.microsoft.com/office/drawing/2014/main" id="{9082A9CF-A117-E4EF-FDFB-9849D309E882}"/>
              </a:ext>
            </a:extLst>
          </p:cNvPr>
          <p:cNvSpPr/>
          <p:nvPr/>
        </p:nvSpPr>
        <p:spPr>
          <a:xfrm>
            <a:off x="1523450" y="1907015"/>
            <a:ext cx="9563666" cy="923330"/>
          </a:xfrm>
          <a:prstGeom prst="rect">
            <a:avLst/>
          </a:prstGeom>
        </p:spPr>
        <p:txBody>
          <a:bodyPr wrap="square">
            <a:spAutoFit/>
          </a:bodyPr>
          <a:lstStyle/>
          <a:p>
            <a:pPr>
              <a:lnSpc>
                <a:spcPct val="100000"/>
              </a:lnSpc>
            </a:pPr>
            <a:r>
              <a:rPr lang="en-US" dirty="0"/>
              <a:t>Reimagining Security: </a:t>
            </a:r>
            <a:r>
              <a:rPr lang="en-US" b="0" dirty="0"/>
              <a:t>Identity moved to edge owned by individual users vs centralized identity providers making large breaches difficult, also the model moves to zero trust where secure connections are setup for every network interaction </a:t>
            </a:r>
          </a:p>
        </p:txBody>
      </p:sp>
      <p:sp>
        <p:nvSpPr>
          <p:cNvPr id="13" name="Rectangle 12">
            <a:extLst>
              <a:ext uri="{FF2B5EF4-FFF2-40B4-BE49-F238E27FC236}">
                <a16:creationId xmlns:a16="http://schemas.microsoft.com/office/drawing/2014/main" id="{CC093F85-C2DC-002D-F62B-00B4497B09AB}"/>
              </a:ext>
            </a:extLst>
          </p:cNvPr>
          <p:cNvSpPr/>
          <p:nvPr/>
        </p:nvSpPr>
        <p:spPr>
          <a:xfrm>
            <a:off x="1534138" y="3099488"/>
            <a:ext cx="9563666" cy="1477328"/>
          </a:xfrm>
          <a:prstGeom prst="rect">
            <a:avLst/>
          </a:prstGeom>
        </p:spPr>
        <p:txBody>
          <a:bodyPr wrap="square">
            <a:spAutoFit/>
          </a:bodyPr>
          <a:lstStyle/>
          <a:p>
            <a:pPr>
              <a:lnSpc>
                <a:spcPct val="100000"/>
              </a:lnSpc>
            </a:pPr>
            <a:r>
              <a:rPr lang="en-US" dirty="0"/>
              <a:t>Monetization of Users Attention vs Data: </a:t>
            </a:r>
            <a:r>
              <a:rPr lang="en-US" b="0" dirty="0"/>
              <a:t>Web 2.0 largely monetizes its “free” services via targeted ads, however targeted adds require massive data collection and data processing leading to privacy issues.   Web 3.0 focus shifts away from pushing ads to enabling companies to compete for your attention in the open using things like nonfungible tokens (NFTs)</a:t>
            </a:r>
          </a:p>
        </p:txBody>
      </p:sp>
      <p:sp>
        <p:nvSpPr>
          <p:cNvPr id="15" name="Rectangle 14">
            <a:extLst>
              <a:ext uri="{FF2B5EF4-FFF2-40B4-BE49-F238E27FC236}">
                <a16:creationId xmlns:a16="http://schemas.microsoft.com/office/drawing/2014/main" id="{85122EC3-0F79-F201-B663-0B00692A3DD4}"/>
              </a:ext>
            </a:extLst>
          </p:cNvPr>
          <p:cNvSpPr/>
          <p:nvPr/>
        </p:nvSpPr>
        <p:spPr>
          <a:xfrm>
            <a:off x="1523450" y="4831261"/>
            <a:ext cx="9563666" cy="1200329"/>
          </a:xfrm>
          <a:prstGeom prst="rect">
            <a:avLst/>
          </a:prstGeom>
        </p:spPr>
        <p:txBody>
          <a:bodyPr wrap="square">
            <a:spAutoFit/>
          </a:bodyPr>
          <a:lstStyle/>
          <a:p>
            <a:pPr>
              <a:lnSpc>
                <a:spcPct val="100000"/>
              </a:lnSpc>
            </a:pPr>
            <a:r>
              <a:rPr lang="en-US" dirty="0"/>
              <a:t>Digital Products and exchange: </a:t>
            </a:r>
            <a:r>
              <a:rPr lang="en-US" b="0" dirty="0"/>
              <a:t>With web 3.0 tangible digital assets can be created and exchanged using technologies such as blockchain.  Examples, digital currency, selling digital content, music, movies, etc.  NFTs can also be used to represent and exchange physical assets without intermediary third parties – art, real estate, event tickets, etc.  </a:t>
            </a:r>
          </a:p>
        </p:txBody>
      </p:sp>
    </p:spTree>
    <p:extLst>
      <p:ext uri="{BB962C8B-B14F-4D97-AF65-F5344CB8AC3E}">
        <p14:creationId xmlns:p14="http://schemas.microsoft.com/office/powerpoint/2010/main" val="3701919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22</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Before we get into the architecture of Web3, an example is required to understand it.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72" name="TextBox 71">
            <a:extLst>
              <a:ext uri="{FF2B5EF4-FFF2-40B4-BE49-F238E27FC236}">
                <a16:creationId xmlns:a16="http://schemas.microsoft.com/office/drawing/2014/main" id="{C408E94F-0DA8-C257-7421-7A3CE5640789}"/>
              </a:ext>
            </a:extLst>
          </p:cNvPr>
          <p:cNvSpPr txBox="1"/>
          <p:nvPr/>
        </p:nvSpPr>
        <p:spPr>
          <a:xfrm>
            <a:off x="0" y="1221473"/>
            <a:ext cx="11854530" cy="923330"/>
          </a:xfrm>
          <a:prstGeom prst="rect">
            <a:avLst/>
          </a:prstGeom>
          <a:noFill/>
        </p:spPr>
        <p:txBody>
          <a:bodyPr wrap="square" rtlCol="0">
            <a:spAutoFit/>
          </a:bodyPr>
          <a:lstStyle/>
          <a:p>
            <a:r>
              <a:rPr lang="en-US" sz="2000" dirty="0">
                <a:solidFill>
                  <a:srgbClr val="7030A0"/>
                </a:solidFill>
                <a:latin typeface="+mn-lt"/>
              </a:rPr>
              <a:t>Scenario:  You work for a large company that provides you healthcare coverage, you injure your knee, go to the doctor, the doctor orders an MRI.  Possible outcomes:  </a:t>
            </a: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724096"/>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You get the MRI, and then a week later an email pointing you to an explanation of benefits showing that the service was fully covered, your cost is </a:t>
            </a:r>
            <a:r>
              <a:rPr lang="en-US" dirty="0"/>
              <a:t>$0, and you are happy</a:t>
            </a:r>
          </a:p>
          <a:p>
            <a:pPr marL="285750" indent="-285750">
              <a:lnSpc>
                <a:spcPct val="100000"/>
              </a:lnSpc>
              <a:spcAft>
                <a:spcPts val="600"/>
              </a:spcAft>
              <a:buFont typeface="Arial" panose="020B0604020202020204" pitchFamily="34" charset="0"/>
              <a:buChar char="•"/>
            </a:pPr>
            <a:r>
              <a:rPr lang="en-US" b="0" dirty="0"/>
              <a:t>You are told by the doctor that you need an MRI, but your insurance requires a pre-authorization approval, and it might take up to a week.  The MRI is approved, you get the MRI and then a week later a bill shows up for $50.</a:t>
            </a:r>
          </a:p>
          <a:p>
            <a:pPr marL="285750" indent="-285750">
              <a:lnSpc>
                <a:spcPct val="100000"/>
              </a:lnSpc>
              <a:spcAft>
                <a:spcPts val="600"/>
              </a:spcAft>
              <a:buFont typeface="Arial" panose="020B0604020202020204" pitchFamily="34" charset="0"/>
              <a:buChar char="•"/>
            </a:pPr>
            <a:r>
              <a:rPr lang="en-US" b="0" dirty="0"/>
              <a:t>Same as above, but you get a bill for $750 (or any other amount that is calculated)</a:t>
            </a:r>
          </a:p>
          <a:p>
            <a:pPr marL="285750" indent="-285750">
              <a:lnSpc>
                <a:spcPct val="100000"/>
              </a:lnSpc>
              <a:spcAft>
                <a:spcPts val="600"/>
              </a:spcAft>
              <a:buFont typeface="Arial" panose="020B0604020202020204" pitchFamily="34" charset="0"/>
              <a:buChar char="•"/>
            </a:pPr>
            <a:r>
              <a:rPr lang="en-US" b="0" dirty="0"/>
              <a:t>Same as above, but you call the insurance company, file an appeal, and then two weeks later a decision is made.  The result could be your bill is adjusted to a much smaller amount, even $0, or your appeal can be denied, making you responsible for the full amount</a:t>
            </a:r>
          </a:p>
          <a:p>
            <a:pPr marL="285750" indent="-285750">
              <a:lnSpc>
                <a:spcPct val="100000"/>
              </a:lnSpc>
              <a:spcAft>
                <a:spcPts val="600"/>
              </a:spcAft>
              <a:buFont typeface="Arial" panose="020B0604020202020204" pitchFamily="34" charset="0"/>
              <a:buChar char="•"/>
            </a:pPr>
            <a:r>
              <a:rPr lang="en-US" b="0" dirty="0"/>
              <a:t>Your doctor wants you to get an MRI, tells you that a prior authorization is required, but the prior authorization is denied.  If you want the MRI you have to pay the full cost, which could be several thousand dollars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646331"/>
          </a:xfrm>
          <a:prstGeom prst="rect">
            <a:avLst/>
          </a:prstGeom>
          <a:noFill/>
        </p:spPr>
        <p:txBody>
          <a:bodyPr wrap="square" rtlCol="0">
            <a:spAutoFit/>
          </a:bodyPr>
          <a:lstStyle/>
          <a:p>
            <a:r>
              <a:rPr lang="en-US" sz="2000" dirty="0">
                <a:solidFill>
                  <a:srgbClr val="7030A0"/>
                </a:solidFill>
                <a:latin typeface="+mn-lt"/>
              </a:rPr>
              <a:t>How can the same scenario lead to such a diversity of outcomes that impact cost and customer satisfaction?  </a:t>
            </a:r>
          </a:p>
        </p:txBody>
      </p:sp>
    </p:spTree>
    <p:extLst>
      <p:ext uri="{BB962C8B-B14F-4D97-AF65-F5344CB8AC3E}">
        <p14:creationId xmlns:p14="http://schemas.microsoft.com/office/powerpoint/2010/main" val="3592721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23</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What is a prior authorization, and why are these things even necessary</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72855"/>
            <a:ext cx="11045544" cy="364715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Most people don’t understand healthcare, and fully place trust in doctors.  Thus, people think if a doctor says you need something, it must be necessary.  However, doctors can be inconsistent, thus there is a need to improve consistency to manage overall healthcare costs</a:t>
            </a:r>
          </a:p>
          <a:p>
            <a:pPr marL="285750" indent="-285750">
              <a:lnSpc>
                <a:spcPct val="100000"/>
              </a:lnSpc>
              <a:spcAft>
                <a:spcPts val="600"/>
              </a:spcAft>
              <a:buFont typeface="Arial" panose="020B0604020202020204" pitchFamily="34" charset="0"/>
              <a:buChar char="•"/>
            </a:pPr>
            <a:r>
              <a:rPr lang="en-US" b="0" dirty="0"/>
              <a:t>Doctors are inconsistent, some are very conservative and order tests – “just in case”, and some doctors are even fraudulent, for example, they may own a stake in an imaging lab, or get referral fees. </a:t>
            </a:r>
          </a:p>
          <a:p>
            <a:pPr marL="285750" indent="-285750">
              <a:lnSpc>
                <a:spcPct val="100000"/>
              </a:lnSpc>
              <a:spcAft>
                <a:spcPts val="600"/>
              </a:spcAft>
              <a:buFont typeface="Arial" panose="020B0604020202020204" pitchFamily="34" charset="0"/>
              <a:buChar char="•"/>
            </a:pPr>
            <a:r>
              <a:rPr lang="en-US" b="0" dirty="0"/>
              <a:t>We see imaging labs all over the place, they are out for profit, and the equipment that they use is expensive.  Thus, the cost for the same procedure can vary widely from one imaging center to another</a:t>
            </a:r>
          </a:p>
          <a:p>
            <a:pPr marL="285750" indent="-285750">
              <a:lnSpc>
                <a:spcPct val="100000"/>
              </a:lnSpc>
              <a:spcAft>
                <a:spcPts val="600"/>
              </a:spcAft>
              <a:buFont typeface="Arial" panose="020B0604020202020204" pitchFamily="34" charset="0"/>
              <a:buChar char="•"/>
            </a:pPr>
            <a:r>
              <a:rPr lang="en-US" b="0" dirty="0"/>
              <a:t>Most people view processes like prior authorizations as a scheme by healthcare providers to deny coverage, and thus stuff their pockets with more profits.   Many don’t know that many commercial plans have the employer pay all medical costs, and healthcare companies get paid fees to leverage their networks and expertise.  Thus, if a prior authorization is approved or denied, in many cases it does not impact in any way the amount of money a healthcare company spends or profits that they make. </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6011070"/>
            <a:ext cx="11854530" cy="369332"/>
          </a:xfrm>
          <a:prstGeom prst="rect">
            <a:avLst/>
          </a:prstGeom>
          <a:noFill/>
        </p:spPr>
        <p:txBody>
          <a:bodyPr wrap="square" rtlCol="0">
            <a:spAutoFit/>
          </a:bodyPr>
          <a:lstStyle/>
          <a:p>
            <a:r>
              <a:rPr lang="en-US" sz="2000" dirty="0">
                <a:solidFill>
                  <a:srgbClr val="7030A0"/>
                </a:solidFill>
                <a:latin typeface="+mn-lt"/>
              </a:rPr>
              <a:t>At the end of the day, nobody likes this process, but many agree its necessary</a:t>
            </a:r>
          </a:p>
        </p:txBody>
      </p:sp>
      <p:sp>
        <p:nvSpPr>
          <p:cNvPr id="9" name="TextBox 8">
            <a:extLst>
              <a:ext uri="{FF2B5EF4-FFF2-40B4-BE49-F238E27FC236}">
                <a16:creationId xmlns:a16="http://schemas.microsoft.com/office/drawing/2014/main" id="{042ED5D0-900F-0BDA-CB6F-48D43A901361}"/>
              </a:ext>
            </a:extLst>
          </p:cNvPr>
          <p:cNvSpPr txBox="1"/>
          <p:nvPr/>
        </p:nvSpPr>
        <p:spPr>
          <a:xfrm>
            <a:off x="86338" y="1296299"/>
            <a:ext cx="11854530" cy="923330"/>
          </a:xfrm>
          <a:prstGeom prst="rect">
            <a:avLst/>
          </a:prstGeom>
          <a:noFill/>
        </p:spPr>
        <p:txBody>
          <a:bodyPr wrap="square" rtlCol="0">
            <a:spAutoFit/>
          </a:bodyPr>
          <a:lstStyle/>
          <a:p>
            <a:r>
              <a:rPr lang="en-US" sz="2000" dirty="0">
                <a:solidFill>
                  <a:srgbClr val="7030A0"/>
                </a:solidFill>
                <a:latin typeface="+mn-lt"/>
              </a:rPr>
              <a:t>The cost of healthcare in the US in 2019 has been reported as $3.8T, which is by far the largest category of spending in the US – about 18% of the total economy and approximately $11.5K for every person in the US</a:t>
            </a:r>
          </a:p>
        </p:txBody>
      </p:sp>
    </p:spTree>
    <p:extLst>
      <p:ext uri="{BB962C8B-B14F-4D97-AF65-F5344CB8AC3E}">
        <p14:creationId xmlns:p14="http://schemas.microsoft.com/office/powerpoint/2010/main" val="3199865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24</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But how can the outcomes for the same use case differ?</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1302179"/>
            <a:ext cx="11045544" cy="1554272"/>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is provided to employers, with the terms and conditions outlined in a legal contract.  The systems that healthcare companies use to process claims are based on algorithms.  Thus interpretation is sometimes needed between a legal contract and an algorithmic decision. </a:t>
            </a:r>
          </a:p>
          <a:p>
            <a:pPr marL="285750" indent="-285750">
              <a:lnSpc>
                <a:spcPct val="100000"/>
              </a:lnSpc>
              <a:spcAft>
                <a:spcPts val="600"/>
              </a:spcAft>
              <a:buFont typeface="Arial" panose="020B0604020202020204" pitchFamily="34" charset="0"/>
              <a:buChar char="•"/>
            </a:pPr>
            <a:r>
              <a:rPr lang="en-US" b="0" dirty="0"/>
              <a:t>Healthcare companies deploy multiple strategies to lower the cost of making pre-authorization decisions, many of these things are not visible to patients consuming healthcare services</a:t>
            </a:r>
          </a:p>
        </p:txBody>
      </p:sp>
      <p:sp>
        <p:nvSpPr>
          <p:cNvPr id="10" name="TextBox 9">
            <a:extLst>
              <a:ext uri="{FF2B5EF4-FFF2-40B4-BE49-F238E27FC236}">
                <a16:creationId xmlns:a16="http://schemas.microsoft.com/office/drawing/2014/main" id="{C69D0AA9-991F-409C-B49A-5F55DF8EC561}"/>
              </a:ext>
            </a:extLst>
          </p:cNvPr>
          <p:cNvSpPr txBox="1"/>
          <p:nvPr/>
        </p:nvSpPr>
        <p:spPr>
          <a:xfrm>
            <a:off x="86338" y="5521143"/>
            <a:ext cx="11854530" cy="923330"/>
          </a:xfrm>
          <a:prstGeom prst="rect">
            <a:avLst/>
          </a:prstGeom>
          <a:noFill/>
        </p:spPr>
        <p:txBody>
          <a:bodyPr wrap="square" rtlCol="0">
            <a:spAutoFit/>
          </a:bodyPr>
          <a:lstStyle/>
          <a:p>
            <a:r>
              <a:rPr lang="en-US" sz="2000" dirty="0">
                <a:solidFill>
                  <a:srgbClr val="7030A0"/>
                </a:solidFill>
                <a:latin typeface="+mn-lt"/>
              </a:rPr>
              <a:t>Why should you care?  Would you be willing to drive 2 additional miles to go to an alternative imaging lab that saves you or your employer several hundred dollars?</a:t>
            </a:r>
          </a:p>
        </p:txBody>
      </p:sp>
      <p:sp>
        <p:nvSpPr>
          <p:cNvPr id="11" name="Rectangle 10">
            <a:extLst>
              <a:ext uri="{FF2B5EF4-FFF2-40B4-BE49-F238E27FC236}">
                <a16:creationId xmlns:a16="http://schemas.microsoft.com/office/drawing/2014/main" id="{0D11BB4D-AE9E-538B-A37B-E3B79477D0F1}"/>
              </a:ext>
            </a:extLst>
          </p:cNvPr>
          <p:cNvSpPr/>
          <p:nvPr/>
        </p:nvSpPr>
        <p:spPr>
          <a:xfrm>
            <a:off x="757310" y="2872672"/>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scale perspective, healthcare companies negotiate preferred rates with certain imaging providers to drive more volume to their services.  What's good about this?  There is transparency in terms that clinical best practices are followed – if they are not followed, the lab will not get paid.  Patients and employers benefits from lower contracted rates </a:t>
            </a:r>
          </a:p>
        </p:txBody>
      </p:sp>
      <p:sp>
        <p:nvSpPr>
          <p:cNvPr id="12" name="Rectangle 11">
            <a:extLst>
              <a:ext uri="{FF2B5EF4-FFF2-40B4-BE49-F238E27FC236}">
                <a16:creationId xmlns:a16="http://schemas.microsoft.com/office/drawing/2014/main" id="{669FE686-E167-416B-9EAD-DDF0BFE8B3FA}"/>
              </a:ext>
            </a:extLst>
          </p:cNvPr>
          <p:cNvSpPr/>
          <p:nvPr/>
        </p:nvSpPr>
        <p:spPr>
          <a:xfrm>
            <a:off x="757310" y="4055901"/>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From a customer satisfaction perspective, healthcare companies offer incentives to providers to follow their prior-authorization best practices.  Once a provider gets onto this list, they no longer have to get a pre-authorization as its expected that the provider applied best practices and are steering customers to the lowest cost, and highest quality imaging labs.  </a:t>
            </a:r>
          </a:p>
        </p:txBody>
      </p:sp>
    </p:spTree>
    <p:extLst>
      <p:ext uri="{BB962C8B-B14F-4D97-AF65-F5344CB8AC3E}">
        <p14:creationId xmlns:p14="http://schemas.microsoft.com/office/powerpoint/2010/main" val="684634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25</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How doe healthcare companies monetize prior authorization services?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 name="Rectangle 2">
            <a:extLst>
              <a:ext uri="{FF2B5EF4-FFF2-40B4-BE49-F238E27FC236}">
                <a16:creationId xmlns:a16="http://schemas.microsoft.com/office/drawing/2014/main" id="{9082A9CF-A117-E4EF-FDFB-9849D309E882}"/>
              </a:ext>
            </a:extLst>
          </p:cNvPr>
          <p:cNvSpPr/>
          <p:nvPr/>
        </p:nvSpPr>
        <p:spPr>
          <a:xfrm>
            <a:off x="436098" y="2202510"/>
            <a:ext cx="11045544" cy="1200329"/>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In many cases healthcare companies cant and do not charge for prior authorization services.  The costs to support this process is baked into healthcare premiums.  That said, many healthcare companies use either third party experts, or third party software to make prior authorization decisions. Thus prior authorization is an expense and not a profit item.</a:t>
            </a:r>
          </a:p>
        </p:txBody>
      </p:sp>
      <p:sp>
        <p:nvSpPr>
          <p:cNvPr id="10" name="TextBox 9">
            <a:extLst>
              <a:ext uri="{FF2B5EF4-FFF2-40B4-BE49-F238E27FC236}">
                <a16:creationId xmlns:a16="http://schemas.microsoft.com/office/drawing/2014/main" id="{C69D0AA9-991F-409C-B49A-5F55DF8EC561}"/>
              </a:ext>
            </a:extLst>
          </p:cNvPr>
          <p:cNvSpPr txBox="1"/>
          <p:nvPr/>
        </p:nvSpPr>
        <p:spPr>
          <a:xfrm>
            <a:off x="168735" y="1290860"/>
            <a:ext cx="11854530" cy="646331"/>
          </a:xfrm>
          <a:prstGeom prst="rect">
            <a:avLst/>
          </a:prstGeom>
          <a:noFill/>
        </p:spPr>
        <p:txBody>
          <a:bodyPr wrap="square" rtlCol="0">
            <a:spAutoFit/>
          </a:bodyPr>
          <a:lstStyle/>
          <a:p>
            <a:r>
              <a:rPr lang="en-US" sz="2000" dirty="0">
                <a:solidFill>
                  <a:srgbClr val="7030A0"/>
                </a:solidFill>
                <a:latin typeface="+mn-lt"/>
              </a:rPr>
              <a:t>All healthcare companies deploy prior authorization as a best practice, how do healthcare companies monetize this service?</a:t>
            </a:r>
          </a:p>
        </p:txBody>
      </p:sp>
      <p:sp>
        <p:nvSpPr>
          <p:cNvPr id="11" name="Rectangle 10">
            <a:extLst>
              <a:ext uri="{FF2B5EF4-FFF2-40B4-BE49-F238E27FC236}">
                <a16:creationId xmlns:a16="http://schemas.microsoft.com/office/drawing/2014/main" id="{0D11BB4D-AE9E-538B-A37B-E3B79477D0F1}"/>
              </a:ext>
            </a:extLst>
          </p:cNvPr>
          <p:cNvSpPr/>
          <p:nvPr/>
        </p:nvSpPr>
        <p:spPr>
          <a:xfrm>
            <a:off x="389146" y="3429000"/>
            <a:ext cx="11045544" cy="646331"/>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that do prior authorization well, use this as a competitive advantage when selling their overall services to clients, thus doing this well can increase overall sales and profits</a:t>
            </a:r>
          </a:p>
        </p:txBody>
      </p:sp>
      <p:sp>
        <p:nvSpPr>
          <p:cNvPr id="13" name="Rectangle 12">
            <a:extLst>
              <a:ext uri="{FF2B5EF4-FFF2-40B4-BE49-F238E27FC236}">
                <a16:creationId xmlns:a16="http://schemas.microsoft.com/office/drawing/2014/main" id="{C20456EA-85B9-C2A2-F8C5-25C3C69986BD}"/>
              </a:ext>
            </a:extLst>
          </p:cNvPr>
          <p:cNvSpPr/>
          <p:nvPr/>
        </p:nvSpPr>
        <p:spPr>
          <a:xfrm>
            <a:off x="389146" y="4085391"/>
            <a:ext cx="11045544" cy="923330"/>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Healthcare companies realize that prior authorization is accepted as necessary by providers and clients, but nobody really likes it because of issues like patient satisfaction, and occasional delays medical services.</a:t>
            </a:r>
          </a:p>
        </p:txBody>
      </p:sp>
      <p:sp>
        <p:nvSpPr>
          <p:cNvPr id="14" name="TextBox 13">
            <a:extLst>
              <a:ext uri="{FF2B5EF4-FFF2-40B4-BE49-F238E27FC236}">
                <a16:creationId xmlns:a16="http://schemas.microsoft.com/office/drawing/2014/main" id="{9556865B-332B-54E8-988F-455C5AABD8FA}"/>
              </a:ext>
            </a:extLst>
          </p:cNvPr>
          <p:cNvSpPr txBox="1"/>
          <p:nvPr/>
        </p:nvSpPr>
        <p:spPr>
          <a:xfrm>
            <a:off x="168735" y="5136773"/>
            <a:ext cx="11854530" cy="923330"/>
          </a:xfrm>
          <a:prstGeom prst="rect">
            <a:avLst/>
          </a:prstGeom>
          <a:noFill/>
        </p:spPr>
        <p:txBody>
          <a:bodyPr wrap="square" rtlCol="0">
            <a:spAutoFit/>
          </a:bodyPr>
          <a:lstStyle/>
          <a:p>
            <a:r>
              <a:rPr lang="en-US" sz="2000" dirty="0">
                <a:solidFill>
                  <a:srgbClr val="7030A0"/>
                </a:solidFill>
                <a:latin typeface="+mn-lt"/>
              </a:rPr>
              <a:t>Business Objective:  Healthcare companies that can apply algorithmic decisions to making prior authorization decisions have a massive opportunity to lower costs, improve clinical quality, and improve patient </a:t>
            </a:r>
            <a:r>
              <a:rPr lang="en-US" sz="2000" dirty="0" err="1">
                <a:solidFill>
                  <a:srgbClr val="7030A0"/>
                </a:solidFill>
                <a:latin typeface="+mn-lt"/>
              </a:rPr>
              <a:t>satisifaction</a:t>
            </a:r>
            <a:endParaRPr lang="en-US" sz="2000" dirty="0">
              <a:solidFill>
                <a:srgbClr val="7030A0"/>
              </a:solidFill>
              <a:latin typeface="+mn-lt"/>
            </a:endParaRPr>
          </a:p>
        </p:txBody>
      </p:sp>
    </p:spTree>
    <p:extLst>
      <p:ext uri="{BB962C8B-B14F-4D97-AF65-F5344CB8AC3E}">
        <p14:creationId xmlns:p14="http://schemas.microsoft.com/office/powerpoint/2010/main" val="195582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26</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6" name="Can 5">
            <a:extLst>
              <a:ext uri="{FF2B5EF4-FFF2-40B4-BE49-F238E27FC236}">
                <a16:creationId xmlns:a16="http://schemas.microsoft.com/office/drawing/2014/main" id="{4076FA79-C06A-1F1E-6935-717469E964A2}"/>
              </a:ext>
            </a:extLst>
          </p:cNvPr>
          <p:cNvSpPr/>
          <p:nvPr/>
        </p:nvSpPr>
        <p:spPr>
          <a:xfrm>
            <a:off x="9676285" y="2107744"/>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Requests</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Healthcare Backend Systems</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Software</a:t>
            </a:r>
          </a:p>
        </p:txBody>
      </p:sp>
      <p:pic>
        <p:nvPicPr>
          <p:cNvPr id="27650" name="Picture 2" descr="How To Set Use Angry Stickman Icon Png - Angry Stick Figure Clip Art PNG  Image | Transparent PNG Free Download on SeekPNG">
            <a:extLst>
              <a:ext uri="{FF2B5EF4-FFF2-40B4-BE49-F238E27FC236}">
                <a16:creationId xmlns:a16="http://schemas.microsoft.com/office/drawing/2014/main" id="{0891F9A3-38B3-461D-13DC-06373A316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538" y="230525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0B0FC8-4C87-B146-3DF3-9AD75DF0CF95}"/>
              </a:ext>
            </a:extLst>
          </p:cNvPr>
          <p:cNvSpPr txBox="1"/>
          <p:nvPr/>
        </p:nvSpPr>
        <p:spPr>
          <a:xfrm>
            <a:off x="8333166" y="3303170"/>
            <a:ext cx="1261885" cy="592342"/>
          </a:xfrm>
          <a:prstGeom prst="rect">
            <a:avLst/>
          </a:prstGeom>
          <a:noFill/>
        </p:spPr>
        <p:txBody>
          <a:bodyPr wrap="none" rtlCol="0">
            <a:spAutoFit/>
          </a:bodyPr>
          <a:lstStyle/>
          <a:p>
            <a:pPr algn="ctr"/>
            <a:r>
              <a:rPr lang="en-US" b="0" dirty="0"/>
              <a:t>Manual</a:t>
            </a:r>
            <a:br>
              <a:rPr lang="en-US" b="0" dirty="0"/>
            </a:br>
            <a:r>
              <a:rPr lang="en-US" b="0" dirty="0"/>
              <a:t>Reviewers</a:t>
            </a:r>
          </a:p>
        </p:txBody>
      </p:sp>
      <p:sp>
        <p:nvSpPr>
          <p:cNvPr id="19" name="Can 18">
            <a:extLst>
              <a:ext uri="{FF2B5EF4-FFF2-40B4-BE49-F238E27FC236}">
                <a16:creationId xmlns:a16="http://schemas.microsoft.com/office/drawing/2014/main" id="{65C214A2-D837-0D52-3647-334D327CD89E}"/>
              </a:ext>
            </a:extLst>
          </p:cNvPr>
          <p:cNvSpPr/>
          <p:nvPr/>
        </p:nvSpPr>
        <p:spPr>
          <a:xfrm>
            <a:off x="9719386" y="3303170"/>
            <a:ext cx="1045698" cy="92846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Prior Auth</a:t>
            </a:r>
            <a:br>
              <a:rPr lang="en-US" sz="1200" dirty="0"/>
            </a:br>
            <a:r>
              <a:rPr lang="en-US" sz="1200" dirty="0"/>
              <a:t>Decision</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973385" y="4933577"/>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Claims Engine</a:t>
            </a:r>
          </a:p>
        </p:txBody>
      </p:sp>
      <p:sp>
        <p:nvSpPr>
          <p:cNvPr id="3" name="Snip Single Corner Rectangle 2">
            <a:extLst>
              <a:ext uri="{FF2B5EF4-FFF2-40B4-BE49-F238E27FC236}">
                <a16:creationId xmlns:a16="http://schemas.microsoft.com/office/drawing/2014/main" id="{A7C38344-6319-3B75-43B1-A27F4E156498}"/>
              </a:ext>
            </a:extLst>
          </p:cNvPr>
          <p:cNvSpPr/>
          <p:nvPr/>
        </p:nvSpPr>
        <p:spPr>
          <a:xfrm>
            <a:off x="6884194" y="3414647"/>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Healthcare Network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sp>
        <p:nvSpPr>
          <p:cNvPr id="42" name="Snip Single Corner Rectangle 41">
            <a:extLst>
              <a:ext uri="{FF2B5EF4-FFF2-40B4-BE49-F238E27FC236}">
                <a16:creationId xmlns:a16="http://schemas.microsoft.com/office/drawing/2014/main" id="{99D3CCAC-DA55-2266-3F0D-0D11BCADFDCE}"/>
              </a:ext>
            </a:extLst>
          </p:cNvPr>
          <p:cNvSpPr/>
          <p:nvPr/>
        </p:nvSpPr>
        <p:spPr>
          <a:xfrm>
            <a:off x="9060591" y="4536330"/>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Customer Healthcare</a:t>
            </a:r>
            <a:br>
              <a:rPr lang="en-US" sz="1600" b="0" dirty="0">
                <a:solidFill>
                  <a:schemeClr val="tx1"/>
                </a:solidFill>
              </a:rPr>
            </a:br>
            <a:r>
              <a:rPr lang="en-US" sz="1600" b="0" dirty="0">
                <a:solidFill>
                  <a:schemeClr val="tx1"/>
                </a:solidFill>
              </a:rPr>
              <a:t>Service</a:t>
            </a:r>
            <a:br>
              <a:rPr lang="en-US" sz="1600" b="0" dirty="0">
                <a:solidFill>
                  <a:schemeClr val="tx1"/>
                </a:solidFill>
              </a:rPr>
            </a:br>
            <a:r>
              <a:rPr lang="en-US" sz="1600" b="0" dirty="0">
                <a:solidFill>
                  <a:schemeClr val="tx1"/>
                </a:solidFill>
              </a:rPr>
              <a:t>Contract</a:t>
            </a: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07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27</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Web2</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459212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bg1"/>
                </a:solidFill>
              </a:rPr>
              <a:t>Healthcare Backend Systems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613471"/>
            <a:ext cx="1670203" cy="21734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98B5727-4F8F-99BF-E0A8-63BE26D21F53}"/>
              </a:ext>
            </a:extLst>
          </p:cNvPr>
          <p:cNvSpPr txBox="1"/>
          <p:nvPr/>
        </p:nvSpPr>
        <p:spPr>
          <a:xfrm>
            <a:off x="6893169" y="2630658"/>
            <a:ext cx="3988508" cy="841641"/>
          </a:xfrm>
          <a:prstGeom prst="rect">
            <a:avLst/>
          </a:prstGeom>
          <a:noFill/>
        </p:spPr>
        <p:txBody>
          <a:bodyPr wrap="square" rtlCol="0">
            <a:spAutoFit/>
          </a:bodyPr>
          <a:lstStyle/>
          <a:p>
            <a:r>
              <a:rPr lang="en-US" dirty="0">
                <a:solidFill>
                  <a:schemeClr val="bg1"/>
                </a:solidFill>
              </a:rPr>
              <a:t>The healthcare provider must be considered a centralized trusted entity</a:t>
            </a:r>
          </a:p>
        </p:txBody>
      </p:sp>
      <p:sp>
        <p:nvSpPr>
          <p:cNvPr id="39" name="TextBox 38">
            <a:extLst>
              <a:ext uri="{FF2B5EF4-FFF2-40B4-BE49-F238E27FC236}">
                <a16:creationId xmlns:a16="http://schemas.microsoft.com/office/drawing/2014/main" id="{DDEE196D-F39A-2B2B-5C58-3F4D4A650DC9}"/>
              </a:ext>
            </a:extLst>
          </p:cNvPr>
          <p:cNvSpPr txBox="1"/>
          <p:nvPr/>
        </p:nvSpPr>
        <p:spPr>
          <a:xfrm>
            <a:off x="6994634" y="3682216"/>
            <a:ext cx="3988508" cy="841641"/>
          </a:xfrm>
          <a:prstGeom prst="rect">
            <a:avLst/>
          </a:prstGeom>
          <a:noFill/>
        </p:spPr>
        <p:txBody>
          <a:bodyPr wrap="square" rtlCol="0">
            <a:spAutoFit/>
          </a:bodyPr>
          <a:lstStyle/>
          <a:p>
            <a:r>
              <a:rPr lang="en-US" dirty="0">
                <a:solidFill>
                  <a:schemeClr val="bg1"/>
                </a:solidFill>
              </a:rPr>
              <a:t>They own the overall decisions yet how these decisions are made are not transparent to Patients</a:t>
            </a:r>
          </a:p>
        </p:txBody>
      </p:sp>
    </p:spTree>
    <p:extLst>
      <p:ext uri="{BB962C8B-B14F-4D97-AF65-F5344CB8AC3E}">
        <p14:creationId xmlns:p14="http://schemas.microsoft.com/office/powerpoint/2010/main" val="272826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28</a:t>
            </a:fld>
            <a:endParaRPr lang="en-US" dirty="0"/>
          </a:p>
        </p:txBody>
      </p:sp>
      <p:sp>
        <p:nvSpPr>
          <p:cNvPr id="470018" name="Rectangle 2"/>
          <p:cNvSpPr>
            <a:spLocks noGrp="1" noChangeArrowheads="1"/>
          </p:cNvSpPr>
          <p:nvPr>
            <p:ph type="title"/>
          </p:nvPr>
        </p:nvSpPr>
        <p:spPr>
          <a:xfrm>
            <a:off x="545565" y="216744"/>
            <a:ext cx="10936077" cy="698948"/>
          </a:xfrm>
        </p:spPr>
        <p:txBody>
          <a:bodyPr/>
          <a:lstStyle/>
          <a:p>
            <a:r>
              <a:rPr lang="en-US" dirty="0"/>
              <a:t>Architecture for Prior-Authorization in Web3</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2" name="Rectangle 1">
            <a:extLst>
              <a:ext uri="{FF2B5EF4-FFF2-40B4-BE49-F238E27FC236}">
                <a16:creationId xmlns:a16="http://schemas.microsoft.com/office/drawing/2014/main" id="{AE1E284B-B9BA-4F2E-03DF-B83596FB0A01}"/>
              </a:ext>
            </a:extLst>
          </p:cNvPr>
          <p:cNvSpPr/>
          <p:nvPr/>
        </p:nvSpPr>
        <p:spPr>
          <a:xfrm>
            <a:off x="3208997" y="1535282"/>
            <a:ext cx="1556947"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Request API</a:t>
            </a:r>
          </a:p>
        </p:txBody>
      </p:sp>
      <p:sp>
        <p:nvSpPr>
          <p:cNvPr id="15" name="Rectangle 14">
            <a:extLst>
              <a:ext uri="{FF2B5EF4-FFF2-40B4-BE49-F238E27FC236}">
                <a16:creationId xmlns:a16="http://schemas.microsoft.com/office/drawing/2014/main" id="{0FD0B259-4459-8828-9532-BFAFCC2A92DD}"/>
              </a:ext>
            </a:extLst>
          </p:cNvPr>
          <p:cNvSpPr/>
          <p:nvPr/>
        </p:nvSpPr>
        <p:spPr>
          <a:xfrm>
            <a:off x="6488332" y="1535281"/>
            <a:ext cx="4756710" cy="35082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and permissionless Blockchain</a:t>
            </a:r>
          </a:p>
        </p:txBody>
      </p:sp>
      <p:sp>
        <p:nvSpPr>
          <p:cNvPr id="16" name="Rectangle 15">
            <a:extLst>
              <a:ext uri="{FF2B5EF4-FFF2-40B4-BE49-F238E27FC236}">
                <a16:creationId xmlns:a16="http://schemas.microsoft.com/office/drawing/2014/main" id="{2697A3B6-FD4A-4B35-A3E7-7362EAD7DBBF}"/>
              </a:ext>
            </a:extLst>
          </p:cNvPr>
          <p:cNvSpPr/>
          <p:nvPr/>
        </p:nvSpPr>
        <p:spPr>
          <a:xfrm>
            <a:off x="6844431" y="2263758"/>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Smart Contracts</a:t>
            </a:r>
          </a:p>
        </p:txBody>
      </p:sp>
      <p:sp>
        <p:nvSpPr>
          <p:cNvPr id="20" name="Rectangle 19">
            <a:extLst>
              <a:ext uri="{FF2B5EF4-FFF2-40B4-BE49-F238E27FC236}">
                <a16:creationId xmlns:a16="http://schemas.microsoft.com/office/drawing/2014/main" id="{D7ADC474-C3CB-5704-614E-E843E11B2AAE}"/>
              </a:ext>
            </a:extLst>
          </p:cNvPr>
          <p:cNvSpPr/>
          <p:nvPr/>
        </p:nvSpPr>
        <p:spPr>
          <a:xfrm>
            <a:off x="3208998" y="2749094"/>
            <a:ext cx="160215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Decision</a:t>
            </a:r>
          </a:p>
          <a:p>
            <a:pPr algn="ctr"/>
            <a:r>
              <a:rPr lang="en-US" sz="1600" dirty="0">
                <a:solidFill>
                  <a:schemeClr val="tx1"/>
                </a:solidFill>
              </a:rPr>
              <a:t>API</a:t>
            </a:r>
          </a:p>
        </p:txBody>
      </p:sp>
      <p:sp>
        <p:nvSpPr>
          <p:cNvPr id="21" name="Rectangle 20">
            <a:extLst>
              <a:ext uri="{FF2B5EF4-FFF2-40B4-BE49-F238E27FC236}">
                <a16:creationId xmlns:a16="http://schemas.microsoft.com/office/drawing/2014/main" id="{C5A8666C-CC7D-3870-A1FF-C82A2EE57826}"/>
              </a:ext>
            </a:extLst>
          </p:cNvPr>
          <p:cNvSpPr/>
          <p:nvPr/>
        </p:nvSpPr>
        <p:spPr>
          <a:xfrm>
            <a:off x="3208997" y="3962906"/>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Submission API</a:t>
            </a:r>
          </a:p>
        </p:txBody>
      </p:sp>
      <p:sp>
        <p:nvSpPr>
          <p:cNvPr id="22" name="Rectangle 21">
            <a:extLst>
              <a:ext uri="{FF2B5EF4-FFF2-40B4-BE49-F238E27FC236}">
                <a16:creationId xmlns:a16="http://schemas.microsoft.com/office/drawing/2014/main" id="{66FBD147-CE0A-6D9F-8D76-E7DF8F1A1BC5}"/>
              </a:ext>
            </a:extLst>
          </p:cNvPr>
          <p:cNvSpPr/>
          <p:nvPr/>
        </p:nvSpPr>
        <p:spPr>
          <a:xfrm>
            <a:off x="6844431" y="3680724"/>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Processing Smart Contracts</a:t>
            </a:r>
          </a:p>
        </p:txBody>
      </p:sp>
      <p:pic>
        <p:nvPicPr>
          <p:cNvPr id="24" name="Picture 2" descr="How To Set Use Angry Stickman Icon Png - Angry Stick Figure Clip Art PNG  Image | Transparent PNG Free Download on SeekPNG">
            <a:extLst>
              <a:ext uri="{FF2B5EF4-FFF2-40B4-BE49-F238E27FC236}">
                <a16:creationId xmlns:a16="http://schemas.microsoft.com/office/drawing/2014/main" id="{5AA33EB4-4905-EBB8-CB53-39A571418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1427481"/>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0C2C8C1-563D-22D0-7F4E-4DF5073C2142}"/>
              </a:ext>
            </a:extLst>
          </p:cNvPr>
          <p:cNvSpPr txBox="1"/>
          <p:nvPr/>
        </p:nvSpPr>
        <p:spPr>
          <a:xfrm>
            <a:off x="820408" y="2447544"/>
            <a:ext cx="979756" cy="343043"/>
          </a:xfrm>
          <a:prstGeom prst="rect">
            <a:avLst/>
          </a:prstGeom>
          <a:noFill/>
        </p:spPr>
        <p:txBody>
          <a:bodyPr wrap="none" rtlCol="0">
            <a:spAutoFit/>
          </a:bodyPr>
          <a:lstStyle/>
          <a:p>
            <a:pPr algn="ctr"/>
            <a:r>
              <a:rPr lang="en-US" b="0" dirty="0"/>
              <a:t>Doctors</a:t>
            </a:r>
          </a:p>
        </p:txBody>
      </p:sp>
      <p:cxnSp>
        <p:nvCxnSpPr>
          <p:cNvPr id="8" name="Straight Connector 7">
            <a:extLst>
              <a:ext uri="{FF2B5EF4-FFF2-40B4-BE49-F238E27FC236}">
                <a16:creationId xmlns:a16="http://schemas.microsoft.com/office/drawing/2014/main" id="{5FAC91BB-11A5-7CEB-895B-2DCFB37870B7}"/>
              </a:ext>
            </a:extLst>
          </p:cNvPr>
          <p:cNvCxnSpPr>
            <a:stCxn id="24" idx="3"/>
            <a:endCxn id="2" idx="1"/>
          </p:cNvCxnSpPr>
          <p:nvPr/>
        </p:nvCxnSpPr>
        <p:spPr>
          <a:xfrm>
            <a:off x="1636495" y="1912817"/>
            <a:ext cx="1572502" cy="107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E3D48C6-260E-E69D-0B0B-06110160CF30}"/>
              </a:ext>
            </a:extLst>
          </p:cNvPr>
          <p:cNvCxnSpPr>
            <a:cxnSpLocks/>
            <a:stCxn id="24" idx="3"/>
            <a:endCxn id="20" idx="1"/>
          </p:cNvCxnSpPr>
          <p:nvPr/>
        </p:nvCxnSpPr>
        <p:spPr>
          <a:xfrm>
            <a:off x="1636495" y="1912817"/>
            <a:ext cx="1572503" cy="1321613"/>
          </a:xfrm>
          <a:prstGeom prst="line">
            <a:avLst/>
          </a:prstGeom>
        </p:spPr>
        <p:style>
          <a:lnRef idx="1">
            <a:schemeClr val="accent1"/>
          </a:lnRef>
          <a:fillRef idx="0">
            <a:schemeClr val="accent1"/>
          </a:fillRef>
          <a:effectRef idx="0">
            <a:schemeClr val="accent1"/>
          </a:effectRef>
          <a:fontRef idx="minor">
            <a:schemeClr val="tx1"/>
          </a:fontRef>
        </p:style>
      </p:cxn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a:endCxn id="20" idx="1"/>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a:endCxn id="21" idx="1"/>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sp>
        <p:nvSpPr>
          <p:cNvPr id="35" name="Snip Single Corner Rectangle 34">
            <a:extLst>
              <a:ext uri="{FF2B5EF4-FFF2-40B4-BE49-F238E27FC236}">
                <a16:creationId xmlns:a16="http://schemas.microsoft.com/office/drawing/2014/main" id="{3C253061-18E9-2AD3-392B-086085A3DE9E}"/>
              </a:ext>
            </a:extLst>
          </p:cNvPr>
          <p:cNvSpPr/>
          <p:nvPr/>
        </p:nvSpPr>
        <p:spPr>
          <a:xfrm>
            <a:off x="3316972" y="5176718"/>
            <a:ext cx="1448972" cy="130820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Bill</a:t>
            </a:r>
            <a:br>
              <a:rPr lang="en-US" sz="1600" b="0" dirty="0">
                <a:solidFill>
                  <a:schemeClr val="tx1"/>
                </a:solidFill>
              </a:rPr>
            </a:br>
            <a:r>
              <a:rPr lang="en-US" sz="1600" b="0" dirty="0">
                <a:solidFill>
                  <a:schemeClr val="tx1"/>
                </a:solidFill>
              </a:rPr>
              <a:t>$$$$$</a:t>
            </a:r>
          </a:p>
        </p:txBody>
      </p: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a:endCxn id="35" idx="2"/>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781500" y="2041226"/>
            <a:ext cx="1706832" cy="64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a:stCxn id="35" idx="0"/>
          </p:cNvCxnSpPr>
          <p:nvPr/>
        </p:nvCxnSpPr>
        <p:spPr>
          <a:xfrm flipV="1">
            <a:off x="4765944" y="5032430"/>
            <a:ext cx="1670203" cy="798389"/>
          </a:xfrm>
          <a:prstGeom prst="line">
            <a:avLst/>
          </a:prstGeom>
        </p:spPr>
        <p:style>
          <a:lnRef idx="1">
            <a:schemeClr val="accent1"/>
          </a:lnRef>
          <a:fillRef idx="0">
            <a:schemeClr val="accent1"/>
          </a:fillRef>
          <a:effectRef idx="0">
            <a:schemeClr val="accent1"/>
          </a:effectRef>
          <a:fontRef idx="minor">
            <a:schemeClr val="tx1"/>
          </a:fontRef>
        </p:style>
      </p:cxnSp>
      <p:pic>
        <p:nvPicPr>
          <p:cNvPr id="32770" name="Picture 2" descr="Image result for blockchain ledger icon">
            <a:extLst>
              <a:ext uri="{FF2B5EF4-FFF2-40B4-BE49-F238E27FC236}">
                <a16:creationId xmlns:a16="http://schemas.microsoft.com/office/drawing/2014/main" id="{C65312A9-58E0-5A89-B587-B34E7DA7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143" y="2447544"/>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2D6EEBB-8548-F1B2-D265-A14D29A0CA35}"/>
              </a:ext>
            </a:extLst>
          </p:cNvPr>
          <p:cNvSpPr txBox="1"/>
          <p:nvPr/>
        </p:nvSpPr>
        <p:spPr>
          <a:xfrm>
            <a:off x="8749742" y="4004136"/>
            <a:ext cx="2082621" cy="343043"/>
          </a:xfrm>
          <a:prstGeom prst="rect">
            <a:avLst/>
          </a:prstGeom>
          <a:noFill/>
        </p:spPr>
        <p:txBody>
          <a:bodyPr wrap="none" rtlCol="0">
            <a:spAutoFit/>
          </a:bodyPr>
          <a:lstStyle/>
          <a:p>
            <a:pPr algn="ctr"/>
            <a:r>
              <a:rPr lang="en-US" b="0" dirty="0"/>
              <a:t>Blockchain Ledger</a:t>
            </a:r>
          </a:p>
        </p:txBody>
      </p:sp>
      <p:sp>
        <p:nvSpPr>
          <p:cNvPr id="40" name="TextBox 39">
            <a:extLst>
              <a:ext uri="{FF2B5EF4-FFF2-40B4-BE49-F238E27FC236}">
                <a16:creationId xmlns:a16="http://schemas.microsoft.com/office/drawing/2014/main" id="{D002DBD7-D2F5-BBA6-D15C-99E81406F38E}"/>
              </a:ext>
            </a:extLst>
          </p:cNvPr>
          <p:cNvSpPr txBox="1"/>
          <p:nvPr/>
        </p:nvSpPr>
        <p:spPr>
          <a:xfrm>
            <a:off x="6485309" y="5108458"/>
            <a:ext cx="5473329" cy="1200329"/>
          </a:xfrm>
          <a:prstGeom prst="rect">
            <a:avLst/>
          </a:prstGeom>
          <a:noFill/>
        </p:spPr>
        <p:txBody>
          <a:bodyPr wrap="square" rtlCol="0">
            <a:spAutoFit/>
          </a:bodyPr>
          <a:lstStyle/>
          <a:p>
            <a:r>
              <a:rPr lang="en-US" sz="2000" dirty="0">
                <a:solidFill>
                  <a:srgbClr val="7030A0"/>
                </a:solidFill>
                <a:latin typeface="+mn-lt"/>
              </a:rPr>
              <a:t>Decisions typically based on trust from a central entity are now transparent over a decentralized network</a:t>
            </a:r>
          </a:p>
        </p:txBody>
      </p:sp>
    </p:spTree>
    <p:extLst>
      <p:ext uri="{BB962C8B-B14F-4D97-AF65-F5344CB8AC3E}">
        <p14:creationId xmlns:p14="http://schemas.microsoft.com/office/powerpoint/2010/main" val="1247165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29</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074845"/>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217236"/>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666584"/>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626262"/>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641963"/>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1953581"/>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482503"/>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660326"/>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049376"/>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447232"/>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133492"/>
            <a:ext cx="1980029" cy="343043"/>
          </a:xfrm>
          <a:prstGeom prst="rect">
            <a:avLst/>
          </a:prstGeom>
          <a:noFill/>
        </p:spPr>
        <p:txBody>
          <a:bodyPr wrap="none" rtlCol="0">
            <a:spAutoFit/>
          </a:bodyPr>
          <a:lstStyle/>
          <a:p>
            <a:pPr algn="ctr"/>
            <a:r>
              <a:rPr lang="en-US" b="0" dirty="0"/>
              <a:t>JSON over HTTP</a:t>
            </a:r>
          </a:p>
        </p:txBody>
      </p:sp>
      <p:sp>
        <p:nvSpPr>
          <p:cNvPr id="53" name="Rectangle 52">
            <a:extLst>
              <a:ext uri="{FF2B5EF4-FFF2-40B4-BE49-F238E27FC236}">
                <a16:creationId xmlns:a16="http://schemas.microsoft.com/office/drawing/2014/main" id="{456FA985-68AF-ACA4-46FB-560563058DEB}"/>
              </a:ext>
            </a:extLst>
          </p:cNvPr>
          <p:cNvSpPr/>
          <p:nvPr/>
        </p:nvSpPr>
        <p:spPr>
          <a:xfrm>
            <a:off x="573228" y="2889891"/>
            <a:ext cx="11045544" cy="1077218"/>
          </a:xfrm>
          <a:prstGeom prst="rect">
            <a:avLst/>
          </a:prstGeom>
        </p:spPr>
        <p:txBody>
          <a:bodyPr wrap="square">
            <a:spAutoFit/>
          </a:bodyPr>
          <a:lstStyle/>
          <a:p>
            <a:pPr marL="285750" indent="-285750">
              <a:lnSpc>
                <a:spcPct val="100000"/>
              </a:lnSpc>
              <a:spcAft>
                <a:spcPts val="600"/>
              </a:spcAft>
              <a:buFont typeface="Arial" panose="020B0604020202020204" pitchFamily="34" charset="0"/>
              <a:buChar char="•"/>
            </a:pPr>
            <a:r>
              <a:rPr lang="en-US" b="0" dirty="0"/>
              <a:t>APIs exposed over public internet</a:t>
            </a:r>
          </a:p>
          <a:p>
            <a:pPr marL="285750" indent="-285750">
              <a:lnSpc>
                <a:spcPct val="100000"/>
              </a:lnSpc>
              <a:spcAft>
                <a:spcPts val="600"/>
              </a:spcAft>
              <a:buFont typeface="Arial" panose="020B0604020202020204" pitchFamily="34" charset="0"/>
              <a:buChar char="•"/>
            </a:pPr>
            <a:r>
              <a:rPr lang="en-US" b="0" dirty="0"/>
              <a:t>APIs (usually) provide documentation over interfaces, actions they perform, outcomes and errors</a:t>
            </a:r>
          </a:p>
          <a:p>
            <a:pPr marL="285750" indent="-285750">
              <a:lnSpc>
                <a:spcPct val="100000"/>
              </a:lnSpc>
              <a:spcAft>
                <a:spcPts val="600"/>
              </a:spcAft>
              <a:buFont typeface="Arial" panose="020B0604020202020204" pitchFamily="34" charset="0"/>
              <a:buChar char="•"/>
            </a:pPr>
            <a:r>
              <a:rPr lang="en-US" b="0" dirty="0"/>
              <a:t>Entities who provide the API are trusted to fulfil the responsibility of the API</a:t>
            </a:r>
          </a:p>
        </p:txBody>
      </p:sp>
      <p:sp>
        <p:nvSpPr>
          <p:cNvPr id="54" name="Rectangle 53">
            <a:extLst>
              <a:ext uri="{FF2B5EF4-FFF2-40B4-BE49-F238E27FC236}">
                <a16:creationId xmlns:a16="http://schemas.microsoft.com/office/drawing/2014/main" id="{5B230215-3F3B-8D93-32E9-29049DC7F81F}"/>
              </a:ext>
            </a:extLst>
          </p:cNvPr>
          <p:cNvSpPr/>
          <p:nvPr/>
        </p:nvSpPr>
        <p:spPr>
          <a:xfrm>
            <a:off x="490410" y="4485308"/>
            <a:ext cx="11045544" cy="369332"/>
          </a:xfrm>
          <a:prstGeom prst="rect">
            <a:avLst/>
          </a:prstGeom>
        </p:spPr>
        <p:txBody>
          <a:bodyPr wrap="square">
            <a:spAutoFit/>
          </a:bodyPr>
          <a:lstStyle/>
          <a:p>
            <a:pPr>
              <a:lnSpc>
                <a:spcPct val="100000"/>
              </a:lnSpc>
              <a:spcAft>
                <a:spcPts val="600"/>
              </a:spcAft>
            </a:pPr>
            <a:r>
              <a:rPr lang="en-US" b="0" dirty="0"/>
              <a:t>Examples:   Send a </a:t>
            </a:r>
            <a:r>
              <a:rPr lang="en-US" b="0" dirty="0" err="1"/>
              <a:t>venmo</a:t>
            </a:r>
            <a:r>
              <a:rPr lang="en-US" b="0" dirty="0"/>
              <a:t> transaction for $25 to a friend, order a </a:t>
            </a:r>
            <a:r>
              <a:rPr lang="en-US" b="0" dirty="0" err="1"/>
              <a:t>teeshirt</a:t>
            </a:r>
            <a:r>
              <a:rPr lang="en-US" b="0" dirty="0"/>
              <a:t> over amazon, </a:t>
            </a:r>
            <a:r>
              <a:rPr lang="en-US" b="0" dirty="0" err="1"/>
              <a:t>etc</a:t>
            </a:r>
            <a:endParaRPr lang="en-US" b="0" dirty="0"/>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923330"/>
          </a:xfrm>
          <a:prstGeom prst="rect">
            <a:avLst/>
          </a:prstGeom>
        </p:spPr>
        <p:txBody>
          <a:bodyPr wrap="square">
            <a:spAutoFit/>
          </a:bodyPr>
          <a:lstStyle/>
          <a:p>
            <a:pPr>
              <a:lnSpc>
                <a:spcPct val="100000"/>
              </a:lnSpc>
              <a:spcAft>
                <a:spcPts val="600"/>
              </a:spcAft>
            </a:pPr>
            <a:r>
              <a:rPr lang="en-US" b="0" dirty="0"/>
              <a:t>Examples:   Trust must be provided to the entity supplying the API given they do not make available their databases, logs, or API algorithm implementations for reviews. Appeals when there is disagreement or dissatisfaction is not easy – e.g., ”I want a refund, I never received my package”</a:t>
            </a:r>
          </a:p>
        </p:txBody>
      </p:sp>
    </p:spTree>
    <p:extLst>
      <p:ext uri="{BB962C8B-B14F-4D97-AF65-F5344CB8AC3E}">
        <p14:creationId xmlns:p14="http://schemas.microsoft.com/office/powerpoint/2010/main" val="415832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a:t>
            </a:fld>
            <a:endParaRPr lang="en-US"/>
          </a:p>
        </p:txBody>
      </p:sp>
      <p:sp>
        <p:nvSpPr>
          <p:cNvPr id="680962" name="Rectangle 2"/>
          <p:cNvSpPr>
            <a:spLocks noGrp="1" noChangeArrowheads="1"/>
          </p:cNvSpPr>
          <p:nvPr>
            <p:ph type="title"/>
          </p:nvPr>
        </p:nvSpPr>
        <p:spPr/>
        <p:txBody>
          <a:bodyPr/>
          <a:lstStyle/>
          <a:p>
            <a:r>
              <a:rPr lang="en-US" dirty="0"/>
              <a:t>The “Father” of the internet – </a:t>
            </a:r>
            <a:r>
              <a:rPr lang="en-US" dirty="0" err="1"/>
              <a:t>Vint</a:t>
            </a:r>
            <a:r>
              <a:rPr lang="en-US" dirty="0"/>
              <a:t> Cerf</a:t>
            </a:r>
          </a:p>
        </p:txBody>
      </p:sp>
      <p:pic>
        <p:nvPicPr>
          <p:cNvPr id="6" name="Picture 5" descr="A person wearing glasses and a suit&#10;&#10;Description automatically generated with medium confidence">
            <a:extLst>
              <a:ext uri="{FF2B5EF4-FFF2-40B4-BE49-F238E27FC236}">
                <a16:creationId xmlns:a16="http://schemas.microsoft.com/office/drawing/2014/main" id="{AD4E2B28-5142-A610-2A33-5DCFC1041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78" y="1476259"/>
            <a:ext cx="5612085" cy="4109293"/>
          </a:xfrm>
          <a:prstGeom prst="rect">
            <a:avLst/>
          </a:prstGeom>
        </p:spPr>
      </p:pic>
      <p:sp>
        <p:nvSpPr>
          <p:cNvPr id="9" name="Rectangle 3" descr="Rectangle: Click to edit Master text styles&#10;Second level&#10;Third level&#10;Fourth level&#10;Fifth level">
            <a:extLst>
              <a:ext uri="{FF2B5EF4-FFF2-40B4-BE49-F238E27FC236}">
                <a16:creationId xmlns:a16="http://schemas.microsoft.com/office/drawing/2014/main" id="{02372CAB-A69B-4849-317D-963AA69D2642}"/>
              </a:ext>
            </a:extLst>
          </p:cNvPr>
          <p:cNvSpPr txBox="1">
            <a:spLocks noChangeArrowheads="1"/>
          </p:cNvSpPr>
          <p:nvPr/>
        </p:nvSpPr>
        <p:spPr bwMode="auto">
          <a:xfrm>
            <a:off x="6301945" y="1216168"/>
            <a:ext cx="5335836"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September 2021 I had the unbelievable privilege to talk with </a:t>
            </a:r>
            <a:r>
              <a:rPr lang="en-US" sz="2400" b="0" dirty="0" err="1"/>
              <a:t>Vint</a:t>
            </a:r>
            <a:r>
              <a:rPr lang="en-US" sz="2400" b="0" dirty="0"/>
              <a:t> Cerf for an hour</a:t>
            </a:r>
          </a:p>
          <a:p>
            <a:pPr>
              <a:lnSpc>
                <a:spcPct val="100000"/>
              </a:lnSpc>
            </a:pPr>
            <a:r>
              <a:rPr lang="en-US" sz="2400" b="0" dirty="0" err="1"/>
              <a:t>Vint</a:t>
            </a:r>
            <a:r>
              <a:rPr lang="en-US" sz="2400" b="0" dirty="0"/>
              <a:t> is recognized as one of the fathers of the internet for co-inventing TCP/IP and a lot of the foundational technologies that enabled the web going back to the early 1960s</a:t>
            </a:r>
          </a:p>
          <a:p>
            <a:pPr>
              <a:lnSpc>
                <a:spcPct val="100000"/>
              </a:lnSpc>
            </a:pPr>
            <a:r>
              <a:rPr lang="en-US" sz="2400" b="0" dirty="0"/>
              <a:t>For those who don’t know the </a:t>
            </a:r>
            <a:r>
              <a:rPr lang="en-US" sz="2400" b="0" dirty="0" err="1"/>
              <a:t>Vint</a:t>
            </a:r>
            <a:r>
              <a:rPr lang="en-US" sz="2400" b="0" dirty="0"/>
              <a:t> story, he always wears three-piece suits </a:t>
            </a:r>
            <a:r>
              <a:rPr lang="en-US" sz="2400" b="0" dirty="0">
                <a:sym typeface="Wingdings" pitchFamily="2" charset="2"/>
              </a:rPr>
              <a:t></a:t>
            </a:r>
            <a:r>
              <a:rPr lang="en-US" sz="2400" b="0" dirty="0"/>
              <a:t> </a:t>
            </a:r>
            <a:endParaRPr lang="en-US" sz="2000" b="0" dirty="0"/>
          </a:p>
          <a:p>
            <a:pPr lvl="1">
              <a:lnSpc>
                <a:spcPct val="100000"/>
              </a:lnSpc>
            </a:pPr>
            <a:endParaRPr lang="en-US" sz="2000" b="0" dirty="0"/>
          </a:p>
        </p:txBody>
      </p:sp>
      <p:sp>
        <p:nvSpPr>
          <p:cNvPr id="10" name="TextBox 9">
            <a:extLst>
              <a:ext uri="{FF2B5EF4-FFF2-40B4-BE49-F238E27FC236}">
                <a16:creationId xmlns:a16="http://schemas.microsoft.com/office/drawing/2014/main" id="{4100F46F-C641-AEFB-CBD5-99F64B6A2EE7}"/>
              </a:ext>
            </a:extLst>
          </p:cNvPr>
          <p:cNvSpPr txBox="1"/>
          <p:nvPr/>
        </p:nvSpPr>
        <p:spPr>
          <a:xfrm>
            <a:off x="554219" y="5827736"/>
            <a:ext cx="5200142" cy="286232"/>
          </a:xfrm>
          <a:prstGeom prst="rect">
            <a:avLst/>
          </a:prstGeom>
          <a:noFill/>
        </p:spPr>
        <p:txBody>
          <a:bodyPr wrap="none" rtlCol="0">
            <a:spAutoFit/>
          </a:bodyPr>
          <a:lstStyle/>
          <a:p>
            <a:r>
              <a:rPr lang="en-US" sz="1400" b="0" dirty="0">
                <a:latin typeface="+mn-lt"/>
              </a:rPr>
              <a:t>My conversation with </a:t>
            </a:r>
            <a:r>
              <a:rPr lang="en-US" sz="1400" b="0" dirty="0" err="1">
                <a:latin typeface="+mn-lt"/>
              </a:rPr>
              <a:t>Vint</a:t>
            </a:r>
            <a:r>
              <a:rPr lang="en-US" sz="1400" b="0" dirty="0">
                <a:latin typeface="+mn-lt"/>
              </a:rPr>
              <a:t> Cerf over Zoom in Sept 2021</a:t>
            </a:r>
          </a:p>
        </p:txBody>
      </p:sp>
    </p:spTree>
    <p:extLst>
      <p:ext uri="{BB962C8B-B14F-4D97-AF65-F5344CB8AC3E}">
        <p14:creationId xmlns:p14="http://schemas.microsoft.com/office/powerpoint/2010/main" val="2296701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4FDDF04-E4A2-754B-EE92-F4525A6AE91E}"/>
              </a:ext>
            </a:extLst>
          </p:cNvPr>
          <p:cNvSpPr/>
          <p:nvPr/>
        </p:nvSpPr>
        <p:spPr>
          <a:xfrm>
            <a:off x="795325" y="8981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B1FEED17-26C7-E464-43C9-E25A0EF01EDD}"/>
              </a:ext>
            </a:extLst>
          </p:cNvPr>
          <p:cNvSpPr/>
          <p:nvPr/>
        </p:nvSpPr>
        <p:spPr>
          <a:xfrm>
            <a:off x="947725" y="10505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40F84E71-5E55-33E0-B917-41FB4E4EFC59}"/>
              </a:ext>
            </a:extLst>
          </p:cNvPr>
          <p:cNvSpPr/>
          <p:nvPr/>
        </p:nvSpPr>
        <p:spPr>
          <a:xfrm>
            <a:off x="1100125" y="12029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45" name="Rectangle 44">
            <a:extLst>
              <a:ext uri="{FF2B5EF4-FFF2-40B4-BE49-F238E27FC236}">
                <a16:creationId xmlns:a16="http://schemas.microsoft.com/office/drawing/2014/main" id="{629AC9CA-A734-B11A-3C8D-75EFA5C391A8}"/>
              </a:ext>
            </a:extLst>
          </p:cNvPr>
          <p:cNvSpPr/>
          <p:nvPr/>
        </p:nvSpPr>
        <p:spPr>
          <a:xfrm>
            <a:off x="1252525" y="1355338"/>
            <a:ext cx="9778590" cy="14174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solidFill>
                <a:schemeClr val="tx1"/>
              </a:solidFill>
            </a:endParaRPr>
          </a:p>
        </p:txBody>
      </p:sp>
      <p:sp>
        <p:nvSpPr>
          <p:cNvPr id="5" name="Slide Number Placeholder 4"/>
          <p:cNvSpPr>
            <a:spLocks noGrp="1"/>
          </p:cNvSpPr>
          <p:nvPr>
            <p:ph type="sldNum" sz="quarter" idx="11"/>
          </p:nvPr>
        </p:nvSpPr>
        <p:spPr/>
        <p:txBody>
          <a:bodyPr/>
          <a:lstStyle/>
          <a:p>
            <a:fld id="{9ADFED00-AB40-F848-A41A-BF582FBEF6A9}" type="slidenum">
              <a:rPr lang="en-US"/>
              <a:pPr/>
              <a:t>30</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blockchain</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1" name="Rectangle 30">
            <a:extLst>
              <a:ext uri="{FF2B5EF4-FFF2-40B4-BE49-F238E27FC236}">
                <a16:creationId xmlns:a16="http://schemas.microsoft.com/office/drawing/2014/main" id="{9FFB8F12-9AD5-3DF8-7D36-ECA418A2EB11}"/>
              </a:ext>
            </a:extLst>
          </p:cNvPr>
          <p:cNvSpPr/>
          <p:nvPr/>
        </p:nvSpPr>
        <p:spPr>
          <a:xfrm>
            <a:off x="1443033" y="153155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33" name="Rectangle 32">
            <a:extLst>
              <a:ext uri="{FF2B5EF4-FFF2-40B4-BE49-F238E27FC236}">
                <a16:creationId xmlns:a16="http://schemas.microsoft.com/office/drawing/2014/main" id="{5D81FEE3-30F8-796D-FBAC-3135D27F42A9}"/>
              </a:ext>
            </a:extLst>
          </p:cNvPr>
          <p:cNvSpPr/>
          <p:nvPr/>
        </p:nvSpPr>
        <p:spPr>
          <a:xfrm>
            <a:off x="162409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20" name="Rectangle 19">
            <a:extLst>
              <a:ext uri="{FF2B5EF4-FFF2-40B4-BE49-F238E27FC236}">
                <a16:creationId xmlns:a16="http://schemas.microsoft.com/office/drawing/2014/main" id="{FEDBEC96-0779-A0A5-46DF-73664DC2C4F9}"/>
              </a:ext>
            </a:extLst>
          </p:cNvPr>
          <p:cNvSpPr/>
          <p:nvPr/>
        </p:nvSpPr>
        <p:spPr>
          <a:xfrm>
            <a:off x="296411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21" name="Rectangle 20">
            <a:extLst>
              <a:ext uri="{FF2B5EF4-FFF2-40B4-BE49-F238E27FC236}">
                <a16:creationId xmlns:a16="http://schemas.microsoft.com/office/drawing/2014/main" id="{7D0FB3DA-7C53-B071-D60C-897043D88399}"/>
              </a:ext>
            </a:extLst>
          </p:cNvPr>
          <p:cNvSpPr/>
          <p:nvPr/>
        </p:nvSpPr>
        <p:spPr>
          <a:xfrm>
            <a:off x="430413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22" name="Rectangle 21">
            <a:extLst>
              <a:ext uri="{FF2B5EF4-FFF2-40B4-BE49-F238E27FC236}">
                <a16:creationId xmlns:a16="http://schemas.microsoft.com/office/drawing/2014/main" id="{CE69B9B6-B066-98FE-990A-3931D19296FC}"/>
              </a:ext>
            </a:extLst>
          </p:cNvPr>
          <p:cNvSpPr/>
          <p:nvPr/>
        </p:nvSpPr>
        <p:spPr>
          <a:xfrm>
            <a:off x="5644152" y="191641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sp>
        <p:nvSpPr>
          <p:cNvPr id="23" name="Rectangle 22">
            <a:extLst>
              <a:ext uri="{FF2B5EF4-FFF2-40B4-BE49-F238E27FC236}">
                <a16:creationId xmlns:a16="http://schemas.microsoft.com/office/drawing/2014/main" id="{CB1C8ED0-4033-DBE0-0729-A7D904CE1C3A}"/>
              </a:ext>
            </a:extLst>
          </p:cNvPr>
          <p:cNvSpPr/>
          <p:nvPr/>
        </p:nvSpPr>
        <p:spPr>
          <a:xfrm>
            <a:off x="7145358" y="1911860"/>
            <a:ext cx="1435039" cy="759862"/>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Block N+1</a:t>
            </a:r>
          </a:p>
        </p:txBody>
      </p:sp>
      <p:cxnSp>
        <p:nvCxnSpPr>
          <p:cNvPr id="3" name="Straight Connector 2">
            <a:extLst>
              <a:ext uri="{FF2B5EF4-FFF2-40B4-BE49-F238E27FC236}">
                <a16:creationId xmlns:a16="http://schemas.microsoft.com/office/drawing/2014/main" id="{AB935C85-4040-C585-0AAD-8BC0A23A7BBC}"/>
              </a:ext>
            </a:extLst>
          </p:cNvPr>
          <p:cNvCxnSpPr>
            <a:stCxn id="33" idx="3"/>
            <a:endCxn id="20" idx="1"/>
          </p:cNvCxnSpPr>
          <p:nvPr/>
        </p:nvCxnSpPr>
        <p:spPr>
          <a:xfrm>
            <a:off x="273468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E88197-D543-9FEE-2876-85EE532B9116}"/>
              </a:ext>
            </a:extLst>
          </p:cNvPr>
          <p:cNvCxnSpPr>
            <a:cxnSpLocks/>
            <a:stCxn id="20" idx="3"/>
            <a:endCxn id="21" idx="1"/>
          </p:cNvCxnSpPr>
          <p:nvPr/>
        </p:nvCxnSpPr>
        <p:spPr>
          <a:xfrm>
            <a:off x="407470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9D3902-B9D6-FAFD-3A73-6F43D05E8383}"/>
              </a:ext>
            </a:extLst>
          </p:cNvPr>
          <p:cNvCxnSpPr>
            <a:cxnSpLocks/>
          </p:cNvCxnSpPr>
          <p:nvPr/>
        </p:nvCxnSpPr>
        <p:spPr>
          <a:xfrm>
            <a:off x="5414723" y="229634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8E42A8-3945-EC3B-22D5-E971C24D1CD9}"/>
              </a:ext>
            </a:extLst>
          </p:cNvPr>
          <p:cNvSpPr/>
          <p:nvPr/>
        </p:nvSpPr>
        <p:spPr>
          <a:xfrm>
            <a:off x="8714807" y="17083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5" name="Rectangle 34">
            <a:extLst>
              <a:ext uri="{FF2B5EF4-FFF2-40B4-BE49-F238E27FC236}">
                <a16:creationId xmlns:a16="http://schemas.microsoft.com/office/drawing/2014/main" id="{4B805341-3B5F-5300-CA15-ED740EE89ACE}"/>
              </a:ext>
            </a:extLst>
          </p:cNvPr>
          <p:cNvSpPr/>
          <p:nvPr/>
        </p:nvSpPr>
        <p:spPr>
          <a:xfrm>
            <a:off x="8714806" y="19729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6" name="Rectangle 35">
            <a:extLst>
              <a:ext uri="{FF2B5EF4-FFF2-40B4-BE49-F238E27FC236}">
                <a16:creationId xmlns:a16="http://schemas.microsoft.com/office/drawing/2014/main" id="{FAF67EA8-B093-374F-8500-D0CD427869FB}"/>
              </a:ext>
            </a:extLst>
          </p:cNvPr>
          <p:cNvSpPr/>
          <p:nvPr/>
        </p:nvSpPr>
        <p:spPr>
          <a:xfrm>
            <a:off x="8714805" y="223755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37" name="Rectangle 36">
            <a:extLst>
              <a:ext uri="{FF2B5EF4-FFF2-40B4-BE49-F238E27FC236}">
                <a16:creationId xmlns:a16="http://schemas.microsoft.com/office/drawing/2014/main" id="{69833573-C8A3-2312-9AE6-F9D03CAA893E}"/>
              </a:ext>
            </a:extLst>
          </p:cNvPr>
          <p:cNvSpPr/>
          <p:nvPr/>
        </p:nvSpPr>
        <p:spPr>
          <a:xfrm>
            <a:off x="8714804" y="250216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48" name="TextBox 47">
            <a:extLst>
              <a:ext uri="{FF2B5EF4-FFF2-40B4-BE49-F238E27FC236}">
                <a16:creationId xmlns:a16="http://schemas.microsoft.com/office/drawing/2014/main" id="{23F9EC08-70B7-6D53-7784-86973308A89D}"/>
              </a:ext>
            </a:extLst>
          </p:cNvPr>
          <p:cNvSpPr txBox="1"/>
          <p:nvPr/>
        </p:nvSpPr>
        <p:spPr>
          <a:xfrm>
            <a:off x="9986443" y="4170961"/>
            <a:ext cx="2210863" cy="343043"/>
          </a:xfrm>
          <a:prstGeom prst="rect">
            <a:avLst/>
          </a:prstGeom>
          <a:noFill/>
        </p:spPr>
        <p:txBody>
          <a:bodyPr wrap="none" rtlCol="0">
            <a:spAutoFit/>
          </a:bodyPr>
          <a:lstStyle/>
          <a:p>
            <a:pPr algn="ctr"/>
            <a:r>
              <a:rPr lang="en-US" b="0" dirty="0"/>
              <a:t>Blockchain Miner(s)</a:t>
            </a:r>
          </a:p>
        </p:txBody>
      </p:sp>
      <p:pic>
        <p:nvPicPr>
          <p:cNvPr id="58" name="Picture 2" descr="How To Set Use Angry Stickman Icon Png - Angry Stick Figure Clip Art PNG  Image | Transparent PNG Free Download on SeekPNG">
            <a:extLst>
              <a:ext uri="{FF2B5EF4-FFF2-40B4-BE49-F238E27FC236}">
                <a16:creationId xmlns:a16="http://schemas.microsoft.com/office/drawing/2014/main" id="{F67F0E96-40B5-4C8F-838D-C3C821D52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4196" y="3210948"/>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C35B5DE5-6A96-6031-15C6-10A39EF5841B}"/>
              </a:ext>
            </a:extLst>
          </p:cNvPr>
          <p:cNvSpPr/>
          <p:nvPr/>
        </p:nvSpPr>
        <p:spPr>
          <a:xfrm>
            <a:off x="1426940" y="4890034"/>
            <a:ext cx="9778590" cy="1417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Blockchain</a:t>
            </a:r>
          </a:p>
        </p:txBody>
      </p:sp>
      <p:sp>
        <p:nvSpPr>
          <p:cNvPr id="60" name="Rectangle 59">
            <a:extLst>
              <a:ext uri="{FF2B5EF4-FFF2-40B4-BE49-F238E27FC236}">
                <a16:creationId xmlns:a16="http://schemas.microsoft.com/office/drawing/2014/main" id="{3618005C-0BF2-999D-7C9A-97148A63A6BB}"/>
              </a:ext>
            </a:extLst>
          </p:cNvPr>
          <p:cNvSpPr/>
          <p:nvPr/>
        </p:nvSpPr>
        <p:spPr>
          <a:xfrm>
            <a:off x="160799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1</a:t>
            </a:r>
          </a:p>
        </p:txBody>
      </p:sp>
      <p:sp>
        <p:nvSpPr>
          <p:cNvPr id="61" name="Rectangle 60">
            <a:extLst>
              <a:ext uri="{FF2B5EF4-FFF2-40B4-BE49-F238E27FC236}">
                <a16:creationId xmlns:a16="http://schemas.microsoft.com/office/drawing/2014/main" id="{4B246E92-BFCB-2ABD-DE28-E7B980B6B116}"/>
              </a:ext>
            </a:extLst>
          </p:cNvPr>
          <p:cNvSpPr/>
          <p:nvPr/>
        </p:nvSpPr>
        <p:spPr>
          <a:xfrm>
            <a:off x="294801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2</a:t>
            </a:r>
          </a:p>
        </p:txBody>
      </p:sp>
      <p:sp>
        <p:nvSpPr>
          <p:cNvPr id="62" name="Rectangle 61">
            <a:extLst>
              <a:ext uri="{FF2B5EF4-FFF2-40B4-BE49-F238E27FC236}">
                <a16:creationId xmlns:a16="http://schemas.microsoft.com/office/drawing/2014/main" id="{4EF0A410-00A6-7884-519A-D0FAAAD7E3C9}"/>
              </a:ext>
            </a:extLst>
          </p:cNvPr>
          <p:cNvSpPr/>
          <p:nvPr/>
        </p:nvSpPr>
        <p:spPr>
          <a:xfrm>
            <a:off x="428803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a:t>
            </a:r>
          </a:p>
        </p:txBody>
      </p:sp>
      <p:sp>
        <p:nvSpPr>
          <p:cNvPr id="63" name="Rectangle 62">
            <a:extLst>
              <a:ext uri="{FF2B5EF4-FFF2-40B4-BE49-F238E27FC236}">
                <a16:creationId xmlns:a16="http://schemas.microsoft.com/office/drawing/2014/main" id="{83E6DA54-0630-C661-CD2C-90724B62ED8F}"/>
              </a:ext>
            </a:extLst>
          </p:cNvPr>
          <p:cNvSpPr/>
          <p:nvPr/>
        </p:nvSpPr>
        <p:spPr>
          <a:xfrm>
            <a:off x="5628059" y="5274893"/>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a:t>
            </a:r>
          </a:p>
        </p:txBody>
      </p:sp>
      <p:cxnSp>
        <p:nvCxnSpPr>
          <p:cNvPr id="65" name="Straight Connector 64">
            <a:extLst>
              <a:ext uri="{FF2B5EF4-FFF2-40B4-BE49-F238E27FC236}">
                <a16:creationId xmlns:a16="http://schemas.microsoft.com/office/drawing/2014/main" id="{6898304F-B0CA-3E84-7F36-D3782C172B04}"/>
              </a:ext>
            </a:extLst>
          </p:cNvPr>
          <p:cNvCxnSpPr>
            <a:stCxn id="60" idx="3"/>
            <a:endCxn id="61" idx="1"/>
          </p:cNvCxnSpPr>
          <p:nvPr/>
        </p:nvCxnSpPr>
        <p:spPr>
          <a:xfrm>
            <a:off x="271859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511F47-DEC2-4A8A-F9F7-BFB5F5B422C1}"/>
              </a:ext>
            </a:extLst>
          </p:cNvPr>
          <p:cNvCxnSpPr>
            <a:cxnSpLocks/>
            <a:stCxn id="61" idx="3"/>
            <a:endCxn id="62" idx="1"/>
          </p:cNvCxnSpPr>
          <p:nvPr/>
        </p:nvCxnSpPr>
        <p:spPr>
          <a:xfrm>
            <a:off x="405861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E4B443F-2569-E891-46CC-38A4AF2FC1F9}"/>
              </a:ext>
            </a:extLst>
          </p:cNvPr>
          <p:cNvCxnSpPr>
            <a:cxnSpLocks/>
          </p:cNvCxnSpPr>
          <p:nvPr/>
        </p:nvCxnSpPr>
        <p:spPr>
          <a:xfrm>
            <a:off x="5398630" y="5654824"/>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5D09D0F-197D-92DB-F1F7-734F209DBD02}"/>
              </a:ext>
            </a:extLst>
          </p:cNvPr>
          <p:cNvSpPr/>
          <p:nvPr/>
        </p:nvSpPr>
        <p:spPr>
          <a:xfrm>
            <a:off x="8698714" y="506681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69" name="Rectangle 68">
            <a:extLst>
              <a:ext uri="{FF2B5EF4-FFF2-40B4-BE49-F238E27FC236}">
                <a16:creationId xmlns:a16="http://schemas.microsoft.com/office/drawing/2014/main" id="{78F4C005-0DAC-D726-2D11-3E178E342333}"/>
              </a:ext>
            </a:extLst>
          </p:cNvPr>
          <p:cNvSpPr/>
          <p:nvPr/>
        </p:nvSpPr>
        <p:spPr>
          <a:xfrm>
            <a:off x="8698713" y="533142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0" name="Rectangle 69">
            <a:extLst>
              <a:ext uri="{FF2B5EF4-FFF2-40B4-BE49-F238E27FC236}">
                <a16:creationId xmlns:a16="http://schemas.microsoft.com/office/drawing/2014/main" id="{5DB1F5ED-37A1-44CF-E0E4-3365D27FA085}"/>
              </a:ext>
            </a:extLst>
          </p:cNvPr>
          <p:cNvSpPr/>
          <p:nvPr/>
        </p:nvSpPr>
        <p:spPr>
          <a:xfrm>
            <a:off x="8698712" y="559603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1" name="Rectangle 70">
            <a:extLst>
              <a:ext uri="{FF2B5EF4-FFF2-40B4-BE49-F238E27FC236}">
                <a16:creationId xmlns:a16="http://schemas.microsoft.com/office/drawing/2014/main" id="{D38F9F82-F1A9-B55A-D247-ECA62C55013C}"/>
              </a:ext>
            </a:extLst>
          </p:cNvPr>
          <p:cNvSpPr/>
          <p:nvPr/>
        </p:nvSpPr>
        <p:spPr>
          <a:xfrm>
            <a:off x="8698711" y="5860643"/>
            <a:ext cx="2402241" cy="26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Pending Transactions</a:t>
            </a:r>
          </a:p>
        </p:txBody>
      </p:sp>
      <p:sp>
        <p:nvSpPr>
          <p:cNvPr id="72" name="Rectangle 71">
            <a:extLst>
              <a:ext uri="{FF2B5EF4-FFF2-40B4-BE49-F238E27FC236}">
                <a16:creationId xmlns:a16="http://schemas.microsoft.com/office/drawing/2014/main" id="{22948127-2D39-4F66-CA3A-A1A15FBF090A}"/>
              </a:ext>
            </a:extLst>
          </p:cNvPr>
          <p:cNvSpPr/>
          <p:nvPr/>
        </p:nvSpPr>
        <p:spPr>
          <a:xfrm>
            <a:off x="6967909" y="5259619"/>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Block N+1</a:t>
            </a:r>
          </a:p>
        </p:txBody>
      </p:sp>
      <p:cxnSp>
        <p:nvCxnSpPr>
          <p:cNvPr id="73" name="Straight Connector 72">
            <a:extLst>
              <a:ext uri="{FF2B5EF4-FFF2-40B4-BE49-F238E27FC236}">
                <a16:creationId xmlns:a16="http://schemas.microsoft.com/office/drawing/2014/main" id="{DE1F0153-A7A4-8C9F-6E6E-3054541270EA}"/>
              </a:ext>
            </a:extLst>
          </p:cNvPr>
          <p:cNvCxnSpPr>
            <a:cxnSpLocks/>
          </p:cNvCxnSpPr>
          <p:nvPr/>
        </p:nvCxnSpPr>
        <p:spPr>
          <a:xfrm>
            <a:off x="6738480" y="5639550"/>
            <a:ext cx="229429"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Down Arrow 7">
            <a:extLst>
              <a:ext uri="{FF2B5EF4-FFF2-40B4-BE49-F238E27FC236}">
                <a16:creationId xmlns:a16="http://schemas.microsoft.com/office/drawing/2014/main" id="{BEF030B6-E0A6-3F74-A330-57E84BFBD429}"/>
              </a:ext>
            </a:extLst>
          </p:cNvPr>
          <p:cNvSpPr/>
          <p:nvPr/>
        </p:nvSpPr>
        <p:spPr>
          <a:xfrm>
            <a:off x="9157626" y="3084359"/>
            <a:ext cx="814388" cy="1622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D43B1E1-D8B2-E07A-23F8-1784DB122BF6}"/>
              </a:ext>
            </a:extLst>
          </p:cNvPr>
          <p:cNvSpPr/>
          <p:nvPr/>
        </p:nvSpPr>
        <p:spPr>
          <a:xfrm>
            <a:off x="144593" y="3075365"/>
            <a:ext cx="9256582" cy="1877437"/>
          </a:xfrm>
          <a:prstGeom prst="rect">
            <a:avLst/>
          </a:prstGeom>
        </p:spPr>
        <p:txBody>
          <a:bodyPr wrap="square">
            <a:spAutoFit/>
          </a:bodyPr>
          <a:lstStyle/>
          <a:p>
            <a:pPr>
              <a:lnSpc>
                <a:spcPct val="100000"/>
              </a:lnSpc>
              <a:spcAft>
                <a:spcPts val="600"/>
              </a:spcAft>
            </a:pPr>
            <a:r>
              <a:rPr lang="en-US" sz="1600" b="0" dirty="0"/>
              <a:t>A blockchain is a linked list of blocks, each block containing a validated collection of transactions</a:t>
            </a:r>
          </a:p>
          <a:p>
            <a:pPr>
              <a:lnSpc>
                <a:spcPct val="100000"/>
              </a:lnSpc>
              <a:spcAft>
                <a:spcPts val="600"/>
              </a:spcAft>
            </a:pPr>
            <a:r>
              <a:rPr lang="en-US" sz="1600" b="0" dirty="0"/>
              <a:t>A blockchain is distributed and replicated, all parties can view the same thing</a:t>
            </a:r>
          </a:p>
          <a:p>
            <a:pPr>
              <a:lnSpc>
                <a:spcPct val="100000"/>
              </a:lnSpc>
              <a:spcAft>
                <a:spcPts val="600"/>
              </a:spcAft>
            </a:pPr>
            <a:r>
              <a:rPr lang="en-US" sz="1600" b="0" dirty="0"/>
              <a:t>Blockchain miners perform a complex process to mint new blocks from pending transactions, but once minted, the correctness of the block is easily verified by all parties</a:t>
            </a:r>
          </a:p>
          <a:p>
            <a:pPr>
              <a:lnSpc>
                <a:spcPct val="100000"/>
              </a:lnSpc>
              <a:spcAft>
                <a:spcPts val="600"/>
              </a:spcAft>
            </a:pPr>
            <a:r>
              <a:rPr lang="en-US" sz="1600" b="0" dirty="0"/>
              <a:t>Blockchain miners compete for awards via fees and tips to mint new blocks</a:t>
            </a:r>
          </a:p>
          <a:p>
            <a:pPr>
              <a:lnSpc>
                <a:spcPct val="100000"/>
              </a:lnSpc>
              <a:spcAft>
                <a:spcPts val="600"/>
              </a:spcAft>
            </a:pPr>
            <a:endParaRPr lang="en-US" sz="1600" b="0" dirty="0"/>
          </a:p>
        </p:txBody>
      </p:sp>
      <p:sp>
        <p:nvSpPr>
          <p:cNvPr id="9" name="TextBox 8">
            <a:extLst>
              <a:ext uri="{FF2B5EF4-FFF2-40B4-BE49-F238E27FC236}">
                <a16:creationId xmlns:a16="http://schemas.microsoft.com/office/drawing/2014/main" id="{15A7E648-F8A4-058E-B102-C33BCCFD54D6}"/>
              </a:ext>
            </a:extLst>
          </p:cNvPr>
          <p:cNvSpPr txBox="1"/>
          <p:nvPr/>
        </p:nvSpPr>
        <p:spPr>
          <a:xfrm>
            <a:off x="6815114" y="1900239"/>
            <a:ext cx="312906" cy="841641"/>
          </a:xfrm>
          <a:prstGeom prst="rect">
            <a:avLst/>
          </a:prstGeom>
          <a:noFill/>
        </p:spPr>
        <p:txBody>
          <a:bodyPr wrap="none" rtlCol="0">
            <a:spAutoFit/>
          </a:bodyPr>
          <a:lstStyle/>
          <a:p>
            <a:r>
              <a:rPr lang="en-US" dirty="0">
                <a:solidFill>
                  <a:srgbClr val="FF0000"/>
                </a:solidFill>
              </a:rPr>
              <a:t>x</a:t>
            </a:r>
            <a:br>
              <a:rPr lang="en-US" dirty="0">
                <a:solidFill>
                  <a:srgbClr val="FF0000"/>
                </a:solidFill>
              </a:rPr>
            </a:br>
            <a:r>
              <a:rPr lang="en-US" dirty="0">
                <a:solidFill>
                  <a:srgbClr val="FF0000"/>
                </a:solidFill>
              </a:rPr>
              <a:t>x</a:t>
            </a:r>
            <a:br>
              <a:rPr lang="en-US" dirty="0">
                <a:solidFill>
                  <a:srgbClr val="FF0000"/>
                </a:solidFill>
              </a:rPr>
            </a:br>
            <a:r>
              <a:rPr lang="en-US" dirty="0">
                <a:solidFill>
                  <a:srgbClr val="FF0000"/>
                </a:solidFill>
              </a:rPr>
              <a:t>x</a:t>
            </a:r>
          </a:p>
        </p:txBody>
      </p:sp>
    </p:spTree>
    <p:extLst>
      <p:ext uri="{BB962C8B-B14F-4D97-AF65-F5344CB8AC3E}">
        <p14:creationId xmlns:p14="http://schemas.microsoft.com/office/powerpoint/2010/main" val="1911526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31</a:t>
            </a:fld>
            <a:endParaRPr lang="en-US" dirty="0"/>
          </a:p>
        </p:txBody>
      </p:sp>
      <p:sp>
        <p:nvSpPr>
          <p:cNvPr id="470018" name="Rectangle 2"/>
          <p:cNvSpPr>
            <a:spLocks noGrp="1" noChangeArrowheads="1"/>
          </p:cNvSpPr>
          <p:nvPr>
            <p:ph type="title"/>
          </p:nvPr>
        </p:nvSpPr>
        <p:spPr>
          <a:xfrm>
            <a:off x="330333" y="101927"/>
            <a:ext cx="10936077" cy="698948"/>
          </a:xfrm>
        </p:spPr>
        <p:txBody>
          <a:bodyPr/>
          <a:lstStyle/>
          <a:p>
            <a:r>
              <a:rPr lang="en-US" dirty="0"/>
              <a:t>Blockchain Architecture – The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6130620" y="814787"/>
            <a:ext cx="607860" cy="343043"/>
          </a:xfrm>
          <a:prstGeom prst="rect">
            <a:avLst/>
          </a:prstGeom>
          <a:noFill/>
        </p:spPr>
        <p:txBody>
          <a:bodyPr wrap="none" rtlCol="0">
            <a:spAutoFit/>
          </a:bodyPr>
          <a:lstStyle/>
          <a:p>
            <a:pPr algn="ctr"/>
            <a:r>
              <a:rPr lang="en-US" b="0" dirty="0"/>
              <a:t>coin</a:t>
            </a:r>
          </a:p>
        </p:txBody>
      </p:sp>
      <p:sp>
        <p:nvSpPr>
          <p:cNvPr id="60" name="Rectangle 59">
            <a:extLst>
              <a:ext uri="{FF2B5EF4-FFF2-40B4-BE49-F238E27FC236}">
                <a16:creationId xmlns:a16="http://schemas.microsoft.com/office/drawing/2014/main" id="{3618005C-0BF2-999D-7C9A-97148A63A6BB}"/>
              </a:ext>
            </a:extLst>
          </p:cNvPr>
          <p:cNvSpPr/>
          <p:nvPr/>
        </p:nvSpPr>
        <p:spPr>
          <a:xfrm>
            <a:off x="727497" y="1125538"/>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Machine</a:t>
            </a:r>
            <a:br>
              <a:rPr lang="en-US" sz="1600" dirty="0">
                <a:solidFill>
                  <a:schemeClr val="tx1"/>
                </a:solidFill>
              </a:rPr>
            </a:br>
            <a:r>
              <a:rPr lang="en-US" sz="1600" dirty="0">
                <a:solidFill>
                  <a:schemeClr val="tx1"/>
                </a:solidFill>
              </a:rPr>
              <a:t>Code</a:t>
            </a:r>
          </a:p>
        </p:txBody>
      </p:sp>
      <p:sp>
        <p:nvSpPr>
          <p:cNvPr id="46" name="Rectangle 45">
            <a:extLst>
              <a:ext uri="{FF2B5EF4-FFF2-40B4-BE49-F238E27FC236}">
                <a16:creationId xmlns:a16="http://schemas.microsoft.com/office/drawing/2014/main" id="{C3F49960-E60C-E9D9-4D89-82CEE11BE127}"/>
              </a:ext>
            </a:extLst>
          </p:cNvPr>
          <p:cNvSpPr/>
          <p:nvPr/>
        </p:nvSpPr>
        <p:spPr>
          <a:xfrm>
            <a:off x="727496" y="1875054"/>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7" name="Rectangle 46">
            <a:extLst>
              <a:ext uri="{FF2B5EF4-FFF2-40B4-BE49-F238E27FC236}">
                <a16:creationId xmlns:a16="http://schemas.microsoft.com/office/drawing/2014/main" id="{2B41A05B-3B7C-CBA3-C999-E687E4CD2E76}"/>
              </a:ext>
            </a:extLst>
          </p:cNvPr>
          <p:cNvSpPr/>
          <p:nvPr/>
        </p:nvSpPr>
        <p:spPr>
          <a:xfrm>
            <a:off x="727495" y="2624570"/>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9" name="Rectangle 48">
            <a:extLst>
              <a:ext uri="{FF2B5EF4-FFF2-40B4-BE49-F238E27FC236}">
                <a16:creationId xmlns:a16="http://schemas.microsoft.com/office/drawing/2014/main" id="{3EAA4446-0FBB-B115-2298-CA2ABFE57C39}"/>
              </a:ext>
            </a:extLst>
          </p:cNvPr>
          <p:cNvSpPr/>
          <p:nvPr/>
        </p:nvSpPr>
        <p:spPr>
          <a:xfrm>
            <a:off x="727494" y="3374086"/>
            <a:ext cx="212848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State Change Trigger</a:t>
            </a:r>
          </a:p>
        </p:txBody>
      </p:sp>
      <p:sp>
        <p:nvSpPr>
          <p:cNvPr id="4" name="Oval 3">
            <a:extLst>
              <a:ext uri="{FF2B5EF4-FFF2-40B4-BE49-F238E27FC236}">
                <a16:creationId xmlns:a16="http://schemas.microsoft.com/office/drawing/2014/main" id="{17A67512-5645-9D4B-0417-13B096D2E951}"/>
              </a:ext>
            </a:extLst>
          </p:cNvPr>
          <p:cNvSpPr/>
          <p:nvPr/>
        </p:nvSpPr>
        <p:spPr>
          <a:xfrm>
            <a:off x="3900488" y="1543049"/>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5315020" y="1512037"/>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Accumulate Money</a:t>
            </a:r>
          </a:p>
        </p:txBody>
      </p:sp>
      <p:sp>
        <p:nvSpPr>
          <p:cNvPr id="51" name="Oval 50">
            <a:extLst>
              <a:ext uri="{FF2B5EF4-FFF2-40B4-BE49-F238E27FC236}">
                <a16:creationId xmlns:a16="http://schemas.microsoft.com/office/drawing/2014/main" id="{21A959A1-4584-86C5-8522-EC3ADA51E81E}"/>
              </a:ext>
            </a:extLst>
          </p:cNvPr>
          <p:cNvSpPr/>
          <p:nvPr/>
        </p:nvSpPr>
        <p:spPr>
          <a:xfrm>
            <a:off x="7351740" y="1499704"/>
            <a:ext cx="177158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Dispense</a:t>
            </a:r>
            <a:br>
              <a:rPr lang="en-US" sz="1200" dirty="0"/>
            </a:br>
            <a:r>
              <a:rPr lang="en-US" sz="1200" dirty="0"/>
              <a:t>Product</a:t>
            </a:r>
          </a:p>
        </p:txBody>
      </p:sp>
      <p:sp>
        <p:nvSpPr>
          <p:cNvPr id="52" name="Oval 51">
            <a:extLst>
              <a:ext uri="{FF2B5EF4-FFF2-40B4-BE49-F238E27FC236}">
                <a16:creationId xmlns:a16="http://schemas.microsoft.com/office/drawing/2014/main" id="{040CD1C8-615B-FE59-352C-2980F9B2A965}"/>
              </a:ext>
            </a:extLst>
          </p:cNvPr>
          <p:cNvSpPr/>
          <p:nvPr/>
        </p:nvSpPr>
        <p:spPr>
          <a:xfrm>
            <a:off x="9388459" y="1509687"/>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10" name="Curved Connector 9">
            <a:extLst>
              <a:ext uri="{FF2B5EF4-FFF2-40B4-BE49-F238E27FC236}">
                <a16:creationId xmlns:a16="http://schemas.microsoft.com/office/drawing/2014/main" id="{B9192D61-59E8-2391-55A8-757F102C812E}"/>
              </a:ext>
            </a:extLst>
          </p:cNvPr>
          <p:cNvCxnSpPr>
            <a:cxnSpLocks/>
            <a:stCxn id="4" idx="7"/>
            <a:endCxn id="50" idx="1"/>
          </p:cNvCxnSpPr>
          <p:nvPr/>
        </p:nvCxnSpPr>
        <p:spPr>
          <a:xfrm rot="5400000" flipH="1" flipV="1">
            <a:off x="5185384" y="1283698"/>
            <a:ext cx="31012" cy="747143"/>
          </a:xfrm>
          <a:prstGeom prst="curvedConnector3">
            <a:avLst>
              <a:gd name="adj1" fmla="val 125544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67EA5584-EEA8-A435-DEEE-931AD34987FA}"/>
              </a:ext>
            </a:extLst>
          </p:cNvPr>
          <p:cNvCxnSpPr>
            <a:cxnSpLocks/>
            <a:stCxn id="50" idx="0"/>
            <a:endCxn id="50" idx="7"/>
          </p:cNvCxnSpPr>
          <p:nvPr/>
        </p:nvCxnSpPr>
        <p:spPr>
          <a:xfrm rot="16200000" flipH="1">
            <a:off x="6449121" y="1263726"/>
            <a:ext cx="129726" cy="626348"/>
          </a:xfrm>
          <a:prstGeom prst="curvedConnector3">
            <a:avLst>
              <a:gd name="adj1" fmla="val -29736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890F876-4150-15B9-5586-B6E3EF066D0B}"/>
              </a:ext>
            </a:extLst>
          </p:cNvPr>
          <p:cNvSpPr txBox="1"/>
          <p:nvPr/>
        </p:nvSpPr>
        <p:spPr>
          <a:xfrm>
            <a:off x="4827318" y="966125"/>
            <a:ext cx="607860" cy="343043"/>
          </a:xfrm>
          <a:prstGeom prst="rect">
            <a:avLst/>
          </a:prstGeom>
          <a:noFill/>
        </p:spPr>
        <p:txBody>
          <a:bodyPr wrap="none" rtlCol="0">
            <a:spAutoFit/>
          </a:bodyPr>
          <a:lstStyle/>
          <a:p>
            <a:pPr algn="ctr"/>
            <a:r>
              <a:rPr lang="en-US" b="0" dirty="0"/>
              <a:t>coin</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1" idx="3"/>
          </p:cNvCxnSpPr>
          <p:nvPr/>
        </p:nvCxnSpPr>
        <p:spPr>
          <a:xfrm rot="5400000" flipH="1" flipV="1">
            <a:off x="7213003" y="1869958"/>
            <a:ext cx="12333" cy="784024"/>
          </a:xfrm>
          <a:prstGeom prst="curvedConnector3">
            <a:avLst>
              <a:gd name="adj1" fmla="val -290542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6A284D3C-E069-C2D8-1E33-0CFE4B32B732}"/>
              </a:ext>
            </a:extLst>
          </p:cNvPr>
          <p:cNvSpPr txBox="1"/>
          <p:nvPr/>
        </p:nvSpPr>
        <p:spPr>
          <a:xfrm>
            <a:off x="6736307" y="2622678"/>
            <a:ext cx="2127570" cy="343043"/>
          </a:xfrm>
          <a:prstGeom prst="rect">
            <a:avLst/>
          </a:prstGeom>
          <a:noFill/>
        </p:spPr>
        <p:txBody>
          <a:bodyPr wrap="none" rtlCol="0">
            <a:spAutoFit/>
          </a:bodyPr>
          <a:lstStyle/>
          <a:p>
            <a:pPr algn="ctr"/>
            <a:r>
              <a:rPr lang="en-US" b="0" dirty="0"/>
              <a:t>total-money &gt; cost</a:t>
            </a:r>
          </a:p>
        </p:txBody>
      </p: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9273191" y="1220116"/>
            <a:ext cx="9983" cy="828610"/>
          </a:xfrm>
          <a:prstGeom prst="curvedConnector3">
            <a:avLst>
              <a:gd name="adj1" fmla="val -358936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8369869" y="890775"/>
            <a:ext cx="2121093" cy="343043"/>
          </a:xfrm>
          <a:prstGeom prst="rect">
            <a:avLst/>
          </a:prstGeom>
          <a:noFill/>
        </p:spPr>
        <p:txBody>
          <a:bodyPr wrap="none" rtlCol="0">
            <a:spAutoFit/>
          </a:bodyPr>
          <a:lstStyle/>
          <a:p>
            <a:pPr algn="ctr"/>
            <a:r>
              <a:rPr lang="en-US" b="0" dirty="0"/>
              <a:t>cost – total-money</a:t>
            </a:r>
          </a:p>
        </p:txBody>
      </p:sp>
      <p:sp>
        <p:nvSpPr>
          <p:cNvPr id="79" name="Oval 78">
            <a:extLst>
              <a:ext uri="{FF2B5EF4-FFF2-40B4-BE49-F238E27FC236}">
                <a16:creationId xmlns:a16="http://schemas.microsoft.com/office/drawing/2014/main" id="{EFD3F1C9-B1C1-62E0-7503-0B7BC1919C7F}"/>
              </a:ext>
            </a:extLst>
          </p:cNvPr>
          <p:cNvSpPr/>
          <p:nvPr/>
        </p:nvSpPr>
        <p:spPr>
          <a:xfrm>
            <a:off x="9456784" y="2573330"/>
            <a:ext cx="2076043"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Refund</a:t>
            </a:r>
            <a:br>
              <a:rPr lang="en-US" sz="1200" dirty="0"/>
            </a:br>
            <a:r>
              <a:rPr lang="en-US" sz="1200" dirty="0"/>
              <a:t>Overpayment</a:t>
            </a:r>
          </a:p>
        </p:txBody>
      </p:sp>
      <p:cxnSp>
        <p:nvCxnSpPr>
          <p:cNvPr id="80" name="Curved Connector 79">
            <a:extLst>
              <a:ext uri="{FF2B5EF4-FFF2-40B4-BE49-F238E27FC236}">
                <a16:creationId xmlns:a16="http://schemas.microsoft.com/office/drawing/2014/main" id="{EF29557F-9376-516C-63F8-4BA93A2D308B}"/>
              </a:ext>
            </a:extLst>
          </p:cNvPr>
          <p:cNvCxnSpPr>
            <a:cxnSpLocks/>
            <a:stCxn id="52" idx="6"/>
            <a:endCxn id="79" idx="6"/>
          </p:cNvCxnSpPr>
          <p:nvPr/>
        </p:nvCxnSpPr>
        <p:spPr>
          <a:xfrm>
            <a:off x="11464502" y="1952600"/>
            <a:ext cx="68325" cy="1063643"/>
          </a:xfrm>
          <a:prstGeom prst="curvedConnector3">
            <a:avLst>
              <a:gd name="adj1" fmla="val 43457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3DFB4583-A2C7-C986-008B-E85E121D2D93}"/>
              </a:ext>
            </a:extLst>
          </p:cNvPr>
          <p:cNvSpPr txBox="1"/>
          <p:nvPr/>
        </p:nvSpPr>
        <p:spPr>
          <a:xfrm rot="16200000">
            <a:off x="11177945" y="2188602"/>
            <a:ext cx="1531188" cy="343043"/>
          </a:xfrm>
          <a:prstGeom prst="rect">
            <a:avLst/>
          </a:prstGeom>
          <a:noFill/>
        </p:spPr>
        <p:txBody>
          <a:bodyPr wrap="none" rtlCol="0">
            <a:spAutoFit/>
          </a:bodyPr>
          <a:lstStyle/>
          <a:p>
            <a:pPr algn="ctr"/>
            <a:r>
              <a:rPr lang="en-US" b="0" dirty="0"/>
              <a:t>Send Refund</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3"/>
            <a:endCxn id="4" idx="4"/>
          </p:cNvCxnSpPr>
          <p:nvPr/>
        </p:nvCxnSpPr>
        <p:spPr>
          <a:xfrm rot="5400000">
            <a:off x="6986407" y="-277207"/>
            <a:ext cx="163088" cy="5249075"/>
          </a:xfrm>
          <a:prstGeom prst="curvedConnector3">
            <a:avLst>
              <a:gd name="adj1" fmla="val 599354"/>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2D858BC-8247-2E66-CEA2-F50297BA7A30}"/>
              </a:ext>
            </a:extLst>
          </p:cNvPr>
          <p:cNvSpPr txBox="1"/>
          <p:nvPr/>
        </p:nvSpPr>
        <p:spPr>
          <a:xfrm>
            <a:off x="6137753" y="3246217"/>
            <a:ext cx="2253694" cy="343043"/>
          </a:xfrm>
          <a:prstGeom prst="rect">
            <a:avLst/>
          </a:prstGeom>
          <a:noFill/>
        </p:spPr>
        <p:txBody>
          <a:bodyPr wrap="none" rtlCol="0">
            <a:spAutoFit/>
          </a:bodyPr>
          <a:lstStyle/>
          <a:p>
            <a:pPr algn="ctr"/>
            <a:r>
              <a:rPr lang="en-US" b="0" dirty="0"/>
              <a:t>Transaction-finished</a:t>
            </a:r>
          </a:p>
        </p:txBody>
      </p:sp>
      <p:cxnSp>
        <p:nvCxnSpPr>
          <p:cNvPr id="84" name="Curved Connector 83">
            <a:extLst>
              <a:ext uri="{FF2B5EF4-FFF2-40B4-BE49-F238E27FC236}">
                <a16:creationId xmlns:a16="http://schemas.microsoft.com/office/drawing/2014/main" id="{0AECC663-2B3C-731A-C7C5-57C39178BDFC}"/>
              </a:ext>
            </a:extLst>
          </p:cNvPr>
          <p:cNvCxnSpPr>
            <a:cxnSpLocks/>
            <a:stCxn id="4" idx="5"/>
            <a:endCxn id="50" idx="3"/>
          </p:cNvCxnSpPr>
          <p:nvPr/>
        </p:nvCxnSpPr>
        <p:spPr>
          <a:xfrm rot="5400000" flipH="1" flipV="1">
            <a:off x="5185384" y="1910070"/>
            <a:ext cx="31012" cy="747143"/>
          </a:xfrm>
          <a:prstGeom prst="curvedConnector3">
            <a:avLst>
              <a:gd name="adj1" fmla="val -115544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7E5C7EE-82A4-2F2D-B2D2-0280684DEE26}"/>
              </a:ext>
            </a:extLst>
          </p:cNvPr>
          <p:cNvSpPr txBox="1"/>
          <p:nvPr/>
        </p:nvSpPr>
        <p:spPr>
          <a:xfrm>
            <a:off x="5338587" y="2504641"/>
            <a:ext cx="1133645" cy="592342"/>
          </a:xfrm>
          <a:prstGeom prst="rect">
            <a:avLst/>
          </a:prstGeom>
          <a:noFill/>
        </p:spPr>
        <p:txBody>
          <a:bodyPr wrap="none" rtlCol="0">
            <a:spAutoFit/>
          </a:bodyPr>
          <a:lstStyle/>
          <a:p>
            <a:pPr algn="ctr"/>
            <a:r>
              <a:rPr lang="en-US" b="0" dirty="0"/>
              <a:t>Product</a:t>
            </a:r>
            <a:br>
              <a:rPr lang="en-US" b="0" dirty="0"/>
            </a:br>
            <a:r>
              <a:rPr lang="en-US" b="0" dirty="0"/>
              <a:t>Selection</a:t>
            </a:r>
          </a:p>
        </p:txBody>
      </p: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A “smart contract” is basically a state machine.  The logic for the state machine is recorded on the blockchain itself</a:t>
            </a:r>
          </a:p>
          <a:p>
            <a:pPr>
              <a:lnSpc>
                <a:spcPct val="100000"/>
              </a:lnSpc>
              <a:spcAft>
                <a:spcPts val="600"/>
              </a:spcAft>
            </a:pPr>
            <a:r>
              <a:rPr lang="en-US" b="0" dirty="0"/>
              <a:t>Since on the blockchain, its behavior is open to all to review, is immutable, and cant be changed (but it can be evolved)</a:t>
            </a:r>
          </a:p>
          <a:p>
            <a:pPr>
              <a:lnSpc>
                <a:spcPct val="100000"/>
              </a:lnSpc>
              <a:spcAft>
                <a:spcPts val="600"/>
              </a:spcAft>
            </a:pPr>
            <a:r>
              <a:rPr lang="en-US" b="0" dirty="0"/>
              <a:t>All state changes are recorded on the blockchain open to be validated to all – If I paid a coin, all would see it and a merchant could not claim that I did not</a:t>
            </a:r>
          </a:p>
          <a:p>
            <a:pPr>
              <a:lnSpc>
                <a:spcPct val="100000"/>
              </a:lnSpc>
              <a:spcAft>
                <a:spcPts val="600"/>
              </a:spcAft>
            </a:pPr>
            <a:r>
              <a:rPr lang="en-US" b="0" dirty="0"/>
              <a:t>Changes in state happen automatically once all of the preconditions are satisfied</a:t>
            </a:r>
          </a:p>
        </p:txBody>
      </p:sp>
    </p:spTree>
    <p:extLst>
      <p:ext uri="{BB962C8B-B14F-4D97-AF65-F5344CB8AC3E}">
        <p14:creationId xmlns:p14="http://schemas.microsoft.com/office/powerpoint/2010/main" val="4212651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32</a:t>
            </a:fld>
            <a:endParaRPr lang="en-US" dirty="0"/>
          </a:p>
        </p:txBody>
      </p:sp>
      <p:sp>
        <p:nvSpPr>
          <p:cNvPr id="470018" name="Rectangle 2"/>
          <p:cNvSpPr>
            <a:spLocks noGrp="1" noChangeArrowheads="1"/>
          </p:cNvSpPr>
          <p:nvPr>
            <p:ph type="title"/>
          </p:nvPr>
        </p:nvSpPr>
        <p:spPr>
          <a:xfrm>
            <a:off x="330333" y="301959"/>
            <a:ext cx="10936077" cy="698948"/>
          </a:xfrm>
        </p:spPr>
        <p:txBody>
          <a:bodyPr/>
          <a:lstStyle/>
          <a:p>
            <a:r>
              <a:rPr lang="en-US" dirty="0"/>
              <a:t>Returning to the Pre-Auth example via smart contract</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48" name="TextBox 47">
            <a:extLst>
              <a:ext uri="{FF2B5EF4-FFF2-40B4-BE49-F238E27FC236}">
                <a16:creationId xmlns:a16="http://schemas.microsoft.com/office/drawing/2014/main" id="{23F9EC08-70B7-6D53-7784-86973308A89D}"/>
              </a:ext>
            </a:extLst>
          </p:cNvPr>
          <p:cNvSpPr txBox="1"/>
          <p:nvPr/>
        </p:nvSpPr>
        <p:spPr>
          <a:xfrm>
            <a:off x="4094324" y="1442727"/>
            <a:ext cx="543740" cy="343043"/>
          </a:xfrm>
          <a:prstGeom prst="rect">
            <a:avLst/>
          </a:prstGeom>
          <a:noFill/>
        </p:spPr>
        <p:txBody>
          <a:bodyPr wrap="none" rtlCol="0">
            <a:spAutoFit/>
          </a:bodyPr>
          <a:lstStyle/>
          <a:p>
            <a:pPr algn="ctr"/>
            <a:r>
              <a:rPr lang="en-US" b="0" dirty="0"/>
              <a:t>yes</a:t>
            </a:r>
          </a:p>
        </p:txBody>
      </p:sp>
      <p:sp>
        <p:nvSpPr>
          <p:cNvPr id="4" name="Oval 3">
            <a:extLst>
              <a:ext uri="{FF2B5EF4-FFF2-40B4-BE49-F238E27FC236}">
                <a16:creationId xmlns:a16="http://schemas.microsoft.com/office/drawing/2014/main" id="{17A67512-5645-9D4B-0417-13B096D2E951}"/>
              </a:ext>
            </a:extLst>
          </p:cNvPr>
          <p:cNvSpPr/>
          <p:nvPr/>
        </p:nvSpPr>
        <p:spPr>
          <a:xfrm>
            <a:off x="1450172" y="2074394"/>
            <a:ext cx="1085850"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Initial state</a:t>
            </a:r>
          </a:p>
        </p:txBody>
      </p:sp>
      <p:sp>
        <p:nvSpPr>
          <p:cNvPr id="50" name="Oval 49">
            <a:extLst>
              <a:ext uri="{FF2B5EF4-FFF2-40B4-BE49-F238E27FC236}">
                <a16:creationId xmlns:a16="http://schemas.microsoft.com/office/drawing/2014/main" id="{95081F0F-6192-B880-B83D-E98272287DA3}"/>
              </a:ext>
            </a:extLst>
          </p:cNvPr>
          <p:cNvSpPr/>
          <p:nvPr/>
        </p:nvSpPr>
        <p:spPr>
          <a:xfrm>
            <a:off x="2796817" y="2040844"/>
            <a:ext cx="1460037"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Required</a:t>
            </a:r>
          </a:p>
        </p:txBody>
      </p:sp>
      <p:sp>
        <p:nvSpPr>
          <p:cNvPr id="51" name="Oval 50">
            <a:extLst>
              <a:ext uri="{FF2B5EF4-FFF2-40B4-BE49-F238E27FC236}">
                <a16:creationId xmlns:a16="http://schemas.microsoft.com/office/drawing/2014/main" id="{21A959A1-4584-86C5-8522-EC3ADA51E81E}"/>
              </a:ext>
            </a:extLst>
          </p:cNvPr>
          <p:cNvSpPr/>
          <p:nvPr/>
        </p:nvSpPr>
        <p:spPr>
          <a:xfrm>
            <a:off x="4492610" y="2088120"/>
            <a:ext cx="1253796"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Preauth</a:t>
            </a:r>
            <a:br>
              <a:rPr lang="en-US" sz="1200" dirty="0"/>
            </a:br>
            <a:r>
              <a:rPr lang="en-US" sz="1200" dirty="0"/>
              <a:t>Rules</a:t>
            </a:r>
          </a:p>
        </p:txBody>
      </p:sp>
      <p:sp>
        <p:nvSpPr>
          <p:cNvPr id="52" name="Oval 51">
            <a:extLst>
              <a:ext uri="{FF2B5EF4-FFF2-40B4-BE49-F238E27FC236}">
                <a16:creationId xmlns:a16="http://schemas.microsoft.com/office/drawing/2014/main" id="{040CD1C8-615B-FE59-352C-2980F9B2A965}"/>
              </a:ext>
            </a:extLst>
          </p:cNvPr>
          <p:cNvSpPr/>
          <p:nvPr/>
        </p:nvSpPr>
        <p:spPr>
          <a:xfrm>
            <a:off x="6019973" y="2154853"/>
            <a:ext cx="179401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a:t>
            </a:r>
            <a:br>
              <a:rPr lang="en-US" sz="1200" dirty="0"/>
            </a:br>
            <a:r>
              <a:rPr lang="en-US" sz="1200" dirty="0"/>
              <a:t>Center Selection &amp; Costs</a:t>
            </a:r>
          </a:p>
        </p:txBody>
      </p:sp>
      <p:sp>
        <p:nvSpPr>
          <p:cNvPr id="64" name="TextBox 63">
            <a:extLst>
              <a:ext uri="{FF2B5EF4-FFF2-40B4-BE49-F238E27FC236}">
                <a16:creationId xmlns:a16="http://schemas.microsoft.com/office/drawing/2014/main" id="{1890F876-4150-15B9-5586-B6E3EF066D0B}"/>
              </a:ext>
            </a:extLst>
          </p:cNvPr>
          <p:cNvSpPr txBox="1"/>
          <p:nvPr/>
        </p:nvSpPr>
        <p:spPr>
          <a:xfrm rot="16200000">
            <a:off x="-137509" y="2272809"/>
            <a:ext cx="2787943" cy="343043"/>
          </a:xfrm>
          <a:prstGeom prst="rect">
            <a:avLst/>
          </a:prstGeom>
          <a:noFill/>
        </p:spPr>
        <p:txBody>
          <a:bodyPr wrap="none" rtlCol="0">
            <a:spAutoFit/>
          </a:bodyPr>
          <a:lstStyle/>
          <a:p>
            <a:pPr algn="ctr"/>
            <a:r>
              <a:rPr lang="en-US" b="0" dirty="0"/>
              <a:t>Doctor Requests Imaging</a:t>
            </a:r>
          </a:p>
        </p:txBody>
      </p:sp>
      <p:cxnSp>
        <p:nvCxnSpPr>
          <p:cNvPr id="75" name="Curved Connector 74">
            <a:extLst>
              <a:ext uri="{FF2B5EF4-FFF2-40B4-BE49-F238E27FC236}">
                <a16:creationId xmlns:a16="http://schemas.microsoft.com/office/drawing/2014/main" id="{019785D9-586D-3424-255F-F5C12247ED59}"/>
              </a:ext>
            </a:extLst>
          </p:cNvPr>
          <p:cNvCxnSpPr>
            <a:cxnSpLocks/>
            <a:stCxn id="50" idx="5"/>
            <a:endCxn id="52" idx="3"/>
          </p:cNvCxnSpPr>
          <p:nvPr/>
        </p:nvCxnSpPr>
        <p:spPr>
          <a:xfrm rot="16200000" flipH="1">
            <a:off x="5105864" y="1734115"/>
            <a:ext cx="114009" cy="2239663"/>
          </a:xfrm>
          <a:prstGeom prst="curvedConnector3">
            <a:avLst>
              <a:gd name="adj1" fmla="val 41429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675EB0E2-C2D3-E3F6-09A6-3F6210ECB84A}"/>
              </a:ext>
            </a:extLst>
          </p:cNvPr>
          <p:cNvCxnSpPr>
            <a:cxnSpLocks/>
            <a:stCxn id="51" idx="7"/>
            <a:endCxn id="52" idx="1"/>
          </p:cNvCxnSpPr>
          <p:nvPr/>
        </p:nvCxnSpPr>
        <p:spPr>
          <a:xfrm rot="16200000" flipH="1">
            <a:off x="5889379" y="1891258"/>
            <a:ext cx="66733" cy="719908"/>
          </a:xfrm>
          <a:prstGeom prst="curvedConnector3">
            <a:avLst>
              <a:gd name="adj1" fmla="val -53695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471BF7-21A1-D959-3D31-51D08C96DE64}"/>
              </a:ext>
            </a:extLst>
          </p:cNvPr>
          <p:cNvSpPr txBox="1"/>
          <p:nvPr/>
        </p:nvSpPr>
        <p:spPr>
          <a:xfrm>
            <a:off x="6955956" y="1534935"/>
            <a:ext cx="1877438" cy="343043"/>
          </a:xfrm>
          <a:prstGeom prst="rect">
            <a:avLst/>
          </a:prstGeom>
          <a:noFill/>
        </p:spPr>
        <p:txBody>
          <a:bodyPr wrap="none" rtlCol="0">
            <a:spAutoFit/>
          </a:bodyPr>
          <a:lstStyle/>
          <a:p>
            <a:pPr algn="ctr"/>
            <a:r>
              <a:rPr lang="en-US" b="0" dirty="0"/>
              <a:t>Patient selection</a:t>
            </a:r>
          </a:p>
        </p:txBody>
      </p:sp>
      <p:sp>
        <p:nvSpPr>
          <p:cNvPr id="79" name="Oval 78">
            <a:extLst>
              <a:ext uri="{FF2B5EF4-FFF2-40B4-BE49-F238E27FC236}">
                <a16:creationId xmlns:a16="http://schemas.microsoft.com/office/drawing/2014/main" id="{EFD3F1C9-B1C1-62E0-7503-0B7BC1919C7F}"/>
              </a:ext>
            </a:extLst>
          </p:cNvPr>
          <p:cNvSpPr/>
          <p:nvPr/>
        </p:nvSpPr>
        <p:spPr>
          <a:xfrm>
            <a:off x="7980400" y="2154852"/>
            <a:ext cx="1539005"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Imaging Center Services</a:t>
            </a:r>
          </a:p>
        </p:txBody>
      </p:sp>
      <p:cxnSp>
        <p:nvCxnSpPr>
          <p:cNvPr id="82" name="Curved Connector 81">
            <a:extLst>
              <a:ext uri="{FF2B5EF4-FFF2-40B4-BE49-F238E27FC236}">
                <a16:creationId xmlns:a16="http://schemas.microsoft.com/office/drawing/2014/main" id="{DE57A26E-0C50-FCA5-4726-6178BFCAA455}"/>
              </a:ext>
            </a:extLst>
          </p:cNvPr>
          <p:cNvCxnSpPr>
            <a:cxnSpLocks/>
            <a:stCxn id="52" idx="4"/>
            <a:endCxn id="50" idx="4"/>
          </p:cNvCxnSpPr>
          <p:nvPr/>
        </p:nvCxnSpPr>
        <p:spPr>
          <a:xfrm rot="5400000" flipH="1">
            <a:off x="5164904" y="1288602"/>
            <a:ext cx="114009" cy="3390145"/>
          </a:xfrm>
          <a:prstGeom prst="curvedConnector3">
            <a:avLst>
              <a:gd name="adj1" fmla="val -38848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a:extLst>
              <a:ext uri="{FF2B5EF4-FFF2-40B4-BE49-F238E27FC236}">
                <a16:creationId xmlns:a16="http://schemas.microsoft.com/office/drawing/2014/main" id="{0AECC663-2B3C-731A-C7C5-57C39178BDFC}"/>
              </a:ext>
            </a:extLst>
          </p:cNvPr>
          <p:cNvCxnSpPr>
            <a:cxnSpLocks/>
            <a:stCxn id="4" idx="7"/>
            <a:endCxn id="50" idx="1"/>
          </p:cNvCxnSpPr>
          <p:nvPr/>
        </p:nvCxnSpPr>
        <p:spPr>
          <a:xfrm rot="5400000" flipH="1" flipV="1">
            <a:off x="2677043" y="1870530"/>
            <a:ext cx="33550" cy="633631"/>
          </a:xfrm>
          <a:prstGeom prst="curvedConnector3">
            <a:avLst>
              <a:gd name="adj1" fmla="val 116803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051AD92-EA9A-BC65-7231-B94238853A35}"/>
              </a:ext>
            </a:extLst>
          </p:cNvPr>
          <p:cNvSpPr/>
          <p:nvPr/>
        </p:nvSpPr>
        <p:spPr>
          <a:xfrm>
            <a:off x="533400" y="4162964"/>
            <a:ext cx="10999427" cy="2262158"/>
          </a:xfrm>
          <a:prstGeom prst="rect">
            <a:avLst/>
          </a:prstGeom>
        </p:spPr>
        <p:txBody>
          <a:bodyPr wrap="square">
            <a:spAutoFit/>
          </a:bodyPr>
          <a:lstStyle/>
          <a:p>
            <a:pPr>
              <a:lnSpc>
                <a:spcPct val="100000"/>
              </a:lnSpc>
              <a:spcAft>
                <a:spcPts val="600"/>
              </a:spcAft>
            </a:pPr>
            <a:r>
              <a:rPr lang="en-US" b="0" dirty="0"/>
              <a:t>The previous pre-auth experience was not fully transparent to all participants – lends itself to </a:t>
            </a:r>
            <a:r>
              <a:rPr lang="en-US" b="0" dirty="0" err="1"/>
              <a:t>suprises</a:t>
            </a:r>
            <a:r>
              <a:rPr lang="en-US" b="0" dirty="0"/>
              <a:t> and dissatisfaction</a:t>
            </a:r>
          </a:p>
          <a:p>
            <a:pPr>
              <a:lnSpc>
                <a:spcPct val="100000"/>
              </a:lnSpc>
              <a:spcAft>
                <a:spcPts val="600"/>
              </a:spcAft>
            </a:pPr>
            <a:r>
              <a:rPr lang="en-US" b="0" dirty="0"/>
              <a:t>The smart contract makes concepts such as preferred providers, the rules around if a pre-auth is required, how are they approved or denied, cost transparency around location selection and how payment is made transparent to all parties. </a:t>
            </a:r>
          </a:p>
          <a:p>
            <a:pPr>
              <a:lnSpc>
                <a:spcPct val="100000"/>
              </a:lnSpc>
              <a:spcAft>
                <a:spcPts val="600"/>
              </a:spcAft>
            </a:pPr>
            <a:r>
              <a:rPr lang="en-US" b="0" dirty="0"/>
              <a:t>There are no secrets, nor the ability to alter how this works</a:t>
            </a:r>
          </a:p>
          <a:p>
            <a:pPr>
              <a:lnSpc>
                <a:spcPct val="100000"/>
              </a:lnSpc>
              <a:spcAft>
                <a:spcPts val="600"/>
              </a:spcAft>
            </a:pPr>
            <a:r>
              <a:rPr lang="en-US" b="0" dirty="0"/>
              <a:t>Identities and patient information is protected via private keys, just like in other blockchains</a:t>
            </a:r>
          </a:p>
        </p:txBody>
      </p:sp>
      <p:cxnSp>
        <p:nvCxnSpPr>
          <p:cNvPr id="53" name="Curved Connector 52">
            <a:extLst>
              <a:ext uri="{FF2B5EF4-FFF2-40B4-BE49-F238E27FC236}">
                <a16:creationId xmlns:a16="http://schemas.microsoft.com/office/drawing/2014/main" id="{DE926C22-3186-4420-EE7B-A74F7C901CAD}"/>
              </a:ext>
            </a:extLst>
          </p:cNvPr>
          <p:cNvCxnSpPr>
            <a:cxnSpLocks/>
            <a:stCxn id="50" idx="7"/>
            <a:endCxn id="51" idx="1"/>
          </p:cNvCxnSpPr>
          <p:nvPr/>
        </p:nvCxnSpPr>
        <p:spPr>
          <a:xfrm rot="16200000" flipH="1">
            <a:off x="4335992" y="1877615"/>
            <a:ext cx="47276" cy="633187"/>
          </a:xfrm>
          <a:prstGeom prst="curvedConnector3">
            <a:avLst>
              <a:gd name="adj1" fmla="val -757945"/>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EC981E2-2824-BC7B-D444-B91B712FBE27}"/>
              </a:ext>
            </a:extLst>
          </p:cNvPr>
          <p:cNvSpPr txBox="1"/>
          <p:nvPr/>
        </p:nvSpPr>
        <p:spPr>
          <a:xfrm>
            <a:off x="5375293" y="1438002"/>
            <a:ext cx="1146469" cy="343043"/>
          </a:xfrm>
          <a:prstGeom prst="rect">
            <a:avLst/>
          </a:prstGeom>
          <a:noFill/>
        </p:spPr>
        <p:txBody>
          <a:bodyPr wrap="none" rtlCol="0">
            <a:spAutoFit/>
          </a:bodyPr>
          <a:lstStyle/>
          <a:p>
            <a:pPr algn="ctr"/>
            <a:r>
              <a:rPr lang="en-US" b="0" dirty="0"/>
              <a:t>approved</a:t>
            </a:r>
          </a:p>
        </p:txBody>
      </p:sp>
      <p:sp>
        <p:nvSpPr>
          <p:cNvPr id="61" name="TextBox 60">
            <a:extLst>
              <a:ext uri="{FF2B5EF4-FFF2-40B4-BE49-F238E27FC236}">
                <a16:creationId xmlns:a16="http://schemas.microsoft.com/office/drawing/2014/main" id="{89874069-59F7-FD2D-3102-F132FAC1DF88}"/>
              </a:ext>
            </a:extLst>
          </p:cNvPr>
          <p:cNvSpPr txBox="1"/>
          <p:nvPr/>
        </p:nvSpPr>
        <p:spPr>
          <a:xfrm>
            <a:off x="4637752" y="2926668"/>
            <a:ext cx="1146469" cy="343043"/>
          </a:xfrm>
          <a:prstGeom prst="rect">
            <a:avLst/>
          </a:prstGeom>
          <a:noFill/>
        </p:spPr>
        <p:txBody>
          <a:bodyPr wrap="none" rtlCol="0">
            <a:spAutoFit/>
          </a:bodyPr>
          <a:lstStyle/>
          <a:p>
            <a:pPr algn="ctr"/>
            <a:r>
              <a:rPr lang="en-US" b="0" dirty="0"/>
              <a:t>approved</a:t>
            </a:r>
          </a:p>
        </p:txBody>
      </p:sp>
      <p:sp>
        <p:nvSpPr>
          <p:cNvPr id="62" name="TextBox 61">
            <a:extLst>
              <a:ext uri="{FF2B5EF4-FFF2-40B4-BE49-F238E27FC236}">
                <a16:creationId xmlns:a16="http://schemas.microsoft.com/office/drawing/2014/main" id="{BAEB64B3-A308-5463-EC3E-EF3AEF9C8103}"/>
              </a:ext>
            </a:extLst>
          </p:cNvPr>
          <p:cNvSpPr txBox="1"/>
          <p:nvPr/>
        </p:nvSpPr>
        <p:spPr>
          <a:xfrm>
            <a:off x="2754168" y="3521618"/>
            <a:ext cx="3788218" cy="343043"/>
          </a:xfrm>
          <a:prstGeom prst="rect">
            <a:avLst/>
          </a:prstGeom>
          <a:noFill/>
        </p:spPr>
        <p:txBody>
          <a:bodyPr wrap="none" rtlCol="0">
            <a:spAutoFit/>
          </a:bodyPr>
          <a:lstStyle/>
          <a:p>
            <a:pPr algn="ctr"/>
            <a:r>
              <a:rPr lang="en-US" b="0" dirty="0"/>
              <a:t>Provider preferred – auto-approved</a:t>
            </a:r>
          </a:p>
        </p:txBody>
      </p:sp>
      <p:cxnSp>
        <p:nvCxnSpPr>
          <p:cNvPr id="85" name="Curved Connector 84">
            <a:extLst>
              <a:ext uri="{FF2B5EF4-FFF2-40B4-BE49-F238E27FC236}">
                <a16:creationId xmlns:a16="http://schemas.microsoft.com/office/drawing/2014/main" id="{6AE774D2-62E9-9F6B-49EE-BB37A791F651}"/>
              </a:ext>
            </a:extLst>
          </p:cNvPr>
          <p:cNvCxnSpPr>
            <a:cxnSpLocks/>
            <a:stCxn id="52" idx="7"/>
            <a:endCxn id="79" idx="1"/>
          </p:cNvCxnSpPr>
          <p:nvPr/>
        </p:nvCxnSpPr>
        <p:spPr>
          <a:xfrm rot="5400000" flipH="1" flipV="1">
            <a:off x="7878521" y="1957319"/>
            <a:ext cx="1" cy="654521"/>
          </a:xfrm>
          <a:prstGeom prst="curvedConnector3">
            <a:avLst>
              <a:gd name="adj1" fmla="val 358327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86">
            <a:extLst>
              <a:ext uri="{FF2B5EF4-FFF2-40B4-BE49-F238E27FC236}">
                <a16:creationId xmlns:a16="http://schemas.microsoft.com/office/drawing/2014/main" id="{8414364A-11A7-4706-9261-95E4B96E522B}"/>
              </a:ext>
            </a:extLst>
          </p:cNvPr>
          <p:cNvCxnSpPr>
            <a:cxnSpLocks/>
            <a:stCxn id="52" idx="5"/>
            <a:endCxn id="79" idx="3"/>
          </p:cNvCxnSpPr>
          <p:nvPr/>
        </p:nvCxnSpPr>
        <p:spPr>
          <a:xfrm rot="5400000" flipH="1" flipV="1">
            <a:off x="7878520" y="2583691"/>
            <a:ext cx="1" cy="654521"/>
          </a:xfrm>
          <a:prstGeom prst="curvedConnector3">
            <a:avLst>
              <a:gd name="adj1" fmla="val -358326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3AFAC7A2-90AD-6487-ECC7-41BF36A950C3}"/>
              </a:ext>
            </a:extLst>
          </p:cNvPr>
          <p:cNvSpPr txBox="1"/>
          <p:nvPr/>
        </p:nvSpPr>
        <p:spPr>
          <a:xfrm>
            <a:off x="6952321" y="3286476"/>
            <a:ext cx="1915910" cy="343043"/>
          </a:xfrm>
          <a:prstGeom prst="rect">
            <a:avLst/>
          </a:prstGeom>
          <a:noFill/>
        </p:spPr>
        <p:txBody>
          <a:bodyPr wrap="none" rtlCol="0">
            <a:spAutoFit/>
          </a:bodyPr>
          <a:lstStyle/>
          <a:p>
            <a:pPr algn="ctr"/>
            <a:r>
              <a:rPr lang="en-US" b="0" dirty="0" err="1"/>
              <a:t>preauth</a:t>
            </a:r>
            <a:r>
              <a:rPr lang="en-US" b="0" dirty="0"/>
              <a:t> approval</a:t>
            </a:r>
          </a:p>
        </p:txBody>
      </p:sp>
      <p:sp>
        <p:nvSpPr>
          <p:cNvPr id="89" name="Oval 88">
            <a:extLst>
              <a:ext uri="{FF2B5EF4-FFF2-40B4-BE49-F238E27FC236}">
                <a16:creationId xmlns:a16="http://schemas.microsoft.com/office/drawing/2014/main" id="{851F88C6-1E0A-4C06-77B9-4D082F584800}"/>
              </a:ext>
            </a:extLst>
          </p:cNvPr>
          <p:cNvSpPr/>
          <p:nvPr/>
        </p:nvSpPr>
        <p:spPr>
          <a:xfrm>
            <a:off x="9757065" y="2150434"/>
            <a:ext cx="1656851" cy="885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Patient Billing Calculation</a:t>
            </a:r>
          </a:p>
        </p:txBody>
      </p:sp>
      <p:cxnSp>
        <p:nvCxnSpPr>
          <p:cNvPr id="90" name="Curved Connector 89">
            <a:extLst>
              <a:ext uri="{FF2B5EF4-FFF2-40B4-BE49-F238E27FC236}">
                <a16:creationId xmlns:a16="http://schemas.microsoft.com/office/drawing/2014/main" id="{6EDF025A-3BF3-B42B-25D8-170A3D8B49DE}"/>
              </a:ext>
            </a:extLst>
          </p:cNvPr>
          <p:cNvCxnSpPr>
            <a:cxnSpLocks/>
            <a:stCxn id="79" idx="7"/>
            <a:endCxn id="89" idx="1"/>
          </p:cNvCxnSpPr>
          <p:nvPr/>
        </p:nvCxnSpPr>
        <p:spPr>
          <a:xfrm rot="5400000" flipH="1" flipV="1">
            <a:off x="9644655" y="1929528"/>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783B734C-394E-3B95-EB95-989B137279A4}"/>
              </a:ext>
            </a:extLst>
          </p:cNvPr>
          <p:cNvSpPr txBox="1"/>
          <p:nvPr/>
        </p:nvSpPr>
        <p:spPr>
          <a:xfrm>
            <a:off x="9112102" y="1354440"/>
            <a:ext cx="1069524" cy="592342"/>
          </a:xfrm>
          <a:prstGeom prst="rect">
            <a:avLst/>
          </a:prstGeom>
          <a:noFill/>
        </p:spPr>
        <p:txBody>
          <a:bodyPr wrap="none" rtlCol="0">
            <a:spAutoFit/>
          </a:bodyPr>
          <a:lstStyle/>
          <a:p>
            <a:pPr algn="ctr"/>
            <a:r>
              <a:rPr lang="en-US" b="0" dirty="0"/>
              <a:t>Service </a:t>
            </a:r>
            <a:br>
              <a:rPr lang="en-US" b="0" dirty="0"/>
            </a:br>
            <a:r>
              <a:rPr lang="en-US" b="0" dirty="0"/>
              <a:t>provided</a:t>
            </a:r>
          </a:p>
        </p:txBody>
      </p:sp>
      <p:cxnSp>
        <p:nvCxnSpPr>
          <p:cNvPr id="92" name="Curved Connector 91">
            <a:extLst>
              <a:ext uri="{FF2B5EF4-FFF2-40B4-BE49-F238E27FC236}">
                <a16:creationId xmlns:a16="http://schemas.microsoft.com/office/drawing/2014/main" id="{398E3938-727D-4E52-71E5-18C36E85A7B6}"/>
              </a:ext>
            </a:extLst>
          </p:cNvPr>
          <p:cNvCxnSpPr>
            <a:cxnSpLocks/>
            <a:stCxn id="89" idx="3"/>
            <a:endCxn id="79" idx="5"/>
          </p:cNvCxnSpPr>
          <p:nvPr/>
        </p:nvCxnSpPr>
        <p:spPr>
          <a:xfrm rot="5400000">
            <a:off x="9644655" y="2555901"/>
            <a:ext cx="4418" cy="705682"/>
          </a:xfrm>
          <a:prstGeom prst="curvedConnector3">
            <a:avLst>
              <a:gd name="adj1" fmla="val 821059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38C2B29-384F-BB1B-9F3A-F61DE2127B40}"/>
              </a:ext>
            </a:extLst>
          </p:cNvPr>
          <p:cNvSpPr txBox="1"/>
          <p:nvPr/>
        </p:nvSpPr>
        <p:spPr>
          <a:xfrm>
            <a:off x="9149636" y="3262321"/>
            <a:ext cx="1095173" cy="592342"/>
          </a:xfrm>
          <a:prstGeom prst="rect">
            <a:avLst/>
          </a:prstGeom>
          <a:noFill/>
        </p:spPr>
        <p:txBody>
          <a:bodyPr wrap="none" rtlCol="0">
            <a:spAutoFit/>
          </a:bodyPr>
          <a:lstStyle/>
          <a:p>
            <a:pPr algn="ctr"/>
            <a:r>
              <a:rPr lang="en-US" b="0" dirty="0"/>
              <a:t>Patient</a:t>
            </a:r>
            <a:br>
              <a:rPr lang="en-US" b="0" dirty="0"/>
            </a:br>
            <a:r>
              <a:rPr lang="en-US" b="0" dirty="0"/>
              <a:t>Payment</a:t>
            </a:r>
          </a:p>
        </p:txBody>
      </p:sp>
      <p:cxnSp>
        <p:nvCxnSpPr>
          <p:cNvPr id="95" name="Curved Connector 94">
            <a:extLst>
              <a:ext uri="{FF2B5EF4-FFF2-40B4-BE49-F238E27FC236}">
                <a16:creationId xmlns:a16="http://schemas.microsoft.com/office/drawing/2014/main" id="{A4E9ABA7-2A2D-047A-5F24-61A5D3D5A039}"/>
              </a:ext>
            </a:extLst>
          </p:cNvPr>
          <p:cNvCxnSpPr>
            <a:cxnSpLocks/>
            <a:stCxn id="51" idx="0"/>
            <a:endCxn id="4" idx="0"/>
          </p:cNvCxnSpPr>
          <p:nvPr/>
        </p:nvCxnSpPr>
        <p:spPr>
          <a:xfrm rot="16200000" flipV="1">
            <a:off x="3549440" y="518051"/>
            <a:ext cx="13726" cy="3126411"/>
          </a:xfrm>
          <a:prstGeom prst="curvedConnector3">
            <a:avLst>
              <a:gd name="adj1" fmla="val 655362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21AB46DF-A8D5-7611-281B-45679A3B7DB9}"/>
              </a:ext>
            </a:extLst>
          </p:cNvPr>
          <p:cNvSpPr txBox="1"/>
          <p:nvPr/>
        </p:nvSpPr>
        <p:spPr>
          <a:xfrm>
            <a:off x="3089171" y="1191518"/>
            <a:ext cx="877163" cy="343043"/>
          </a:xfrm>
          <a:prstGeom prst="rect">
            <a:avLst/>
          </a:prstGeom>
          <a:noFill/>
        </p:spPr>
        <p:txBody>
          <a:bodyPr wrap="none" rtlCol="0">
            <a:spAutoFit/>
          </a:bodyPr>
          <a:lstStyle/>
          <a:p>
            <a:pPr algn="ctr"/>
            <a:r>
              <a:rPr lang="en-US" b="0" dirty="0"/>
              <a:t>denied</a:t>
            </a:r>
          </a:p>
        </p:txBody>
      </p:sp>
    </p:spTree>
    <p:extLst>
      <p:ext uri="{BB962C8B-B14F-4D97-AF65-F5344CB8AC3E}">
        <p14:creationId xmlns:p14="http://schemas.microsoft.com/office/powerpoint/2010/main" val="2600349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33</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317739"/>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460130"/>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909478"/>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869156"/>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884857"/>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2196475"/>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725397"/>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903220"/>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292270"/>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690126"/>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376386"/>
            <a:ext cx="1980029" cy="343043"/>
          </a:xfrm>
          <a:prstGeom prst="rect">
            <a:avLst/>
          </a:prstGeom>
          <a:noFill/>
        </p:spPr>
        <p:txBody>
          <a:bodyPr wrap="none" rtlCol="0">
            <a:spAutoFit/>
          </a:bodyPr>
          <a:lstStyle/>
          <a:p>
            <a:pPr algn="ctr"/>
            <a:r>
              <a:rPr lang="en-US" b="0" dirty="0"/>
              <a:t>JSON over HTTP</a:t>
            </a:r>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646331"/>
          </a:xfrm>
          <a:prstGeom prst="rect">
            <a:avLst/>
          </a:prstGeom>
        </p:spPr>
        <p:txBody>
          <a:bodyPr wrap="square">
            <a:spAutoFit/>
          </a:bodyPr>
          <a:lstStyle/>
          <a:p>
            <a:pPr>
              <a:lnSpc>
                <a:spcPct val="100000"/>
              </a:lnSpc>
              <a:spcAft>
                <a:spcPts val="600"/>
              </a:spcAft>
            </a:pPr>
            <a:r>
              <a:rPr lang="en-US" b="0" dirty="0"/>
              <a:t>Architecturally, the concepts make sense, but the current-state-of-the-art blockchain technology is hard to scale</a:t>
            </a:r>
          </a:p>
        </p:txBody>
      </p:sp>
      <p:cxnSp>
        <p:nvCxnSpPr>
          <p:cNvPr id="20" name="Straight Connector 19">
            <a:extLst>
              <a:ext uri="{FF2B5EF4-FFF2-40B4-BE49-F238E27FC236}">
                <a16:creationId xmlns:a16="http://schemas.microsoft.com/office/drawing/2014/main" id="{F78470E5-E02F-1408-EA4C-F721D450DFFB}"/>
              </a:ext>
            </a:extLst>
          </p:cNvPr>
          <p:cNvCxnSpPr>
            <a:cxnSpLocks/>
          </p:cNvCxnSpPr>
          <p:nvPr/>
        </p:nvCxnSpPr>
        <p:spPr>
          <a:xfrm>
            <a:off x="4930103" y="4342087"/>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2FA8A7-D0A2-1610-89EA-CEC73284116D}"/>
              </a:ext>
            </a:extLst>
          </p:cNvPr>
          <p:cNvSpPr/>
          <p:nvPr/>
        </p:nvSpPr>
        <p:spPr>
          <a:xfrm>
            <a:off x="5285921" y="3484478"/>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Entity</a:t>
            </a:r>
          </a:p>
        </p:txBody>
      </p:sp>
      <p:sp>
        <p:nvSpPr>
          <p:cNvPr id="22" name="Rectangle 21">
            <a:extLst>
              <a:ext uri="{FF2B5EF4-FFF2-40B4-BE49-F238E27FC236}">
                <a16:creationId xmlns:a16="http://schemas.microsoft.com/office/drawing/2014/main" id="{37FCA0A5-0917-14D8-4135-533F0068AD0A}"/>
              </a:ext>
            </a:extLst>
          </p:cNvPr>
          <p:cNvSpPr/>
          <p:nvPr/>
        </p:nvSpPr>
        <p:spPr>
          <a:xfrm>
            <a:off x="5849728" y="3933826"/>
            <a:ext cx="1282289"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Smart</a:t>
            </a:r>
            <a:br>
              <a:rPr lang="en-US" sz="1600" dirty="0">
                <a:solidFill>
                  <a:schemeClr val="tx1"/>
                </a:solidFill>
              </a:rPr>
            </a:br>
            <a:r>
              <a:rPr lang="en-US" sz="1600" dirty="0">
                <a:solidFill>
                  <a:schemeClr val="tx1"/>
                </a:solidFill>
              </a:rPr>
              <a:t>Contracts</a:t>
            </a:r>
          </a:p>
        </p:txBody>
      </p:sp>
      <p:sp>
        <p:nvSpPr>
          <p:cNvPr id="25" name="Oval 24">
            <a:extLst>
              <a:ext uri="{FF2B5EF4-FFF2-40B4-BE49-F238E27FC236}">
                <a16:creationId xmlns:a16="http://schemas.microsoft.com/office/drawing/2014/main" id="{0189C7DC-4477-9235-531C-840C302F3BA4}"/>
              </a:ext>
            </a:extLst>
          </p:cNvPr>
          <p:cNvSpPr/>
          <p:nvPr/>
        </p:nvSpPr>
        <p:spPr>
          <a:xfrm>
            <a:off x="4745848" y="4220823"/>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9F1127-3833-7D7A-3F8E-43B80A48E3D2}"/>
              </a:ext>
            </a:extLst>
          </p:cNvPr>
          <p:cNvSpPr txBox="1"/>
          <p:nvPr/>
        </p:nvSpPr>
        <p:spPr>
          <a:xfrm>
            <a:off x="2799518" y="3749745"/>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27" name="Rectangle 26">
            <a:extLst>
              <a:ext uri="{FF2B5EF4-FFF2-40B4-BE49-F238E27FC236}">
                <a16:creationId xmlns:a16="http://schemas.microsoft.com/office/drawing/2014/main" id="{98ED963E-9F8C-EB86-179B-5D26CC23E946}"/>
              </a:ext>
            </a:extLst>
          </p:cNvPr>
          <p:cNvSpPr/>
          <p:nvPr/>
        </p:nvSpPr>
        <p:spPr>
          <a:xfrm>
            <a:off x="739618" y="3927568"/>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28" name="Straight Connector 27">
            <a:extLst>
              <a:ext uri="{FF2B5EF4-FFF2-40B4-BE49-F238E27FC236}">
                <a16:creationId xmlns:a16="http://schemas.microsoft.com/office/drawing/2014/main" id="{70E88377-FFFF-7195-59A7-380715208F42}"/>
              </a:ext>
            </a:extLst>
          </p:cNvPr>
          <p:cNvCxnSpPr>
            <a:cxnSpLocks/>
          </p:cNvCxnSpPr>
          <p:nvPr/>
        </p:nvCxnSpPr>
        <p:spPr>
          <a:xfrm>
            <a:off x="2280887" y="4316618"/>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8689A4-007F-4A3F-9333-07A4A38CCE93}"/>
              </a:ext>
            </a:extLst>
          </p:cNvPr>
          <p:cNvSpPr txBox="1"/>
          <p:nvPr/>
        </p:nvSpPr>
        <p:spPr>
          <a:xfrm>
            <a:off x="4194541" y="3714474"/>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30" name="TextBox 29">
            <a:extLst>
              <a:ext uri="{FF2B5EF4-FFF2-40B4-BE49-F238E27FC236}">
                <a16:creationId xmlns:a16="http://schemas.microsoft.com/office/drawing/2014/main" id="{41625AF1-202F-8290-4892-B37737F474F8}"/>
              </a:ext>
            </a:extLst>
          </p:cNvPr>
          <p:cNvSpPr txBox="1"/>
          <p:nvPr/>
        </p:nvSpPr>
        <p:spPr>
          <a:xfrm>
            <a:off x="2434490" y="4400734"/>
            <a:ext cx="1980029" cy="343043"/>
          </a:xfrm>
          <a:prstGeom prst="rect">
            <a:avLst/>
          </a:prstGeom>
          <a:noFill/>
        </p:spPr>
        <p:txBody>
          <a:bodyPr wrap="none" rtlCol="0">
            <a:spAutoFit/>
          </a:bodyPr>
          <a:lstStyle/>
          <a:p>
            <a:pPr algn="ctr"/>
            <a:r>
              <a:rPr lang="en-US" b="0" dirty="0"/>
              <a:t>JSON over HTTP</a:t>
            </a:r>
          </a:p>
        </p:txBody>
      </p:sp>
      <p:pic>
        <p:nvPicPr>
          <p:cNvPr id="32" name="Picture 2" descr="Image result for blockchain ledger icon">
            <a:extLst>
              <a:ext uri="{FF2B5EF4-FFF2-40B4-BE49-F238E27FC236}">
                <a16:creationId xmlns:a16="http://schemas.microsoft.com/office/drawing/2014/main" id="{B9B44740-2EFD-2EB2-A7A0-BD18578AB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734" y="3804172"/>
            <a:ext cx="1005287" cy="100528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CCAC46A-A778-E5C6-8AEA-97599E8A8FEE}"/>
              </a:ext>
            </a:extLst>
          </p:cNvPr>
          <p:cNvSpPr txBox="1"/>
          <p:nvPr/>
        </p:nvSpPr>
        <p:spPr>
          <a:xfrm>
            <a:off x="8370129" y="4101154"/>
            <a:ext cx="1300356" cy="343043"/>
          </a:xfrm>
          <a:prstGeom prst="rect">
            <a:avLst/>
          </a:prstGeom>
          <a:noFill/>
        </p:spPr>
        <p:txBody>
          <a:bodyPr wrap="none" rtlCol="0">
            <a:spAutoFit/>
          </a:bodyPr>
          <a:lstStyle/>
          <a:p>
            <a:pPr algn="ctr"/>
            <a:r>
              <a:rPr lang="en-US" b="0" dirty="0"/>
              <a:t>Blockchain</a:t>
            </a:r>
          </a:p>
        </p:txBody>
      </p:sp>
    </p:spTree>
    <p:extLst>
      <p:ext uri="{BB962C8B-B14F-4D97-AF65-F5344CB8AC3E}">
        <p14:creationId xmlns:p14="http://schemas.microsoft.com/office/powerpoint/2010/main" val="14792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34</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in Web 2 vs Smart Contracts in Web3 from an Architecture Perspective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317739"/>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FFB8F12-9AD5-3DF8-7D36-ECA418A2EB11}"/>
              </a:ext>
            </a:extLst>
          </p:cNvPr>
          <p:cNvSpPr/>
          <p:nvPr/>
        </p:nvSpPr>
        <p:spPr>
          <a:xfrm>
            <a:off x="5257947" y="1460130"/>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909478"/>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869156"/>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884857"/>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2196475"/>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725397"/>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903220"/>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292270"/>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166567" y="1690126"/>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376386"/>
            <a:ext cx="1980029" cy="343043"/>
          </a:xfrm>
          <a:prstGeom prst="rect">
            <a:avLst/>
          </a:prstGeom>
          <a:noFill/>
        </p:spPr>
        <p:txBody>
          <a:bodyPr wrap="none" rtlCol="0">
            <a:spAutoFit/>
          </a:bodyPr>
          <a:lstStyle/>
          <a:p>
            <a:pPr algn="ctr"/>
            <a:r>
              <a:rPr lang="en-US" b="0" dirty="0"/>
              <a:t>JSON over HTTP</a:t>
            </a:r>
          </a:p>
        </p:txBody>
      </p:sp>
      <p:sp>
        <p:nvSpPr>
          <p:cNvPr id="55" name="Rectangle 54">
            <a:extLst>
              <a:ext uri="{FF2B5EF4-FFF2-40B4-BE49-F238E27FC236}">
                <a16:creationId xmlns:a16="http://schemas.microsoft.com/office/drawing/2014/main" id="{42755847-68F6-78B1-DADD-AF3C4F0053AF}"/>
              </a:ext>
            </a:extLst>
          </p:cNvPr>
          <p:cNvSpPr/>
          <p:nvPr/>
        </p:nvSpPr>
        <p:spPr>
          <a:xfrm>
            <a:off x="490410" y="5209861"/>
            <a:ext cx="11045544" cy="646331"/>
          </a:xfrm>
          <a:prstGeom prst="rect">
            <a:avLst/>
          </a:prstGeom>
        </p:spPr>
        <p:txBody>
          <a:bodyPr wrap="square">
            <a:spAutoFit/>
          </a:bodyPr>
          <a:lstStyle/>
          <a:p>
            <a:pPr>
              <a:lnSpc>
                <a:spcPct val="100000"/>
              </a:lnSpc>
              <a:spcAft>
                <a:spcPts val="600"/>
              </a:spcAft>
            </a:pPr>
            <a:r>
              <a:rPr lang="en-US" b="0" dirty="0"/>
              <a:t>Architecturally, the concepts make sense, but the current-state-of-the-art blockchain technology is hard to scale</a:t>
            </a:r>
          </a:p>
        </p:txBody>
      </p:sp>
      <p:cxnSp>
        <p:nvCxnSpPr>
          <p:cNvPr id="20" name="Straight Connector 19">
            <a:extLst>
              <a:ext uri="{FF2B5EF4-FFF2-40B4-BE49-F238E27FC236}">
                <a16:creationId xmlns:a16="http://schemas.microsoft.com/office/drawing/2014/main" id="{F78470E5-E02F-1408-EA4C-F721D450DFFB}"/>
              </a:ext>
            </a:extLst>
          </p:cNvPr>
          <p:cNvCxnSpPr>
            <a:cxnSpLocks/>
          </p:cNvCxnSpPr>
          <p:nvPr/>
        </p:nvCxnSpPr>
        <p:spPr>
          <a:xfrm>
            <a:off x="4930103" y="4342087"/>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2FA8A7-D0A2-1610-89EA-CEC73284116D}"/>
              </a:ext>
            </a:extLst>
          </p:cNvPr>
          <p:cNvSpPr/>
          <p:nvPr/>
        </p:nvSpPr>
        <p:spPr>
          <a:xfrm>
            <a:off x="5285921" y="3484478"/>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Entity</a:t>
            </a:r>
          </a:p>
        </p:txBody>
      </p:sp>
      <p:sp>
        <p:nvSpPr>
          <p:cNvPr id="22" name="Rectangle 21">
            <a:extLst>
              <a:ext uri="{FF2B5EF4-FFF2-40B4-BE49-F238E27FC236}">
                <a16:creationId xmlns:a16="http://schemas.microsoft.com/office/drawing/2014/main" id="{37FCA0A5-0917-14D8-4135-533F0068AD0A}"/>
              </a:ext>
            </a:extLst>
          </p:cNvPr>
          <p:cNvSpPr/>
          <p:nvPr/>
        </p:nvSpPr>
        <p:spPr>
          <a:xfrm>
            <a:off x="5849728" y="3933826"/>
            <a:ext cx="1282289"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Smart</a:t>
            </a:r>
            <a:br>
              <a:rPr lang="en-US" sz="1600" dirty="0">
                <a:solidFill>
                  <a:schemeClr val="tx1"/>
                </a:solidFill>
              </a:rPr>
            </a:br>
            <a:r>
              <a:rPr lang="en-US" sz="1600" dirty="0">
                <a:solidFill>
                  <a:schemeClr val="tx1"/>
                </a:solidFill>
              </a:rPr>
              <a:t>Contracts</a:t>
            </a:r>
          </a:p>
        </p:txBody>
      </p:sp>
      <p:sp>
        <p:nvSpPr>
          <p:cNvPr id="25" name="Oval 24">
            <a:extLst>
              <a:ext uri="{FF2B5EF4-FFF2-40B4-BE49-F238E27FC236}">
                <a16:creationId xmlns:a16="http://schemas.microsoft.com/office/drawing/2014/main" id="{0189C7DC-4477-9235-531C-840C302F3BA4}"/>
              </a:ext>
            </a:extLst>
          </p:cNvPr>
          <p:cNvSpPr/>
          <p:nvPr/>
        </p:nvSpPr>
        <p:spPr>
          <a:xfrm>
            <a:off x="4745848" y="4220823"/>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69F1127-3833-7D7A-3F8E-43B80A48E3D2}"/>
              </a:ext>
            </a:extLst>
          </p:cNvPr>
          <p:cNvSpPr txBox="1"/>
          <p:nvPr/>
        </p:nvSpPr>
        <p:spPr>
          <a:xfrm>
            <a:off x="2799518" y="3749745"/>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27" name="Rectangle 26">
            <a:extLst>
              <a:ext uri="{FF2B5EF4-FFF2-40B4-BE49-F238E27FC236}">
                <a16:creationId xmlns:a16="http://schemas.microsoft.com/office/drawing/2014/main" id="{98ED963E-9F8C-EB86-179B-5D26CC23E946}"/>
              </a:ext>
            </a:extLst>
          </p:cNvPr>
          <p:cNvSpPr/>
          <p:nvPr/>
        </p:nvSpPr>
        <p:spPr>
          <a:xfrm>
            <a:off x="739618" y="3927568"/>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28" name="Straight Connector 27">
            <a:extLst>
              <a:ext uri="{FF2B5EF4-FFF2-40B4-BE49-F238E27FC236}">
                <a16:creationId xmlns:a16="http://schemas.microsoft.com/office/drawing/2014/main" id="{70E88377-FFFF-7195-59A7-380715208F42}"/>
              </a:ext>
            </a:extLst>
          </p:cNvPr>
          <p:cNvCxnSpPr>
            <a:cxnSpLocks/>
          </p:cNvCxnSpPr>
          <p:nvPr/>
        </p:nvCxnSpPr>
        <p:spPr>
          <a:xfrm>
            <a:off x="2280887" y="4316618"/>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8689A4-007F-4A3F-9333-07A4A38CCE93}"/>
              </a:ext>
            </a:extLst>
          </p:cNvPr>
          <p:cNvSpPr txBox="1"/>
          <p:nvPr/>
        </p:nvSpPr>
        <p:spPr>
          <a:xfrm>
            <a:off x="4194541" y="3714474"/>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30" name="TextBox 29">
            <a:extLst>
              <a:ext uri="{FF2B5EF4-FFF2-40B4-BE49-F238E27FC236}">
                <a16:creationId xmlns:a16="http://schemas.microsoft.com/office/drawing/2014/main" id="{41625AF1-202F-8290-4892-B37737F474F8}"/>
              </a:ext>
            </a:extLst>
          </p:cNvPr>
          <p:cNvSpPr txBox="1"/>
          <p:nvPr/>
        </p:nvSpPr>
        <p:spPr>
          <a:xfrm>
            <a:off x="2434490" y="4400734"/>
            <a:ext cx="1980029" cy="343043"/>
          </a:xfrm>
          <a:prstGeom prst="rect">
            <a:avLst/>
          </a:prstGeom>
          <a:noFill/>
        </p:spPr>
        <p:txBody>
          <a:bodyPr wrap="none" rtlCol="0">
            <a:spAutoFit/>
          </a:bodyPr>
          <a:lstStyle/>
          <a:p>
            <a:pPr algn="ctr"/>
            <a:r>
              <a:rPr lang="en-US" b="0" dirty="0"/>
              <a:t>JSON over HTTP</a:t>
            </a:r>
          </a:p>
        </p:txBody>
      </p:sp>
      <p:pic>
        <p:nvPicPr>
          <p:cNvPr id="32" name="Picture 2" descr="Image result for blockchain ledger icon">
            <a:extLst>
              <a:ext uri="{FF2B5EF4-FFF2-40B4-BE49-F238E27FC236}">
                <a16:creationId xmlns:a16="http://schemas.microsoft.com/office/drawing/2014/main" id="{B9B44740-2EFD-2EB2-A7A0-BD18578AB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734" y="3804172"/>
            <a:ext cx="1005287" cy="100528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4CCAC46A-A778-E5C6-8AEA-97599E8A8FEE}"/>
              </a:ext>
            </a:extLst>
          </p:cNvPr>
          <p:cNvSpPr txBox="1"/>
          <p:nvPr/>
        </p:nvSpPr>
        <p:spPr>
          <a:xfrm>
            <a:off x="8370129" y="4101154"/>
            <a:ext cx="1300356" cy="343043"/>
          </a:xfrm>
          <a:prstGeom prst="rect">
            <a:avLst/>
          </a:prstGeom>
          <a:noFill/>
        </p:spPr>
        <p:txBody>
          <a:bodyPr wrap="none" rtlCol="0">
            <a:spAutoFit/>
          </a:bodyPr>
          <a:lstStyle/>
          <a:p>
            <a:pPr algn="ctr"/>
            <a:r>
              <a:rPr lang="en-US" b="0" dirty="0"/>
              <a:t>Blockchain</a:t>
            </a:r>
          </a:p>
        </p:txBody>
      </p:sp>
    </p:spTree>
    <p:extLst>
      <p:ext uri="{BB962C8B-B14F-4D97-AF65-F5344CB8AC3E}">
        <p14:creationId xmlns:p14="http://schemas.microsoft.com/office/powerpoint/2010/main" val="3754572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35</a:t>
            </a:fld>
            <a:endParaRPr lang="en-US" dirty="0"/>
          </a:p>
        </p:txBody>
      </p:sp>
      <p:sp>
        <p:nvSpPr>
          <p:cNvPr id="470018" name="Rectangle 2"/>
          <p:cNvSpPr>
            <a:spLocks noGrp="1" noChangeArrowheads="1"/>
          </p:cNvSpPr>
          <p:nvPr>
            <p:ph type="title"/>
          </p:nvPr>
        </p:nvSpPr>
        <p:spPr>
          <a:xfrm>
            <a:off x="330333" y="216231"/>
            <a:ext cx="10936077" cy="698948"/>
          </a:xfrm>
        </p:spPr>
        <p:txBody>
          <a:bodyPr/>
          <a:lstStyle/>
          <a:p>
            <a:r>
              <a:rPr lang="en-US" dirty="0"/>
              <a:t>API vs Smart Contract Architecture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5" name="Rectangle 14">
            <a:extLst>
              <a:ext uri="{FF2B5EF4-FFF2-40B4-BE49-F238E27FC236}">
                <a16:creationId xmlns:a16="http://schemas.microsoft.com/office/drawing/2014/main" id="{0FD0B259-4459-8828-9532-BFAFCC2A92DD}"/>
              </a:ext>
            </a:extLst>
          </p:cNvPr>
          <p:cNvSpPr/>
          <p:nvPr/>
        </p:nvSpPr>
        <p:spPr>
          <a:xfrm>
            <a:off x="6488332" y="2933147"/>
            <a:ext cx="4756710" cy="21103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Decentralized and permissionless Blockchain</a:t>
            </a:r>
          </a:p>
        </p:txBody>
      </p:sp>
      <p:sp>
        <p:nvSpPr>
          <p:cNvPr id="16" name="Rectangle 15">
            <a:extLst>
              <a:ext uri="{FF2B5EF4-FFF2-40B4-BE49-F238E27FC236}">
                <a16:creationId xmlns:a16="http://schemas.microsoft.com/office/drawing/2014/main" id="{2697A3B6-FD4A-4B35-A3E7-7362EAD7DBBF}"/>
              </a:ext>
            </a:extLst>
          </p:cNvPr>
          <p:cNvSpPr/>
          <p:nvPr/>
        </p:nvSpPr>
        <p:spPr>
          <a:xfrm>
            <a:off x="5100140" y="4899981"/>
            <a:ext cx="1448972"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Prior Auth Smart Contracts</a:t>
            </a:r>
          </a:p>
        </p:txBody>
      </p:sp>
      <p:sp>
        <p:nvSpPr>
          <p:cNvPr id="22" name="Rectangle 21">
            <a:extLst>
              <a:ext uri="{FF2B5EF4-FFF2-40B4-BE49-F238E27FC236}">
                <a16:creationId xmlns:a16="http://schemas.microsoft.com/office/drawing/2014/main" id="{66FBD147-CE0A-6D9F-8D76-E7DF8F1A1BC5}"/>
              </a:ext>
            </a:extLst>
          </p:cNvPr>
          <p:cNvSpPr/>
          <p:nvPr/>
        </p:nvSpPr>
        <p:spPr>
          <a:xfrm>
            <a:off x="6844431" y="3680724"/>
            <a:ext cx="1602153" cy="970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Claim Processing Smart Contracts</a:t>
            </a:r>
          </a:p>
        </p:txBody>
      </p:sp>
      <p:pic>
        <p:nvPicPr>
          <p:cNvPr id="29698" name="Picture 2" descr="lab icon">
            <a:extLst>
              <a:ext uri="{FF2B5EF4-FFF2-40B4-BE49-F238E27FC236}">
                <a16:creationId xmlns:a16="http://schemas.microsoft.com/office/drawing/2014/main" id="{9EC97EBD-18F6-442E-B531-AFFE866D9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31" y="3150315"/>
            <a:ext cx="1234178" cy="123417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31A9003-F985-264B-BD8C-4841E8F9963C}"/>
              </a:ext>
            </a:extLst>
          </p:cNvPr>
          <p:cNvSpPr txBox="1"/>
          <p:nvPr/>
        </p:nvSpPr>
        <p:spPr>
          <a:xfrm>
            <a:off x="1018133" y="4351527"/>
            <a:ext cx="684803" cy="343043"/>
          </a:xfrm>
          <a:prstGeom prst="rect">
            <a:avLst/>
          </a:prstGeom>
          <a:noFill/>
        </p:spPr>
        <p:txBody>
          <a:bodyPr wrap="none" rtlCol="0">
            <a:spAutoFit/>
          </a:bodyPr>
          <a:lstStyle/>
          <a:p>
            <a:pPr algn="ctr"/>
            <a:r>
              <a:rPr lang="en-US" b="0" dirty="0"/>
              <a:t>Labs</a:t>
            </a:r>
          </a:p>
        </p:txBody>
      </p:sp>
      <p:cxnSp>
        <p:nvCxnSpPr>
          <p:cNvPr id="29" name="Straight Connector 28">
            <a:extLst>
              <a:ext uri="{FF2B5EF4-FFF2-40B4-BE49-F238E27FC236}">
                <a16:creationId xmlns:a16="http://schemas.microsoft.com/office/drawing/2014/main" id="{DCD9D50A-596B-0850-AB01-254B02519C87}"/>
              </a:ext>
            </a:extLst>
          </p:cNvPr>
          <p:cNvCxnSpPr>
            <a:cxnSpLocks/>
            <a:stCxn id="29698" idx="3"/>
          </p:cNvCxnSpPr>
          <p:nvPr/>
        </p:nvCxnSpPr>
        <p:spPr>
          <a:xfrm flipV="1">
            <a:off x="1934909" y="3234430"/>
            <a:ext cx="1274089" cy="53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699766F-6CA9-7B67-164E-BAC44ABFE195}"/>
              </a:ext>
            </a:extLst>
          </p:cNvPr>
          <p:cNvCxnSpPr>
            <a:cxnSpLocks/>
            <a:stCxn id="29698" idx="3"/>
          </p:cNvCxnSpPr>
          <p:nvPr/>
        </p:nvCxnSpPr>
        <p:spPr>
          <a:xfrm>
            <a:off x="1934909" y="3767404"/>
            <a:ext cx="1274088" cy="680838"/>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2" descr="How To Set Use Angry Stickman Icon Png - Angry Stick Figure Clip Art PNG  Image | Transparent PNG Free Download on SeekPNG">
            <a:extLst>
              <a:ext uri="{FF2B5EF4-FFF2-40B4-BE49-F238E27FC236}">
                <a16:creationId xmlns:a16="http://schemas.microsoft.com/office/drawing/2014/main" id="{42E3EE4B-AFA7-1604-74D4-324F86818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078" y="5153865"/>
            <a:ext cx="652417" cy="97067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5E52990-8758-B613-7A3D-2A7BDF5858B8}"/>
              </a:ext>
            </a:extLst>
          </p:cNvPr>
          <p:cNvSpPr txBox="1"/>
          <p:nvPr/>
        </p:nvSpPr>
        <p:spPr>
          <a:xfrm>
            <a:off x="858882" y="6173928"/>
            <a:ext cx="902812" cy="343043"/>
          </a:xfrm>
          <a:prstGeom prst="rect">
            <a:avLst/>
          </a:prstGeom>
          <a:noFill/>
        </p:spPr>
        <p:txBody>
          <a:bodyPr wrap="none" rtlCol="0">
            <a:spAutoFit/>
          </a:bodyPr>
          <a:lstStyle/>
          <a:p>
            <a:pPr algn="ctr"/>
            <a:r>
              <a:rPr lang="en-US" b="0" dirty="0"/>
              <a:t>Patient</a:t>
            </a:r>
          </a:p>
        </p:txBody>
      </p:sp>
      <p:cxnSp>
        <p:nvCxnSpPr>
          <p:cNvPr id="38" name="Straight Connector 37">
            <a:extLst>
              <a:ext uri="{FF2B5EF4-FFF2-40B4-BE49-F238E27FC236}">
                <a16:creationId xmlns:a16="http://schemas.microsoft.com/office/drawing/2014/main" id="{41CFCA96-F563-3A4F-95DD-2E8C4723AD5A}"/>
              </a:ext>
            </a:extLst>
          </p:cNvPr>
          <p:cNvCxnSpPr>
            <a:cxnSpLocks/>
            <a:stCxn id="36" idx="3"/>
          </p:cNvCxnSpPr>
          <p:nvPr/>
        </p:nvCxnSpPr>
        <p:spPr>
          <a:xfrm>
            <a:off x="1636495" y="5639201"/>
            <a:ext cx="1680477" cy="191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8DB70B1-FD17-3FB0-2B42-52A8B3EB8EB1}"/>
              </a:ext>
            </a:extLst>
          </p:cNvPr>
          <p:cNvCxnSpPr>
            <a:cxnSpLocks/>
          </p:cNvCxnSpPr>
          <p:nvPr/>
        </p:nvCxnSpPr>
        <p:spPr>
          <a:xfrm>
            <a:off x="4902129" y="2074845"/>
            <a:ext cx="919625" cy="740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99F6F29-0A5E-E797-CF8A-5A49383C9567}"/>
              </a:ext>
            </a:extLst>
          </p:cNvPr>
          <p:cNvCxnSpPr>
            <a:cxnSpLocks/>
          </p:cNvCxnSpPr>
          <p:nvPr/>
        </p:nvCxnSpPr>
        <p:spPr>
          <a:xfrm>
            <a:off x="4830662" y="3252786"/>
            <a:ext cx="1605485" cy="50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F52637-E414-4C47-9240-ABA63FFC6680}"/>
              </a:ext>
            </a:extLst>
          </p:cNvPr>
          <p:cNvCxnSpPr>
            <a:cxnSpLocks/>
          </p:cNvCxnSpPr>
          <p:nvPr/>
        </p:nvCxnSpPr>
        <p:spPr>
          <a:xfrm>
            <a:off x="4781500" y="4351527"/>
            <a:ext cx="1703809" cy="163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7A1EE30-1F2C-0DF9-EAD1-72697B770028}"/>
              </a:ext>
            </a:extLst>
          </p:cNvPr>
          <p:cNvCxnSpPr>
            <a:cxnSpLocks/>
          </p:cNvCxnSpPr>
          <p:nvPr/>
        </p:nvCxnSpPr>
        <p:spPr>
          <a:xfrm flipV="1">
            <a:off x="4765944" y="5032430"/>
            <a:ext cx="1670203" cy="798389"/>
          </a:xfrm>
          <a:prstGeom prst="line">
            <a:avLst/>
          </a:prstGeom>
        </p:spPr>
        <p:style>
          <a:lnRef idx="1">
            <a:schemeClr val="accent1"/>
          </a:lnRef>
          <a:fillRef idx="0">
            <a:schemeClr val="accent1"/>
          </a:fillRef>
          <a:effectRef idx="0">
            <a:schemeClr val="accent1"/>
          </a:effectRef>
          <a:fontRef idx="minor">
            <a:schemeClr val="tx1"/>
          </a:fontRef>
        </p:style>
      </p:cxnSp>
      <p:pic>
        <p:nvPicPr>
          <p:cNvPr id="32770" name="Picture 2" descr="Image result for blockchain ledger icon">
            <a:extLst>
              <a:ext uri="{FF2B5EF4-FFF2-40B4-BE49-F238E27FC236}">
                <a16:creationId xmlns:a16="http://schemas.microsoft.com/office/drawing/2014/main" id="{C65312A9-58E0-5A89-B587-B34E7DA7D9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143" y="2447544"/>
            <a:ext cx="1727200" cy="172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2D6EEBB-8548-F1B2-D265-A14D29A0CA35}"/>
              </a:ext>
            </a:extLst>
          </p:cNvPr>
          <p:cNvSpPr txBox="1"/>
          <p:nvPr/>
        </p:nvSpPr>
        <p:spPr>
          <a:xfrm>
            <a:off x="8749742" y="4004136"/>
            <a:ext cx="2082621" cy="343043"/>
          </a:xfrm>
          <a:prstGeom prst="rect">
            <a:avLst/>
          </a:prstGeom>
          <a:noFill/>
        </p:spPr>
        <p:txBody>
          <a:bodyPr wrap="none" rtlCol="0">
            <a:spAutoFit/>
          </a:bodyPr>
          <a:lstStyle/>
          <a:p>
            <a:pPr algn="ctr"/>
            <a:r>
              <a:rPr lang="en-US" b="0" dirty="0"/>
              <a:t>Blockchain Ledger</a:t>
            </a:r>
          </a:p>
        </p:txBody>
      </p:sp>
      <p:sp>
        <p:nvSpPr>
          <p:cNvPr id="40" name="TextBox 39">
            <a:extLst>
              <a:ext uri="{FF2B5EF4-FFF2-40B4-BE49-F238E27FC236}">
                <a16:creationId xmlns:a16="http://schemas.microsoft.com/office/drawing/2014/main" id="{D002DBD7-D2F5-BBA6-D15C-99E81406F38E}"/>
              </a:ext>
            </a:extLst>
          </p:cNvPr>
          <p:cNvSpPr txBox="1"/>
          <p:nvPr/>
        </p:nvSpPr>
        <p:spPr>
          <a:xfrm>
            <a:off x="6485309" y="5108458"/>
            <a:ext cx="5473329" cy="1200329"/>
          </a:xfrm>
          <a:prstGeom prst="rect">
            <a:avLst/>
          </a:prstGeom>
          <a:noFill/>
        </p:spPr>
        <p:txBody>
          <a:bodyPr wrap="square" rtlCol="0">
            <a:spAutoFit/>
          </a:bodyPr>
          <a:lstStyle/>
          <a:p>
            <a:r>
              <a:rPr lang="en-US" sz="2000" dirty="0">
                <a:solidFill>
                  <a:srgbClr val="7030A0"/>
                </a:solidFill>
                <a:latin typeface="+mn-lt"/>
              </a:rPr>
              <a:t>Decisions typically based on trust from a central entity are now transparent over a decentralized network</a:t>
            </a:r>
          </a:p>
        </p:txBody>
      </p:sp>
      <p:sp>
        <p:nvSpPr>
          <p:cNvPr id="31" name="Rectangle 30">
            <a:extLst>
              <a:ext uri="{FF2B5EF4-FFF2-40B4-BE49-F238E27FC236}">
                <a16:creationId xmlns:a16="http://schemas.microsoft.com/office/drawing/2014/main" id="{9FFB8F12-9AD5-3DF8-7D36-ECA418A2EB11}"/>
              </a:ext>
            </a:extLst>
          </p:cNvPr>
          <p:cNvSpPr/>
          <p:nvPr/>
        </p:nvSpPr>
        <p:spPr>
          <a:xfrm>
            <a:off x="5257947" y="1217236"/>
            <a:ext cx="5843447" cy="14174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Centralized Entity, e.g., A company</a:t>
            </a:r>
          </a:p>
        </p:txBody>
      </p:sp>
      <p:sp>
        <p:nvSpPr>
          <p:cNvPr id="33" name="Rectangle 32">
            <a:extLst>
              <a:ext uri="{FF2B5EF4-FFF2-40B4-BE49-F238E27FC236}">
                <a16:creationId xmlns:a16="http://schemas.microsoft.com/office/drawing/2014/main" id="{5D81FEE3-30F8-796D-FBAC-3135D27F42A9}"/>
              </a:ext>
            </a:extLst>
          </p:cNvPr>
          <p:cNvSpPr/>
          <p:nvPr/>
        </p:nvSpPr>
        <p:spPr>
          <a:xfrm>
            <a:off x="5821754" y="1666584"/>
            <a:ext cx="1110591"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API</a:t>
            </a:r>
          </a:p>
        </p:txBody>
      </p:sp>
      <p:sp>
        <p:nvSpPr>
          <p:cNvPr id="34" name="Can 33">
            <a:extLst>
              <a:ext uri="{FF2B5EF4-FFF2-40B4-BE49-F238E27FC236}">
                <a16:creationId xmlns:a16="http://schemas.microsoft.com/office/drawing/2014/main" id="{52B3223C-393F-8A1A-F42F-D3C54FB1721F}"/>
              </a:ext>
            </a:extLst>
          </p:cNvPr>
          <p:cNvSpPr/>
          <p:nvPr/>
        </p:nvSpPr>
        <p:spPr>
          <a:xfrm>
            <a:off x="7443593" y="1626262"/>
            <a:ext cx="1045698" cy="838902"/>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API Data</a:t>
            </a:r>
          </a:p>
        </p:txBody>
      </p:sp>
      <p:sp>
        <p:nvSpPr>
          <p:cNvPr id="42" name="Snip Single Corner Rectangle 41">
            <a:extLst>
              <a:ext uri="{FF2B5EF4-FFF2-40B4-BE49-F238E27FC236}">
                <a16:creationId xmlns:a16="http://schemas.microsoft.com/office/drawing/2014/main" id="{9131A398-3712-918F-BE2C-4DDA2B6C745F}"/>
              </a:ext>
            </a:extLst>
          </p:cNvPr>
          <p:cNvSpPr/>
          <p:nvPr/>
        </p:nvSpPr>
        <p:spPr>
          <a:xfrm>
            <a:off x="8828841" y="1641963"/>
            <a:ext cx="1972481" cy="77031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a:solidFill>
                  <a:schemeClr val="tx1"/>
                </a:solidFill>
              </a:rPr>
              <a:t>API Interface</a:t>
            </a:r>
            <a:br>
              <a:rPr lang="en-US" sz="1600" b="0" dirty="0">
                <a:solidFill>
                  <a:schemeClr val="tx1"/>
                </a:solidFill>
              </a:rPr>
            </a:br>
            <a:r>
              <a:rPr lang="en-US" sz="1600" b="0" dirty="0">
                <a:solidFill>
                  <a:schemeClr val="tx1"/>
                </a:solidFill>
              </a:rPr>
              <a:t>Documentation</a:t>
            </a:r>
          </a:p>
        </p:txBody>
      </p:sp>
      <p:sp>
        <p:nvSpPr>
          <p:cNvPr id="4" name="Oval 3">
            <a:extLst>
              <a:ext uri="{FF2B5EF4-FFF2-40B4-BE49-F238E27FC236}">
                <a16:creationId xmlns:a16="http://schemas.microsoft.com/office/drawing/2014/main" id="{FC9E3399-3414-39FB-279F-A51C719C4038}"/>
              </a:ext>
            </a:extLst>
          </p:cNvPr>
          <p:cNvSpPr/>
          <p:nvPr/>
        </p:nvSpPr>
        <p:spPr>
          <a:xfrm>
            <a:off x="4717874" y="1953581"/>
            <a:ext cx="200523" cy="200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874C71-93D6-6AB6-BFBA-60E6ABD5AA83}"/>
              </a:ext>
            </a:extLst>
          </p:cNvPr>
          <p:cNvSpPr txBox="1"/>
          <p:nvPr/>
        </p:nvSpPr>
        <p:spPr>
          <a:xfrm>
            <a:off x="2771544" y="1482503"/>
            <a:ext cx="620683" cy="592342"/>
          </a:xfrm>
          <a:prstGeom prst="rect">
            <a:avLst/>
          </a:prstGeom>
          <a:noFill/>
        </p:spPr>
        <p:txBody>
          <a:bodyPr wrap="none" rtlCol="0">
            <a:spAutoFit/>
          </a:bodyPr>
          <a:lstStyle/>
          <a:p>
            <a:pPr algn="ctr"/>
            <a:r>
              <a:rPr lang="en-US" b="0" dirty="0"/>
              <a:t>API </a:t>
            </a:r>
            <a:br>
              <a:rPr lang="en-US" b="0" dirty="0"/>
            </a:br>
            <a:r>
              <a:rPr lang="en-US" b="0" dirty="0"/>
              <a:t>Call</a:t>
            </a:r>
          </a:p>
        </p:txBody>
      </p:sp>
      <p:sp>
        <p:nvSpPr>
          <p:cNvPr id="49" name="Rectangle 48">
            <a:extLst>
              <a:ext uri="{FF2B5EF4-FFF2-40B4-BE49-F238E27FC236}">
                <a16:creationId xmlns:a16="http://schemas.microsoft.com/office/drawing/2014/main" id="{3BDA3546-0077-EBB6-1A97-E76E05892DC2}"/>
              </a:ext>
            </a:extLst>
          </p:cNvPr>
          <p:cNvSpPr/>
          <p:nvPr/>
        </p:nvSpPr>
        <p:spPr>
          <a:xfrm>
            <a:off x="711644" y="1660326"/>
            <a:ext cx="1579867" cy="7598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Application</a:t>
            </a:r>
          </a:p>
        </p:txBody>
      </p:sp>
      <p:cxnSp>
        <p:nvCxnSpPr>
          <p:cNvPr id="50" name="Straight Connector 49">
            <a:extLst>
              <a:ext uri="{FF2B5EF4-FFF2-40B4-BE49-F238E27FC236}">
                <a16:creationId xmlns:a16="http://schemas.microsoft.com/office/drawing/2014/main" id="{B75BD0CD-5BF7-CBB8-639E-9356DC32FEAA}"/>
              </a:ext>
            </a:extLst>
          </p:cNvPr>
          <p:cNvCxnSpPr>
            <a:cxnSpLocks/>
          </p:cNvCxnSpPr>
          <p:nvPr/>
        </p:nvCxnSpPr>
        <p:spPr>
          <a:xfrm>
            <a:off x="2252913" y="2049376"/>
            <a:ext cx="241409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ED89E1D-99BB-02A3-0856-33DC46AEEB4A}"/>
              </a:ext>
            </a:extLst>
          </p:cNvPr>
          <p:cNvSpPr txBox="1"/>
          <p:nvPr/>
        </p:nvSpPr>
        <p:spPr>
          <a:xfrm>
            <a:off x="4266583" y="1518672"/>
            <a:ext cx="1082349" cy="592342"/>
          </a:xfrm>
          <a:prstGeom prst="rect">
            <a:avLst/>
          </a:prstGeom>
          <a:noFill/>
        </p:spPr>
        <p:txBody>
          <a:bodyPr wrap="none" rtlCol="0">
            <a:spAutoFit/>
          </a:bodyPr>
          <a:lstStyle/>
          <a:p>
            <a:pPr algn="ctr"/>
            <a:r>
              <a:rPr lang="en-US" b="0" dirty="0"/>
              <a:t>API </a:t>
            </a:r>
            <a:br>
              <a:rPr lang="en-US" b="0" dirty="0"/>
            </a:br>
            <a:r>
              <a:rPr lang="en-US" b="0" dirty="0"/>
              <a:t>Interface</a:t>
            </a:r>
          </a:p>
        </p:txBody>
      </p:sp>
      <p:sp>
        <p:nvSpPr>
          <p:cNvPr id="52" name="TextBox 51">
            <a:extLst>
              <a:ext uri="{FF2B5EF4-FFF2-40B4-BE49-F238E27FC236}">
                <a16:creationId xmlns:a16="http://schemas.microsoft.com/office/drawing/2014/main" id="{B437CBFF-B811-4EA4-B29C-94EE498D987F}"/>
              </a:ext>
            </a:extLst>
          </p:cNvPr>
          <p:cNvSpPr txBox="1"/>
          <p:nvPr/>
        </p:nvSpPr>
        <p:spPr>
          <a:xfrm>
            <a:off x="2406516" y="2133492"/>
            <a:ext cx="1980029" cy="343043"/>
          </a:xfrm>
          <a:prstGeom prst="rect">
            <a:avLst/>
          </a:prstGeom>
          <a:noFill/>
        </p:spPr>
        <p:txBody>
          <a:bodyPr wrap="none" rtlCol="0">
            <a:spAutoFit/>
          </a:bodyPr>
          <a:lstStyle/>
          <a:p>
            <a:pPr algn="ctr"/>
            <a:r>
              <a:rPr lang="en-US" b="0" dirty="0"/>
              <a:t>JSON over HTTP</a:t>
            </a:r>
          </a:p>
        </p:txBody>
      </p:sp>
    </p:spTree>
    <p:extLst>
      <p:ext uri="{BB962C8B-B14F-4D97-AF65-F5344CB8AC3E}">
        <p14:creationId xmlns:p14="http://schemas.microsoft.com/office/powerpoint/2010/main" val="407195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4</a:t>
            </a:fld>
            <a:endParaRPr lang="en-US"/>
          </a:p>
        </p:txBody>
      </p:sp>
      <p:sp>
        <p:nvSpPr>
          <p:cNvPr id="680962" name="Rectangle 2"/>
          <p:cNvSpPr>
            <a:spLocks noGrp="1" noChangeArrowheads="1"/>
          </p:cNvSpPr>
          <p:nvPr>
            <p:ph type="title"/>
          </p:nvPr>
        </p:nvSpPr>
        <p:spPr/>
        <p:txBody>
          <a:bodyPr/>
          <a:lstStyle/>
          <a:p>
            <a:r>
              <a:rPr lang="en-US" dirty="0"/>
              <a:t>History of the Web – circa 1989/1990</a:t>
            </a:r>
          </a:p>
        </p:txBody>
      </p:sp>
      <p:pic>
        <p:nvPicPr>
          <p:cNvPr id="3074" name="Picture 2" descr="Intial proposal">
            <a:extLst>
              <a:ext uri="{FF2B5EF4-FFF2-40B4-BE49-F238E27FC236}">
                <a16:creationId xmlns:a16="http://schemas.microsoft.com/office/drawing/2014/main" id="{54C54D6A-1A3E-A278-39FA-546783D0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418" y="1045724"/>
            <a:ext cx="4111914" cy="553724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descr="Rectangle: Click to edit Master text styles&#10;Second level&#10;Third level&#10;Fourth level&#10;Fifth level">
            <a:extLst>
              <a:ext uri="{FF2B5EF4-FFF2-40B4-BE49-F238E27FC236}">
                <a16:creationId xmlns:a16="http://schemas.microsoft.com/office/drawing/2014/main" id="{5BAC414B-2F19-3553-4152-8332AF6E16D1}"/>
              </a:ext>
            </a:extLst>
          </p:cNvPr>
          <p:cNvSpPr txBox="1">
            <a:spLocks noChangeArrowheads="1"/>
          </p:cNvSpPr>
          <p:nvPr/>
        </p:nvSpPr>
        <p:spPr bwMode="auto">
          <a:xfrm>
            <a:off x="5292436" y="1138138"/>
            <a:ext cx="6289964"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400" b="0" dirty="0"/>
              <a:t>In March 1989, Tim Berners-Lee wrote a proposal that outlined the architecture of the web</a:t>
            </a:r>
          </a:p>
          <a:p>
            <a:pPr>
              <a:lnSpc>
                <a:spcPct val="100000"/>
              </a:lnSpc>
            </a:pPr>
            <a:r>
              <a:rPr lang="en-US" sz="2400" b="0" dirty="0"/>
              <a:t>Initial proposal was considered vague and not well received, it was revised and eventually accepted in October 1990</a:t>
            </a:r>
          </a:p>
          <a:p>
            <a:pPr>
              <a:lnSpc>
                <a:spcPct val="100000"/>
              </a:lnSpc>
            </a:pPr>
            <a:r>
              <a:rPr lang="en-US" sz="2400" b="0" dirty="0"/>
              <a:t>Introduced the concepts we know today:</a:t>
            </a:r>
          </a:p>
          <a:p>
            <a:pPr lvl="1">
              <a:lnSpc>
                <a:spcPct val="100000"/>
              </a:lnSpc>
            </a:pPr>
            <a:r>
              <a:rPr lang="en-US" sz="2000" b="0" dirty="0"/>
              <a:t>HTML:  Formatting/Markup</a:t>
            </a:r>
          </a:p>
          <a:p>
            <a:pPr lvl="1">
              <a:lnSpc>
                <a:spcPct val="100000"/>
              </a:lnSpc>
            </a:pPr>
            <a:r>
              <a:rPr lang="en-US" sz="2000" b="0" dirty="0"/>
              <a:t>URI:  Addressing approach (now generally called URL)</a:t>
            </a:r>
          </a:p>
          <a:p>
            <a:pPr lvl="1">
              <a:lnSpc>
                <a:spcPct val="100000"/>
              </a:lnSpc>
            </a:pPr>
            <a:r>
              <a:rPr lang="en-US" sz="2000" b="0" dirty="0"/>
              <a:t>HTTP:  The protocol for encoding and transmitting information over the web</a:t>
            </a:r>
          </a:p>
          <a:p>
            <a:pPr lvl="1">
              <a:lnSpc>
                <a:spcPct val="100000"/>
              </a:lnSpc>
            </a:pPr>
            <a:endParaRPr lang="en-US" sz="2000" b="0" dirty="0"/>
          </a:p>
        </p:txBody>
      </p:sp>
    </p:spTree>
    <p:extLst>
      <p:ext uri="{BB962C8B-B14F-4D97-AF65-F5344CB8AC3E}">
        <p14:creationId xmlns:p14="http://schemas.microsoft.com/office/powerpoint/2010/main" val="343515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5</a:t>
            </a:fld>
            <a:endParaRPr lang="en-US"/>
          </a:p>
        </p:txBody>
      </p:sp>
      <p:sp>
        <p:nvSpPr>
          <p:cNvPr id="680962" name="Rectangle 2"/>
          <p:cNvSpPr>
            <a:spLocks noGrp="1" noChangeArrowheads="1"/>
          </p:cNvSpPr>
          <p:nvPr>
            <p:ph type="title"/>
          </p:nvPr>
        </p:nvSpPr>
        <p:spPr/>
        <p:txBody>
          <a:bodyPr/>
          <a:lstStyle/>
          <a:p>
            <a:r>
              <a:rPr lang="en-US" dirty="0"/>
              <a:t>Web 1.0, 2.0, and perhaps soon 3.0</a:t>
            </a:r>
          </a:p>
        </p:txBody>
      </p:sp>
      <p:pic>
        <p:nvPicPr>
          <p:cNvPr id="4098" name="Picture 2" descr="Web 3.0 Is The Future: How Will It Be Different From Web 2.0? | by Adenugba  Blessing | Coinmonks | Mar, 2022 | Medium">
            <a:extLst>
              <a:ext uri="{FF2B5EF4-FFF2-40B4-BE49-F238E27FC236}">
                <a16:creationId xmlns:a16="http://schemas.microsoft.com/office/drawing/2014/main" id="{0D9FE637-368E-BFC0-E5A8-87CAF9483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577" y="973983"/>
            <a:ext cx="8380846" cy="576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33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6</a:t>
            </a:fld>
            <a:endParaRPr lang="en-US"/>
          </a:p>
        </p:txBody>
      </p:sp>
      <p:sp>
        <p:nvSpPr>
          <p:cNvPr id="470018" name="Rectangle 2"/>
          <p:cNvSpPr>
            <a:spLocks noGrp="1" noChangeArrowheads="1"/>
          </p:cNvSpPr>
          <p:nvPr>
            <p:ph type="title"/>
          </p:nvPr>
        </p:nvSpPr>
        <p:spPr/>
        <p:txBody>
          <a:bodyPr/>
          <a:lstStyle/>
          <a:p>
            <a:r>
              <a:rPr lang="en-US" dirty="0"/>
              <a:t>Web 1.0 – The “Read Only Web” Architecture</a:t>
            </a:r>
          </a:p>
        </p:txBody>
      </p:sp>
      <p:sp>
        <p:nvSpPr>
          <p:cNvPr id="8" name="Rectangle 7">
            <a:extLst>
              <a:ext uri="{FF2B5EF4-FFF2-40B4-BE49-F238E27FC236}">
                <a16:creationId xmlns:a16="http://schemas.microsoft.com/office/drawing/2014/main" id="{638EE0EA-D103-562C-A2A8-755A2BDB4D3C}"/>
              </a:ext>
            </a:extLst>
          </p:cNvPr>
          <p:cNvSpPr/>
          <p:nvPr/>
        </p:nvSpPr>
        <p:spPr bwMode="auto">
          <a:xfrm>
            <a:off x="14408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9" name="Rectangle 8">
            <a:extLst>
              <a:ext uri="{FF2B5EF4-FFF2-40B4-BE49-F238E27FC236}">
                <a16:creationId xmlns:a16="http://schemas.microsoft.com/office/drawing/2014/main" id="{6CDBE681-D0CC-9660-9B7F-565C08FEB527}"/>
              </a:ext>
            </a:extLst>
          </p:cNvPr>
          <p:cNvSpPr/>
          <p:nvPr/>
        </p:nvSpPr>
        <p:spPr bwMode="auto">
          <a:xfrm>
            <a:off x="4946073" y="1406237"/>
            <a:ext cx="2209800" cy="1524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Server</a:t>
            </a:r>
          </a:p>
        </p:txBody>
      </p:sp>
      <p:sp>
        <p:nvSpPr>
          <p:cNvPr id="10" name="Can 9">
            <a:extLst>
              <a:ext uri="{FF2B5EF4-FFF2-40B4-BE49-F238E27FC236}">
                <a16:creationId xmlns:a16="http://schemas.microsoft.com/office/drawing/2014/main" id="{4CB17B91-DF51-4020-372E-FD14EAF04545}"/>
              </a:ext>
            </a:extLst>
          </p:cNvPr>
          <p:cNvSpPr/>
          <p:nvPr/>
        </p:nvSpPr>
        <p:spPr bwMode="auto">
          <a:xfrm>
            <a:off x="8707585" y="1406237"/>
            <a:ext cx="1371600" cy="1524000"/>
          </a:xfrm>
          <a:prstGeom prst="can">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p:txBody>
      </p:sp>
      <p:cxnSp>
        <p:nvCxnSpPr>
          <p:cNvPr id="11" name="Straight Connector 10">
            <a:extLst>
              <a:ext uri="{FF2B5EF4-FFF2-40B4-BE49-F238E27FC236}">
                <a16:creationId xmlns:a16="http://schemas.microsoft.com/office/drawing/2014/main" id="{FC51EA60-896A-A4A7-6A0B-69A6CF0A2836}"/>
              </a:ext>
            </a:extLst>
          </p:cNvPr>
          <p:cNvCxnSpPr>
            <a:stCxn id="8" idx="3"/>
            <a:endCxn id="9" idx="1"/>
          </p:cNvCxnSpPr>
          <p:nvPr/>
        </p:nvCxnSpPr>
        <p:spPr bwMode="auto">
          <a:xfrm>
            <a:off x="3650673" y="2168237"/>
            <a:ext cx="12954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a:extLst>
              <a:ext uri="{FF2B5EF4-FFF2-40B4-BE49-F238E27FC236}">
                <a16:creationId xmlns:a16="http://schemas.microsoft.com/office/drawing/2014/main" id="{ECD468EE-DA09-F62D-F8C4-CB42C7329883}"/>
              </a:ext>
            </a:extLst>
          </p:cNvPr>
          <p:cNvCxnSpPr>
            <a:stCxn id="9" idx="3"/>
            <a:endCxn id="10" idx="2"/>
          </p:cNvCxnSpPr>
          <p:nvPr/>
        </p:nvCxnSpPr>
        <p:spPr bwMode="auto">
          <a:xfrm>
            <a:off x="7155873" y="2168237"/>
            <a:ext cx="1551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 name="TextBox 3">
            <a:extLst>
              <a:ext uri="{FF2B5EF4-FFF2-40B4-BE49-F238E27FC236}">
                <a16:creationId xmlns:a16="http://schemas.microsoft.com/office/drawing/2014/main" id="{F0A1F81F-C21D-29E8-7EA1-A2E325088D19}"/>
              </a:ext>
            </a:extLst>
          </p:cNvPr>
          <p:cNvSpPr txBox="1"/>
          <p:nvPr/>
        </p:nvSpPr>
        <p:spPr>
          <a:xfrm>
            <a:off x="3904675" y="1825194"/>
            <a:ext cx="862737" cy="341632"/>
          </a:xfrm>
          <a:prstGeom prst="rect">
            <a:avLst/>
          </a:prstGeom>
          <a:noFill/>
        </p:spPr>
        <p:txBody>
          <a:bodyPr wrap="none" rtlCol="0">
            <a:spAutoFit/>
          </a:bodyPr>
          <a:lstStyle/>
          <a:p>
            <a:r>
              <a:rPr lang="en-US" dirty="0">
                <a:latin typeface="+mn-lt"/>
              </a:rPr>
              <a:t>HTTP</a:t>
            </a:r>
          </a:p>
        </p:txBody>
      </p:sp>
      <p:sp>
        <p:nvSpPr>
          <p:cNvPr id="14" name="TextBox 13">
            <a:extLst>
              <a:ext uri="{FF2B5EF4-FFF2-40B4-BE49-F238E27FC236}">
                <a16:creationId xmlns:a16="http://schemas.microsoft.com/office/drawing/2014/main" id="{05504C2E-499E-14BD-C9BE-C4858679896A}"/>
              </a:ext>
            </a:extLst>
          </p:cNvPr>
          <p:cNvSpPr txBox="1"/>
          <p:nvPr/>
        </p:nvSpPr>
        <p:spPr>
          <a:xfrm>
            <a:off x="7409876" y="1797764"/>
            <a:ext cx="1297150" cy="341632"/>
          </a:xfrm>
          <a:prstGeom prst="rect">
            <a:avLst/>
          </a:prstGeom>
          <a:noFill/>
        </p:spPr>
        <p:txBody>
          <a:bodyPr wrap="none" rtlCol="0">
            <a:spAutoFit/>
          </a:bodyPr>
          <a:lstStyle/>
          <a:p>
            <a:r>
              <a:rPr lang="en-US" dirty="0" err="1">
                <a:latin typeface="+mn-lt"/>
              </a:rPr>
              <a:t>ReadFile</a:t>
            </a:r>
            <a:endParaRPr lang="en-US" dirty="0">
              <a:latin typeface="+mn-lt"/>
            </a:endParaRPr>
          </a:p>
        </p:txBody>
      </p:sp>
      <p:sp>
        <p:nvSpPr>
          <p:cNvPr id="15" name="TextBox 14">
            <a:extLst>
              <a:ext uri="{FF2B5EF4-FFF2-40B4-BE49-F238E27FC236}">
                <a16:creationId xmlns:a16="http://schemas.microsoft.com/office/drawing/2014/main" id="{A30F65D1-712A-0856-70A1-0CB6556BBDC8}"/>
              </a:ext>
            </a:extLst>
          </p:cNvPr>
          <p:cNvSpPr txBox="1"/>
          <p:nvPr/>
        </p:nvSpPr>
        <p:spPr>
          <a:xfrm>
            <a:off x="8058451" y="2980132"/>
            <a:ext cx="2837636" cy="341632"/>
          </a:xfrm>
          <a:prstGeom prst="rect">
            <a:avLst/>
          </a:prstGeom>
          <a:noFill/>
        </p:spPr>
        <p:txBody>
          <a:bodyPr wrap="none" rtlCol="0">
            <a:spAutoFit/>
          </a:bodyPr>
          <a:lstStyle/>
          <a:p>
            <a:r>
              <a:rPr lang="en-US" dirty="0">
                <a:latin typeface="+mn-lt"/>
              </a:rPr>
              <a:t>Files Stored in HTML</a:t>
            </a:r>
          </a:p>
        </p:txBody>
      </p:sp>
      <p:sp>
        <p:nvSpPr>
          <p:cNvPr id="6" name="TextBox 5">
            <a:extLst>
              <a:ext uri="{FF2B5EF4-FFF2-40B4-BE49-F238E27FC236}">
                <a16:creationId xmlns:a16="http://schemas.microsoft.com/office/drawing/2014/main" id="{06C80514-EA15-8C9E-39E1-C3E33FA8926B}"/>
              </a:ext>
            </a:extLst>
          </p:cNvPr>
          <p:cNvSpPr txBox="1"/>
          <p:nvPr/>
        </p:nvSpPr>
        <p:spPr>
          <a:xfrm>
            <a:off x="1592096" y="4124491"/>
            <a:ext cx="2287229" cy="1311128"/>
          </a:xfrm>
          <a:prstGeom prst="rect">
            <a:avLst/>
          </a:prstGeom>
          <a:noFill/>
        </p:spPr>
        <p:txBody>
          <a:bodyPr wrap="none" rtlCol="0">
            <a:spAutoFit/>
          </a:bodyPr>
          <a:lstStyle/>
          <a:p>
            <a:r>
              <a:rPr lang="en-US" sz="2800" b="0" dirty="0">
                <a:latin typeface="+mn-lt"/>
              </a:rPr>
              <a:t>Advantages</a:t>
            </a:r>
          </a:p>
          <a:p>
            <a:pPr marL="404813" lvl="1" indent="-176213">
              <a:buFont typeface="Arial" panose="020B0604020202020204" pitchFamily="34" charset="0"/>
              <a:buChar char="•"/>
            </a:pPr>
            <a:r>
              <a:rPr lang="en-US" sz="2000" b="0" dirty="0">
                <a:latin typeface="+mn-lt"/>
              </a:rPr>
              <a:t>Simple</a:t>
            </a:r>
          </a:p>
          <a:p>
            <a:pPr marL="404813" lvl="1" indent="-176213">
              <a:buFont typeface="Arial" panose="020B0604020202020204" pitchFamily="34" charset="0"/>
              <a:buChar char="•"/>
            </a:pPr>
            <a:r>
              <a:rPr lang="en-US" sz="2000" b="0" dirty="0" err="1">
                <a:latin typeface="+mn-lt"/>
              </a:rPr>
              <a:t>Cachable</a:t>
            </a:r>
            <a:endParaRPr lang="en-US" sz="2000" b="0" dirty="0">
              <a:latin typeface="+mn-lt"/>
            </a:endParaRPr>
          </a:p>
          <a:p>
            <a:pPr marL="404813" lvl="1" indent="-176213">
              <a:buFont typeface="Arial" panose="020B0604020202020204" pitchFamily="34" charset="0"/>
              <a:buChar char="•"/>
            </a:pPr>
            <a:r>
              <a:rPr lang="en-US" sz="2000" b="0" dirty="0">
                <a:latin typeface="+mn-lt"/>
              </a:rPr>
              <a:t>Indexable</a:t>
            </a:r>
          </a:p>
        </p:txBody>
      </p:sp>
      <p:sp>
        <p:nvSpPr>
          <p:cNvPr id="17" name="TextBox 16">
            <a:extLst>
              <a:ext uri="{FF2B5EF4-FFF2-40B4-BE49-F238E27FC236}">
                <a16:creationId xmlns:a16="http://schemas.microsoft.com/office/drawing/2014/main" id="{8C78246F-0839-4BEF-4952-E938CD658CC5}"/>
              </a:ext>
            </a:extLst>
          </p:cNvPr>
          <p:cNvSpPr txBox="1"/>
          <p:nvPr/>
        </p:nvSpPr>
        <p:spPr>
          <a:xfrm>
            <a:off x="5621913" y="4151549"/>
            <a:ext cx="5174493" cy="1311128"/>
          </a:xfrm>
          <a:prstGeom prst="rect">
            <a:avLst/>
          </a:prstGeom>
          <a:noFill/>
        </p:spPr>
        <p:txBody>
          <a:bodyPr wrap="none" rtlCol="0">
            <a:spAutoFit/>
          </a:bodyPr>
          <a:lstStyle/>
          <a:p>
            <a:r>
              <a:rPr lang="en-US" sz="2800" b="0" dirty="0">
                <a:latin typeface="+mn-lt"/>
              </a:rPr>
              <a:t>Disadvantages</a:t>
            </a:r>
          </a:p>
          <a:p>
            <a:pPr marL="404813" lvl="1" indent="-176213">
              <a:buFont typeface="Arial" panose="020B0604020202020204" pitchFamily="34" charset="0"/>
              <a:buChar char="•"/>
            </a:pPr>
            <a:r>
              <a:rPr lang="en-US" sz="2000" b="0" dirty="0">
                <a:latin typeface="+mn-lt"/>
              </a:rPr>
              <a:t>No dynamic content</a:t>
            </a:r>
          </a:p>
          <a:p>
            <a:pPr marL="404813" lvl="1" indent="-176213">
              <a:buFont typeface="Arial" panose="020B0604020202020204" pitchFamily="34" charset="0"/>
              <a:buChar char="•"/>
            </a:pPr>
            <a:r>
              <a:rPr lang="en-US" sz="2000" b="0" dirty="0">
                <a:latin typeface="+mn-lt"/>
              </a:rPr>
              <a:t>No interaction with user</a:t>
            </a:r>
          </a:p>
          <a:p>
            <a:pPr marL="404813" lvl="1" indent="-176213">
              <a:buFont typeface="Arial" panose="020B0604020202020204" pitchFamily="34" charset="0"/>
              <a:buChar char="•"/>
            </a:pPr>
            <a:r>
              <a:rPr lang="en-US" sz="2000" b="0" dirty="0">
                <a:latin typeface="+mn-lt"/>
              </a:rPr>
              <a:t>All requests must go back to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7</a:t>
            </a:fld>
            <a:endParaRPr lang="en-US"/>
          </a:p>
        </p:txBody>
      </p:sp>
      <p:sp>
        <p:nvSpPr>
          <p:cNvPr id="470018" name="Rectangle 2"/>
          <p:cNvSpPr>
            <a:spLocks noGrp="1" noChangeArrowheads="1"/>
          </p:cNvSpPr>
          <p:nvPr>
            <p:ph type="title"/>
          </p:nvPr>
        </p:nvSpPr>
        <p:spPr/>
        <p:txBody>
          <a:bodyPr/>
          <a:lstStyle/>
          <a:p>
            <a:r>
              <a:rPr lang="en-US" dirty="0"/>
              <a:t>Web 1.0.1 – The Common Gateway Interface (CGI) Circa 1993</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CCCC00"/>
                </a:solidFill>
                <a:effectLst/>
                <a:latin typeface="+mn-lt"/>
                <a:ea typeface="ＭＳ Ｐゴシック" charset="0"/>
              </a:rPr>
              <a:t>Resource</a:t>
            </a:r>
            <a:br>
              <a:rPr kumimoji="0" lang="en-US" sz="2400" b="1" i="0" u="none" strike="noStrike" cap="none" normalizeH="0" baseline="0" dirty="0">
                <a:ln>
                  <a:noFill/>
                </a:ln>
                <a:solidFill>
                  <a:srgbClr val="CCCC00"/>
                </a:solidFill>
                <a:effectLst/>
                <a:latin typeface="+mn-lt"/>
                <a:ea typeface="ＭＳ Ｐゴシック" charset="0"/>
              </a:rPr>
            </a:br>
            <a:r>
              <a:rPr kumimoji="0" lang="en-US" sz="2400" b="1" i="0" u="none" strike="noStrike" cap="none" normalizeH="0" baseline="0" dirty="0">
                <a:ln>
                  <a:noFill/>
                </a:ln>
                <a:solidFill>
                  <a:srgbClr val="CCCC00"/>
                </a:solidFill>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6952866" y="1257329"/>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server acts as router</a:t>
            </a:r>
          </a:p>
          <a:p>
            <a:pPr lvl="1">
              <a:lnSpc>
                <a:spcPct val="100000"/>
              </a:lnSpc>
            </a:pPr>
            <a:r>
              <a:rPr lang="en-US" sz="1350" b="0" dirty="0"/>
              <a:t>.html files returned from filesystem</a:t>
            </a:r>
          </a:p>
          <a:p>
            <a:pPr lvl="1">
              <a:lnSpc>
                <a:spcPct val="100000"/>
              </a:lnSpc>
            </a:pPr>
            <a:r>
              <a:rPr lang="en-US" sz="1350" b="0" dirty="0"/>
              <a:t>.</a:t>
            </a:r>
            <a:r>
              <a:rPr lang="en-US" sz="1350" b="0" dirty="0" err="1"/>
              <a:t>cgi</a:t>
            </a:r>
            <a:r>
              <a:rPr lang="en-US" sz="1350" b="0" dirty="0"/>
              <a:t> extension resulted in web server executing a new process that piped information via stdin and </a:t>
            </a:r>
            <a:r>
              <a:rPr lang="en-US" sz="1350" b="0" dirty="0" err="1"/>
              <a:t>stdout</a:t>
            </a:r>
            <a:endParaRPr lang="en-US" sz="1350" b="0" dirty="0"/>
          </a:p>
          <a:p>
            <a:pPr lvl="1">
              <a:lnSpc>
                <a:spcPct val="100000"/>
              </a:lnSpc>
            </a:pPr>
            <a:r>
              <a:rPr lang="en-US" sz="1350" b="0" dirty="0"/>
              <a:t>CGI programs generated HTML directly</a:t>
            </a:r>
          </a:p>
          <a:p>
            <a:pPr>
              <a:lnSpc>
                <a:spcPct val="100000"/>
              </a:lnSpc>
            </a:pPr>
            <a:r>
              <a:rPr lang="en-US" sz="1800" b="0" dirty="0"/>
              <a:t>Enabled the web to start to support transactional personalized experiences</a:t>
            </a:r>
          </a:p>
          <a:p>
            <a:pPr>
              <a:lnSpc>
                <a:spcPct val="100000"/>
              </a:lnSpc>
            </a:pPr>
            <a:r>
              <a:rPr lang="en-US" sz="1800" b="0" dirty="0"/>
              <a:t>Since CGIs are just programs, they were often developed in languages like C and/or Perl</a:t>
            </a:r>
          </a:p>
          <a:p>
            <a:pPr>
              <a:lnSpc>
                <a:spcPct val="100000"/>
              </a:lnSpc>
            </a:pPr>
            <a:r>
              <a:rPr lang="en-US" sz="1800" b="0" dirty="0"/>
              <a:t>Architectural challenges</a:t>
            </a:r>
          </a:p>
          <a:p>
            <a:pPr lvl="1">
              <a:lnSpc>
                <a:spcPct val="100000"/>
              </a:lnSpc>
            </a:pPr>
            <a:r>
              <a:rPr lang="en-US" sz="1350" b="0" dirty="0"/>
              <a:t>Scale – all CGI ran as a process</a:t>
            </a:r>
          </a:p>
          <a:p>
            <a:pPr lvl="1">
              <a:lnSpc>
                <a:spcPct val="100000"/>
              </a:lnSpc>
            </a:pPr>
            <a:r>
              <a:rPr lang="en-US" sz="1350" b="0" dirty="0"/>
              <a:t>Interactivity, all actions from the browser had to travel over the network to the server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32574" y="666003"/>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Tree>
    <p:extLst>
      <p:ext uri="{BB962C8B-B14F-4D97-AF65-F5344CB8AC3E}">
        <p14:creationId xmlns:p14="http://schemas.microsoft.com/office/powerpoint/2010/main" val="3114278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8</a:t>
            </a:fld>
            <a:endParaRPr lang="en-US"/>
          </a:p>
        </p:txBody>
      </p:sp>
      <p:sp>
        <p:nvSpPr>
          <p:cNvPr id="470018" name="Rectangle 2"/>
          <p:cNvSpPr>
            <a:spLocks noGrp="1" noChangeArrowheads="1"/>
          </p:cNvSpPr>
          <p:nvPr>
            <p:ph type="title"/>
          </p:nvPr>
        </p:nvSpPr>
        <p:spPr/>
        <p:txBody>
          <a:bodyPr/>
          <a:lstStyle/>
          <a:p>
            <a:r>
              <a:rPr lang="en-US" dirty="0"/>
              <a:t>Web 1.0.2 – </a:t>
            </a:r>
            <a:r>
              <a:rPr lang="en-US" dirty="0" err="1"/>
              <a:t>Javascript</a:t>
            </a:r>
            <a:r>
              <a:rPr lang="en-US" dirty="0"/>
              <a:t>  Circa 1995</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CGI</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Script</a:t>
            </a: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1226378" y="3469395"/>
            <a:ext cx="2123974" cy="369332"/>
          </a:xfrm>
          <a:prstGeom prst="rect">
            <a:avLst/>
          </a:prstGeom>
          <a:noFill/>
        </p:spPr>
        <p:txBody>
          <a:bodyPr wrap="none" rtlCol="0">
            <a:spAutoFit/>
          </a:bodyPr>
          <a:lstStyle/>
          <a:p>
            <a:r>
              <a:rPr lang="en-US" sz="1800" b="1" dirty="0" err="1">
                <a:latin typeface="Courier New"/>
                <a:cs typeface="Courier New"/>
              </a:rPr>
              <a:t>stdin</a:t>
            </a:r>
            <a:r>
              <a:rPr lang="en-US" sz="1800" b="1" dirty="0">
                <a:latin typeface="Courier New"/>
                <a:cs typeface="Courier New"/>
              </a:rPr>
              <a:t> / </a:t>
            </a:r>
            <a:r>
              <a:rPr lang="en-US" sz="1800" b="1" dirty="0" err="1">
                <a:latin typeface="Courier New"/>
                <a:cs typeface="Courier New"/>
              </a:rPr>
              <a:t>stdout</a:t>
            </a:r>
            <a:endParaRPr lang="en-US" sz="1800" b="1" dirty="0">
              <a:latin typeface="Courier New"/>
              <a:cs typeface="Courier New"/>
            </a:endParaRP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564395"/>
            <a:ext cx="4716752" cy="498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Web Browser gets Smarter</a:t>
            </a:r>
          </a:p>
          <a:p>
            <a:pPr lvl="1">
              <a:lnSpc>
                <a:spcPct val="100000"/>
              </a:lnSpc>
            </a:pPr>
            <a:r>
              <a:rPr lang="en-US" sz="1350" b="0" dirty="0"/>
              <a:t>HTML can now embed or link to </a:t>
            </a:r>
            <a:r>
              <a:rPr lang="en-US" sz="1350" b="0" dirty="0" err="1"/>
              <a:t>javascript</a:t>
            </a:r>
            <a:r>
              <a:rPr lang="en-US" sz="1350" b="0" dirty="0"/>
              <a:t> that can be executed on the browser</a:t>
            </a:r>
          </a:p>
          <a:p>
            <a:pPr lvl="1">
              <a:lnSpc>
                <a:spcPct val="100000"/>
              </a:lnSpc>
            </a:pPr>
            <a:r>
              <a:rPr lang="en-US" sz="1350" b="0" dirty="0"/>
              <a:t>Code running directly in browser improves user experience</a:t>
            </a:r>
          </a:p>
          <a:p>
            <a:pPr>
              <a:lnSpc>
                <a:spcPct val="100000"/>
              </a:lnSpc>
            </a:pPr>
            <a:r>
              <a:rPr lang="en-US" sz="1800" b="0" dirty="0"/>
              <a:t>Enabled some user behavior to be processed in browser avoiding trips back to the server</a:t>
            </a:r>
          </a:p>
          <a:p>
            <a:pPr>
              <a:lnSpc>
                <a:spcPct val="100000"/>
              </a:lnSpc>
            </a:pPr>
            <a:r>
              <a:rPr lang="en-US" sz="1800" b="0" dirty="0"/>
              <a:t>Architectural challenges</a:t>
            </a:r>
          </a:p>
          <a:p>
            <a:pPr lvl="1">
              <a:lnSpc>
                <a:spcPct val="100000"/>
              </a:lnSpc>
            </a:pPr>
            <a:r>
              <a:rPr lang="en-US" sz="1350" b="0" dirty="0"/>
              <a:t>Same as 1.0.1, plus, </a:t>
            </a:r>
          </a:p>
          <a:p>
            <a:pPr lvl="1">
              <a:lnSpc>
                <a:spcPct val="100000"/>
              </a:lnSpc>
            </a:pPr>
            <a:r>
              <a:rPr lang="en-US" sz="1350" b="0" dirty="0"/>
              <a:t>Code redundancy, often checks had to be made both in the client (</a:t>
            </a:r>
            <a:r>
              <a:rPr lang="en-US" sz="1350" b="0" dirty="0" err="1"/>
              <a:t>javascript</a:t>
            </a:r>
            <a:r>
              <a:rPr lang="en-US" sz="1350" b="0" dirty="0"/>
              <a:t>) and the server (CGI)</a:t>
            </a:r>
          </a:p>
          <a:p>
            <a:pPr lvl="1">
              <a:lnSpc>
                <a:spcPct val="100000"/>
              </a:lnSpc>
            </a:pPr>
            <a:r>
              <a:rPr lang="en-US" sz="1350" b="0" dirty="0" err="1"/>
              <a:t>Javascript</a:t>
            </a:r>
            <a:r>
              <a:rPr lang="en-US" sz="1350" b="0" dirty="0"/>
              <a:t> was developed in 10 days and has always been regarded as a poor language</a:t>
            </a:r>
          </a:p>
          <a:p>
            <a:pPr lvl="1">
              <a:lnSpc>
                <a:spcPct val="100000"/>
              </a:lnSpc>
            </a:pPr>
            <a:r>
              <a:rPr lang="en-US" sz="1350" b="0" dirty="0" err="1"/>
              <a:t>Javascript</a:t>
            </a:r>
            <a:r>
              <a:rPr lang="en-US" sz="1350" b="0" dirty="0"/>
              <a:t> compatibility was very poor for the first 20 years of its existence leading to workaround solutions like jQuery becoming popular</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1107978"/>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solidFill>
                  <a:srgbClr val="CCCC00"/>
                </a:solidFill>
                <a:effectLst/>
                <a:latin typeface="+mn-lt"/>
                <a:ea typeface="ＭＳ Ｐゴシック" charset="0"/>
              </a:rPr>
              <a:t>Javascript</a:t>
            </a:r>
            <a:br>
              <a:rPr kumimoji="0" lang="en-US" sz="1600" i="0" u="none" strike="noStrike" cap="none" normalizeH="0" baseline="0" dirty="0">
                <a:ln>
                  <a:noFill/>
                </a:ln>
                <a:solidFill>
                  <a:srgbClr val="CCCC00"/>
                </a:solidFill>
                <a:effectLst/>
                <a:latin typeface="+mn-lt"/>
                <a:ea typeface="ＭＳ Ｐゴシック" charset="0"/>
              </a:rPr>
            </a:br>
            <a:r>
              <a:rPr kumimoji="0" lang="en-US" sz="1600" i="0" u="none" strike="noStrike" cap="none" normalizeH="0" baseline="0" dirty="0">
                <a:ln>
                  <a:noFill/>
                </a:ln>
                <a:solidFill>
                  <a:srgbClr val="CCCC00"/>
                </a:solidFill>
                <a:effectLst/>
                <a:latin typeface="+mn-lt"/>
                <a:ea typeface="ＭＳ Ｐゴシック" charset="0"/>
              </a:rPr>
              <a:t>Engine</a:t>
            </a:r>
          </a:p>
        </p:txBody>
      </p:sp>
    </p:spTree>
    <p:extLst>
      <p:ext uri="{BB962C8B-B14F-4D97-AF65-F5344CB8AC3E}">
        <p14:creationId xmlns:p14="http://schemas.microsoft.com/office/powerpoint/2010/main" val="120757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9</a:t>
            </a:fld>
            <a:endParaRPr lang="en-US"/>
          </a:p>
        </p:txBody>
      </p:sp>
      <p:sp>
        <p:nvSpPr>
          <p:cNvPr id="470018" name="Rectangle 2"/>
          <p:cNvSpPr>
            <a:spLocks noGrp="1" noChangeArrowheads="1"/>
          </p:cNvSpPr>
          <p:nvPr>
            <p:ph type="title"/>
          </p:nvPr>
        </p:nvSpPr>
        <p:spPr>
          <a:xfrm>
            <a:off x="609600" y="275035"/>
            <a:ext cx="10936077" cy="698948"/>
          </a:xfrm>
        </p:spPr>
        <p:txBody>
          <a:bodyPr/>
          <a:lstStyle/>
          <a:p>
            <a:r>
              <a:rPr lang="en-US" dirty="0"/>
              <a:t>Web 1.0.3 – The Application Server - Circa 1999</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275422" y="1640595"/>
            <a:ext cx="1598672"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Browser</a:t>
            </a:r>
          </a:p>
        </p:txBody>
      </p:sp>
      <p:sp>
        <p:nvSpPr>
          <p:cNvPr id="18" name="Can 17">
            <a:extLst>
              <a:ext uri="{FF2B5EF4-FFF2-40B4-BE49-F238E27FC236}">
                <a16:creationId xmlns:a16="http://schemas.microsoft.com/office/drawing/2014/main" id="{56628371-D0F6-3D78-5ECF-DB2AD770936C}"/>
              </a:ext>
            </a:extLst>
          </p:cNvPr>
          <p:cNvSpPr/>
          <p:nvPr/>
        </p:nvSpPr>
        <p:spPr bwMode="auto">
          <a:xfrm>
            <a:off x="4993700" y="17167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File </a:t>
            </a:r>
            <a:br>
              <a:rPr kumimoji="0" lang="en-US" sz="2400" b="0" i="0" u="none" strike="noStrike" cap="none" normalizeH="0" baseline="0" dirty="0">
                <a:ln>
                  <a:noFill/>
                </a:ln>
                <a:solidFill>
                  <a:schemeClr val="tx1"/>
                </a:solidFill>
                <a:effectLst/>
                <a:latin typeface="+mn-lt"/>
                <a:ea typeface="ＭＳ Ｐゴシック" charset="0"/>
              </a:rPr>
            </a:br>
            <a:r>
              <a:rPr kumimoji="0" lang="en-US" sz="2400" b="0" i="0" u="none" strike="noStrike" cap="none" normalizeH="0" baseline="0" dirty="0">
                <a:ln>
                  <a:noFill/>
                </a:ln>
                <a:solidFill>
                  <a:schemeClr val="tx1"/>
                </a:solidFill>
                <a:effectLst/>
                <a:latin typeface="+mn-lt"/>
                <a:ea typeface="ＭＳ Ｐゴシック" charset="0"/>
              </a:rPr>
              <a:t>System</a:t>
            </a:r>
          </a:p>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HTML</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19" name="Straight Connector 18">
            <a:extLst>
              <a:ext uri="{FF2B5EF4-FFF2-40B4-BE49-F238E27FC236}">
                <a16:creationId xmlns:a16="http://schemas.microsoft.com/office/drawing/2014/main" id="{40BC5D17-BD85-4144-C909-F87900EBF95A}"/>
              </a:ext>
            </a:extLst>
          </p:cNvPr>
          <p:cNvCxnSpPr>
            <a:cxnSpLocks/>
            <a:stCxn id="16" idx="3"/>
            <a:endCxn id="20" idx="1"/>
          </p:cNvCxnSpPr>
          <p:nvPr/>
        </p:nvCxnSpPr>
        <p:spPr bwMode="auto">
          <a:xfrm>
            <a:off x="1874094" y="2402595"/>
            <a:ext cx="40945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Rectangle 19">
            <a:extLst>
              <a:ext uri="{FF2B5EF4-FFF2-40B4-BE49-F238E27FC236}">
                <a16:creationId xmlns:a16="http://schemas.microsoft.com/office/drawing/2014/main" id="{FE875290-6717-AA20-252D-058B2B87F7D7}"/>
              </a:ext>
            </a:extLst>
          </p:cNvPr>
          <p:cNvSpPr/>
          <p:nvPr/>
        </p:nvSpPr>
        <p:spPr bwMode="auto">
          <a:xfrm>
            <a:off x="2283552" y="1564395"/>
            <a:ext cx="2209800" cy="1676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Web Server</a:t>
            </a:r>
          </a:p>
        </p:txBody>
      </p:sp>
      <p:sp>
        <p:nvSpPr>
          <p:cNvPr id="21" name="Rectangle 20">
            <a:extLst>
              <a:ext uri="{FF2B5EF4-FFF2-40B4-BE49-F238E27FC236}">
                <a16:creationId xmlns:a16="http://schemas.microsoft.com/office/drawing/2014/main" id="{C17A7B12-20ED-0932-4124-FF68A3E83B49}"/>
              </a:ext>
            </a:extLst>
          </p:cNvPr>
          <p:cNvSpPr/>
          <p:nvPr/>
        </p:nvSpPr>
        <p:spPr bwMode="auto">
          <a:xfrm>
            <a:off x="2512152" y="2021595"/>
            <a:ext cx="1676400" cy="9144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mn-lt"/>
                <a:ea typeface="ＭＳ Ｐゴシック" charset="0"/>
              </a:rPr>
              <a:t>Resource</a:t>
            </a:r>
            <a:br>
              <a:rPr kumimoji="0" lang="en-US" b="1" i="0" u="none" strike="noStrike" cap="none" normalizeH="0" baseline="0" dirty="0">
                <a:ln>
                  <a:noFill/>
                </a:ln>
                <a:effectLst/>
                <a:latin typeface="+mn-lt"/>
                <a:ea typeface="ＭＳ Ｐゴシック" charset="0"/>
              </a:rPr>
            </a:br>
            <a:r>
              <a:rPr kumimoji="0" lang="en-US" b="1" i="0" u="none" strike="noStrike" cap="none" normalizeH="0" baseline="0" dirty="0">
                <a:ln>
                  <a:noFill/>
                </a:ln>
                <a:effectLst/>
                <a:latin typeface="+mn-lt"/>
                <a:ea typeface="ＭＳ Ｐゴシック" charset="0"/>
              </a:rPr>
              <a:t>Manager</a:t>
            </a:r>
          </a:p>
        </p:txBody>
      </p:sp>
      <p:cxnSp>
        <p:nvCxnSpPr>
          <p:cNvPr id="22" name="Straight Connector 21">
            <a:extLst>
              <a:ext uri="{FF2B5EF4-FFF2-40B4-BE49-F238E27FC236}">
                <a16:creationId xmlns:a16="http://schemas.microsoft.com/office/drawing/2014/main" id="{D62A1FEA-A3C1-9B38-8FC3-D0DF2E692672}"/>
              </a:ext>
            </a:extLst>
          </p:cNvPr>
          <p:cNvCxnSpPr>
            <a:stCxn id="21" idx="3"/>
            <a:endCxn id="18" idx="2"/>
          </p:cNvCxnSpPr>
          <p:nvPr/>
        </p:nvCxnSpPr>
        <p:spPr bwMode="auto">
          <a:xfrm>
            <a:off x="4188552" y="2478795"/>
            <a:ext cx="80514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Can 22">
            <a:extLst>
              <a:ext uri="{FF2B5EF4-FFF2-40B4-BE49-F238E27FC236}">
                <a16:creationId xmlns:a16="http://schemas.microsoft.com/office/drawing/2014/main" id="{5DFD168B-FB54-B05A-F07E-B842F5556E62}"/>
              </a:ext>
            </a:extLst>
          </p:cNvPr>
          <p:cNvSpPr/>
          <p:nvPr/>
        </p:nvSpPr>
        <p:spPr bwMode="auto">
          <a:xfrm>
            <a:off x="5004718" y="3926595"/>
            <a:ext cx="1371600" cy="1524000"/>
          </a:xfrm>
          <a:prstGeom prst="can">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Database</a:t>
            </a:r>
            <a:endParaRPr kumimoji="0" lang="en-US" sz="2400"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5DF5311-CEA8-E03B-F341-C32F596D616E}"/>
              </a:ext>
            </a:extLst>
          </p:cNvPr>
          <p:cNvSpPr/>
          <p:nvPr/>
        </p:nvSpPr>
        <p:spPr bwMode="auto">
          <a:xfrm>
            <a:off x="2283552" y="3926595"/>
            <a:ext cx="2133600" cy="15240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rPr>
              <a:t>Application</a:t>
            </a:r>
            <a:br>
              <a:rPr lang="en-US" dirty="0">
                <a:latin typeface="+mn-lt"/>
              </a:rPr>
            </a:br>
            <a:r>
              <a:rPr lang="en-US" dirty="0">
                <a:latin typeface="+mn-lt"/>
              </a:rPr>
              <a:t>Server</a:t>
            </a:r>
            <a:endParaRPr kumimoji="0" lang="en-US" sz="2400" b="0" i="0" u="none" strike="noStrike" cap="none" normalizeH="0" baseline="0" dirty="0">
              <a:ln>
                <a:noFill/>
              </a:ln>
              <a:solidFill>
                <a:schemeClr val="tx1"/>
              </a:solidFill>
              <a:effectLst/>
              <a:latin typeface="+mn-lt"/>
              <a:ea typeface="ＭＳ Ｐゴシック" charset="0"/>
            </a:endParaRPr>
          </a:p>
        </p:txBody>
      </p:sp>
      <p:cxnSp>
        <p:nvCxnSpPr>
          <p:cNvPr id="25" name="Straight Connector 24">
            <a:extLst>
              <a:ext uri="{FF2B5EF4-FFF2-40B4-BE49-F238E27FC236}">
                <a16:creationId xmlns:a16="http://schemas.microsoft.com/office/drawing/2014/main" id="{316EF7E4-D780-B37D-1866-DEFC91C36A3D}"/>
              </a:ext>
            </a:extLst>
          </p:cNvPr>
          <p:cNvCxnSpPr>
            <a:stCxn id="21" idx="2"/>
            <a:endCxn id="24" idx="0"/>
          </p:cNvCxnSpPr>
          <p:nvPr/>
        </p:nvCxnSpPr>
        <p:spPr bwMode="auto">
          <a:xfrm>
            <a:off x="3350352" y="2935995"/>
            <a:ext cx="0" cy="99060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6" name="Straight Connector 25">
            <a:extLst>
              <a:ext uri="{FF2B5EF4-FFF2-40B4-BE49-F238E27FC236}">
                <a16:creationId xmlns:a16="http://schemas.microsoft.com/office/drawing/2014/main" id="{C8BB52DF-CBC3-4735-46F3-07FA7C8F135B}"/>
              </a:ext>
            </a:extLst>
          </p:cNvPr>
          <p:cNvCxnSpPr>
            <a:stCxn id="24" idx="3"/>
            <a:endCxn id="23" idx="2"/>
          </p:cNvCxnSpPr>
          <p:nvPr/>
        </p:nvCxnSpPr>
        <p:spPr bwMode="auto">
          <a:xfrm>
            <a:off x="4417152" y="4688595"/>
            <a:ext cx="587566"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B6E60B73-4C58-7CF0-C44E-38C8F282DEC9}"/>
              </a:ext>
            </a:extLst>
          </p:cNvPr>
          <p:cNvSpPr txBox="1"/>
          <p:nvPr/>
        </p:nvSpPr>
        <p:spPr>
          <a:xfrm>
            <a:off x="2614253" y="3442927"/>
            <a:ext cx="736099" cy="348557"/>
          </a:xfrm>
          <a:prstGeom prst="rect">
            <a:avLst/>
          </a:prstGeom>
          <a:noFill/>
        </p:spPr>
        <p:txBody>
          <a:bodyPr wrap="none" rtlCol="0">
            <a:spAutoFit/>
          </a:bodyPr>
          <a:lstStyle/>
          <a:p>
            <a:r>
              <a:rPr lang="en-US" sz="1800" b="1" dirty="0">
                <a:latin typeface="Courier New"/>
                <a:cs typeface="Courier New"/>
              </a:rPr>
              <a:t>http</a:t>
            </a:r>
          </a:p>
        </p:txBody>
      </p:sp>
      <p:sp>
        <p:nvSpPr>
          <p:cNvPr id="28" name="Rectangle 3" descr="Rectangle: Click to edit Master text styles&#10;Second level&#10;Third level&#10;Fourth level&#10;Fifth level">
            <a:extLst>
              <a:ext uri="{FF2B5EF4-FFF2-40B4-BE49-F238E27FC236}">
                <a16:creationId xmlns:a16="http://schemas.microsoft.com/office/drawing/2014/main" id="{0EF8FBB6-4384-AD2F-B5A7-71E5868FA876}"/>
              </a:ext>
            </a:extLst>
          </p:cNvPr>
          <p:cNvSpPr txBox="1">
            <a:spLocks noChangeArrowheads="1"/>
          </p:cNvSpPr>
          <p:nvPr/>
        </p:nvSpPr>
        <p:spPr bwMode="auto">
          <a:xfrm>
            <a:off x="7069153" y="1333038"/>
            <a:ext cx="4716752" cy="49876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a:lnSpc>
                <a:spcPct val="100000"/>
              </a:lnSpc>
            </a:pPr>
            <a:r>
              <a:rPr lang="en-US" sz="2000" b="0" dirty="0"/>
              <a:t>The CGI handler was replaced with a totally new architecture</a:t>
            </a:r>
          </a:p>
          <a:p>
            <a:pPr lvl="1">
              <a:lnSpc>
                <a:spcPct val="100000"/>
              </a:lnSpc>
            </a:pPr>
            <a:r>
              <a:rPr lang="en-US" sz="1550" b="0" dirty="0"/>
              <a:t>CGIs were processed based</a:t>
            </a:r>
          </a:p>
          <a:p>
            <a:pPr lvl="1">
              <a:lnSpc>
                <a:spcPct val="100000"/>
              </a:lnSpc>
            </a:pPr>
            <a:r>
              <a:rPr lang="en-US" sz="1550" b="0" dirty="0"/>
              <a:t>CGIs had to communicate via stdin and </a:t>
            </a:r>
            <a:r>
              <a:rPr lang="en-US" sz="1550" b="0" dirty="0" err="1"/>
              <a:t>stdout</a:t>
            </a:r>
            <a:r>
              <a:rPr lang="en-US" sz="1550" b="0" dirty="0"/>
              <a:t> to a local file system</a:t>
            </a:r>
          </a:p>
          <a:p>
            <a:pPr>
              <a:lnSpc>
                <a:spcPct val="100000"/>
              </a:lnSpc>
            </a:pPr>
            <a:r>
              <a:rPr lang="en-US" sz="1800" b="0" dirty="0"/>
              <a:t>Application servers replaced CGI with interfaces that streamed HTTP over a network protocol (could be localhost, but could also be anywhere)</a:t>
            </a:r>
          </a:p>
          <a:p>
            <a:pPr>
              <a:lnSpc>
                <a:spcPct val="100000"/>
              </a:lnSpc>
            </a:pPr>
            <a:r>
              <a:rPr lang="en-US" sz="1800" b="0" dirty="0"/>
              <a:t>Application Server managed the </a:t>
            </a:r>
            <a:r>
              <a:rPr lang="en-US" sz="1800" b="0" dirty="0" err="1"/>
              <a:t>lifecyle</a:t>
            </a:r>
            <a:r>
              <a:rPr lang="en-US" sz="1800" b="0" dirty="0"/>
              <a:t> of applications – called webapps</a:t>
            </a:r>
          </a:p>
          <a:p>
            <a:pPr>
              <a:lnSpc>
                <a:spcPct val="100000"/>
              </a:lnSpc>
            </a:pPr>
            <a:r>
              <a:rPr lang="en-US" sz="1800" b="0" dirty="0"/>
              <a:t>Webapps could be run in threads instead of processes</a:t>
            </a:r>
          </a:p>
          <a:p>
            <a:pPr>
              <a:lnSpc>
                <a:spcPct val="100000"/>
              </a:lnSpc>
            </a:pPr>
            <a:r>
              <a:rPr lang="en-US" sz="1800" b="0" dirty="0"/>
              <a:t>Libraries were created that abstracted HTTP and HTML from developers</a:t>
            </a:r>
          </a:p>
          <a:p>
            <a:pPr lvl="1">
              <a:lnSpc>
                <a:spcPct val="100000"/>
              </a:lnSpc>
            </a:pPr>
            <a:endParaRPr lang="en-US" sz="1800" b="0" dirty="0"/>
          </a:p>
        </p:txBody>
      </p:sp>
      <p:sp>
        <p:nvSpPr>
          <p:cNvPr id="29" name="TextBox 28">
            <a:extLst>
              <a:ext uri="{FF2B5EF4-FFF2-40B4-BE49-F238E27FC236}">
                <a16:creationId xmlns:a16="http://schemas.microsoft.com/office/drawing/2014/main" id="{DDD0FC7C-A31B-55AD-75AE-8280CE9721E6}"/>
              </a:ext>
            </a:extLst>
          </p:cNvPr>
          <p:cNvSpPr txBox="1"/>
          <p:nvPr/>
        </p:nvSpPr>
        <p:spPr>
          <a:xfrm>
            <a:off x="7403577" y="876621"/>
            <a:ext cx="4047903" cy="480131"/>
          </a:xfrm>
          <a:prstGeom prst="rect">
            <a:avLst/>
          </a:prstGeom>
          <a:noFill/>
        </p:spPr>
        <p:txBody>
          <a:bodyPr wrap="none" rtlCol="0">
            <a:spAutoFit/>
          </a:bodyPr>
          <a:lstStyle/>
          <a:p>
            <a:r>
              <a:rPr lang="en-US" sz="2800" b="0" dirty="0">
                <a:latin typeface="+mn-lt"/>
              </a:rPr>
              <a:t>Architecture Changes</a:t>
            </a:r>
            <a:endParaRPr lang="en-US" sz="2000" b="0" dirty="0">
              <a:latin typeface="+mn-lt"/>
            </a:endParaRP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406095" y="2522403"/>
            <a:ext cx="1300910" cy="5297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30" name="Rectangle 29">
            <a:extLst>
              <a:ext uri="{FF2B5EF4-FFF2-40B4-BE49-F238E27FC236}">
                <a16:creationId xmlns:a16="http://schemas.microsoft.com/office/drawing/2014/main" id="{A04C5EE7-2C26-41E5-CF05-27541FDEE85E}"/>
              </a:ext>
            </a:extLst>
          </p:cNvPr>
          <p:cNvSpPr/>
          <p:nvPr/>
        </p:nvSpPr>
        <p:spPr bwMode="auto">
          <a:xfrm>
            <a:off x="2718717" y="4748270"/>
            <a:ext cx="1300910" cy="529728"/>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rgbClr val="CCCC00"/>
                </a:solidFill>
                <a:effectLst/>
                <a:latin typeface="+mn-lt"/>
                <a:ea typeface="ＭＳ Ｐゴシック" charset="0"/>
              </a:rPr>
              <a:t>WebApp</a:t>
            </a:r>
          </a:p>
        </p:txBody>
      </p:sp>
      <p:pic>
        <p:nvPicPr>
          <p:cNvPr id="7170" name="Picture 2" descr="Image result for when was apache tomcat created">
            <a:extLst>
              <a:ext uri="{FF2B5EF4-FFF2-40B4-BE49-F238E27FC236}">
                <a16:creationId xmlns:a16="http://schemas.microsoft.com/office/drawing/2014/main" id="{1BE5B689-9A0E-34E6-9D7F-4ACC6CE78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4748270"/>
            <a:ext cx="1703544" cy="120111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4C0CF87-E526-09BD-D13D-53BFBB11E2A1}"/>
              </a:ext>
            </a:extLst>
          </p:cNvPr>
          <p:cNvSpPr txBox="1"/>
          <p:nvPr/>
        </p:nvSpPr>
        <p:spPr>
          <a:xfrm>
            <a:off x="174080" y="5949386"/>
            <a:ext cx="1906227" cy="286232"/>
          </a:xfrm>
          <a:prstGeom prst="rect">
            <a:avLst/>
          </a:prstGeom>
          <a:noFill/>
        </p:spPr>
        <p:txBody>
          <a:bodyPr wrap="none" rtlCol="0">
            <a:spAutoFit/>
          </a:bodyPr>
          <a:lstStyle/>
          <a:p>
            <a:r>
              <a:rPr lang="en-US" sz="1400" b="0" dirty="0">
                <a:latin typeface="+mn-lt"/>
              </a:rPr>
              <a:t>Apache Tomcat 1.0</a:t>
            </a:r>
          </a:p>
        </p:txBody>
      </p:sp>
    </p:spTree>
    <p:extLst>
      <p:ext uri="{BB962C8B-B14F-4D97-AF65-F5344CB8AC3E}">
        <p14:creationId xmlns:p14="http://schemas.microsoft.com/office/powerpoint/2010/main" val="373085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49201</TotalTime>
  <Words>4263</Words>
  <Application>Microsoft Macintosh PowerPoint</Application>
  <PresentationFormat>Widescreen</PresentationFormat>
  <Paragraphs>576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Courier</vt:lpstr>
      <vt:lpstr>Courier New</vt:lpstr>
      <vt:lpstr>Helvetica</vt:lpstr>
      <vt:lpstr>Verdana</vt:lpstr>
      <vt:lpstr>Office Theme</vt:lpstr>
      <vt:lpstr>SE 577 Software Architecture   Web and API Architecture  </vt:lpstr>
      <vt:lpstr>The Architecture of the Web – How to think about this material</vt:lpstr>
      <vt:lpstr>The “Father” of the internet – Vint Cerf</vt:lpstr>
      <vt:lpstr>History of the Web – circa 1989/1990</vt:lpstr>
      <vt:lpstr>Web 1.0, 2.0, and perhaps soon 3.0</vt:lpstr>
      <vt:lpstr>Web 1.0 – The “Read Only Web” Architecture</vt:lpstr>
      <vt:lpstr>Web 1.0.1 – The Common Gateway Interface (CGI) Circa 1993</vt:lpstr>
      <vt:lpstr>Web 1.0.2 – Javascript  Circa 1995</vt:lpstr>
      <vt:lpstr>Web 1.0.3 – The Application Server - Circa 1999</vt:lpstr>
      <vt:lpstr>Web 1.0.4 – The Application Framework - Circa 2000-2003</vt:lpstr>
      <vt:lpstr>Web 1.0 Summary (from an architecture perspective)</vt:lpstr>
      <vt:lpstr>Web 2.0 – Circa 2005/2006</vt:lpstr>
      <vt:lpstr>Web 2.0 starts by exploiting a little known feature called XHTR (XML Http Request) </vt:lpstr>
      <vt:lpstr>What does XHTR (and AJAX) enable along with its architecture?</vt:lpstr>
      <vt:lpstr>Capabilities enabled by the Web 2.0 Architecture</vt:lpstr>
      <vt:lpstr>Web 2.0 – Circa 2005</vt:lpstr>
      <vt:lpstr>Web 2.x – Circa 2008-today</vt:lpstr>
      <vt:lpstr>Web 2.x Summary</vt:lpstr>
      <vt:lpstr>Web 2.x Architecture Summary</vt:lpstr>
      <vt:lpstr>Web 3.0 Objectives – Possibly what’s next</vt:lpstr>
      <vt:lpstr>Web 3.0 Also Introduces New Capabilities that Impact the Architecture</vt:lpstr>
      <vt:lpstr>Before we get into the architecture of Web3, an example is required to understand it.</vt:lpstr>
      <vt:lpstr>What is a prior authorization, and why are these things even necessary</vt:lpstr>
      <vt:lpstr>But how can the outcomes for the same use case differ?</vt:lpstr>
      <vt:lpstr>How doe healthcare companies monetize prior authorization services?</vt:lpstr>
      <vt:lpstr>Architecture for Prior-Authorization in Web2</vt:lpstr>
      <vt:lpstr>Architecture for Prior-Authorization in Web2</vt:lpstr>
      <vt:lpstr>Architecture for Prior-Authorization in Web3</vt:lpstr>
      <vt:lpstr>API in Web 2 vs Smart Contracts in Web3 from an Architecture Perspective</vt:lpstr>
      <vt:lpstr>Blockchain Architecture – The blockchain</vt:lpstr>
      <vt:lpstr>Blockchain Architecture – The smart contract</vt:lpstr>
      <vt:lpstr>Returning to the Pre-Auth example via smart contract</vt:lpstr>
      <vt:lpstr>API in Web 2 vs Smart Contracts in Web3 from an Architecture Perspective</vt:lpstr>
      <vt:lpstr>API in Web 2 vs Smart Contracts in Web3 from an Architecture Perspective</vt:lpstr>
      <vt:lpstr>API vs Smart Contract Architecture</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842</cp:revision>
  <cp:lastPrinted>2022-04-16T18:39:41Z</cp:lastPrinted>
  <dcterms:created xsi:type="dcterms:W3CDTF">2000-03-07T00:57:40Z</dcterms:created>
  <dcterms:modified xsi:type="dcterms:W3CDTF">2022-05-01T17:56:43Z</dcterms:modified>
</cp:coreProperties>
</file>