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7"/>
  </p:notesMasterIdLst>
  <p:handoutMasterIdLst>
    <p:handoutMasterId r:id="rId8"/>
  </p:handoutMasterIdLst>
  <p:sldIdLst>
    <p:sldId id="256" r:id="rId2"/>
    <p:sldId id="593" r:id="rId3"/>
    <p:sldId id="594" r:id="rId4"/>
    <p:sldId id="595" r:id="rId5"/>
    <p:sldId id="596" r:id="rId6"/>
  </p:sldIdLst>
  <p:sldSz cx="12192000" cy="6858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15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30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45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860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575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4290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0005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5720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D1039B"/>
    <a:srgbClr val="FF9900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000"/>
  </p:normalViewPr>
  <p:slideViewPr>
    <p:cSldViewPr snapToGrid="0">
      <p:cViewPr varScale="1">
        <p:scale>
          <a:sx n="131" d="100"/>
          <a:sy n="131" d="100"/>
        </p:scale>
        <p:origin x="208" y="4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9" d="100"/>
        <a:sy n="279" d="100"/>
      </p:scale>
      <p:origin x="0" y="99264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98513"/>
            <a:ext cx="5461000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15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30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45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860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57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1CDF6-63A3-7441-825E-A321579A90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C884-E3E0-9545-9EEC-90F279DF96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53955-71C4-784B-B2E5-570BAC65E5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035"/>
            <a:ext cx="10972800" cy="698948"/>
          </a:xfrm>
        </p:spPr>
        <p:txBody>
          <a:bodyPr/>
          <a:lstStyle>
            <a:lvl1pPr>
              <a:defRPr sz="36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8138"/>
            <a:ext cx="10972800" cy="4987629"/>
          </a:xfrm>
        </p:spPr>
        <p:txBody>
          <a:bodyPr/>
          <a:lstStyle>
            <a:lvl1pPr>
              <a:defRPr sz="2700">
                <a:latin typeface="+mn-lt"/>
              </a:defRPr>
            </a:lvl1pPr>
            <a:lvl2pPr>
              <a:defRPr sz="225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575">
                <a:latin typeface="+mn-lt"/>
              </a:defRPr>
            </a:lvl4pPr>
            <a:lvl5pPr>
              <a:defRPr sz="1575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5A833-F9D8-F94E-A624-F22E876330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4664-F699-DB42-8CC0-2E9C933A58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150"/>
            </a:lvl1pPr>
            <a:lvl2pPr>
              <a:defRPr sz="2700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150"/>
            </a:lvl1pPr>
            <a:lvl2pPr>
              <a:defRPr sz="2700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1D0DF-DEFA-3941-9593-12C70E3F04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6CF7C-24C9-2C45-9C24-4F8154DAD6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42623-2795-5546-9F54-B1FF951BCC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F4E1-6A12-E04A-9CB3-8CDF45CB7C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0"/>
            <a:ext cx="4011084" cy="1162050"/>
          </a:xfrm>
        </p:spPr>
        <p:txBody>
          <a:bodyPr anchor="b"/>
          <a:lstStyle>
            <a:lvl1pPr algn="l">
              <a:defRPr sz="22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3"/>
            <a:ext cx="4011084" cy="4691063"/>
          </a:xfrm>
        </p:spPr>
        <p:txBody>
          <a:bodyPr/>
          <a:lstStyle>
            <a:lvl1pPr marL="0" indent="0">
              <a:buNone/>
              <a:defRPr sz="1575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F1281-509C-A94A-B6F4-DA198DAF2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8"/>
          </a:xfrm>
        </p:spPr>
        <p:txBody>
          <a:bodyPr anchor="b"/>
          <a:lstStyle>
            <a:lvl1pPr algn="l">
              <a:defRPr sz="22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2"/>
          </a:xfrm>
        </p:spPr>
        <p:txBody>
          <a:bodyPr/>
          <a:lstStyle>
            <a:lvl1pPr marL="0" indent="0">
              <a:buNone/>
              <a:defRPr sz="1575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8A63-6D25-E140-B9A3-859E3F1D49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503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153"/>
            <a:ext cx="2844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12BA26-4F48-7944-9284-F2989996F9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4/12/23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153"/>
            <a:ext cx="3860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34655"/>
            <a:ext cx="2844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95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6pPr>
      <a:lvl7pPr marL="102870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7pPr>
      <a:lvl8pPr marL="154305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8pPr>
      <a:lvl9pPr marL="205740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hitectingSoftware/se577-project-setu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1100" y="1075135"/>
            <a:ext cx="9886950" cy="3295133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28575" rIns="71438" bIns="28575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577</a:t>
            </a:r>
            <a:br>
              <a:rPr lang="en-US" altLang="en-US" b="1" dirty="0"/>
            </a:br>
            <a:r>
              <a:rPr lang="en-US" altLang="en-US" b="1" dirty="0"/>
              <a:t>Software Architecture</a:t>
            </a:r>
            <a:br>
              <a:rPr lang="en-US" altLang="en-US" sz="2025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>
                <a:solidFill>
                  <a:srgbClr val="0070C0"/>
                </a:solidFill>
              </a:rPr>
              <a:t>Project Setup Helper</a:t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sz="2700" dirty="0">
                <a:solidFill>
                  <a:srgbClr val="0070C0"/>
                </a:solidFill>
                <a:effectLst/>
              </a:rPr>
              <a:t> </a:t>
            </a:r>
            <a:endParaRPr lang="en-US" altLang="en-US" sz="2025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semester project must have an interesting architecture</a:t>
            </a:r>
          </a:p>
          <a:p>
            <a:pPr lvl="1"/>
            <a:r>
              <a:rPr lang="en-US" dirty="0"/>
              <a:t>I care more about the architecture and some effort to implement it rather than look and feel and broad functionality</a:t>
            </a:r>
          </a:p>
          <a:p>
            <a:pPr lvl="1"/>
            <a:r>
              <a:rPr lang="en-US" dirty="0"/>
              <a:t>The “stock” project is a single page web application (SPA) talking to a collection of web services provided by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2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 –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</a:t>
            </a:r>
            <a:r>
              <a:rPr lang="en-US" dirty="0" err="1"/>
              <a:t>scaffoled</a:t>
            </a:r>
            <a:r>
              <a:rPr lang="en-US" dirty="0"/>
              <a:t> some basic SPAs to help get you started – see - </a:t>
            </a:r>
            <a:r>
              <a:rPr lang="en-US" dirty="0">
                <a:hlinkClick r:id="rId2"/>
              </a:rPr>
              <a:t>https://github.com/ArchitectingSoftware/se577-project-setup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This repo provides 3 starter applications – 2 using </a:t>
            </a:r>
            <a:r>
              <a:rPr lang="en-US" dirty="0" err="1"/>
              <a:t>vue.js</a:t>
            </a:r>
            <a:r>
              <a:rPr lang="en-US" dirty="0"/>
              <a:t> and one is a basic CLI (command line application)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80" y="1194626"/>
            <a:ext cx="10972800" cy="4987629"/>
          </a:xfrm>
        </p:spPr>
        <p:txBody>
          <a:bodyPr/>
          <a:lstStyle/>
          <a:p>
            <a:r>
              <a:rPr lang="en-US" dirty="0"/>
              <a:t>I like covering SPAs because they are relevant in modern web development and have very interesting architectures</a:t>
            </a:r>
          </a:p>
          <a:p>
            <a:r>
              <a:rPr lang="en-US" dirty="0"/>
              <a:t>With SPAs everything is a “web component”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06B73-34DB-5E4A-1109-03E021E205EF}"/>
              </a:ext>
            </a:extLst>
          </p:cNvPr>
          <p:cNvSpPr/>
          <p:nvPr/>
        </p:nvSpPr>
        <p:spPr>
          <a:xfrm>
            <a:off x="1083076" y="3062796"/>
            <a:ext cx="3817398" cy="363797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89CE9-9F4D-DC08-5C24-FF9C71AC2196}"/>
              </a:ext>
            </a:extLst>
          </p:cNvPr>
          <p:cNvSpPr/>
          <p:nvPr/>
        </p:nvSpPr>
        <p:spPr>
          <a:xfrm>
            <a:off x="1548807" y="4360842"/>
            <a:ext cx="2363822" cy="8803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 Component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(TypeScript)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3D14B-F13D-B129-AB20-55882189F7E0}"/>
              </a:ext>
            </a:extLst>
          </p:cNvPr>
          <p:cNvSpPr/>
          <p:nvPr/>
        </p:nvSpPr>
        <p:spPr>
          <a:xfrm>
            <a:off x="1701207" y="4513242"/>
            <a:ext cx="2363822" cy="8803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 Component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(TypeScript)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A5A89-8CF2-065A-8E7D-11663C79DDAA}"/>
              </a:ext>
            </a:extLst>
          </p:cNvPr>
          <p:cNvSpPr/>
          <p:nvPr/>
        </p:nvSpPr>
        <p:spPr>
          <a:xfrm>
            <a:off x="1853607" y="4665642"/>
            <a:ext cx="2363822" cy="8803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 Component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(TypeScript)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45599-71F3-508F-748B-C3013497E0C4}"/>
              </a:ext>
            </a:extLst>
          </p:cNvPr>
          <p:cNvSpPr/>
          <p:nvPr/>
        </p:nvSpPr>
        <p:spPr>
          <a:xfrm>
            <a:off x="2006007" y="4818042"/>
            <a:ext cx="2363822" cy="8803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 Component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(TypeScript)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4E5C1-4FA3-633E-51EA-DB992088B01A}"/>
              </a:ext>
            </a:extLst>
          </p:cNvPr>
          <p:cNvSpPr/>
          <p:nvPr/>
        </p:nvSpPr>
        <p:spPr>
          <a:xfrm>
            <a:off x="2158407" y="4970442"/>
            <a:ext cx="2363822" cy="8803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 Component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(TypeScript)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397AA-C11A-4863-171E-62D73128C396}"/>
              </a:ext>
            </a:extLst>
          </p:cNvPr>
          <p:cNvSpPr/>
          <p:nvPr/>
        </p:nvSpPr>
        <p:spPr>
          <a:xfrm>
            <a:off x="1206111" y="3739614"/>
            <a:ext cx="1524118" cy="550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41235-D2A3-6187-7E8A-0BE2F0562DBF}"/>
              </a:ext>
            </a:extLst>
          </p:cNvPr>
          <p:cNvSpPr/>
          <p:nvPr/>
        </p:nvSpPr>
        <p:spPr>
          <a:xfrm>
            <a:off x="2860979" y="3739614"/>
            <a:ext cx="1908745" cy="550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5AD1F-0336-55D5-B7D0-F40429DCAED1}"/>
              </a:ext>
            </a:extLst>
          </p:cNvPr>
          <p:cNvSpPr/>
          <p:nvPr/>
        </p:nvSpPr>
        <p:spPr>
          <a:xfrm>
            <a:off x="1227135" y="3118386"/>
            <a:ext cx="1863506" cy="550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Framework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9F6B5-DFC7-07AA-B3DA-EBF209D041B2}"/>
              </a:ext>
            </a:extLst>
          </p:cNvPr>
          <p:cNvSpPr/>
          <p:nvPr/>
        </p:nvSpPr>
        <p:spPr>
          <a:xfrm>
            <a:off x="3188399" y="3137450"/>
            <a:ext cx="1581325" cy="550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D0D01-AF3C-CDB8-E2E5-ECCA85C47021}"/>
              </a:ext>
            </a:extLst>
          </p:cNvPr>
          <p:cNvSpPr/>
          <p:nvPr/>
        </p:nvSpPr>
        <p:spPr>
          <a:xfrm>
            <a:off x="1243948" y="6119123"/>
            <a:ext cx="3525776" cy="3985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 Framework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C70AA-2080-057E-55AD-F71E5C9EE567}"/>
              </a:ext>
            </a:extLst>
          </p:cNvPr>
          <p:cNvSpPr txBox="1"/>
          <p:nvPr/>
        </p:nvSpPr>
        <p:spPr>
          <a:xfrm>
            <a:off x="2395579" y="2724169"/>
            <a:ext cx="1390124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1BC89F-F846-418E-7A28-572BE4C67259}"/>
              </a:ext>
            </a:extLst>
          </p:cNvPr>
          <p:cNvSpPr/>
          <p:nvPr/>
        </p:nvSpPr>
        <p:spPr>
          <a:xfrm>
            <a:off x="7388213" y="3078059"/>
            <a:ext cx="2645379" cy="1282783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F9035F-9218-D078-2A27-F125E06F886E}"/>
              </a:ext>
            </a:extLst>
          </p:cNvPr>
          <p:cNvSpPr txBox="1"/>
          <p:nvPr/>
        </p:nvSpPr>
        <p:spPr>
          <a:xfrm>
            <a:off x="7844735" y="2724593"/>
            <a:ext cx="1732334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724B3C-82AC-6099-E440-FF3B2564C375}"/>
              </a:ext>
            </a:extLst>
          </p:cNvPr>
          <p:cNvSpPr/>
          <p:nvPr/>
        </p:nvSpPr>
        <p:spPr>
          <a:xfrm>
            <a:off x="7466466" y="3248263"/>
            <a:ext cx="2363822" cy="8803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 Bundle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(Compacted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0772B0-A05F-8675-A3AE-BA36281A97EC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4900474" y="3719450"/>
            <a:ext cx="2487739" cy="1"/>
          </a:xfrm>
          <a:prstGeom prst="straightConnector1">
            <a:avLst/>
          </a:prstGeom>
          <a:ln w="508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C7ED8-2F3B-15E7-D991-AB2460799AAC}"/>
              </a:ext>
            </a:extLst>
          </p:cNvPr>
          <p:cNvSpPr txBox="1"/>
          <p:nvPr/>
        </p:nvSpPr>
        <p:spPr>
          <a:xfrm>
            <a:off x="5495561" y="4894953"/>
            <a:ext cx="6099242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</a:rPr>
              <a:t>The browser requests the SPA bundle from the webserver, it is then downloaded and runs completely within the browser</a:t>
            </a:r>
          </a:p>
        </p:txBody>
      </p:sp>
    </p:spTree>
    <p:extLst>
      <p:ext uri="{BB962C8B-B14F-4D97-AF65-F5344CB8AC3E}">
        <p14:creationId xmlns:p14="http://schemas.microsoft.com/office/powerpoint/2010/main" val="12304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80" y="1084304"/>
            <a:ext cx="11225720" cy="4987629"/>
          </a:xfrm>
        </p:spPr>
        <p:txBody>
          <a:bodyPr/>
          <a:lstStyle/>
          <a:p>
            <a:r>
              <a:rPr lang="en-US" dirty="0"/>
              <a:t>There are multiple popular alternatives for SPA frameworks, I will be demoing in this class using the Vue framework (v3)</a:t>
            </a:r>
          </a:p>
          <a:p>
            <a:r>
              <a:rPr lang="en-US" dirty="0"/>
              <a:t>You may use any for your project if you have previous experience or want to learn one of them</a:t>
            </a:r>
          </a:p>
        </p:txBody>
      </p:sp>
      <p:pic>
        <p:nvPicPr>
          <p:cNvPr id="1026" name="Picture 2" descr="React – Logos Download">
            <a:extLst>
              <a:ext uri="{FF2B5EF4-FFF2-40B4-BE49-F238E27FC236}">
                <a16:creationId xmlns:a16="http://schemas.microsoft.com/office/drawing/2014/main" id="{4E12D821-0C2F-94F7-E87C-BCD89DCE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40" y="3148135"/>
            <a:ext cx="49276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 SVG Vector Logos - Vector Logo Zone">
            <a:extLst>
              <a:ext uri="{FF2B5EF4-FFF2-40B4-BE49-F238E27FC236}">
                <a16:creationId xmlns:a16="http://schemas.microsoft.com/office/drawing/2014/main" id="{F34E956F-857F-E6F3-73D3-FDA44B871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18" y="2779835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.JS SVG Vector Logos - Vector Logo Zone">
            <a:extLst>
              <a:ext uri="{FF2B5EF4-FFF2-40B4-BE49-F238E27FC236}">
                <a16:creationId xmlns:a16="http://schemas.microsoft.com/office/drawing/2014/main" id="{A50C4422-F5C3-8DB7-3066-6B3867ED3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34" y="4914361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velte is Great, How I build forms on it with a store for state management  🔥 - DEV Community">
            <a:extLst>
              <a:ext uri="{FF2B5EF4-FFF2-40B4-BE49-F238E27FC236}">
                <a16:creationId xmlns:a16="http://schemas.microsoft.com/office/drawing/2014/main" id="{15703E4E-9289-BDB8-571C-DE31B8CA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168" y="4909456"/>
            <a:ext cx="43561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5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48022</TotalTime>
  <Words>264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</vt:lpstr>
      <vt:lpstr>Verdana</vt:lpstr>
      <vt:lpstr>Office Theme</vt:lpstr>
      <vt:lpstr>SE 577 Software Architecture   Project Setup Helper  </vt:lpstr>
      <vt:lpstr>Project Requirements</vt:lpstr>
      <vt:lpstr>Project Requirements – Getting Started</vt:lpstr>
      <vt:lpstr>SPA Architectures</vt:lpstr>
      <vt:lpstr>SPA Alternatives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Mitchell,Brian</cp:lastModifiedBy>
  <cp:revision>820</cp:revision>
  <cp:lastPrinted>2022-04-16T18:39:41Z</cp:lastPrinted>
  <dcterms:created xsi:type="dcterms:W3CDTF">2000-03-07T00:57:40Z</dcterms:created>
  <dcterms:modified xsi:type="dcterms:W3CDTF">2023-04-19T21:27:21Z</dcterms:modified>
</cp:coreProperties>
</file>