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14"/>
  </p:notesMasterIdLst>
  <p:sldIdLst>
    <p:sldId id="256" r:id="rId2"/>
    <p:sldId id="257" r:id="rId3"/>
    <p:sldId id="274" r:id="rId4"/>
    <p:sldId id="436" r:id="rId5"/>
    <p:sldId id="438" r:id="rId6"/>
    <p:sldId id="266" r:id="rId7"/>
    <p:sldId id="275" r:id="rId8"/>
    <p:sldId id="276" r:id="rId9"/>
    <p:sldId id="852" r:id="rId10"/>
    <p:sldId id="844" r:id="rId11"/>
    <p:sldId id="845" r:id="rId12"/>
    <p:sldId id="84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9" autoAdjust="0"/>
    <p:restoredTop sz="94651"/>
  </p:normalViewPr>
  <p:slideViewPr>
    <p:cSldViewPr snapToGrid="0" snapToObjects="1">
      <p:cViewPr varScale="1">
        <p:scale>
          <a:sx n="118" d="100"/>
          <a:sy n="118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5C60-CED6-B440-8927-4AEA12D2D7A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E4ED-59E9-4944-A32F-9556C2E2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04F-08BC-4642-81C9-00D36C75945A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CFFA-6FA3-4C6C-8A77-3356F28F7C80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53D-4D03-447A-A139-EDA188F180D9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FC3D-9B20-4F77-B52D-B54E10146E16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B6D-97C1-4E2F-88EA-2004A60DE029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922D-A106-4715-A85A-76B2A0882E12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2D5-4B11-47DE-A1F6-CCF748D12FEF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34-4C74-4702-AE92-0270A5A5157D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76F-0323-4648-A0DE-D0A05A884501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8C61-2A80-424D-B21E-E31F34EF830C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DF06-0BA9-4386-94D6-42D80F71273B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C7C3-C7FC-4D2F-B0CE-10B197DF22B1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bmitche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pg63@drexe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0" y="913816"/>
            <a:ext cx="9919855" cy="17132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SE577:Software Architecture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692347" y="4506727"/>
            <a:ext cx="5257399" cy="160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Dr. Brian Mitchell</a:t>
            </a:r>
          </a:p>
          <a:p>
            <a:r>
              <a:rPr lang="en-US" sz="2800" dirty="0"/>
              <a:t>Summer 2021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Drexel University</a:t>
            </a:r>
          </a:p>
        </p:txBody>
      </p:sp>
      <p:pic>
        <p:nvPicPr>
          <p:cNvPr id="7" name="Picture 4" descr="Drag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6" y="4654560"/>
            <a:ext cx="5419808" cy="168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246784" y="2630104"/>
            <a:ext cx="6463346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Week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09362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/>
          <a:lstStyle/>
          <a:p>
            <a:r>
              <a:rPr lang="en-US" dirty="0"/>
              <a:t>Individual assignment with multiple deliverables: </a:t>
            </a:r>
          </a:p>
          <a:p>
            <a:pPr lvl="1"/>
            <a:r>
              <a:rPr lang="en-US" dirty="0"/>
              <a:t>Design, analyze, and implement software architecture</a:t>
            </a:r>
          </a:p>
          <a:p>
            <a:pPr lvl="1"/>
            <a:r>
              <a:rPr lang="en-US" dirty="0"/>
              <a:t>Apply architecture patterns to achieve extensibility</a:t>
            </a:r>
          </a:p>
          <a:p>
            <a:pPr lvl="1"/>
            <a:r>
              <a:rPr lang="en-US" dirty="0"/>
              <a:t>Reason about various architecture quality attributes</a:t>
            </a:r>
          </a:p>
          <a:p>
            <a:pPr lvl="1"/>
            <a:endParaRPr lang="en-US" dirty="0"/>
          </a:p>
          <a:p>
            <a:r>
              <a:rPr lang="en-US" dirty="0"/>
              <a:t>Reading assignments, 2 foundational and 2 modern software architecture papers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>
            <a:normAutofit/>
          </a:bodyPr>
          <a:lstStyle/>
          <a:p>
            <a:r>
              <a:rPr lang="en-US" dirty="0"/>
              <a:t>Grading Component: </a:t>
            </a:r>
          </a:p>
          <a:p>
            <a:pPr lvl="1"/>
            <a:r>
              <a:rPr lang="en-US" dirty="0"/>
              <a:t>Course Reading summaries and other assignments 40%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Course Project 50%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Participation: 10%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7326" cy="1325563"/>
          </a:xfrm>
        </p:spPr>
        <p:txBody>
          <a:bodyPr/>
          <a:lstStyle/>
          <a:p>
            <a:r>
              <a:rPr lang="en-US" dirty="0"/>
              <a:t>A word about the technologies we will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modern technologies to demonstrate modern software architecture toolchains and implementation patterns</a:t>
            </a:r>
          </a:p>
          <a:p>
            <a:r>
              <a:rPr lang="en-US" dirty="0"/>
              <a:t>I will allow students to program in Java, but I will not be using Java in this class</a:t>
            </a:r>
          </a:p>
          <a:p>
            <a:r>
              <a:rPr lang="en-US" dirty="0"/>
              <a:t>My views about why its time to move away from Java for modern software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7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Brian Mitchell</a:t>
            </a:r>
          </a:p>
          <a:p>
            <a:pPr lvl="1"/>
            <a:r>
              <a:rPr lang="en-US" dirty="0"/>
              <a:t>Professor in Computer Science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B.S., M.S., and Ph.D. in Computer Science</a:t>
            </a:r>
          </a:p>
          <a:p>
            <a:pPr lvl="1"/>
            <a:r>
              <a:rPr lang="en-US" dirty="0"/>
              <a:t>M.E. in Computer and Telecommunication Engineering</a:t>
            </a:r>
          </a:p>
          <a:p>
            <a:pPr lvl="1"/>
            <a:r>
              <a:rPr lang="en-US" dirty="0"/>
              <a:t>Involved with CS Department Teaching, Research and Industry collaboration since 1997 </a:t>
            </a:r>
          </a:p>
          <a:p>
            <a:pPr lvl="1"/>
            <a:r>
              <a:rPr lang="en-US" dirty="0"/>
              <a:t>Ph.D. work in Software Architecture Recovery </a:t>
            </a:r>
          </a:p>
          <a:p>
            <a:pPr lvl="1"/>
            <a:endParaRPr lang="en-US" dirty="0"/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</a:t>
            </a:r>
            <a:r>
              <a:rPr lang="en-US" dirty="0" err="1"/>
              <a:t>bmitchell@Drexel.edu</a:t>
            </a:r>
            <a:endParaRPr lang="en-US" dirty="0"/>
          </a:p>
          <a:p>
            <a:pPr lvl="1"/>
            <a:r>
              <a:rPr lang="en-US" dirty="0"/>
              <a:t>Office Hours: by appointment</a:t>
            </a:r>
          </a:p>
          <a:p>
            <a:pPr lvl="1"/>
            <a:r>
              <a:rPr lang="en-US" dirty="0"/>
              <a:t>Webpage: </a:t>
            </a:r>
            <a:r>
              <a:rPr lang="en-US" dirty="0">
                <a:hlinkClick r:id="rId2"/>
              </a:rPr>
              <a:t>https://www.cs.drexel.edu/~bmitchell/</a:t>
            </a:r>
            <a:endParaRPr lang="en-US" dirty="0"/>
          </a:p>
          <a:p>
            <a:pPr lvl="1"/>
            <a:r>
              <a:rPr lang="en-US" dirty="0"/>
              <a:t>Course Slack Workspace:  https://drexel-se577-2022.slack.com/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Teaching Assistant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r>
              <a:rPr lang="en-US" dirty="0"/>
              <a:t>Mr. Sean Grimes (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spg63@drexel.edu</a:t>
            </a:r>
            <a:r>
              <a:rPr lang="en-US" b="0" i="0" u="none" strike="noStrike" dirty="0">
                <a:effectLst/>
                <a:latin typeface="Slack-Lat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Teach students about the knowledge, duty, and skills needed by software architects</a:t>
            </a:r>
          </a:p>
          <a:p>
            <a:pPr lvl="1"/>
            <a:r>
              <a:rPr lang="en-US" dirty="0"/>
              <a:t>Teach students the essential skills of software architecture modeling and analysis</a:t>
            </a:r>
          </a:p>
          <a:p>
            <a:pPr lvl="1"/>
            <a:r>
              <a:rPr lang="en-US" dirty="0"/>
              <a:t>Teach students architecture patterns and styles</a:t>
            </a:r>
          </a:p>
          <a:p>
            <a:pPr lvl="1"/>
            <a:r>
              <a:rPr lang="en-US" dirty="0"/>
              <a:t>Teach students how to specify and analyze quality attributes</a:t>
            </a:r>
          </a:p>
          <a:p>
            <a:pPr lvl="1"/>
            <a:r>
              <a:rPr lang="en-US" dirty="0"/>
              <a:t>Teach students how to analyze architecture embodied in open source projects. </a:t>
            </a:r>
          </a:p>
          <a:p>
            <a:pPr lvl="1"/>
            <a:r>
              <a:rPr lang="en-US" dirty="0"/>
              <a:t>Teach students advanced topics in architectural design.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70" y="1843430"/>
            <a:ext cx="10790530" cy="4333533"/>
          </a:xfrm>
        </p:spPr>
        <p:txBody>
          <a:bodyPr>
            <a:normAutofit/>
          </a:bodyPr>
          <a:lstStyle/>
          <a:p>
            <a:r>
              <a:rPr lang="en-US" dirty="0"/>
              <a:t>Learning outcomes: students completing this course should be able to:</a:t>
            </a:r>
          </a:p>
          <a:p>
            <a:pPr lvl="1"/>
            <a:r>
              <a:rPr lang="en-US" dirty="0"/>
              <a:t>Apply architectural principles and skills to create software systems</a:t>
            </a:r>
          </a:p>
          <a:p>
            <a:pPr lvl="1"/>
            <a:r>
              <a:rPr lang="en-US" dirty="0"/>
              <a:t>Model software architecture and analyze various trade-offs. </a:t>
            </a:r>
          </a:p>
          <a:p>
            <a:pPr lvl="1"/>
            <a:r>
              <a:rPr lang="en-US" dirty="0"/>
              <a:t>Apply architectural patterns to solve real problems</a:t>
            </a:r>
          </a:p>
          <a:p>
            <a:pPr lvl="1"/>
            <a:r>
              <a:rPr lang="en-US" dirty="0"/>
              <a:t>Identify architectural styles in open source projects</a:t>
            </a:r>
          </a:p>
          <a:p>
            <a:pPr lvl="1"/>
            <a:r>
              <a:rPr lang="en-US" dirty="0"/>
              <a:t>Analyze software requirements and choose proper architecture styles. </a:t>
            </a:r>
          </a:p>
          <a:p>
            <a:pPr lvl="1"/>
            <a:r>
              <a:rPr lang="en-US" dirty="0"/>
              <a:t>Reason about architecture quality attributes.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/>
          <a:lstStyle/>
          <a:p>
            <a:r>
              <a:rPr lang="en-US" altLang="zh-CN" dirty="0"/>
              <a:t>Reference Book 1: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 in Practice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/>
              <a:t>4th Edition,  by Len Bass, Paul Clements, Rick Kazman</a:t>
            </a:r>
          </a:p>
        </p:txBody>
      </p:sp>
      <p:pic>
        <p:nvPicPr>
          <p:cNvPr id="7" name="Picture 2" descr="http://ecx.images-amazon.com/images/I/51zvT3LdPSL._SX336_BO1,204,203,200_.jpg">
            <a:extLst>
              <a:ext uri="{FF2B5EF4-FFF2-40B4-BE49-F238E27FC236}">
                <a16:creationId xmlns:a16="http://schemas.microsoft.com/office/drawing/2014/main" id="{2DB68D32-20DE-45CA-95F8-3142F0B0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460261"/>
            <a:ext cx="3993741" cy="58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2: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Engineering Design: Theory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Carlos Otero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BF6952-07D5-4F6A-BA59-FA2D175B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80" y="655564"/>
            <a:ext cx="3362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3: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Architecture: Foundations, Theory,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R. N. Taylor, N. Medvidovic, E. M. Dashofy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71546-EE0C-4B86-8AF9-7724442E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473592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4: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Fundamentals of Software Architecture” </a:t>
            </a:r>
          </a:p>
          <a:p>
            <a:pPr marL="457200" lvl="1" indent="0">
              <a:buNone/>
            </a:pPr>
            <a:r>
              <a:rPr lang="en-US" altLang="zh-CN" dirty="0"/>
              <a:t>by Mark Richards</a:t>
            </a:r>
            <a:r>
              <a:rPr lang="en-US" dirty="0"/>
              <a:t>, Neil Ford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221C7-5D90-D947-893B-39FE573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66" y="855920"/>
            <a:ext cx="3528934" cy="46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18650</TotalTime>
  <Words>494</Words>
  <Application>Microsoft Macintosh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Slack-Lato</vt:lpstr>
      <vt:lpstr>Office Theme</vt:lpstr>
      <vt:lpstr>SE577:Software Architecture</vt:lpstr>
      <vt:lpstr>About the Instructor</vt:lpstr>
      <vt:lpstr>Teaching Assistant Information</vt:lpstr>
      <vt:lpstr>About this course</vt:lpstr>
      <vt:lpstr>About this course</vt:lpstr>
      <vt:lpstr>Learning Material</vt:lpstr>
      <vt:lpstr>Learning Material</vt:lpstr>
      <vt:lpstr>Learning Material</vt:lpstr>
      <vt:lpstr>Learning Material</vt:lpstr>
      <vt:lpstr>Assignments, Assessments, and Evaluations</vt:lpstr>
      <vt:lpstr>Assignments, Assessments, and Evaluations</vt:lpstr>
      <vt:lpstr>A word about the technologies we will be using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Health Monitor</dc:title>
  <dc:creator>Rick Kazman</dc:creator>
  <cp:lastModifiedBy>Brian Mitchell</cp:lastModifiedBy>
  <cp:revision>96</cp:revision>
  <dcterms:created xsi:type="dcterms:W3CDTF">2016-05-03T21:17:55Z</dcterms:created>
  <dcterms:modified xsi:type="dcterms:W3CDTF">2022-03-30T01:31:30Z</dcterms:modified>
</cp:coreProperties>
</file>