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40"/>
  </p:notesMasterIdLst>
  <p:sldIdLst>
    <p:sldId id="256" r:id="rId2"/>
    <p:sldId id="257" r:id="rId3"/>
    <p:sldId id="274" r:id="rId4"/>
    <p:sldId id="436" r:id="rId5"/>
    <p:sldId id="438" r:id="rId6"/>
    <p:sldId id="266" r:id="rId7"/>
    <p:sldId id="275" r:id="rId8"/>
    <p:sldId id="276" r:id="rId9"/>
    <p:sldId id="844" r:id="rId10"/>
    <p:sldId id="845" r:id="rId11"/>
    <p:sldId id="850" r:id="rId12"/>
    <p:sldId id="846" r:id="rId13"/>
    <p:sldId id="847" r:id="rId14"/>
    <p:sldId id="267" r:id="rId15"/>
    <p:sldId id="622" r:id="rId16"/>
    <p:sldId id="623" r:id="rId17"/>
    <p:sldId id="624" r:id="rId18"/>
    <p:sldId id="625" r:id="rId19"/>
    <p:sldId id="626" r:id="rId20"/>
    <p:sldId id="268" r:id="rId21"/>
    <p:sldId id="270" r:id="rId22"/>
    <p:sldId id="631" r:id="rId23"/>
    <p:sldId id="632" r:id="rId24"/>
    <p:sldId id="633" r:id="rId25"/>
    <p:sldId id="634" r:id="rId26"/>
    <p:sldId id="635" r:id="rId27"/>
    <p:sldId id="636" r:id="rId28"/>
    <p:sldId id="637" r:id="rId29"/>
    <p:sldId id="638" r:id="rId30"/>
    <p:sldId id="639" r:id="rId31"/>
    <p:sldId id="640" r:id="rId32"/>
    <p:sldId id="627" r:id="rId33"/>
    <p:sldId id="848" r:id="rId34"/>
    <p:sldId id="849" r:id="rId35"/>
    <p:sldId id="271" r:id="rId36"/>
    <p:sldId id="264" r:id="rId37"/>
    <p:sldId id="263" r:id="rId38"/>
    <p:sldId id="85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4640"/>
  </p:normalViewPr>
  <p:slideViewPr>
    <p:cSldViewPr snapToGrid="0" snapToObjects="1">
      <p:cViewPr varScale="1">
        <p:scale>
          <a:sx n="93" d="100"/>
          <a:sy n="93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45C60-CED6-B440-8927-4AEA12D2D7A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FE4ED-59E9-4944-A32F-9556C2E2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dirty="0">
                <a:latin typeface="Arial" pitchFamily="34" charset="0"/>
              </a:rPr>
              <a:t>© 2005 by Carnegie Mellon University</a:t>
            </a:r>
          </a:p>
          <a:p>
            <a:endParaRPr lang="en-US" sz="800" dirty="0"/>
          </a:p>
        </p:txBody>
      </p:sp>
      <p:sp>
        <p:nvSpPr>
          <p:cNvPr id="38502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E83CB-DCFE-4493-A19A-7FF497BD583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85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385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2573" y="4529844"/>
            <a:ext cx="5142177" cy="4065637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16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4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i="0" dirty="0">
                <a:latin typeface="Arial" pitchFamily="34" charset="0"/>
              </a:rPr>
              <a:t>© 2005 by Carnegie Mellon University</a:t>
            </a:r>
          </a:p>
          <a:p>
            <a:endParaRPr lang="en-US" sz="800" dirty="0"/>
          </a:p>
        </p:txBody>
      </p:sp>
      <p:sp>
        <p:nvSpPr>
          <p:cNvPr id="386051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61624BE7-E2AF-4F87-A80D-2FD3775C39A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860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0613" cy="3471862"/>
          </a:xfrm>
          <a:ln cap="flat"/>
        </p:spPr>
      </p:sp>
      <p:sp>
        <p:nvSpPr>
          <p:cNvPr id="386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5616" y="4534455"/>
            <a:ext cx="5142177" cy="4061027"/>
          </a:xfrm>
          <a:prstGeom prst="rect">
            <a:avLst/>
          </a:prstGeom>
          <a:noFill/>
          <a:ln/>
        </p:spPr>
        <p:txBody>
          <a:bodyPr lIns="92763" tIns="46380" rIns="92763" bIns="46380"/>
          <a:lstStyle/>
          <a:p>
            <a:pPr defTabSz="771216" eaLnBrk="1" hangingPunct="1">
              <a:lnSpc>
                <a:spcPct val="90000"/>
              </a:lnSpc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3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F04F-08BC-4642-81C9-00D36C75945A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CFFA-6FA3-4C6C-8A77-3356F28F7C80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8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53D-4D03-447A-A139-EDA188F180D9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FC3D-9B20-4F77-B52D-B54E10146E16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8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B6D-97C1-4E2F-88EA-2004A60DE029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0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922D-A106-4715-A85A-76B2A0882E12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2D5-4B11-47DE-A1F6-CCF748D12FEF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7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E434-4C74-4702-AE92-0270A5A5157D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9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76F-0323-4648-A0DE-D0A05A884501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7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8C61-2A80-424D-B21E-E31F34EF830C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7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DF06-0BA9-4386-94D6-42D80F71273B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3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C7C3-C7FC-4D2F-B0CE-10B197DF22B1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7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drexel.edu/~bmitchel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pg63@drexel.ed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090" y="913816"/>
            <a:ext cx="9919855" cy="17132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SE577:Software Architecture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692347" y="4506727"/>
            <a:ext cx="5257399" cy="1600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Dr. Brian Mitchell</a:t>
            </a:r>
          </a:p>
          <a:p>
            <a:r>
              <a:rPr lang="en-US" sz="2800" dirty="0"/>
              <a:t>Summer 2021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Drexel University</a:t>
            </a:r>
          </a:p>
        </p:txBody>
      </p:sp>
      <p:pic>
        <p:nvPicPr>
          <p:cNvPr id="7" name="Picture 4" descr="Dragon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16" y="4654560"/>
            <a:ext cx="5419808" cy="168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246784" y="2630104"/>
            <a:ext cx="6463346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Week 1: 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209362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Assignments, Assessments,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DE04-F64B-4CFF-A456-22A38584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87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Grading Component: </a:t>
            </a:r>
          </a:p>
          <a:p>
            <a:pPr lvl="1"/>
            <a:r>
              <a:rPr lang="en-US" dirty="0"/>
              <a:t>Individual Homework (3): 40%</a:t>
            </a:r>
          </a:p>
          <a:p>
            <a:pPr lvl="2"/>
            <a:r>
              <a:rPr lang="en-US" dirty="0"/>
              <a:t>Individual Homework 1 (I-HW1) : 15%</a:t>
            </a:r>
          </a:p>
          <a:p>
            <a:pPr lvl="2"/>
            <a:r>
              <a:rPr lang="en-US" dirty="0"/>
              <a:t>Individual Homework 2 (I-HW2) : 15%</a:t>
            </a:r>
          </a:p>
          <a:p>
            <a:pPr lvl="2"/>
            <a:r>
              <a:rPr lang="en-US" dirty="0"/>
              <a:t>Individual Homework 3 (I-HW1) : 10%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Group Homework (3):  50%</a:t>
            </a:r>
          </a:p>
          <a:p>
            <a:pPr lvl="2"/>
            <a:r>
              <a:rPr lang="en-US" dirty="0"/>
              <a:t>Group Homework 1 (G-HW1): 20%</a:t>
            </a:r>
          </a:p>
          <a:p>
            <a:pPr lvl="2"/>
            <a:r>
              <a:rPr lang="en-US" dirty="0"/>
              <a:t>Group Homework 2 (G-HW2): 20%</a:t>
            </a:r>
          </a:p>
          <a:p>
            <a:pPr lvl="2"/>
            <a:r>
              <a:rPr lang="en-US" dirty="0"/>
              <a:t>Group Presentation  (G-HW3): 10%</a:t>
            </a:r>
          </a:p>
          <a:p>
            <a:pPr lvl="2"/>
            <a:r>
              <a:rPr lang="en-US" dirty="0"/>
              <a:t>Peer review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Participation: 10%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7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366E-3987-44F9-AD78-9E66CD7A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Schedule (subject to change)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3ABB4-485D-436A-93A8-EE5E5ECB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05441F3-5990-4424-B102-3FFA9AA60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57654"/>
              </p:ext>
            </p:extLst>
          </p:nvPr>
        </p:nvGraphicFramePr>
        <p:xfrm>
          <a:off x="608888" y="2075771"/>
          <a:ext cx="11205159" cy="3251200"/>
        </p:xfrm>
        <a:graphic>
          <a:graphicData uri="http://schemas.openxmlformats.org/drawingml/2006/table">
            <a:tbl>
              <a:tblPr/>
              <a:tblGrid>
                <a:gridCol w="724862">
                  <a:extLst>
                    <a:ext uri="{9D8B030D-6E8A-4147-A177-3AD203B41FA5}">
                      <a16:colId xmlns:a16="http://schemas.microsoft.com/office/drawing/2014/main" val="4247640543"/>
                    </a:ext>
                  </a:extLst>
                </a:gridCol>
                <a:gridCol w="755065">
                  <a:extLst>
                    <a:ext uri="{9D8B030D-6E8A-4147-A177-3AD203B41FA5}">
                      <a16:colId xmlns:a16="http://schemas.microsoft.com/office/drawing/2014/main" val="93990406"/>
                    </a:ext>
                  </a:extLst>
                </a:gridCol>
                <a:gridCol w="5919707">
                  <a:extLst>
                    <a:ext uri="{9D8B030D-6E8A-4147-A177-3AD203B41FA5}">
                      <a16:colId xmlns:a16="http://schemas.microsoft.com/office/drawing/2014/main" val="2337732840"/>
                    </a:ext>
                  </a:extLst>
                </a:gridCol>
                <a:gridCol w="2461510">
                  <a:extLst>
                    <a:ext uri="{9D8B030D-6E8A-4147-A177-3AD203B41FA5}">
                      <a16:colId xmlns:a16="http://schemas.microsoft.com/office/drawing/2014/main" val="2256839637"/>
                    </a:ext>
                  </a:extLst>
                </a:gridCol>
                <a:gridCol w="1344015">
                  <a:extLst>
                    <a:ext uri="{9D8B030D-6E8A-4147-A177-3AD203B41FA5}">
                      <a16:colId xmlns:a16="http://schemas.microsoft.com/office/drawing/2014/main" val="169192013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12700" marB="127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12700" marB="127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Assigning Homework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Homework Due date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18498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 24th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The basics of software architecture and architecting skills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G-H1: form group and Set up Repository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12700" marB="127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6739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 1st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Modeling, UML and C4： 4+1 modeling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I-H1: C-S of KWIC pipe and filter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G-H1 Due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8207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 8th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Fundamental Architecture Styles: C-S, Pipe-Filter, Event Handling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I-H2: C-S C4 KWIC Event Handling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I-H1 Due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5349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 15th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Fundamental Styles: C-S, Pipe-Filter, Event Handling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I-H3: C-S C4 Calculator Client Server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12700" marB="127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3599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 22th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Quality Attributes I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12700" marB="127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I-H2 Due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1305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 29th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 Software Architecture in practice I: Modern SOA and Web Architecture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G-H2: SOA Train Ticket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I-H3 Due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0239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 5th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 Quality Attributes II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12700" marB="127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12700" marB="127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1140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 12th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 Software Architecture in practice II: Cloud computing and Microservices (1)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G-H3: MS Train Ticket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G-H2 Due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9083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 19th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 Advanced topics in software architecture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12700" marB="127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G-H3 Design Due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3077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 26th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 Project Presentation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G-H4: Project Presentation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12700" marB="127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2679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12700" marB="127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12700" marB="127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12700" marB="127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G-H3 Due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38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5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7326" cy="1325563"/>
          </a:xfrm>
        </p:spPr>
        <p:txBody>
          <a:bodyPr/>
          <a:lstStyle/>
          <a:p>
            <a:r>
              <a:rPr lang="en-US" dirty="0"/>
              <a:t>Survey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“Software Architecture”?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What are the duties of a " Software Architect"?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Does your team model architecture?  (20/26 yes)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4F657-ACF0-4EB7-BFBE-A1CD7776C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50" y="3433762"/>
            <a:ext cx="76009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7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7326" cy="1325563"/>
          </a:xfrm>
        </p:spPr>
        <p:txBody>
          <a:bodyPr/>
          <a:lstStyle/>
          <a:p>
            <a:r>
              <a:rPr lang="en-US" dirty="0"/>
              <a:t>Survey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How does your team model architecture?  (10 use UML)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D37149-E656-42A9-92EC-3509C6CA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686250"/>
            <a:ext cx="89344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4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About Software </a:t>
            </a:r>
            <a:r>
              <a:rPr lang="en-US" b="1" dirty="0">
                <a:solidFill>
                  <a:schemeClr val="accent4"/>
                </a:solidFill>
              </a:rPr>
              <a:t>Architecture</a:t>
            </a:r>
            <a:endParaRPr lang="en-US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Software Engineering Institute has several </a:t>
            </a:r>
            <a:r>
              <a:rPr lang="en-US" i="1" dirty="0"/>
              <a:t>hundred</a:t>
            </a:r>
            <a:r>
              <a:rPr lang="en-US" dirty="0"/>
              <a:t> definitions on its web-site.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A software architecture is often depicted using an ad hoc box-and-line drawing of the system that is intended to solve the problems articulated by the specification.</a:t>
            </a:r>
          </a:p>
          <a:p>
            <a:pPr lvl="1" eaLnBrk="1" hangingPunct="1"/>
            <a:r>
              <a:rPr lang="en-US" dirty="0"/>
              <a:t>Boxes show elements or “parts” of the system.</a:t>
            </a:r>
          </a:p>
          <a:p>
            <a:pPr lvl="1" eaLnBrk="1" hangingPunct="1"/>
            <a:r>
              <a:rPr lang="en-US" dirty="0"/>
              <a:t>Lines show relationships among the parts.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652000" y="5885336"/>
            <a:ext cx="558890" cy="32575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4A1D5BC-0A75-411A-8A53-7F1E69D06051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90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“Typical” Software Architecture Model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9954" y="1579978"/>
            <a:ext cx="7648254" cy="43157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AC4DF-CC9C-4ABD-9931-467609DF24FE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747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And Another… 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0954" y="1774361"/>
            <a:ext cx="5056787" cy="42084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AC4DF-CC9C-4ABD-9931-467609DF24FE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08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And Another… 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250" y="1690414"/>
            <a:ext cx="7374876" cy="42454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AC4DF-CC9C-4ABD-9931-467609DF24FE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937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And Another… 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7867" y="1739924"/>
            <a:ext cx="7932260" cy="38767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AC4DF-CC9C-4ABD-9931-467609DF24FE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2443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/>
              <a:t>And Another…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5046" y="1488649"/>
            <a:ext cx="8306558" cy="4481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AC4DF-CC9C-4ABD-9931-467609DF24FE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05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Dr. Brian Mitchell</a:t>
            </a:r>
          </a:p>
          <a:p>
            <a:pPr lvl="1"/>
            <a:r>
              <a:rPr lang="en-US" dirty="0"/>
              <a:t>Professor in Computer Science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B.S., M.S., and Ph.D. in Computer Science</a:t>
            </a:r>
          </a:p>
          <a:p>
            <a:pPr lvl="1"/>
            <a:r>
              <a:rPr lang="en-US" dirty="0"/>
              <a:t>M.E. in Computer and Telecommunication Engineering</a:t>
            </a:r>
          </a:p>
          <a:p>
            <a:pPr lvl="1"/>
            <a:r>
              <a:rPr lang="en-US" dirty="0"/>
              <a:t>Involved with CS Department Teaching, Research and Industry collaboration since 1997 </a:t>
            </a:r>
          </a:p>
          <a:p>
            <a:pPr lvl="1"/>
            <a:r>
              <a:rPr lang="en-US" dirty="0"/>
              <a:t>Ph.D. work in Software Architecture Recovery </a:t>
            </a:r>
          </a:p>
          <a:p>
            <a:pPr lvl="1"/>
            <a:endParaRPr lang="en-US" dirty="0"/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/>
              <a:t>Email: </a:t>
            </a:r>
            <a:r>
              <a:rPr lang="en-US" dirty="0" err="1"/>
              <a:t>bmitchell@Drexel.edu</a:t>
            </a:r>
            <a:endParaRPr lang="en-US" dirty="0"/>
          </a:p>
          <a:p>
            <a:pPr lvl="1"/>
            <a:r>
              <a:rPr lang="en-US" dirty="0"/>
              <a:t>Office Hours: by appointment</a:t>
            </a:r>
          </a:p>
          <a:p>
            <a:pPr lvl="1"/>
            <a:r>
              <a:rPr lang="en-US" dirty="0"/>
              <a:t>Webpage: </a:t>
            </a:r>
            <a:r>
              <a:rPr lang="en-US" dirty="0">
                <a:hlinkClick r:id="rId2"/>
              </a:rPr>
              <a:t>https://www.cs.drexel.edu/~bmitchell/</a:t>
            </a:r>
            <a:endParaRPr lang="en-US" dirty="0"/>
          </a:p>
          <a:p>
            <a:pPr lvl="1"/>
            <a:r>
              <a:rPr lang="en-US" dirty="0"/>
              <a:t>Course Slack Workspace:  https://drexel-se577-2022.slack.com/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7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Software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118" y="2395469"/>
            <a:ext cx="5182725" cy="3285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75" i="1" dirty="0"/>
              <a:t>The software architecture of a system is the set of structures needed to reason about the system, which comprise software elements, relations among them, and properties of both.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156" y="2050357"/>
            <a:ext cx="2814088" cy="303694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52000" y="5885336"/>
            <a:ext cx="558890" cy="32575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4A1D5BC-0A75-411A-8A53-7F1E69D06051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F8D2AA-7749-4634-8300-C98C321D46B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outcome of design: </a:t>
            </a:r>
          </a:p>
        </p:txBody>
      </p:sp>
    </p:spTree>
    <p:extLst>
      <p:ext uri="{BB962C8B-B14F-4D97-AF65-F5344CB8AC3E}">
        <p14:creationId xmlns:p14="http://schemas.microsoft.com/office/powerpoint/2010/main" val="3821385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Architecture Is a Set of Software 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structure is a set of elements held together by a relation. </a:t>
            </a:r>
          </a:p>
          <a:p>
            <a:r>
              <a:rPr lang="en-US" dirty="0"/>
              <a:t>Software systems are composed of many structures, and no single structure holds claim to being the  architecture.</a:t>
            </a:r>
          </a:p>
          <a:p>
            <a:r>
              <a:rPr lang="en-US" dirty="0"/>
              <a:t>There are three important categories of architectural structures.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Component and Connector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Allocation</a:t>
            </a:r>
          </a:p>
        </p:txBody>
      </p:sp>
    </p:spTree>
    <p:extLst>
      <p:ext uri="{BB962C8B-B14F-4D97-AF65-F5344CB8AC3E}">
        <p14:creationId xmlns:p14="http://schemas.microsoft.com/office/powerpoint/2010/main" val="1508340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Module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Some structures partition systems into implementation units, which we call modules. </a:t>
            </a:r>
          </a:p>
          <a:p>
            <a:r>
              <a:rPr lang="en-US" dirty="0"/>
              <a:t>Modules are assigned specific computational responsibilities, and are the basis of work assignments for programming teams. </a:t>
            </a:r>
          </a:p>
          <a:p>
            <a:r>
              <a:rPr lang="en-US" dirty="0"/>
              <a:t>In large projects, these elements (modules) are subdivided for assignment to sub-teams.</a:t>
            </a:r>
          </a:p>
        </p:txBody>
      </p:sp>
    </p:spTree>
    <p:extLst>
      <p:ext uri="{BB962C8B-B14F-4D97-AF65-F5344CB8AC3E}">
        <p14:creationId xmlns:p14="http://schemas.microsoft.com/office/powerpoint/2010/main" val="1160196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Component-and-connector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Other structures focus on the way the elements interact with each other at runtime to carry out the system’s functions.</a:t>
            </a:r>
          </a:p>
          <a:p>
            <a:r>
              <a:rPr lang="en-US" dirty="0"/>
              <a:t>We call runtime structures component-and-connector (C&amp;C) structures.</a:t>
            </a:r>
          </a:p>
          <a:p>
            <a:r>
              <a:rPr lang="en-US" dirty="0"/>
              <a:t>In our use, a component is always a runtime entity.</a:t>
            </a:r>
          </a:p>
          <a:p>
            <a:pPr lvl="1"/>
            <a:r>
              <a:rPr lang="en-US" dirty="0"/>
              <a:t>Suppose the system is to be built as a set of services. </a:t>
            </a:r>
          </a:p>
          <a:p>
            <a:pPr lvl="1"/>
            <a:r>
              <a:rPr lang="en-US" dirty="0"/>
              <a:t>The services, the infrastructure they interact with, and the synchronization and interaction relations among them form another kind of structure often used to describe a system. </a:t>
            </a:r>
          </a:p>
          <a:p>
            <a:pPr lvl="1"/>
            <a:r>
              <a:rPr lang="en-US" dirty="0"/>
              <a:t>These services are made up of (compiled from) the programs in the various implementation units – modules.</a:t>
            </a:r>
          </a:p>
        </p:txBody>
      </p:sp>
    </p:spTree>
    <p:extLst>
      <p:ext uri="{BB962C8B-B14F-4D97-AF65-F5344CB8AC3E}">
        <p14:creationId xmlns:p14="http://schemas.microsoft.com/office/powerpoint/2010/main" val="88876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Allocation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Allocation structures describe the mapping from software structures to the system’s environments</a:t>
            </a:r>
          </a:p>
          <a:p>
            <a:pPr lvl="1"/>
            <a:r>
              <a:rPr lang="en-US" dirty="0"/>
              <a:t>organizational</a:t>
            </a:r>
          </a:p>
          <a:p>
            <a:pPr lvl="1"/>
            <a:r>
              <a:rPr lang="en-US" dirty="0"/>
              <a:t>developmental</a:t>
            </a:r>
          </a:p>
          <a:p>
            <a:pPr lvl="1"/>
            <a:r>
              <a:rPr lang="en-US" dirty="0"/>
              <a:t>installation</a:t>
            </a:r>
          </a:p>
          <a:p>
            <a:pPr lvl="1"/>
            <a:r>
              <a:rPr lang="en-US" dirty="0"/>
              <a:t>Execution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Modules are assigned to teams to develop, and assigned to place in a file structure for implementation, integration, and testing. </a:t>
            </a:r>
          </a:p>
          <a:p>
            <a:pPr lvl="1"/>
            <a:r>
              <a:rPr lang="en-US" dirty="0"/>
              <a:t>Components are deployed onto hardware in order to execute. </a:t>
            </a:r>
          </a:p>
        </p:txBody>
      </p:sp>
    </p:spTree>
    <p:extLst>
      <p:ext uri="{BB962C8B-B14F-4D97-AF65-F5344CB8AC3E}">
        <p14:creationId xmlns:p14="http://schemas.microsoft.com/office/powerpoint/2010/main" val="4158657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Which Structures are Architectural?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structure is architectural if it supports reasoning about the system and the system’s properties. </a:t>
            </a:r>
          </a:p>
          <a:p>
            <a:r>
              <a:rPr lang="en-US" dirty="0"/>
              <a:t>The reasoning should be about an attribute of the system that is important to some stakeholder. </a:t>
            </a:r>
          </a:p>
          <a:p>
            <a:r>
              <a:rPr lang="en-US" dirty="0"/>
              <a:t>These include </a:t>
            </a:r>
          </a:p>
          <a:p>
            <a:pPr lvl="1"/>
            <a:r>
              <a:rPr lang="en-US" dirty="0"/>
              <a:t>functionality achieved by the system</a:t>
            </a:r>
          </a:p>
          <a:p>
            <a:pPr lvl="1"/>
            <a:r>
              <a:rPr lang="en-US" dirty="0"/>
              <a:t>the availability of the system in the face of faults</a:t>
            </a:r>
          </a:p>
          <a:p>
            <a:pPr lvl="1"/>
            <a:r>
              <a:rPr lang="en-US" dirty="0"/>
              <a:t>the difficulty of making specific changes to the system</a:t>
            </a:r>
          </a:p>
          <a:p>
            <a:pPr lvl="1"/>
            <a:r>
              <a:rPr lang="en-US" dirty="0"/>
              <a:t>the responsiveness of the system to user requests, </a:t>
            </a:r>
          </a:p>
          <a:p>
            <a:pPr lvl="1"/>
            <a:r>
              <a:rPr lang="en-US" dirty="0"/>
              <a:t>many others.</a:t>
            </a:r>
          </a:p>
        </p:txBody>
      </p:sp>
    </p:spTree>
    <p:extLst>
      <p:ext uri="{BB962C8B-B14F-4D97-AF65-F5344CB8AC3E}">
        <p14:creationId xmlns:p14="http://schemas.microsoft.com/office/powerpoint/2010/main" val="43488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Architecture is an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architecture comprises software elements and </a:t>
            </a:r>
            <a:r>
              <a:rPr lang="pl-PL" dirty="0" err="1"/>
              <a:t>how</a:t>
            </a:r>
            <a:r>
              <a:rPr lang="pl-PL" dirty="0"/>
              <a:t> the </a:t>
            </a:r>
            <a:r>
              <a:rPr lang="pl-PL" dirty="0" err="1"/>
              <a:t>elements</a:t>
            </a:r>
            <a:r>
              <a:rPr lang="pl-PL" dirty="0"/>
              <a:t> </a:t>
            </a:r>
            <a:r>
              <a:rPr lang="pl-PL" dirty="0" err="1"/>
              <a:t>relate</a:t>
            </a:r>
            <a:r>
              <a:rPr lang="pl-PL" dirty="0"/>
              <a:t> to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. </a:t>
            </a:r>
          </a:p>
          <a:p>
            <a:pPr lvl="1"/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r>
              <a:rPr lang="pl-PL" dirty="0"/>
              <a:t> </a:t>
            </a:r>
            <a:r>
              <a:rPr lang="pl-PL" dirty="0" err="1"/>
              <a:t>specifically</a:t>
            </a:r>
            <a:r>
              <a:rPr lang="pl-PL" dirty="0"/>
              <a:t> </a:t>
            </a:r>
            <a:r>
              <a:rPr lang="pl-PL" dirty="0" err="1"/>
              <a:t>omits</a:t>
            </a:r>
            <a:r>
              <a:rPr lang="pl-PL" dirty="0"/>
              <a:t> </a:t>
            </a:r>
            <a:r>
              <a:rPr lang="pl-PL" dirty="0" err="1"/>
              <a:t>certain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useful</a:t>
            </a:r>
            <a:r>
              <a:rPr lang="pl-PL" dirty="0"/>
              <a:t> for </a:t>
            </a:r>
            <a:r>
              <a:rPr lang="pl-PL" dirty="0" err="1"/>
              <a:t>reasoning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the system.</a:t>
            </a:r>
          </a:p>
          <a:p>
            <a:pPr lvl="1"/>
            <a:r>
              <a:rPr lang="pl-PL" dirty="0"/>
              <a:t>It </a:t>
            </a:r>
            <a:r>
              <a:rPr lang="pl-PL" dirty="0" err="1"/>
              <a:t>omits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no </a:t>
            </a:r>
            <a:r>
              <a:rPr lang="pl-PL" dirty="0" err="1"/>
              <a:t>ramifications</a:t>
            </a:r>
            <a:r>
              <a:rPr lang="pl-PL" dirty="0"/>
              <a:t> </a:t>
            </a:r>
            <a:r>
              <a:rPr lang="pl-PL" dirty="0" err="1"/>
              <a:t>outside</a:t>
            </a:r>
            <a:r>
              <a:rPr lang="pl-PL" dirty="0"/>
              <a:t> of a single element. </a:t>
            </a:r>
          </a:p>
          <a:p>
            <a:pPr lvl="1"/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r>
              <a:rPr lang="pl-PL" dirty="0"/>
              <a:t> </a:t>
            </a:r>
            <a:r>
              <a:rPr lang="pl-PL" dirty="0" err="1"/>
              <a:t>selects</a:t>
            </a:r>
            <a:r>
              <a:rPr lang="pl-PL" dirty="0"/>
              <a:t> </a:t>
            </a:r>
            <a:r>
              <a:rPr lang="pl-PL" dirty="0" err="1"/>
              <a:t>certain</a:t>
            </a:r>
            <a:r>
              <a:rPr lang="pl-PL" dirty="0"/>
              <a:t> </a:t>
            </a:r>
            <a:r>
              <a:rPr lang="pl-PL" dirty="0" err="1"/>
              <a:t>details</a:t>
            </a:r>
            <a:r>
              <a:rPr lang="pl-PL" dirty="0"/>
              <a:t> and </a:t>
            </a:r>
            <a:r>
              <a:rPr lang="pl-PL" dirty="0" err="1"/>
              <a:t>suppresses</a:t>
            </a:r>
            <a:r>
              <a:rPr lang="pl-PL" dirty="0"/>
              <a:t> </a:t>
            </a:r>
            <a:r>
              <a:rPr lang="pl-PL" dirty="0" err="1"/>
              <a:t>others</a:t>
            </a:r>
            <a:r>
              <a:rPr lang="pl-PL" dirty="0"/>
              <a:t>. </a:t>
            </a:r>
          </a:p>
          <a:p>
            <a:pPr lvl="1"/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details</a:t>
            </a:r>
            <a:r>
              <a:rPr lang="pl-PL" dirty="0"/>
              <a:t> of </a:t>
            </a:r>
            <a:r>
              <a:rPr lang="pl-PL" dirty="0" err="1"/>
              <a:t>elements</a:t>
            </a:r>
            <a:r>
              <a:rPr lang="pl-PL" dirty="0"/>
              <a:t>—</a:t>
            </a:r>
            <a:r>
              <a:rPr lang="pl-PL" dirty="0" err="1"/>
              <a:t>details</a:t>
            </a:r>
            <a:r>
              <a:rPr lang="pl-PL" dirty="0"/>
              <a:t> </a:t>
            </a:r>
            <a:r>
              <a:rPr lang="pl-PL" dirty="0" err="1"/>
              <a:t>having</a:t>
            </a:r>
            <a:r>
              <a:rPr lang="pl-PL" dirty="0"/>
              <a:t> to do </a:t>
            </a:r>
            <a:r>
              <a:rPr lang="pl-PL" dirty="0" err="1"/>
              <a:t>solely</a:t>
            </a:r>
            <a:r>
              <a:rPr lang="pl-PL" dirty="0"/>
              <a:t> with </a:t>
            </a:r>
            <a:r>
              <a:rPr lang="pl-PL" dirty="0" err="1"/>
              <a:t>internal</a:t>
            </a:r>
            <a:r>
              <a:rPr lang="pl-PL" dirty="0"/>
              <a:t> </a:t>
            </a:r>
            <a:r>
              <a:rPr lang="pl-PL" dirty="0" err="1"/>
              <a:t>implementation</a:t>
            </a:r>
            <a:r>
              <a:rPr lang="pl-PL" dirty="0"/>
              <a:t>—</a:t>
            </a:r>
            <a:r>
              <a:rPr lang="pl-PL" dirty="0" err="1"/>
              <a:t>are</a:t>
            </a:r>
            <a:r>
              <a:rPr lang="pl-PL" dirty="0"/>
              <a:t> not </a:t>
            </a:r>
            <a:r>
              <a:rPr lang="pl-PL" dirty="0" err="1"/>
              <a:t>architectural</a:t>
            </a:r>
            <a:r>
              <a:rPr lang="pl-PL" dirty="0"/>
              <a:t>. </a:t>
            </a:r>
          </a:p>
          <a:p>
            <a:r>
              <a:rPr lang="pl-PL" dirty="0"/>
              <a:t>The </a:t>
            </a:r>
            <a:r>
              <a:rPr lang="pl-PL" dirty="0" err="1"/>
              <a:t>architectural</a:t>
            </a:r>
            <a:r>
              <a:rPr lang="pl-PL" dirty="0"/>
              <a:t> </a:t>
            </a:r>
            <a:r>
              <a:rPr lang="pl-PL" dirty="0" err="1"/>
              <a:t>abstraction</a:t>
            </a:r>
            <a:r>
              <a:rPr lang="pl-PL" dirty="0"/>
              <a:t> </a:t>
            </a:r>
            <a:r>
              <a:rPr lang="pl-PL" dirty="0" err="1"/>
              <a:t>lets</a:t>
            </a:r>
            <a:r>
              <a:rPr lang="pl-PL" dirty="0"/>
              <a:t> </a:t>
            </a:r>
            <a:r>
              <a:rPr lang="pl-PL" dirty="0" err="1"/>
              <a:t>us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the system in </a:t>
            </a:r>
            <a:r>
              <a:rPr lang="pl-PL" dirty="0" err="1"/>
              <a:t>terms</a:t>
            </a:r>
            <a:r>
              <a:rPr lang="pl-PL" dirty="0"/>
              <a:t> of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,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arranged</a:t>
            </a:r>
            <a:r>
              <a:rPr lang="pl-PL" dirty="0"/>
              <a:t>,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interact</a:t>
            </a:r>
            <a:r>
              <a:rPr lang="pl-PL" dirty="0"/>
              <a:t>,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composed</a:t>
            </a:r>
            <a:r>
              <a:rPr lang="pl-PL" dirty="0"/>
              <a:t>,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properties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support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system </a:t>
            </a:r>
            <a:r>
              <a:rPr lang="pl-PL" dirty="0" err="1"/>
              <a:t>reasoning</a:t>
            </a:r>
            <a:r>
              <a:rPr lang="pl-PL" dirty="0"/>
              <a:t>, and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forth</a:t>
            </a:r>
            <a:r>
              <a:rPr lang="pl-PL" dirty="0"/>
              <a:t>. </a:t>
            </a:r>
          </a:p>
          <a:p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abstraction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essential</a:t>
            </a:r>
            <a:r>
              <a:rPr lang="pl-PL" dirty="0"/>
              <a:t> to </a:t>
            </a:r>
            <a:r>
              <a:rPr lang="pl-PL" dirty="0" err="1"/>
              <a:t>taming</a:t>
            </a:r>
            <a:r>
              <a:rPr lang="pl-PL" dirty="0"/>
              <a:t> the </a:t>
            </a:r>
            <a:r>
              <a:rPr lang="pl-PL" dirty="0" err="1"/>
              <a:t>complexity</a:t>
            </a:r>
            <a:r>
              <a:rPr lang="pl-PL" dirty="0"/>
              <a:t> of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r>
              <a:rPr lang="pl-PL" dirty="0"/>
              <a:t>.</a:t>
            </a:r>
          </a:p>
          <a:p>
            <a:r>
              <a:rPr lang="pl-PL" dirty="0"/>
              <a:t>We </a:t>
            </a:r>
            <a:r>
              <a:rPr lang="pl-PL" dirty="0" err="1"/>
              <a:t>simply</a:t>
            </a:r>
            <a:r>
              <a:rPr lang="pl-PL" dirty="0"/>
              <a:t> </a:t>
            </a:r>
            <a:r>
              <a:rPr lang="pl-PL" dirty="0" err="1"/>
              <a:t>cannot</a:t>
            </a:r>
            <a:r>
              <a:rPr lang="pl-PL" dirty="0"/>
              <a:t>, and do not want to, </a:t>
            </a:r>
            <a:r>
              <a:rPr lang="pl-PL" dirty="0" err="1"/>
              <a:t>deal</a:t>
            </a:r>
            <a:r>
              <a:rPr lang="pl-PL" dirty="0"/>
              <a:t> with </a:t>
            </a:r>
            <a:r>
              <a:rPr lang="pl-PL" dirty="0" err="1"/>
              <a:t>all</a:t>
            </a:r>
            <a:r>
              <a:rPr lang="pl-PL" dirty="0"/>
              <a:t> of the </a:t>
            </a:r>
            <a:r>
              <a:rPr lang="pl-PL" dirty="0" err="1"/>
              <a:t>complexity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of the </a:t>
            </a:r>
            <a:r>
              <a:rPr lang="pl-PL" dirty="0" err="1"/>
              <a:t>time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65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Every System has a Software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Every system comprises elements and relations among them to support some type of reasoning. </a:t>
            </a:r>
          </a:p>
          <a:p>
            <a:r>
              <a:rPr lang="en-US" dirty="0"/>
              <a:t>But the architecture may not be known to anyone. </a:t>
            </a:r>
          </a:p>
          <a:p>
            <a:pPr lvl="1"/>
            <a:r>
              <a:rPr lang="en-US" dirty="0"/>
              <a:t>Perhaps all of the people who designed the system are long gone</a:t>
            </a:r>
          </a:p>
          <a:p>
            <a:pPr lvl="1"/>
            <a:r>
              <a:rPr lang="en-US" dirty="0"/>
              <a:t>Perhaps the documentation has vanished (or was never produced)</a:t>
            </a:r>
          </a:p>
          <a:p>
            <a:pPr lvl="1"/>
            <a:r>
              <a:rPr lang="en-US" dirty="0"/>
              <a:t>Perhaps the source code has been lost (or was never delivered)</a:t>
            </a:r>
          </a:p>
          <a:p>
            <a:r>
              <a:rPr lang="en-US" dirty="0"/>
              <a:t>An architecture can exist independently of its description or specification.</a:t>
            </a:r>
          </a:p>
          <a:p>
            <a:r>
              <a:rPr lang="en-US" dirty="0"/>
              <a:t>Documentation is critical.</a:t>
            </a:r>
          </a:p>
        </p:txBody>
      </p:sp>
    </p:spTree>
    <p:extLst>
      <p:ext uri="{BB962C8B-B14F-4D97-AF65-F5344CB8AC3E}">
        <p14:creationId xmlns:p14="http://schemas.microsoft.com/office/powerpoint/2010/main" val="2176506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Architecture Includes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behavior of each element is part of the architecture insofar as that behavior can be used to reason about the system. </a:t>
            </a:r>
          </a:p>
          <a:p>
            <a:r>
              <a:rPr lang="en-US" dirty="0"/>
              <a:t>This behavior embodies how elements interact with each other, which is clearly part of the definition of architecture.</a:t>
            </a:r>
          </a:p>
          <a:p>
            <a:r>
              <a:rPr lang="en-US" dirty="0"/>
              <a:t>Box-and-line drawings that are passed off as architectures are not architectures at all. </a:t>
            </a:r>
          </a:p>
          <a:p>
            <a:pPr lvl="1"/>
            <a:r>
              <a:rPr lang="en-US" dirty="0"/>
              <a:t>When looking at the names of the a reader may well imagine the functionality and behavior of the corresponding elements. </a:t>
            </a:r>
          </a:p>
          <a:p>
            <a:pPr lvl="1"/>
            <a:r>
              <a:rPr lang="en-US" dirty="0"/>
              <a:t>But it relies on information that is not present – and could be wrong!</a:t>
            </a:r>
          </a:p>
          <a:p>
            <a:r>
              <a:rPr lang="en-US" dirty="0"/>
              <a:t>This does not mean that the exact behavior and performance of every element must be documented in all circumstances.</a:t>
            </a:r>
          </a:p>
          <a:p>
            <a:pPr lvl="1"/>
            <a:r>
              <a:rPr lang="en-US" dirty="0"/>
              <a:t>Some aspects of behavior are fine-grained and below the </a:t>
            </a:r>
            <a:r>
              <a:rPr lang="pl-PL" dirty="0" err="1"/>
              <a:t>architect’s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 of </a:t>
            </a:r>
            <a:r>
              <a:rPr lang="pl-PL" dirty="0" err="1"/>
              <a:t>concern</a:t>
            </a:r>
            <a:r>
              <a:rPr lang="pl-PL" dirty="0"/>
              <a:t>. </a:t>
            </a:r>
          </a:p>
          <a:p>
            <a:r>
              <a:rPr lang="pl-PL" dirty="0"/>
              <a:t>To the </a:t>
            </a:r>
            <a:r>
              <a:rPr lang="pl-PL" dirty="0" err="1"/>
              <a:t>extent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element’s</a:t>
            </a:r>
            <a:r>
              <a:rPr lang="pl-PL" dirty="0"/>
              <a:t> </a:t>
            </a:r>
            <a:r>
              <a:rPr lang="pl-PL" dirty="0" err="1"/>
              <a:t>behavior</a:t>
            </a:r>
            <a:r>
              <a:rPr lang="pl-PL" dirty="0"/>
              <a:t> </a:t>
            </a:r>
            <a:r>
              <a:rPr lang="pl-PL" dirty="0" err="1"/>
              <a:t>influences</a:t>
            </a:r>
            <a:r>
              <a:rPr lang="pl-PL" dirty="0"/>
              <a:t> </a:t>
            </a:r>
            <a:r>
              <a:rPr lang="pl-PL" dirty="0" err="1"/>
              <a:t>another</a:t>
            </a:r>
            <a:r>
              <a:rPr lang="pl-PL" dirty="0"/>
              <a:t> element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influences</a:t>
            </a:r>
            <a:r>
              <a:rPr lang="pl-PL" dirty="0"/>
              <a:t> the </a:t>
            </a:r>
            <a:r>
              <a:rPr lang="pl-PL" dirty="0" err="1"/>
              <a:t>acceptability</a:t>
            </a:r>
            <a:r>
              <a:rPr lang="pl-PL" dirty="0"/>
              <a:t> of the system as a </a:t>
            </a:r>
            <a:r>
              <a:rPr lang="pl-PL" dirty="0" err="1"/>
              <a:t>whole</a:t>
            </a:r>
            <a:r>
              <a:rPr lang="pl-PL" dirty="0"/>
              <a:t>,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behavior</a:t>
            </a:r>
            <a:r>
              <a:rPr lang="pl-PL" dirty="0"/>
              <a:t> </a:t>
            </a:r>
            <a:r>
              <a:rPr lang="pl-PL" dirty="0" err="1"/>
              <a:t>must</a:t>
            </a:r>
            <a:r>
              <a:rPr lang="pl-PL" dirty="0"/>
              <a:t> be </a:t>
            </a:r>
            <a:r>
              <a:rPr lang="pl-PL" dirty="0" err="1"/>
              <a:t>considered</a:t>
            </a:r>
            <a:r>
              <a:rPr lang="pl-PL" dirty="0"/>
              <a:t>, and </a:t>
            </a:r>
            <a:r>
              <a:rPr lang="pl-PL" dirty="0" err="1"/>
              <a:t>should</a:t>
            </a:r>
            <a:r>
              <a:rPr lang="pl-PL" dirty="0"/>
              <a:t> be </a:t>
            </a:r>
            <a:r>
              <a:rPr lang="pl-PL" dirty="0" err="1"/>
              <a:t>documented</a:t>
            </a:r>
            <a:r>
              <a:rPr lang="pl-PL" dirty="0"/>
              <a:t>, as part of the software </a:t>
            </a:r>
            <a:r>
              <a:rPr lang="pl-PL" dirty="0" err="1"/>
              <a:t>architecture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77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Physiological Structures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neurologist, the orthopedist, the hematologist, and the dermatologist all have different views of the structure of a human body. </a:t>
            </a:r>
          </a:p>
          <a:p>
            <a:r>
              <a:rPr lang="en-US" dirty="0"/>
              <a:t>Ophthalmologists, cardiologists, and podiatrists concentrate on specific subsystems. </a:t>
            </a:r>
          </a:p>
          <a:p>
            <a:r>
              <a:rPr lang="en-US" dirty="0"/>
              <a:t>The kinesiologist and psychiatrist are concerned with different aspects of the entire arrangement’s behavior. </a:t>
            </a:r>
          </a:p>
          <a:p>
            <a:r>
              <a:rPr lang="en-US" dirty="0"/>
              <a:t>Although these views are pictured differently and have different properties, all are inherently related, interconnected.</a:t>
            </a:r>
          </a:p>
          <a:p>
            <a:r>
              <a:rPr lang="en-US" dirty="0"/>
              <a:t>Together they describe the architecture of the human body.</a:t>
            </a:r>
          </a:p>
          <a:p>
            <a:r>
              <a:rPr lang="en-US" dirty="0"/>
              <a:t>So it is with software! </a:t>
            </a:r>
          </a:p>
        </p:txBody>
      </p:sp>
    </p:spTree>
    <p:extLst>
      <p:ext uri="{BB962C8B-B14F-4D97-AF65-F5344CB8AC3E}">
        <p14:creationId xmlns:p14="http://schemas.microsoft.com/office/powerpoint/2010/main" val="173998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Teaching Assistant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/>
          </a:bodyPr>
          <a:lstStyle/>
          <a:p>
            <a:r>
              <a:rPr lang="en-US" dirty="0"/>
              <a:t>Mr. Sean Grimes (</a:t>
            </a:r>
            <a:r>
              <a:rPr lang="en-US" b="0" i="0" u="none" strike="noStrike" dirty="0">
                <a:effectLst/>
                <a:latin typeface="Slack-Lato"/>
                <a:hlinkClick r:id="rId2"/>
              </a:rPr>
              <a:t>spg63@drexel.edu</a:t>
            </a:r>
            <a:r>
              <a:rPr lang="en-US" b="0" i="0" u="none" strike="noStrike" dirty="0">
                <a:effectLst/>
                <a:latin typeface="Slack-Lat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Office Hours: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65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y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056" y="1288864"/>
            <a:ext cx="7110369" cy="52352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938"/>
            <a:ext cx="10515600" cy="1325563"/>
          </a:xfrm>
        </p:spPr>
        <p:txBody>
          <a:bodyPr/>
          <a:lstStyle/>
          <a:p>
            <a:r>
              <a:rPr lang="en-US" b="1" dirty="0"/>
              <a:t>Physiological Structures</a:t>
            </a:r>
          </a:p>
        </p:txBody>
      </p:sp>
    </p:spTree>
    <p:extLst>
      <p:ext uri="{BB962C8B-B14F-4D97-AF65-F5344CB8AC3E}">
        <p14:creationId xmlns:p14="http://schemas.microsoft.com/office/powerpoint/2010/main" val="2480836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Structures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view is a representation of a coherent set of architectural elements, as written by and read by system stakeholders. </a:t>
            </a:r>
          </a:p>
          <a:p>
            <a:pPr lvl="1"/>
            <a:r>
              <a:rPr lang="en-US" dirty="0"/>
              <a:t>A view consists of a representation of a set of elements and the relations among them.</a:t>
            </a:r>
          </a:p>
          <a:p>
            <a:r>
              <a:rPr lang="en-US" dirty="0"/>
              <a:t>A structure is the set of elements itself, as they exist in software or hardware.</a:t>
            </a:r>
          </a:p>
          <a:p>
            <a:r>
              <a:rPr lang="en-US" dirty="0"/>
              <a:t>In short, a view is a representation of a structure. </a:t>
            </a:r>
          </a:p>
          <a:p>
            <a:pPr lvl="1"/>
            <a:r>
              <a:rPr lang="en-US" dirty="0"/>
              <a:t>For example, a module structure is the set of the system’s modules and their organization. </a:t>
            </a:r>
          </a:p>
          <a:p>
            <a:pPr lvl="1"/>
            <a:r>
              <a:rPr lang="en-US" dirty="0"/>
              <a:t>A module view is the representation of that structure, documented according to a template in a chosen notation, and used by some system stakeholders.</a:t>
            </a:r>
          </a:p>
          <a:p>
            <a:r>
              <a:rPr lang="en-US" dirty="0"/>
              <a:t>Architects design structures. They document views of those structures.</a:t>
            </a:r>
          </a:p>
        </p:txBody>
      </p:sp>
    </p:spTree>
    <p:extLst>
      <p:ext uri="{BB962C8B-B14F-4D97-AF65-F5344CB8AC3E}">
        <p14:creationId xmlns:p14="http://schemas.microsoft.com/office/powerpoint/2010/main" val="1823105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What Information is Missing in previous “models” ?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are the elements?</a:t>
            </a:r>
          </a:p>
          <a:p>
            <a:r>
              <a:rPr lang="en-US" dirty="0"/>
              <a:t>What do the elements actually do?</a:t>
            </a:r>
          </a:p>
          <a:p>
            <a:r>
              <a:rPr lang="en-US" dirty="0"/>
              <a:t>What are the connections? What are their properties?</a:t>
            </a:r>
          </a:p>
          <a:p>
            <a:r>
              <a:rPr lang="en-US" dirty="0"/>
              <a:t>What is the significance of the layout?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4A1D5BC-0A75-411A-8A53-7F1E69D06051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67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9BD3-9587-4B45-B7EF-9B2D9D23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Definitions we will use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EEA1-3483-422C-8A73-56658E86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 (SE 577): Relations among </a:t>
            </a:r>
            <a:r>
              <a:rPr lang="en-US" u="sng" dirty="0"/>
              <a:t>Components</a:t>
            </a:r>
          </a:p>
          <a:p>
            <a:pPr lvl="1"/>
            <a:r>
              <a:rPr lang="en-US" b="1" dirty="0"/>
              <a:t>Components</a:t>
            </a:r>
            <a:r>
              <a:rPr lang="en-US" dirty="0"/>
              <a:t>: independently deployable and executable units</a:t>
            </a:r>
          </a:p>
          <a:p>
            <a:pPr lvl="1"/>
            <a:r>
              <a:rPr lang="en-US" dirty="0"/>
              <a:t>Component-and-Connector view</a:t>
            </a:r>
          </a:p>
          <a:p>
            <a:pPr lvl="1"/>
            <a:r>
              <a:rPr lang="en-US" dirty="0"/>
              <a:t>Allocation view</a:t>
            </a:r>
          </a:p>
          <a:p>
            <a:r>
              <a:rPr lang="en-US" dirty="0"/>
              <a:t>Software Design (SE 575) : Relations among </a:t>
            </a:r>
            <a:r>
              <a:rPr lang="en-US" u="sng" dirty="0"/>
              <a:t>modules</a:t>
            </a:r>
          </a:p>
          <a:p>
            <a:pPr lvl="1"/>
            <a:r>
              <a:rPr lang="en-US" b="1" dirty="0"/>
              <a:t>Modules: </a:t>
            </a:r>
            <a:r>
              <a:rPr lang="en-US" dirty="0"/>
              <a:t>independent task assignments</a:t>
            </a:r>
          </a:p>
          <a:p>
            <a:pPr lvl="1"/>
            <a:r>
              <a:rPr lang="en-US" dirty="0"/>
              <a:t>Module view</a:t>
            </a:r>
          </a:p>
          <a:p>
            <a:r>
              <a:rPr lang="en-US" dirty="0"/>
              <a:t>Architecture Patterns/Styles (SE 577): </a:t>
            </a:r>
          </a:p>
          <a:p>
            <a:pPr lvl="1"/>
            <a:r>
              <a:rPr lang="en-US" dirty="0"/>
              <a:t>A Component-and-Connector level solution</a:t>
            </a:r>
          </a:p>
          <a:p>
            <a:r>
              <a:rPr lang="en-US" dirty="0"/>
              <a:t>Design Patterns (SE 575): </a:t>
            </a:r>
          </a:p>
          <a:p>
            <a:pPr lvl="1"/>
            <a:r>
              <a:rPr lang="en-US" dirty="0"/>
              <a:t>A module level solution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70EEA-F2C3-4B2C-AA04-47D7BFDE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32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9BD3-9587-4B45-B7EF-9B2D9D23F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Three dimensions for each product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A4B8DA6-9183-421C-ADB8-7CA03A0D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11" y="1825625"/>
            <a:ext cx="4433011" cy="3960698"/>
          </a:xfrm>
        </p:spPr>
        <p:txBody>
          <a:bodyPr/>
          <a:lstStyle/>
          <a:p>
            <a:r>
              <a:rPr lang="en-US" dirty="0"/>
              <a:t>For each architecture styles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homework submissions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70EEA-F2C3-4B2C-AA04-47D7BFDE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E4B406A-8C86-40CA-90D6-63A1DC304562}"/>
              </a:ext>
            </a:extLst>
          </p:cNvPr>
          <p:cNvSpPr/>
          <p:nvPr/>
        </p:nvSpPr>
        <p:spPr>
          <a:xfrm>
            <a:off x="6459322" y="2342656"/>
            <a:ext cx="2596896" cy="21726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D3067-62B9-4AC3-9849-E8B9AC2BE3B6}"/>
              </a:ext>
            </a:extLst>
          </p:cNvPr>
          <p:cNvSpPr txBox="1"/>
          <p:nvPr/>
        </p:nvSpPr>
        <p:spPr>
          <a:xfrm>
            <a:off x="7073797" y="1825625"/>
            <a:ext cx="196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46FE1-EF8B-486D-AC78-7A8A09EAD8E2}"/>
              </a:ext>
            </a:extLst>
          </p:cNvPr>
          <p:cNvSpPr txBox="1"/>
          <p:nvPr/>
        </p:nvSpPr>
        <p:spPr>
          <a:xfrm>
            <a:off x="5896050" y="4673608"/>
            <a:ext cx="153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85030-929E-4D2E-B160-18D94ADED85E}"/>
              </a:ext>
            </a:extLst>
          </p:cNvPr>
          <p:cNvSpPr txBox="1"/>
          <p:nvPr/>
        </p:nvSpPr>
        <p:spPr>
          <a:xfrm>
            <a:off x="7757770" y="4705646"/>
            <a:ext cx="279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Quality Attributes</a:t>
            </a:r>
          </a:p>
        </p:txBody>
      </p:sp>
    </p:spTree>
    <p:extLst>
      <p:ext uri="{BB962C8B-B14F-4D97-AF65-F5344CB8AC3E}">
        <p14:creationId xmlns:p14="http://schemas.microsoft.com/office/powerpoint/2010/main" val="378994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does a Software </a:t>
            </a:r>
            <a:r>
              <a:rPr lang="en-US" b="1" dirty="0">
                <a:solidFill>
                  <a:schemeClr val="accent4"/>
                </a:solidFill>
              </a:rPr>
              <a:t>Architect </a:t>
            </a:r>
            <a:r>
              <a:rPr lang="en-US" b="1" dirty="0"/>
              <a:t>do?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Architects do a variety of things</a:t>
            </a:r>
          </a:p>
          <a:p>
            <a:pPr lvl="1"/>
            <a:r>
              <a:rPr lang="en-US" dirty="0"/>
              <a:t>They design</a:t>
            </a:r>
          </a:p>
          <a:p>
            <a:pPr lvl="1"/>
            <a:r>
              <a:rPr lang="en-US" dirty="0"/>
              <a:t>They draw</a:t>
            </a:r>
          </a:p>
          <a:p>
            <a:pPr lvl="1"/>
            <a:r>
              <a:rPr lang="en-US" dirty="0"/>
              <a:t>They write</a:t>
            </a:r>
          </a:p>
          <a:p>
            <a:pPr lvl="1"/>
            <a:r>
              <a:rPr lang="en-US" dirty="0"/>
              <a:t>They speak</a:t>
            </a:r>
          </a:p>
          <a:p>
            <a:pPr lvl="1"/>
            <a:r>
              <a:rPr lang="en-US" dirty="0"/>
              <a:t>They calculate</a:t>
            </a:r>
          </a:p>
          <a:p>
            <a:pPr lvl="1"/>
            <a:r>
              <a:rPr lang="en-US" dirty="0"/>
              <a:t>They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58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5994152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http://www.sei.cmu.edu/architecture/research/previousresearch/duties.cfm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389" y="1633076"/>
            <a:ext cx="4800600" cy="213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19801" y="3962400"/>
            <a:ext cx="38100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Duty:  documenting the architecture</a:t>
            </a:r>
          </a:p>
          <a:p>
            <a:endParaRPr lang="en-US" dirty="0"/>
          </a:p>
          <a:p>
            <a:r>
              <a:rPr lang="en-US" dirty="0"/>
              <a:t>Skill:  ability to write clearly</a:t>
            </a:r>
          </a:p>
          <a:p>
            <a:endParaRPr lang="en-US" dirty="0"/>
          </a:p>
          <a:p>
            <a:r>
              <a:rPr lang="en-US" dirty="0"/>
              <a:t>Knowledge : ISO Standard 42010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3962400"/>
            <a:ext cx="36576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Duty:  design the architecture</a:t>
            </a:r>
          </a:p>
          <a:p>
            <a:endParaRPr lang="en-US" dirty="0"/>
          </a:p>
          <a:p>
            <a:r>
              <a:rPr lang="en-US" dirty="0"/>
              <a:t>Skill: ability to think abstractly</a:t>
            </a:r>
          </a:p>
          <a:p>
            <a:endParaRPr lang="en-US" dirty="0"/>
          </a:p>
          <a:p>
            <a:r>
              <a:rPr lang="en-US" dirty="0"/>
              <a:t>Knowledge:  patterns and tactics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0" y="3765884"/>
            <a:ext cx="1371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Sample 1: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3765884"/>
            <a:ext cx="1600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Sample 2: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BB0500-94B8-49C7-B054-A64197F485D4}"/>
              </a:ext>
            </a:extLst>
          </p:cNvPr>
          <p:cNvSpPr txBox="1">
            <a:spLocks/>
          </p:cNvSpPr>
          <p:nvPr/>
        </p:nvSpPr>
        <p:spPr>
          <a:xfrm>
            <a:off x="760927" y="752225"/>
            <a:ext cx="10212946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The Duty, Skill, and Knowledge of a Software Architect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06276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987" y="527014"/>
            <a:ext cx="6984776" cy="778098"/>
          </a:xfrm>
        </p:spPr>
        <p:txBody>
          <a:bodyPr>
            <a:normAutofit/>
          </a:bodyPr>
          <a:lstStyle/>
          <a:p>
            <a:r>
              <a:rPr lang="en-US" sz="3600" b="1" dirty="0"/>
              <a:t>About Software Development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118" y="1600201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4000" dirty="0"/>
              <a:t>Surgical team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sz="2900" dirty="0"/>
              <a:t>“The surgeon…a </a:t>
            </a:r>
            <a:r>
              <a:rPr lang="en-US" sz="2900" i="1" dirty="0"/>
              <a:t>chief programmer. </a:t>
            </a:r>
            <a:r>
              <a:rPr lang="en-US" sz="2900" dirty="0"/>
              <a:t>He personally defines the functional and performance specifications, designs the program, codes it, tests it, and writes its documentation…. He needs </a:t>
            </a:r>
            <a:r>
              <a:rPr lang="en-US" sz="2900" dirty="0">
                <a:solidFill>
                  <a:srgbClr val="FF0000"/>
                </a:solidFill>
              </a:rPr>
              <a:t>great talent, ten years experience, and considerable systems and application knowledge</a:t>
            </a:r>
            <a:r>
              <a:rPr lang="en-US" sz="2900" dirty="0"/>
              <a:t>, whether in applied mathematics, business data handling, or whatever.”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zh-CN" sz="4000" dirty="0"/>
              <a:t>Conceptual integrity </a:t>
            </a:r>
          </a:p>
          <a:p>
            <a:endParaRPr lang="en-US" altLang="zh-CN" sz="4000" dirty="0"/>
          </a:p>
          <a:p>
            <a:pPr marL="0" indent="0">
              <a:buNone/>
            </a:pPr>
            <a:r>
              <a:rPr lang="en-US" sz="2900" dirty="0"/>
              <a:t>“Conceptual integrity in turn dictates that the design must proceed from one mind, or from a very small number of agreeing resonant minds.”</a:t>
            </a:r>
          </a:p>
        </p:txBody>
      </p:sp>
    </p:spTree>
    <p:extLst>
      <p:ext uri="{BB962C8B-B14F-4D97-AF65-F5344CB8AC3E}">
        <p14:creationId xmlns:p14="http://schemas.microsoft.com/office/powerpoint/2010/main" val="2669440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C5AA-440C-47CF-ABEC-8F1FE448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Group Assignment (Due next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9A3E-740A-445B-8E50-ED5BAF726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8" y="1514246"/>
            <a:ext cx="10680802" cy="46627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Check with your team members</a:t>
            </a:r>
          </a:p>
          <a:p>
            <a:pPr lvl="1"/>
            <a:r>
              <a:rPr lang="en-US" dirty="0"/>
              <a:t>If you need to make adjustment, please let me know </a:t>
            </a:r>
            <a:r>
              <a:rPr lang="en-US" dirty="0">
                <a:solidFill>
                  <a:srgbClr val="FF0000"/>
                </a:solidFill>
              </a:rPr>
              <a:t>no later than tomorrow EOB. </a:t>
            </a:r>
          </a:p>
          <a:p>
            <a:r>
              <a:rPr lang="en-US" dirty="0"/>
              <a:t>Assign Roles to each team member for group assignments: </a:t>
            </a:r>
          </a:p>
          <a:p>
            <a:pPr lvl="1"/>
            <a:r>
              <a:rPr lang="en-US" dirty="0"/>
              <a:t>Architect (Surgeon) (1) </a:t>
            </a:r>
          </a:p>
          <a:p>
            <a:pPr lvl="1"/>
            <a:r>
              <a:rPr lang="en-US" dirty="0"/>
              <a:t>Developer (1-2) </a:t>
            </a:r>
          </a:p>
          <a:p>
            <a:pPr lvl="1"/>
            <a:r>
              <a:rPr lang="en-US" dirty="0"/>
              <a:t>Tester (1-2) </a:t>
            </a:r>
          </a:p>
          <a:p>
            <a:pPr lvl="2"/>
            <a:r>
              <a:rPr lang="en-US" dirty="0"/>
              <a:t>Setup testing framework and do testing</a:t>
            </a:r>
          </a:p>
          <a:p>
            <a:pPr lvl="1"/>
            <a:r>
              <a:rPr lang="en-US" dirty="0"/>
              <a:t>Admin (1) (Optional)</a:t>
            </a:r>
          </a:p>
          <a:p>
            <a:pPr lvl="2"/>
            <a:r>
              <a:rPr lang="en-US" dirty="0"/>
              <a:t>Organize meetings, manage wiki, documentations, etc. </a:t>
            </a:r>
          </a:p>
          <a:p>
            <a:r>
              <a:rPr lang="en-US" dirty="0"/>
              <a:t>A member can have multiple roles, but a team can only have one Architect. </a:t>
            </a:r>
          </a:p>
          <a:p>
            <a:r>
              <a:rPr lang="en-US" dirty="0"/>
              <a:t>Set up a GitHub repo for your group assignments</a:t>
            </a:r>
          </a:p>
          <a:p>
            <a:r>
              <a:rPr lang="en-US" dirty="0"/>
              <a:t>Group assignments will be available by Sunday when groups are settled.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B8720-0693-44D0-ACAC-096CA44F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3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B53-8B37-4B00-B537-9FEB8DC5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80BF-58C1-4F3B-B3C7-BD8816FB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Teach students about the knowledge, duty, and skills needed by software architects</a:t>
            </a:r>
          </a:p>
          <a:p>
            <a:pPr lvl="1"/>
            <a:r>
              <a:rPr lang="en-US" dirty="0"/>
              <a:t>Teach students the essential skills of software architecture modeling and analysis</a:t>
            </a:r>
          </a:p>
          <a:p>
            <a:pPr lvl="1"/>
            <a:r>
              <a:rPr lang="en-US" dirty="0"/>
              <a:t>Teach students architecture patterns and styles</a:t>
            </a:r>
          </a:p>
          <a:p>
            <a:pPr lvl="1"/>
            <a:r>
              <a:rPr lang="en-US" dirty="0"/>
              <a:t>Teach students how to specify and analyze quality attributes</a:t>
            </a:r>
          </a:p>
          <a:p>
            <a:pPr lvl="1"/>
            <a:r>
              <a:rPr lang="en-US" dirty="0"/>
              <a:t>Teach students how to analyze architecture embodied in open source projects. </a:t>
            </a:r>
          </a:p>
          <a:p>
            <a:pPr lvl="1"/>
            <a:r>
              <a:rPr lang="en-US" dirty="0"/>
              <a:t>Teach students advanced topics in architectural design.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7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B53-8B37-4B00-B537-9FEB8DC5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80BF-58C1-4F3B-B3C7-BD8816FB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70" y="1843430"/>
            <a:ext cx="10790530" cy="4333533"/>
          </a:xfrm>
        </p:spPr>
        <p:txBody>
          <a:bodyPr>
            <a:normAutofit/>
          </a:bodyPr>
          <a:lstStyle/>
          <a:p>
            <a:r>
              <a:rPr lang="en-US" dirty="0"/>
              <a:t>Learning outcomes: students completing this course should be able to:</a:t>
            </a:r>
          </a:p>
          <a:p>
            <a:pPr lvl="1"/>
            <a:r>
              <a:rPr lang="en-US" dirty="0"/>
              <a:t>Apply architectural principles and skills to create software systems</a:t>
            </a:r>
          </a:p>
          <a:p>
            <a:pPr lvl="1"/>
            <a:r>
              <a:rPr lang="en-US" dirty="0"/>
              <a:t>Model software architecture and analyze various trade-offs. </a:t>
            </a:r>
          </a:p>
          <a:p>
            <a:pPr lvl="1"/>
            <a:r>
              <a:rPr lang="en-US" dirty="0"/>
              <a:t>Apply architectural patterns to solve real problems</a:t>
            </a:r>
          </a:p>
          <a:p>
            <a:pPr lvl="1"/>
            <a:r>
              <a:rPr lang="en-US" dirty="0"/>
              <a:t>Identify architectural styles in open source projects</a:t>
            </a:r>
          </a:p>
          <a:p>
            <a:pPr lvl="1"/>
            <a:r>
              <a:rPr lang="en-US" dirty="0"/>
              <a:t>Analyze software requirements and choose proper architecture styles. </a:t>
            </a:r>
          </a:p>
          <a:p>
            <a:pPr lvl="1"/>
            <a:r>
              <a:rPr lang="en-US" dirty="0"/>
              <a:t>Reason about architecture quality attributes.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0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10618" cy="2954804"/>
          </a:xfrm>
        </p:spPr>
        <p:txBody>
          <a:bodyPr/>
          <a:lstStyle/>
          <a:p>
            <a:r>
              <a:rPr lang="en-US" altLang="zh-CN" dirty="0"/>
              <a:t>Textbook: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Architecture in Practice</a:t>
            </a:r>
            <a:r>
              <a:rPr lang="en-US" altLang="zh-CN" dirty="0"/>
              <a:t>” </a:t>
            </a:r>
          </a:p>
          <a:p>
            <a:pPr marL="457200" lvl="1" indent="0">
              <a:buNone/>
            </a:pPr>
            <a:r>
              <a:rPr lang="en-US" altLang="zh-CN" dirty="0"/>
              <a:t>4th Edition,  by Len Bass, Paul Clements, Rick Kazman</a:t>
            </a:r>
          </a:p>
        </p:txBody>
      </p:sp>
      <p:pic>
        <p:nvPicPr>
          <p:cNvPr id="7" name="Picture 2" descr="http://ecx.images-amazon.com/images/I/51zvT3LdPSL._SX336_BO1,204,203,200_.jpg">
            <a:extLst>
              <a:ext uri="{FF2B5EF4-FFF2-40B4-BE49-F238E27FC236}">
                <a16:creationId xmlns:a16="http://schemas.microsoft.com/office/drawing/2014/main" id="{2DB68D32-20DE-45CA-95F8-3142F0B0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076" y="460261"/>
            <a:ext cx="3993741" cy="58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2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10618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1: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Engineering Design: Theory and Practice” </a:t>
            </a:r>
          </a:p>
          <a:p>
            <a:pPr marL="457200" lvl="1" indent="0">
              <a:buNone/>
            </a:pPr>
            <a:r>
              <a:rPr lang="en-US" altLang="zh-CN" i="1" dirty="0"/>
              <a:t>First</a:t>
            </a:r>
            <a:r>
              <a:rPr lang="en-US" altLang="zh-CN" dirty="0"/>
              <a:t> Edition, by </a:t>
            </a:r>
            <a:r>
              <a:rPr lang="en-US" dirty="0"/>
              <a:t>Carlos Otero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BF6952-07D5-4F6A-BA59-FA2D175B7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880" y="655564"/>
            <a:ext cx="33623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8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2: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Architecture: Foundations, Theory, and Practice” </a:t>
            </a:r>
          </a:p>
          <a:p>
            <a:pPr marL="457200" lvl="1" indent="0">
              <a:buNone/>
            </a:pPr>
            <a:r>
              <a:rPr lang="en-US" altLang="zh-CN" i="1" dirty="0"/>
              <a:t>First</a:t>
            </a:r>
            <a:r>
              <a:rPr lang="en-US" altLang="zh-CN" dirty="0"/>
              <a:t> Edition, by </a:t>
            </a:r>
            <a:r>
              <a:rPr lang="en-US" dirty="0"/>
              <a:t>R. N. Taylor, N. Medvidovic, E. M. Dashofy</a:t>
            </a: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71546-EE0C-4B86-8AF9-7724442EE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4" y="473592"/>
            <a:ext cx="38576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63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Assignments, Assessments,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DE04-F64B-4CFF-A456-22A38584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879" cy="4351338"/>
          </a:xfrm>
        </p:spPr>
        <p:txBody>
          <a:bodyPr/>
          <a:lstStyle/>
          <a:p>
            <a:r>
              <a:rPr lang="en-US" dirty="0"/>
              <a:t>Group assignment: students need to design and implement a non-trivial software project, as a group, and demonstrate their ability to: </a:t>
            </a:r>
          </a:p>
          <a:p>
            <a:pPr lvl="1"/>
            <a:r>
              <a:rPr lang="en-US" dirty="0"/>
              <a:t>Design, analyze, and implement software architecture</a:t>
            </a:r>
          </a:p>
          <a:p>
            <a:pPr lvl="1"/>
            <a:r>
              <a:rPr lang="en-US" dirty="0"/>
              <a:t>Apply architecture patterns to achieve extensibility</a:t>
            </a:r>
          </a:p>
          <a:p>
            <a:pPr lvl="1"/>
            <a:r>
              <a:rPr lang="en-US" dirty="0"/>
              <a:t>Reason about various architecture quality attributes</a:t>
            </a:r>
          </a:p>
          <a:p>
            <a:pPr lvl="1"/>
            <a:endParaRPr lang="en-US" dirty="0"/>
          </a:p>
          <a:p>
            <a:r>
              <a:rPr lang="en-US" dirty="0"/>
              <a:t>Individual assignment: the students should be able to recognize and analyze the architecture of a non-trivial open-source system.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16819</TotalTime>
  <Words>2289</Words>
  <Application>Microsoft Macintosh PowerPoint</Application>
  <PresentationFormat>Widescreen</PresentationFormat>
  <Paragraphs>331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Aharoni</vt:lpstr>
      <vt:lpstr>Arial</vt:lpstr>
      <vt:lpstr>Calibri</vt:lpstr>
      <vt:lpstr>Calibri Light</vt:lpstr>
      <vt:lpstr>Google Sans</vt:lpstr>
      <vt:lpstr>Slack-Lato</vt:lpstr>
      <vt:lpstr>Wingdings</vt:lpstr>
      <vt:lpstr>Office Theme</vt:lpstr>
      <vt:lpstr>SE577:Software Architecture</vt:lpstr>
      <vt:lpstr>About the Instructor</vt:lpstr>
      <vt:lpstr>Teaching Assistant Information</vt:lpstr>
      <vt:lpstr>About this course</vt:lpstr>
      <vt:lpstr>About this course</vt:lpstr>
      <vt:lpstr>Learning Material</vt:lpstr>
      <vt:lpstr>Learning Material</vt:lpstr>
      <vt:lpstr>Learning Material</vt:lpstr>
      <vt:lpstr>Assignments, Assessments, and Evaluations</vt:lpstr>
      <vt:lpstr>Assignments, Assessments, and Evaluations</vt:lpstr>
      <vt:lpstr>Schedule (subject to change)</vt:lpstr>
      <vt:lpstr>Survey Results:</vt:lpstr>
      <vt:lpstr>Survey Results:</vt:lpstr>
      <vt:lpstr>About Software Architecture</vt:lpstr>
      <vt:lpstr>A “Typical” Software Architecture Model</vt:lpstr>
      <vt:lpstr>And Another… </vt:lpstr>
      <vt:lpstr>And Another… </vt:lpstr>
      <vt:lpstr>And Another… </vt:lpstr>
      <vt:lpstr>And Another…</vt:lpstr>
      <vt:lpstr>What is Software Architecture?</vt:lpstr>
      <vt:lpstr>Architecture Is a Set of Software Structures </vt:lpstr>
      <vt:lpstr>Module Structures</vt:lpstr>
      <vt:lpstr>Component-and-connector Structures</vt:lpstr>
      <vt:lpstr>Allocation Structures</vt:lpstr>
      <vt:lpstr>Which Structures are Architectural?</vt:lpstr>
      <vt:lpstr>Architecture is an Abstraction</vt:lpstr>
      <vt:lpstr>Every System has a Software Architecture </vt:lpstr>
      <vt:lpstr>Architecture Includes Behavior</vt:lpstr>
      <vt:lpstr>Physiological Structures</vt:lpstr>
      <vt:lpstr>Physiological Structures</vt:lpstr>
      <vt:lpstr>Structures and Views</vt:lpstr>
      <vt:lpstr>What Information is Missing in previous “models” ? </vt:lpstr>
      <vt:lpstr>Definitions we will use in this class</vt:lpstr>
      <vt:lpstr>Three dimensions for each product</vt:lpstr>
      <vt:lpstr>What does a Software Architect do? </vt:lpstr>
      <vt:lpstr>PowerPoint Presentation</vt:lpstr>
      <vt:lpstr>About Software Development Team</vt:lpstr>
      <vt:lpstr>1St Group Assignment (Due next week)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Health Monitor</dc:title>
  <dc:creator>Rick Kazman</dc:creator>
  <cp:lastModifiedBy>Brian Mitchell</cp:lastModifiedBy>
  <cp:revision>95</cp:revision>
  <dcterms:created xsi:type="dcterms:W3CDTF">2016-05-03T21:17:55Z</dcterms:created>
  <dcterms:modified xsi:type="dcterms:W3CDTF">2022-03-28T19:00:18Z</dcterms:modified>
</cp:coreProperties>
</file>