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11" r:id="rId1"/>
  </p:sldMasterIdLst>
  <p:notesMasterIdLst>
    <p:notesMasterId r:id="rId34"/>
  </p:notesMasterIdLst>
  <p:handoutMasterIdLst>
    <p:handoutMasterId r:id="rId35"/>
  </p:handoutMasterIdLst>
  <p:sldIdLst>
    <p:sldId id="256" r:id="rId2"/>
    <p:sldId id="827" r:id="rId3"/>
    <p:sldId id="828" r:id="rId4"/>
    <p:sldId id="829" r:id="rId5"/>
    <p:sldId id="830" r:id="rId6"/>
    <p:sldId id="871" r:id="rId7"/>
    <p:sldId id="872" r:id="rId8"/>
    <p:sldId id="748" r:id="rId9"/>
    <p:sldId id="781" r:id="rId10"/>
    <p:sldId id="910" r:id="rId11"/>
    <p:sldId id="895" r:id="rId12"/>
    <p:sldId id="896" r:id="rId13"/>
    <p:sldId id="897" r:id="rId14"/>
    <p:sldId id="898" r:id="rId15"/>
    <p:sldId id="899" r:id="rId16"/>
    <p:sldId id="900" r:id="rId17"/>
    <p:sldId id="901" r:id="rId18"/>
    <p:sldId id="902" r:id="rId19"/>
    <p:sldId id="903" r:id="rId20"/>
    <p:sldId id="904" r:id="rId21"/>
    <p:sldId id="905" r:id="rId22"/>
    <p:sldId id="906" r:id="rId23"/>
    <p:sldId id="907" r:id="rId24"/>
    <p:sldId id="912" r:id="rId25"/>
    <p:sldId id="913" r:id="rId26"/>
    <p:sldId id="908" r:id="rId27"/>
    <p:sldId id="909" r:id="rId28"/>
    <p:sldId id="911" r:id="rId29"/>
    <p:sldId id="914" r:id="rId30"/>
    <p:sldId id="915" r:id="rId31"/>
    <p:sldId id="916" r:id="rId32"/>
    <p:sldId id="917" r:id="rId33"/>
  </p:sldIdLst>
  <p:sldSz cx="12192000" cy="6858000"/>
  <p:notesSz cx="7010400" cy="9296400"/>
  <p:kinsoku lang="ja-JP" invalStChars="、。，．・：；？！゛゜ヽヾゝゞ々ー’”）〕］｝〉》」』】°‰′″℃￠％ぁぃぅぇぉっゃゅょゎァィゥェォッャュョヮヵヶ!%),.:;?]}｡｣､･ｧｨｩｪｫｬｭｮｯｰﾞﾟ" invalEndChars="‘“（〔［｛〈《「『【￥＄$([\{｢￡"/>
  <p:defaultTextStyle>
    <a:defPPr>
      <a:defRPr lang="en-US"/>
    </a:defPPr>
    <a:lvl1pPr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1pPr>
    <a:lvl2pPr marL="5715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11430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7145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22860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857500" algn="l" defTabSz="1143000" rtl="0" eaLnBrk="1" latinLnBrk="0" hangingPunct="1">
      <a:defRPr b="1" kern="1200">
        <a:solidFill>
          <a:schemeClr val="tx1"/>
        </a:solidFill>
        <a:latin typeface="Helvetica" pitchFamily="34" charset="0"/>
        <a:ea typeface="+mn-ea"/>
        <a:cs typeface="+mn-cs"/>
      </a:defRPr>
    </a:lvl6pPr>
    <a:lvl7pPr marL="3429000" algn="l" defTabSz="1143000" rtl="0" eaLnBrk="1" latinLnBrk="0" hangingPunct="1">
      <a:defRPr b="1" kern="1200">
        <a:solidFill>
          <a:schemeClr val="tx1"/>
        </a:solidFill>
        <a:latin typeface="Helvetica" pitchFamily="34" charset="0"/>
        <a:ea typeface="+mn-ea"/>
        <a:cs typeface="+mn-cs"/>
      </a:defRPr>
    </a:lvl7pPr>
    <a:lvl8pPr marL="4000500" algn="l" defTabSz="1143000" rtl="0" eaLnBrk="1" latinLnBrk="0" hangingPunct="1">
      <a:defRPr b="1" kern="1200">
        <a:solidFill>
          <a:schemeClr val="tx1"/>
        </a:solidFill>
        <a:latin typeface="Helvetica" pitchFamily="34" charset="0"/>
        <a:ea typeface="+mn-ea"/>
        <a:cs typeface="+mn-cs"/>
      </a:defRPr>
    </a:lvl8pPr>
    <a:lvl9pPr marL="4572000" algn="l" defTabSz="1143000" rtl="0" eaLnBrk="1" latinLnBrk="0" hangingPunct="1">
      <a:defRPr b="1" kern="1200">
        <a:solidFill>
          <a:schemeClr val="tx1"/>
        </a:solidFill>
        <a:latin typeface="Helvetica"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9DC3E7"/>
    <a:srgbClr val="0432FF"/>
    <a:srgbClr val="AD278D"/>
    <a:srgbClr val="FFDB95"/>
    <a:srgbClr val="F6B498"/>
    <a:srgbClr val="DE9A7B"/>
    <a:srgbClr val="A9D18E"/>
    <a:srgbClr val="D1039B"/>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37" autoAdjust="0"/>
    <p:restoredTop sz="94125"/>
  </p:normalViewPr>
  <p:slideViewPr>
    <p:cSldViewPr snapToGrid="0">
      <p:cViewPr>
        <p:scale>
          <a:sx n="132" d="100"/>
          <a:sy n="132" d="100"/>
        </p:scale>
        <p:origin x="472" y="16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79" d="100"/>
        <a:sy n="279" d="100"/>
      </p:scale>
      <p:origin x="0" y="99264"/>
    </p:cViewPr>
  </p:sorterViewPr>
  <p:notesViewPr>
    <p:cSldViewPr snapToGrid="0">
      <p:cViewPr varScale="1">
        <p:scale>
          <a:sx n="55" d="100"/>
          <a:sy n="55" d="100"/>
        </p:scale>
        <p:origin x="-1470"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0496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idx="2"/>
          </p:nvPr>
        </p:nvSpPr>
        <p:spPr bwMode="auto">
          <a:xfrm>
            <a:off x="781050" y="798513"/>
            <a:ext cx="5461000" cy="30718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Tree>
    <p:extLst>
      <p:ext uri="{BB962C8B-B14F-4D97-AF65-F5344CB8AC3E}">
        <p14:creationId xmlns:p14="http://schemas.microsoft.com/office/powerpoint/2010/main" val="2207781695"/>
      </p:ext>
    </p:extLst>
  </p:cSld>
  <p:clrMap bg1="lt1" tx1="dk1" bg2="lt2" tx2="dk2" accent1="accent1" accent2="accent2" accent3="accent3" accent4="accent4" accent5="accent5" accent6="accent6" hlink="hlink" folHlink="folHlink"/>
  <p:hf hdr="0" ftr="0" dt="0"/>
  <p:notesStyle>
    <a:lvl1pPr algn="l" rtl="0" eaLnBrk="0" fontAlgn="base" hangingPunct="0">
      <a:lnSpc>
        <a:spcPct val="90000"/>
      </a:lnSpc>
      <a:spcBef>
        <a:spcPct val="40000"/>
      </a:spcBef>
      <a:spcAft>
        <a:spcPct val="0"/>
      </a:spcAft>
      <a:defRPr sz="1500" kern="1200">
        <a:solidFill>
          <a:schemeClr val="tx1"/>
        </a:solidFill>
        <a:latin typeface="Helvetica" pitchFamily="34" charset="0"/>
        <a:ea typeface="+mn-ea"/>
        <a:cs typeface="+mn-cs"/>
      </a:defRPr>
    </a:lvl1pPr>
    <a:lvl2pPr marL="571500" algn="l" rtl="0" eaLnBrk="0" fontAlgn="base" hangingPunct="0">
      <a:lnSpc>
        <a:spcPct val="90000"/>
      </a:lnSpc>
      <a:spcBef>
        <a:spcPct val="40000"/>
      </a:spcBef>
      <a:spcAft>
        <a:spcPct val="0"/>
      </a:spcAft>
      <a:defRPr sz="1500" kern="1200">
        <a:solidFill>
          <a:schemeClr val="tx1"/>
        </a:solidFill>
        <a:latin typeface="Helvetica" pitchFamily="34" charset="0"/>
        <a:ea typeface="+mn-ea"/>
        <a:cs typeface="+mn-cs"/>
      </a:defRPr>
    </a:lvl2pPr>
    <a:lvl3pPr marL="1143000" algn="l" rtl="0" eaLnBrk="0" fontAlgn="base" hangingPunct="0">
      <a:lnSpc>
        <a:spcPct val="90000"/>
      </a:lnSpc>
      <a:spcBef>
        <a:spcPct val="40000"/>
      </a:spcBef>
      <a:spcAft>
        <a:spcPct val="0"/>
      </a:spcAft>
      <a:defRPr sz="1500" kern="1200">
        <a:solidFill>
          <a:schemeClr val="tx1"/>
        </a:solidFill>
        <a:latin typeface="Helvetica" pitchFamily="34" charset="0"/>
        <a:ea typeface="+mn-ea"/>
        <a:cs typeface="+mn-cs"/>
      </a:defRPr>
    </a:lvl3pPr>
    <a:lvl4pPr marL="1714500" algn="l" rtl="0" eaLnBrk="0" fontAlgn="base" hangingPunct="0">
      <a:lnSpc>
        <a:spcPct val="90000"/>
      </a:lnSpc>
      <a:spcBef>
        <a:spcPct val="40000"/>
      </a:spcBef>
      <a:spcAft>
        <a:spcPct val="0"/>
      </a:spcAft>
      <a:defRPr sz="1500" kern="1200">
        <a:solidFill>
          <a:schemeClr val="tx1"/>
        </a:solidFill>
        <a:latin typeface="Helvetica" pitchFamily="34" charset="0"/>
        <a:ea typeface="+mn-ea"/>
        <a:cs typeface="+mn-cs"/>
      </a:defRPr>
    </a:lvl4pPr>
    <a:lvl5pPr marL="2286000" algn="l" rtl="0" eaLnBrk="0" fontAlgn="base" hangingPunct="0">
      <a:lnSpc>
        <a:spcPct val="90000"/>
      </a:lnSpc>
      <a:spcBef>
        <a:spcPct val="40000"/>
      </a:spcBef>
      <a:spcAft>
        <a:spcPct val="0"/>
      </a:spcAft>
      <a:defRPr sz="1500" kern="1200">
        <a:solidFill>
          <a:schemeClr val="tx1"/>
        </a:solidFill>
        <a:latin typeface="Helvetica" pitchFamily="34" charset="0"/>
        <a:ea typeface="+mn-ea"/>
        <a:cs typeface="+mn-cs"/>
      </a:defRPr>
    </a:lvl5pPr>
    <a:lvl6pPr marL="2857500" algn="l" defTabSz="1143000" rtl="0" eaLnBrk="1" latinLnBrk="0" hangingPunct="1">
      <a:defRPr sz="1500" kern="1200">
        <a:solidFill>
          <a:schemeClr val="tx1"/>
        </a:solidFill>
        <a:latin typeface="+mn-lt"/>
        <a:ea typeface="+mn-ea"/>
        <a:cs typeface="+mn-cs"/>
      </a:defRPr>
    </a:lvl6pPr>
    <a:lvl7pPr marL="3429000" algn="l" defTabSz="1143000" rtl="0" eaLnBrk="1" latinLnBrk="0" hangingPunct="1">
      <a:defRPr sz="1500" kern="1200">
        <a:solidFill>
          <a:schemeClr val="tx1"/>
        </a:solidFill>
        <a:latin typeface="+mn-lt"/>
        <a:ea typeface="+mn-ea"/>
        <a:cs typeface="+mn-cs"/>
      </a:defRPr>
    </a:lvl7pPr>
    <a:lvl8pPr marL="4000500" algn="l" defTabSz="1143000" rtl="0" eaLnBrk="1" latinLnBrk="0" hangingPunct="1">
      <a:defRPr sz="1500" kern="1200">
        <a:solidFill>
          <a:schemeClr val="tx1"/>
        </a:solidFill>
        <a:latin typeface="+mn-lt"/>
        <a:ea typeface="+mn-ea"/>
        <a:cs typeface="+mn-cs"/>
      </a:defRPr>
    </a:lvl8pPr>
    <a:lvl9pPr marL="4572000" algn="l" defTabSz="1143000" rtl="0" eaLnBrk="1" latinLnBrk="0" hangingPunct="1">
      <a:defRPr sz="15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9"/>
            <a:ext cx="10363200" cy="1470025"/>
          </a:xfrm>
        </p:spPr>
        <p:txBody>
          <a:bodyPr/>
          <a:lstStyle>
            <a:lvl1pPr algn="ctr">
              <a:defRPr u="none" baseline="0">
                <a:solidFill>
                  <a:srgbClr val="DE8400"/>
                </a:solidFill>
                <a:effectLst>
                  <a:outerShdw blurRad="38100" dist="38100" dir="2700000" algn="tl">
                    <a:srgbClr val="000000">
                      <a:alpha val="43137"/>
                    </a:srgbClr>
                  </a:outerShdw>
                </a:effectLst>
              </a:defRPr>
            </a:lvl1pPr>
          </a:lstStyle>
          <a:p>
            <a:r>
              <a:rPr lang="en-US" dirty="0"/>
              <a:t>Click to edit Master title style</a:t>
            </a:r>
          </a:p>
        </p:txBody>
      </p:sp>
      <p:sp>
        <p:nvSpPr>
          <p:cNvPr id="3" name="Subtitle 2"/>
          <p:cNvSpPr>
            <a:spLocks noGrp="1"/>
          </p:cNvSpPr>
          <p:nvPr>
            <p:ph type="subTitle" idx="1"/>
          </p:nvPr>
        </p:nvSpPr>
        <p:spPr>
          <a:xfrm>
            <a:off x="1828800" y="3886203"/>
            <a:ext cx="8534400" cy="1752600"/>
          </a:xfrm>
        </p:spPr>
        <p:txBody>
          <a:bodyPr/>
          <a:lstStyle>
            <a:lvl1pPr marL="0" indent="0" algn="ctr">
              <a:buNone/>
              <a:defRPr>
                <a:solidFill>
                  <a:schemeClr val="tx1">
                    <a:tint val="75000"/>
                  </a:schemeClr>
                </a:solidFill>
              </a:defRPr>
            </a:lvl1pPr>
            <a:lvl2pPr marL="514350" indent="0" algn="ctr">
              <a:buNone/>
              <a:defRPr>
                <a:solidFill>
                  <a:schemeClr val="tx1">
                    <a:tint val="75000"/>
                  </a:schemeClr>
                </a:solidFill>
              </a:defRPr>
            </a:lvl2pPr>
            <a:lvl3pPr marL="1028700" indent="0" algn="ctr">
              <a:buNone/>
              <a:defRPr>
                <a:solidFill>
                  <a:schemeClr val="tx1">
                    <a:tint val="75000"/>
                  </a:schemeClr>
                </a:solidFill>
              </a:defRPr>
            </a:lvl3pPr>
            <a:lvl4pPr marL="1543050" indent="0" algn="ctr">
              <a:buNone/>
              <a:defRPr>
                <a:solidFill>
                  <a:schemeClr val="tx1">
                    <a:tint val="75000"/>
                  </a:schemeClr>
                </a:solidFill>
              </a:defRPr>
            </a:lvl4pPr>
            <a:lvl5pPr marL="2057400" indent="0" algn="ctr">
              <a:buNone/>
              <a:defRPr>
                <a:solidFill>
                  <a:schemeClr val="tx1">
                    <a:tint val="75000"/>
                  </a:schemeClr>
                </a:solidFill>
              </a:defRPr>
            </a:lvl5pPr>
            <a:lvl6pPr marL="2571750" indent="0" algn="ctr">
              <a:buNone/>
              <a:defRPr>
                <a:solidFill>
                  <a:schemeClr val="tx1">
                    <a:tint val="75000"/>
                  </a:schemeClr>
                </a:solidFill>
              </a:defRPr>
            </a:lvl6pPr>
            <a:lvl7pPr marL="3086100" indent="0" algn="ctr">
              <a:buNone/>
              <a:defRPr>
                <a:solidFill>
                  <a:schemeClr val="tx1">
                    <a:tint val="75000"/>
                  </a:schemeClr>
                </a:solidFill>
              </a:defRPr>
            </a:lvl7pPr>
            <a:lvl8pPr marL="3600450" indent="0" algn="ctr">
              <a:buNone/>
              <a:defRPr>
                <a:solidFill>
                  <a:schemeClr val="tx1">
                    <a:tint val="75000"/>
                  </a:schemeClr>
                </a:solidFill>
              </a:defRPr>
            </a:lvl8pPr>
            <a:lvl9pPr marL="41148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F5F1CDF6-63A3-7441-825E-A321579A9051}" type="datetime1">
              <a:rPr lang="en-US" smtClean="0">
                <a:solidFill>
                  <a:prstClr val="black">
                    <a:tint val="75000"/>
                  </a:prstClr>
                </a:solidFill>
              </a:rPr>
              <a:t>5/24/22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4F5D879-AB69-4422-A7DC-325346367C9C}"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98998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B52C884-E3E0-9545-9EEC-90F279DF9661}" type="datetime1">
              <a:rPr lang="en-US" smtClean="0">
                <a:solidFill>
                  <a:prstClr val="black">
                    <a:tint val="75000"/>
                  </a:prstClr>
                </a:solidFill>
              </a:rPr>
              <a:t>5/24/22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57A5097-5A82-4E10-9D05-AD36CE0557D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82103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26400" cy="58515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CD53955-71C4-784B-B2E5-570BAC65E560}" type="datetime1">
              <a:rPr lang="en-US" smtClean="0">
                <a:solidFill>
                  <a:prstClr val="black">
                    <a:tint val="75000"/>
                  </a:prstClr>
                </a:solidFill>
              </a:rPr>
              <a:t>5/24/22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E1933F3A-FF46-4CFA-83F2-3339888C9B0E}"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4037442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5035"/>
            <a:ext cx="10972800" cy="698948"/>
          </a:xfrm>
        </p:spPr>
        <p:txBody>
          <a:bodyPr/>
          <a:lstStyle>
            <a:lvl1pPr>
              <a:defRPr sz="3600" u="none" baseline="0">
                <a:solidFill>
                  <a:srgbClr val="DE8400"/>
                </a:solidFill>
                <a:effectLst>
                  <a:outerShdw blurRad="38100" dist="38100" dir="2700000" algn="tl">
                    <a:srgbClr val="000000">
                      <a:alpha val="43137"/>
                    </a:srgbClr>
                  </a:outerShdw>
                </a:effectLst>
                <a:latin typeface="+mj-lt"/>
              </a:defRPr>
            </a:lvl1pPr>
          </a:lstStyle>
          <a:p>
            <a:r>
              <a:rPr lang="en-US" dirty="0"/>
              <a:t>Click to edit Master title style</a:t>
            </a:r>
          </a:p>
        </p:txBody>
      </p:sp>
      <p:sp>
        <p:nvSpPr>
          <p:cNvPr id="3" name="Content Placeholder 2"/>
          <p:cNvSpPr>
            <a:spLocks noGrp="1"/>
          </p:cNvSpPr>
          <p:nvPr>
            <p:ph idx="1"/>
          </p:nvPr>
        </p:nvSpPr>
        <p:spPr>
          <a:xfrm>
            <a:off x="609600" y="1138138"/>
            <a:ext cx="10972800" cy="4987629"/>
          </a:xfrm>
        </p:spPr>
        <p:txBody>
          <a:bodyPr/>
          <a:lstStyle>
            <a:lvl1pPr>
              <a:defRPr sz="2700">
                <a:latin typeface="+mn-lt"/>
              </a:defRPr>
            </a:lvl1pPr>
            <a:lvl2pPr>
              <a:defRPr sz="2250">
                <a:latin typeface="+mn-lt"/>
              </a:defRPr>
            </a:lvl2pPr>
            <a:lvl3pPr>
              <a:defRPr sz="1800">
                <a:latin typeface="+mn-lt"/>
              </a:defRPr>
            </a:lvl3pPr>
            <a:lvl4pPr>
              <a:defRPr sz="1575">
                <a:latin typeface="+mn-lt"/>
              </a:defRPr>
            </a:lvl4pPr>
            <a:lvl5pPr>
              <a:defRPr sz="1575">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pPr>
              <a:defRPr/>
            </a:pPr>
            <a:fld id="{1455A833-F9D8-F94E-A624-F22E87633095}" type="datetime1">
              <a:rPr lang="en-US" smtClean="0">
                <a:solidFill>
                  <a:prstClr val="black">
                    <a:tint val="75000"/>
                  </a:prstClr>
                </a:solidFill>
              </a:rPr>
              <a:t>5/24/22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altLang="en-US">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668960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5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8"/>
          </a:xfrm>
        </p:spPr>
        <p:txBody>
          <a:bodyPr anchor="b"/>
          <a:lstStyle>
            <a:lvl1pPr marL="0" indent="0">
              <a:buNone/>
              <a:defRPr sz="2250">
                <a:solidFill>
                  <a:schemeClr val="tx1">
                    <a:tint val="75000"/>
                  </a:schemeClr>
                </a:solidFill>
              </a:defRPr>
            </a:lvl1pPr>
            <a:lvl2pPr marL="514350" indent="0">
              <a:buNone/>
              <a:defRPr sz="2025">
                <a:solidFill>
                  <a:schemeClr val="tx1">
                    <a:tint val="75000"/>
                  </a:schemeClr>
                </a:solidFill>
              </a:defRPr>
            </a:lvl2pPr>
            <a:lvl3pPr marL="1028700" indent="0">
              <a:buNone/>
              <a:defRPr sz="1800">
                <a:solidFill>
                  <a:schemeClr val="tx1">
                    <a:tint val="75000"/>
                  </a:schemeClr>
                </a:solidFill>
              </a:defRPr>
            </a:lvl3pPr>
            <a:lvl4pPr marL="1543050" indent="0">
              <a:buNone/>
              <a:defRPr sz="1575">
                <a:solidFill>
                  <a:schemeClr val="tx1">
                    <a:tint val="75000"/>
                  </a:schemeClr>
                </a:solidFill>
              </a:defRPr>
            </a:lvl4pPr>
            <a:lvl5pPr marL="2057400" indent="0">
              <a:buNone/>
              <a:defRPr sz="1575">
                <a:solidFill>
                  <a:schemeClr val="tx1">
                    <a:tint val="75000"/>
                  </a:schemeClr>
                </a:solidFill>
              </a:defRPr>
            </a:lvl5pPr>
            <a:lvl6pPr marL="2571750" indent="0">
              <a:buNone/>
              <a:defRPr sz="1575">
                <a:solidFill>
                  <a:schemeClr val="tx1">
                    <a:tint val="75000"/>
                  </a:schemeClr>
                </a:solidFill>
              </a:defRPr>
            </a:lvl6pPr>
            <a:lvl7pPr marL="3086100" indent="0">
              <a:buNone/>
              <a:defRPr sz="1575">
                <a:solidFill>
                  <a:schemeClr val="tx1">
                    <a:tint val="75000"/>
                  </a:schemeClr>
                </a:solidFill>
              </a:defRPr>
            </a:lvl7pPr>
            <a:lvl8pPr marL="3600450" indent="0">
              <a:buNone/>
              <a:defRPr sz="1575">
                <a:solidFill>
                  <a:schemeClr val="tx1">
                    <a:tint val="75000"/>
                  </a:schemeClr>
                </a:solidFill>
              </a:defRPr>
            </a:lvl8pPr>
            <a:lvl9pPr marL="4114800" indent="0">
              <a:buNone/>
              <a:defRPr sz="157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29794664-F699-DB42-8CC0-2E9C933A58F4}" type="datetime1">
              <a:rPr lang="en-US" smtClean="0">
                <a:solidFill>
                  <a:prstClr val="black">
                    <a:tint val="75000"/>
                  </a:prstClr>
                </a:solidFill>
              </a:rPr>
              <a:t>5/24/22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C7D3DFE-6B71-4D3C-8931-2EEF0E8559B4}"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273837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150"/>
            </a:lvl1pPr>
            <a:lvl2pPr>
              <a:defRPr sz="2700"/>
            </a:lvl2pPr>
            <a:lvl3pPr>
              <a:defRPr sz="2250"/>
            </a:lvl3pPr>
            <a:lvl4pPr>
              <a:defRPr sz="2025"/>
            </a:lvl4pPr>
            <a:lvl5pPr>
              <a:defRPr sz="2025"/>
            </a:lvl5pPr>
            <a:lvl6pPr>
              <a:defRPr sz="2025"/>
            </a:lvl6pPr>
            <a:lvl7pPr>
              <a:defRPr sz="2025"/>
            </a:lvl7pPr>
            <a:lvl8pPr>
              <a:defRPr sz="2025"/>
            </a:lvl8pPr>
            <a:lvl9pPr>
              <a:defRPr sz="20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150"/>
            </a:lvl1pPr>
            <a:lvl2pPr>
              <a:defRPr sz="2700"/>
            </a:lvl2pPr>
            <a:lvl3pPr>
              <a:defRPr sz="2250"/>
            </a:lvl3pPr>
            <a:lvl4pPr>
              <a:defRPr sz="2025"/>
            </a:lvl4pPr>
            <a:lvl5pPr>
              <a:defRPr sz="2025"/>
            </a:lvl5pPr>
            <a:lvl6pPr>
              <a:defRPr sz="2025"/>
            </a:lvl6pPr>
            <a:lvl7pPr>
              <a:defRPr sz="2025"/>
            </a:lvl7pPr>
            <a:lvl8pPr>
              <a:defRPr sz="2025"/>
            </a:lvl8pPr>
            <a:lvl9pPr>
              <a:defRPr sz="20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8AB1D0DF-DEFA-3941-9593-12C70E3F049C}" type="datetime1">
              <a:rPr lang="en-US" smtClean="0">
                <a:solidFill>
                  <a:prstClr val="black">
                    <a:tint val="75000"/>
                  </a:prstClr>
                </a:solidFill>
              </a:rPr>
              <a:t>5/24/22</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9762728F-C150-42D0-B0C3-C0979554D0A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2734301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700" b="1"/>
            </a:lvl1pPr>
            <a:lvl2pPr marL="514350" indent="0">
              <a:buNone/>
              <a:defRPr sz="2250" b="1"/>
            </a:lvl2pPr>
            <a:lvl3pPr marL="1028700" indent="0">
              <a:buNone/>
              <a:defRPr sz="2025"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700"/>
            </a:lvl1pPr>
            <a:lvl2pPr>
              <a:defRPr sz="2250"/>
            </a:lvl2pPr>
            <a:lvl3pPr>
              <a:defRPr sz="2025"/>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4" y="1535113"/>
            <a:ext cx="5389033" cy="639762"/>
          </a:xfrm>
        </p:spPr>
        <p:txBody>
          <a:bodyPr anchor="b"/>
          <a:lstStyle>
            <a:lvl1pPr marL="0" indent="0">
              <a:buNone/>
              <a:defRPr sz="2700" b="1"/>
            </a:lvl1pPr>
            <a:lvl2pPr marL="514350" indent="0">
              <a:buNone/>
              <a:defRPr sz="2250" b="1"/>
            </a:lvl2pPr>
            <a:lvl3pPr marL="1028700" indent="0">
              <a:buNone/>
              <a:defRPr sz="2025"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en-US"/>
              <a:t>Click to edit Master text styles</a:t>
            </a:r>
          </a:p>
        </p:txBody>
      </p:sp>
      <p:sp>
        <p:nvSpPr>
          <p:cNvPr id="6" name="Content Placeholder 5"/>
          <p:cNvSpPr>
            <a:spLocks noGrp="1"/>
          </p:cNvSpPr>
          <p:nvPr>
            <p:ph sz="quarter" idx="4"/>
          </p:nvPr>
        </p:nvSpPr>
        <p:spPr>
          <a:xfrm>
            <a:off x="6193374" y="2174875"/>
            <a:ext cx="5389033" cy="3951288"/>
          </a:xfrm>
        </p:spPr>
        <p:txBody>
          <a:bodyPr/>
          <a:lstStyle>
            <a:lvl1pPr>
              <a:defRPr sz="2700"/>
            </a:lvl1pPr>
            <a:lvl2pPr>
              <a:defRPr sz="2250"/>
            </a:lvl2pPr>
            <a:lvl3pPr>
              <a:defRPr sz="2025"/>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D76CF7C-24C9-2C45-9C24-4F8154DAD6CD}" type="datetime1">
              <a:rPr lang="en-US" smtClean="0">
                <a:solidFill>
                  <a:prstClr val="black">
                    <a:tint val="75000"/>
                  </a:prstClr>
                </a:solidFill>
              </a:rPr>
              <a:t>5/24/22</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F17B2D9D-C963-4C5D-9657-6DAD47F750F6}"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592271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2F242623-2795-5546-9F54-B1FF951BCCD3}" type="datetime1">
              <a:rPr lang="en-US" smtClean="0">
                <a:solidFill>
                  <a:prstClr val="black">
                    <a:tint val="75000"/>
                  </a:prstClr>
                </a:solidFill>
              </a:rPr>
              <a:t>5/24/22</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B9679035-FD90-43C6-9A04-3596202BD13C}"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217181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8CDF4E1-6A12-E04A-9CB3-8CDF45CB7C5C}" type="datetime1">
              <a:rPr lang="en-US" smtClean="0">
                <a:solidFill>
                  <a:prstClr val="black">
                    <a:tint val="75000"/>
                  </a:prstClr>
                </a:solidFill>
              </a:rPr>
              <a:t>5/24/22</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26DFAF39-BD03-4E79-A61F-5E51E08E82D1}"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2070144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7" y="273050"/>
            <a:ext cx="4011084" cy="1162050"/>
          </a:xfrm>
        </p:spPr>
        <p:txBody>
          <a:bodyPr anchor="b"/>
          <a:lstStyle>
            <a:lvl1pPr algn="l">
              <a:defRPr sz="2250" b="1"/>
            </a:lvl1pPr>
          </a:lstStyle>
          <a:p>
            <a:r>
              <a:rPr lang="en-US"/>
              <a:t>Click to edit Master title style</a:t>
            </a:r>
          </a:p>
        </p:txBody>
      </p:sp>
      <p:sp>
        <p:nvSpPr>
          <p:cNvPr id="3" name="Content Placeholder 2"/>
          <p:cNvSpPr>
            <a:spLocks noGrp="1"/>
          </p:cNvSpPr>
          <p:nvPr>
            <p:ph idx="1"/>
          </p:nvPr>
        </p:nvSpPr>
        <p:spPr>
          <a:xfrm>
            <a:off x="4766733" y="273054"/>
            <a:ext cx="6815667" cy="5853113"/>
          </a:xfrm>
        </p:spPr>
        <p:txBody>
          <a:bodyPr/>
          <a:lstStyle>
            <a:lvl1pPr>
              <a:defRPr sz="3600"/>
            </a:lvl1pPr>
            <a:lvl2pPr>
              <a:defRPr sz="3150"/>
            </a:lvl2pPr>
            <a:lvl3pPr>
              <a:defRPr sz="2700"/>
            </a:lvl3pPr>
            <a:lvl4pPr>
              <a:defRPr sz="2250"/>
            </a:lvl4pPr>
            <a:lvl5pPr>
              <a:defRPr sz="2250"/>
            </a:lvl5pPr>
            <a:lvl6pPr>
              <a:defRPr sz="2250"/>
            </a:lvl6pPr>
            <a:lvl7pPr>
              <a:defRPr sz="2250"/>
            </a:lvl7pPr>
            <a:lvl8pPr>
              <a:defRPr sz="2250"/>
            </a:lvl8pPr>
            <a:lvl9pPr>
              <a:defRPr sz="2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7" y="1435103"/>
            <a:ext cx="4011084" cy="4691063"/>
          </a:xfrm>
        </p:spPr>
        <p:txBody>
          <a:bodyPr/>
          <a:lstStyle>
            <a:lvl1pPr marL="0" indent="0">
              <a:buNone/>
              <a:defRPr sz="1575"/>
            </a:lvl1pPr>
            <a:lvl2pPr marL="514350" indent="0">
              <a:buNone/>
              <a:defRPr sz="1350"/>
            </a:lvl2pPr>
            <a:lvl3pPr marL="1028700" indent="0">
              <a:buNone/>
              <a:defRPr sz="1125"/>
            </a:lvl3pPr>
            <a:lvl4pPr marL="1543050" indent="0">
              <a:buNone/>
              <a:defRPr sz="1013"/>
            </a:lvl4pPr>
            <a:lvl5pPr marL="2057400" indent="0">
              <a:buNone/>
              <a:defRPr sz="1013"/>
            </a:lvl5pPr>
            <a:lvl6pPr marL="2571750" indent="0">
              <a:buNone/>
              <a:defRPr sz="1013"/>
            </a:lvl6pPr>
            <a:lvl7pPr marL="3086100" indent="0">
              <a:buNone/>
              <a:defRPr sz="1013"/>
            </a:lvl7pPr>
            <a:lvl8pPr marL="3600450" indent="0">
              <a:buNone/>
              <a:defRPr sz="1013"/>
            </a:lvl8pPr>
            <a:lvl9pPr marL="4114800" indent="0">
              <a:buNone/>
              <a:defRPr sz="1013"/>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D9F1281-509C-A94A-B6F4-DA198DAF23F7}" type="datetime1">
              <a:rPr lang="en-US" smtClean="0">
                <a:solidFill>
                  <a:prstClr val="black">
                    <a:tint val="75000"/>
                  </a:prstClr>
                </a:solidFill>
              </a:rPr>
              <a:t>5/24/22</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3B7C51C2-15BC-444C-B9F2-213F9CFCA6D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790377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3"/>
            <a:ext cx="7315200" cy="566738"/>
          </a:xfrm>
        </p:spPr>
        <p:txBody>
          <a:bodyPr anchor="b"/>
          <a:lstStyle>
            <a:lvl1pPr algn="l">
              <a:defRPr sz="225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600"/>
            </a:lvl1pPr>
            <a:lvl2pPr marL="514350" indent="0">
              <a:buNone/>
              <a:defRPr sz="3150"/>
            </a:lvl2pPr>
            <a:lvl3pPr marL="1028700" indent="0">
              <a:buNone/>
              <a:defRPr sz="2700"/>
            </a:lvl3pPr>
            <a:lvl4pPr marL="1543050" indent="0">
              <a:buNone/>
              <a:defRPr sz="2250"/>
            </a:lvl4pPr>
            <a:lvl5pPr marL="2057400" indent="0">
              <a:buNone/>
              <a:defRPr sz="2250"/>
            </a:lvl5pPr>
            <a:lvl6pPr marL="2571750" indent="0">
              <a:buNone/>
              <a:defRPr sz="2250"/>
            </a:lvl6pPr>
            <a:lvl7pPr marL="3086100" indent="0">
              <a:buNone/>
              <a:defRPr sz="2250"/>
            </a:lvl7pPr>
            <a:lvl8pPr marL="3600450" indent="0">
              <a:buNone/>
              <a:defRPr sz="2250"/>
            </a:lvl8pPr>
            <a:lvl9pPr marL="4114800" indent="0">
              <a:buNone/>
              <a:defRPr sz="2250"/>
            </a:lvl9pPr>
          </a:lstStyle>
          <a:p>
            <a:pPr lvl="0"/>
            <a:endParaRPr lang="en-US" noProof="0"/>
          </a:p>
        </p:txBody>
      </p:sp>
      <p:sp>
        <p:nvSpPr>
          <p:cNvPr id="4" name="Text Placeholder 3"/>
          <p:cNvSpPr>
            <a:spLocks noGrp="1"/>
          </p:cNvSpPr>
          <p:nvPr>
            <p:ph type="body" sz="half" idx="2"/>
          </p:nvPr>
        </p:nvSpPr>
        <p:spPr>
          <a:xfrm>
            <a:off x="2389717" y="5367341"/>
            <a:ext cx="7315200" cy="804862"/>
          </a:xfrm>
        </p:spPr>
        <p:txBody>
          <a:bodyPr/>
          <a:lstStyle>
            <a:lvl1pPr marL="0" indent="0">
              <a:buNone/>
              <a:defRPr sz="1575"/>
            </a:lvl1pPr>
            <a:lvl2pPr marL="514350" indent="0">
              <a:buNone/>
              <a:defRPr sz="1350"/>
            </a:lvl2pPr>
            <a:lvl3pPr marL="1028700" indent="0">
              <a:buNone/>
              <a:defRPr sz="1125"/>
            </a:lvl3pPr>
            <a:lvl4pPr marL="1543050" indent="0">
              <a:buNone/>
              <a:defRPr sz="1013"/>
            </a:lvl4pPr>
            <a:lvl5pPr marL="2057400" indent="0">
              <a:buNone/>
              <a:defRPr sz="1013"/>
            </a:lvl5pPr>
            <a:lvl6pPr marL="2571750" indent="0">
              <a:buNone/>
              <a:defRPr sz="1013"/>
            </a:lvl6pPr>
            <a:lvl7pPr marL="3086100" indent="0">
              <a:buNone/>
              <a:defRPr sz="1013"/>
            </a:lvl7pPr>
            <a:lvl8pPr marL="3600450" indent="0">
              <a:buNone/>
              <a:defRPr sz="1013"/>
            </a:lvl8pPr>
            <a:lvl9pPr marL="4114800" indent="0">
              <a:buNone/>
              <a:defRPr sz="1013"/>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9698A63-6D25-E140-B9A3-859E3F1D4959}" type="datetime1">
              <a:rPr lang="en-US" smtClean="0">
                <a:solidFill>
                  <a:prstClr val="black">
                    <a:tint val="75000"/>
                  </a:prstClr>
                </a:solidFill>
              </a:rPr>
              <a:t>5/24/22</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0B72B1D-A706-46DE-AE63-402C0052FDE8}"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182811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5034"/>
            <a:ext cx="109728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609600" y="1600200"/>
            <a:ext cx="10972800" cy="45255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09600" y="6356153"/>
            <a:ext cx="2844800" cy="366117"/>
          </a:xfrm>
          <a:prstGeom prst="rect">
            <a:avLst/>
          </a:prstGeom>
        </p:spPr>
        <p:txBody>
          <a:bodyPr vert="horz" lIns="91440" tIns="45720" rIns="91440" bIns="45720" rtlCol="0" anchor="ctr"/>
          <a:lstStyle>
            <a:lvl1pPr algn="l">
              <a:defRPr sz="1350">
                <a:solidFill>
                  <a:schemeClr val="tx1">
                    <a:tint val="75000"/>
                  </a:schemeClr>
                </a:solidFill>
              </a:defRPr>
            </a:lvl1pPr>
          </a:lstStyle>
          <a:p>
            <a:pPr>
              <a:defRPr/>
            </a:pPr>
            <a:fld id="{4F12BA26-4F48-7944-9284-F2989996F9A0}" type="datetime1">
              <a:rPr lang="en-US" smtClean="0">
                <a:solidFill>
                  <a:prstClr val="black">
                    <a:tint val="75000"/>
                  </a:prstClr>
                </a:solidFill>
              </a:rPr>
              <a:t>5/24/22</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153"/>
            <a:ext cx="3860800" cy="366117"/>
          </a:xfrm>
          <a:prstGeom prst="rect">
            <a:avLst/>
          </a:prstGeom>
        </p:spPr>
        <p:txBody>
          <a:bodyPr vert="horz" lIns="91440" tIns="45720" rIns="91440" bIns="45720" rtlCol="0" anchor="ctr"/>
          <a:lstStyle>
            <a:lvl1pPr algn="ctr">
              <a:defRPr sz="1350">
                <a:solidFill>
                  <a:schemeClr val="tx1">
                    <a:tint val="75000"/>
                  </a:schemeClr>
                </a:solidFill>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4"/>
          </p:nvPr>
        </p:nvSpPr>
        <p:spPr>
          <a:xfrm>
            <a:off x="8737600" y="6334655"/>
            <a:ext cx="2844800" cy="366117"/>
          </a:xfrm>
          <a:prstGeom prst="rect">
            <a:avLst/>
          </a:prstGeom>
        </p:spPr>
        <p:txBody>
          <a:bodyPr vert="horz" lIns="91440" tIns="45720" rIns="91440" bIns="45720" rtlCol="0" anchor="ctr"/>
          <a:lstStyle>
            <a:lvl1pPr algn="r">
              <a:defRPr sz="1350">
                <a:solidFill>
                  <a:schemeClr val="tx1">
                    <a:tint val="75000"/>
                  </a:schemeClr>
                </a:solidFill>
              </a:defRPr>
            </a:lvl1pPr>
          </a:lstStyle>
          <a:p>
            <a:pPr>
              <a:defRPr/>
            </a:pPr>
            <a:fld id="{F9DE2D32-EBB3-479D-A20A-D25324940D10}"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90780591"/>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hf hdr="0" ftr="0" dt="0"/>
  <p:txStyles>
    <p:titleStyle>
      <a:lvl1pPr algn="l" rtl="0" eaLnBrk="0" fontAlgn="base" hangingPunct="0">
        <a:spcBef>
          <a:spcPct val="0"/>
        </a:spcBef>
        <a:spcAft>
          <a:spcPct val="0"/>
        </a:spcAft>
        <a:defRPr sz="4950" u="sng" kern="1200">
          <a:solidFill>
            <a:srgbClr val="DE8400"/>
          </a:solidFill>
          <a:latin typeface="+mj-lt"/>
          <a:ea typeface="+mj-ea"/>
          <a:cs typeface="+mj-cs"/>
        </a:defRPr>
      </a:lvl1pPr>
      <a:lvl2pPr algn="l" rtl="0" eaLnBrk="0" fontAlgn="base" hangingPunct="0">
        <a:spcBef>
          <a:spcPct val="0"/>
        </a:spcBef>
        <a:spcAft>
          <a:spcPct val="0"/>
        </a:spcAft>
        <a:defRPr sz="4950" u="sng">
          <a:solidFill>
            <a:srgbClr val="DE8400"/>
          </a:solidFill>
          <a:latin typeface="Verdana" pitchFamily="34" charset="0"/>
        </a:defRPr>
      </a:lvl2pPr>
      <a:lvl3pPr algn="l" rtl="0" eaLnBrk="0" fontAlgn="base" hangingPunct="0">
        <a:spcBef>
          <a:spcPct val="0"/>
        </a:spcBef>
        <a:spcAft>
          <a:spcPct val="0"/>
        </a:spcAft>
        <a:defRPr sz="4950" u="sng">
          <a:solidFill>
            <a:srgbClr val="DE8400"/>
          </a:solidFill>
          <a:latin typeface="Verdana" pitchFamily="34" charset="0"/>
        </a:defRPr>
      </a:lvl3pPr>
      <a:lvl4pPr algn="l" rtl="0" eaLnBrk="0" fontAlgn="base" hangingPunct="0">
        <a:spcBef>
          <a:spcPct val="0"/>
        </a:spcBef>
        <a:spcAft>
          <a:spcPct val="0"/>
        </a:spcAft>
        <a:defRPr sz="4950" u="sng">
          <a:solidFill>
            <a:srgbClr val="DE8400"/>
          </a:solidFill>
          <a:latin typeface="Verdana" pitchFamily="34" charset="0"/>
        </a:defRPr>
      </a:lvl4pPr>
      <a:lvl5pPr algn="l" rtl="0" eaLnBrk="0" fontAlgn="base" hangingPunct="0">
        <a:spcBef>
          <a:spcPct val="0"/>
        </a:spcBef>
        <a:spcAft>
          <a:spcPct val="0"/>
        </a:spcAft>
        <a:defRPr sz="4950" u="sng">
          <a:solidFill>
            <a:srgbClr val="DE8400"/>
          </a:solidFill>
          <a:latin typeface="Verdana" pitchFamily="34" charset="0"/>
        </a:defRPr>
      </a:lvl5pPr>
      <a:lvl6pPr marL="514350" algn="l" rtl="0" fontAlgn="base">
        <a:spcBef>
          <a:spcPct val="0"/>
        </a:spcBef>
        <a:spcAft>
          <a:spcPct val="0"/>
        </a:spcAft>
        <a:defRPr sz="4950" u="sng">
          <a:solidFill>
            <a:srgbClr val="DE8400"/>
          </a:solidFill>
          <a:latin typeface="Verdana" pitchFamily="34" charset="0"/>
        </a:defRPr>
      </a:lvl6pPr>
      <a:lvl7pPr marL="1028700" algn="l" rtl="0" fontAlgn="base">
        <a:spcBef>
          <a:spcPct val="0"/>
        </a:spcBef>
        <a:spcAft>
          <a:spcPct val="0"/>
        </a:spcAft>
        <a:defRPr sz="4950" u="sng">
          <a:solidFill>
            <a:srgbClr val="DE8400"/>
          </a:solidFill>
          <a:latin typeface="Verdana" pitchFamily="34" charset="0"/>
        </a:defRPr>
      </a:lvl7pPr>
      <a:lvl8pPr marL="1543050" algn="l" rtl="0" fontAlgn="base">
        <a:spcBef>
          <a:spcPct val="0"/>
        </a:spcBef>
        <a:spcAft>
          <a:spcPct val="0"/>
        </a:spcAft>
        <a:defRPr sz="4950" u="sng">
          <a:solidFill>
            <a:srgbClr val="DE8400"/>
          </a:solidFill>
          <a:latin typeface="Verdana" pitchFamily="34" charset="0"/>
        </a:defRPr>
      </a:lvl8pPr>
      <a:lvl9pPr marL="2057400" algn="l" rtl="0" fontAlgn="base">
        <a:spcBef>
          <a:spcPct val="0"/>
        </a:spcBef>
        <a:spcAft>
          <a:spcPct val="0"/>
        </a:spcAft>
        <a:defRPr sz="4950" u="sng">
          <a:solidFill>
            <a:srgbClr val="DE8400"/>
          </a:solidFill>
          <a:latin typeface="Verdana" pitchFamily="34" charset="0"/>
        </a:defRPr>
      </a:lvl9pPr>
    </p:titleStyle>
    <p:bodyStyle>
      <a:lvl1pPr marL="385763" indent="-385763" algn="l" rtl="0" eaLnBrk="0" fontAlgn="base" hangingPunct="0">
        <a:spcBef>
          <a:spcPct val="20000"/>
        </a:spcBef>
        <a:spcAft>
          <a:spcPct val="0"/>
        </a:spcAft>
        <a:buFont typeface="Arial" charset="0"/>
        <a:buChar char="•"/>
        <a:defRPr sz="36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31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p:bodyStyle>
    <p:otherStyle>
      <a:defPPr>
        <a:defRPr lang="en-US"/>
      </a:defPPr>
      <a:lvl1pPr marL="0" algn="l" defTabSz="1028700" rtl="0" eaLnBrk="1" latinLnBrk="0" hangingPunct="1">
        <a:defRPr sz="2025" kern="1200">
          <a:solidFill>
            <a:schemeClr val="tx1"/>
          </a:solidFill>
          <a:latin typeface="+mn-lt"/>
          <a:ea typeface="+mn-ea"/>
          <a:cs typeface="+mn-cs"/>
        </a:defRPr>
      </a:lvl1pPr>
      <a:lvl2pPr marL="514350" algn="l" defTabSz="1028700" rtl="0" eaLnBrk="1" latinLnBrk="0" hangingPunct="1">
        <a:defRPr sz="2025" kern="1200">
          <a:solidFill>
            <a:schemeClr val="tx1"/>
          </a:solidFill>
          <a:latin typeface="+mn-lt"/>
          <a:ea typeface="+mn-ea"/>
          <a:cs typeface="+mn-cs"/>
        </a:defRPr>
      </a:lvl2pPr>
      <a:lvl3pPr marL="1028700" algn="l" defTabSz="1028700" rtl="0" eaLnBrk="1" latinLnBrk="0" hangingPunct="1">
        <a:defRPr sz="2025" kern="1200">
          <a:solidFill>
            <a:schemeClr val="tx1"/>
          </a:solidFill>
          <a:latin typeface="+mn-lt"/>
          <a:ea typeface="+mn-ea"/>
          <a:cs typeface="+mn-cs"/>
        </a:defRPr>
      </a:lvl3pPr>
      <a:lvl4pPr marL="1543050" algn="l" defTabSz="1028700" rtl="0" eaLnBrk="1" latinLnBrk="0" hangingPunct="1">
        <a:defRPr sz="2025" kern="1200">
          <a:solidFill>
            <a:schemeClr val="tx1"/>
          </a:solidFill>
          <a:latin typeface="+mn-lt"/>
          <a:ea typeface="+mn-ea"/>
          <a:cs typeface="+mn-cs"/>
        </a:defRPr>
      </a:lvl4pPr>
      <a:lvl5pPr marL="2057400" algn="l" defTabSz="1028700" rtl="0" eaLnBrk="1" latinLnBrk="0" hangingPunct="1">
        <a:defRPr sz="2025" kern="1200">
          <a:solidFill>
            <a:schemeClr val="tx1"/>
          </a:solidFill>
          <a:latin typeface="+mn-lt"/>
          <a:ea typeface="+mn-ea"/>
          <a:cs typeface="+mn-cs"/>
        </a:defRPr>
      </a:lvl5pPr>
      <a:lvl6pPr marL="2571750" algn="l" defTabSz="1028700" rtl="0" eaLnBrk="1" latinLnBrk="0" hangingPunct="1">
        <a:defRPr sz="2025" kern="1200">
          <a:solidFill>
            <a:schemeClr val="tx1"/>
          </a:solidFill>
          <a:latin typeface="+mn-lt"/>
          <a:ea typeface="+mn-ea"/>
          <a:cs typeface="+mn-cs"/>
        </a:defRPr>
      </a:lvl6pPr>
      <a:lvl7pPr marL="3086100" algn="l" defTabSz="1028700" rtl="0" eaLnBrk="1" latinLnBrk="0" hangingPunct="1">
        <a:defRPr sz="2025" kern="1200">
          <a:solidFill>
            <a:schemeClr val="tx1"/>
          </a:solidFill>
          <a:latin typeface="+mn-lt"/>
          <a:ea typeface="+mn-ea"/>
          <a:cs typeface="+mn-cs"/>
        </a:defRPr>
      </a:lvl7pPr>
      <a:lvl8pPr marL="3600450" algn="l" defTabSz="1028700" rtl="0" eaLnBrk="1" latinLnBrk="0" hangingPunct="1">
        <a:defRPr sz="2025" kern="1200">
          <a:solidFill>
            <a:schemeClr val="tx1"/>
          </a:solidFill>
          <a:latin typeface="+mn-lt"/>
          <a:ea typeface="+mn-ea"/>
          <a:cs typeface="+mn-cs"/>
        </a:defRPr>
      </a:lvl8pPr>
      <a:lvl9pPr marL="4114800" algn="l" defTabSz="1028700" rtl="0" eaLnBrk="1" latinLnBrk="0" hangingPunct="1">
        <a:defRPr sz="20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s://opencontainers.or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2"/>
          <p:cNvSpPr>
            <a:spLocks noGrp="1" noRot="1" noChangeArrowheads="1"/>
          </p:cNvSpPr>
          <p:nvPr>
            <p:ph type="title"/>
          </p:nvPr>
        </p:nvSpPr>
        <p:spPr>
          <a:xfrm>
            <a:off x="1181100" y="1075135"/>
            <a:ext cx="9886950" cy="3935693"/>
          </a:xfrm>
          <a:extLst>
            <a:ext uri="{91240B29-F687-4f45-9708-019B960494DF}">
              <a14:hiddenLine xmlns="" xmlns:a14="http://schemas.microsoft.com/office/drawing/2010/main" w="12700">
                <a:solidFill>
                  <a:schemeClr val="tx1"/>
                </a:solidFill>
                <a:miter lim="800000"/>
                <a:headEnd/>
                <a:tailEnd/>
              </a14:hiddenLine>
            </a:ext>
          </a:extLst>
        </p:spPr>
        <p:txBody>
          <a:bodyPr vert="horz" wrap="square" lIns="71438" tIns="28575" rIns="71438" bIns="28575" numCol="1" anchor="t" anchorCtr="0" compatLnSpc="1">
            <a:prstTxWarp prst="textNoShape">
              <a:avLst/>
            </a:prstTxWarp>
            <a:spAutoFit/>
          </a:bodyPr>
          <a:lstStyle/>
          <a:p>
            <a:pPr algn="ctr" eaLnBrk="1" hangingPunct="1">
              <a:defRPr/>
            </a:pPr>
            <a:r>
              <a:rPr lang="en-US" altLang="en-US" b="1" dirty="0"/>
              <a:t>SE 577</a:t>
            </a:r>
            <a:br>
              <a:rPr lang="en-US" altLang="en-US" b="1" dirty="0"/>
            </a:br>
            <a:r>
              <a:rPr lang="en-US" altLang="en-US" b="1" dirty="0"/>
              <a:t>Software Architecture</a:t>
            </a:r>
            <a:br>
              <a:rPr lang="en-US" altLang="en-US" sz="2025" b="1" dirty="0">
                <a:effectLst/>
              </a:rPr>
            </a:br>
            <a:br>
              <a:rPr lang="en-US" altLang="en-US" b="1" dirty="0"/>
            </a:br>
            <a:br>
              <a:rPr lang="en-US" altLang="en-US" b="1" dirty="0"/>
            </a:br>
            <a:r>
              <a:rPr lang="en-US" altLang="en-US" b="1" dirty="0">
                <a:solidFill>
                  <a:srgbClr val="0070C0"/>
                </a:solidFill>
              </a:rPr>
              <a:t>SPA, API, Linux, Docker, Docker Compose &amp; Kubernetes (k8s) Architecture Primer</a:t>
            </a:r>
            <a:endParaRPr lang="en-US" altLang="en-US" sz="2025" dirty="0">
              <a:solidFill>
                <a:srgbClr val="0070C0"/>
              </a:solidFill>
              <a:effectLst/>
            </a:endParaRPr>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1</a:t>
            </a:fld>
            <a:endParaRPr lang="en-US" altLang="en-US">
              <a:solidFill>
                <a:prstClr val="black">
                  <a:tint val="75000"/>
                </a:prstClr>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B4012768-A959-14F6-C1ED-1D09947ED47E}"/>
              </a:ext>
            </a:extLst>
          </p:cNvPr>
          <p:cNvSpPr/>
          <p:nvPr/>
        </p:nvSpPr>
        <p:spPr bwMode="auto">
          <a:xfrm>
            <a:off x="726995" y="3192905"/>
            <a:ext cx="5787700" cy="2683293"/>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tx1"/>
                </a:solidFill>
                <a:effectLst/>
                <a:latin typeface="+mn-lt"/>
                <a:ea typeface="ＭＳ Ｐゴシック" charset="0"/>
              </a:rPr>
              <a:t>Linux Kernel</a:t>
            </a:r>
          </a:p>
        </p:txBody>
      </p:sp>
      <p:sp>
        <p:nvSpPr>
          <p:cNvPr id="4" name="Slide Number Placeholder 4"/>
          <p:cNvSpPr>
            <a:spLocks noGrp="1"/>
          </p:cNvSpPr>
          <p:nvPr>
            <p:ph type="sldNum" sz="quarter" idx="11"/>
          </p:nvPr>
        </p:nvSpPr>
        <p:spPr/>
        <p:txBody>
          <a:bodyPr/>
          <a:lstStyle/>
          <a:p>
            <a:fld id="{6A4E8E82-B71F-A446-92B7-F7D70F811AA7}" type="slidenum">
              <a:rPr lang="en-US"/>
              <a:pPr/>
              <a:t>10</a:t>
            </a:fld>
            <a:endParaRPr lang="en-US"/>
          </a:p>
        </p:txBody>
      </p:sp>
      <p:sp>
        <p:nvSpPr>
          <p:cNvPr id="680962" name="Rectangle 2"/>
          <p:cNvSpPr>
            <a:spLocks noGrp="1" noChangeArrowheads="1"/>
          </p:cNvSpPr>
          <p:nvPr>
            <p:ph type="title"/>
          </p:nvPr>
        </p:nvSpPr>
        <p:spPr/>
        <p:txBody>
          <a:bodyPr/>
          <a:lstStyle/>
          <a:p>
            <a:r>
              <a:rPr lang="en-US" dirty="0"/>
              <a:t>Linux Architecture</a:t>
            </a:r>
          </a:p>
        </p:txBody>
      </p:sp>
      <p:sp>
        <p:nvSpPr>
          <p:cNvPr id="41" name="Rectangle 40">
            <a:extLst>
              <a:ext uri="{FF2B5EF4-FFF2-40B4-BE49-F238E27FC236}">
                <a16:creationId xmlns:a16="http://schemas.microsoft.com/office/drawing/2014/main" id="{A6A57F27-AC06-B82D-B5DF-2CB6E81340E8}"/>
              </a:ext>
            </a:extLst>
          </p:cNvPr>
          <p:cNvSpPr/>
          <p:nvPr/>
        </p:nvSpPr>
        <p:spPr bwMode="auto">
          <a:xfrm>
            <a:off x="726995" y="2414289"/>
            <a:ext cx="5787700" cy="69894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System Call Interface </a:t>
            </a:r>
            <a:br>
              <a:rPr lang="en-US" dirty="0">
                <a:latin typeface="+mn-lt"/>
                <a:ea typeface="ＭＳ Ｐゴシック" charset="0"/>
              </a:rPr>
            </a:br>
            <a:r>
              <a:rPr lang="en-US" dirty="0">
                <a:latin typeface="+mn-lt"/>
                <a:ea typeface="ＭＳ Ｐゴシック" charset="0"/>
              </a:rPr>
              <a:t>Library (</a:t>
            </a:r>
            <a:r>
              <a:rPr lang="en-US" dirty="0" err="1">
                <a:latin typeface="+mn-lt"/>
                <a:ea typeface="ＭＳ Ｐゴシック" charset="0"/>
              </a:rPr>
              <a:t>glibc</a:t>
            </a:r>
            <a:r>
              <a:rPr lang="en-US" dirty="0">
                <a:latin typeface="+mn-lt"/>
                <a:ea typeface="ＭＳ Ｐゴシック" charset="0"/>
              </a:rPr>
              <a:t>, </a:t>
            </a:r>
            <a:r>
              <a:rPr lang="en-US" dirty="0" err="1">
                <a:latin typeface="+mn-lt"/>
                <a:ea typeface="ＭＳ Ｐゴシック" charset="0"/>
              </a:rPr>
              <a:t>musl</a:t>
            </a:r>
            <a:r>
              <a:rPr lang="en-US" dirty="0">
                <a:latin typeface="+mn-lt"/>
                <a:ea typeface="ＭＳ Ｐゴシック" charset="0"/>
              </a:rPr>
              <a:t>)</a:t>
            </a:r>
            <a:endParaRPr kumimoji="0" lang="en-US" i="0" u="none" strike="noStrike" cap="none" normalizeH="0" baseline="0" dirty="0">
              <a:ln>
                <a:noFill/>
              </a:ln>
              <a:solidFill>
                <a:schemeClr val="tx1"/>
              </a:solidFill>
              <a:effectLst/>
              <a:latin typeface="+mn-lt"/>
              <a:ea typeface="ＭＳ Ｐゴシック" charset="0"/>
            </a:endParaRPr>
          </a:p>
        </p:txBody>
      </p:sp>
      <p:sp>
        <p:nvSpPr>
          <p:cNvPr id="42" name="Rectangle 41">
            <a:extLst>
              <a:ext uri="{FF2B5EF4-FFF2-40B4-BE49-F238E27FC236}">
                <a16:creationId xmlns:a16="http://schemas.microsoft.com/office/drawing/2014/main" id="{B843523C-1235-C715-61F5-D8256CCA3C50}"/>
              </a:ext>
            </a:extLst>
          </p:cNvPr>
          <p:cNvSpPr/>
          <p:nvPr/>
        </p:nvSpPr>
        <p:spPr bwMode="auto">
          <a:xfrm>
            <a:off x="854440" y="4160183"/>
            <a:ext cx="5531371" cy="907440"/>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Linux Kernel</a:t>
            </a:r>
          </a:p>
        </p:txBody>
      </p:sp>
      <p:sp>
        <p:nvSpPr>
          <p:cNvPr id="44" name="Rectangle 43">
            <a:extLst>
              <a:ext uri="{FF2B5EF4-FFF2-40B4-BE49-F238E27FC236}">
                <a16:creationId xmlns:a16="http://schemas.microsoft.com/office/drawing/2014/main" id="{5CACFAC5-7FD8-199B-A605-79825451104D}"/>
              </a:ext>
            </a:extLst>
          </p:cNvPr>
          <p:cNvSpPr/>
          <p:nvPr/>
        </p:nvSpPr>
        <p:spPr bwMode="auto">
          <a:xfrm rot="16200000">
            <a:off x="5468975" y="4366070"/>
            <a:ext cx="2689374" cy="343044"/>
          </a:xfrm>
          <a:prstGeom prst="rect">
            <a:avLst/>
          </a:pr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bg1"/>
                </a:solidFill>
                <a:effectLst/>
                <a:latin typeface="+mn-lt"/>
                <a:ea typeface="ＭＳ Ｐゴシック" charset="0"/>
              </a:rPr>
              <a:t>Kernel Space</a:t>
            </a:r>
          </a:p>
        </p:txBody>
      </p:sp>
      <p:sp>
        <p:nvSpPr>
          <p:cNvPr id="43" name="Rectangle 42">
            <a:extLst>
              <a:ext uri="{FF2B5EF4-FFF2-40B4-BE49-F238E27FC236}">
                <a16:creationId xmlns:a16="http://schemas.microsoft.com/office/drawing/2014/main" id="{2CC8D823-BAE3-9C67-EE76-83C02D7F0FF7}"/>
              </a:ext>
            </a:extLst>
          </p:cNvPr>
          <p:cNvSpPr/>
          <p:nvPr/>
        </p:nvSpPr>
        <p:spPr bwMode="auto">
          <a:xfrm>
            <a:off x="854441" y="5172553"/>
            <a:ext cx="2649013" cy="598714"/>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Hardware Architecture</a:t>
            </a:r>
            <a:br>
              <a:rPr kumimoji="0" lang="en-US" b="0" i="0" u="none" strike="noStrike" cap="none" normalizeH="0" baseline="0" dirty="0">
                <a:ln>
                  <a:noFill/>
                </a:ln>
                <a:solidFill>
                  <a:schemeClr val="tx1"/>
                </a:solidFill>
                <a:effectLst/>
                <a:latin typeface="+mn-lt"/>
                <a:ea typeface="ＭＳ Ｐゴシック" charset="0"/>
              </a:rPr>
            </a:br>
            <a:r>
              <a:rPr kumimoji="0" lang="en-US" b="0" i="0" u="none" strike="noStrike" cap="none" normalizeH="0" baseline="0" dirty="0">
                <a:ln>
                  <a:noFill/>
                </a:ln>
                <a:solidFill>
                  <a:schemeClr val="tx1"/>
                </a:solidFill>
                <a:effectLst/>
                <a:latin typeface="+mn-lt"/>
                <a:ea typeface="ＭＳ Ｐゴシック" charset="0"/>
              </a:rPr>
              <a:t>Specific Kernel Code</a:t>
            </a:r>
          </a:p>
        </p:txBody>
      </p:sp>
      <p:sp>
        <p:nvSpPr>
          <p:cNvPr id="46" name="Rectangle 45">
            <a:extLst>
              <a:ext uri="{FF2B5EF4-FFF2-40B4-BE49-F238E27FC236}">
                <a16:creationId xmlns:a16="http://schemas.microsoft.com/office/drawing/2014/main" id="{79C9BE77-222B-CF97-7FE6-212FD4753C7B}"/>
              </a:ext>
            </a:extLst>
          </p:cNvPr>
          <p:cNvSpPr/>
          <p:nvPr/>
        </p:nvSpPr>
        <p:spPr bwMode="auto">
          <a:xfrm>
            <a:off x="884420" y="3705070"/>
            <a:ext cx="5531371" cy="366118"/>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System Call Interface</a:t>
            </a:r>
          </a:p>
        </p:txBody>
      </p:sp>
      <p:sp>
        <p:nvSpPr>
          <p:cNvPr id="48" name="Rectangle 47">
            <a:extLst>
              <a:ext uri="{FF2B5EF4-FFF2-40B4-BE49-F238E27FC236}">
                <a16:creationId xmlns:a16="http://schemas.microsoft.com/office/drawing/2014/main" id="{64CF304B-3190-EA8A-DA4B-7D39FFDF635F}"/>
              </a:ext>
            </a:extLst>
          </p:cNvPr>
          <p:cNvSpPr/>
          <p:nvPr/>
        </p:nvSpPr>
        <p:spPr bwMode="auto">
          <a:xfrm>
            <a:off x="3738236" y="1162537"/>
            <a:ext cx="2776459" cy="1169342"/>
          </a:xfrm>
          <a:prstGeom prst="rect">
            <a:avLst/>
          </a:prstGeom>
          <a:solidFill>
            <a:schemeClr val="accent4">
              <a:lumMod val="40000"/>
              <a:lumOff val="60000"/>
            </a:schemeClr>
          </a:solidFill>
          <a:ln w="254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Your Code and </a:t>
            </a:r>
          </a:p>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Applications</a:t>
            </a:r>
            <a:br>
              <a:rPr lang="en-US" dirty="0">
                <a:latin typeface="+mn-lt"/>
                <a:ea typeface="ＭＳ Ｐゴシック" charset="0"/>
              </a:rPr>
            </a:br>
            <a:r>
              <a:rPr lang="en-US" dirty="0">
                <a:latin typeface="+mn-lt"/>
                <a:ea typeface="ＭＳ Ｐゴシック" charset="0"/>
              </a:rPr>
              <a:t>(node, chrome, </a:t>
            </a:r>
            <a:r>
              <a:rPr lang="en-US" dirty="0" err="1">
                <a:latin typeface="+mn-lt"/>
                <a:ea typeface="ＭＳ Ｐゴシック" charset="0"/>
              </a:rPr>
              <a:t>etc</a:t>
            </a:r>
            <a:r>
              <a:rPr lang="en-US" dirty="0">
                <a:latin typeface="+mn-lt"/>
                <a:ea typeface="ＭＳ Ｐゴシック" charset="0"/>
              </a:rPr>
              <a:t>)</a:t>
            </a:r>
            <a:endParaRPr kumimoji="0" lang="en-US" i="0" u="none" strike="noStrike" cap="none" normalizeH="0" baseline="0" dirty="0">
              <a:ln>
                <a:noFill/>
              </a:ln>
              <a:effectLst/>
              <a:latin typeface="+mn-lt"/>
              <a:ea typeface="ＭＳ Ｐゴシック" charset="0"/>
            </a:endParaRPr>
          </a:p>
        </p:txBody>
      </p:sp>
      <p:sp>
        <p:nvSpPr>
          <p:cNvPr id="49" name="Rectangle 48">
            <a:extLst>
              <a:ext uri="{FF2B5EF4-FFF2-40B4-BE49-F238E27FC236}">
                <a16:creationId xmlns:a16="http://schemas.microsoft.com/office/drawing/2014/main" id="{C0F45F0A-A2B3-0634-319E-60654FCD3702}"/>
              </a:ext>
            </a:extLst>
          </p:cNvPr>
          <p:cNvSpPr/>
          <p:nvPr/>
        </p:nvSpPr>
        <p:spPr bwMode="auto">
          <a:xfrm>
            <a:off x="726995" y="1176580"/>
            <a:ext cx="2776459" cy="1169342"/>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OS Tools</a:t>
            </a:r>
            <a:br>
              <a:rPr lang="en-US" dirty="0">
                <a:latin typeface="+mn-lt"/>
                <a:ea typeface="ＭＳ Ｐゴシック" charset="0"/>
              </a:rPr>
            </a:br>
            <a:r>
              <a:rPr lang="en-US" b="0" dirty="0">
                <a:latin typeface="+mn-lt"/>
                <a:ea typeface="ＭＳ Ｐゴシック" charset="0"/>
              </a:rPr>
              <a:t>bash, ls, </a:t>
            </a:r>
            <a:r>
              <a:rPr lang="en-US" b="0" dirty="0" err="1">
                <a:latin typeface="+mn-lt"/>
                <a:ea typeface="ＭＳ Ｐゴシック" charset="0"/>
              </a:rPr>
              <a:t>chmod</a:t>
            </a:r>
            <a:r>
              <a:rPr lang="en-US" b="0" dirty="0">
                <a:latin typeface="+mn-lt"/>
                <a:ea typeface="ＭＳ Ｐゴシック" charset="0"/>
              </a:rPr>
              <a:t>, …</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50" name="Rectangle 49">
            <a:extLst>
              <a:ext uri="{FF2B5EF4-FFF2-40B4-BE49-F238E27FC236}">
                <a16:creationId xmlns:a16="http://schemas.microsoft.com/office/drawing/2014/main" id="{A751EE4E-215F-1771-CC19-3990C09ACE89}"/>
              </a:ext>
            </a:extLst>
          </p:cNvPr>
          <p:cNvSpPr/>
          <p:nvPr/>
        </p:nvSpPr>
        <p:spPr bwMode="auto">
          <a:xfrm>
            <a:off x="3684568" y="5198866"/>
            <a:ext cx="2649013" cy="598714"/>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Hardware Specific</a:t>
            </a:r>
            <a:br>
              <a:rPr kumimoji="0" lang="en-US" b="0" i="0" u="none" strike="noStrike" cap="none" normalizeH="0" baseline="0" dirty="0">
                <a:ln>
                  <a:noFill/>
                </a:ln>
                <a:solidFill>
                  <a:schemeClr val="tx1"/>
                </a:solidFill>
                <a:effectLst/>
                <a:latin typeface="+mn-lt"/>
                <a:ea typeface="ＭＳ Ｐゴシック" charset="0"/>
              </a:rPr>
            </a:br>
            <a:r>
              <a:rPr kumimoji="0" lang="en-US" b="0" i="0" u="none" strike="noStrike" cap="none" normalizeH="0" baseline="0" dirty="0">
                <a:ln>
                  <a:noFill/>
                </a:ln>
                <a:solidFill>
                  <a:schemeClr val="tx1"/>
                </a:solidFill>
                <a:effectLst/>
                <a:latin typeface="+mn-lt"/>
                <a:ea typeface="ＭＳ Ｐゴシック" charset="0"/>
              </a:rPr>
              <a:t>Device Drivers</a:t>
            </a:r>
          </a:p>
        </p:txBody>
      </p:sp>
      <p:sp>
        <p:nvSpPr>
          <p:cNvPr id="51" name="Rectangle 50">
            <a:extLst>
              <a:ext uri="{FF2B5EF4-FFF2-40B4-BE49-F238E27FC236}">
                <a16:creationId xmlns:a16="http://schemas.microsoft.com/office/drawing/2014/main" id="{B8046BBF-42A5-C761-F6BC-9CFAEF5DB374}"/>
              </a:ext>
            </a:extLst>
          </p:cNvPr>
          <p:cNvSpPr/>
          <p:nvPr/>
        </p:nvSpPr>
        <p:spPr bwMode="auto">
          <a:xfrm rot="16200000">
            <a:off x="5850115" y="1956826"/>
            <a:ext cx="1929358" cy="340780"/>
          </a:xfrm>
          <a:prstGeom prst="rect">
            <a:avLst/>
          </a:pr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bg1"/>
                </a:solidFill>
                <a:effectLst/>
                <a:latin typeface="+mn-lt"/>
                <a:ea typeface="ＭＳ Ｐゴシック" charset="0"/>
              </a:rPr>
              <a:t>User Space</a:t>
            </a:r>
          </a:p>
        </p:txBody>
      </p:sp>
      <p:sp>
        <p:nvSpPr>
          <p:cNvPr id="52" name="Rectangle 3" descr="Rectangle: Click to edit Master text styles&#10;Second level&#10;Third level&#10;Fourth level&#10;Fifth level">
            <a:extLst>
              <a:ext uri="{FF2B5EF4-FFF2-40B4-BE49-F238E27FC236}">
                <a16:creationId xmlns:a16="http://schemas.microsoft.com/office/drawing/2014/main" id="{8BBBDCFA-4272-6D83-7936-23FC5F647FE4}"/>
              </a:ext>
            </a:extLst>
          </p:cNvPr>
          <p:cNvSpPr txBox="1">
            <a:spLocks noChangeArrowheads="1"/>
          </p:cNvSpPr>
          <p:nvPr/>
        </p:nvSpPr>
        <p:spPr bwMode="auto">
          <a:xfrm>
            <a:off x="7701788" y="726523"/>
            <a:ext cx="4297453" cy="28798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b="0" dirty="0"/>
              <a:t>Linux is a layered architecture, the kernel sits close to the hardware and even has some </a:t>
            </a:r>
            <a:r>
              <a:rPr lang="en-US" sz="2000" b="0" dirty="0" err="1"/>
              <a:t>hardwre</a:t>
            </a:r>
            <a:r>
              <a:rPr lang="en-US" sz="2000" b="0" dirty="0"/>
              <a:t> specific code (e.g., x-64 vs ARM).</a:t>
            </a:r>
          </a:p>
          <a:p>
            <a:pPr marL="0" indent="0">
              <a:lnSpc>
                <a:spcPct val="100000"/>
              </a:lnSpc>
              <a:buNone/>
            </a:pPr>
            <a:endParaRPr lang="en-US" sz="2000" b="0" dirty="0"/>
          </a:p>
          <a:p>
            <a:pPr marL="0" indent="0">
              <a:lnSpc>
                <a:spcPct val="100000"/>
              </a:lnSpc>
              <a:buNone/>
            </a:pPr>
            <a:r>
              <a:rPr lang="en-US" sz="2000" b="0" dirty="0"/>
              <a:t>The code we run, tools, custom code, </a:t>
            </a:r>
            <a:r>
              <a:rPr lang="en-US" sz="2000" b="0" dirty="0" err="1"/>
              <a:t>etc</a:t>
            </a:r>
            <a:r>
              <a:rPr lang="en-US" sz="2000" b="0" dirty="0"/>
              <a:t> sits at the top layer</a:t>
            </a:r>
          </a:p>
          <a:p>
            <a:pPr marL="0" indent="0">
              <a:lnSpc>
                <a:spcPct val="100000"/>
              </a:lnSpc>
              <a:buNone/>
            </a:pPr>
            <a:endParaRPr lang="en-US" sz="2000" b="0" dirty="0"/>
          </a:p>
          <a:p>
            <a:pPr marL="0" indent="0">
              <a:lnSpc>
                <a:spcPct val="100000"/>
              </a:lnSpc>
              <a:buNone/>
            </a:pPr>
            <a:r>
              <a:rPr lang="en-US" sz="2000" b="0" dirty="0"/>
              <a:t>User code leverages the system call interface to bridge between user space and kernel space</a:t>
            </a:r>
          </a:p>
          <a:p>
            <a:pPr marL="0" indent="0">
              <a:lnSpc>
                <a:spcPct val="100000"/>
              </a:lnSpc>
              <a:buNone/>
            </a:pPr>
            <a:endParaRPr lang="en-US" sz="2000" b="0" dirty="0"/>
          </a:p>
          <a:p>
            <a:pPr marL="0" indent="0">
              <a:lnSpc>
                <a:spcPct val="100000"/>
              </a:lnSpc>
              <a:buNone/>
            </a:pPr>
            <a:r>
              <a:rPr lang="en-US" sz="2000" b="0" dirty="0"/>
              <a:t>When you pick a Linux distribution, they basically provide the stuff in the blue boxes</a:t>
            </a:r>
            <a:endParaRPr lang="en-US" sz="1800" b="0" dirty="0"/>
          </a:p>
          <a:p>
            <a:pPr lvl="1">
              <a:lnSpc>
                <a:spcPct val="100000"/>
              </a:lnSpc>
            </a:pPr>
            <a:endParaRPr lang="en-US" sz="1800" b="0" dirty="0"/>
          </a:p>
        </p:txBody>
      </p:sp>
      <p:sp>
        <p:nvSpPr>
          <p:cNvPr id="2" name="Right Arrow 1">
            <a:extLst>
              <a:ext uri="{FF2B5EF4-FFF2-40B4-BE49-F238E27FC236}">
                <a16:creationId xmlns:a16="http://schemas.microsoft.com/office/drawing/2014/main" id="{D4E0870A-C144-1A41-08F9-45B91D283D30}"/>
              </a:ext>
            </a:extLst>
          </p:cNvPr>
          <p:cNvSpPr/>
          <p:nvPr/>
        </p:nvSpPr>
        <p:spPr>
          <a:xfrm rot="5400000">
            <a:off x="1063274" y="3165265"/>
            <a:ext cx="600635" cy="47897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ight Arrow 52">
            <a:extLst>
              <a:ext uri="{FF2B5EF4-FFF2-40B4-BE49-F238E27FC236}">
                <a16:creationId xmlns:a16="http://schemas.microsoft.com/office/drawing/2014/main" id="{F5BEAD9A-9AA1-592C-CE5D-C7C9891D9915}"/>
              </a:ext>
            </a:extLst>
          </p:cNvPr>
          <p:cNvSpPr/>
          <p:nvPr/>
        </p:nvSpPr>
        <p:spPr>
          <a:xfrm rot="5400000">
            <a:off x="5255988" y="3183951"/>
            <a:ext cx="600635" cy="47897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79934327-B807-E26A-BD63-AD735E70643F}"/>
              </a:ext>
            </a:extLst>
          </p:cNvPr>
          <p:cNvSpPr/>
          <p:nvPr/>
        </p:nvSpPr>
        <p:spPr bwMode="auto">
          <a:xfrm>
            <a:off x="726995" y="3103910"/>
            <a:ext cx="5787700" cy="78376"/>
          </a:xfrm>
          <a:prstGeom prst="rect">
            <a:avLst/>
          </a:pr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mn-lt"/>
              <a:ea typeface="ＭＳ Ｐゴシック" charset="0"/>
            </a:endParaRPr>
          </a:p>
        </p:txBody>
      </p:sp>
      <p:sp>
        <p:nvSpPr>
          <p:cNvPr id="3" name="TextBox 2">
            <a:extLst>
              <a:ext uri="{FF2B5EF4-FFF2-40B4-BE49-F238E27FC236}">
                <a16:creationId xmlns:a16="http://schemas.microsoft.com/office/drawing/2014/main" id="{E2A43547-923F-EAAF-3D4D-05BE50C44E8E}"/>
              </a:ext>
            </a:extLst>
          </p:cNvPr>
          <p:cNvSpPr txBox="1"/>
          <p:nvPr/>
        </p:nvSpPr>
        <p:spPr>
          <a:xfrm>
            <a:off x="726995" y="5981128"/>
            <a:ext cx="6122189" cy="592278"/>
          </a:xfrm>
          <a:prstGeom prst="rect">
            <a:avLst/>
          </a:prstGeom>
          <a:noFill/>
        </p:spPr>
        <p:txBody>
          <a:bodyPr wrap="none" rtlCol="0">
            <a:spAutoFit/>
          </a:bodyPr>
          <a:lstStyle/>
          <a:p>
            <a:pPr algn="ctr"/>
            <a:r>
              <a:rPr lang="en-US" dirty="0"/>
              <a:t>Note the actual </a:t>
            </a:r>
            <a:r>
              <a:rPr lang="en-US" dirty="0" err="1"/>
              <a:t>linux</a:t>
            </a:r>
            <a:r>
              <a:rPr lang="en-US" dirty="0"/>
              <a:t> architecture is significantly more</a:t>
            </a:r>
            <a:br>
              <a:rPr lang="en-US" dirty="0"/>
            </a:br>
            <a:r>
              <a:rPr lang="en-US" dirty="0"/>
              <a:t>complex, but this should suffice for our needs</a:t>
            </a:r>
          </a:p>
        </p:txBody>
      </p:sp>
    </p:spTree>
    <p:extLst>
      <p:ext uri="{BB962C8B-B14F-4D97-AF65-F5344CB8AC3E}">
        <p14:creationId xmlns:p14="http://schemas.microsoft.com/office/powerpoint/2010/main" val="4221612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11</a:t>
            </a:fld>
            <a:endParaRPr lang="en-US"/>
          </a:p>
        </p:txBody>
      </p:sp>
      <p:sp>
        <p:nvSpPr>
          <p:cNvPr id="680962" name="Rectangle 2"/>
          <p:cNvSpPr>
            <a:spLocks noGrp="1" noChangeArrowheads="1"/>
          </p:cNvSpPr>
          <p:nvPr>
            <p:ph type="title"/>
          </p:nvPr>
        </p:nvSpPr>
        <p:spPr/>
        <p:txBody>
          <a:bodyPr/>
          <a:lstStyle/>
          <a:p>
            <a:r>
              <a:rPr lang="en-US" dirty="0"/>
              <a:t>Linux Namespaces</a:t>
            </a:r>
          </a:p>
        </p:txBody>
      </p:sp>
      <p:sp>
        <p:nvSpPr>
          <p:cNvPr id="52" name="Rectangle 3" descr="Rectangle: Click to edit Master text styles&#10;Second level&#10;Third level&#10;Fourth level&#10;Fifth level">
            <a:extLst>
              <a:ext uri="{FF2B5EF4-FFF2-40B4-BE49-F238E27FC236}">
                <a16:creationId xmlns:a16="http://schemas.microsoft.com/office/drawing/2014/main" id="{8BBBDCFA-4272-6D83-7936-23FC5F647FE4}"/>
              </a:ext>
            </a:extLst>
          </p:cNvPr>
          <p:cNvSpPr txBox="1">
            <a:spLocks noChangeArrowheads="1"/>
          </p:cNvSpPr>
          <p:nvPr/>
        </p:nvSpPr>
        <p:spPr bwMode="auto">
          <a:xfrm>
            <a:off x="609600" y="973983"/>
            <a:ext cx="11389641" cy="28798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b="0" dirty="0"/>
              <a:t>When </a:t>
            </a:r>
            <a:r>
              <a:rPr lang="en-US" sz="2000" b="0" dirty="0" err="1"/>
              <a:t>linux</a:t>
            </a:r>
            <a:r>
              <a:rPr lang="en-US" sz="2000" b="0" dirty="0"/>
              <a:t> boots, it synthesizes process Id (</a:t>
            </a:r>
            <a:r>
              <a:rPr lang="en-US" sz="2000" b="0" dirty="0" err="1"/>
              <a:t>pid</a:t>
            </a:r>
            <a:r>
              <a:rPr lang="en-US" sz="2000" b="0" dirty="0"/>
              <a:t>) 1 - its called the </a:t>
            </a:r>
            <a:r>
              <a:rPr lang="en-US" sz="2000" b="0" dirty="0" err="1">
                <a:latin typeface="Courier" pitchFamily="2" charset="0"/>
              </a:rPr>
              <a:t>init</a:t>
            </a:r>
            <a:r>
              <a:rPr lang="en-US" sz="2000" b="0" dirty="0"/>
              <a:t> process, often implemented by the </a:t>
            </a:r>
            <a:r>
              <a:rPr lang="en-US" sz="2000" b="0" dirty="0" err="1">
                <a:latin typeface="Courier" pitchFamily="2" charset="0"/>
              </a:rPr>
              <a:t>systemd</a:t>
            </a:r>
            <a:r>
              <a:rPr lang="en-US" sz="2000" b="0" dirty="0"/>
              <a:t> process.  This process is used to spawn all other processes in the system.</a:t>
            </a:r>
          </a:p>
          <a:p>
            <a:pPr marL="0" indent="0">
              <a:lnSpc>
                <a:spcPct val="100000"/>
              </a:lnSpc>
              <a:buNone/>
            </a:pPr>
            <a:endParaRPr lang="en-US" sz="2000" b="0" dirty="0"/>
          </a:p>
          <a:p>
            <a:pPr marL="0" indent="0">
              <a:lnSpc>
                <a:spcPct val="100000"/>
              </a:lnSpc>
              <a:buNone/>
            </a:pPr>
            <a:r>
              <a:rPr lang="en-US" sz="2000" b="0" dirty="0"/>
              <a:t>One way </a:t>
            </a:r>
            <a:r>
              <a:rPr lang="en-US" sz="2000" b="0" dirty="0" err="1"/>
              <a:t>linux</a:t>
            </a:r>
            <a:r>
              <a:rPr lang="en-US" sz="2000" b="0" dirty="0"/>
              <a:t> can create a child process is via the </a:t>
            </a:r>
            <a:r>
              <a:rPr lang="en-US" sz="2000" b="0" dirty="0">
                <a:latin typeface="Courier" pitchFamily="2" charset="0"/>
              </a:rPr>
              <a:t>clone</a:t>
            </a:r>
            <a:r>
              <a:rPr lang="en-US" sz="2000" b="0" dirty="0"/>
              <a:t> </a:t>
            </a:r>
            <a:r>
              <a:rPr lang="en-US" sz="2000" b="0" dirty="0" err="1"/>
              <a:t>syscall</a:t>
            </a:r>
            <a:r>
              <a:rPr lang="en-US" sz="2000" b="0" dirty="0"/>
              <a:t>. By default the new child process runs in the same execution context as the parent. </a:t>
            </a:r>
            <a:r>
              <a:rPr lang="en-US" sz="2000" dirty="0"/>
              <a:t>Processes in the same execution context share a common </a:t>
            </a:r>
            <a:r>
              <a:rPr lang="en-US" sz="2000" dirty="0" err="1"/>
              <a:t>linux</a:t>
            </a:r>
            <a:r>
              <a:rPr lang="en-US" sz="2000" dirty="0"/>
              <a:t> namespace.</a:t>
            </a:r>
          </a:p>
          <a:p>
            <a:pPr marL="0" indent="0">
              <a:lnSpc>
                <a:spcPct val="100000"/>
              </a:lnSpc>
              <a:buNone/>
            </a:pPr>
            <a:endParaRPr lang="en-US" sz="2000" dirty="0"/>
          </a:p>
          <a:p>
            <a:pPr marL="0" indent="0">
              <a:lnSpc>
                <a:spcPct val="100000"/>
              </a:lnSpc>
              <a:buNone/>
            </a:pPr>
            <a:r>
              <a:rPr lang="en-US" sz="1800" b="0" dirty="0"/>
              <a:t>The clone system call also provides options to allow the child to be put in separate namespaces.</a:t>
            </a:r>
          </a:p>
          <a:p>
            <a:pPr marL="0" indent="0">
              <a:lnSpc>
                <a:spcPct val="100000"/>
              </a:lnSpc>
              <a:buNone/>
            </a:pPr>
            <a:endParaRPr lang="en-US" sz="1800" b="0" dirty="0"/>
          </a:p>
          <a:p>
            <a:pPr marL="0" indent="0">
              <a:lnSpc>
                <a:spcPct val="100000"/>
              </a:lnSpc>
              <a:buNone/>
            </a:pPr>
            <a:r>
              <a:rPr lang="en-US" sz="1800" b="0" dirty="0"/>
              <a:t>Linux currently supports 7 different namespaces – </a:t>
            </a:r>
            <a:r>
              <a:rPr lang="en-US" sz="1800" b="0" dirty="0" err="1"/>
              <a:t>CGroup</a:t>
            </a:r>
            <a:r>
              <a:rPr lang="en-US" sz="1800" b="0" dirty="0"/>
              <a:t>, IPC, Network, Mount (filesystem), PID, Time, User (user permissions and groups), UTS </a:t>
            </a:r>
          </a:p>
          <a:p>
            <a:pPr lvl="1">
              <a:lnSpc>
                <a:spcPct val="100000"/>
              </a:lnSpc>
            </a:pPr>
            <a:endParaRPr lang="en-US" sz="1800" b="0" dirty="0"/>
          </a:p>
        </p:txBody>
      </p:sp>
      <p:sp>
        <p:nvSpPr>
          <p:cNvPr id="20" name="Rectangle 19">
            <a:extLst>
              <a:ext uri="{FF2B5EF4-FFF2-40B4-BE49-F238E27FC236}">
                <a16:creationId xmlns:a16="http://schemas.microsoft.com/office/drawing/2014/main" id="{905BF53A-C613-EB84-8BAD-FE58BCE17348}"/>
              </a:ext>
            </a:extLst>
          </p:cNvPr>
          <p:cNvSpPr/>
          <p:nvPr/>
        </p:nvSpPr>
        <p:spPr bwMode="auto">
          <a:xfrm>
            <a:off x="2633272" y="5119553"/>
            <a:ext cx="1603947" cy="907440"/>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Process</a:t>
            </a:r>
          </a:p>
        </p:txBody>
      </p:sp>
      <p:sp>
        <p:nvSpPr>
          <p:cNvPr id="21" name="Rectangle 20">
            <a:extLst>
              <a:ext uri="{FF2B5EF4-FFF2-40B4-BE49-F238E27FC236}">
                <a16:creationId xmlns:a16="http://schemas.microsoft.com/office/drawing/2014/main" id="{91A52DB9-1C84-011C-176E-FDA5152CBD47}"/>
              </a:ext>
            </a:extLst>
          </p:cNvPr>
          <p:cNvSpPr/>
          <p:nvPr/>
        </p:nvSpPr>
        <p:spPr bwMode="auto">
          <a:xfrm>
            <a:off x="5049186" y="5119553"/>
            <a:ext cx="1603947" cy="907440"/>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Clone</a:t>
            </a:r>
            <a:br>
              <a:rPr kumimoji="0" lang="en-US" b="0" i="0" u="none" strike="noStrike" cap="none" normalizeH="0" baseline="0" dirty="0">
                <a:ln>
                  <a:noFill/>
                </a:ln>
                <a:solidFill>
                  <a:schemeClr val="tx1"/>
                </a:solidFill>
                <a:effectLst/>
                <a:latin typeface="+mn-lt"/>
                <a:ea typeface="ＭＳ Ｐゴシック" charset="0"/>
              </a:rPr>
            </a:br>
            <a:r>
              <a:rPr kumimoji="0" lang="en-US" b="0" i="0" u="none" strike="noStrike" cap="none" normalizeH="0" baseline="0" dirty="0" err="1">
                <a:ln>
                  <a:noFill/>
                </a:ln>
                <a:solidFill>
                  <a:schemeClr val="tx1"/>
                </a:solidFill>
                <a:effectLst/>
                <a:latin typeface="+mn-lt"/>
                <a:ea typeface="ＭＳ Ｐゴシック" charset="0"/>
              </a:rPr>
              <a:t>syscall</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22" name="Rectangle 21">
            <a:extLst>
              <a:ext uri="{FF2B5EF4-FFF2-40B4-BE49-F238E27FC236}">
                <a16:creationId xmlns:a16="http://schemas.microsoft.com/office/drawing/2014/main" id="{E058058B-4417-8E83-61C6-01F810EF684E}"/>
              </a:ext>
            </a:extLst>
          </p:cNvPr>
          <p:cNvSpPr/>
          <p:nvPr/>
        </p:nvSpPr>
        <p:spPr bwMode="auto">
          <a:xfrm>
            <a:off x="7507576" y="5119553"/>
            <a:ext cx="1603947" cy="907440"/>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New</a:t>
            </a:r>
            <a:br>
              <a:rPr kumimoji="0" lang="en-US" b="0" i="0" u="none" strike="noStrike" cap="none" normalizeH="0" baseline="0" dirty="0">
                <a:ln>
                  <a:noFill/>
                </a:ln>
                <a:solidFill>
                  <a:schemeClr val="tx1"/>
                </a:solidFill>
                <a:effectLst/>
                <a:latin typeface="+mn-lt"/>
                <a:ea typeface="ＭＳ Ｐゴシック" charset="0"/>
              </a:rPr>
            </a:br>
            <a:r>
              <a:rPr kumimoji="0" lang="en-US" b="0" i="0" u="none" strike="noStrike" cap="none" normalizeH="0" baseline="0" dirty="0">
                <a:ln>
                  <a:noFill/>
                </a:ln>
                <a:solidFill>
                  <a:schemeClr val="tx1"/>
                </a:solidFill>
                <a:effectLst/>
                <a:latin typeface="+mn-lt"/>
                <a:ea typeface="ＭＳ Ｐゴシック" charset="0"/>
              </a:rPr>
              <a:t>Process</a:t>
            </a:r>
          </a:p>
        </p:txBody>
      </p:sp>
      <p:cxnSp>
        <p:nvCxnSpPr>
          <p:cNvPr id="6" name="Straight Arrow Connector 5">
            <a:extLst>
              <a:ext uri="{FF2B5EF4-FFF2-40B4-BE49-F238E27FC236}">
                <a16:creationId xmlns:a16="http://schemas.microsoft.com/office/drawing/2014/main" id="{20DDF50B-B2AA-69CF-8346-6C529BA3EA14}"/>
              </a:ext>
            </a:extLst>
          </p:cNvPr>
          <p:cNvCxnSpPr>
            <a:stCxn id="20" idx="3"/>
            <a:endCxn id="21" idx="1"/>
          </p:cNvCxnSpPr>
          <p:nvPr/>
        </p:nvCxnSpPr>
        <p:spPr>
          <a:xfrm>
            <a:off x="4237219" y="5573273"/>
            <a:ext cx="811967"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68629AA-AB56-2B6C-868C-742E5D74D3A7}"/>
              </a:ext>
            </a:extLst>
          </p:cNvPr>
          <p:cNvCxnSpPr/>
          <p:nvPr/>
        </p:nvCxnSpPr>
        <p:spPr>
          <a:xfrm>
            <a:off x="6653133" y="5573273"/>
            <a:ext cx="811967"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4AB962BC-E1F9-348C-9621-17E515D4F2C5}"/>
              </a:ext>
            </a:extLst>
          </p:cNvPr>
          <p:cNvSpPr/>
          <p:nvPr/>
        </p:nvSpPr>
        <p:spPr>
          <a:xfrm>
            <a:off x="589613" y="6126254"/>
            <a:ext cx="10828605" cy="592278"/>
          </a:xfrm>
          <a:prstGeom prst="rect">
            <a:avLst/>
          </a:prstGeom>
        </p:spPr>
        <p:txBody>
          <a:bodyPr wrap="none">
            <a:spAutoFit/>
          </a:bodyPr>
          <a:lstStyle/>
          <a:p>
            <a:r>
              <a:rPr lang="en-US" dirty="0"/>
              <a:t>Processes that have attributes that run in a common namespace are not isolated, processes with</a:t>
            </a:r>
            <a:br>
              <a:rPr lang="en-US" dirty="0"/>
            </a:br>
            <a:r>
              <a:rPr lang="en-US" dirty="0"/>
              <a:t>different namespaces are </a:t>
            </a:r>
          </a:p>
        </p:txBody>
      </p:sp>
    </p:spTree>
    <p:extLst>
      <p:ext uri="{BB962C8B-B14F-4D97-AF65-F5344CB8AC3E}">
        <p14:creationId xmlns:p14="http://schemas.microsoft.com/office/powerpoint/2010/main" val="2874232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12</a:t>
            </a:fld>
            <a:endParaRPr lang="en-US"/>
          </a:p>
        </p:txBody>
      </p:sp>
      <p:sp>
        <p:nvSpPr>
          <p:cNvPr id="680962" name="Rectangle 2"/>
          <p:cNvSpPr>
            <a:spLocks noGrp="1" noChangeArrowheads="1"/>
          </p:cNvSpPr>
          <p:nvPr>
            <p:ph type="title"/>
          </p:nvPr>
        </p:nvSpPr>
        <p:spPr/>
        <p:txBody>
          <a:bodyPr/>
          <a:lstStyle/>
          <a:p>
            <a:r>
              <a:rPr lang="en-US" dirty="0"/>
              <a:t>Linux Namespaces – Example, cloning a child process into a new process/</a:t>
            </a:r>
            <a:r>
              <a:rPr lang="en-US" dirty="0" err="1"/>
              <a:t>pid</a:t>
            </a:r>
            <a:r>
              <a:rPr lang="en-US" dirty="0"/>
              <a:t> name space</a:t>
            </a:r>
          </a:p>
        </p:txBody>
      </p:sp>
      <p:sp>
        <p:nvSpPr>
          <p:cNvPr id="52" name="Rectangle 3" descr="Rectangle: Click to edit Master text styles&#10;Second level&#10;Third level&#10;Fourth level&#10;Fifth level">
            <a:extLst>
              <a:ext uri="{FF2B5EF4-FFF2-40B4-BE49-F238E27FC236}">
                <a16:creationId xmlns:a16="http://schemas.microsoft.com/office/drawing/2014/main" id="{8BBBDCFA-4272-6D83-7936-23FC5F647FE4}"/>
              </a:ext>
            </a:extLst>
          </p:cNvPr>
          <p:cNvSpPr txBox="1">
            <a:spLocks noChangeArrowheads="1"/>
          </p:cNvSpPr>
          <p:nvPr/>
        </p:nvSpPr>
        <p:spPr bwMode="auto">
          <a:xfrm>
            <a:off x="6107595" y="1448571"/>
            <a:ext cx="5903241" cy="4347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b="0" dirty="0"/>
              <a:t>Ultimately every process is given a unique id in the guest operating system.  Thus if you listed all processes in the system you would see PID 1-10.</a:t>
            </a:r>
          </a:p>
          <a:p>
            <a:pPr marL="0" indent="0">
              <a:lnSpc>
                <a:spcPct val="100000"/>
              </a:lnSpc>
              <a:buNone/>
            </a:pPr>
            <a:endParaRPr lang="en-US" sz="2000" b="0" dirty="0"/>
          </a:p>
          <a:p>
            <a:pPr marL="0" indent="0">
              <a:lnSpc>
                <a:spcPct val="100000"/>
              </a:lnSpc>
              <a:buNone/>
            </a:pPr>
            <a:r>
              <a:rPr lang="en-US" sz="2000" b="0" dirty="0"/>
              <a:t>However look at </a:t>
            </a:r>
            <a:r>
              <a:rPr lang="en-US" sz="2000" b="0" dirty="0" err="1"/>
              <a:t>pid</a:t>
            </a:r>
            <a:r>
              <a:rPr lang="en-US" sz="2000" b="0" dirty="0"/>
              <a:t> 6 it cloned PID8, and PID8 cloned both PID9 and PID10</a:t>
            </a:r>
            <a:endParaRPr lang="en-US" sz="1800" b="0" dirty="0"/>
          </a:p>
          <a:p>
            <a:pPr marL="0" indent="0">
              <a:lnSpc>
                <a:spcPct val="100000"/>
              </a:lnSpc>
              <a:buNone/>
            </a:pPr>
            <a:endParaRPr lang="en-US" sz="1800" b="0" dirty="0"/>
          </a:p>
          <a:p>
            <a:pPr marL="0" indent="0">
              <a:lnSpc>
                <a:spcPct val="100000"/>
              </a:lnSpc>
              <a:buNone/>
            </a:pPr>
            <a:r>
              <a:rPr lang="en-US" sz="2000" b="0" dirty="0"/>
              <a:t>The cool thing is that if you asked PID 8 what its process ID is it would come back as 1; Same for pid9 and 10, they would come back as 2 and 3.   </a:t>
            </a:r>
          </a:p>
        </p:txBody>
      </p:sp>
      <p:cxnSp>
        <p:nvCxnSpPr>
          <p:cNvPr id="6" name="Straight Arrow Connector 5">
            <a:extLst>
              <a:ext uri="{FF2B5EF4-FFF2-40B4-BE49-F238E27FC236}">
                <a16:creationId xmlns:a16="http://schemas.microsoft.com/office/drawing/2014/main" id="{20DDF50B-B2AA-69CF-8346-6C529BA3EA14}"/>
              </a:ext>
            </a:extLst>
          </p:cNvPr>
          <p:cNvCxnSpPr>
            <a:cxnSpLocks/>
          </p:cNvCxnSpPr>
          <p:nvPr/>
        </p:nvCxnSpPr>
        <p:spPr>
          <a:xfrm>
            <a:off x="4237219" y="5573273"/>
            <a:ext cx="811967"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4AB962BC-E1F9-348C-9621-17E515D4F2C5}"/>
              </a:ext>
            </a:extLst>
          </p:cNvPr>
          <p:cNvSpPr/>
          <p:nvPr/>
        </p:nvSpPr>
        <p:spPr>
          <a:xfrm>
            <a:off x="602459" y="5962823"/>
            <a:ext cx="11213519" cy="592278"/>
          </a:xfrm>
          <a:prstGeom prst="rect">
            <a:avLst/>
          </a:prstGeom>
        </p:spPr>
        <p:txBody>
          <a:bodyPr wrap="none">
            <a:spAutoFit/>
          </a:bodyPr>
          <a:lstStyle/>
          <a:p>
            <a:r>
              <a:rPr lang="en-US" dirty="0"/>
              <a:t>Thus everything in the child namespace can see each other, but it cannot see anything in the </a:t>
            </a:r>
            <a:r>
              <a:rPr lang="en-US" dirty="0" err="1"/>
              <a:t>partent</a:t>
            </a:r>
            <a:br>
              <a:rPr lang="en-US" dirty="0"/>
            </a:br>
            <a:r>
              <a:rPr lang="en-US" dirty="0"/>
              <a:t>namespace. </a:t>
            </a:r>
          </a:p>
        </p:txBody>
      </p:sp>
      <p:pic>
        <p:nvPicPr>
          <p:cNvPr id="2" name="Picture 1">
            <a:extLst>
              <a:ext uri="{FF2B5EF4-FFF2-40B4-BE49-F238E27FC236}">
                <a16:creationId xmlns:a16="http://schemas.microsoft.com/office/drawing/2014/main" id="{17172C16-9F17-19A9-90E7-52C0BF457F48}"/>
              </a:ext>
            </a:extLst>
          </p:cNvPr>
          <p:cNvPicPr>
            <a:picLocks noChangeAspect="1"/>
          </p:cNvPicPr>
          <p:nvPr/>
        </p:nvPicPr>
        <p:blipFill>
          <a:blip r:embed="rId2"/>
          <a:stretch>
            <a:fillRect/>
          </a:stretch>
        </p:blipFill>
        <p:spPr>
          <a:xfrm>
            <a:off x="449704" y="1303903"/>
            <a:ext cx="5401456" cy="4347763"/>
          </a:xfrm>
          <a:prstGeom prst="rect">
            <a:avLst/>
          </a:prstGeom>
        </p:spPr>
      </p:pic>
    </p:spTree>
    <p:extLst>
      <p:ext uri="{BB962C8B-B14F-4D97-AF65-F5344CB8AC3E}">
        <p14:creationId xmlns:p14="http://schemas.microsoft.com/office/powerpoint/2010/main" val="62797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13</a:t>
            </a:fld>
            <a:endParaRPr lang="en-US"/>
          </a:p>
        </p:txBody>
      </p:sp>
      <p:sp>
        <p:nvSpPr>
          <p:cNvPr id="680962" name="Rectangle 2"/>
          <p:cNvSpPr>
            <a:spLocks noGrp="1" noChangeArrowheads="1"/>
          </p:cNvSpPr>
          <p:nvPr>
            <p:ph type="title"/>
          </p:nvPr>
        </p:nvSpPr>
        <p:spPr/>
        <p:txBody>
          <a:bodyPr/>
          <a:lstStyle/>
          <a:p>
            <a:r>
              <a:rPr lang="en-US" dirty="0"/>
              <a:t>Linux Namespaces – Example, cloning a child process into a new network namespace</a:t>
            </a:r>
          </a:p>
        </p:txBody>
      </p:sp>
      <p:sp>
        <p:nvSpPr>
          <p:cNvPr id="52" name="Rectangle 3" descr="Rectangle: Click to edit Master text styles&#10;Second level&#10;Third level&#10;Fourth level&#10;Fifth level">
            <a:extLst>
              <a:ext uri="{FF2B5EF4-FFF2-40B4-BE49-F238E27FC236}">
                <a16:creationId xmlns:a16="http://schemas.microsoft.com/office/drawing/2014/main" id="{8BBBDCFA-4272-6D83-7936-23FC5F647FE4}"/>
              </a:ext>
            </a:extLst>
          </p:cNvPr>
          <p:cNvSpPr txBox="1">
            <a:spLocks noChangeArrowheads="1"/>
          </p:cNvSpPr>
          <p:nvPr/>
        </p:nvSpPr>
        <p:spPr bwMode="auto">
          <a:xfrm>
            <a:off x="6107595" y="1448571"/>
            <a:ext cx="5903241" cy="4347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b="0" dirty="0"/>
              <a:t>Ultimately every process is given a unique id in the guest operating system.  Thus if you listed all processes in the system you would see PID 1-10.</a:t>
            </a:r>
          </a:p>
          <a:p>
            <a:pPr marL="0" indent="0">
              <a:lnSpc>
                <a:spcPct val="100000"/>
              </a:lnSpc>
              <a:buNone/>
            </a:pPr>
            <a:endParaRPr lang="en-US" sz="2000" b="0" dirty="0"/>
          </a:p>
          <a:p>
            <a:pPr marL="0" indent="0">
              <a:lnSpc>
                <a:spcPct val="100000"/>
              </a:lnSpc>
              <a:buNone/>
            </a:pPr>
            <a:r>
              <a:rPr lang="en-US" sz="2000" b="0" dirty="0"/>
              <a:t>However look at </a:t>
            </a:r>
            <a:r>
              <a:rPr lang="en-US" sz="2000" b="0" dirty="0" err="1"/>
              <a:t>pid</a:t>
            </a:r>
            <a:r>
              <a:rPr lang="en-US" sz="2000" b="0" dirty="0"/>
              <a:t> 6 it cloned PID8, and PID8 cloned both PID9 and PID10</a:t>
            </a:r>
            <a:endParaRPr lang="en-US" sz="1800" b="0" dirty="0"/>
          </a:p>
          <a:p>
            <a:pPr marL="0" indent="0">
              <a:lnSpc>
                <a:spcPct val="100000"/>
              </a:lnSpc>
              <a:buNone/>
            </a:pPr>
            <a:endParaRPr lang="en-US" sz="1800" b="0" dirty="0"/>
          </a:p>
          <a:p>
            <a:pPr marL="0" indent="0">
              <a:lnSpc>
                <a:spcPct val="100000"/>
              </a:lnSpc>
              <a:buNone/>
            </a:pPr>
            <a:r>
              <a:rPr lang="en-US" sz="2000" b="0" dirty="0"/>
              <a:t>The cool thing is that if you asked PID 8 what its process ID is it would come back as 1; Same for pid9 and 10, they would come back as 2 and 3.   </a:t>
            </a:r>
          </a:p>
        </p:txBody>
      </p:sp>
      <p:sp>
        <p:nvSpPr>
          <p:cNvPr id="7" name="Rectangle 6">
            <a:extLst>
              <a:ext uri="{FF2B5EF4-FFF2-40B4-BE49-F238E27FC236}">
                <a16:creationId xmlns:a16="http://schemas.microsoft.com/office/drawing/2014/main" id="{4AB962BC-E1F9-348C-9621-17E515D4F2C5}"/>
              </a:ext>
            </a:extLst>
          </p:cNvPr>
          <p:cNvSpPr/>
          <p:nvPr/>
        </p:nvSpPr>
        <p:spPr>
          <a:xfrm>
            <a:off x="602459" y="5962823"/>
            <a:ext cx="11213519" cy="592278"/>
          </a:xfrm>
          <a:prstGeom prst="rect">
            <a:avLst/>
          </a:prstGeom>
        </p:spPr>
        <p:txBody>
          <a:bodyPr wrap="none">
            <a:spAutoFit/>
          </a:bodyPr>
          <a:lstStyle/>
          <a:p>
            <a:r>
              <a:rPr lang="en-US" dirty="0"/>
              <a:t>Thus everything in the child namespace can see each other, but it cannot see anything in the </a:t>
            </a:r>
            <a:r>
              <a:rPr lang="en-US" dirty="0" err="1"/>
              <a:t>partent</a:t>
            </a:r>
            <a:br>
              <a:rPr lang="en-US" dirty="0"/>
            </a:br>
            <a:r>
              <a:rPr lang="en-US" dirty="0"/>
              <a:t>namespace. </a:t>
            </a:r>
          </a:p>
        </p:txBody>
      </p:sp>
      <p:pic>
        <p:nvPicPr>
          <p:cNvPr id="3" name="Picture 2">
            <a:extLst>
              <a:ext uri="{FF2B5EF4-FFF2-40B4-BE49-F238E27FC236}">
                <a16:creationId xmlns:a16="http://schemas.microsoft.com/office/drawing/2014/main" id="{6D3ACB8C-439B-EC96-B15C-2160F740B198}"/>
              </a:ext>
            </a:extLst>
          </p:cNvPr>
          <p:cNvPicPr>
            <a:picLocks noChangeAspect="1"/>
          </p:cNvPicPr>
          <p:nvPr/>
        </p:nvPicPr>
        <p:blipFill>
          <a:blip r:embed="rId2"/>
          <a:stretch>
            <a:fillRect/>
          </a:stretch>
        </p:blipFill>
        <p:spPr>
          <a:xfrm>
            <a:off x="698925" y="1458128"/>
            <a:ext cx="3627099" cy="5096973"/>
          </a:xfrm>
          <a:prstGeom prst="rect">
            <a:avLst/>
          </a:prstGeom>
        </p:spPr>
      </p:pic>
    </p:spTree>
    <p:extLst>
      <p:ext uri="{BB962C8B-B14F-4D97-AF65-F5344CB8AC3E}">
        <p14:creationId xmlns:p14="http://schemas.microsoft.com/office/powerpoint/2010/main" val="1825664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14</a:t>
            </a:fld>
            <a:endParaRPr lang="en-US"/>
          </a:p>
        </p:txBody>
      </p:sp>
      <p:sp>
        <p:nvSpPr>
          <p:cNvPr id="680962" name="Rectangle 2"/>
          <p:cNvSpPr>
            <a:spLocks noGrp="1" noChangeArrowheads="1"/>
          </p:cNvSpPr>
          <p:nvPr>
            <p:ph type="title"/>
          </p:nvPr>
        </p:nvSpPr>
        <p:spPr/>
        <p:txBody>
          <a:bodyPr/>
          <a:lstStyle/>
          <a:p>
            <a:r>
              <a:rPr lang="en-US" dirty="0"/>
              <a:t>Linux Namespaces – allow for logical isolation in </a:t>
            </a:r>
            <a:r>
              <a:rPr lang="en-US" dirty="0" err="1"/>
              <a:t>linux</a:t>
            </a:r>
            <a:endParaRPr lang="en-US" dirty="0"/>
          </a:p>
        </p:txBody>
      </p:sp>
      <p:sp>
        <p:nvSpPr>
          <p:cNvPr id="52" name="Rectangle 3" descr="Rectangle: Click to edit Master text styles&#10;Second level&#10;Third level&#10;Fourth level&#10;Fifth level">
            <a:extLst>
              <a:ext uri="{FF2B5EF4-FFF2-40B4-BE49-F238E27FC236}">
                <a16:creationId xmlns:a16="http://schemas.microsoft.com/office/drawing/2014/main" id="{8BBBDCFA-4272-6D83-7936-23FC5F647FE4}"/>
              </a:ext>
            </a:extLst>
          </p:cNvPr>
          <p:cNvSpPr txBox="1">
            <a:spLocks noChangeArrowheads="1"/>
          </p:cNvSpPr>
          <p:nvPr/>
        </p:nvSpPr>
        <p:spPr bwMode="auto">
          <a:xfrm>
            <a:off x="7496748" y="1852338"/>
            <a:ext cx="4440803" cy="4347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gn="ctr">
              <a:lnSpc>
                <a:spcPct val="100000"/>
              </a:lnSpc>
              <a:buNone/>
            </a:pPr>
            <a:r>
              <a:rPr lang="en-US" sz="2000" dirty="0">
                <a:solidFill>
                  <a:srgbClr val="7030A0"/>
                </a:solidFill>
              </a:rPr>
              <a:t>If you clone a child process into a new namespace for all namespace types, it will for all practical purposes be fully isolated from the parent.</a:t>
            </a:r>
          </a:p>
          <a:p>
            <a:pPr marL="0" indent="0" algn="ctr">
              <a:lnSpc>
                <a:spcPct val="100000"/>
              </a:lnSpc>
              <a:buNone/>
            </a:pPr>
            <a:endParaRPr lang="en-US" sz="2000" dirty="0">
              <a:solidFill>
                <a:srgbClr val="7030A0"/>
              </a:solidFill>
            </a:endParaRPr>
          </a:p>
          <a:p>
            <a:pPr marL="0" indent="0" algn="ctr">
              <a:lnSpc>
                <a:spcPct val="100000"/>
              </a:lnSpc>
              <a:buNone/>
            </a:pPr>
            <a:r>
              <a:rPr lang="en-US" sz="2000" dirty="0">
                <a:solidFill>
                  <a:srgbClr val="7030A0"/>
                </a:solidFill>
              </a:rPr>
              <a:t>Also, if the isolated process creates new processes it will inherit by default the same namespace as the parent thus allowing process groups to be isolated</a:t>
            </a:r>
          </a:p>
        </p:txBody>
      </p:sp>
      <p:pic>
        <p:nvPicPr>
          <p:cNvPr id="2" name="Picture 1">
            <a:extLst>
              <a:ext uri="{FF2B5EF4-FFF2-40B4-BE49-F238E27FC236}">
                <a16:creationId xmlns:a16="http://schemas.microsoft.com/office/drawing/2014/main" id="{4C039118-0534-4910-814A-3F542B9DFBCC}"/>
              </a:ext>
            </a:extLst>
          </p:cNvPr>
          <p:cNvPicPr>
            <a:picLocks noChangeAspect="1"/>
          </p:cNvPicPr>
          <p:nvPr/>
        </p:nvPicPr>
        <p:blipFill>
          <a:blip r:embed="rId2"/>
          <a:stretch>
            <a:fillRect/>
          </a:stretch>
        </p:blipFill>
        <p:spPr>
          <a:xfrm>
            <a:off x="254449" y="1318669"/>
            <a:ext cx="6607419" cy="5415103"/>
          </a:xfrm>
          <a:prstGeom prst="rect">
            <a:avLst/>
          </a:prstGeom>
        </p:spPr>
      </p:pic>
    </p:spTree>
    <p:extLst>
      <p:ext uri="{BB962C8B-B14F-4D97-AF65-F5344CB8AC3E}">
        <p14:creationId xmlns:p14="http://schemas.microsoft.com/office/powerpoint/2010/main" val="250545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15</a:t>
            </a:fld>
            <a:endParaRPr lang="en-US"/>
          </a:p>
        </p:txBody>
      </p:sp>
      <p:sp>
        <p:nvSpPr>
          <p:cNvPr id="680962" name="Rectangle 2"/>
          <p:cNvSpPr>
            <a:spLocks noGrp="1" noChangeArrowheads="1"/>
          </p:cNvSpPr>
          <p:nvPr>
            <p:ph type="title"/>
          </p:nvPr>
        </p:nvSpPr>
        <p:spPr/>
        <p:txBody>
          <a:bodyPr/>
          <a:lstStyle/>
          <a:p>
            <a:r>
              <a:rPr lang="en-US" dirty="0"/>
              <a:t>Linux </a:t>
            </a:r>
            <a:r>
              <a:rPr lang="en-US" dirty="0" err="1"/>
              <a:t>Cgroups</a:t>
            </a:r>
            <a:r>
              <a:rPr lang="en-US" dirty="0"/>
              <a:t> – managing resource limits on collections of processes - /sys/fs/</a:t>
            </a:r>
            <a:r>
              <a:rPr lang="en-US" dirty="0" err="1"/>
              <a:t>cgroup</a:t>
            </a:r>
            <a:r>
              <a:rPr lang="en-US" dirty="0"/>
              <a:t>/…</a:t>
            </a:r>
          </a:p>
        </p:txBody>
      </p:sp>
      <p:sp>
        <p:nvSpPr>
          <p:cNvPr id="52" name="Rectangle 3" descr="Rectangle: Click to edit Master text styles&#10;Second level&#10;Third level&#10;Fourth level&#10;Fifth level">
            <a:extLst>
              <a:ext uri="{FF2B5EF4-FFF2-40B4-BE49-F238E27FC236}">
                <a16:creationId xmlns:a16="http://schemas.microsoft.com/office/drawing/2014/main" id="{8BBBDCFA-4272-6D83-7936-23FC5F647FE4}"/>
              </a:ext>
            </a:extLst>
          </p:cNvPr>
          <p:cNvSpPr txBox="1">
            <a:spLocks noChangeArrowheads="1"/>
          </p:cNvSpPr>
          <p:nvPr/>
        </p:nvSpPr>
        <p:spPr bwMode="auto">
          <a:xfrm>
            <a:off x="7286885" y="1491186"/>
            <a:ext cx="4440803" cy="4347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gn="ctr">
              <a:lnSpc>
                <a:spcPct val="100000"/>
              </a:lnSpc>
              <a:buNone/>
            </a:pPr>
            <a:r>
              <a:rPr lang="en-US" sz="2000" dirty="0" err="1">
                <a:solidFill>
                  <a:srgbClr val="7030A0"/>
                </a:solidFill>
              </a:rPr>
              <a:t>Cgroups</a:t>
            </a:r>
            <a:r>
              <a:rPr lang="en-US" sz="2000" dirty="0">
                <a:solidFill>
                  <a:srgbClr val="7030A0"/>
                </a:solidFill>
              </a:rPr>
              <a:t> allow resource limits to be attached to a collection of processes.</a:t>
            </a:r>
          </a:p>
          <a:p>
            <a:pPr marL="0" indent="0" algn="ctr">
              <a:lnSpc>
                <a:spcPct val="100000"/>
              </a:lnSpc>
              <a:buNone/>
            </a:pPr>
            <a:endParaRPr lang="en-US" sz="2000" dirty="0">
              <a:solidFill>
                <a:srgbClr val="7030A0"/>
              </a:solidFill>
            </a:endParaRPr>
          </a:p>
          <a:p>
            <a:pPr marL="0" indent="0" algn="ctr">
              <a:lnSpc>
                <a:spcPct val="100000"/>
              </a:lnSpc>
              <a:buNone/>
            </a:pPr>
            <a:r>
              <a:rPr lang="en-US" sz="2000" dirty="0">
                <a:solidFill>
                  <a:srgbClr val="7030A0"/>
                </a:solidFill>
              </a:rPr>
              <a:t>For example you might want to restrict how much network and file I/O can be used and also cap CPU at ½ of a core</a:t>
            </a:r>
          </a:p>
        </p:txBody>
      </p:sp>
      <p:pic>
        <p:nvPicPr>
          <p:cNvPr id="1026" name="Picture 2" descr="How to enable cgroups in Linux - Stack Overflow">
            <a:extLst>
              <a:ext uri="{FF2B5EF4-FFF2-40B4-BE49-F238E27FC236}">
                <a16:creationId xmlns:a16="http://schemas.microsoft.com/office/drawing/2014/main" id="{2057A583-4A9D-B4BB-2259-9DDB59DAF6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449" y="1257092"/>
            <a:ext cx="6752138" cy="317021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3036DD5-EBAB-57C9-3726-8847D74D1C11}"/>
              </a:ext>
            </a:extLst>
          </p:cNvPr>
          <p:cNvPicPr>
            <a:picLocks noChangeAspect="1"/>
          </p:cNvPicPr>
          <p:nvPr/>
        </p:nvPicPr>
        <p:blipFill>
          <a:blip r:embed="rId3"/>
          <a:stretch>
            <a:fillRect/>
          </a:stretch>
        </p:blipFill>
        <p:spPr>
          <a:xfrm>
            <a:off x="1192118" y="4321125"/>
            <a:ext cx="2438400" cy="1854200"/>
          </a:xfrm>
          <a:prstGeom prst="rect">
            <a:avLst/>
          </a:prstGeom>
        </p:spPr>
      </p:pic>
      <p:sp>
        <p:nvSpPr>
          <p:cNvPr id="17" name="Rectangle 3" descr="Rectangle: Click to edit Master text styles&#10;Second level&#10;Third level&#10;Fourth level&#10;Fifth level">
            <a:extLst>
              <a:ext uri="{FF2B5EF4-FFF2-40B4-BE49-F238E27FC236}">
                <a16:creationId xmlns:a16="http://schemas.microsoft.com/office/drawing/2014/main" id="{B5AD5A2A-1F8C-0790-D85D-E42D649093BC}"/>
              </a:ext>
            </a:extLst>
          </p:cNvPr>
          <p:cNvSpPr txBox="1">
            <a:spLocks noChangeArrowheads="1"/>
          </p:cNvSpPr>
          <p:nvPr/>
        </p:nvSpPr>
        <p:spPr bwMode="auto">
          <a:xfrm>
            <a:off x="3630518" y="4635796"/>
            <a:ext cx="8307033" cy="10530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dirty="0"/>
              <a:t>In this example we are requesting an initial allocation of 64Mb of memory and 250 </a:t>
            </a:r>
            <a:r>
              <a:rPr lang="en-US" sz="2000" dirty="0" err="1"/>
              <a:t>millicores</a:t>
            </a:r>
            <a:r>
              <a:rPr lang="en-US" sz="2000" dirty="0"/>
              <a:t> (1/4 of a physical core), and allowing it to burst up to the limit of 128Mb of memory and 500 </a:t>
            </a:r>
            <a:r>
              <a:rPr lang="en-US" sz="2000" dirty="0" err="1"/>
              <a:t>millicores</a:t>
            </a:r>
            <a:r>
              <a:rPr lang="en-US" sz="2000" dirty="0"/>
              <a:t> (1/2 of a physical core </a:t>
            </a:r>
          </a:p>
        </p:txBody>
      </p:sp>
    </p:spTree>
    <p:extLst>
      <p:ext uri="{BB962C8B-B14F-4D97-AF65-F5344CB8AC3E}">
        <p14:creationId xmlns:p14="http://schemas.microsoft.com/office/powerpoint/2010/main" val="764134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16</a:t>
            </a:fld>
            <a:endParaRPr lang="en-US"/>
          </a:p>
        </p:txBody>
      </p:sp>
      <p:sp>
        <p:nvSpPr>
          <p:cNvPr id="680962" name="Rectangle 2"/>
          <p:cNvSpPr>
            <a:spLocks noGrp="1" noChangeArrowheads="1"/>
          </p:cNvSpPr>
          <p:nvPr>
            <p:ph type="title"/>
          </p:nvPr>
        </p:nvSpPr>
        <p:spPr/>
        <p:txBody>
          <a:bodyPr/>
          <a:lstStyle/>
          <a:p>
            <a:r>
              <a:rPr lang="en-US" dirty="0"/>
              <a:t>Docker</a:t>
            </a:r>
          </a:p>
        </p:txBody>
      </p:sp>
      <p:sp>
        <p:nvSpPr>
          <p:cNvPr id="17" name="Rectangle 3" descr="Rectangle: Click to edit Master text styles&#10;Second level&#10;Third level&#10;Fourth level&#10;Fifth level">
            <a:extLst>
              <a:ext uri="{FF2B5EF4-FFF2-40B4-BE49-F238E27FC236}">
                <a16:creationId xmlns:a16="http://schemas.microsoft.com/office/drawing/2014/main" id="{B5AD5A2A-1F8C-0790-D85D-E42D649093BC}"/>
              </a:ext>
            </a:extLst>
          </p:cNvPr>
          <p:cNvSpPr txBox="1">
            <a:spLocks noChangeArrowheads="1"/>
          </p:cNvSpPr>
          <p:nvPr/>
        </p:nvSpPr>
        <p:spPr bwMode="auto">
          <a:xfrm>
            <a:off x="609600" y="1034780"/>
            <a:ext cx="10753328" cy="10530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dirty="0"/>
              <a:t>Now that we know how </a:t>
            </a:r>
            <a:r>
              <a:rPr lang="en-US" sz="2000" dirty="0" err="1"/>
              <a:t>linux</a:t>
            </a:r>
            <a:r>
              <a:rPr lang="en-US" sz="2000" dirty="0"/>
              <a:t> can isolate process groups (namespaces) and resources (</a:t>
            </a:r>
            <a:r>
              <a:rPr lang="en-US" sz="2000" dirty="0" err="1"/>
              <a:t>cgroups</a:t>
            </a:r>
            <a:r>
              <a:rPr lang="en-US" sz="2000" dirty="0"/>
              <a:t>) we can better understand the docker architecture</a:t>
            </a:r>
          </a:p>
        </p:txBody>
      </p:sp>
      <p:pic>
        <p:nvPicPr>
          <p:cNvPr id="3074" name="Picture 2" descr="What Is Docker? A Beginner's Guide | JFrog">
            <a:extLst>
              <a:ext uri="{FF2B5EF4-FFF2-40B4-BE49-F238E27FC236}">
                <a16:creationId xmlns:a16="http://schemas.microsoft.com/office/drawing/2014/main" id="{49781A1D-0E5B-43F7-04B8-EF4A17101D6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811"/>
          <a:stretch/>
        </p:blipFill>
        <p:spPr bwMode="auto">
          <a:xfrm>
            <a:off x="1531121" y="1980470"/>
            <a:ext cx="8910286" cy="437568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152C3BC-0B18-835C-B6D5-314A3BB2D6C4}"/>
              </a:ext>
            </a:extLst>
          </p:cNvPr>
          <p:cNvSpPr/>
          <p:nvPr/>
        </p:nvSpPr>
        <p:spPr>
          <a:xfrm>
            <a:off x="1596570" y="6239986"/>
            <a:ext cx="2108269" cy="342979"/>
          </a:xfrm>
          <a:prstGeom prst="rect">
            <a:avLst/>
          </a:prstGeom>
        </p:spPr>
        <p:txBody>
          <a:bodyPr wrap="none">
            <a:spAutoFit/>
          </a:bodyPr>
          <a:lstStyle/>
          <a:p>
            <a:r>
              <a:rPr lang="en-US" dirty="0"/>
              <a:t>Managing Docker</a:t>
            </a:r>
          </a:p>
        </p:txBody>
      </p:sp>
      <p:sp>
        <p:nvSpPr>
          <p:cNvPr id="10" name="Rectangle 9">
            <a:extLst>
              <a:ext uri="{FF2B5EF4-FFF2-40B4-BE49-F238E27FC236}">
                <a16:creationId xmlns:a16="http://schemas.microsoft.com/office/drawing/2014/main" id="{DB628808-5868-BCD5-3948-0FB6384CCB0E}"/>
              </a:ext>
            </a:extLst>
          </p:cNvPr>
          <p:cNvSpPr/>
          <p:nvPr/>
        </p:nvSpPr>
        <p:spPr>
          <a:xfrm>
            <a:off x="3858208" y="6239986"/>
            <a:ext cx="4168192" cy="342979"/>
          </a:xfrm>
          <a:prstGeom prst="rect">
            <a:avLst/>
          </a:prstGeom>
        </p:spPr>
        <p:txBody>
          <a:bodyPr wrap="square">
            <a:spAutoFit/>
          </a:bodyPr>
          <a:lstStyle/>
          <a:p>
            <a:pPr algn="ctr"/>
            <a:r>
              <a:rPr lang="en-US" dirty="0"/>
              <a:t>Running Containers</a:t>
            </a:r>
          </a:p>
        </p:txBody>
      </p:sp>
      <p:sp>
        <p:nvSpPr>
          <p:cNvPr id="11" name="Rectangle 10">
            <a:extLst>
              <a:ext uri="{FF2B5EF4-FFF2-40B4-BE49-F238E27FC236}">
                <a16:creationId xmlns:a16="http://schemas.microsoft.com/office/drawing/2014/main" id="{BCF4E876-5FF9-9DCD-3986-0B23EFDFB97A}"/>
              </a:ext>
            </a:extLst>
          </p:cNvPr>
          <p:cNvSpPr/>
          <p:nvPr/>
        </p:nvSpPr>
        <p:spPr>
          <a:xfrm>
            <a:off x="8104818" y="6239986"/>
            <a:ext cx="2261639" cy="342979"/>
          </a:xfrm>
          <a:prstGeom prst="rect">
            <a:avLst/>
          </a:prstGeom>
        </p:spPr>
        <p:txBody>
          <a:bodyPr wrap="square">
            <a:spAutoFit/>
          </a:bodyPr>
          <a:lstStyle/>
          <a:p>
            <a:pPr algn="ctr"/>
            <a:r>
              <a:rPr lang="en-US" dirty="0"/>
              <a:t>Getting Containers</a:t>
            </a:r>
          </a:p>
        </p:txBody>
      </p:sp>
    </p:spTree>
    <p:extLst>
      <p:ext uri="{BB962C8B-B14F-4D97-AF65-F5344CB8AC3E}">
        <p14:creationId xmlns:p14="http://schemas.microsoft.com/office/powerpoint/2010/main" val="817770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17</a:t>
            </a:fld>
            <a:endParaRPr lang="en-US" dirty="0"/>
          </a:p>
        </p:txBody>
      </p:sp>
      <p:sp>
        <p:nvSpPr>
          <p:cNvPr id="680962" name="Rectangle 2"/>
          <p:cNvSpPr>
            <a:spLocks noGrp="1" noChangeArrowheads="1"/>
          </p:cNvSpPr>
          <p:nvPr>
            <p:ph type="title"/>
          </p:nvPr>
        </p:nvSpPr>
        <p:spPr/>
        <p:txBody>
          <a:bodyPr/>
          <a:lstStyle/>
          <a:p>
            <a:r>
              <a:rPr lang="en-US" dirty="0"/>
              <a:t>Docker Daemon and Linux</a:t>
            </a:r>
          </a:p>
        </p:txBody>
      </p:sp>
      <p:sp>
        <p:nvSpPr>
          <p:cNvPr id="17" name="Rectangle 3" descr="Rectangle: Click to edit Master text styles&#10;Second level&#10;Third level&#10;Fourth level&#10;Fifth level">
            <a:extLst>
              <a:ext uri="{FF2B5EF4-FFF2-40B4-BE49-F238E27FC236}">
                <a16:creationId xmlns:a16="http://schemas.microsoft.com/office/drawing/2014/main" id="{B5AD5A2A-1F8C-0790-D85D-E42D649093BC}"/>
              </a:ext>
            </a:extLst>
          </p:cNvPr>
          <p:cNvSpPr txBox="1">
            <a:spLocks noChangeArrowheads="1"/>
          </p:cNvSpPr>
          <p:nvPr/>
        </p:nvSpPr>
        <p:spPr bwMode="auto">
          <a:xfrm>
            <a:off x="609600" y="1034780"/>
            <a:ext cx="11582400" cy="10530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dirty="0"/>
              <a:t>On windows and Mac the docker daemon is required and runs a customized, container optimized version of </a:t>
            </a:r>
            <a:r>
              <a:rPr lang="en-US" sz="2000" dirty="0" err="1"/>
              <a:t>linux</a:t>
            </a:r>
            <a:r>
              <a:rPr lang="en-US" sz="2000" dirty="0"/>
              <a:t> in a hypervisor.  On </a:t>
            </a:r>
            <a:r>
              <a:rPr lang="en-US" sz="2000" dirty="0" err="1"/>
              <a:t>linux</a:t>
            </a:r>
            <a:r>
              <a:rPr lang="en-US" sz="2000" dirty="0"/>
              <a:t> machines the daemon does not use a hypervisor because it has access to the </a:t>
            </a:r>
            <a:r>
              <a:rPr lang="en-US" sz="2000" dirty="0" err="1"/>
              <a:t>linux</a:t>
            </a:r>
            <a:r>
              <a:rPr lang="en-US" sz="2000" dirty="0"/>
              <a:t> kernel</a:t>
            </a:r>
          </a:p>
        </p:txBody>
      </p:sp>
      <p:pic>
        <p:nvPicPr>
          <p:cNvPr id="3074" name="Picture 2" descr="What Is Docker? A Beginner's Guide | JFrog">
            <a:extLst>
              <a:ext uri="{FF2B5EF4-FFF2-40B4-BE49-F238E27FC236}">
                <a16:creationId xmlns:a16="http://schemas.microsoft.com/office/drawing/2014/main" id="{49781A1D-0E5B-43F7-04B8-EF4A17101D6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117" t="14811" r="26223"/>
          <a:stretch/>
        </p:blipFill>
        <p:spPr bwMode="auto">
          <a:xfrm>
            <a:off x="609600" y="2340972"/>
            <a:ext cx="3379530" cy="348224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DB628808-5868-BCD5-3948-0FB6384CCB0E}"/>
              </a:ext>
            </a:extLst>
          </p:cNvPr>
          <p:cNvSpPr/>
          <p:nvPr/>
        </p:nvSpPr>
        <p:spPr>
          <a:xfrm>
            <a:off x="4024017" y="5268927"/>
            <a:ext cx="4168192" cy="592278"/>
          </a:xfrm>
          <a:prstGeom prst="rect">
            <a:avLst/>
          </a:prstGeom>
        </p:spPr>
        <p:txBody>
          <a:bodyPr wrap="square">
            <a:spAutoFit/>
          </a:bodyPr>
          <a:lstStyle/>
          <a:p>
            <a:pPr algn="ctr"/>
            <a:r>
              <a:rPr lang="en-US" dirty="0"/>
              <a:t>General Purpose Linux</a:t>
            </a:r>
            <a:br>
              <a:rPr lang="en-US" dirty="0"/>
            </a:br>
            <a:r>
              <a:rPr lang="en-US" dirty="0"/>
              <a:t>Distributions</a:t>
            </a:r>
          </a:p>
        </p:txBody>
      </p:sp>
      <p:sp>
        <p:nvSpPr>
          <p:cNvPr id="11" name="Rectangle 10">
            <a:extLst>
              <a:ext uri="{FF2B5EF4-FFF2-40B4-BE49-F238E27FC236}">
                <a16:creationId xmlns:a16="http://schemas.microsoft.com/office/drawing/2014/main" id="{BCF4E876-5FF9-9DCD-3986-0B23EFDFB97A}"/>
              </a:ext>
            </a:extLst>
          </p:cNvPr>
          <p:cNvSpPr/>
          <p:nvPr/>
        </p:nvSpPr>
        <p:spPr>
          <a:xfrm>
            <a:off x="8489300" y="5314336"/>
            <a:ext cx="2913562" cy="592278"/>
          </a:xfrm>
          <a:prstGeom prst="rect">
            <a:avLst/>
          </a:prstGeom>
        </p:spPr>
        <p:txBody>
          <a:bodyPr wrap="square">
            <a:spAutoFit/>
          </a:bodyPr>
          <a:lstStyle/>
          <a:p>
            <a:pPr algn="ctr"/>
            <a:r>
              <a:rPr lang="en-US" dirty="0"/>
              <a:t>Container Optimized Linux Distributions</a:t>
            </a:r>
          </a:p>
        </p:txBody>
      </p:sp>
      <p:pic>
        <p:nvPicPr>
          <p:cNvPr id="5122" name="Picture 2" descr="Image result for ubuntu logo">
            <a:extLst>
              <a:ext uri="{FF2B5EF4-FFF2-40B4-BE49-F238E27FC236}">
                <a16:creationId xmlns:a16="http://schemas.microsoft.com/office/drawing/2014/main" id="{B344CDA9-D071-25D3-2158-750D5EF0B3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2446" y="2465442"/>
            <a:ext cx="2206009" cy="124147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redhat linux logo">
            <a:extLst>
              <a:ext uri="{FF2B5EF4-FFF2-40B4-BE49-F238E27FC236}">
                <a16:creationId xmlns:a16="http://schemas.microsoft.com/office/drawing/2014/main" id="{946B309C-114A-8112-DEDF-1A9B9388FC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7475" y="3591548"/>
            <a:ext cx="1525588" cy="152558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mage result for coreos logo">
            <a:extLst>
              <a:ext uri="{FF2B5EF4-FFF2-40B4-BE49-F238E27FC236}">
                <a16:creationId xmlns:a16="http://schemas.microsoft.com/office/drawing/2014/main" id="{F10BA848-F1DA-080C-8E75-F1F7C79F41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96455" y="2465441"/>
            <a:ext cx="3206407" cy="1241478"/>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What's New in RancherOS v0.7.0 | SUSE Communities">
            <a:extLst>
              <a:ext uri="{FF2B5EF4-FFF2-40B4-BE49-F238E27FC236}">
                <a16:creationId xmlns:a16="http://schemas.microsoft.com/office/drawing/2014/main" id="{F621FD81-4C09-45A1-A8B4-D2BA1D78079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35637" y="3455035"/>
            <a:ext cx="1922940" cy="1798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7523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18</a:t>
            </a:fld>
            <a:endParaRPr lang="en-US" dirty="0"/>
          </a:p>
        </p:txBody>
      </p:sp>
      <p:sp>
        <p:nvSpPr>
          <p:cNvPr id="680962" name="Rectangle 2"/>
          <p:cNvSpPr>
            <a:spLocks noGrp="1" noChangeArrowheads="1"/>
          </p:cNvSpPr>
          <p:nvPr>
            <p:ph type="title"/>
          </p:nvPr>
        </p:nvSpPr>
        <p:spPr/>
        <p:txBody>
          <a:bodyPr/>
          <a:lstStyle/>
          <a:p>
            <a:r>
              <a:rPr lang="en-US" dirty="0"/>
              <a:t>The docker container</a:t>
            </a:r>
          </a:p>
        </p:txBody>
      </p:sp>
      <p:sp>
        <p:nvSpPr>
          <p:cNvPr id="17" name="Rectangle 3" descr="Rectangle: Click to edit Master text styles&#10;Second level&#10;Third level&#10;Fourth level&#10;Fifth level">
            <a:extLst>
              <a:ext uri="{FF2B5EF4-FFF2-40B4-BE49-F238E27FC236}">
                <a16:creationId xmlns:a16="http://schemas.microsoft.com/office/drawing/2014/main" id="{B5AD5A2A-1F8C-0790-D85D-E42D649093BC}"/>
              </a:ext>
            </a:extLst>
          </p:cNvPr>
          <p:cNvSpPr txBox="1">
            <a:spLocks noChangeArrowheads="1"/>
          </p:cNvSpPr>
          <p:nvPr/>
        </p:nvSpPr>
        <p:spPr bwMode="auto">
          <a:xfrm>
            <a:off x="609600" y="930721"/>
            <a:ext cx="11582400" cy="10530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dirty="0"/>
              <a:t>The docker container is a portable package containing everything needed to</a:t>
            </a:r>
            <a:br>
              <a:rPr lang="en-US" sz="2000" dirty="0"/>
            </a:br>
            <a:r>
              <a:rPr lang="en-US" sz="2000" dirty="0"/>
              <a:t>run your workload.  It adheres to the open container initiative specification </a:t>
            </a:r>
            <a:r>
              <a:rPr lang="en-US" sz="2000" dirty="0">
                <a:hlinkClick r:id="rId2"/>
              </a:rPr>
              <a:t>https://opencontainers.org/</a:t>
            </a:r>
            <a:r>
              <a:rPr lang="en-US" sz="2000" dirty="0"/>
              <a:t> </a:t>
            </a:r>
          </a:p>
        </p:txBody>
      </p:sp>
      <p:sp>
        <p:nvSpPr>
          <p:cNvPr id="10" name="Rectangle 9">
            <a:extLst>
              <a:ext uri="{FF2B5EF4-FFF2-40B4-BE49-F238E27FC236}">
                <a16:creationId xmlns:a16="http://schemas.microsoft.com/office/drawing/2014/main" id="{DB628808-5868-BCD5-3948-0FB6384CCB0E}"/>
              </a:ext>
            </a:extLst>
          </p:cNvPr>
          <p:cNvSpPr/>
          <p:nvPr/>
        </p:nvSpPr>
        <p:spPr>
          <a:xfrm>
            <a:off x="157454" y="5230942"/>
            <a:ext cx="4168192" cy="592278"/>
          </a:xfrm>
          <a:prstGeom prst="rect">
            <a:avLst/>
          </a:prstGeom>
        </p:spPr>
        <p:txBody>
          <a:bodyPr wrap="square">
            <a:spAutoFit/>
          </a:bodyPr>
          <a:lstStyle/>
          <a:p>
            <a:pPr algn="ctr"/>
            <a:r>
              <a:rPr lang="en-US" dirty="0"/>
              <a:t>The shipping container</a:t>
            </a:r>
            <a:br>
              <a:rPr lang="en-US" dirty="0"/>
            </a:br>
            <a:r>
              <a:rPr lang="en-US" dirty="0"/>
              <a:t>transformed logistics</a:t>
            </a:r>
          </a:p>
        </p:txBody>
      </p:sp>
      <p:pic>
        <p:nvPicPr>
          <p:cNvPr id="7170" name="Picture 2" descr="Intermodal container - Wikipedia">
            <a:extLst>
              <a:ext uri="{FF2B5EF4-FFF2-40B4-BE49-F238E27FC236}">
                <a16:creationId xmlns:a16="http://schemas.microsoft.com/office/drawing/2014/main" id="{7DDAB6C6-0361-0294-77E0-84547070EA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574144"/>
            <a:ext cx="3263900" cy="24892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8D09E240-3A30-0AFF-E109-24992B5F8AC1}"/>
              </a:ext>
            </a:extLst>
          </p:cNvPr>
          <p:cNvSpPr/>
          <p:nvPr/>
        </p:nvSpPr>
        <p:spPr bwMode="auto">
          <a:xfrm>
            <a:off x="4759349" y="3029946"/>
            <a:ext cx="5787700" cy="2489199"/>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tx1"/>
                </a:solidFill>
                <a:effectLst/>
                <a:latin typeface="+mn-lt"/>
                <a:ea typeface="ＭＳ Ｐゴシック" charset="0"/>
              </a:rPr>
              <a:t>Docker Container</a:t>
            </a:r>
          </a:p>
        </p:txBody>
      </p:sp>
      <p:sp>
        <p:nvSpPr>
          <p:cNvPr id="14" name="Rectangle 13">
            <a:extLst>
              <a:ext uri="{FF2B5EF4-FFF2-40B4-BE49-F238E27FC236}">
                <a16:creationId xmlns:a16="http://schemas.microsoft.com/office/drawing/2014/main" id="{013379AD-2ACA-A7BC-AAD8-50A88ED3E0CF}"/>
              </a:ext>
            </a:extLst>
          </p:cNvPr>
          <p:cNvSpPr/>
          <p:nvPr/>
        </p:nvSpPr>
        <p:spPr bwMode="auto">
          <a:xfrm>
            <a:off x="4928754" y="3616238"/>
            <a:ext cx="2649013" cy="907440"/>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br>
              <a:rPr kumimoji="0" lang="en-US" b="0" i="0" u="none" strike="noStrike" cap="none" normalizeH="0" baseline="0" dirty="0">
                <a:ln>
                  <a:noFill/>
                </a:ln>
                <a:solidFill>
                  <a:schemeClr val="tx1"/>
                </a:solidFill>
                <a:effectLst/>
                <a:latin typeface="+mn-lt"/>
                <a:ea typeface="ＭＳ Ｐゴシック" charset="0"/>
              </a:rPr>
            </a:br>
            <a:r>
              <a:rPr kumimoji="0" lang="en-US" b="0" i="0" u="none" strike="noStrike" cap="none" normalizeH="0" baseline="0" dirty="0">
                <a:ln>
                  <a:noFill/>
                </a:ln>
                <a:solidFill>
                  <a:schemeClr val="tx1"/>
                </a:solidFill>
                <a:effectLst/>
                <a:latin typeface="+mn-lt"/>
                <a:ea typeface="ＭＳ Ｐゴシック" charset="0"/>
              </a:rPr>
              <a:t>Your Code &amp; </a:t>
            </a:r>
            <a:br>
              <a:rPr kumimoji="0" lang="en-US" b="0" i="0" u="none" strike="noStrike" cap="none" normalizeH="0" baseline="0" dirty="0">
                <a:ln>
                  <a:noFill/>
                </a:ln>
                <a:solidFill>
                  <a:schemeClr val="tx1"/>
                </a:solidFill>
                <a:effectLst/>
                <a:latin typeface="+mn-lt"/>
                <a:ea typeface="ＭＳ Ｐゴシック" charset="0"/>
              </a:rPr>
            </a:br>
            <a:r>
              <a:rPr kumimoji="0" lang="en-US" b="0" i="0" u="none" strike="noStrike" cap="none" normalizeH="0" baseline="0" dirty="0">
                <a:ln>
                  <a:noFill/>
                </a:ln>
                <a:solidFill>
                  <a:schemeClr val="tx1"/>
                </a:solidFill>
                <a:effectLst/>
                <a:latin typeface="+mn-lt"/>
                <a:ea typeface="ＭＳ Ｐゴシック" charset="0"/>
              </a:rPr>
              <a:t>Dependencies</a:t>
            </a:r>
          </a:p>
        </p:txBody>
      </p:sp>
      <p:sp>
        <p:nvSpPr>
          <p:cNvPr id="15" name="Rectangle 14">
            <a:extLst>
              <a:ext uri="{FF2B5EF4-FFF2-40B4-BE49-F238E27FC236}">
                <a16:creationId xmlns:a16="http://schemas.microsoft.com/office/drawing/2014/main" id="{5F4AEBC1-90D9-58B2-7C22-E90E11045D81}"/>
              </a:ext>
            </a:extLst>
          </p:cNvPr>
          <p:cNvSpPr/>
          <p:nvPr/>
        </p:nvSpPr>
        <p:spPr bwMode="auto">
          <a:xfrm>
            <a:off x="4886795" y="4815500"/>
            <a:ext cx="2649013" cy="598714"/>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Base Image Tooling</a:t>
            </a:r>
          </a:p>
        </p:txBody>
      </p:sp>
      <p:sp>
        <p:nvSpPr>
          <p:cNvPr id="16" name="Rectangle 15">
            <a:extLst>
              <a:ext uri="{FF2B5EF4-FFF2-40B4-BE49-F238E27FC236}">
                <a16:creationId xmlns:a16="http://schemas.microsoft.com/office/drawing/2014/main" id="{115FCB77-7501-5370-5B0E-05EB8A95ADE8}"/>
              </a:ext>
            </a:extLst>
          </p:cNvPr>
          <p:cNvSpPr/>
          <p:nvPr/>
        </p:nvSpPr>
        <p:spPr bwMode="auto">
          <a:xfrm>
            <a:off x="4770122" y="5650760"/>
            <a:ext cx="5787700" cy="366118"/>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System Call Interface</a:t>
            </a:r>
          </a:p>
        </p:txBody>
      </p:sp>
      <p:sp>
        <p:nvSpPr>
          <p:cNvPr id="18" name="Rectangle 17">
            <a:extLst>
              <a:ext uri="{FF2B5EF4-FFF2-40B4-BE49-F238E27FC236}">
                <a16:creationId xmlns:a16="http://schemas.microsoft.com/office/drawing/2014/main" id="{8138A9ED-A4BA-7001-588E-5516FF0BDE3F}"/>
              </a:ext>
            </a:extLst>
          </p:cNvPr>
          <p:cNvSpPr/>
          <p:nvPr/>
        </p:nvSpPr>
        <p:spPr bwMode="auto">
          <a:xfrm>
            <a:off x="7772782" y="4791759"/>
            <a:ext cx="2649013" cy="598714"/>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Base Image System </a:t>
            </a:r>
            <a:br>
              <a:rPr kumimoji="0" lang="en-US" b="0" i="0" u="none" strike="noStrike" cap="none" normalizeH="0" baseline="0" dirty="0">
                <a:ln>
                  <a:noFill/>
                </a:ln>
                <a:solidFill>
                  <a:schemeClr val="tx1"/>
                </a:solidFill>
                <a:effectLst/>
                <a:latin typeface="+mn-lt"/>
                <a:ea typeface="ＭＳ Ｐゴシック" charset="0"/>
              </a:rPr>
            </a:br>
            <a:r>
              <a:rPr kumimoji="0" lang="en-US" b="0" i="0" u="none" strike="noStrike" cap="none" normalizeH="0" baseline="0" dirty="0">
                <a:ln>
                  <a:noFill/>
                </a:ln>
                <a:solidFill>
                  <a:schemeClr val="tx1"/>
                </a:solidFill>
                <a:effectLst/>
                <a:latin typeface="+mn-lt"/>
                <a:ea typeface="ＭＳ Ｐゴシック" charset="0"/>
              </a:rPr>
              <a:t>Call Interface Lib</a:t>
            </a:r>
          </a:p>
        </p:txBody>
      </p:sp>
      <p:sp>
        <p:nvSpPr>
          <p:cNvPr id="21" name="Rectangle 20">
            <a:extLst>
              <a:ext uri="{FF2B5EF4-FFF2-40B4-BE49-F238E27FC236}">
                <a16:creationId xmlns:a16="http://schemas.microsoft.com/office/drawing/2014/main" id="{4173B6FA-9928-AC36-69C9-33B5C5CD6BB0}"/>
              </a:ext>
            </a:extLst>
          </p:cNvPr>
          <p:cNvSpPr/>
          <p:nvPr/>
        </p:nvSpPr>
        <p:spPr bwMode="auto">
          <a:xfrm>
            <a:off x="4759349" y="2512779"/>
            <a:ext cx="5787700" cy="522314"/>
          </a:xfrm>
          <a:prstGeom prst="rect">
            <a:avLst/>
          </a:pr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bg1"/>
                </a:solidFill>
                <a:effectLst/>
                <a:latin typeface="+mn-lt"/>
                <a:ea typeface="ＭＳ Ｐゴシック" charset="0"/>
              </a:rPr>
              <a:t>Linux Process in Separate Namespace/</a:t>
            </a:r>
            <a:r>
              <a:rPr kumimoji="0" lang="en-US" b="0" i="0" u="none" strike="noStrike" cap="none" normalizeH="0" baseline="0" dirty="0" err="1">
                <a:ln>
                  <a:noFill/>
                </a:ln>
                <a:solidFill>
                  <a:schemeClr val="bg1"/>
                </a:solidFill>
                <a:effectLst/>
                <a:latin typeface="+mn-lt"/>
                <a:ea typeface="ＭＳ Ｐゴシック" charset="0"/>
              </a:rPr>
              <a:t>CGroup</a:t>
            </a:r>
            <a:endParaRPr kumimoji="0" lang="en-US" b="0" i="0" u="none" strike="noStrike" cap="none" normalizeH="0" baseline="0" dirty="0">
              <a:ln>
                <a:noFill/>
              </a:ln>
              <a:solidFill>
                <a:schemeClr val="bg1"/>
              </a:solidFill>
              <a:effectLst/>
              <a:latin typeface="+mn-lt"/>
              <a:ea typeface="ＭＳ Ｐゴシック" charset="0"/>
            </a:endParaRPr>
          </a:p>
        </p:txBody>
      </p:sp>
      <p:sp>
        <p:nvSpPr>
          <p:cNvPr id="22" name="Rectangle 21">
            <a:extLst>
              <a:ext uri="{FF2B5EF4-FFF2-40B4-BE49-F238E27FC236}">
                <a16:creationId xmlns:a16="http://schemas.microsoft.com/office/drawing/2014/main" id="{6A59D08E-93AF-0AD2-010E-200D65015F36}"/>
              </a:ext>
            </a:extLst>
          </p:cNvPr>
          <p:cNvSpPr/>
          <p:nvPr/>
        </p:nvSpPr>
        <p:spPr>
          <a:xfrm>
            <a:off x="5081810" y="3628020"/>
            <a:ext cx="2258981" cy="342979"/>
          </a:xfrm>
          <a:prstGeom prst="rect">
            <a:avLst/>
          </a:prstGeom>
        </p:spPr>
        <p:txBody>
          <a:bodyPr wrap="square">
            <a:spAutoFit/>
          </a:bodyPr>
          <a:lstStyle/>
          <a:p>
            <a:pPr algn="ctr"/>
            <a:r>
              <a:rPr lang="en-US" dirty="0"/>
              <a:t>CMD or EXEC</a:t>
            </a:r>
          </a:p>
        </p:txBody>
      </p:sp>
      <p:sp>
        <p:nvSpPr>
          <p:cNvPr id="23" name="Rectangle 22">
            <a:extLst>
              <a:ext uri="{FF2B5EF4-FFF2-40B4-BE49-F238E27FC236}">
                <a16:creationId xmlns:a16="http://schemas.microsoft.com/office/drawing/2014/main" id="{A84A3878-6069-13D3-AFD2-9878283EA13B}"/>
              </a:ext>
            </a:extLst>
          </p:cNvPr>
          <p:cNvSpPr/>
          <p:nvPr/>
        </p:nvSpPr>
        <p:spPr bwMode="auto">
          <a:xfrm>
            <a:off x="7772782" y="3583348"/>
            <a:ext cx="2649013" cy="907440"/>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Isolated </a:t>
            </a:r>
            <a:br>
              <a:rPr kumimoji="0" lang="en-US" b="0" i="0" u="none" strike="noStrike" cap="none" normalizeH="0" baseline="0" dirty="0">
                <a:ln>
                  <a:noFill/>
                </a:ln>
                <a:solidFill>
                  <a:schemeClr val="tx1"/>
                </a:solidFill>
                <a:effectLst/>
                <a:latin typeface="+mn-lt"/>
                <a:ea typeface="ＭＳ Ｐゴシック" charset="0"/>
              </a:rPr>
            </a:br>
            <a:r>
              <a:rPr kumimoji="0" lang="en-US" b="0" i="0" u="none" strike="noStrike" cap="none" normalizeH="0" baseline="0" dirty="0">
                <a:ln>
                  <a:noFill/>
                </a:ln>
                <a:solidFill>
                  <a:schemeClr val="tx1"/>
                </a:solidFill>
                <a:effectLst/>
                <a:latin typeface="+mn-lt"/>
                <a:ea typeface="ＭＳ Ｐゴシック" charset="0"/>
              </a:rPr>
              <a:t>Filesystem</a:t>
            </a:r>
          </a:p>
        </p:txBody>
      </p:sp>
      <p:sp>
        <p:nvSpPr>
          <p:cNvPr id="24" name="Rectangle 23">
            <a:extLst>
              <a:ext uri="{FF2B5EF4-FFF2-40B4-BE49-F238E27FC236}">
                <a16:creationId xmlns:a16="http://schemas.microsoft.com/office/drawing/2014/main" id="{8694C537-05E8-0612-70FB-BBAA6E75800E}"/>
              </a:ext>
            </a:extLst>
          </p:cNvPr>
          <p:cNvSpPr/>
          <p:nvPr/>
        </p:nvSpPr>
        <p:spPr bwMode="auto">
          <a:xfrm>
            <a:off x="4759349" y="6072547"/>
            <a:ext cx="5787700" cy="366118"/>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Linux Kernel</a:t>
            </a:r>
          </a:p>
        </p:txBody>
      </p:sp>
      <p:cxnSp>
        <p:nvCxnSpPr>
          <p:cNvPr id="3" name="Straight Connector 2">
            <a:extLst>
              <a:ext uri="{FF2B5EF4-FFF2-40B4-BE49-F238E27FC236}">
                <a16:creationId xmlns:a16="http://schemas.microsoft.com/office/drawing/2014/main" id="{CFB9DDB5-08C5-F73E-6D5C-875C4C3B7773}"/>
              </a:ext>
            </a:extLst>
          </p:cNvPr>
          <p:cNvCxnSpPr/>
          <p:nvPr/>
        </p:nvCxnSpPr>
        <p:spPr>
          <a:xfrm>
            <a:off x="10557822" y="3472271"/>
            <a:ext cx="474939"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9F70E70A-B0F0-541C-E405-70B9FAAD1088}"/>
              </a:ext>
            </a:extLst>
          </p:cNvPr>
          <p:cNvSpPr/>
          <p:nvPr/>
        </p:nvSpPr>
        <p:spPr>
          <a:xfrm>
            <a:off x="11043534" y="3389568"/>
            <a:ext cx="216243" cy="216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6833C35-6774-4D2C-8908-AAFA722442DB}"/>
              </a:ext>
            </a:extLst>
          </p:cNvPr>
          <p:cNvSpPr/>
          <p:nvPr/>
        </p:nvSpPr>
        <p:spPr>
          <a:xfrm>
            <a:off x="10557822" y="2793451"/>
            <a:ext cx="1463733" cy="592278"/>
          </a:xfrm>
          <a:prstGeom prst="rect">
            <a:avLst/>
          </a:prstGeom>
        </p:spPr>
        <p:txBody>
          <a:bodyPr wrap="square">
            <a:spAutoFit/>
          </a:bodyPr>
          <a:lstStyle/>
          <a:p>
            <a:pPr algn="ctr"/>
            <a:r>
              <a:rPr lang="en-US" dirty="0"/>
              <a:t>EXPOSED</a:t>
            </a:r>
            <a:br>
              <a:rPr lang="en-US" dirty="0"/>
            </a:br>
            <a:r>
              <a:rPr lang="en-US" dirty="0"/>
              <a:t>PORT</a:t>
            </a:r>
          </a:p>
        </p:txBody>
      </p:sp>
      <p:sp>
        <p:nvSpPr>
          <p:cNvPr id="6" name="Can 5">
            <a:extLst>
              <a:ext uri="{FF2B5EF4-FFF2-40B4-BE49-F238E27FC236}">
                <a16:creationId xmlns:a16="http://schemas.microsoft.com/office/drawing/2014/main" id="{2FACCCEB-F2B8-CDF9-A61D-1AE3D744583E}"/>
              </a:ext>
            </a:extLst>
          </p:cNvPr>
          <p:cNvSpPr/>
          <p:nvPr/>
        </p:nvSpPr>
        <p:spPr>
          <a:xfrm>
            <a:off x="11063530" y="4711178"/>
            <a:ext cx="738735" cy="7598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2B0915A-F568-8307-D814-F6ED37A58F0D}"/>
              </a:ext>
            </a:extLst>
          </p:cNvPr>
          <p:cNvSpPr/>
          <p:nvPr/>
        </p:nvSpPr>
        <p:spPr>
          <a:xfrm>
            <a:off x="10700105" y="3978406"/>
            <a:ext cx="1463733" cy="592278"/>
          </a:xfrm>
          <a:prstGeom prst="rect">
            <a:avLst/>
          </a:prstGeom>
        </p:spPr>
        <p:txBody>
          <a:bodyPr wrap="square">
            <a:spAutoFit/>
          </a:bodyPr>
          <a:lstStyle/>
          <a:p>
            <a:pPr algn="ctr"/>
            <a:r>
              <a:rPr lang="en-US" dirty="0"/>
              <a:t>Attached</a:t>
            </a:r>
            <a:br>
              <a:rPr lang="en-US" dirty="0"/>
            </a:br>
            <a:r>
              <a:rPr lang="en-US" dirty="0"/>
              <a:t>Storage</a:t>
            </a:r>
          </a:p>
        </p:txBody>
      </p:sp>
      <p:cxnSp>
        <p:nvCxnSpPr>
          <p:cNvPr id="30" name="Straight Connector 29">
            <a:extLst>
              <a:ext uri="{FF2B5EF4-FFF2-40B4-BE49-F238E27FC236}">
                <a16:creationId xmlns:a16="http://schemas.microsoft.com/office/drawing/2014/main" id="{A9AE86AD-7A6C-4E07-3E7B-255BB70B6EF5}"/>
              </a:ext>
            </a:extLst>
          </p:cNvPr>
          <p:cNvCxnSpPr/>
          <p:nvPr/>
        </p:nvCxnSpPr>
        <p:spPr>
          <a:xfrm>
            <a:off x="10557822" y="5060395"/>
            <a:ext cx="474939"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1339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19</a:t>
            </a:fld>
            <a:endParaRPr lang="en-US" dirty="0"/>
          </a:p>
        </p:txBody>
      </p:sp>
      <p:sp>
        <p:nvSpPr>
          <p:cNvPr id="680962" name="Rectangle 2"/>
          <p:cNvSpPr>
            <a:spLocks noGrp="1" noChangeArrowheads="1"/>
          </p:cNvSpPr>
          <p:nvPr>
            <p:ph type="title"/>
          </p:nvPr>
        </p:nvSpPr>
        <p:spPr>
          <a:xfrm>
            <a:off x="609600" y="35195"/>
            <a:ext cx="10972800" cy="698948"/>
          </a:xfrm>
        </p:spPr>
        <p:txBody>
          <a:bodyPr/>
          <a:lstStyle/>
          <a:p>
            <a:r>
              <a:rPr lang="en-US" dirty="0"/>
              <a:t>Building Docker Containers</a:t>
            </a:r>
          </a:p>
        </p:txBody>
      </p:sp>
      <p:sp>
        <p:nvSpPr>
          <p:cNvPr id="25" name="Rectangle 24">
            <a:extLst>
              <a:ext uri="{FF2B5EF4-FFF2-40B4-BE49-F238E27FC236}">
                <a16:creationId xmlns:a16="http://schemas.microsoft.com/office/drawing/2014/main" id="{3B969343-FA90-9FA3-A578-8482260E070E}"/>
              </a:ext>
            </a:extLst>
          </p:cNvPr>
          <p:cNvSpPr/>
          <p:nvPr/>
        </p:nvSpPr>
        <p:spPr bwMode="auto">
          <a:xfrm>
            <a:off x="1621556" y="3611485"/>
            <a:ext cx="8877300" cy="2640535"/>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tx1"/>
                </a:solidFill>
                <a:effectLst/>
                <a:latin typeface="+mn-lt"/>
                <a:ea typeface="ＭＳ Ｐゴシック" charset="0"/>
              </a:rPr>
              <a:t>Docker Container</a:t>
            </a:r>
          </a:p>
        </p:txBody>
      </p:sp>
      <p:sp>
        <p:nvSpPr>
          <p:cNvPr id="26" name="Rectangle 25">
            <a:extLst>
              <a:ext uri="{FF2B5EF4-FFF2-40B4-BE49-F238E27FC236}">
                <a16:creationId xmlns:a16="http://schemas.microsoft.com/office/drawing/2014/main" id="{9D70AD50-2A09-CFAD-4E97-560A9D72224D}"/>
              </a:ext>
            </a:extLst>
          </p:cNvPr>
          <p:cNvSpPr/>
          <p:nvPr/>
        </p:nvSpPr>
        <p:spPr bwMode="auto">
          <a:xfrm>
            <a:off x="1868769" y="5786202"/>
            <a:ext cx="8369508" cy="315033"/>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Alpine-Based OS and Tools with Nginx Installed</a:t>
            </a:r>
          </a:p>
        </p:txBody>
      </p:sp>
      <p:pic>
        <p:nvPicPr>
          <p:cNvPr id="2" name="Picture 1">
            <a:extLst>
              <a:ext uri="{FF2B5EF4-FFF2-40B4-BE49-F238E27FC236}">
                <a16:creationId xmlns:a16="http://schemas.microsoft.com/office/drawing/2014/main" id="{7A0F7F61-A0C2-E890-5728-275FC068DFE2}"/>
              </a:ext>
            </a:extLst>
          </p:cNvPr>
          <p:cNvPicPr>
            <a:picLocks noChangeAspect="1"/>
          </p:cNvPicPr>
          <p:nvPr/>
        </p:nvPicPr>
        <p:blipFill>
          <a:blip r:embed="rId2"/>
          <a:stretch>
            <a:fillRect/>
          </a:stretch>
        </p:blipFill>
        <p:spPr>
          <a:xfrm>
            <a:off x="1621556" y="756764"/>
            <a:ext cx="8877300" cy="2832100"/>
          </a:xfrm>
          <a:prstGeom prst="rect">
            <a:avLst/>
          </a:prstGeom>
        </p:spPr>
      </p:pic>
      <p:sp>
        <p:nvSpPr>
          <p:cNvPr id="31" name="Rectangle 30">
            <a:extLst>
              <a:ext uri="{FF2B5EF4-FFF2-40B4-BE49-F238E27FC236}">
                <a16:creationId xmlns:a16="http://schemas.microsoft.com/office/drawing/2014/main" id="{D76001BD-89A7-BED1-4BBF-5AD9627E527D}"/>
              </a:ext>
            </a:extLst>
          </p:cNvPr>
          <p:cNvSpPr/>
          <p:nvPr/>
        </p:nvSpPr>
        <p:spPr bwMode="auto">
          <a:xfrm>
            <a:off x="1875452" y="5432361"/>
            <a:ext cx="8369508" cy="315033"/>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Copy SPA code into /</a:t>
            </a:r>
            <a:r>
              <a:rPr kumimoji="0" lang="en-US" b="0" i="0" u="none" strike="noStrike" cap="none" normalizeH="0" baseline="0" dirty="0" err="1">
                <a:ln>
                  <a:noFill/>
                </a:ln>
                <a:solidFill>
                  <a:schemeClr val="tx1"/>
                </a:solidFill>
                <a:effectLst/>
                <a:latin typeface="+mn-lt"/>
                <a:ea typeface="ＭＳ Ｐゴシック" charset="0"/>
              </a:rPr>
              <a:t>usr</a:t>
            </a:r>
            <a:r>
              <a:rPr kumimoji="0" lang="en-US" b="0" i="0" u="none" strike="noStrike" cap="none" normalizeH="0" baseline="0" dirty="0">
                <a:ln>
                  <a:noFill/>
                </a:ln>
                <a:solidFill>
                  <a:schemeClr val="tx1"/>
                </a:solidFill>
                <a:effectLst/>
                <a:latin typeface="+mn-lt"/>
                <a:ea typeface="ＭＳ Ｐゴシック" charset="0"/>
              </a:rPr>
              <a:t>/share/nginx/html + change owner to nginx</a:t>
            </a:r>
          </a:p>
        </p:txBody>
      </p:sp>
      <p:sp>
        <p:nvSpPr>
          <p:cNvPr id="32" name="Rectangle 31">
            <a:extLst>
              <a:ext uri="{FF2B5EF4-FFF2-40B4-BE49-F238E27FC236}">
                <a16:creationId xmlns:a16="http://schemas.microsoft.com/office/drawing/2014/main" id="{80E47448-8929-F9B9-A6F1-1C9F1E32E5A6}"/>
              </a:ext>
            </a:extLst>
          </p:cNvPr>
          <p:cNvSpPr/>
          <p:nvPr/>
        </p:nvSpPr>
        <p:spPr bwMode="auto">
          <a:xfrm>
            <a:off x="1882135" y="5078520"/>
            <a:ext cx="8369508" cy="315033"/>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Run script to set default port for nginx to 9080</a:t>
            </a:r>
          </a:p>
        </p:txBody>
      </p:sp>
      <p:sp>
        <p:nvSpPr>
          <p:cNvPr id="33" name="Rectangle 32">
            <a:extLst>
              <a:ext uri="{FF2B5EF4-FFF2-40B4-BE49-F238E27FC236}">
                <a16:creationId xmlns:a16="http://schemas.microsoft.com/office/drawing/2014/main" id="{46A0A6E3-852B-E272-8D92-1234F85114F3}"/>
              </a:ext>
            </a:extLst>
          </p:cNvPr>
          <p:cNvSpPr/>
          <p:nvPr/>
        </p:nvSpPr>
        <p:spPr bwMode="auto">
          <a:xfrm>
            <a:off x="1888818" y="4724679"/>
            <a:ext cx="8369508" cy="315033"/>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Set the user to nginx</a:t>
            </a:r>
          </a:p>
        </p:txBody>
      </p:sp>
      <p:sp>
        <p:nvSpPr>
          <p:cNvPr id="34" name="Rectangle 33">
            <a:extLst>
              <a:ext uri="{FF2B5EF4-FFF2-40B4-BE49-F238E27FC236}">
                <a16:creationId xmlns:a16="http://schemas.microsoft.com/office/drawing/2014/main" id="{1FD0CC66-C8DB-C161-6295-33F6C4C54B41}"/>
              </a:ext>
            </a:extLst>
          </p:cNvPr>
          <p:cNvSpPr/>
          <p:nvPr/>
        </p:nvSpPr>
        <p:spPr bwMode="auto">
          <a:xfrm>
            <a:off x="1895501" y="4370838"/>
            <a:ext cx="8369508" cy="315033"/>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Expose port 9080</a:t>
            </a:r>
          </a:p>
        </p:txBody>
      </p:sp>
      <p:sp>
        <p:nvSpPr>
          <p:cNvPr id="35" name="Rectangle 34">
            <a:extLst>
              <a:ext uri="{FF2B5EF4-FFF2-40B4-BE49-F238E27FC236}">
                <a16:creationId xmlns:a16="http://schemas.microsoft.com/office/drawing/2014/main" id="{1978858B-B97D-FE8C-5D77-997F4D522A1C}"/>
              </a:ext>
            </a:extLst>
          </p:cNvPr>
          <p:cNvSpPr/>
          <p:nvPr/>
        </p:nvSpPr>
        <p:spPr bwMode="auto">
          <a:xfrm>
            <a:off x="1895501" y="4029765"/>
            <a:ext cx="8369508" cy="315033"/>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0" dirty="0">
                <a:latin typeface="+mn-lt"/>
                <a:ea typeface="ＭＳ Ｐゴシック" charset="0"/>
              </a:rPr>
              <a:t>Create Ephemeral Writable Layer</a:t>
            </a:r>
            <a:endParaRPr kumimoji="0" lang="en-US" b="0" i="0" u="none" strike="noStrike" cap="none" normalizeH="0" baseline="0" dirty="0">
              <a:ln>
                <a:noFill/>
              </a:ln>
              <a:solidFill>
                <a:schemeClr val="tx1"/>
              </a:solidFill>
              <a:effectLst/>
              <a:latin typeface="+mn-lt"/>
              <a:ea typeface="ＭＳ Ｐゴシック" charset="0"/>
            </a:endParaRPr>
          </a:p>
        </p:txBody>
      </p:sp>
    </p:spTree>
    <p:extLst>
      <p:ext uri="{BB962C8B-B14F-4D97-AF65-F5344CB8AC3E}">
        <p14:creationId xmlns:p14="http://schemas.microsoft.com/office/powerpoint/2010/main" val="2287194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2</a:t>
            </a:fld>
            <a:endParaRPr lang="en-US" dirty="0"/>
          </a:p>
        </p:txBody>
      </p:sp>
      <p:sp>
        <p:nvSpPr>
          <p:cNvPr id="470018" name="Rectangle 2"/>
          <p:cNvSpPr>
            <a:spLocks noGrp="1" noChangeArrowheads="1"/>
          </p:cNvSpPr>
          <p:nvPr>
            <p:ph type="title"/>
          </p:nvPr>
        </p:nvSpPr>
        <p:spPr>
          <a:xfrm>
            <a:off x="557989" y="44431"/>
            <a:ext cx="10936077" cy="698948"/>
          </a:xfrm>
        </p:spPr>
        <p:txBody>
          <a:bodyPr/>
          <a:lstStyle/>
          <a:p>
            <a:r>
              <a:rPr lang="en-US" dirty="0"/>
              <a:t>Single Page Application Architecture - SPA</a:t>
            </a:r>
          </a:p>
        </p:txBody>
      </p:sp>
      <p:sp>
        <p:nvSpPr>
          <p:cNvPr id="16" name="Rectangle 15">
            <a:extLst>
              <a:ext uri="{FF2B5EF4-FFF2-40B4-BE49-F238E27FC236}">
                <a16:creationId xmlns:a16="http://schemas.microsoft.com/office/drawing/2014/main" id="{84FA9932-8E15-4BEF-77C5-6BD31003A012}"/>
              </a:ext>
            </a:extLst>
          </p:cNvPr>
          <p:cNvSpPr/>
          <p:nvPr/>
        </p:nvSpPr>
        <p:spPr bwMode="auto">
          <a:xfrm>
            <a:off x="182275" y="1193723"/>
            <a:ext cx="2023895" cy="4597477"/>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Browser</a:t>
            </a:r>
          </a:p>
        </p:txBody>
      </p:sp>
      <p:sp>
        <p:nvSpPr>
          <p:cNvPr id="17" name="Rectangle 16">
            <a:extLst>
              <a:ext uri="{FF2B5EF4-FFF2-40B4-BE49-F238E27FC236}">
                <a16:creationId xmlns:a16="http://schemas.microsoft.com/office/drawing/2014/main" id="{78CBAD25-9BAF-EA0E-4837-A799AEC3A0C6}"/>
              </a:ext>
            </a:extLst>
          </p:cNvPr>
          <p:cNvSpPr/>
          <p:nvPr/>
        </p:nvSpPr>
        <p:spPr bwMode="auto">
          <a:xfrm>
            <a:off x="331155" y="5064485"/>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a:ln>
                  <a:noFill/>
                </a:ln>
                <a:effectLst/>
                <a:latin typeface="+mn-lt"/>
                <a:ea typeface="ＭＳ Ｐゴシック" charset="0"/>
              </a:rPr>
              <a:t>Javascript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Engine</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65" name="Rectangle 64">
            <a:extLst>
              <a:ext uri="{FF2B5EF4-FFF2-40B4-BE49-F238E27FC236}">
                <a16:creationId xmlns:a16="http://schemas.microsoft.com/office/drawing/2014/main" id="{77240560-E8F1-6607-8AAF-44871EFB5B61}"/>
              </a:ext>
            </a:extLst>
          </p:cNvPr>
          <p:cNvSpPr/>
          <p:nvPr/>
        </p:nvSpPr>
        <p:spPr bwMode="auto">
          <a:xfrm>
            <a:off x="331156" y="1858453"/>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Networking</a:t>
            </a:r>
          </a:p>
        </p:txBody>
      </p:sp>
      <p:sp>
        <p:nvSpPr>
          <p:cNvPr id="72" name="Rectangle 71">
            <a:extLst>
              <a:ext uri="{FF2B5EF4-FFF2-40B4-BE49-F238E27FC236}">
                <a16:creationId xmlns:a16="http://schemas.microsoft.com/office/drawing/2014/main" id="{32F08871-85A7-1C8A-ADD6-E98AA56345D8}"/>
              </a:ext>
            </a:extLst>
          </p:cNvPr>
          <p:cNvSpPr/>
          <p:nvPr/>
        </p:nvSpPr>
        <p:spPr bwMode="auto">
          <a:xfrm>
            <a:off x="312947" y="2494906"/>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Security</a:t>
            </a:r>
          </a:p>
        </p:txBody>
      </p:sp>
      <p:sp>
        <p:nvSpPr>
          <p:cNvPr id="75" name="Rectangle 74">
            <a:extLst>
              <a:ext uri="{FF2B5EF4-FFF2-40B4-BE49-F238E27FC236}">
                <a16:creationId xmlns:a16="http://schemas.microsoft.com/office/drawing/2014/main" id="{A395AEB2-A313-CBC6-7E7F-1D14444B9117}"/>
              </a:ext>
            </a:extLst>
          </p:cNvPr>
          <p:cNvSpPr/>
          <p:nvPr/>
        </p:nvSpPr>
        <p:spPr bwMode="auto">
          <a:xfrm>
            <a:off x="331156" y="3134731"/>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Layout </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Engine</a:t>
            </a:r>
          </a:p>
        </p:txBody>
      </p:sp>
      <p:sp>
        <p:nvSpPr>
          <p:cNvPr id="76" name="Rectangle 75">
            <a:extLst>
              <a:ext uri="{FF2B5EF4-FFF2-40B4-BE49-F238E27FC236}">
                <a16:creationId xmlns:a16="http://schemas.microsoft.com/office/drawing/2014/main" id="{D7763DBE-064D-476C-EAB4-3B8680FAB69D}"/>
              </a:ext>
            </a:extLst>
          </p:cNvPr>
          <p:cNvSpPr/>
          <p:nvPr/>
        </p:nvSpPr>
        <p:spPr bwMode="auto">
          <a:xfrm>
            <a:off x="312945" y="3796089"/>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Styling</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Engine</a:t>
            </a:r>
          </a:p>
        </p:txBody>
      </p:sp>
      <p:sp>
        <p:nvSpPr>
          <p:cNvPr id="78" name="Rectangle 77">
            <a:extLst>
              <a:ext uri="{FF2B5EF4-FFF2-40B4-BE49-F238E27FC236}">
                <a16:creationId xmlns:a16="http://schemas.microsoft.com/office/drawing/2014/main" id="{2299FFB5-F713-4F81-4535-C2264D00F38D}"/>
              </a:ext>
            </a:extLst>
          </p:cNvPr>
          <p:cNvSpPr/>
          <p:nvPr/>
        </p:nvSpPr>
        <p:spPr bwMode="auto">
          <a:xfrm>
            <a:off x="312945" y="4435914"/>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a:latin typeface="+mn-lt"/>
                <a:ea typeface="ＭＳ Ｐゴシック" charset="0"/>
              </a:rPr>
              <a:t>Local Storage</a:t>
            </a:r>
            <a:endParaRPr kumimoji="0" lang="en-US" sz="1600" i="0" u="none" strike="noStrike" cap="none" normalizeH="0" baseline="0" dirty="0">
              <a:ln>
                <a:noFill/>
              </a:ln>
              <a:effectLst/>
              <a:latin typeface="+mn-lt"/>
              <a:ea typeface="ＭＳ Ｐゴシック" charset="0"/>
            </a:endParaRPr>
          </a:p>
        </p:txBody>
      </p:sp>
      <p:sp>
        <p:nvSpPr>
          <p:cNvPr id="79" name="Rectangle 78">
            <a:extLst>
              <a:ext uri="{FF2B5EF4-FFF2-40B4-BE49-F238E27FC236}">
                <a16:creationId xmlns:a16="http://schemas.microsoft.com/office/drawing/2014/main" id="{124C162D-E89D-6E4E-7611-443E822F47CB}"/>
              </a:ext>
            </a:extLst>
          </p:cNvPr>
          <p:cNvSpPr/>
          <p:nvPr/>
        </p:nvSpPr>
        <p:spPr bwMode="auto">
          <a:xfrm>
            <a:off x="2826474" y="1182760"/>
            <a:ext cx="4986756" cy="3508906"/>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Web Page</a:t>
            </a:r>
          </a:p>
        </p:txBody>
      </p:sp>
      <p:sp>
        <p:nvSpPr>
          <p:cNvPr id="80" name="Rectangle 79">
            <a:extLst>
              <a:ext uri="{FF2B5EF4-FFF2-40B4-BE49-F238E27FC236}">
                <a16:creationId xmlns:a16="http://schemas.microsoft.com/office/drawing/2014/main" id="{12F5337A-7F85-0AF5-EDFD-0959F0C70713}"/>
              </a:ext>
            </a:extLst>
          </p:cNvPr>
          <p:cNvSpPr/>
          <p:nvPr/>
        </p:nvSpPr>
        <p:spPr bwMode="auto">
          <a:xfrm>
            <a:off x="2989942" y="1847490"/>
            <a:ext cx="4667972"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Page Component</a:t>
            </a:r>
          </a:p>
        </p:txBody>
      </p:sp>
      <p:sp>
        <p:nvSpPr>
          <p:cNvPr id="81" name="Rectangle 80">
            <a:extLst>
              <a:ext uri="{FF2B5EF4-FFF2-40B4-BE49-F238E27FC236}">
                <a16:creationId xmlns:a16="http://schemas.microsoft.com/office/drawing/2014/main" id="{C595F2FC-36B2-C176-596A-A391FDB1A51A}"/>
              </a:ext>
            </a:extLst>
          </p:cNvPr>
          <p:cNvSpPr/>
          <p:nvPr/>
        </p:nvSpPr>
        <p:spPr bwMode="auto">
          <a:xfrm>
            <a:off x="2989941" y="2512221"/>
            <a:ext cx="2186029"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Children</a:t>
            </a:r>
          </a:p>
        </p:txBody>
      </p:sp>
      <p:sp>
        <p:nvSpPr>
          <p:cNvPr id="82" name="Rectangle 81">
            <a:extLst>
              <a:ext uri="{FF2B5EF4-FFF2-40B4-BE49-F238E27FC236}">
                <a16:creationId xmlns:a16="http://schemas.microsoft.com/office/drawing/2014/main" id="{3B010F25-0B39-5D55-8277-A03AEE42213D}"/>
              </a:ext>
            </a:extLst>
          </p:cNvPr>
          <p:cNvSpPr/>
          <p:nvPr/>
        </p:nvSpPr>
        <p:spPr bwMode="auto">
          <a:xfrm>
            <a:off x="5471885" y="2512221"/>
            <a:ext cx="2186029"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Children</a:t>
            </a:r>
          </a:p>
        </p:txBody>
      </p:sp>
      <p:sp>
        <p:nvSpPr>
          <p:cNvPr id="84" name="Rectangle 83">
            <a:extLst>
              <a:ext uri="{FF2B5EF4-FFF2-40B4-BE49-F238E27FC236}">
                <a16:creationId xmlns:a16="http://schemas.microsoft.com/office/drawing/2014/main" id="{D8E92F90-17C3-C4AE-2175-4070BE0A7FCC}"/>
              </a:ext>
            </a:extLst>
          </p:cNvPr>
          <p:cNvSpPr/>
          <p:nvPr/>
        </p:nvSpPr>
        <p:spPr bwMode="auto">
          <a:xfrm>
            <a:off x="2989942" y="3255398"/>
            <a:ext cx="81280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Child</a:t>
            </a:r>
          </a:p>
        </p:txBody>
      </p:sp>
      <p:sp>
        <p:nvSpPr>
          <p:cNvPr id="85" name="Rectangle 84">
            <a:extLst>
              <a:ext uri="{FF2B5EF4-FFF2-40B4-BE49-F238E27FC236}">
                <a16:creationId xmlns:a16="http://schemas.microsoft.com/office/drawing/2014/main" id="{31236C4D-9A3B-1036-CBDD-C9988E7DF1B3}"/>
              </a:ext>
            </a:extLst>
          </p:cNvPr>
          <p:cNvSpPr/>
          <p:nvPr/>
        </p:nvSpPr>
        <p:spPr bwMode="auto">
          <a:xfrm>
            <a:off x="3955142" y="3255398"/>
            <a:ext cx="81280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Child</a:t>
            </a:r>
          </a:p>
        </p:txBody>
      </p:sp>
      <p:sp>
        <p:nvSpPr>
          <p:cNvPr id="86" name="Rectangle 85">
            <a:extLst>
              <a:ext uri="{FF2B5EF4-FFF2-40B4-BE49-F238E27FC236}">
                <a16:creationId xmlns:a16="http://schemas.microsoft.com/office/drawing/2014/main" id="{E469DCA3-BD64-65C5-D3C2-CF7CB36CBA16}"/>
              </a:ext>
            </a:extLst>
          </p:cNvPr>
          <p:cNvSpPr/>
          <p:nvPr/>
        </p:nvSpPr>
        <p:spPr bwMode="auto">
          <a:xfrm>
            <a:off x="4920342" y="3255398"/>
            <a:ext cx="81280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Child</a:t>
            </a:r>
          </a:p>
        </p:txBody>
      </p:sp>
      <p:sp>
        <p:nvSpPr>
          <p:cNvPr id="88" name="Rectangle 87">
            <a:extLst>
              <a:ext uri="{FF2B5EF4-FFF2-40B4-BE49-F238E27FC236}">
                <a16:creationId xmlns:a16="http://schemas.microsoft.com/office/drawing/2014/main" id="{4EE4DF90-E1A4-9BAF-808D-59FCEF1DC93A}"/>
              </a:ext>
            </a:extLst>
          </p:cNvPr>
          <p:cNvSpPr/>
          <p:nvPr/>
        </p:nvSpPr>
        <p:spPr bwMode="auto">
          <a:xfrm>
            <a:off x="5885542" y="3255398"/>
            <a:ext cx="81280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Child</a:t>
            </a:r>
          </a:p>
        </p:txBody>
      </p:sp>
      <p:sp>
        <p:nvSpPr>
          <p:cNvPr id="89" name="Rectangle 88">
            <a:extLst>
              <a:ext uri="{FF2B5EF4-FFF2-40B4-BE49-F238E27FC236}">
                <a16:creationId xmlns:a16="http://schemas.microsoft.com/office/drawing/2014/main" id="{0F303B59-E1B7-16AA-C9B7-6A4B59F9613D}"/>
              </a:ext>
            </a:extLst>
          </p:cNvPr>
          <p:cNvSpPr/>
          <p:nvPr/>
        </p:nvSpPr>
        <p:spPr bwMode="auto">
          <a:xfrm>
            <a:off x="6850742" y="3255398"/>
            <a:ext cx="81280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Child</a:t>
            </a:r>
          </a:p>
        </p:txBody>
      </p:sp>
      <p:sp>
        <p:nvSpPr>
          <p:cNvPr id="90" name="Rectangle 89">
            <a:extLst>
              <a:ext uri="{FF2B5EF4-FFF2-40B4-BE49-F238E27FC236}">
                <a16:creationId xmlns:a16="http://schemas.microsoft.com/office/drawing/2014/main" id="{E1BF3E34-EC81-E731-578B-D7D1E89CB6D0}"/>
              </a:ext>
            </a:extLst>
          </p:cNvPr>
          <p:cNvSpPr/>
          <p:nvPr/>
        </p:nvSpPr>
        <p:spPr bwMode="auto">
          <a:xfrm>
            <a:off x="2989941" y="3998575"/>
            <a:ext cx="43543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a:t>
            </a:r>
          </a:p>
        </p:txBody>
      </p:sp>
      <p:sp>
        <p:nvSpPr>
          <p:cNvPr id="91" name="Rectangle 90">
            <a:extLst>
              <a:ext uri="{FF2B5EF4-FFF2-40B4-BE49-F238E27FC236}">
                <a16:creationId xmlns:a16="http://schemas.microsoft.com/office/drawing/2014/main" id="{837452CE-561F-DB13-7A19-2115D1B1EEED}"/>
              </a:ext>
            </a:extLst>
          </p:cNvPr>
          <p:cNvSpPr/>
          <p:nvPr/>
        </p:nvSpPr>
        <p:spPr bwMode="auto">
          <a:xfrm>
            <a:off x="3519712" y="3998575"/>
            <a:ext cx="43543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a:t>
            </a:r>
          </a:p>
        </p:txBody>
      </p:sp>
      <p:sp>
        <p:nvSpPr>
          <p:cNvPr id="92" name="Rectangle 91">
            <a:extLst>
              <a:ext uri="{FF2B5EF4-FFF2-40B4-BE49-F238E27FC236}">
                <a16:creationId xmlns:a16="http://schemas.microsoft.com/office/drawing/2014/main" id="{2BE722E0-99C6-2BE2-E08C-9E9004464A94}"/>
              </a:ext>
            </a:extLst>
          </p:cNvPr>
          <p:cNvSpPr/>
          <p:nvPr/>
        </p:nvSpPr>
        <p:spPr bwMode="auto">
          <a:xfrm>
            <a:off x="4049483" y="3998575"/>
            <a:ext cx="43543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a:t>
            </a:r>
          </a:p>
        </p:txBody>
      </p:sp>
      <p:sp>
        <p:nvSpPr>
          <p:cNvPr id="93" name="Rectangle 92">
            <a:extLst>
              <a:ext uri="{FF2B5EF4-FFF2-40B4-BE49-F238E27FC236}">
                <a16:creationId xmlns:a16="http://schemas.microsoft.com/office/drawing/2014/main" id="{236649D4-9BF2-792A-0C48-1A7F0338046D}"/>
              </a:ext>
            </a:extLst>
          </p:cNvPr>
          <p:cNvSpPr/>
          <p:nvPr/>
        </p:nvSpPr>
        <p:spPr bwMode="auto">
          <a:xfrm>
            <a:off x="4579254" y="3998575"/>
            <a:ext cx="43543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a:t>
            </a:r>
          </a:p>
        </p:txBody>
      </p:sp>
      <p:sp>
        <p:nvSpPr>
          <p:cNvPr id="94" name="Rectangle 93">
            <a:extLst>
              <a:ext uri="{FF2B5EF4-FFF2-40B4-BE49-F238E27FC236}">
                <a16:creationId xmlns:a16="http://schemas.microsoft.com/office/drawing/2014/main" id="{5FC44574-B694-D8FA-83E0-1C963723B2C5}"/>
              </a:ext>
            </a:extLst>
          </p:cNvPr>
          <p:cNvSpPr/>
          <p:nvPr/>
        </p:nvSpPr>
        <p:spPr bwMode="auto">
          <a:xfrm>
            <a:off x="5109025" y="3998575"/>
            <a:ext cx="43543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a:t>
            </a:r>
          </a:p>
        </p:txBody>
      </p:sp>
      <p:sp>
        <p:nvSpPr>
          <p:cNvPr id="95" name="Rectangle 94">
            <a:extLst>
              <a:ext uri="{FF2B5EF4-FFF2-40B4-BE49-F238E27FC236}">
                <a16:creationId xmlns:a16="http://schemas.microsoft.com/office/drawing/2014/main" id="{B5164A10-5B06-FAC6-756D-3EEDE161FC13}"/>
              </a:ext>
            </a:extLst>
          </p:cNvPr>
          <p:cNvSpPr/>
          <p:nvPr/>
        </p:nvSpPr>
        <p:spPr bwMode="auto">
          <a:xfrm>
            <a:off x="5638796" y="3998575"/>
            <a:ext cx="43543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a:t>
            </a:r>
          </a:p>
        </p:txBody>
      </p:sp>
      <p:sp>
        <p:nvSpPr>
          <p:cNvPr id="96" name="Rectangle 95">
            <a:extLst>
              <a:ext uri="{FF2B5EF4-FFF2-40B4-BE49-F238E27FC236}">
                <a16:creationId xmlns:a16="http://schemas.microsoft.com/office/drawing/2014/main" id="{683ADE41-6C67-0FCA-91CA-A21532167C1C}"/>
              </a:ext>
            </a:extLst>
          </p:cNvPr>
          <p:cNvSpPr/>
          <p:nvPr/>
        </p:nvSpPr>
        <p:spPr bwMode="auto">
          <a:xfrm>
            <a:off x="6168567" y="3998575"/>
            <a:ext cx="43543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a:t>
            </a:r>
          </a:p>
        </p:txBody>
      </p:sp>
      <p:sp>
        <p:nvSpPr>
          <p:cNvPr id="97" name="Rectangle 96">
            <a:extLst>
              <a:ext uri="{FF2B5EF4-FFF2-40B4-BE49-F238E27FC236}">
                <a16:creationId xmlns:a16="http://schemas.microsoft.com/office/drawing/2014/main" id="{6B7B5166-DD21-A9D9-0C8E-6DB32579D1A7}"/>
              </a:ext>
            </a:extLst>
          </p:cNvPr>
          <p:cNvSpPr/>
          <p:nvPr/>
        </p:nvSpPr>
        <p:spPr bwMode="auto">
          <a:xfrm>
            <a:off x="6698338" y="3998575"/>
            <a:ext cx="43543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a:t>
            </a:r>
          </a:p>
        </p:txBody>
      </p:sp>
      <p:sp>
        <p:nvSpPr>
          <p:cNvPr id="98" name="Rectangle 97">
            <a:extLst>
              <a:ext uri="{FF2B5EF4-FFF2-40B4-BE49-F238E27FC236}">
                <a16:creationId xmlns:a16="http://schemas.microsoft.com/office/drawing/2014/main" id="{0DCA016C-22AB-D7D6-D43D-DE14FDB8ED82}"/>
              </a:ext>
            </a:extLst>
          </p:cNvPr>
          <p:cNvSpPr/>
          <p:nvPr/>
        </p:nvSpPr>
        <p:spPr bwMode="auto">
          <a:xfrm>
            <a:off x="7228109" y="3998575"/>
            <a:ext cx="43543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a:t>
            </a:r>
          </a:p>
        </p:txBody>
      </p:sp>
      <p:sp>
        <p:nvSpPr>
          <p:cNvPr id="99" name="TextBox 98">
            <a:extLst>
              <a:ext uri="{FF2B5EF4-FFF2-40B4-BE49-F238E27FC236}">
                <a16:creationId xmlns:a16="http://schemas.microsoft.com/office/drawing/2014/main" id="{DC2D4B83-7784-EE05-E095-28EFB1ADEAB5}"/>
              </a:ext>
            </a:extLst>
          </p:cNvPr>
          <p:cNvSpPr txBox="1"/>
          <p:nvPr/>
        </p:nvSpPr>
        <p:spPr>
          <a:xfrm>
            <a:off x="2826474" y="4905115"/>
            <a:ext cx="4986756" cy="1200329"/>
          </a:xfrm>
          <a:prstGeom prst="rect">
            <a:avLst/>
          </a:prstGeom>
          <a:noFill/>
        </p:spPr>
        <p:txBody>
          <a:bodyPr wrap="square" rtlCol="0">
            <a:spAutoFit/>
          </a:bodyPr>
          <a:lstStyle/>
          <a:p>
            <a:pPr algn="ctr"/>
            <a:r>
              <a:rPr lang="en-US" sz="1600" dirty="0">
                <a:solidFill>
                  <a:srgbClr val="7030A0"/>
                </a:solidFill>
                <a:latin typeface="+mn-lt"/>
              </a:rPr>
              <a:t>Kind of Trivial but Web Pages can be thought of as a hierarchy of components, where components nest, the </a:t>
            </a:r>
            <a:r>
              <a:rPr lang="en-US" sz="1600" dirty="0" err="1">
                <a:solidFill>
                  <a:srgbClr val="7030A0"/>
                </a:solidFill>
                <a:latin typeface="+mn-lt"/>
              </a:rPr>
              <a:t>leafs</a:t>
            </a:r>
            <a:r>
              <a:rPr lang="en-US" sz="1600" dirty="0">
                <a:solidFill>
                  <a:srgbClr val="7030A0"/>
                </a:solidFill>
                <a:latin typeface="+mn-lt"/>
              </a:rPr>
              <a:t> of the webpage are native controls such as entry fields, static text, buttons, </a:t>
            </a:r>
            <a:r>
              <a:rPr lang="en-US" sz="1600" dirty="0" err="1">
                <a:solidFill>
                  <a:srgbClr val="7030A0"/>
                </a:solidFill>
                <a:latin typeface="+mn-lt"/>
              </a:rPr>
              <a:t>etc</a:t>
            </a:r>
            <a:endParaRPr lang="en-US" sz="1600" dirty="0">
              <a:solidFill>
                <a:srgbClr val="7030A0"/>
              </a:solidFill>
              <a:latin typeface="+mn-lt"/>
            </a:endParaRPr>
          </a:p>
        </p:txBody>
      </p:sp>
      <p:sp>
        <p:nvSpPr>
          <p:cNvPr id="100" name="Rectangle 99">
            <a:extLst>
              <a:ext uri="{FF2B5EF4-FFF2-40B4-BE49-F238E27FC236}">
                <a16:creationId xmlns:a16="http://schemas.microsoft.com/office/drawing/2014/main" id="{93B76E2C-0704-F5A9-79D2-BE35173C595A}"/>
              </a:ext>
            </a:extLst>
          </p:cNvPr>
          <p:cNvSpPr/>
          <p:nvPr/>
        </p:nvSpPr>
        <p:spPr bwMode="auto">
          <a:xfrm>
            <a:off x="9365526" y="1193723"/>
            <a:ext cx="2023895" cy="3508906"/>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Web Component</a:t>
            </a:r>
          </a:p>
        </p:txBody>
      </p:sp>
      <p:sp>
        <p:nvSpPr>
          <p:cNvPr id="101" name="Rectangle 100">
            <a:extLst>
              <a:ext uri="{FF2B5EF4-FFF2-40B4-BE49-F238E27FC236}">
                <a16:creationId xmlns:a16="http://schemas.microsoft.com/office/drawing/2014/main" id="{A31EE155-2FF2-DCF1-E734-AF71B012E982}"/>
              </a:ext>
            </a:extLst>
          </p:cNvPr>
          <p:cNvSpPr/>
          <p:nvPr/>
        </p:nvSpPr>
        <p:spPr bwMode="auto">
          <a:xfrm>
            <a:off x="9514407" y="3792510"/>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Component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Events</a:t>
            </a:r>
          </a:p>
        </p:txBody>
      </p:sp>
      <p:sp>
        <p:nvSpPr>
          <p:cNvPr id="102" name="Rectangle 101">
            <a:extLst>
              <a:ext uri="{FF2B5EF4-FFF2-40B4-BE49-F238E27FC236}">
                <a16:creationId xmlns:a16="http://schemas.microsoft.com/office/drawing/2014/main" id="{2D7BBFF1-A331-940C-B146-A2C86E91B26F}"/>
              </a:ext>
            </a:extLst>
          </p:cNvPr>
          <p:cNvSpPr/>
          <p:nvPr/>
        </p:nvSpPr>
        <p:spPr bwMode="auto">
          <a:xfrm>
            <a:off x="9514407" y="1858452"/>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Component </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Template</a:t>
            </a:r>
          </a:p>
        </p:txBody>
      </p:sp>
      <p:sp>
        <p:nvSpPr>
          <p:cNvPr id="103" name="Rectangle 102">
            <a:extLst>
              <a:ext uri="{FF2B5EF4-FFF2-40B4-BE49-F238E27FC236}">
                <a16:creationId xmlns:a16="http://schemas.microsoft.com/office/drawing/2014/main" id="{948FA64F-9E08-4374-74AF-4EB3C0583E9A}"/>
              </a:ext>
            </a:extLst>
          </p:cNvPr>
          <p:cNvSpPr/>
          <p:nvPr/>
        </p:nvSpPr>
        <p:spPr bwMode="auto">
          <a:xfrm>
            <a:off x="9496198" y="2494905"/>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Component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Styling</a:t>
            </a:r>
          </a:p>
        </p:txBody>
      </p:sp>
      <p:sp>
        <p:nvSpPr>
          <p:cNvPr id="105" name="Rectangle 104">
            <a:extLst>
              <a:ext uri="{FF2B5EF4-FFF2-40B4-BE49-F238E27FC236}">
                <a16:creationId xmlns:a16="http://schemas.microsoft.com/office/drawing/2014/main" id="{CEFE563D-BEE6-4472-3F4D-8EB3FA47DB0B}"/>
              </a:ext>
            </a:extLst>
          </p:cNvPr>
          <p:cNvSpPr/>
          <p:nvPr/>
        </p:nvSpPr>
        <p:spPr bwMode="auto">
          <a:xfrm>
            <a:off x="9514407" y="3134730"/>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Component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Behavior</a:t>
            </a:r>
          </a:p>
        </p:txBody>
      </p:sp>
      <p:sp>
        <p:nvSpPr>
          <p:cNvPr id="108" name="TextBox 107">
            <a:extLst>
              <a:ext uri="{FF2B5EF4-FFF2-40B4-BE49-F238E27FC236}">
                <a16:creationId xmlns:a16="http://schemas.microsoft.com/office/drawing/2014/main" id="{BAE26CA9-D81A-451D-F4D5-B43F02D85649}"/>
              </a:ext>
            </a:extLst>
          </p:cNvPr>
          <p:cNvSpPr txBox="1"/>
          <p:nvPr/>
        </p:nvSpPr>
        <p:spPr>
          <a:xfrm>
            <a:off x="8230081" y="4941217"/>
            <a:ext cx="3961919" cy="1865126"/>
          </a:xfrm>
          <a:prstGeom prst="rect">
            <a:avLst/>
          </a:prstGeom>
          <a:noFill/>
        </p:spPr>
        <p:txBody>
          <a:bodyPr wrap="square" rtlCol="0">
            <a:spAutoFit/>
          </a:bodyPr>
          <a:lstStyle/>
          <a:p>
            <a:pPr algn="ctr"/>
            <a:r>
              <a:rPr lang="en-US" sz="1600" dirty="0">
                <a:solidFill>
                  <a:srgbClr val="7030A0"/>
                </a:solidFill>
                <a:latin typeface="+mn-lt"/>
              </a:rPr>
              <a:t>Web Components in an SPA consist of a template for layout, styling for look/feel, </a:t>
            </a:r>
            <a:r>
              <a:rPr lang="en-US" sz="1600" dirty="0" err="1">
                <a:solidFill>
                  <a:srgbClr val="7030A0"/>
                </a:solidFill>
                <a:latin typeface="+mn-lt"/>
              </a:rPr>
              <a:t>Javascript</a:t>
            </a:r>
            <a:r>
              <a:rPr lang="en-US" sz="1600" dirty="0">
                <a:solidFill>
                  <a:srgbClr val="7030A0"/>
                </a:solidFill>
                <a:latin typeface="+mn-lt"/>
              </a:rPr>
              <a:t>/Typescript code to manage behavior, and an </a:t>
            </a:r>
            <a:r>
              <a:rPr lang="en-US" sz="1600" dirty="0" err="1">
                <a:solidFill>
                  <a:srgbClr val="7030A0"/>
                </a:solidFill>
                <a:latin typeface="+mn-lt"/>
              </a:rPr>
              <a:t>eventing</a:t>
            </a:r>
            <a:r>
              <a:rPr lang="en-US" sz="1600" dirty="0">
                <a:solidFill>
                  <a:srgbClr val="7030A0"/>
                </a:solidFill>
                <a:latin typeface="+mn-lt"/>
              </a:rPr>
              <a:t> framework to communicate with other web components</a:t>
            </a:r>
          </a:p>
        </p:txBody>
      </p:sp>
    </p:spTree>
    <p:extLst>
      <p:ext uri="{BB962C8B-B14F-4D97-AF65-F5344CB8AC3E}">
        <p14:creationId xmlns:p14="http://schemas.microsoft.com/office/powerpoint/2010/main" val="15964084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20</a:t>
            </a:fld>
            <a:endParaRPr lang="en-US" dirty="0"/>
          </a:p>
        </p:txBody>
      </p:sp>
      <p:sp>
        <p:nvSpPr>
          <p:cNvPr id="680962" name="Rectangle 2"/>
          <p:cNvSpPr>
            <a:spLocks noGrp="1" noChangeArrowheads="1"/>
          </p:cNvSpPr>
          <p:nvPr>
            <p:ph type="title"/>
          </p:nvPr>
        </p:nvSpPr>
        <p:spPr>
          <a:xfrm>
            <a:off x="609600" y="35195"/>
            <a:ext cx="10972800" cy="698948"/>
          </a:xfrm>
        </p:spPr>
        <p:txBody>
          <a:bodyPr/>
          <a:lstStyle/>
          <a:p>
            <a:r>
              <a:rPr lang="en-US" dirty="0"/>
              <a:t>Building Docker Containers</a:t>
            </a:r>
          </a:p>
        </p:txBody>
      </p:sp>
      <p:sp>
        <p:nvSpPr>
          <p:cNvPr id="3" name="Rectangle 2">
            <a:extLst>
              <a:ext uri="{FF2B5EF4-FFF2-40B4-BE49-F238E27FC236}">
                <a16:creationId xmlns:a16="http://schemas.microsoft.com/office/drawing/2014/main" id="{E6F11842-2367-5361-2768-F2237E6EC5DB}"/>
              </a:ext>
            </a:extLst>
          </p:cNvPr>
          <p:cNvSpPr/>
          <p:nvPr/>
        </p:nvSpPr>
        <p:spPr>
          <a:xfrm>
            <a:off x="194874" y="850302"/>
            <a:ext cx="11527434" cy="313932"/>
          </a:xfrm>
          <a:prstGeom prst="rect">
            <a:avLst/>
          </a:prstGeom>
        </p:spPr>
        <p:txBody>
          <a:bodyPr wrap="square">
            <a:spAutoFit/>
          </a:bodyPr>
          <a:lstStyle/>
          <a:p>
            <a:r>
              <a:rPr lang="en-US" sz="1600" b="0" dirty="0">
                <a:latin typeface="Menlo" panose="020B0609030804020204" pitchFamily="49" charset="0"/>
              </a:rPr>
              <a:t>docker build -t architecting-software/se577-demo-app -f </a:t>
            </a:r>
            <a:r>
              <a:rPr lang="en-US" sz="1600" b="0" dirty="0" err="1">
                <a:latin typeface="Menlo" panose="020B0609030804020204" pitchFamily="49" charset="0"/>
              </a:rPr>
              <a:t>Dockerfile</a:t>
            </a:r>
            <a:r>
              <a:rPr lang="en-US" sz="1600" b="0" dirty="0">
                <a:latin typeface="Menlo" panose="020B0609030804020204" pitchFamily="49" charset="0"/>
              </a:rPr>
              <a:t> .</a:t>
            </a:r>
            <a:endParaRPr lang="en-US" sz="1600" b="0" dirty="0">
              <a:effectLst/>
              <a:latin typeface="Menlo" panose="020B0609030804020204" pitchFamily="49" charset="0"/>
            </a:endParaRPr>
          </a:p>
        </p:txBody>
      </p:sp>
      <p:sp>
        <p:nvSpPr>
          <p:cNvPr id="20" name="Rectangle 19">
            <a:extLst>
              <a:ext uri="{FF2B5EF4-FFF2-40B4-BE49-F238E27FC236}">
                <a16:creationId xmlns:a16="http://schemas.microsoft.com/office/drawing/2014/main" id="{3F872D31-1B3A-5820-92CD-EC20CEAD2BBC}"/>
              </a:ext>
            </a:extLst>
          </p:cNvPr>
          <p:cNvSpPr/>
          <p:nvPr/>
        </p:nvSpPr>
        <p:spPr bwMode="auto">
          <a:xfrm>
            <a:off x="1657350" y="1280393"/>
            <a:ext cx="8877300" cy="2640535"/>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tx1"/>
                </a:solidFill>
                <a:effectLst/>
                <a:latin typeface="+mn-lt"/>
                <a:ea typeface="ＭＳ Ｐゴシック" charset="0"/>
              </a:rPr>
              <a:t>Docker Container</a:t>
            </a:r>
          </a:p>
        </p:txBody>
      </p:sp>
      <p:sp>
        <p:nvSpPr>
          <p:cNvPr id="21" name="Rectangle 20">
            <a:extLst>
              <a:ext uri="{FF2B5EF4-FFF2-40B4-BE49-F238E27FC236}">
                <a16:creationId xmlns:a16="http://schemas.microsoft.com/office/drawing/2014/main" id="{87356F87-997A-4FFC-1D74-947E3476B3C6}"/>
              </a:ext>
            </a:extLst>
          </p:cNvPr>
          <p:cNvSpPr/>
          <p:nvPr/>
        </p:nvSpPr>
        <p:spPr bwMode="auto">
          <a:xfrm>
            <a:off x="1904563" y="3455110"/>
            <a:ext cx="8369508" cy="315033"/>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Alpine-Based OS and Tools with Nginx Installed</a:t>
            </a:r>
          </a:p>
        </p:txBody>
      </p:sp>
      <p:sp>
        <p:nvSpPr>
          <p:cNvPr id="22" name="Rectangle 21">
            <a:extLst>
              <a:ext uri="{FF2B5EF4-FFF2-40B4-BE49-F238E27FC236}">
                <a16:creationId xmlns:a16="http://schemas.microsoft.com/office/drawing/2014/main" id="{5EC7BCCA-0070-5FFD-1D8C-6EEBB16CCAB6}"/>
              </a:ext>
            </a:extLst>
          </p:cNvPr>
          <p:cNvSpPr/>
          <p:nvPr/>
        </p:nvSpPr>
        <p:spPr bwMode="auto">
          <a:xfrm>
            <a:off x="1911246" y="3101269"/>
            <a:ext cx="8369508" cy="315033"/>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Copy SPA code into /</a:t>
            </a:r>
            <a:r>
              <a:rPr kumimoji="0" lang="en-US" b="0" i="0" u="none" strike="noStrike" cap="none" normalizeH="0" baseline="0" dirty="0" err="1">
                <a:ln>
                  <a:noFill/>
                </a:ln>
                <a:solidFill>
                  <a:schemeClr val="tx1"/>
                </a:solidFill>
                <a:effectLst/>
                <a:latin typeface="+mn-lt"/>
                <a:ea typeface="ＭＳ Ｐゴシック" charset="0"/>
              </a:rPr>
              <a:t>usr</a:t>
            </a:r>
            <a:r>
              <a:rPr kumimoji="0" lang="en-US" b="0" i="0" u="none" strike="noStrike" cap="none" normalizeH="0" baseline="0" dirty="0">
                <a:ln>
                  <a:noFill/>
                </a:ln>
                <a:solidFill>
                  <a:schemeClr val="tx1"/>
                </a:solidFill>
                <a:effectLst/>
                <a:latin typeface="+mn-lt"/>
                <a:ea typeface="ＭＳ Ｐゴシック" charset="0"/>
              </a:rPr>
              <a:t>/share/nginx/html + change owner to nginx</a:t>
            </a:r>
          </a:p>
        </p:txBody>
      </p:sp>
      <p:sp>
        <p:nvSpPr>
          <p:cNvPr id="23" name="Rectangle 22">
            <a:extLst>
              <a:ext uri="{FF2B5EF4-FFF2-40B4-BE49-F238E27FC236}">
                <a16:creationId xmlns:a16="http://schemas.microsoft.com/office/drawing/2014/main" id="{D2FD75F2-D913-AAF5-F986-C6CDBE91D5A4}"/>
              </a:ext>
            </a:extLst>
          </p:cNvPr>
          <p:cNvSpPr/>
          <p:nvPr/>
        </p:nvSpPr>
        <p:spPr bwMode="auto">
          <a:xfrm>
            <a:off x="1917929" y="2747428"/>
            <a:ext cx="8369508" cy="315033"/>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Run script to set default port for nginx to 9080</a:t>
            </a:r>
          </a:p>
        </p:txBody>
      </p:sp>
      <p:sp>
        <p:nvSpPr>
          <p:cNvPr id="24" name="Rectangle 23">
            <a:extLst>
              <a:ext uri="{FF2B5EF4-FFF2-40B4-BE49-F238E27FC236}">
                <a16:creationId xmlns:a16="http://schemas.microsoft.com/office/drawing/2014/main" id="{80771F62-DE77-0A40-F270-2D2758A74653}"/>
              </a:ext>
            </a:extLst>
          </p:cNvPr>
          <p:cNvSpPr/>
          <p:nvPr/>
        </p:nvSpPr>
        <p:spPr bwMode="auto">
          <a:xfrm>
            <a:off x="1924612" y="2393587"/>
            <a:ext cx="8369508" cy="315033"/>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Set the user to nginx</a:t>
            </a:r>
          </a:p>
        </p:txBody>
      </p:sp>
      <p:sp>
        <p:nvSpPr>
          <p:cNvPr id="27" name="Rectangle 26">
            <a:extLst>
              <a:ext uri="{FF2B5EF4-FFF2-40B4-BE49-F238E27FC236}">
                <a16:creationId xmlns:a16="http://schemas.microsoft.com/office/drawing/2014/main" id="{E2C2EF5A-20F2-E93C-4DDB-F21562E2FD57}"/>
              </a:ext>
            </a:extLst>
          </p:cNvPr>
          <p:cNvSpPr/>
          <p:nvPr/>
        </p:nvSpPr>
        <p:spPr bwMode="auto">
          <a:xfrm>
            <a:off x="1931295" y="2039746"/>
            <a:ext cx="8369508" cy="315033"/>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Expose port 9080</a:t>
            </a:r>
          </a:p>
        </p:txBody>
      </p:sp>
      <p:sp>
        <p:nvSpPr>
          <p:cNvPr id="28" name="Rectangle 27">
            <a:extLst>
              <a:ext uri="{FF2B5EF4-FFF2-40B4-BE49-F238E27FC236}">
                <a16:creationId xmlns:a16="http://schemas.microsoft.com/office/drawing/2014/main" id="{65569D2A-0CDA-03D9-2608-8CF64A893766}"/>
              </a:ext>
            </a:extLst>
          </p:cNvPr>
          <p:cNvSpPr/>
          <p:nvPr/>
        </p:nvSpPr>
        <p:spPr bwMode="auto">
          <a:xfrm>
            <a:off x="1931295" y="1698673"/>
            <a:ext cx="8369508" cy="315033"/>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0" dirty="0">
                <a:latin typeface="+mn-lt"/>
                <a:ea typeface="ＭＳ Ｐゴシック" charset="0"/>
              </a:rPr>
              <a:t>Create Ephemeral Writable Layer</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29" name="Rectangle 28">
            <a:extLst>
              <a:ext uri="{FF2B5EF4-FFF2-40B4-BE49-F238E27FC236}">
                <a16:creationId xmlns:a16="http://schemas.microsoft.com/office/drawing/2014/main" id="{543222D0-26CE-A42E-9F9B-73606A6AAD9F}"/>
              </a:ext>
            </a:extLst>
          </p:cNvPr>
          <p:cNvSpPr/>
          <p:nvPr/>
        </p:nvSpPr>
        <p:spPr>
          <a:xfrm>
            <a:off x="194874" y="4156430"/>
            <a:ext cx="11527434" cy="313932"/>
          </a:xfrm>
          <a:prstGeom prst="rect">
            <a:avLst/>
          </a:prstGeom>
        </p:spPr>
        <p:txBody>
          <a:bodyPr wrap="square">
            <a:spAutoFit/>
          </a:bodyPr>
          <a:lstStyle/>
          <a:p>
            <a:r>
              <a:rPr lang="en-US" sz="1600" b="0" dirty="0">
                <a:latin typeface="Menlo" panose="020B0609030804020204" pitchFamily="49" charset="0"/>
              </a:rPr>
              <a:t>docker build –squash –t architecting-software/se577-demo-app -f </a:t>
            </a:r>
            <a:r>
              <a:rPr lang="en-US" sz="1600" b="0" dirty="0" err="1">
                <a:latin typeface="Menlo" panose="020B0609030804020204" pitchFamily="49" charset="0"/>
              </a:rPr>
              <a:t>Dockerfile</a:t>
            </a:r>
            <a:r>
              <a:rPr lang="en-US" sz="1600" b="0" dirty="0">
                <a:latin typeface="Menlo" panose="020B0609030804020204" pitchFamily="49" charset="0"/>
              </a:rPr>
              <a:t> .</a:t>
            </a:r>
            <a:endParaRPr lang="en-US" sz="1600" b="0" dirty="0">
              <a:effectLst/>
              <a:latin typeface="Menlo" panose="020B0609030804020204" pitchFamily="49" charset="0"/>
            </a:endParaRPr>
          </a:p>
        </p:txBody>
      </p:sp>
      <p:sp>
        <p:nvSpPr>
          <p:cNvPr id="30" name="Rectangle 29">
            <a:extLst>
              <a:ext uri="{FF2B5EF4-FFF2-40B4-BE49-F238E27FC236}">
                <a16:creationId xmlns:a16="http://schemas.microsoft.com/office/drawing/2014/main" id="{5561FE68-486F-61BC-3126-B7B185ACEC85}"/>
              </a:ext>
            </a:extLst>
          </p:cNvPr>
          <p:cNvSpPr/>
          <p:nvPr/>
        </p:nvSpPr>
        <p:spPr bwMode="auto">
          <a:xfrm>
            <a:off x="1657350" y="4593154"/>
            <a:ext cx="8877300" cy="2080096"/>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tx1"/>
                </a:solidFill>
                <a:effectLst/>
                <a:latin typeface="+mn-lt"/>
                <a:ea typeface="ＭＳ Ｐゴシック" charset="0"/>
              </a:rPr>
              <a:t>Docker Container</a:t>
            </a:r>
          </a:p>
        </p:txBody>
      </p:sp>
      <p:sp>
        <p:nvSpPr>
          <p:cNvPr id="36" name="Rectangle 35">
            <a:extLst>
              <a:ext uri="{FF2B5EF4-FFF2-40B4-BE49-F238E27FC236}">
                <a16:creationId xmlns:a16="http://schemas.microsoft.com/office/drawing/2014/main" id="{6CA41E24-4E3E-C3C3-35E9-9AE276290837}"/>
              </a:ext>
            </a:extLst>
          </p:cNvPr>
          <p:cNvSpPr/>
          <p:nvPr/>
        </p:nvSpPr>
        <p:spPr bwMode="auto">
          <a:xfrm>
            <a:off x="1931295" y="5403539"/>
            <a:ext cx="8369508" cy="1025179"/>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0" dirty="0">
                <a:latin typeface="+mn-lt"/>
                <a:ea typeface="ＭＳ Ｐゴシック" charset="0"/>
              </a:rPr>
              <a:t>Have nginx running running and exposing port 9080, with our code in</a:t>
            </a:r>
            <a:br>
              <a:rPr lang="en-US" b="0" dirty="0">
                <a:latin typeface="+mn-lt"/>
                <a:ea typeface="ＭＳ Ｐゴシック" charset="0"/>
              </a:rPr>
            </a:br>
            <a:r>
              <a:rPr lang="en-US" b="0" dirty="0">
                <a:latin typeface="+mn-lt"/>
                <a:ea typeface="ＭＳ Ｐゴシック" charset="0"/>
              </a:rPr>
              <a:t>the /</a:t>
            </a:r>
            <a:r>
              <a:rPr lang="en-US" b="0" dirty="0" err="1">
                <a:latin typeface="+mn-lt"/>
                <a:ea typeface="ＭＳ Ｐゴシック" charset="0"/>
              </a:rPr>
              <a:t>usr</a:t>
            </a:r>
            <a:r>
              <a:rPr lang="en-US" b="0" dirty="0">
                <a:latin typeface="+mn-lt"/>
                <a:ea typeface="ＭＳ Ｐゴシック" charset="0"/>
              </a:rPr>
              <a:t>/share/nginx/html directory with file ownership of</a:t>
            </a:r>
            <a:br>
              <a:rPr lang="en-US" b="0" dirty="0">
                <a:latin typeface="+mn-lt"/>
                <a:ea typeface="ＭＳ Ｐゴシック" charset="0"/>
              </a:rPr>
            </a:br>
            <a:r>
              <a:rPr lang="en-US" b="0" dirty="0">
                <a:latin typeface="+mn-lt"/>
                <a:ea typeface="ＭＳ Ｐゴシック" charset="0"/>
              </a:rPr>
              <a:t>nginx</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37" name="Rectangle 36">
            <a:extLst>
              <a:ext uri="{FF2B5EF4-FFF2-40B4-BE49-F238E27FC236}">
                <a16:creationId xmlns:a16="http://schemas.microsoft.com/office/drawing/2014/main" id="{C5359309-4670-8CAE-9449-88E06208C7E2}"/>
              </a:ext>
            </a:extLst>
          </p:cNvPr>
          <p:cNvSpPr/>
          <p:nvPr/>
        </p:nvSpPr>
        <p:spPr bwMode="auto">
          <a:xfrm>
            <a:off x="1931295" y="5005625"/>
            <a:ext cx="8369508" cy="315033"/>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0" dirty="0">
                <a:latin typeface="+mn-lt"/>
                <a:ea typeface="ＭＳ Ｐゴシック" charset="0"/>
              </a:rPr>
              <a:t>Create Ephemeral Writable Layer</a:t>
            </a:r>
            <a:endParaRPr kumimoji="0" lang="en-US" b="0" i="0" u="none" strike="noStrike" cap="none" normalizeH="0" baseline="0" dirty="0">
              <a:ln>
                <a:noFill/>
              </a:ln>
              <a:solidFill>
                <a:schemeClr val="tx1"/>
              </a:solidFill>
              <a:effectLst/>
              <a:latin typeface="+mn-lt"/>
              <a:ea typeface="ＭＳ Ｐゴシック" charset="0"/>
            </a:endParaRPr>
          </a:p>
        </p:txBody>
      </p:sp>
    </p:spTree>
    <p:extLst>
      <p:ext uri="{BB962C8B-B14F-4D97-AF65-F5344CB8AC3E}">
        <p14:creationId xmlns:p14="http://schemas.microsoft.com/office/powerpoint/2010/main" val="38871482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21</a:t>
            </a:fld>
            <a:endParaRPr lang="en-US" dirty="0"/>
          </a:p>
        </p:txBody>
      </p:sp>
      <p:sp>
        <p:nvSpPr>
          <p:cNvPr id="680962" name="Rectangle 2"/>
          <p:cNvSpPr>
            <a:spLocks noGrp="1" noChangeArrowheads="1"/>
          </p:cNvSpPr>
          <p:nvPr>
            <p:ph type="title"/>
          </p:nvPr>
        </p:nvSpPr>
        <p:spPr>
          <a:xfrm>
            <a:off x="609600" y="35195"/>
            <a:ext cx="10972800" cy="698948"/>
          </a:xfrm>
        </p:spPr>
        <p:txBody>
          <a:bodyPr/>
          <a:lstStyle/>
          <a:p>
            <a:r>
              <a:rPr lang="en-US" dirty="0"/>
              <a:t>Building Docker Containers</a:t>
            </a:r>
          </a:p>
        </p:txBody>
      </p:sp>
      <p:pic>
        <p:nvPicPr>
          <p:cNvPr id="2" name="Picture 1">
            <a:extLst>
              <a:ext uri="{FF2B5EF4-FFF2-40B4-BE49-F238E27FC236}">
                <a16:creationId xmlns:a16="http://schemas.microsoft.com/office/drawing/2014/main" id="{F765EDAF-D983-3D15-C73A-E3C7232D7DA8}"/>
              </a:ext>
            </a:extLst>
          </p:cNvPr>
          <p:cNvPicPr>
            <a:picLocks noChangeAspect="1"/>
          </p:cNvPicPr>
          <p:nvPr/>
        </p:nvPicPr>
        <p:blipFill>
          <a:blip r:embed="rId2"/>
          <a:stretch>
            <a:fillRect/>
          </a:stretch>
        </p:blipFill>
        <p:spPr>
          <a:xfrm>
            <a:off x="492802" y="1663041"/>
            <a:ext cx="11506200" cy="4025900"/>
          </a:xfrm>
          <a:prstGeom prst="rect">
            <a:avLst/>
          </a:prstGeom>
        </p:spPr>
      </p:pic>
      <p:sp>
        <p:nvSpPr>
          <p:cNvPr id="17" name="Rectangle 16">
            <a:extLst>
              <a:ext uri="{FF2B5EF4-FFF2-40B4-BE49-F238E27FC236}">
                <a16:creationId xmlns:a16="http://schemas.microsoft.com/office/drawing/2014/main" id="{C0A291ED-053B-F9B5-E521-05C6A66B21A5}"/>
              </a:ext>
            </a:extLst>
          </p:cNvPr>
          <p:cNvSpPr/>
          <p:nvPr/>
        </p:nvSpPr>
        <p:spPr bwMode="auto">
          <a:xfrm rot="16200000">
            <a:off x="-686740" y="2524614"/>
            <a:ext cx="1999324" cy="366118"/>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Build Container</a:t>
            </a:r>
          </a:p>
        </p:txBody>
      </p:sp>
      <p:sp>
        <p:nvSpPr>
          <p:cNvPr id="18" name="Rectangle 17">
            <a:extLst>
              <a:ext uri="{FF2B5EF4-FFF2-40B4-BE49-F238E27FC236}">
                <a16:creationId xmlns:a16="http://schemas.microsoft.com/office/drawing/2014/main" id="{8E9E9F15-8AED-21BB-25DC-672EAE13B20B}"/>
              </a:ext>
            </a:extLst>
          </p:cNvPr>
          <p:cNvSpPr/>
          <p:nvPr/>
        </p:nvSpPr>
        <p:spPr bwMode="auto">
          <a:xfrm rot="16200000">
            <a:off x="-570243" y="4625896"/>
            <a:ext cx="1759972" cy="366118"/>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Run Container</a:t>
            </a:r>
          </a:p>
        </p:txBody>
      </p:sp>
      <p:sp>
        <p:nvSpPr>
          <p:cNvPr id="19" name="Rectangle 3" descr="Rectangle: Click to edit Master text styles&#10;Second level&#10;Third level&#10;Fourth level&#10;Fifth level">
            <a:extLst>
              <a:ext uri="{FF2B5EF4-FFF2-40B4-BE49-F238E27FC236}">
                <a16:creationId xmlns:a16="http://schemas.microsoft.com/office/drawing/2014/main" id="{4EEBF712-C526-86A8-B478-BE68C51D3612}"/>
              </a:ext>
            </a:extLst>
          </p:cNvPr>
          <p:cNvSpPr txBox="1">
            <a:spLocks noChangeArrowheads="1"/>
          </p:cNvSpPr>
          <p:nvPr/>
        </p:nvSpPr>
        <p:spPr bwMode="auto">
          <a:xfrm>
            <a:off x="609600" y="672063"/>
            <a:ext cx="11582400" cy="10530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dirty="0"/>
              <a:t>Its not uncommon to create a build process where you create a build container first and then use the output of that build container to create your final container</a:t>
            </a:r>
          </a:p>
        </p:txBody>
      </p:sp>
    </p:spTree>
    <p:extLst>
      <p:ext uri="{BB962C8B-B14F-4D97-AF65-F5344CB8AC3E}">
        <p14:creationId xmlns:p14="http://schemas.microsoft.com/office/powerpoint/2010/main" val="371067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4AD171E-165D-4D1F-CDDF-2F051F25C624}"/>
              </a:ext>
            </a:extLst>
          </p:cNvPr>
          <p:cNvSpPr/>
          <p:nvPr/>
        </p:nvSpPr>
        <p:spPr bwMode="auto">
          <a:xfrm>
            <a:off x="5752723" y="2806448"/>
            <a:ext cx="6071016" cy="2173573"/>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FROM alpine</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4" name="Slide Number Placeholder 4"/>
          <p:cNvSpPr>
            <a:spLocks noGrp="1"/>
          </p:cNvSpPr>
          <p:nvPr>
            <p:ph type="sldNum" sz="quarter" idx="11"/>
          </p:nvPr>
        </p:nvSpPr>
        <p:spPr/>
        <p:txBody>
          <a:bodyPr/>
          <a:lstStyle/>
          <a:p>
            <a:fld id="{6A4E8E82-B71F-A446-92B7-F7D70F811AA7}" type="slidenum">
              <a:rPr lang="en-US"/>
              <a:pPr/>
              <a:t>22</a:t>
            </a:fld>
            <a:endParaRPr lang="en-US" dirty="0"/>
          </a:p>
        </p:txBody>
      </p:sp>
      <p:sp>
        <p:nvSpPr>
          <p:cNvPr id="680962" name="Rectangle 2"/>
          <p:cNvSpPr>
            <a:spLocks noGrp="1" noChangeArrowheads="1"/>
          </p:cNvSpPr>
          <p:nvPr>
            <p:ph type="title"/>
          </p:nvPr>
        </p:nvSpPr>
        <p:spPr>
          <a:xfrm>
            <a:off x="609600" y="35195"/>
            <a:ext cx="10972800" cy="698948"/>
          </a:xfrm>
        </p:spPr>
        <p:txBody>
          <a:bodyPr/>
          <a:lstStyle/>
          <a:p>
            <a:r>
              <a:rPr lang="en-US" dirty="0"/>
              <a:t>What OS Kernel does a container use?</a:t>
            </a:r>
          </a:p>
        </p:txBody>
      </p:sp>
      <p:pic>
        <p:nvPicPr>
          <p:cNvPr id="2" name="Picture 1">
            <a:extLst>
              <a:ext uri="{FF2B5EF4-FFF2-40B4-BE49-F238E27FC236}">
                <a16:creationId xmlns:a16="http://schemas.microsoft.com/office/drawing/2014/main" id="{F765EDAF-D983-3D15-C73A-E3C7232D7DA8}"/>
              </a:ext>
            </a:extLst>
          </p:cNvPr>
          <p:cNvPicPr>
            <a:picLocks noChangeAspect="1"/>
          </p:cNvPicPr>
          <p:nvPr/>
        </p:nvPicPr>
        <p:blipFill rotWithShape="1">
          <a:blip r:embed="rId2"/>
          <a:srcRect t="56284"/>
          <a:stretch/>
        </p:blipFill>
        <p:spPr>
          <a:xfrm>
            <a:off x="609600" y="919647"/>
            <a:ext cx="9880392" cy="1511292"/>
          </a:xfrm>
          <a:prstGeom prst="rect">
            <a:avLst/>
          </a:prstGeom>
        </p:spPr>
      </p:pic>
      <p:sp>
        <p:nvSpPr>
          <p:cNvPr id="19" name="Rectangle 3" descr="Rectangle: Click to edit Master text styles&#10;Second level&#10;Third level&#10;Fourth level&#10;Fifth level">
            <a:extLst>
              <a:ext uri="{FF2B5EF4-FFF2-40B4-BE49-F238E27FC236}">
                <a16:creationId xmlns:a16="http://schemas.microsoft.com/office/drawing/2014/main" id="{4EEBF712-C526-86A8-B478-BE68C51D3612}"/>
              </a:ext>
            </a:extLst>
          </p:cNvPr>
          <p:cNvSpPr txBox="1">
            <a:spLocks noChangeArrowheads="1"/>
          </p:cNvSpPr>
          <p:nvPr/>
        </p:nvSpPr>
        <p:spPr bwMode="auto">
          <a:xfrm>
            <a:off x="609600" y="515549"/>
            <a:ext cx="11582400" cy="10530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dirty="0"/>
              <a:t>Note the base container is created from an OS image in this example</a:t>
            </a:r>
          </a:p>
        </p:txBody>
      </p:sp>
      <p:pic>
        <p:nvPicPr>
          <p:cNvPr id="3" name="Graphic 2">
            <a:extLst>
              <a:ext uri="{FF2B5EF4-FFF2-40B4-BE49-F238E27FC236}">
                <a16:creationId xmlns:a16="http://schemas.microsoft.com/office/drawing/2014/main" id="{6F621A69-142E-E85D-1E56-F1156EC177C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8261" y="2806448"/>
            <a:ext cx="4584159" cy="3429000"/>
          </a:xfrm>
          <a:prstGeom prst="rect">
            <a:avLst/>
          </a:prstGeom>
        </p:spPr>
      </p:pic>
      <p:sp>
        <p:nvSpPr>
          <p:cNvPr id="10" name="Rectangle 9">
            <a:extLst>
              <a:ext uri="{FF2B5EF4-FFF2-40B4-BE49-F238E27FC236}">
                <a16:creationId xmlns:a16="http://schemas.microsoft.com/office/drawing/2014/main" id="{09059492-26B0-83A7-E809-0A3E5190C1B6}"/>
              </a:ext>
            </a:extLst>
          </p:cNvPr>
          <p:cNvSpPr/>
          <p:nvPr/>
        </p:nvSpPr>
        <p:spPr bwMode="auto">
          <a:xfrm>
            <a:off x="5912617" y="4088934"/>
            <a:ext cx="5787700" cy="69894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System Call Interface </a:t>
            </a:r>
            <a:br>
              <a:rPr lang="en-US" dirty="0">
                <a:latin typeface="+mn-lt"/>
                <a:ea typeface="ＭＳ Ｐゴシック" charset="0"/>
              </a:rPr>
            </a:br>
            <a:r>
              <a:rPr lang="en-US" dirty="0">
                <a:latin typeface="+mn-lt"/>
                <a:ea typeface="ＭＳ Ｐゴシック" charset="0"/>
              </a:rPr>
              <a:t>Library (</a:t>
            </a:r>
            <a:r>
              <a:rPr lang="en-US" dirty="0" err="1">
                <a:latin typeface="+mn-lt"/>
                <a:ea typeface="ＭＳ Ｐゴシック" charset="0"/>
              </a:rPr>
              <a:t>glibc</a:t>
            </a:r>
            <a:r>
              <a:rPr lang="en-US" dirty="0">
                <a:latin typeface="+mn-lt"/>
                <a:ea typeface="ＭＳ Ｐゴシック" charset="0"/>
              </a:rPr>
              <a:t>, </a:t>
            </a:r>
            <a:r>
              <a:rPr lang="en-US" dirty="0" err="1">
                <a:latin typeface="+mn-lt"/>
                <a:ea typeface="ＭＳ Ｐゴシック" charset="0"/>
              </a:rPr>
              <a:t>musl</a:t>
            </a:r>
            <a:r>
              <a:rPr lang="en-US" dirty="0">
                <a:latin typeface="+mn-lt"/>
                <a:ea typeface="ＭＳ Ｐゴシック" charset="0"/>
              </a:rPr>
              <a:t>)</a:t>
            </a:r>
            <a:endParaRPr kumimoji="0" lang="en-US" i="0" u="none" strike="noStrike" cap="none" normalizeH="0" baseline="0" dirty="0">
              <a:ln>
                <a:noFill/>
              </a:ln>
              <a:solidFill>
                <a:schemeClr val="tx1"/>
              </a:solidFill>
              <a:effectLst/>
              <a:latin typeface="+mn-lt"/>
              <a:ea typeface="ＭＳ Ｐゴシック" charset="0"/>
            </a:endParaRPr>
          </a:p>
        </p:txBody>
      </p:sp>
      <p:sp>
        <p:nvSpPr>
          <p:cNvPr id="16" name="Rectangle 15">
            <a:extLst>
              <a:ext uri="{FF2B5EF4-FFF2-40B4-BE49-F238E27FC236}">
                <a16:creationId xmlns:a16="http://schemas.microsoft.com/office/drawing/2014/main" id="{067F0B96-7B93-8FC9-1B6E-CBCB76F6A9FD}"/>
              </a:ext>
            </a:extLst>
          </p:cNvPr>
          <p:cNvSpPr/>
          <p:nvPr/>
        </p:nvSpPr>
        <p:spPr bwMode="auto">
          <a:xfrm>
            <a:off x="5912617" y="3321617"/>
            <a:ext cx="5787700" cy="698949"/>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OS Tools</a:t>
            </a:r>
            <a:br>
              <a:rPr lang="en-US" dirty="0">
                <a:latin typeface="+mn-lt"/>
                <a:ea typeface="ＭＳ Ｐゴシック" charset="0"/>
              </a:rPr>
            </a:br>
            <a:r>
              <a:rPr lang="en-US" b="0" dirty="0">
                <a:latin typeface="+mn-lt"/>
                <a:ea typeface="ＭＳ Ｐゴシック" charset="0"/>
              </a:rPr>
              <a:t>bash, ls, </a:t>
            </a:r>
            <a:r>
              <a:rPr lang="en-US" b="0" dirty="0" err="1">
                <a:latin typeface="+mn-lt"/>
                <a:ea typeface="ＭＳ Ｐゴシック" charset="0"/>
              </a:rPr>
              <a:t>chmod</a:t>
            </a:r>
            <a:r>
              <a:rPr lang="en-US" b="0" dirty="0">
                <a:latin typeface="+mn-lt"/>
                <a:ea typeface="ＭＳ Ｐゴシック" charset="0"/>
              </a:rPr>
              <a:t>, </a:t>
            </a:r>
            <a:r>
              <a:rPr lang="en-US" b="0" dirty="0" err="1">
                <a:latin typeface="+mn-lt"/>
                <a:ea typeface="ＭＳ Ｐゴシック" charset="0"/>
              </a:rPr>
              <a:t>ps</a:t>
            </a:r>
            <a:r>
              <a:rPr lang="en-US" b="0" dirty="0">
                <a:latin typeface="+mn-lt"/>
                <a:ea typeface="ＭＳ Ｐゴシック" charset="0"/>
              </a:rPr>
              <a:t>, </a:t>
            </a:r>
            <a:r>
              <a:rPr lang="en-US" b="0" dirty="0" err="1">
                <a:latin typeface="+mn-lt"/>
                <a:ea typeface="ＭＳ Ｐゴシック" charset="0"/>
              </a:rPr>
              <a:t>etc</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26" name="Rectangle 25">
            <a:extLst>
              <a:ext uri="{FF2B5EF4-FFF2-40B4-BE49-F238E27FC236}">
                <a16:creationId xmlns:a16="http://schemas.microsoft.com/office/drawing/2014/main" id="{CC3DB64D-DE7B-5587-2FB8-E2E9FCB6A5EB}"/>
              </a:ext>
            </a:extLst>
          </p:cNvPr>
          <p:cNvSpPr/>
          <p:nvPr/>
        </p:nvSpPr>
        <p:spPr bwMode="auto">
          <a:xfrm>
            <a:off x="5752723" y="4980022"/>
            <a:ext cx="6071016" cy="1148424"/>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Host Machines Kernel </a:t>
            </a:r>
            <a:endParaRPr kumimoji="0" lang="en-US" b="0" i="0" u="none" strike="noStrike" cap="none" normalizeH="0" baseline="0" dirty="0">
              <a:ln>
                <a:noFill/>
              </a:ln>
              <a:solidFill>
                <a:schemeClr val="tx1"/>
              </a:solidFill>
              <a:effectLst/>
              <a:latin typeface="+mn-lt"/>
              <a:ea typeface="ＭＳ Ｐゴシック" charset="0"/>
            </a:endParaRPr>
          </a:p>
        </p:txBody>
      </p:sp>
    </p:spTree>
    <p:extLst>
      <p:ext uri="{BB962C8B-B14F-4D97-AF65-F5344CB8AC3E}">
        <p14:creationId xmlns:p14="http://schemas.microsoft.com/office/powerpoint/2010/main" val="755825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23</a:t>
            </a:fld>
            <a:endParaRPr lang="en-US" dirty="0"/>
          </a:p>
        </p:txBody>
      </p:sp>
      <p:sp>
        <p:nvSpPr>
          <p:cNvPr id="680962" name="Rectangle 2"/>
          <p:cNvSpPr>
            <a:spLocks noGrp="1" noChangeArrowheads="1"/>
          </p:cNvSpPr>
          <p:nvPr>
            <p:ph type="title"/>
          </p:nvPr>
        </p:nvSpPr>
        <p:spPr>
          <a:xfrm>
            <a:off x="609600" y="35195"/>
            <a:ext cx="10972800" cy="698948"/>
          </a:xfrm>
        </p:spPr>
        <p:txBody>
          <a:bodyPr/>
          <a:lstStyle/>
          <a:p>
            <a:r>
              <a:rPr lang="en-US" dirty="0"/>
              <a:t>Architecting for containers</a:t>
            </a:r>
          </a:p>
        </p:txBody>
      </p:sp>
      <p:sp>
        <p:nvSpPr>
          <p:cNvPr id="19" name="Rectangle 3" descr="Rectangle: Click to edit Master text styles&#10;Second level&#10;Third level&#10;Fourth level&#10;Fifth level">
            <a:extLst>
              <a:ext uri="{FF2B5EF4-FFF2-40B4-BE49-F238E27FC236}">
                <a16:creationId xmlns:a16="http://schemas.microsoft.com/office/drawing/2014/main" id="{4EEBF712-C526-86A8-B478-BE68C51D3612}"/>
              </a:ext>
            </a:extLst>
          </p:cNvPr>
          <p:cNvSpPr txBox="1">
            <a:spLocks noChangeArrowheads="1"/>
          </p:cNvSpPr>
          <p:nvPr/>
        </p:nvSpPr>
        <p:spPr bwMode="auto">
          <a:xfrm>
            <a:off x="609600" y="729554"/>
            <a:ext cx="11582400" cy="10530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dirty="0"/>
              <a:t>Generally containers run one process, and are expected to do one thing.  Thus we need a way for containers to work together to build useful architectures</a:t>
            </a:r>
          </a:p>
        </p:txBody>
      </p:sp>
      <p:sp>
        <p:nvSpPr>
          <p:cNvPr id="26" name="Rectangle 25">
            <a:extLst>
              <a:ext uri="{FF2B5EF4-FFF2-40B4-BE49-F238E27FC236}">
                <a16:creationId xmlns:a16="http://schemas.microsoft.com/office/drawing/2014/main" id="{CC3DB64D-DE7B-5587-2FB8-E2E9FCB6A5EB}"/>
              </a:ext>
            </a:extLst>
          </p:cNvPr>
          <p:cNvSpPr/>
          <p:nvPr/>
        </p:nvSpPr>
        <p:spPr bwMode="auto">
          <a:xfrm>
            <a:off x="3672805" y="3338990"/>
            <a:ext cx="3075976" cy="1148424"/>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Vue demo application</a:t>
            </a:r>
            <a:br>
              <a:rPr lang="en-US" dirty="0">
                <a:latin typeface="+mn-lt"/>
                <a:ea typeface="ＭＳ Ｐゴシック" charset="0"/>
              </a:rPr>
            </a:br>
            <a:r>
              <a:rPr lang="en-US" dirty="0">
                <a:latin typeface="+mn-lt"/>
                <a:ea typeface="ＭＳ Ｐゴシック" charset="0"/>
              </a:rPr>
              <a:t>(container)</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11" name="Rectangle 10">
            <a:extLst>
              <a:ext uri="{FF2B5EF4-FFF2-40B4-BE49-F238E27FC236}">
                <a16:creationId xmlns:a16="http://schemas.microsoft.com/office/drawing/2014/main" id="{D6E4D5C3-E10D-1AA1-7B54-39B7613B380A}"/>
              </a:ext>
            </a:extLst>
          </p:cNvPr>
          <p:cNvSpPr/>
          <p:nvPr/>
        </p:nvSpPr>
        <p:spPr bwMode="auto">
          <a:xfrm>
            <a:off x="7568367" y="2028274"/>
            <a:ext cx="3075976" cy="1148424"/>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Node Blockchain API</a:t>
            </a:r>
            <a:br>
              <a:rPr lang="en-US" dirty="0">
                <a:latin typeface="+mn-lt"/>
                <a:ea typeface="ＭＳ Ｐゴシック" charset="0"/>
              </a:rPr>
            </a:br>
            <a:r>
              <a:rPr lang="en-US" dirty="0">
                <a:latin typeface="+mn-lt"/>
                <a:ea typeface="ＭＳ Ｐゴシック" charset="0"/>
              </a:rPr>
              <a:t>(container)</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12" name="Rectangle 11">
            <a:extLst>
              <a:ext uri="{FF2B5EF4-FFF2-40B4-BE49-F238E27FC236}">
                <a16:creationId xmlns:a16="http://schemas.microsoft.com/office/drawing/2014/main" id="{EC09D27A-1BD8-B9EE-B541-72C8C4139A3F}"/>
              </a:ext>
            </a:extLst>
          </p:cNvPr>
          <p:cNvSpPr/>
          <p:nvPr/>
        </p:nvSpPr>
        <p:spPr bwMode="auto">
          <a:xfrm>
            <a:off x="7568367" y="3338990"/>
            <a:ext cx="3075976" cy="1148424"/>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Go Blockchain API</a:t>
            </a:r>
            <a:br>
              <a:rPr lang="en-US" dirty="0">
                <a:latin typeface="+mn-lt"/>
                <a:ea typeface="ＭＳ Ｐゴシック" charset="0"/>
              </a:rPr>
            </a:br>
            <a:r>
              <a:rPr lang="en-US" dirty="0">
                <a:latin typeface="+mn-lt"/>
                <a:ea typeface="ＭＳ Ｐゴシック" charset="0"/>
              </a:rPr>
              <a:t>(container)</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13" name="Rectangle 12">
            <a:extLst>
              <a:ext uri="{FF2B5EF4-FFF2-40B4-BE49-F238E27FC236}">
                <a16:creationId xmlns:a16="http://schemas.microsoft.com/office/drawing/2014/main" id="{945D01C8-E6E7-59AB-0866-412788354160}"/>
              </a:ext>
            </a:extLst>
          </p:cNvPr>
          <p:cNvSpPr/>
          <p:nvPr/>
        </p:nvSpPr>
        <p:spPr bwMode="auto">
          <a:xfrm>
            <a:off x="7568367" y="4756807"/>
            <a:ext cx="3075976" cy="1148424"/>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GitHub API</a:t>
            </a:r>
            <a:br>
              <a:rPr lang="en-US" dirty="0">
                <a:latin typeface="+mn-lt"/>
                <a:ea typeface="ＭＳ Ｐゴシック" charset="0"/>
              </a:rPr>
            </a:br>
            <a:r>
              <a:rPr lang="en-US" dirty="0">
                <a:latin typeface="+mn-lt"/>
                <a:ea typeface="ＭＳ Ｐゴシック" charset="0"/>
              </a:rPr>
              <a:t>(external)</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14" name="Rectangle 13">
            <a:extLst>
              <a:ext uri="{FF2B5EF4-FFF2-40B4-BE49-F238E27FC236}">
                <a16:creationId xmlns:a16="http://schemas.microsoft.com/office/drawing/2014/main" id="{10F4D39D-D66E-CB77-761F-B7413E0B341E}"/>
              </a:ext>
            </a:extLst>
          </p:cNvPr>
          <p:cNvSpPr/>
          <p:nvPr/>
        </p:nvSpPr>
        <p:spPr bwMode="auto">
          <a:xfrm>
            <a:off x="1008935" y="3338990"/>
            <a:ext cx="1844284" cy="1148424"/>
          </a:xfrm>
          <a:prstGeom prst="rect">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Browser </a:t>
            </a:r>
            <a:br>
              <a:rPr lang="en-US" dirty="0">
                <a:latin typeface="+mn-lt"/>
                <a:ea typeface="ＭＳ Ｐゴシック" charset="0"/>
              </a:rPr>
            </a:br>
            <a:r>
              <a:rPr lang="en-US" dirty="0">
                <a:latin typeface="+mn-lt"/>
                <a:ea typeface="ＭＳ Ｐゴシック" charset="0"/>
              </a:rPr>
              <a:t>Running </a:t>
            </a:r>
            <a:br>
              <a:rPr lang="en-US" dirty="0">
                <a:latin typeface="+mn-lt"/>
                <a:ea typeface="ＭＳ Ｐゴシック" charset="0"/>
              </a:rPr>
            </a:br>
            <a:r>
              <a:rPr lang="en-US" dirty="0">
                <a:latin typeface="+mn-lt"/>
                <a:ea typeface="ＭＳ Ｐゴシック" charset="0"/>
              </a:rPr>
              <a:t>Vue SPA</a:t>
            </a:r>
            <a:endParaRPr kumimoji="0" lang="en-US" b="0" i="0" u="none" strike="noStrike" cap="none" normalizeH="0" baseline="0" dirty="0">
              <a:ln>
                <a:noFill/>
              </a:ln>
              <a:solidFill>
                <a:schemeClr val="tx1"/>
              </a:solidFill>
              <a:effectLst/>
              <a:latin typeface="+mn-lt"/>
              <a:ea typeface="ＭＳ Ｐゴシック" charset="0"/>
            </a:endParaRPr>
          </a:p>
        </p:txBody>
      </p:sp>
      <p:cxnSp>
        <p:nvCxnSpPr>
          <p:cNvPr id="6" name="Straight Arrow Connector 5">
            <a:extLst>
              <a:ext uri="{FF2B5EF4-FFF2-40B4-BE49-F238E27FC236}">
                <a16:creationId xmlns:a16="http://schemas.microsoft.com/office/drawing/2014/main" id="{EBAC9685-EBF2-B752-0869-6B5A1C8A1623}"/>
              </a:ext>
            </a:extLst>
          </p:cNvPr>
          <p:cNvCxnSpPr>
            <a:stCxn id="14" idx="3"/>
            <a:endCxn id="26" idx="1"/>
          </p:cNvCxnSpPr>
          <p:nvPr/>
        </p:nvCxnSpPr>
        <p:spPr>
          <a:xfrm>
            <a:off x="2853219" y="3913202"/>
            <a:ext cx="81958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4C4A8FB-DE8B-93C5-C232-2C81831D2351}"/>
              </a:ext>
            </a:extLst>
          </p:cNvPr>
          <p:cNvCxnSpPr>
            <a:cxnSpLocks/>
            <a:stCxn id="26" idx="3"/>
            <a:endCxn id="11" idx="1"/>
          </p:cNvCxnSpPr>
          <p:nvPr/>
        </p:nvCxnSpPr>
        <p:spPr>
          <a:xfrm flipV="1">
            <a:off x="6748781" y="2602486"/>
            <a:ext cx="819586" cy="13107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3D9F1A1-5E0F-3EC5-CB77-5A96188AD3C7}"/>
              </a:ext>
            </a:extLst>
          </p:cNvPr>
          <p:cNvCxnSpPr>
            <a:cxnSpLocks/>
            <a:stCxn id="26" idx="3"/>
            <a:endCxn id="12" idx="1"/>
          </p:cNvCxnSpPr>
          <p:nvPr/>
        </p:nvCxnSpPr>
        <p:spPr>
          <a:xfrm>
            <a:off x="6748781" y="3913202"/>
            <a:ext cx="81958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4B0557A-273B-265B-0C95-2CF7DC7BD53B}"/>
              </a:ext>
            </a:extLst>
          </p:cNvPr>
          <p:cNvCxnSpPr>
            <a:cxnSpLocks/>
            <a:stCxn id="26" idx="3"/>
          </p:cNvCxnSpPr>
          <p:nvPr/>
        </p:nvCxnSpPr>
        <p:spPr>
          <a:xfrm>
            <a:off x="6748781" y="3913202"/>
            <a:ext cx="819586" cy="13107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21329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24</a:t>
            </a:fld>
            <a:endParaRPr lang="en-US" dirty="0"/>
          </a:p>
        </p:txBody>
      </p:sp>
      <p:sp>
        <p:nvSpPr>
          <p:cNvPr id="680962" name="Rectangle 2"/>
          <p:cNvSpPr>
            <a:spLocks noGrp="1" noChangeArrowheads="1"/>
          </p:cNvSpPr>
          <p:nvPr>
            <p:ph type="title"/>
          </p:nvPr>
        </p:nvSpPr>
        <p:spPr>
          <a:xfrm>
            <a:off x="609600" y="35195"/>
            <a:ext cx="10972800" cy="698948"/>
          </a:xfrm>
        </p:spPr>
        <p:txBody>
          <a:bodyPr/>
          <a:lstStyle/>
          <a:p>
            <a:r>
              <a:rPr lang="en-US" dirty="0"/>
              <a:t>Container Repositories</a:t>
            </a:r>
          </a:p>
        </p:txBody>
      </p:sp>
      <p:sp>
        <p:nvSpPr>
          <p:cNvPr id="19" name="Rectangle 3" descr="Rectangle: Click to edit Master text styles&#10;Second level&#10;Third level&#10;Fourth level&#10;Fifth level">
            <a:extLst>
              <a:ext uri="{FF2B5EF4-FFF2-40B4-BE49-F238E27FC236}">
                <a16:creationId xmlns:a16="http://schemas.microsoft.com/office/drawing/2014/main" id="{4EEBF712-C526-86A8-B478-BE68C51D3612}"/>
              </a:ext>
            </a:extLst>
          </p:cNvPr>
          <p:cNvSpPr txBox="1">
            <a:spLocks noChangeArrowheads="1"/>
          </p:cNvSpPr>
          <p:nvPr/>
        </p:nvSpPr>
        <p:spPr bwMode="auto">
          <a:xfrm>
            <a:off x="609600" y="729554"/>
            <a:ext cx="11582400" cy="10530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dirty="0"/>
              <a:t>After containers are created, they are generally pushed to a container repository.  These could be public or private</a:t>
            </a:r>
          </a:p>
        </p:txBody>
      </p:sp>
      <p:sp>
        <p:nvSpPr>
          <p:cNvPr id="11" name="Rectangle 10">
            <a:extLst>
              <a:ext uri="{FF2B5EF4-FFF2-40B4-BE49-F238E27FC236}">
                <a16:creationId xmlns:a16="http://schemas.microsoft.com/office/drawing/2014/main" id="{D6E4D5C3-E10D-1AA1-7B54-39B7613B380A}"/>
              </a:ext>
            </a:extLst>
          </p:cNvPr>
          <p:cNvSpPr/>
          <p:nvPr/>
        </p:nvSpPr>
        <p:spPr bwMode="auto">
          <a:xfrm>
            <a:off x="8941464" y="1987488"/>
            <a:ext cx="3075976" cy="1148424"/>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Manage </a:t>
            </a:r>
            <a:br>
              <a:rPr lang="en-US" dirty="0">
                <a:latin typeface="+mn-lt"/>
                <a:ea typeface="ＭＳ Ｐゴシック" charset="0"/>
              </a:rPr>
            </a:br>
            <a:r>
              <a:rPr lang="en-US" dirty="0">
                <a:latin typeface="+mn-lt"/>
                <a:ea typeface="ＭＳ Ｐゴシック" charset="0"/>
              </a:rPr>
              <a:t>Container </a:t>
            </a:r>
            <a:br>
              <a:rPr lang="en-US" dirty="0">
                <a:latin typeface="+mn-lt"/>
                <a:ea typeface="ＭＳ Ｐゴシック" charset="0"/>
              </a:rPr>
            </a:br>
            <a:r>
              <a:rPr lang="en-US" dirty="0">
                <a:latin typeface="+mn-lt"/>
                <a:ea typeface="ＭＳ Ｐゴシック" charset="0"/>
              </a:rPr>
              <a:t>Versions</a:t>
            </a:r>
            <a:endParaRPr kumimoji="0" lang="en-US" b="0" i="0" u="none" strike="noStrike" cap="none" normalizeH="0" baseline="0" dirty="0">
              <a:ln>
                <a:noFill/>
              </a:ln>
              <a:solidFill>
                <a:schemeClr val="tx1"/>
              </a:solidFill>
              <a:effectLst/>
              <a:latin typeface="+mn-lt"/>
              <a:ea typeface="ＭＳ Ｐゴシック" charset="0"/>
            </a:endParaRPr>
          </a:p>
        </p:txBody>
      </p:sp>
      <p:pic>
        <p:nvPicPr>
          <p:cNvPr id="2" name="Picture 1">
            <a:extLst>
              <a:ext uri="{FF2B5EF4-FFF2-40B4-BE49-F238E27FC236}">
                <a16:creationId xmlns:a16="http://schemas.microsoft.com/office/drawing/2014/main" id="{CE9D91BE-7D35-BC12-A4FC-60DF8BFD71A1}"/>
              </a:ext>
            </a:extLst>
          </p:cNvPr>
          <p:cNvPicPr>
            <a:picLocks noChangeAspect="1"/>
          </p:cNvPicPr>
          <p:nvPr/>
        </p:nvPicPr>
        <p:blipFill>
          <a:blip r:embed="rId2"/>
          <a:stretch>
            <a:fillRect/>
          </a:stretch>
        </p:blipFill>
        <p:spPr>
          <a:xfrm>
            <a:off x="609600" y="1793229"/>
            <a:ext cx="7988300" cy="4337463"/>
          </a:xfrm>
          <a:prstGeom prst="rect">
            <a:avLst/>
          </a:prstGeom>
        </p:spPr>
      </p:pic>
      <p:sp>
        <p:nvSpPr>
          <p:cNvPr id="15" name="Rectangle 14">
            <a:extLst>
              <a:ext uri="{FF2B5EF4-FFF2-40B4-BE49-F238E27FC236}">
                <a16:creationId xmlns:a16="http://schemas.microsoft.com/office/drawing/2014/main" id="{71707FF3-7EF9-94A4-80E8-4A86555DEB30}"/>
              </a:ext>
            </a:extLst>
          </p:cNvPr>
          <p:cNvSpPr/>
          <p:nvPr/>
        </p:nvSpPr>
        <p:spPr bwMode="auto">
          <a:xfrm>
            <a:off x="8941464" y="3289499"/>
            <a:ext cx="3075976" cy="1148424"/>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Push Containers </a:t>
            </a:r>
            <a:br>
              <a:rPr lang="en-US" dirty="0">
                <a:latin typeface="+mn-lt"/>
                <a:ea typeface="ＭＳ Ｐゴシック" charset="0"/>
              </a:rPr>
            </a:br>
            <a:r>
              <a:rPr lang="en-US" dirty="0">
                <a:latin typeface="+mn-lt"/>
                <a:ea typeface="ＭＳ Ｐゴシック" charset="0"/>
              </a:rPr>
              <a:t>on Build</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16" name="Rectangle 15">
            <a:extLst>
              <a:ext uri="{FF2B5EF4-FFF2-40B4-BE49-F238E27FC236}">
                <a16:creationId xmlns:a16="http://schemas.microsoft.com/office/drawing/2014/main" id="{B5B94EF6-EC7E-0282-243D-788DC0B35522}"/>
              </a:ext>
            </a:extLst>
          </p:cNvPr>
          <p:cNvSpPr/>
          <p:nvPr/>
        </p:nvSpPr>
        <p:spPr bwMode="auto">
          <a:xfrm>
            <a:off x="8941464" y="4591510"/>
            <a:ext cx="3075976" cy="1148424"/>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Pull Containers </a:t>
            </a:r>
            <a:br>
              <a:rPr lang="en-US" dirty="0">
                <a:latin typeface="+mn-lt"/>
                <a:ea typeface="ＭＳ Ｐゴシック" charset="0"/>
              </a:rPr>
            </a:br>
            <a:r>
              <a:rPr lang="en-US" dirty="0">
                <a:latin typeface="+mn-lt"/>
                <a:ea typeface="ＭＳ Ｐゴシック" charset="0"/>
              </a:rPr>
              <a:t>When Needed</a:t>
            </a:r>
            <a:endParaRPr kumimoji="0" lang="en-US" b="0" i="0" u="none" strike="noStrike" cap="none" normalizeH="0" baseline="0" dirty="0">
              <a:ln>
                <a:noFill/>
              </a:ln>
              <a:solidFill>
                <a:schemeClr val="tx1"/>
              </a:solidFill>
              <a:effectLst/>
              <a:latin typeface="+mn-lt"/>
              <a:ea typeface="ＭＳ Ｐゴシック" charset="0"/>
            </a:endParaRPr>
          </a:p>
        </p:txBody>
      </p:sp>
    </p:spTree>
    <p:extLst>
      <p:ext uri="{BB962C8B-B14F-4D97-AF65-F5344CB8AC3E}">
        <p14:creationId xmlns:p14="http://schemas.microsoft.com/office/powerpoint/2010/main" val="2414328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25</a:t>
            </a:fld>
            <a:endParaRPr lang="en-US" dirty="0"/>
          </a:p>
        </p:txBody>
      </p:sp>
      <p:sp>
        <p:nvSpPr>
          <p:cNvPr id="680962" name="Rectangle 2"/>
          <p:cNvSpPr>
            <a:spLocks noGrp="1" noChangeArrowheads="1"/>
          </p:cNvSpPr>
          <p:nvPr>
            <p:ph type="title"/>
          </p:nvPr>
        </p:nvSpPr>
        <p:spPr>
          <a:xfrm>
            <a:off x="609600" y="35195"/>
            <a:ext cx="10972800" cy="698948"/>
          </a:xfrm>
        </p:spPr>
        <p:txBody>
          <a:bodyPr/>
          <a:lstStyle/>
          <a:p>
            <a:r>
              <a:rPr lang="en-US" dirty="0"/>
              <a:t>Container Repositories</a:t>
            </a:r>
          </a:p>
        </p:txBody>
      </p:sp>
      <p:sp>
        <p:nvSpPr>
          <p:cNvPr id="19" name="Rectangle 3" descr="Rectangle: Click to edit Master text styles&#10;Second level&#10;Third level&#10;Fourth level&#10;Fifth level">
            <a:extLst>
              <a:ext uri="{FF2B5EF4-FFF2-40B4-BE49-F238E27FC236}">
                <a16:creationId xmlns:a16="http://schemas.microsoft.com/office/drawing/2014/main" id="{4EEBF712-C526-86A8-B478-BE68C51D3612}"/>
              </a:ext>
            </a:extLst>
          </p:cNvPr>
          <p:cNvSpPr txBox="1">
            <a:spLocks noChangeArrowheads="1"/>
          </p:cNvSpPr>
          <p:nvPr/>
        </p:nvSpPr>
        <p:spPr bwMode="auto">
          <a:xfrm>
            <a:off x="609600" y="729554"/>
            <a:ext cx="11582400" cy="10530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dirty="0"/>
              <a:t>Container repositories also keep track of the container layers and can do other things like scan for security vulnerabilities  </a:t>
            </a:r>
          </a:p>
        </p:txBody>
      </p:sp>
      <p:pic>
        <p:nvPicPr>
          <p:cNvPr id="3" name="Picture 2">
            <a:extLst>
              <a:ext uri="{FF2B5EF4-FFF2-40B4-BE49-F238E27FC236}">
                <a16:creationId xmlns:a16="http://schemas.microsoft.com/office/drawing/2014/main" id="{7E2402B3-CD2E-9719-D43C-E399628E0CD8}"/>
              </a:ext>
            </a:extLst>
          </p:cNvPr>
          <p:cNvPicPr>
            <a:picLocks noChangeAspect="1"/>
          </p:cNvPicPr>
          <p:nvPr/>
        </p:nvPicPr>
        <p:blipFill>
          <a:blip r:embed="rId2"/>
          <a:stretch>
            <a:fillRect/>
          </a:stretch>
        </p:blipFill>
        <p:spPr>
          <a:xfrm>
            <a:off x="730464" y="2086632"/>
            <a:ext cx="10851936" cy="3965502"/>
          </a:xfrm>
          <a:prstGeom prst="rect">
            <a:avLst/>
          </a:prstGeom>
        </p:spPr>
      </p:pic>
    </p:spTree>
    <p:extLst>
      <p:ext uri="{BB962C8B-B14F-4D97-AF65-F5344CB8AC3E}">
        <p14:creationId xmlns:p14="http://schemas.microsoft.com/office/powerpoint/2010/main" val="24416523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26</a:t>
            </a:fld>
            <a:endParaRPr lang="en-US" dirty="0"/>
          </a:p>
        </p:txBody>
      </p:sp>
      <p:sp>
        <p:nvSpPr>
          <p:cNvPr id="680962" name="Rectangle 2"/>
          <p:cNvSpPr>
            <a:spLocks noGrp="1" noChangeArrowheads="1"/>
          </p:cNvSpPr>
          <p:nvPr>
            <p:ph type="title"/>
          </p:nvPr>
        </p:nvSpPr>
        <p:spPr>
          <a:xfrm>
            <a:off x="609600" y="35195"/>
            <a:ext cx="10972800" cy="698948"/>
          </a:xfrm>
        </p:spPr>
        <p:txBody>
          <a:bodyPr/>
          <a:lstStyle/>
          <a:p>
            <a:r>
              <a:rPr lang="en-US" dirty="0"/>
              <a:t>Using Docker-Compose</a:t>
            </a:r>
          </a:p>
        </p:txBody>
      </p:sp>
      <p:sp>
        <p:nvSpPr>
          <p:cNvPr id="19" name="Rectangle 3" descr="Rectangle: Click to edit Master text styles&#10;Second level&#10;Third level&#10;Fourth level&#10;Fifth level">
            <a:extLst>
              <a:ext uri="{FF2B5EF4-FFF2-40B4-BE49-F238E27FC236}">
                <a16:creationId xmlns:a16="http://schemas.microsoft.com/office/drawing/2014/main" id="{4EEBF712-C526-86A8-B478-BE68C51D3612}"/>
              </a:ext>
            </a:extLst>
          </p:cNvPr>
          <p:cNvSpPr txBox="1">
            <a:spLocks noChangeArrowheads="1"/>
          </p:cNvSpPr>
          <p:nvPr/>
        </p:nvSpPr>
        <p:spPr bwMode="auto">
          <a:xfrm>
            <a:off x="609600" y="729554"/>
            <a:ext cx="11582400" cy="10530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dirty="0"/>
              <a:t>Generally containers run one process, and are expected to do one thing.  Thus we need a way for containers to work together to build useful architectures</a:t>
            </a:r>
          </a:p>
        </p:txBody>
      </p:sp>
      <p:pic>
        <p:nvPicPr>
          <p:cNvPr id="2" name="Picture 1">
            <a:extLst>
              <a:ext uri="{FF2B5EF4-FFF2-40B4-BE49-F238E27FC236}">
                <a16:creationId xmlns:a16="http://schemas.microsoft.com/office/drawing/2014/main" id="{F20C26B3-6131-4654-AA2F-55D4F2631CE2}"/>
              </a:ext>
            </a:extLst>
          </p:cNvPr>
          <p:cNvPicPr>
            <a:picLocks noChangeAspect="1"/>
          </p:cNvPicPr>
          <p:nvPr/>
        </p:nvPicPr>
        <p:blipFill>
          <a:blip r:embed="rId2"/>
          <a:stretch>
            <a:fillRect/>
          </a:stretch>
        </p:blipFill>
        <p:spPr>
          <a:xfrm>
            <a:off x="198040" y="1856595"/>
            <a:ext cx="6247730" cy="3719747"/>
          </a:xfrm>
          <a:prstGeom prst="rect">
            <a:avLst/>
          </a:prstGeom>
        </p:spPr>
      </p:pic>
      <p:pic>
        <p:nvPicPr>
          <p:cNvPr id="10" name="Picture 9">
            <a:extLst>
              <a:ext uri="{FF2B5EF4-FFF2-40B4-BE49-F238E27FC236}">
                <a16:creationId xmlns:a16="http://schemas.microsoft.com/office/drawing/2014/main" id="{9E9D7691-9811-268A-2CF1-74B2109A830D}"/>
              </a:ext>
            </a:extLst>
          </p:cNvPr>
          <p:cNvPicPr>
            <a:picLocks noChangeAspect="1"/>
          </p:cNvPicPr>
          <p:nvPr/>
        </p:nvPicPr>
        <p:blipFill rotWithShape="1">
          <a:blip r:embed="rId3"/>
          <a:srcRect l="23881"/>
          <a:stretch/>
        </p:blipFill>
        <p:spPr>
          <a:xfrm>
            <a:off x="6567565" y="2109080"/>
            <a:ext cx="5255509" cy="3467262"/>
          </a:xfrm>
          <a:prstGeom prst="rect">
            <a:avLst/>
          </a:prstGeom>
        </p:spPr>
      </p:pic>
      <p:sp>
        <p:nvSpPr>
          <p:cNvPr id="31" name="Rectangle 30">
            <a:extLst>
              <a:ext uri="{FF2B5EF4-FFF2-40B4-BE49-F238E27FC236}">
                <a16:creationId xmlns:a16="http://schemas.microsoft.com/office/drawing/2014/main" id="{A538B22B-A0C9-4D46-4D4F-4393C7C9CF41}"/>
              </a:ext>
            </a:extLst>
          </p:cNvPr>
          <p:cNvSpPr/>
          <p:nvPr/>
        </p:nvSpPr>
        <p:spPr>
          <a:xfrm rot="16200000">
            <a:off x="6127349" y="2845290"/>
            <a:ext cx="1223412" cy="342979"/>
          </a:xfrm>
          <a:prstGeom prst="rect">
            <a:avLst/>
          </a:prstGeom>
        </p:spPr>
        <p:txBody>
          <a:bodyPr wrap="none">
            <a:spAutoFit/>
          </a:bodyPr>
          <a:lstStyle/>
          <a:p>
            <a:r>
              <a:rPr lang="en-US" dirty="0"/>
              <a:t>Port 5080</a:t>
            </a:r>
          </a:p>
        </p:txBody>
      </p:sp>
      <p:sp>
        <p:nvSpPr>
          <p:cNvPr id="33" name="Rectangle 32">
            <a:extLst>
              <a:ext uri="{FF2B5EF4-FFF2-40B4-BE49-F238E27FC236}">
                <a16:creationId xmlns:a16="http://schemas.microsoft.com/office/drawing/2014/main" id="{B509B268-02F3-B82E-4D54-EA4A41F6E992}"/>
              </a:ext>
            </a:extLst>
          </p:cNvPr>
          <p:cNvSpPr/>
          <p:nvPr/>
        </p:nvSpPr>
        <p:spPr>
          <a:xfrm rot="16200000">
            <a:off x="8412124" y="2679539"/>
            <a:ext cx="1223412" cy="342979"/>
          </a:xfrm>
          <a:prstGeom prst="rect">
            <a:avLst/>
          </a:prstGeom>
        </p:spPr>
        <p:txBody>
          <a:bodyPr wrap="none">
            <a:spAutoFit/>
          </a:bodyPr>
          <a:lstStyle/>
          <a:p>
            <a:r>
              <a:rPr lang="en-US" dirty="0"/>
              <a:t>Port 5094</a:t>
            </a:r>
          </a:p>
        </p:txBody>
      </p:sp>
      <p:sp>
        <p:nvSpPr>
          <p:cNvPr id="34" name="Rectangle 33">
            <a:extLst>
              <a:ext uri="{FF2B5EF4-FFF2-40B4-BE49-F238E27FC236}">
                <a16:creationId xmlns:a16="http://schemas.microsoft.com/office/drawing/2014/main" id="{D40E90ED-608D-33D5-7E26-1CAFBF1C3C6A}"/>
              </a:ext>
            </a:extLst>
          </p:cNvPr>
          <p:cNvSpPr/>
          <p:nvPr/>
        </p:nvSpPr>
        <p:spPr>
          <a:xfrm>
            <a:off x="9023830" y="3456996"/>
            <a:ext cx="774571" cy="342979"/>
          </a:xfrm>
          <a:prstGeom prst="rect">
            <a:avLst/>
          </a:prstGeom>
        </p:spPr>
        <p:txBody>
          <a:bodyPr wrap="none">
            <a:spAutoFit/>
          </a:bodyPr>
          <a:lstStyle/>
          <a:p>
            <a:r>
              <a:rPr lang="en-US" dirty="0"/>
              <a:t>:9095</a:t>
            </a:r>
          </a:p>
        </p:txBody>
      </p:sp>
      <p:sp>
        <p:nvSpPr>
          <p:cNvPr id="35" name="Rectangle 34">
            <a:extLst>
              <a:ext uri="{FF2B5EF4-FFF2-40B4-BE49-F238E27FC236}">
                <a16:creationId xmlns:a16="http://schemas.microsoft.com/office/drawing/2014/main" id="{67A16E63-DCBD-029E-B849-7FCAA15E0547}"/>
              </a:ext>
            </a:extLst>
          </p:cNvPr>
          <p:cNvSpPr/>
          <p:nvPr/>
        </p:nvSpPr>
        <p:spPr>
          <a:xfrm rot="3214659">
            <a:off x="8587103" y="4495077"/>
            <a:ext cx="1095172" cy="841577"/>
          </a:xfrm>
          <a:prstGeom prst="rect">
            <a:avLst/>
          </a:prstGeom>
        </p:spPr>
        <p:txBody>
          <a:bodyPr wrap="none">
            <a:spAutoFit/>
          </a:bodyPr>
          <a:lstStyle/>
          <a:p>
            <a:r>
              <a:rPr lang="en-US" dirty="0"/>
              <a:t>External</a:t>
            </a:r>
            <a:br>
              <a:rPr lang="en-US" dirty="0"/>
            </a:br>
            <a:r>
              <a:rPr lang="en-US" dirty="0"/>
              <a:t>Port 443</a:t>
            </a:r>
            <a:br>
              <a:rPr lang="en-US" dirty="0"/>
            </a:br>
            <a:r>
              <a:rPr lang="en-US" dirty="0"/>
              <a:t>https</a:t>
            </a:r>
          </a:p>
        </p:txBody>
      </p:sp>
      <p:sp>
        <p:nvSpPr>
          <p:cNvPr id="36" name="Rectangle 3" descr="Rectangle: Click to edit Master text styles&#10;Second level&#10;Third level&#10;Fourth level&#10;Fifth level">
            <a:extLst>
              <a:ext uri="{FF2B5EF4-FFF2-40B4-BE49-F238E27FC236}">
                <a16:creationId xmlns:a16="http://schemas.microsoft.com/office/drawing/2014/main" id="{9070BD2A-2440-452F-9E0C-D54F5E9B242B}"/>
              </a:ext>
            </a:extLst>
          </p:cNvPr>
          <p:cNvSpPr txBox="1">
            <a:spLocks noChangeArrowheads="1"/>
          </p:cNvSpPr>
          <p:nvPr/>
        </p:nvSpPr>
        <p:spPr bwMode="auto">
          <a:xfrm>
            <a:off x="447206" y="5769746"/>
            <a:ext cx="11582400" cy="10530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dirty="0"/>
              <a:t>Docker compose allows us to bring up collections of containers via </a:t>
            </a:r>
            <a:br>
              <a:rPr lang="en-US" sz="2000" dirty="0"/>
            </a:br>
            <a:r>
              <a:rPr lang="en-US" sz="2000" dirty="0"/>
              <a:t>docker-compose up, and docker-compose down</a:t>
            </a:r>
          </a:p>
        </p:txBody>
      </p:sp>
    </p:spTree>
    <p:extLst>
      <p:ext uri="{BB962C8B-B14F-4D97-AF65-F5344CB8AC3E}">
        <p14:creationId xmlns:p14="http://schemas.microsoft.com/office/powerpoint/2010/main" val="6323780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27</a:t>
            </a:fld>
            <a:endParaRPr lang="en-US" dirty="0"/>
          </a:p>
        </p:txBody>
      </p:sp>
      <p:sp>
        <p:nvSpPr>
          <p:cNvPr id="680962" name="Rectangle 2"/>
          <p:cNvSpPr>
            <a:spLocks noGrp="1" noChangeArrowheads="1"/>
          </p:cNvSpPr>
          <p:nvPr>
            <p:ph type="title"/>
          </p:nvPr>
        </p:nvSpPr>
        <p:spPr>
          <a:xfrm>
            <a:off x="609600" y="35195"/>
            <a:ext cx="10972800" cy="698948"/>
          </a:xfrm>
        </p:spPr>
        <p:txBody>
          <a:bodyPr/>
          <a:lstStyle/>
          <a:p>
            <a:r>
              <a:rPr lang="en-US" dirty="0"/>
              <a:t>Architectural Issues with Docker-Compose</a:t>
            </a:r>
          </a:p>
        </p:txBody>
      </p:sp>
      <p:sp>
        <p:nvSpPr>
          <p:cNvPr id="19" name="Rectangle 3" descr="Rectangle: Click to edit Master text styles&#10;Second level&#10;Third level&#10;Fourth level&#10;Fifth level">
            <a:extLst>
              <a:ext uri="{FF2B5EF4-FFF2-40B4-BE49-F238E27FC236}">
                <a16:creationId xmlns:a16="http://schemas.microsoft.com/office/drawing/2014/main" id="{4EEBF712-C526-86A8-B478-BE68C51D3612}"/>
              </a:ext>
            </a:extLst>
          </p:cNvPr>
          <p:cNvSpPr txBox="1">
            <a:spLocks noChangeArrowheads="1"/>
          </p:cNvSpPr>
          <p:nvPr/>
        </p:nvSpPr>
        <p:spPr bwMode="auto">
          <a:xfrm>
            <a:off x="609600" y="729554"/>
            <a:ext cx="11582400" cy="10530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dirty="0"/>
              <a:t>Docker compose does not supervise the running environment</a:t>
            </a:r>
          </a:p>
        </p:txBody>
      </p:sp>
      <p:pic>
        <p:nvPicPr>
          <p:cNvPr id="10" name="Picture 9">
            <a:extLst>
              <a:ext uri="{FF2B5EF4-FFF2-40B4-BE49-F238E27FC236}">
                <a16:creationId xmlns:a16="http://schemas.microsoft.com/office/drawing/2014/main" id="{9E9D7691-9811-268A-2CF1-74B2109A830D}"/>
              </a:ext>
            </a:extLst>
          </p:cNvPr>
          <p:cNvPicPr>
            <a:picLocks noChangeAspect="1"/>
          </p:cNvPicPr>
          <p:nvPr/>
        </p:nvPicPr>
        <p:blipFill rotWithShape="1">
          <a:blip r:embed="rId2"/>
          <a:srcRect l="23881"/>
          <a:stretch/>
        </p:blipFill>
        <p:spPr>
          <a:xfrm>
            <a:off x="457458" y="1494354"/>
            <a:ext cx="7416283" cy="4892808"/>
          </a:xfrm>
          <a:prstGeom prst="rect">
            <a:avLst/>
          </a:prstGeom>
        </p:spPr>
      </p:pic>
      <p:sp>
        <p:nvSpPr>
          <p:cNvPr id="31" name="Rectangle 30">
            <a:extLst>
              <a:ext uri="{FF2B5EF4-FFF2-40B4-BE49-F238E27FC236}">
                <a16:creationId xmlns:a16="http://schemas.microsoft.com/office/drawing/2014/main" id="{A538B22B-A0C9-4D46-4D4F-4393C7C9CF41}"/>
              </a:ext>
            </a:extLst>
          </p:cNvPr>
          <p:cNvSpPr/>
          <p:nvPr/>
        </p:nvSpPr>
        <p:spPr>
          <a:xfrm rot="16200000">
            <a:off x="-2105" y="3007516"/>
            <a:ext cx="1223412" cy="342979"/>
          </a:xfrm>
          <a:prstGeom prst="rect">
            <a:avLst/>
          </a:prstGeom>
        </p:spPr>
        <p:txBody>
          <a:bodyPr wrap="none">
            <a:spAutoFit/>
          </a:bodyPr>
          <a:lstStyle/>
          <a:p>
            <a:r>
              <a:rPr lang="en-US" dirty="0"/>
              <a:t>Port 5080</a:t>
            </a:r>
          </a:p>
        </p:txBody>
      </p:sp>
      <p:sp>
        <p:nvSpPr>
          <p:cNvPr id="33" name="Rectangle 32">
            <a:extLst>
              <a:ext uri="{FF2B5EF4-FFF2-40B4-BE49-F238E27FC236}">
                <a16:creationId xmlns:a16="http://schemas.microsoft.com/office/drawing/2014/main" id="{B509B268-02F3-B82E-4D54-EA4A41F6E992}"/>
              </a:ext>
            </a:extLst>
          </p:cNvPr>
          <p:cNvSpPr/>
          <p:nvPr/>
        </p:nvSpPr>
        <p:spPr>
          <a:xfrm rot="16200000">
            <a:off x="3510340" y="2442025"/>
            <a:ext cx="1223412" cy="342979"/>
          </a:xfrm>
          <a:prstGeom prst="rect">
            <a:avLst/>
          </a:prstGeom>
        </p:spPr>
        <p:txBody>
          <a:bodyPr wrap="none">
            <a:spAutoFit/>
          </a:bodyPr>
          <a:lstStyle/>
          <a:p>
            <a:r>
              <a:rPr lang="en-US" dirty="0"/>
              <a:t>Port 5094</a:t>
            </a:r>
          </a:p>
        </p:txBody>
      </p:sp>
      <p:sp>
        <p:nvSpPr>
          <p:cNvPr id="34" name="Rectangle 33">
            <a:extLst>
              <a:ext uri="{FF2B5EF4-FFF2-40B4-BE49-F238E27FC236}">
                <a16:creationId xmlns:a16="http://schemas.microsoft.com/office/drawing/2014/main" id="{D40E90ED-608D-33D5-7E26-1CAFBF1C3C6A}"/>
              </a:ext>
            </a:extLst>
          </p:cNvPr>
          <p:cNvSpPr/>
          <p:nvPr/>
        </p:nvSpPr>
        <p:spPr>
          <a:xfrm>
            <a:off x="4165599" y="3287265"/>
            <a:ext cx="697627" cy="592278"/>
          </a:xfrm>
          <a:prstGeom prst="rect">
            <a:avLst/>
          </a:prstGeom>
        </p:spPr>
        <p:txBody>
          <a:bodyPr wrap="none">
            <a:spAutoFit/>
          </a:bodyPr>
          <a:lstStyle/>
          <a:p>
            <a:r>
              <a:rPr lang="en-US" dirty="0"/>
              <a:t>Port</a:t>
            </a:r>
            <a:br>
              <a:rPr lang="en-US" dirty="0"/>
            </a:br>
            <a:r>
              <a:rPr lang="en-US" dirty="0"/>
              <a:t>5095</a:t>
            </a:r>
          </a:p>
        </p:txBody>
      </p:sp>
      <p:sp>
        <p:nvSpPr>
          <p:cNvPr id="35" name="Rectangle 34">
            <a:extLst>
              <a:ext uri="{FF2B5EF4-FFF2-40B4-BE49-F238E27FC236}">
                <a16:creationId xmlns:a16="http://schemas.microsoft.com/office/drawing/2014/main" id="{67A16E63-DCBD-029E-B849-7FCAA15E0547}"/>
              </a:ext>
            </a:extLst>
          </p:cNvPr>
          <p:cNvSpPr/>
          <p:nvPr/>
        </p:nvSpPr>
        <p:spPr>
          <a:xfrm rot="2816236">
            <a:off x="3544481" y="4668763"/>
            <a:ext cx="1095172" cy="841577"/>
          </a:xfrm>
          <a:prstGeom prst="rect">
            <a:avLst/>
          </a:prstGeom>
        </p:spPr>
        <p:txBody>
          <a:bodyPr wrap="none">
            <a:spAutoFit/>
          </a:bodyPr>
          <a:lstStyle/>
          <a:p>
            <a:r>
              <a:rPr lang="en-US" dirty="0"/>
              <a:t>External</a:t>
            </a:r>
            <a:br>
              <a:rPr lang="en-US" dirty="0"/>
            </a:br>
            <a:r>
              <a:rPr lang="en-US" dirty="0"/>
              <a:t>Port 443</a:t>
            </a:r>
            <a:br>
              <a:rPr lang="en-US" dirty="0"/>
            </a:br>
            <a:r>
              <a:rPr lang="en-US" dirty="0"/>
              <a:t>https</a:t>
            </a:r>
          </a:p>
        </p:txBody>
      </p:sp>
      <p:sp>
        <p:nvSpPr>
          <p:cNvPr id="36" name="Rectangle 3" descr="Rectangle: Click to edit Master text styles&#10;Second level&#10;Third level&#10;Fourth level&#10;Fifth level">
            <a:extLst>
              <a:ext uri="{FF2B5EF4-FFF2-40B4-BE49-F238E27FC236}">
                <a16:creationId xmlns:a16="http://schemas.microsoft.com/office/drawing/2014/main" id="{9070BD2A-2440-452F-9E0C-D54F5E9B242B}"/>
              </a:ext>
            </a:extLst>
          </p:cNvPr>
          <p:cNvSpPr txBox="1">
            <a:spLocks noChangeArrowheads="1"/>
          </p:cNvSpPr>
          <p:nvPr/>
        </p:nvSpPr>
        <p:spPr bwMode="auto">
          <a:xfrm>
            <a:off x="8025883" y="1573241"/>
            <a:ext cx="4199745" cy="10530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dirty="0">
                <a:solidFill>
                  <a:srgbClr val="FF0000"/>
                </a:solidFill>
              </a:rPr>
              <a:t>What happens if the process in this container crashes?</a:t>
            </a:r>
          </a:p>
        </p:txBody>
      </p:sp>
      <p:sp>
        <p:nvSpPr>
          <p:cNvPr id="18" name="Rectangle 3" descr="Rectangle: Click to edit Master text styles&#10;Second level&#10;Third level&#10;Fourth level&#10;Fifth level">
            <a:extLst>
              <a:ext uri="{FF2B5EF4-FFF2-40B4-BE49-F238E27FC236}">
                <a16:creationId xmlns:a16="http://schemas.microsoft.com/office/drawing/2014/main" id="{C34854BB-CF4D-5BCE-B2DA-2452506A2CD0}"/>
              </a:ext>
            </a:extLst>
          </p:cNvPr>
          <p:cNvSpPr txBox="1">
            <a:spLocks noChangeArrowheads="1"/>
          </p:cNvSpPr>
          <p:nvPr/>
        </p:nvSpPr>
        <p:spPr bwMode="auto">
          <a:xfrm>
            <a:off x="8040003" y="3121010"/>
            <a:ext cx="4199745" cy="10530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dirty="0">
                <a:solidFill>
                  <a:srgbClr val="FF0000"/>
                </a:solidFill>
              </a:rPr>
              <a:t>What happens if this container is getting slammed with traffic?</a:t>
            </a:r>
          </a:p>
        </p:txBody>
      </p:sp>
    </p:spTree>
    <p:extLst>
      <p:ext uri="{BB962C8B-B14F-4D97-AF65-F5344CB8AC3E}">
        <p14:creationId xmlns:p14="http://schemas.microsoft.com/office/powerpoint/2010/main" val="3750566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28</a:t>
            </a:fld>
            <a:endParaRPr lang="en-US" dirty="0"/>
          </a:p>
        </p:txBody>
      </p:sp>
      <p:sp>
        <p:nvSpPr>
          <p:cNvPr id="680962" name="Rectangle 2"/>
          <p:cNvSpPr>
            <a:spLocks noGrp="1" noChangeArrowheads="1"/>
          </p:cNvSpPr>
          <p:nvPr>
            <p:ph type="title"/>
          </p:nvPr>
        </p:nvSpPr>
        <p:spPr>
          <a:xfrm>
            <a:off x="609600" y="35195"/>
            <a:ext cx="10972800" cy="698948"/>
          </a:xfrm>
        </p:spPr>
        <p:txBody>
          <a:bodyPr/>
          <a:lstStyle/>
          <a:p>
            <a:r>
              <a:rPr lang="en-US" dirty="0"/>
              <a:t>Running Containers at Scale In Production</a:t>
            </a:r>
          </a:p>
        </p:txBody>
      </p:sp>
      <p:sp>
        <p:nvSpPr>
          <p:cNvPr id="3" name="TextBox 2">
            <a:extLst>
              <a:ext uri="{FF2B5EF4-FFF2-40B4-BE49-F238E27FC236}">
                <a16:creationId xmlns:a16="http://schemas.microsoft.com/office/drawing/2014/main" id="{205B2F9A-0FC9-91EA-0161-BC376B8B12B3}"/>
              </a:ext>
            </a:extLst>
          </p:cNvPr>
          <p:cNvSpPr txBox="1"/>
          <p:nvPr/>
        </p:nvSpPr>
        <p:spPr>
          <a:xfrm>
            <a:off x="609601" y="1034321"/>
            <a:ext cx="10972800" cy="1910075"/>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2400" b="0" dirty="0"/>
              <a:t>Containers are ephemeral – this is a big deal – every time its run it has the same starting state</a:t>
            </a:r>
          </a:p>
          <a:p>
            <a:pPr marL="285750" indent="-285750">
              <a:spcAft>
                <a:spcPts val="600"/>
              </a:spcAft>
              <a:buFont typeface="Arial" panose="020B0604020202020204" pitchFamily="34" charset="0"/>
              <a:buChar char="•"/>
            </a:pPr>
            <a:r>
              <a:rPr lang="en-US" sz="2400" b="0" dirty="0"/>
              <a:t>Containers can be distributed via container repositories and inherit other benefits like ensuring the proper </a:t>
            </a:r>
            <a:r>
              <a:rPr lang="en-US" sz="2400" b="0"/>
              <a:t>base images </a:t>
            </a:r>
            <a:r>
              <a:rPr lang="en-US" sz="2400" b="0" dirty="0"/>
              <a:t>are used, they are secure, </a:t>
            </a:r>
            <a:r>
              <a:rPr lang="en-US" sz="2400" b="0" dirty="0" err="1"/>
              <a:t>etc</a:t>
            </a:r>
            <a:endParaRPr lang="en-US" sz="2400" b="0" dirty="0"/>
          </a:p>
          <a:p>
            <a:pPr marL="285750" indent="-285750">
              <a:spcAft>
                <a:spcPts val="600"/>
              </a:spcAft>
              <a:buFont typeface="Arial" panose="020B0604020202020204" pitchFamily="34" charset="0"/>
              <a:buChar char="•"/>
            </a:pPr>
            <a:r>
              <a:rPr lang="en-US" sz="2400" b="0" dirty="0"/>
              <a:t>But containers alone are not enough: </a:t>
            </a:r>
          </a:p>
        </p:txBody>
      </p:sp>
      <p:sp>
        <p:nvSpPr>
          <p:cNvPr id="14" name="TextBox 13">
            <a:extLst>
              <a:ext uri="{FF2B5EF4-FFF2-40B4-BE49-F238E27FC236}">
                <a16:creationId xmlns:a16="http://schemas.microsoft.com/office/drawing/2014/main" id="{D1AFA9BB-ED0A-D6D4-BBB0-784CE1087A4C}"/>
              </a:ext>
            </a:extLst>
          </p:cNvPr>
          <p:cNvSpPr txBox="1"/>
          <p:nvPr/>
        </p:nvSpPr>
        <p:spPr>
          <a:xfrm>
            <a:off x="971863" y="3178445"/>
            <a:ext cx="10972800" cy="2984215"/>
          </a:xfrm>
          <a:prstGeom prst="rect">
            <a:avLst/>
          </a:prstGeom>
          <a:noFill/>
        </p:spPr>
        <p:txBody>
          <a:bodyPr wrap="square" rtlCol="0">
            <a:spAutoFit/>
          </a:bodyPr>
          <a:lstStyle/>
          <a:p>
            <a:pPr marL="342900" indent="-342900">
              <a:spcAft>
                <a:spcPts val="600"/>
              </a:spcAft>
              <a:buFont typeface="System Font Regular"/>
              <a:buChar char="-"/>
            </a:pPr>
            <a:r>
              <a:rPr lang="en-US" sz="2400" b="0" dirty="0"/>
              <a:t>They need to be “supervised” – are they healthy, have they crashed, do they need to be restarted?</a:t>
            </a:r>
          </a:p>
          <a:p>
            <a:pPr marL="342900" indent="-342900">
              <a:spcAft>
                <a:spcPts val="600"/>
              </a:spcAft>
              <a:buFont typeface="System Font Regular"/>
              <a:buChar char="-"/>
            </a:pPr>
            <a:r>
              <a:rPr lang="en-US" sz="2400" b="0" dirty="0"/>
              <a:t>They need to be distributed to prevent against issues when their runtime crashes</a:t>
            </a:r>
          </a:p>
          <a:p>
            <a:pPr marL="342900" indent="-342900">
              <a:spcAft>
                <a:spcPts val="600"/>
              </a:spcAft>
              <a:buFont typeface="System Font Regular"/>
              <a:buChar char="-"/>
            </a:pPr>
            <a:r>
              <a:rPr lang="en-US" sz="2400" b="0" dirty="0"/>
              <a:t>They need to be aware of load so they can </a:t>
            </a:r>
            <a:r>
              <a:rPr lang="en-US" sz="2400" b="0" dirty="0" err="1"/>
              <a:t>autoscale</a:t>
            </a:r>
            <a:r>
              <a:rPr lang="en-US" sz="2400" b="0" dirty="0"/>
              <a:t> up, and </a:t>
            </a:r>
            <a:r>
              <a:rPr lang="en-US" sz="2400" b="0" dirty="0" err="1"/>
              <a:t>autoscale</a:t>
            </a:r>
            <a:r>
              <a:rPr lang="en-US" sz="2400" b="0" dirty="0"/>
              <a:t> down</a:t>
            </a:r>
          </a:p>
          <a:p>
            <a:pPr marL="342900" indent="-342900">
              <a:spcAft>
                <a:spcPts val="600"/>
              </a:spcAft>
              <a:buFont typeface="System Font Regular"/>
              <a:buChar char="-"/>
            </a:pPr>
            <a:r>
              <a:rPr lang="en-US" sz="2400" b="0" dirty="0"/>
              <a:t>They need to be isolated, so only container workloads that interact with each other can interact with each other</a:t>
            </a:r>
          </a:p>
        </p:txBody>
      </p:sp>
    </p:spTree>
    <p:extLst>
      <p:ext uri="{BB962C8B-B14F-4D97-AF65-F5344CB8AC3E}">
        <p14:creationId xmlns:p14="http://schemas.microsoft.com/office/powerpoint/2010/main" val="22902053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29</a:t>
            </a:fld>
            <a:endParaRPr lang="en-US" dirty="0"/>
          </a:p>
        </p:txBody>
      </p:sp>
      <p:sp>
        <p:nvSpPr>
          <p:cNvPr id="680962" name="Rectangle 2"/>
          <p:cNvSpPr>
            <a:spLocks noGrp="1" noChangeArrowheads="1"/>
          </p:cNvSpPr>
          <p:nvPr>
            <p:ph type="title"/>
          </p:nvPr>
        </p:nvSpPr>
        <p:spPr>
          <a:xfrm>
            <a:off x="609600" y="230065"/>
            <a:ext cx="10972800" cy="698948"/>
          </a:xfrm>
        </p:spPr>
        <p:txBody>
          <a:bodyPr/>
          <a:lstStyle/>
          <a:p>
            <a:r>
              <a:rPr lang="en-US" dirty="0"/>
              <a:t>Running Containers at Scale In Production – </a:t>
            </a:r>
            <a:br>
              <a:rPr lang="en-US" dirty="0"/>
            </a:br>
            <a:r>
              <a:rPr lang="en-US" dirty="0"/>
              <a:t>Kubernetes or k8s</a:t>
            </a:r>
          </a:p>
        </p:txBody>
      </p:sp>
      <p:pic>
        <p:nvPicPr>
          <p:cNvPr id="6" name="Picture 5" descr="Diagram&#10;&#10;Description automatically generated">
            <a:extLst>
              <a:ext uri="{FF2B5EF4-FFF2-40B4-BE49-F238E27FC236}">
                <a16:creationId xmlns:a16="http://schemas.microsoft.com/office/drawing/2014/main" id="{2528E2AC-C57E-894D-9CE0-2A7E08DF7B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665" y="1371557"/>
            <a:ext cx="10340220" cy="4864351"/>
          </a:xfrm>
          <a:prstGeom prst="rect">
            <a:avLst/>
          </a:prstGeom>
        </p:spPr>
      </p:pic>
    </p:spTree>
    <p:extLst>
      <p:ext uri="{BB962C8B-B14F-4D97-AF65-F5344CB8AC3E}">
        <p14:creationId xmlns:p14="http://schemas.microsoft.com/office/powerpoint/2010/main" val="3034036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3</a:t>
            </a:fld>
            <a:endParaRPr lang="en-US" dirty="0"/>
          </a:p>
        </p:txBody>
      </p:sp>
      <p:sp>
        <p:nvSpPr>
          <p:cNvPr id="470018" name="Rectangle 2"/>
          <p:cNvSpPr>
            <a:spLocks noGrp="1" noChangeArrowheads="1"/>
          </p:cNvSpPr>
          <p:nvPr>
            <p:ph type="title"/>
          </p:nvPr>
        </p:nvSpPr>
        <p:spPr>
          <a:xfrm>
            <a:off x="557989" y="44431"/>
            <a:ext cx="10936077" cy="698948"/>
          </a:xfrm>
        </p:spPr>
        <p:txBody>
          <a:bodyPr/>
          <a:lstStyle/>
          <a:p>
            <a:r>
              <a:rPr lang="en-US" dirty="0"/>
              <a:t>SPA Frameworks</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100" name="Rectangle 99">
            <a:extLst>
              <a:ext uri="{FF2B5EF4-FFF2-40B4-BE49-F238E27FC236}">
                <a16:creationId xmlns:a16="http://schemas.microsoft.com/office/drawing/2014/main" id="{93B76E2C-0704-F5A9-79D2-BE35173C595A}"/>
              </a:ext>
            </a:extLst>
          </p:cNvPr>
          <p:cNvSpPr/>
          <p:nvPr/>
        </p:nvSpPr>
        <p:spPr bwMode="auto">
          <a:xfrm>
            <a:off x="747380" y="1862726"/>
            <a:ext cx="2023895" cy="3508906"/>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Web Component</a:t>
            </a:r>
          </a:p>
        </p:txBody>
      </p:sp>
      <p:sp>
        <p:nvSpPr>
          <p:cNvPr id="101" name="Rectangle 100">
            <a:extLst>
              <a:ext uri="{FF2B5EF4-FFF2-40B4-BE49-F238E27FC236}">
                <a16:creationId xmlns:a16="http://schemas.microsoft.com/office/drawing/2014/main" id="{A31EE155-2FF2-DCF1-E734-AF71B012E982}"/>
              </a:ext>
            </a:extLst>
          </p:cNvPr>
          <p:cNvSpPr/>
          <p:nvPr/>
        </p:nvSpPr>
        <p:spPr bwMode="auto">
          <a:xfrm>
            <a:off x="896261" y="4461513"/>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Component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Events</a:t>
            </a:r>
          </a:p>
        </p:txBody>
      </p:sp>
      <p:sp>
        <p:nvSpPr>
          <p:cNvPr id="102" name="Rectangle 101">
            <a:extLst>
              <a:ext uri="{FF2B5EF4-FFF2-40B4-BE49-F238E27FC236}">
                <a16:creationId xmlns:a16="http://schemas.microsoft.com/office/drawing/2014/main" id="{2D7BBFF1-A331-940C-B146-A2C86E91B26F}"/>
              </a:ext>
            </a:extLst>
          </p:cNvPr>
          <p:cNvSpPr/>
          <p:nvPr/>
        </p:nvSpPr>
        <p:spPr bwMode="auto">
          <a:xfrm>
            <a:off x="896261" y="2527455"/>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Component </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Template</a:t>
            </a:r>
          </a:p>
        </p:txBody>
      </p:sp>
      <p:sp>
        <p:nvSpPr>
          <p:cNvPr id="103" name="Rectangle 102">
            <a:extLst>
              <a:ext uri="{FF2B5EF4-FFF2-40B4-BE49-F238E27FC236}">
                <a16:creationId xmlns:a16="http://schemas.microsoft.com/office/drawing/2014/main" id="{948FA64F-9E08-4374-74AF-4EB3C0583E9A}"/>
              </a:ext>
            </a:extLst>
          </p:cNvPr>
          <p:cNvSpPr/>
          <p:nvPr/>
        </p:nvSpPr>
        <p:spPr bwMode="auto">
          <a:xfrm>
            <a:off x="878052" y="3163908"/>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Component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Styling</a:t>
            </a:r>
          </a:p>
        </p:txBody>
      </p:sp>
      <p:sp>
        <p:nvSpPr>
          <p:cNvPr id="105" name="Rectangle 104">
            <a:extLst>
              <a:ext uri="{FF2B5EF4-FFF2-40B4-BE49-F238E27FC236}">
                <a16:creationId xmlns:a16="http://schemas.microsoft.com/office/drawing/2014/main" id="{CEFE563D-BEE6-4472-3F4D-8EB3FA47DB0B}"/>
              </a:ext>
            </a:extLst>
          </p:cNvPr>
          <p:cNvSpPr/>
          <p:nvPr/>
        </p:nvSpPr>
        <p:spPr bwMode="auto">
          <a:xfrm>
            <a:off x="896261" y="3803733"/>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Component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Behavior</a:t>
            </a:r>
          </a:p>
        </p:txBody>
      </p:sp>
      <p:sp>
        <p:nvSpPr>
          <p:cNvPr id="38" name="TextBox 37">
            <a:extLst>
              <a:ext uri="{FF2B5EF4-FFF2-40B4-BE49-F238E27FC236}">
                <a16:creationId xmlns:a16="http://schemas.microsoft.com/office/drawing/2014/main" id="{81601513-1F42-B590-1D6A-DC9486E4A6F0}"/>
              </a:ext>
            </a:extLst>
          </p:cNvPr>
          <p:cNvSpPr txBox="1"/>
          <p:nvPr/>
        </p:nvSpPr>
        <p:spPr>
          <a:xfrm>
            <a:off x="102562" y="743379"/>
            <a:ext cx="11900752" cy="535531"/>
          </a:xfrm>
          <a:prstGeom prst="rect">
            <a:avLst/>
          </a:prstGeom>
          <a:noFill/>
        </p:spPr>
        <p:txBody>
          <a:bodyPr wrap="square" rtlCol="0">
            <a:spAutoFit/>
          </a:bodyPr>
          <a:lstStyle/>
          <a:p>
            <a:r>
              <a:rPr lang="en-US" sz="1600" b="0" dirty="0">
                <a:latin typeface="+mn-lt"/>
              </a:rPr>
              <a:t>Building SPAs by hand can be very complicated, over the years multiple frameworks and libraries have been introduced to make this easier.  Top frameworks are React, Vue, Angular, and most recently Svelte. </a:t>
            </a:r>
          </a:p>
        </p:txBody>
      </p:sp>
      <p:sp>
        <p:nvSpPr>
          <p:cNvPr id="39" name="Rectangle 38">
            <a:extLst>
              <a:ext uri="{FF2B5EF4-FFF2-40B4-BE49-F238E27FC236}">
                <a16:creationId xmlns:a16="http://schemas.microsoft.com/office/drawing/2014/main" id="{B941B0E9-DC8B-CC48-A48C-51270DA56DF1}"/>
              </a:ext>
            </a:extLst>
          </p:cNvPr>
          <p:cNvSpPr/>
          <p:nvPr/>
        </p:nvSpPr>
        <p:spPr bwMode="auto">
          <a:xfrm>
            <a:off x="3767304" y="1583340"/>
            <a:ext cx="8017333" cy="406442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0" dirty="0">
                <a:latin typeface="+mn-lt"/>
                <a:ea typeface="ＭＳ Ｐゴシック" charset="0"/>
              </a:rPr>
              <a:t>SPA Architecture</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40" name="Rectangle 39">
            <a:extLst>
              <a:ext uri="{FF2B5EF4-FFF2-40B4-BE49-F238E27FC236}">
                <a16:creationId xmlns:a16="http://schemas.microsoft.com/office/drawing/2014/main" id="{DBC9A240-929A-CEAF-5632-0EEBEEDCA71F}"/>
              </a:ext>
            </a:extLst>
          </p:cNvPr>
          <p:cNvSpPr/>
          <p:nvPr/>
        </p:nvSpPr>
        <p:spPr bwMode="auto">
          <a:xfrm>
            <a:off x="4075843" y="2120796"/>
            <a:ext cx="1715357" cy="3288686"/>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Web </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Component</a:t>
            </a:r>
          </a:p>
          <a:p>
            <a:pPr marL="0" marR="0" indent="0" algn="ctr" defTabSz="914400" rtl="0" eaLnBrk="1" fontAlgn="base" latinLnBrk="0" hangingPunct="1">
              <a:lnSpc>
                <a:spcPct val="100000"/>
              </a:lnSpc>
              <a:spcBef>
                <a:spcPct val="0"/>
              </a:spcBef>
              <a:spcAft>
                <a:spcPct val="0"/>
              </a:spcAft>
              <a:buClrTx/>
              <a:buSzTx/>
              <a:buFontTx/>
              <a:buNone/>
              <a:tabLst/>
            </a:pPr>
            <a:r>
              <a:rPr lang="en-US" sz="1600" dirty="0">
                <a:latin typeface="+mn-lt"/>
                <a:ea typeface="ＭＳ Ｐゴシック" charset="0"/>
              </a:rPr>
              <a:t>Manager</a:t>
            </a:r>
            <a:endParaRPr kumimoji="0" lang="en-US" sz="1600" i="0" u="none" strike="noStrike" cap="none" normalizeH="0" baseline="0" dirty="0">
              <a:ln>
                <a:noFill/>
              </a:ln>
              <a:effectLst/>
              <a:latin typeface="+mn-lt"/>
              <a:ea typeface="ＭＳ Ｐゴシック" charset="0"/>
            </a:endParaRPr>
          </a:p>
        </p:txBody>
      </p:sp>
      <p:sp>
        <p:nvSpPr>
          <p:cNvPr id="42" name="Rectangle 41">
            <a:extLst>
              <a:ext uri="{FF2B5EF4-FFF2-40B4-BE49-F238E27FC236}">
                <a16:creationId xmlns:a16="http://schemas.microsoft.com/office/drawing/2014/main" id="{11FA6C00-EAFA-5FF7-5492-1C72F0BC9ABC}"/>
              </a:ext>
            </a:extLst>
          </p:cNvPr>
          <p:cNvSpPr/>
          <p:nvPr/>
        </p:nvSpPr>
        <p:spPr bwMode="auto">
          <a:xfrm>
            <a:off x="4322587" y="2899984"/>
            <a:ext cx="1259816" cy="37496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Create</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43" name="Rectangle 42">
            <a:extLst>
              <a:ext uri="{FF2B5EF4-FFF2-40B4-BE49-F238E27FC236}">
                <a16:creationId xmlns:a16="http://schemas.microsoft.com/office/drawing/2014/main" id="{D32E866F-A0F3-89D0-F884-156533FB8BA3}"/>
              </a:ext>
            </a:extLst>
          </p:cNvPr>
          <p:cNvSpPr/>
          <p:nvPr/>
        </p:nvSpPr>
        <p:spPr bwMode="auto">
          <a:xfrm>
            <a:off x="4322587" y="3352328"/>
            <a:ext cx="1259816" cy="37496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Destroy</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45" name="Rectangle 44">
            <a:extLst>
              <a:ext uri="{FF2B5EF4-FFF2-40B4-BE49-F238E27FC236}">
                <a16:creationId xmlns:a16="http://schemas.microsoft.com/office/drawing/2014/main" id="{E513AD97-44C7-944E-2B3D-384309F4324F}"/>
              </a:ext>
            </a:extLst>
          </p:cNvPr>
          <p:cNvSpPr/>
          <p:nvPr/>
        </p:nvSpPr>
        <p:spPr bwMode="auto">
          <a:xfrm>
            <a:off x="4322587" y="3804672"/>
            <a:ext cx="1259816" cy="65778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Lifecycle</a:t>
            </a:r>
            <a:br>
              <a:rPr lang="en-US" sz="1600" b="0" dirty="0">
                <a:solidFill>
                  <a:srgbClr val="FFFF00"/>
                </a:solidFill>
                <a:latin typeface="+mn-lt"/>
                <a:ea typeface="ＭＳ Ｐゴシック" charset="0"/>
              </a:rPr>
            </a:br>
            <a:r>
              <a:rPr lang="en-US" sz="1600" b="0" dirty="0">
                <a:solidFill>
                  <a:srgbClr val="FFFF00"/>
                </a:solidFill>
                <a:latin typeface="+mn-lt"/>
                <a:ea typeface="ＭＳ Ｐゴシック" charset="0"/>
              </a:rPr>
              <a:t>Events</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46" name="Rectangle 45">
            <a:extLst>
              <a:ext uri="{FF2B5EF4-FFF2-40B4-BE49-F238E27FC236}">
                <a16:creationId xmlns:a16="http://schemas.microsoft.com/office/drawing/2014/main" id="{2FF4DEF1-4161-DBF7-34C2-3EDABAF78283}"/>
              </a:ext>
            </a:extLst>
          </p:cNvPr>
          <p:cNvSpPr/>
          <p:nvPr/>
        </p:nvSpPr>
        <p:spPr bwMode="auto">
          <a:xfrm>
            <a:off x="4303613" y="4528460"/>
            <a:ext cx="1259816" cy="65778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Component</a:t>
            </a:r>
            <a:br>
              <a:rPr lang="en-US" sz="1600" b="0" dirty="0">
                <a:solidFill>
                  <a:srgbClr val="FFFF00"/>
                </a:solidFill>
                <a:latin typeface="+mn-lt"/>
                <a:ea typeface="ＭＳ Ｐゴシック" charset="0"/>
              </a:rPr>
            </a:br>
            <a:r>
              <a:rPr lang="en-US" sz="1600" b="0" dirty="0">
                <a:solidFill>
                  <a:srgbClr val="FFFF00"/>
                </a:solidFill>
                <a:latin typeface="+mn-lt"/>
                <a:ea typeface="ＭＳ Ｐゴシック" charset="0"/>
              </a:rPr>
              <a:t>Events</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47" name="Rectangle 46">
            <a:extLst>
              <a:ext uri="{FF2B5EF4-FFF2-40B4-BE49-F238E27FC236}">
                <a16:creationId xmlns:a16="http://schemas.microsoft.com/office/drawing/2014/main" id="{72AFF20C-203A-2920-5DD0-9209F99246D1}"/>
              </a:ext>
            </a:extLst>
          </p:cNvPr>
          <p:cNvSpPr/>
          <p:nvPr/>
        </p:nvSpPr>
        <p:spPr bwMode="auto">
          <a:xfrm>
            <a:off x="6018970" y="2100513"/>
            <a:ext cx="1715357" cy="3288686"/>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SPA </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Framework</a:t>
            </a:r>
          </a:p>
        </p:txBody>
      </p:sp>
      <p:sp>
        <p:nvSpPr>
          <p:cNvPr id="48" name="Rectangle 47">
            <a:extLst>
              <a:ext uri="{FF2B5EF4-FFF2-40B4-BE49-F238E27FC236}">
                <a16:creationId xmlns:a16="http://schemas.microsoft.com/office/drawing/2014/main" id="{F22B19B1-4C2C-6A09-1254-A1DA78D04F5B}"/>
              </a:ext>
            </a:extLst>
          </p:cNvPr>
          <p:cNvSpPr/>
          <p:nvPr/>
        </p:nvSpPr>
        <p:spPr bwMode="auto">
          <a:xfrm>
            <a:off x="6173877" y="2879701"/>
            <a:ext cx="1430713" cy="37496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Routing</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49" name="Rectangle 48">
            <a:extLst>
              <a:ext uri="{FF2B5EF4-FFF2-40B4-BE49-F238E27FC236}">
                <a16:creationId xmlns:a16="http://schemas.microsoft.com/office/drawing/2014/main" id="{71E3E20E-1D1E-2F7D-57C6-01C939AF0A61}"/>
              </a:ext>
            </a:extLst>
          </p:cNvPr>
          <p:cNvSpPr/>
          <p:nvPr/>
        </p:nvSpPr>
        <p:spPr bwMode="auto">
          <a:xfrm>
            <a:off x="6173876" y="4039287"/>
            <a:ext cx="1430713" cy="557806"/>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Rendering</a:t>
            </a:r>
            <a:br>
              <a:rPr lang="en-US" sz="1600" b="0" dirty="0">
                <a:solidFill>
                  <a:srgbClr val="FFFF00"/>
                </a:solidFill>
                <a:latin typeface="+mn-lt"/>
                <a:ea typeface="ＭＳ Ｐゴシック" charset="0"/>
              </a:rPr>
            </a:br>
            <a:r>
              <a:rPr lang="en-US" sz="1600" b="0" dirty="0">
                <a:solidFill>
                  <a:srgbClr val="FFFF00"/>
                </a:solidFill>
                <a:latin typeface="+mn-lt"/>
                <a:ea typeface="ＭＳ Ｐゴシック" charset="0"/>
              </a:rPr>
              <a:t>Optimizer</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50" name="Rectangle 49">
            <a:extLst>
              <a:ext uri="{FF2B5EF4-FFF2-40B4-BE49-F238E27FC236}">
                <a16:creationId xmlns:a16="http://schemas.microsoft.com/office/drawing/2014/main" id="{7BEE0A96-BD13-5B4B-88F9-0002FE7C8D5E}"/>
              </a:ext>
            </a:extLst>
          </p:cNvPr>
          <p:cNvSpPr/>
          <p:nvPr/>
        </p:nvSpPr>
        <p:spPr bwMode="auto">
          <a:xfrm>
            <a:off x="6148705" y="3320814"/>
            <a:ext cx="1455886" cy="65778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State</a:t>
            </a:r>
            <a:br>
              <a:rPr lang="en-US" sz="1600" b="0" dirty="0">
                <a:solidFill>
                  <a:srgbClr val="FFFF00"/>
                </a:solidFill>
                <a:latin typeface="+mn-lt"/>
                <a:ea typeface="ＭＳ Ｐゴシック" charset="0"/>
              </a:rPr>
            </a:br>
            <a:r>
              <a:rPr lang="en-US" sz="1600" b="0" dirty="0">
                <a:solidFill>
                  <a:srgbClr val="FFFF00"/>
                </a:solidFill>
                <a:latin typeface="+mn-lt"/>
                <a:ea typeface="ＭＳ Ｐゴシック" charset="0"/>
              </a:rPr>
              <a:t>Management</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52" name="Rectangle 51">
            <a:extLst>
              <a:ext uri="{FF2B5EF4-FFF2-40B4-BE49-F238E27FC236}">
                <a16:creationId xmlns:a16="http://schemas.microsoft.com/office/drawing/2014/main" id="{5C45A07C-9F33-ACAF-2DBC-649BDA06E515}"/>
              </a:ext>
            </a:extLst>
          </p:cNvPr>
          <p:cNvSpPr/>
          <p:nvPr/>
        </p:nvSpPr>
        <p:spPr bwMode="auto">
          <a:xfrm>
            <a:off x="6161291" y="4687077"/>
            <a:ext cx="1430713" cy="557806"/>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Event</a:t>
            </a:r>
            <a:br>
              <a:rPr lang="en-US" sz="1600" b="0" dirty="0">
                <a:solidFill>
                  <a:srgbClr val="FFFF00"/>
                </a:solidFill>
                <a:latin typeface="+mn-lt"/>
                <a:ea typeface="ＭＳ Ｐゴシック" charset="0"/>
              </a:rPr>
            </a:br>
            <a:r>
              <a:rPr lang="en-US" sz="1600" b="0" dirty="0">
                <a:solidFill>
                  <a:srgbClr val="FFFF00"/>
                </a:solidFill>
                <a:latin typeface="+mn-lt"/>
                <a:ea typeface="ＭＳ Ｐゴシック" charset="0"/>
              </a:rPr>
              <a:t>Manager</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53" name="Rectangle 52">
            <a:extLst>
              <a:ext uri="{FF2B5EF4-FFF2-40B4-BE49-F238E27FC236}">
                <a16:creationId xmlns:a16="http://schemas.microsoft.com/office/drawing/2014/main" id="{3A097B81-314C-A32E-B2F1-319D1A531EC1}"/>
              </a:ext>
            </a:extLst>
          </p:cNvPr>
          <p:cNvSpPr/>
          <p:nvPr/>
        </p:nvSpPr>
        <p:spPr bwMode="auto">
          <a:xfrm>
            <a:off x="7864062" y="2087184"/>
            <a:ext cx="1715357" cy="3288686"/>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SPA </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Tooling</a:t>
            </a:r>
          </a:p>
        </p:txBody>
      </p:sp>
      <p:sp>
        <p:nvSpPr>
          <p:cNvPr id="54" name="Rectangle 53">
            <a:extLst>
              <a:ext uri="{FF2B5EF4-FFF2-40B4-BE49-F238E27FC236}">
                <a16:creationId xmlns:a16="http://schemas.microsoft.com/office/drawing/2014/main" id="{CFC6F2DB-CC9D-073C-5387-047F6CA9CBAB}"/>
              </a:ext>
            </a:extLst>
          </p:cNvPr>
          <p:cNvSpPr/>
          <p:nvPr/>
        </p:nvSpPr>
        <p:spPr bwMode="auto">
          <a:xfrm>
            <a:off x="8019557" y="3998773"/>
            <a:ext cx="1430713" cy="37496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Packaging</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55" name="Rectangle 54">
            <a:extLst>
              <a:ext uri="{FF2B5EF4-FFF2-40B4-BE49-F238E27FC236}">
                <a16:creationId xmlns:a16="http://schemas.microsoft.com/office/drawing/2014/main" id="{82EF404A-FA7A-83E8-ADE8-BD130110E2E2}"/>
              </a:ext>
            </a:extLst>
          </p:cNvPr>
          <p:cNvSpPr/>
          <p:nvPr/>
        </p:nvSpPr>
        <p:spPr bwMode="auto">
          <a:xfrm>
            <a:off x="8018969" y="3402992"/>
            <a:ext cx="1430713" cy="528748"/>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Compiler</a:t>
            </a:r>
            <a:br>
              <a:rPr lang="en-US" sz="1600" b="0" dirty="0">
                <a:solidFill>
                  <a:srgbClr val="FFFF00"/>
                </a:solidFill>
                <a:latin typeface="+mn-lt"/>
                <a:ea typeface="ＭＳ Ｐゴシック" charset="0"/>
              </a:rPr>
            </a:br>
            <a:r>
              <a:rPr lang="en-US" sz="1600" b="0" dirty="0">
                <a:solidFill>
                  <a:srgbClr val="FFFF00"/>
                </a:solidFill>
                <a:latin typeface="+mn-lt"/>
                <a:ea typeface="ＭＳ Ｐゴシック" charset="0"/>
              </a:rPr>
              <a:t>Optimizer</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56" name="Rectangle 55">
            <a:extLst>
              <a:ext uri="{FF2B5EF4-FFF2-40B4-BE49-F238E27FC236}">
                <a16:creationId xmlns:a16="http://schemas.microsoft.com/office/drawing/2014/main" id="{8530546D-D6B4-A2CF-0A46-04AB69381719}"/>
              </a:ext>
            </a:extLst>
          </p:cNvPr>
          <p:cNvSpPr/>
          <p:nvPr/>
        </p:nvSpPr>
        <p:spPr bwMode="auto">
          <a:xfrm>
            <a:off x="8006383" y="2760676"/>
            <a:ext cx="1455886" cy="557806"/>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Command</a:t>
            </a:r>
            <a:br>
              <a:rPr lang="en-US" sz="1600" b="0" dirty="0">
                <a:solidFill>
                  <a:srgbClr val="FFFF00"/>
                </a:solidFill>
                <a:latin typeface="+mn-lt"/>
                <a:ea typeface="ＭＳ Ｐゴシック" charset="0"/>
              </a:rPr>
            </a:br>
            <a:r>
              <a:rPr lang="en-US" sz="1600" b="0" dirty="0">
                <a:solidFill>
                  <a:srgbClr val="FFFF00"/>
                </a:solidFill>
                <a:latin typeface="+mn-lt"/>
                <a:ea typeface="ＭＳ Ｐゴシック" charset="0"/>
              </a:rPr>
              <a:t>Line Tools</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58" name="Rectangle 57">
            <a:extLst>
              <a:ext uri="{FF2B5EF4-FFF2-40B4-BE49-F238E27FC236}">
                <a16:creationId xmlns:a16="http://schemas.microsoft.com/office/drawing/2014/main" id="{19C4E558-9293-BEE4-97A6-03DD879CF76D}"/>
              </a:ext>
            </a:extLst>
          </p:cNvPr>
          <p:cNvSpPr/>
          <p:nvPr/>
        </p:nvSpPr>
        <p:spPr bwMode="auto">
          <a:xfrm>
            <a:off x="8041132" y="4435196"/>
            <a:ext cx="1430713" cy="37496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Libraries</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59" name="Rectangle 58">
            <a:extLst>
              <a:ext uri="{FF2B5EF4-FFF2-40B4-BE49-F238E27FC236}">
                <a16:creationId xmlns:a16="http://schemas.microsoft.com/office/drawing/2014/main" id="{9D060A14-C1DB-88CB-8662-3C1B7F872AB2}"/>
              </a:ext>
            </a:extLst>
          </p:cNvPr>
          <p:cNvSpPr/>
          <p:nvPr/>
        </p:nvSpPr>
        <p:spPr bwMode="auto">
          <a:xfrm>
            <a:off x="8031556" y="4882190"/>
            <a:ext cx="1430713" cy="37496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Deployment</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60" name="Rectangle 59">
            <a:extLst>
              <a:ext uri="{FF2B5EF4-FFF2-40B4-BE49-F238E27FC236}">
                <a16:creationId xmlns:a16="http://schemas.microsoft.com/office/drawing/2014/main" id="{E31BDC6B-F644-2D59-4DE5-66B5E8FA27BF}"/>
              </a:ext>
            </a:extLst>
          </p:cNvPr>
          <p:cNvSpPr/>
          <p:nvPr/>
        </p:nvSpPr>
        <p:spPr bwMode="auto">
          <a:xfrm>
            <a:off x="9760644" y="2082946"/>
            <a:ext cx="1715357" cy="3288686"/>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SPA </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Community</a:t>
            </a:r>
          </a:p>
        </p:txBody>
      </p:sp>
      <p:sp>
        <p:nvSpPr>
          <p:cNvPr id="64" name="Rectangle 63">
            <a:extLst>
              <a:ext uri="{FF2B5EF4-FFF2-40B4-BE49-F238E27FC236}">
                <a16:creationId xmlns:a16="http://schemas.microsoft.com/office/drawing/2014/main" id="{1E887D05-F25E-3DEB-15B7-F0BD867E874E}"/>
              </a:ext>
            </a:extLst>
          </p:cNvPr>
          <p:cNvSpPr/>
          <p:nvPr/>
        </p:nvSpPr>
        <p:spPr bwMode="auto">
          <a:xfrm>
            <a:off x="9887958" y="2820687"/>
            <a:ext cx="1430713" cy="37496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Libraries</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67" name="Rectangle 66">
            <a:extLst>
              <a:ext uri="{FF2B5EF4-FFF2-40B4-BE49-F238E27FC236}">
                <a16:creationId xmlns:a16="http://schemas.microsoft.com/office/drawing/2014/main" id="{34111433-D876-EB29-CA5E-C426B6A85C2E}"/>
              </a:ext>
            </a:extLst>
          </p:cNvPr>
          <p:cNvSpPr/>
          <p:nvPr/>
        </p:nvSpPr>
        <p:spPr bwMode="auto">
          <a:xfrm>
            <a:off x="9887957" y="3262238"/>
            <a:ext cx="1430713" cy="37496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Utilities</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68" name="Rectangle 67">
            <a:extLst>
              <a:ext uri="{FF2B5EF4-FFF2-40B4-BE49-F238E27FC236}">
                <a16:creationId xmlns:a16="http://schemas.microsoft.com/office/drawing/2014/main" id="{937EA8E8-8920-0C0B-6AB0-F17FB53C04DD}"/>
              </a:ext>
            </a:extLst>
          </p:cNvPr>
          <p:cNvSpPr/>
          <p:nvPr/>
        </p:nvSpPr>
        <p:spPr bwMode="auto">
          <a:xfrm>
            <a:off x="9898498" y="3714432"/>
            <a:ext cx="1430713" cy="37496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FF00"/>
                </a:solidFill>
                <a:effectLst/>
                <a:latin typeface="+mn-lt"/>
                <a:ea typeface="ＭＳ Ｐゴシック" charset="0"/>
              </a:rPr>
              <a:t>Plugins</a:t>
            </a:r>
          </a:p>
        </p:txBody>
      </p:sp>
      <p:sp>
        <p:nvSpPr>
          <p:cNvPr id="69" name="Rectangle 68">
            <a:extLst>
              <a:ext uri="{FF2B5EF4-FFF2-40B4-BE49-F238E27FC236}">
                <a16:creationId xmlns:a16="http://schemas.microsoft.com/office/drawing/2014/main" id="{25685C20-131A-BAE0-0700-5FEBC4BCA581}"/>
              </a:ext>
            </a:extLst>
          </p:cNvPr>
          <p:cNvSpPr/>
          <p:nvPr/>
        </p:nvSpPr>
        <p:spPr bwMode="auto">
          <a:xfrm>
            <a:off x="9909039" y="4166626"/>
            <a:ext cx="1430713" cy="37496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FF00"/>
                </a:solidFill>
                <a:effectLst/>
                <a:latin typeface="+mn-lt"/>
                <a:ea typeface="ＭＳ Ｐゴシック" charset="0"/>
              </a:rPr>
              <a:t>Testing</a:t>
            </a:r>
          </a:p>
        </p:txBody>
      </p:sp>
      <p:sp>
        <p:nvSpPr>
          <p:cNvPr id="70" name="Rectangle 69">
            <a:extLst>
              <a:ext uri="{FF2B5EF4-FFF2-40B4-BE49-F238E27FC236}">
                <a16:creationId xmlns:a16="http://schemas.microsoft.com/office/drawing/2014/main" id="{EF5353A1-AA60-F0F9-AED5-37FD2FBE8D7C}"/>
              </a:ext>
            </a:extLst>
          </p:cNvPr>
          <p:cNvSpPr/>
          <p:nvPr/>
        </p:nvSpPr>
        <p:spPr bwMode="auto">
          <a:xfrm>
            <a:off x="9919580" y="4618820"/>
            <a:ext cx="1430713" cy="551829"/>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FF00"/>
                </a:solidFill>
                <a:effectLst/>
                <a:latin typeface="+mn-lt"/>
                <a:ea typeface="ＭＳ Ｐゴシック" charset="0"/>
              </a:rPr>
              <a:t>Prebuilt</a:t>
            </a:r>
            <a:br>
              <a:rPr kumimoji="0" lang="en-US" sz="1600" b="0" i="0" u="none" strike="noStrike" cap="none" normalizeH="0" baseline="0" dirty="0">
                <a:ln>
                  <a:noFill/>
                </a:ln>
                <a:solidFill>
                  <a:srgbClr val="FFFF00"/>
                </a:solidFill>
                <a:effectLst/>
                <a:latin typeface="+mn-lt"/>
                <a:ea typeface="ＭＳ Ｐゴシック" charset="0"/>
              </a:rPr>
            </a:br>
            <a:r>
              <a:rPr kumimoji="0" lang="en-US" sz="1600" b="0" i="0" u="none" strike="noStrike" cap="none" normalizeH="0" baseline="0" dirty="0">
                <a:ln>
                  <a:noFill/>
                </a:ln>
                <a:solidFill>
                  <a:srgbClr val="FFFF00"/>
                </a:solidFill>
                <a:effectLst/>
                <a:latin typeface="+mn-lt"/>
                <a:ea typeface="ＭＳ Ｐゴシック" charset="0"/>
              </a:rPr>
              <a:t>Components</a:t>
            </a:r>
          </a:p>
        </p:txBody>
      </p:sp>
    </p:spTree>
    <p:extLst>
      <p:ext uri="{BB962C8B-B14F-4D97-AF65-F5344CB8AC3E}">
        <p14:creationId xmlns:p14="http://schemas.microsoft.com/office/powerpoint/2010/main" val="40270846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30</a:t>
            </a:fld>
            <a:endParaRPr lang="en-US" dirty="0"/>
          </a:p>
        </p:txBody>
      </p:sp>
      <p:sp>
        <p:nvSpPr>
          <p:cNvPr id="680962" name="Rectangle 2"/>
          <p:cNvSpPr>
            <a:spLocks noGrp="1" noChangeArrowheads="1"/>
          </p:cNvSpPr>
          <p:nvPr>
            <p:ph type="title"/>
          </p:nvPr>
        </p:nvSpPr>
        <p:spPr>
          <a:xfrm>
            <a:off x="609600" y="230065"/>
            <a:ext cx="10972800" cy="698948"/>
          </a:xfrm>
        </p:spPr>
        <p:txBody>
          <a:bodyPr/>
          <a:lstStyle/>
          <a:p>
            <a:r>
              <a:rPr lang="en-US" dirty="0"/>
              <a:t>Running Containers at Scale In Production – </a:t>
            </a:r>
            <a:br>
              <a:rPr lang="en-US" dirty="0"/>
            </a:br>
            <a:r>
              <a:rPr lang="en-US" dirty="0"/>
              <a:t>Kubernetes or k8s</a:t>
            </a:r>
          </a:p>
        </p:txBody>
      </p:sp>
      <p:pic>
        <p:nvPicPr>
          <p:cNvPr id="6" name="Picture 5" descr="Diagram&#10;&#10;Description automatically generated">
            <a:extLst>
              <a:ext uri="{FF2B5EF4-FFF2-40B4-BE49-F238E27FC236}">
                <a16:creationId xmlns:a16="http://schemas.microsoft.com/office/drawing/2014/main" id="{2528E2AC-C57E-894D-9CE0-2A7E08DF7B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665" y="1371557"/>
            <a:ext cx="10340220" cy="4864351"/>
          </a:xfrm>
          <a:prstGeom prst="rect">
            <a:avLst/>
          </a:prstGeom>
        </p:spPr>
      </p:pic>
      <p:sp>
        <p:nvSpPr>
          <p:cNvPr id="5" name="Rectangle 4">
            <a:extLst>
              <a:ext uri="{FF2B5EF4-FFF2-40B4-BE49-F238E27FC236}">
                <a16:creationId xmlns:a16="http://schemas.microsoft.com/office/drawing/2014/main" id="{FD3E0187-AC63-2A37-6646-B2782FC0FE3E}"/>
              </a:ext>
            </a:extLst>
          </p:cNvPr>
          <p:cNvSpPr/>
          <p:nvPr/>
        </p:nvSpPr>
        <p:spPr bwMode="auto">
          <a:xfrm>
            <a:off x="2989391" y="1518196"/>
            <a:ext cx="5942768" cy="395948"/>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Control &amp; Data Plane are High Availability </a:t>
            </a:r>
            <a:endParaRPr kumimoji="0" lang="en-US" b="0" i="0" u="none" strike="noStrike" cap="none" normalizeH="0" baseline="0" dirty="0">
              <a:ln>
                <a:noFill/>
              </a:ln>
              <a:solidFill>
                <a:schemeClr val="tx1"/>
              </a:solidFill>
              <a:effectLst/>
              <a:latin typeface="+mn-lt"/>
              <a:ea typeface="ＭＳ Ｐゴシック" charset="0"/>
            </a:endParaRPr>
          </a:p>
        </p:txBody>
      </p:sp>
      <p:cxnSp>
        <p:nvCxnSpPr>
          <p:cNvPr id="3" name="Straight Arrow Connector 2">
            <a:extLst>
              <a:ext uri="{FF2B5EF4-FFF2-40B4-BE49-F238E27FC236}">
                <a16:creationId xmlns:a16="http://schemas.microsoft.com/office/drawing/2014/main" id="{302CF263-31DC-6809-2F1B-F2A1B2A3F29E}"/>
              </a:ext>
            </a:extLst>
          </p:cNvPr>
          <p:cNvCxnSpPr/>
          <p:nvPr/>
        </p:nvCxnSpPr>
        <p:spPr>
          <a:xfrm flipH="1">
            <a:off x="3222885" y="1918741"/>
            <a:ext cx="942715" cy="67455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CE73727-06E5-2A6F-6D7F-182578AB0AE4}"/>
              </a:ext>
            </a:extLst>
          </p:cNvPr>
          <p:cNvCxnSpPr>
            <a:cxnSpLocks/>
          </p:cNvCxnSpPr>
          <p:nvPr/>
        </p:nvCxnSpPr>
        <p:spPr>
          <a:xfrm>
            <a:off x="7165298" y="1914144"/>
            <a:ext cx="542144" cy="67915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F50F8DC-CB2F-792F-F076-762C9B2D2148}"/>
              </a:ext>
            </a:extLst>
          </p:cNvPr>
          <p:cNvSpPr/>
          <p:nvPr/>
        </p:nvSpPr>
        <p:spPr bwMode="auto">
          <a:xfrm>
            <a:off x="6096000" y="6168970"/>
            <a:ext cx="5034885" cy="395948"/>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Container Work &amp; Network is Isolated</a:t>
            </a:r>
            <a:endParaRPr kumimoji="0" lang="en-US" b="0" i="0" u="none" strike="noStrike" cap="none" normalizeH="0" baseline="0" dirty="0">
              <a:ln>
                <a:noFill/>
              </a:ln>
              <a:solidFill>
                <a:schemeClr val="tx1"/>
              </a:solidFill>
              <a:effectLst/>
              <a:latin typeface="+mn-lt"/>
              <a:ea typeface="ＭＳ Ｐゴシック" charset="0"/>
            </a:endParaRPr>
          </a:p>
        </p:txBody>
      </p:sp>
      <p:cxnSp>
        <p:nvCxnSpPr>
          <p:cNvPr id="12" name="Straight Arrow Connector 11">
            <a:extLst>
              <a:ext uri="{FF2B5EF4-FFF2-40B4-BE49-F238E27FC236}">
                <a16:creationId xmlns:a16="http://schemas.microsoft.com/office/drawing/2014/main" id="{B72E1A97-B1C9-FA2A-B0C6-F83DFC4CDE34}"/>
              </a:ext>
            </a:extLst>
          </p:cNvPr>
          <p:cNvCxnSpPr>
            <a:cxnSpLocks/>
          </p:cNvCxnSpPr>
          <p:nvPr/>
        </p:nvCxnSpPr>
        <p:spPr>
          <a:xfrm flipH="1" flipV="1">
            <a:off x="8589364" y="5606321"/>
            <a:ext cx="342795" cy="56264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72388E4-11F2-5021-AC51-FCE546EB1525}"/>
              </a:ext>
            </a:extLst>
          </p:cNvPr>
          <p:cNvCxnSpPr>
            <a:cxnSpLocks/>
          </p:cNvCxnSpPr>
          <p:nvPr/>
        </p:nvCxnSpPr>
        <p:spPr>
          <a:xfrm flipH="1" flipV="1">
            <a:off x="6390638" y="5567848"/>
            <a:ext cx="342795" cy="56264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C9BC45F2-8079-05A7-E72F-EC558611F1B6}"/>
              </a:ext>
            </a:extLst>
          </p:cNvPr>
          <p:cNvSpPr/>
          <p:nvPr/>
        </p:nvSpPr>
        <p:spPr bwMode="auto">
          <a:xfrm>
            <a:off x="7872333" y="2811667"/>
            <a:ext cx="4104807" cy="395948"/>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Container Work is Supervised</a:t>
            </a:r>
            <a:endParaRPr kumimoji="0" lang="en-US" b="0" i="0" u="none" strike="noStrike" cap="none" normalizeH="0" baseline="0" dirty="0">
              <a:ln>
                <a:noFill/>
              </a:ln>
              <a:solidFill>
                <a:schemeClr val="tx1"/>
              </a:solidFill>
              <a:effectLst/>
              <a:latin typeface="+mn-lt"/>
              <a:ea typeface="ＭＳ Ｐゴシック" charset="0"/>
            </a:endParaRPr>
          </a:p>
        </p:txBody>
      </p:sp>
      <p:cxnSp>
        <p:nvCxnSpPr>
          <p:cNvPr id="17" name="Straight Arrow Connector 16">
            <a:extLst>
              <a:ext uri="{FF2B5EF4-FFF2-40B4-BE49-F238E27FC236}">
                <a16:creationId xmlns:a16="http://schemas.microsoft.com/office/drawing/2014/main" id="{94C4DDC4-D610-352E-7927-4D429D557271}"/>
              </a:ext>
            </a:extLst>
          </p:cNvPr>
          <p:cNvCxnSpPr>
            <a:cxnSpLocks/>
            <a:stCxn id="16" idx="1"/>
          </p:cNvCxnSpPr>
          <p:nvPr/>
        </p:nvCxnSpPr>
        <p:spPr>
          <a:xfrm flipH="1">
            <a:off x="7165298" y="3009641"/>
            <a:ext cx="707035" cy="31821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9B851AC-0589-E93B-29DD-E86DC9EE36BF}"/>
              </a:ext>
            </a:extLst>
          </p:cNvPr>
          <p:cNvSpPr/>
          <p:nvPr/>
        </p:nvSpPr>
        <p:spPr bwMode="auto">
          <a:xfrm>
            <a:off x="224853" y="6098056"/>
            <a:ext cx="5430189" cy="624213"/>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tx1"/>
                </a:solidFill>
                <a:effectLst/>
                <a:latin typeface="+mn-lt"/>
                <a:ea typeface="ＭＳ Ｐゴシック" charset="0"/>
              </a:rPr>
              <a:t>Target Configuration is Persisted</a:t>
            </a:r>
            <a:r>
              <a:rPr lang="en-US" dirty="0">
                <a:latin typeface="+mn-lt"/>
                <a:ea typeface="ＭＳ Ｐゴシック" charset="0"/>
              </a:rPr>
              <a:t>, </a:t>
            </a:r>
            <a:br>
              <a:rPr lang="en-US" dirty="0">
                <a:latin typeface="+mn-lt"/>
                <a:ea typeface="ＭＳ Ｐゴシック" charset="0"/>
              </a:rPr>
            </a:br>
            <a:r>
              <a:rPr kumimoji="0" lang="en-US" i="0" u="none" strike="noStrike" cap="none" normalizeH="0" baseline="0" dirty="0">
                <a:ln>
                  <a:noFill/>
                </a:ln>
                <a:solidFill>
                  <a:schemeClr val="tx1"/>
                </a:solidFill>
                <a:effectLst/>
                <a:latin typeface="+mn-lt"/>
                <a:ea typeface="ＭＳ Ｐゴシック" charset="0"/>
              </a:rPr>
              <a:t>Tracked and kept up to date</a:t>
            </a:r>
          </a:p>
        </p:txBody>
      </p:sp>
      <p:cxnSp>
        <p:nvCxnSpPr>
          <p:cNvPr id="21" name="Straight Arrow Connector 20">
            <a:extLst>
              <a:ext uri="{FF2B5EF4-FFF2-40B4-BE49-F238E27FC236}">
                <a16:creationId xmlns:a16="http://schemas.microsoft.com/office/drawing/2014/main" id="{6ACE68F0-547D-53E8-3CC8-395B6C977D8B}"/>
              </a:ext>
            </a:extLst>
          </p:cNvPr>
          <p:cNvCxnSpPr>
            <a:cxnSpLocks/>
          </p:cNvCxnSpPr>
          <p:nvPr/>
        </p:nvCxnSpPr>
        <p:spPr>
          <a:xfrm flipH="1" flipV="1">
            <a:off x="3994202" y="5475284"/>
            <a:ext cx="342795" cy="56264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663965E-8CC6-068F-A052-17A7B667CCBC}"/>
              </a:ext>
            </a:extLst>
          </p:cNvPr>
          <p:cNvCxnSpPr>
            <a:cxnSpLocks/>
          </p:cNvCxnSpPr>
          <p:nvPr/>
        </p:nvCxnSpPr>
        <p:spPr>
          <a:xfrm flipV="1">
            <a:off x="1795476" y="4796852"/>
            <a:ext cx="0" cy="133364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EB4966B1-8837-DEA7-E551-F0E2A0244AA4}"/>
              </a:ext>
            </a:extLst>
          </p:cNvPr>
          <p:cNvSpPr/>
          <p:nvPr/>
        </p:nvSpPr>
        <p:spPr bwMode="auto">
          <a:xfrm>
            <a:off x="204853" y="1387105"/>
            <a:ext cx="2008680" cy="1054077"/>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Everything </a:t>
            </a:r>
            <a:br>
              <a:rPr lang="en-US" dirty="0">
                <a:latin typeface="+mn-lt"/>
                <a:ea typeface="ＭＳ Ｐゴシック" charset="0"/>
              </a:rPr>
            </a:br>
            <a:r>
              <a:rPr lang="en-US" dirty="0">
                <a:latin typeface="+mn-lt"/>
                <a:ea typeface="ＭＳ Ｐゴシック" charset="0"/>
              </a:rPr>
              <a:t>managed</a:t>
            </a:r>
            <a:br>
              <a:rPr lang="en-US" dirty="0">
                <a:latin typeface="+mn-lt"/>
                <a:ea typeface="ＭＳ Ｐゴシック" charset="0"/>
              </a:rPr>
            </a:br>
            <a:r>
              <a:rPr lang="en-US" dirty="0">
                <a:latin typeface="+mn-lt"/>
                <a:ea typeface="ＭＳ Ｐゴシック" charset="0"/>
              </a:rPr>
              <a:t>via APIs</a:t>
            </a:r>
            <a:endParaRPr kumimoji="0" lang="en-US" i="0" u="none" strike="noStrike" cap="none" normalizeH="0" baseline="0" dirty="0">
              <a:ln>
                <a:noFill/>
              </a:ln>
              <a:solidFill>
                <a:schemeClr val="tx1"/>
              </a:solidFill>
              <a:effectLst/>
              <a:latin typeface="+mn-lt"/>
              <a:ea typeface="ＭＳ Ｐゴシック" charset="0"/>
            </a:endParaRPr>
          </a:p>
        </p:txBody>
      </p:sp>
      <p:cxnSp>
        <p:nvCxnSpPr>
          <p:cNvPr id="26" name="Straight Arrow Connector 25">
            <a:extLst>
              <a:ext uri="{FF2B5EF4-FFF2-40B4-BE49-F238E27FC236}">
                <a16:creationId xmlns:a16="http://schemas.microsoft.com/office/drawing/2014/main" id="{39C33059-42EE-5096-53B0-325B8E7CD9C0}"/>
              </a:ext>
            </a:extLst>
          </p:cNvPr>
          <p:cNvCxnSpPr>
            <a:cxnSpLocks/>
          </p:cNvCxnSpPr>
          <p:nvPr/>
        </p:nvCxnSpPr>
        <p:spPr>
          <a:xfrm>
            <a:off x="1998168" y="2456730"/>
            <a:ext cx="991223" cy="77515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73592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75587CC-CE56-DB85-7D82-1042447468E5}"/>
              </a:ext>
            </a:extLst>
          </p:cNvPr>
          <p:cNvSpPr/>
          <p:nvPr/>
        </p:nvSpPr>
        <p:spPr bwMode="auto">
          <a:xfrm>
            <a:off x="189879" y="1988522"/>
            <a:ext cx="2788170" cy="3082790"/>
          </a:xfrm>
          <a:prstGeom prst="rect">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Kubernetes Pod</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680962" name="Rectangle 2"/>
          <p:cNvSpPr>
            <a:spLocks noGrp="1" noChangeArrowheads="1"/>
          </p:cNvSpPr>
          <p:nvPr>
            <p:ph type="title"/>
          </p:nvPr>
        </p:nvSpPr>
        <p:spPr>
          <a:xfrm>
            <a:off x="609600" y="230065"/>
            <a:ext cx="10972800" cy="698948"/>
          </a:xfrm>
        </p:spPr>
        <p:txBody>
          <a:bodyPr/>
          <a:lstStyle/>
          <a:p>
            <a:r>
              <a:rPr lang="en-US" dirty="0"/>
              <a:t>Running Containers at Scale In Production – </a:t>
            </a:r>
            <a:br>
              <a:rPr lang="en-US" dirty="0"/>
            </a:br>
            <a:r>
              <a:rPr lang="en-US" dirty="0"/>
              <a:t>Kubernetes or k8s - Pods</a:t>
            </a:r>
          </a:p>
        </p:txBody>
      </p:sp>
      <p:sp>
        <p:nvSpPr>
          <p:cNvPr id="18" name="Rectangle 17">
            <a:extLst>
              <a:ext uri="{FF2B5EF4-FFF2-40B4-BE49-F238E27FC236}">
                <a16:creationId xmlns:a16="http://schemas.microsoft.com/office/drawing/2014/main" id="{B2B63193-A54D-BCBC-A799-E2C404272E4F}"/>
              </a:ext>
            </a:extLst>
          </p:cNvPr>
          <p:cNvSpPr/>
          <p:nvPr/>
        </p:nvSpPr>
        <p:spPr bwMode="auto">
          <a:xfrm>
            <a:off x="368434" y="2577913"/>
            <a:ext cx="2474704" cy="679589"/>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err="1">
                <a:latin typeface="+mn-lt"/>
                <a:ea typeface="ＭＳ Ｐゴシック" charset="0"/>
              </a:rPr>
              <a:t>Kublet</a:t>
            </a:r>
            <a:r>
              <a:rPr lang="en-US" dirty="0">
                <a:latin typeface="+mn-lt"/>
                <a:ea typeface="ＭＳ Ｐゴシック" charset="0"/>
              </a:rPr>
              <a:t> Runtime</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19" name="Rectangle 18">
            <a:extLst>
              <a:ext uri="{FF2B5EF4-FFF2-40B4-BE49-F238E27FC236}">
                <a16:creationId xmlns:a16="http://schemas.microsoft.com/office/drawing/2014/main" id="{1A90D8AB-3FE7-9F13-C7A6-0F0081E3EDEA}"/>
              </a:ext>
            </a:extLst>
          </p:cNvPr>
          <p:cNvSpPr/>
          <p:nvPr/>
        </p:nvSpPr>
        <p:spPr bwMode="auto">
          <a:xfrm>
            <a:off x="460038" y="3547688"/>
            <a:ext cx="1576961" cy="679589"/>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Container</a:t>
            </a:r>
          </a:p>
        </p:txBody>
      </p:sp>
      <p:sp>
        <p:nvSpPr>
          <p:cNvPr id="28" name="Rectangle 27">
            <a:extLst>
              <a:ext uri="{FF2B5EF4-FFF2-40B4-BE49-F238E27FC236}">
                <a16:creationId xmlns:a16="http://schemas.microsoft.com/office/drawing/2014/main" id="{8684C6FA-6C3F-7876-121D-87BEEF9B0AA9}"/>
              </a:ext>
            </a:extLst>
          </p:cNvPr>
          <p:cNvSpPr/>
          <p:nvPr/>
        </p:nvSpPr>
        <p:spPr bwMode="auto">
          <a:xfrm>
            <a:off x="612438" y="3700088"/>
            <a:ext cx="1576961" cy="679589"/>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Container</a:t>
            </a:r>
          </a:p>
        </p:txBody>
      </p:sp>
      <p:sp>
        <p:nvSpPr>
          <p:cNvPr id="29" name="Rectangle 28">
            <a:extLst>
              <a:ext uri="{FF2B5EF4-FFF2-40B4-BE49-F238E27FC236}">
                <a16:creationId xmlns:a16="http://schemas.microsoft.com/office/drawing/2014/main" id="{15E816FF-D561-1BB6-B165-835A33C79D40}"/>
              </a:ext>
            </a:extLst>
          </p:cNvPr>
          <p:cNvSpPr/>
          <p:nvPr/>
        </p:nvSpPr>
        <p:spPr bwMode="auto">
          <a:xfrm>
            <a:off x="764838" y="3852488"/>
            <a:ext cx="1576961" cy="679589"/>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Container</a:t>
            </a:r>
          </a:p>
        </p:txBody>
      </p:sp>
      <p:sp>
        <p:nvSpPr>
          <p:cNvPr id="30" name="Rectangle 29">
            <a:extLst>
              <a:ext uri="{FF2B5EF4-FFF2-40B4-BE49-F238E27FC236}">
                <a16:creationId xmlns:a16="http://schemas.microsoft.com/office/drawing/2014/main" id="{D87C1FDC-EE3D-15A1-73E2-C470BF492997}"/>
              </a:ext>
            </a:extLst>
          </p:cNvPr>
          <p:cNvSpPr/>
          <p:nvPr/>
        </p:nvSpPr>
        <p:spPr bwMode="auto">
          <a:xfrm>
            <a:off x="917238" y="4004888"/>
            <a:ext cx="1576961" cy="679589"/>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Container</a:t>
            </a:r>
          </a:p>
        </p:txBody>
      </p:sp>
      <p:sp>
        <p:nvSpPr>
          <p:cNvPr id="31" name="Rectangle 30">
            <a:extLst>
              <a:ext uri="{FF2B5EF4-FFF2-40B4-BE49-F238E27FC236}">
                <a16:creationId xmlns:a16="http://schemas.microsoft.com/office/drawing/2014/main" id="{1F086003-8D19-DB0C-69A9-58E2118D5AEC}"/>
              </a:ext>
            </a:extLst>
          </p:cNvPr>
          <p:cNvSpPr/>
          <p:nvPr/>
        </p:nvSpPr>
        <p:spPr bwMode="auto">
          <a:xfrm>
            <a:off x="1069638" y="4157288"/>
            <a:ext cx="1576961" cy="679589"/>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Container</a:t>
            </a:r>
          </a:p>
        </p:txBody>
      </p:sp>
      <p:sp>
        <p:nvSpPr>
          <p:cNvPr id="32" name="Rectangle 3" descr="Rectangle: Click to edit Master text styles&#10;Second level&#10;Third level&#10;Fourth level&#10;Fifth level">
            <a:extLst>
              <a:ext uri="{FF2B5EF4-FFF2-40B4-BE49-F238E27FC236}">
                <a16:creationId xmlns:a16="http://schemas.microsoft.com/office/drawing/2014/main" id="{4D16A71B-A90F-8E90-7799-6465D8A2C36B}"/>
              </a:ext>
            </a:extLst>
          </p:cNvPr>
          <p:cNvSpPr txBox="1">
            <a:spLocks noChangeArrowheads="1"/>
          </p:cNvSpPr>
          <p:nvPr/>
        </p:nvSpPr>
        <p:spPr bwMode="auto">
          <a:xfrm>
            <a:off x="609600" y="1187319"/>
            <a:ext cx="11582400" cy="5428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dirty="0"/>
              <a:t>Most of the time pods run one container, the </a:t>
            </a:r>
            <a:r>
              <a:rPr lang="en-US" sz="2000" dirty="0" err="1"/>
              <a:t>kubelet</a:t>
            </a:r>
            <a:r>
              <a:rPr lang="en-US" sz="2000" dirty="0"/>
              <a:t> manages the pod runtime</a:t>
            </a:r>
          </a:p>
        </p:txBody>
      </p:sp>
      <p:sp>
        <p:nvSpPr>
          <p:cNvPr id="33" name="Rectangle 3" descr="Rectangle: Click to edit Master text styles&#10;Second level&#10;Third level&#10;Fourth level&#10;Fifth level">
            <a:extLst>
              <a:ext uri="{FF2B5EF4-FFF2-40B4-BE49-F238E27FC236}">
                <a16:creationId xmlns:a16="http://schemas.microsoft.com/office/drawing/2014/main" id="{4B533AE7-8C1F-48AB-43EB-2D7C10277364}"/>
              </a:ext>
            </a:extLst>
          </p:cNvPr>
          <p:cNvSpPr txBox="1">
            <a:spLocks noChangeArrowheads="1"/>
          </p:cNvSpPr>
          <p:nvPr/>
        </p:nvSpPr>
        <p:spPr bwMode="auto">
          <a:xfrm>
            <a:off x="3038011" y="1944315"/>
            <a:ext cx="3092969" cy="5428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gn="ctr">
              <a:lnSpc>
                <a:spcPct val="100000"/>
              </a:lnSpc>
              <a:buNone/>
            </a:pPr>
            <a:r>
              <a:rPr lang="en-US" sz="2000" dirty="0"/>
              <a:t>Namespaces are used to govern what is shared between containers in the</a:t>
            </a:r>
            <a:br>
              <a:rPr lang="en-US" sz="2000" dirty="0"/>
            </a:br>
            <a:r>
              <a:rPr lang="en-US" sz="2000" dirty="0"/>
              <a:t>“pod” such as IPC, and things across the Kubernetes cluster such as </a:t>
            </a:r>
            <a:br>
              <a:rPr lang="en-US" sz="2000" dirty="0"/>
            </a:br>
            <a:r>
              <a:rPr lang="en-US" sz="2000" dirty="0"/>
              <a:t>network</a:t>
            </a:r>
          </a:p>
        </p:txBody>
      </p:sp>
      <p:sp>
        <p:nvSpPr>
          <p:cNvPr id="34" name="Rectangle 33">
            <a:extLst>
              <a:ext uri="{FF2B5EF4-FFF2-40B4-BE49-F238E27FC236}">
                <a16:creationId xmlns:a16="http://schemas.microsoft.com/office/drawing/2014/main" id="{93679FD6-6754-33F5-BC3B-E87D7C2DBA73}"/>
              </a:ext>
            </a:extLst>
          </p:cNvPr>
          <p:cNvSpPr/>
          <p:nvPr/>
        </p:nvSpPr>
        <p:spPr bwMode="auto">
          <a:xfrm>
            <a:off x="6690611" y="2044995"/>
            <a:ext cx="2788171" cy="3082790"/>
          </a:xfrm>
          <a:prstGeom prst="rect">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Kubernetes Pod</a:t>
            </a:r>
          </a:p>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Ip:  </a:t>
            </a:r>
            <a:r>
              <a:rPr lang="en-US" b="0" dirty="0" err="1">
                <a:latin typeface="+mn-lt"/>
                <a:ea typeface="ＭＳ Ｐゴシック" charset="0"/>
              </a:rPr>
              <a:t>w.x.y.z</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35" name="Rectangle 34">
            <a:extLst>
              <a:ext uri="{FF2B5EF4-FFF2-40B4-BE49-F238E27FC236}">
                <a16:creationId xmlns:a16="http://schemas.microsoft.com/office/drawing/2014/main" id="{837D6A84-2EF3-0264-EFFB-9144470D40AB}"/>
              </a:ext>
            </a:extLst>
          </p:cNvPr>
          <p:cNvSpPr/>
          <p:nvPr/>
        </p:nvSpPr>
        <p:spPr bwMode="auto">
          <a:xfrm>
            <a:off x="6904143" y="2806620"/>
            <a:ext cx="2474704" cy="507355"/>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err="1">
                <a:latin typeface="+mn-lt"/>
                <a:ea typeface="ＭＳ Ｐゴシック" charset="0"/>
              </a:rPr>
              <a:t>Kublet</a:t>
            </a:r>
            <a:r>
              <a:rPr lang="en-US" dirty="0">
                <a:latin typeface="+mn-lt"/>
                <a:ea typeface="ＭＳ Ｐゴシック" charset="0"/>
              </a:rPr>
              <a:t> Runtime</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36" name="Rectangle 35">
            <a:extLst>
              <a:ext uri="{FF2B5EF4-FFF2-40B4-BE49-F238E27FC236}">
                <a16:creationId xmlns:a16="http://schemas.microsoft.com/office/drawing/2014/main" id="{F46183B3-A880-2A14-C10C-929358079822}"/>
              </a:ext>
            </a:extLst>
          </p:cNvPr>
          <p:cNvSpPr/>
          <p:nvPr/>
        </p:nvSpPr>
        <p:spPr bwMode="auto">
          <a:xfrm>
            <a:off x="6995747" y="3604161"/>
            <a:ext cx="1576961" cy="679589"/>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Container</a:t>
            </a:r>
          </a:p>
        </p:txBody>
      </p:sp>
      <p:sp>
        <p:nvSpPr>
          <p:cNvPr id="37" name="Rectangle 36">
            <a:extLst>
              <a:ext uri="{FF2B5EF4-FFF2-40B4-BE49-F238E27FC236}">
                <a16:creationId xmlns:a16="http://schemas.microsoft.com/office/drawing/2014/main" id="{F934F1D8-B0F0-5EFB-8C6D-D2D8C124012B}"/>
              </a:ext>
            </a:extLst>
          </p:cNvPr>
          <p:cNvSpPr/>
          <p:nvPr/>
        </p:nvSpPr>
        <p:spPr bwMode="auto">
          <a:xfrm>
            <a:off x="7148147" y="3756561"/>
            <a:ext cx="1576961" cy="679589"/>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Container</a:t>
            </a:r>
          </a:p>
        </p:txBody>
      </p:sp>
      <p:sp>
        <p:nvSpPr>
          <p:cNvPr id="38" name="Rectangle 37">
            <a:extLst>
              <a:ext uri="{FF2B5EF4-FFF2-40B4-BE49-F238E27FC236}">
                <a16:creationId xmlns:a16="http://schemas.microsoft.com/office/drawing/2014/main" id="{B4F5933C-352C-75A0-BDAB-303E6641E4EA}"/>
              </a:ext>
            </a:extLst>
          </p:cNvPr>
          <p:cNvSpPr/>
          <p:nvPr/>
        </p:nvSpPr>
        <p:spPr bwMode="auto">
          <a:xfrm>
            <a:off x="7300547" y="3908961"/>
            <a:ext cx="1576961" cy="679589"/>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Container</a:t>
            </a:r>
          </a:p>
        </p:txBody>
      </p:sp>
      <p:sp>
        <p:nvSpPr>
          <p:cNvPr id="39" name="Rectangle 38">
            <a:extLst>
              <a:ext uri="{FF2B5EF4-FFF2-40B4-BE49-F238E27FC236}">
                <a16:creationId xmlns:a16="http://schemas.microsoft.com/office/drawing/2014/main" id="{F575A617-C003-ACDD-FA1C-7AAC1AD71986}"/>
              </a:ext>
            </a:extLst>
          </p:cNvPr>
          <p:cNvSpPr/>
          <p:nvPr/>
        </p:nvSpPr>
        <p:spPr bwMode="auto">
          <a:xfrm>
            <a:off x="7452947" y="4061361"/>
            <a:ext cx="1576961" cy="679589"/>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Container</a:t>
            </a:r>
          </a:p>
        </p:txBody>
      </p:sp>
      <p:sp>
        <p:nvSpPr>
          <p:cNvPr id="40" name="Rectangle 39">
            <a:extLst>
              <a:ext uri="{FF2B5EF4-FFF2-40B4-BE49-F238E27FC236}">
                <a16:creationId xmlns:a16="http://schemas.microsoft.com/office/drawing/2014/main" id="{64D2C200-A4C1-8637-4079-1979AAB4A680}"/>
              </a:ext>
            </a:extLst>
          </p:cNvPr>
          <p:cNvSpPr/>
          <p:nvPr/>
        </p:nvSpPr>
        <p:spPr bwMode="auto">
          <a:xfrm>
            <a:off x="7605347" y="4213761"/>
            <a:ext cx="1576961" cy="679589"/>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Container</a:t>
            </a:r>
            <a:br>
              <a:rPr kumimoji="0" lang="en-US" b="0" i="0" u="none" strike="noStrike" cap="none" normalizeH="0" baseline="0" dirty="0">
                <a:ln>
                  <a:noFill/>
                </a:ln>
                <a:solidFill>
                  <a:schemeClr val="tx1"/>
                </a:solidFill>
                <a:effectLst/>
                <a:latin typeface="+mn-lt"/>
                <a:ea typeface="ＭＳ Ｐゴシック" charset="0"/>
              </a:rPr>
            </a:br>
            <a:r>
              <a:rPr kumimoji="0" lang="en-US" b="0" i="0" u="none" strike="noStrike" cap="none" normalizeH="0" baseline="0" dirty="0">
                <a:ln>
                  <a:noFill/>
                </a:ln>
                <a:solidFill>
                  <a:schemeClr val="tx1"/>
                </a:solidFill>
                <a:effectLst/>
                <a:latin typeface="+mn-lt"/>
                <a:ea typeface="ＭＳ Ｐゴシック" charset="0"/>
              </a:rPr>
              <a:t>port: xx</a:t>
            </a:r>
          </a:p>
        </p:txBody>
      </p:sp>
      <p:sp>
        <p:nvSpPr>
          <p:cNvPr id="41" name="Rectangle 3" descr="Rectangle: Click to edit Master text styles&#10;Second level&#10;Third level&#10;Fourth level&#10;Fifth level">
            <a:extLst>
              <a:ext uri="{FF2B5EF4-FFF2-40B4-BE49-F238E27FC236}">
                <a16:creationId xmlns:a16="http://schemas.microsoft.com/office/drawing/2014/main" id="{EFFCD606-CE39-015D-22E7-0381C1958572}"/>
              </a:ext>
            </a:extLst>
          </p:cNvPr>
          <p:cNvSpPr txBox="1">
            <a:spLocks noChangeArrowheads="1"/>
          </p:cNvSpPr>
          <p:nvPr/>
        </p:nvSpPr>
        <p:spPr bwMode="auto">
          <a:xfrm>
            <a:off x="9511252" y="2073820"/>
            <a:ext cx="2490869" cy="5428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gn="ctr">
              <a:lnSpc>
                <a:spcPct val="100000"/>
              </a:lnSpc>
              <a:buNone/>
            </a:pPr>
            <a:r>
              <a:rPr lang="en-US" sz="2000" dirty="0"/>
              <a:t>Each k8s</a:t>
            </a:r>
            <a:br>
              <a:rPr lang="en-US" sz="2000" dirty="0"/>
            </a:br>
            <a:r>
              <a:rPr lang="en-US" sz="2000" dirty="0"/>
              <a:t>pod is given</a:t>
            </a:r>
            <a:br>
              <a:rPr lang="en-US" sz="2000" dirty="0"/>
            </a:br>
            <a:r>
              <a:rPr lang="en-US" sz="2000" dirty="0"/>
              <a:t>a routable</a:t>
            </a:r>
          </a:p>
          <a:p>
            <a:pPr marL="0" indent="0" algn="ctr">
              <a:lnSpc>
                <a:spcPct val="100000"/>
              </a:lnSpc>
              <a:buNone/>
            </a:pPr>
            <a:r>
              <a:rPr lang="en-US" sz="2000" dirty="0"/>
              <a:t>IP address</a:t>
            </a:r>
          </a:p>
          <a:p>
            <a:pPr marL="0" indent="0" algn="ctr">
              <a:lnSpc>
                <a:spcPct val="100000"/>
              </a:lnSpc>
              <a:buNone/>
            </a:pPr>
            <a:r>
              <a:rPr lang="en-US" sz="2000" dirty="0"/>
              <a:t>Each container</a:t>
            </a:r>
            <a:br>
              <a:rPr lang="en-US" sz="2000" dirty="0"/>
            </a:br>
            <a:r>
              <a:rPr lang="en-US" sz="2000" dirty="0"/>
              <a:t>in the pod can be reached via a port on that IP address</a:t>
            </a:r>
          </a:p>
        </p:txBody>
      </p:sp>
    </p:spTree>
    <p:extLst>
      <p:ext uri="{BB962C8B-B14F-4D97-AF65-F5344CB8AC3E}">
        <p14:creationId xmlns:p14="http://schemas.microsoft.com/office/powerpoint/2010/main" val="42610771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75587CC-CE56-DB85-7D82-1042447468E5}"/>
              </a:ext>
            </a:extLst>
          </p:cNvPr>
          <p:cNvSpPr/>
          <p:nvPr/>
        </p:nvSpPr>
        <p:spPr bwMode="auto">
          <a:xfrm>
            <a:off x="1082131" y="2438107"/>
            <a:ext cx="2788170" cy="3050018"/>
          </a:xfrm>
          <a:prstGeom prst="rect">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Kubernetes </a:t>
            </a:r>
            <a:br>
              <a:rPr lang="en-US" dirty="0">
                <a:latin typeface="+mn-lt"/>
                <a:ea typeface="ＭＳ Ｐゴシック" charset="0"/>
              </a:rPr>
            </a:br>
            <a:r>
              <a:rPr lang="en-US" dirty="0">
                <a:latin typeface="+mn-lt"/>
                <a:ea typeface="ＭＳ Ｐゴシック" charset="0"/>
              </a:rPr>
              <a:t>Deployment</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680962" name="Rectangle 2"/>
          <p:cNvSpPr>
            <a:spLocks noGrp="1" noChangeArrowheads="1"/>
          </p:cNvSpPr>
          <p:nvPr>
            <p:ph type="title"/>
          </p:nvPr>
        </p:nvSpPr>
        <p:spPr>
          <a:xfrm>
            <a:off x="609600" y="230065"/>
            <a:ext cx="10972800" cy="698948"/>
          </a:xfrm>
        </p:spPr>
        <p:txBody>
          <a:bodyPr/>
          <a:lstStyle/>
          <a:p>
            <a:r>
              <a:rPr lang="en-US" dirty="0"/>
              <a:t>Running Containers at Scale In Production – </a:t>
            </a:r>
            <a:br>
              <a:rPr lang="en-US" dirty="0"/>
            </a:br>
            <a:r>
              <a:rPr lang="en-US" dirty="0"/>
              <a:t>Kubernetes or k8s – Core K8s Objects</a:t>
            </a:r>
          </a:p>
        </p:txBody>
      </p:sp>
      <p:sp>
        <p:nvSpPr>
          <p:cNvPr id="18" name="Rectangle 17">
            <a:extLst>
              <a:ext uri="{FF2B5EF4-FFF2-40B4-BE49-F238E27FC236}">
                <a16:creationId xmlns:a16="http://schemas.microsoft.com/office/drawing/2014/main" id="{B2B63193-A54D-BCBC-A799-E2C404272E4F}"/>
              </a:ext>
            </a:extLst>
          </p:cNvPr>
          <p:cNvSpPr/>
          <p:nvPr/>
        </p:nvSpPr>
        <p:spPr bwMode="auto">
          <a:xfrm>
            <a:off x="1238864" y="3234798"/>
            <a:ext cx="2474704" cy="2064176"/>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Kubernetes</a:t>
            </a:r>
            <a:br>
              <a:rPr lang="en-US" b="0" dirty="0">
                <a:latin typeface="+mn-lt"/>
                <a:ea typeface="ＭＳ Ｐゴシック" charset="0"/>
              </a:rPr>
            </a:br>
            <a:r>
              <a:rPr lang="en-US" b="0" dirty="0">
                <a:latin typeface="+mn-lt"/>
                <a:ea typeface="ＭＳ Ｐゴシック" charset="0"/>
              </a:rPr>
              <a:t>Replica Set</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32" name="Rectangle 3" descr="Rectangle: Click to edit Master text styles&#10;Second level&#10;Third level&#10;Fourth level&#10;Fifth level">
            <a:extLst>
              <a:ext uri="{FF2B5EF4-FFF2-40B4-BE49-F238E27FC236}">
                <a16:creationId xmlns:a16="http://schemas.microsoft.com/office/drawing/2014/main" id="{4D16A71B-A90F-8E90-7799-6465D8A2C36B}"/>
              </a:ext>
            </a:extLst>
          </p:cNvPr>
          <p:cNvSpPr txBox="1">
            <a:spLocks noChangeArrowheads="1"/>
          </p:cNvSpPr>
          <p:nvPr/>
        </p:nvSpPr>
        <p:spPr bwMode="auto">
          <a:xfrm>
            <a:off x="609600" y="1187319"/>
            <a:ext cx="11582400" cy="5428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dirty="0"/>
              <a:t>Managing Kubernetes can be complex, but you can get by with just a few</a:t>
            </a:r>
            <a:br>
              <a:rPr lang="en-US" sz="2000" dirty="0"/>
            </a:br>
            <a:r>
              <a:rPr lang="en-US" sz="2000" dirty="0"/>
              <a:t>of the k8s objects</a:t>
            </a:r>
          </a:p>
        </p:txBody>
      </p:sp>
      <p:sp>
        <p:nvSpPr>
          <p:cNvPr id="34" name="Rectangle 33">
            <a:extLst>
              <a:ext uri="{FF2B5EF4-FFF2-40B4-BE49-F238E27FC236}">
                <a16:creationId xmlns:a16="http://schemas.microsoft.com/office/drawing/2014/main" id="{93679FD6-6754-33F5-BC3B-E87D7C2DBA73}"/>
              </a:ext>
            </a:extLst>
          </p:cNvPr>
          <p:cNvSpPr/>
          <p:nvPr/>
        </p:nvSpPr>
        <p:spPr bwMode="auto">
          <a:xfrm>
            <a:off x="4321826" y="2438106"/>
            <a:ext cx="2948403" cy="3082790"/>
          </a:xfrm>
          <a:prstGeom prst="rect">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Kubernetes</a:t>
            </a:r>
            <a:br>
              <a:rPr lang="en-US" dirty="0">
                <a:latin typeface="+mn-lt"/>
                <a:ea typeface="ＭＳ Ｐゴシック" charset="0"/>
              </a:rPr>
            </a:br>
            <a:r>
              <a:rPr lang="en-US" dirty="0">
                <a:latin typeface="+mn-lt"/>
                <a:ea typeface="ＭＳ Ｐゴシック" charset="0"/>
              </a:rPr>
              <a:t>Service</a:t>
            </a:r>
          </a:p>
        </p:txBody>
      </p:sp>
      <p:sp>
        <p:nvSpPr>
          <p:cNvPr id="35" name="Rectangle 34">
            <a:extLst>
              <a:ext uri="{FF2B5EF4-FFF2-40B4-BE49-F238E27FC236}">
                <a16:creationId xmlns:a16="http://schemas.microsoft.com/office/drawing/2014/main" id="{837D6A84-2EF3-0264-EFFB-9144470D40AB}"/>
              </a:ext>
            </a:extLst>
          </p:cNvPr>
          <p:cNvSpPr/>
          <p:nvPr/>
        </p:nvSpPr>
        <p:spPr bwMode="auto">
          <a:xfrm>
            <a:off x="4532263" y="3911461"/>
            <a:ext cx="2504030" cy="507355"/>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type </a:t>
            </a:r>
            <a:r>
              <a:rPr lang="en-US" dirty="0" err="1">
                <a:latin typeface="+mn-lt"/>
                <a:ea typeface="ＭＳ Ｐゴシック" charset="0"/>
              </a:rPr>
              <a:t>NodePort</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20" name="Rectangle 19">
            <a:extLst>
              <a:ext uri="{FF2B5EF4-FFF2-40B4-BE49-F238E27FC236}">
                <a16:creationId xmlns:a16="http://schemas.microsoft.com/office/drawing/2014/main" id="{4C82E02A-7360-9E9C-77D8-5F6C718F2AB6}"/>
              </a:ext>
            </a:extLst>
          </p:cNvPr>
          <p:cNvSpPr/>
          <p:nvPr/>
        </p:nvSpPr>
        <p:spPr bwMode="auto">
          <a:xfrm>
            <a:off x="1453725" y="3941393"/>
            <a:ext cx="1462199" cy="750478"/>
          </a:xfrm>
          <a:prstGeom prst="rect">
            <a:avLst/>
          </a:prstGeom>
          <a:solidFill>
            <a:schemeClr val="accent4">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Kubernetes</a:t>
            </a:r>
            <a:br>
              <a:rPr lang="en-US" b="0" dirty="0">
                <a:latin typeface="+mn-lt"/>
                <a:ea typeface="ＭＳ Ｐゴシック" charset="0"/>
              </a:rPr>
            </a:br>
            <a:r>
              <a:rPr lang="en-US" b="0" dirty="0">
                <a:latin typeface="+mn-lt"/>
                <a:ea typeface="ＭＳ Ｐゴシック" charset="0"/>
              </a:rPr>
              <a:t>Pod</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21" name="Rectangle 20">
            <a:extLst>
              <a:ext uri="{FF2B5EF4-FFF2-40B4-BE49-F238E27FC236}">
                <a16:creationId xmlns:a16="http://schemas.microsoft.com/office/drawing/2014/main" id="{77BD4412-9230-9FBD-1764-B9A530445F10}"/>
              </a:ext>
            </a:extLst>
          </p:cNvPr>
          <p:cNvSpPr/>
          <p:nvPr/>
        </p:nvSpPr>
        <p:spPr bwMode="auto">
          <a:xfrm>
            <a:off x="1606125" y="4093793"/>
            <a:ext cx="1462199" cy="750478"/>
          </a:xfrm>
          <a:prstGeom prst="rect">
            <a:avLst/>
          </a:prstGeom>
          <a:solidFill>
            <a:schemeClr val="accent4">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Kubernetes</a:t>
            </a:r>
            <a:br>
              <a:rPr lang="en-US" b="0" dirty="0">
                <a:latin typeface="+mn-lt"/>
                <a:ea typeface="ＭＳ Ｐゴシック" charset="0"/>
              </a:rPr>
            </a:br>
            <a:r>
              <a:rPr lang="en-US" b="0" dirty="0">
                <a:latin typeface="+mn-lt"/>
                <a:ea typeface="ＭＳ Ｐゴシック" charset="0"/>
              </a:rPr>
              <a:t>Pod</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22" name="Rectangle 21">
            <a:extLst>
              <a:ext uri="{FF2B5EF4-FFF2-40B4-BE49-F238E27FC236}">
                <a16:creationId xmlns:a16="http://schemas.microsoft.com/office/drawing/2014/main" id="{28C948C1-D6ED-2F23-06A9-6022E7882C88}"/>
              </a:ext>
            </a:extLst>
          </p:cNvPr>
          <p:cNvSpPr/>
          <p:nvPr/>
        </p:nvSpPr>
        <p:spPr bwMode="auto">
          <a:xfrm>
            <a:off x="1758525" y="4246193"/>
            <a:ext cx="1462199" cy="750478"/>
          </a:xfrm>
          <a:prstGeom prst="rect">
            <a:avLst/>
          </a:prstGeom>
          <a:solidFill>
            <a:schemeClr val="accent4">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Kubernetes</a:t>
            </a:r>
            <a:br>
              <a:rPr lang="en-US" b="0" dirty="0">
                <a:latin typeface="+mn-lt"/>
                <a:ea typeface="ＭＳ Ｐゴシック" charset="0"/>
              </a:rPr>
            </a:br>
            <a:r>
              <a:rPr lang="en-US" b="0" dirty="0">
                <a:latin typeface="+mn-lt"/>
                <a:ea typeface="ＭＳ Ｐゴシック" charset="0"/>
              </a:rPr>
              <a:t>Pod</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23" name="Rectangle 22">
            <a:extLst>
              <a:ext uri="{FF2B5EF4-FFF2-40B4-BE49-F238E27FC236}">
                <a16:creationId xmlns:a16="http://schemas.microsoft.com/office/drawing/2014/main" id="{E04BD27A-9ECF-1CFF-B7BA-DAB482B3E114}"/>
              </a:ext>
            </a:extLst>
          </p:cNvPr>
          <p:cNvSpPr/>
          <p:nvPr/>
        </p:nvSpPr>
        <p:spPr bwMode="auto">
          <a:xfrm>
            <a:off x="1910925" y="4398593"/>
            <a:ext cx="1462199" cy="750478"/>
          </a:xfrm>
          <a:prstGeom prst="rect">
            <a:avLst/>
          </a:prstGeom>
          <a:solidFill>
            <a:schemeClr val="accent4">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Kubernetes</a:t>
            </a:r>
            <a:br>
              <a:rPr lang="en-US" b="0" dirty="0">
                <a:latin typeface="+mn-lt"/>
                <a:ea typeface="ＭＳ Ｐゴシック" charset="0"/>
              </a:rPr>
            </a:br>
            <a:r>
              <a:rPr lang="en-US" b="0" dirty="0">
                <a:latin typeface="+mn-lt"/>
                <a:ea typeface="ＭＳ Ｐゴシック" charset="0"/>
              </a:rPr>
              <a:t>Pod</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24" name="Rectangle 23">
            <a:extLst>
              <a:ext uri="{FF2B5EF4-FFF2-40B4-BE49-F238E27FC236}">
                <a16:creationId xmlns:a16="http://schemas.microsoft.com/office/drawing/2014/main" id="{A6894FD0-0B77-CB55-982C-1EA3D769AB8B}"/>
              </a:ext>
            </a:extLst>
          </p:cNvPr>
          <p:cNvSpPr/>
          <p:nvPr/>
        </p:nvSpPr>
        <p:spPr bwMode="auto">
          <a:xfrm>
            <a:off x="4551340" y="3264660"/>
            <a:ext cx="2504030" cy="507355"/>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type </a:t>
            </a:r>
            <a:r>
              <a:rPr lang="en-US" dirty="0" err="1">
                <a:latin typeface="+mn-lt"/>
                <a:ea typeface="ＭＳ Ｐゴシック" charset="0"/>
              </a:rPr>
              <a:t>ClusterIP</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25" name="Rectangle 24">
            <a:extLst>
              <a:ext uri="{FF2B5EF4-FFF2-40B4-BE49-F238E27FC236}">
                <a16:creationId xmlns:a16="http://schemas.microsoft.com/office/drawing/2014/main" id="{CB9CADEA-DA44-DE65-4991-0CD51699AD0D}"/>
              </a:ext>
            </a:extLst>
          </p:cNvPr>
          <p:cNvSpPr/>
          <p:nvPr/>
        </p:nvSpPr>
        <p:spPr bwMode="auto">
          <a:xfrm>
            <a:off x="4551340" y="4598569"/>
            <a:ext cx="2519020" cy="507355"/>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type </a:t>
            </a:r>
            <a:r>
              <a:rPr lang="en-US" dirty="0" err="1">
                <a:latin typeface="+mn-lt"/>
                <a:ea typeface="ＭＳ Ｐゴシック" charset="0"/>
              </a:rPr>
              <a:t>LoadBalancer</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26" name="Rectangle 25">
            <a:extLst>
              <a:ext uri="{FF2B5EF4-FFF2-40B4-BE49-F238E27FC236}">
                <a16:creationId xmlns:a16="http://schemas.microsoft.com/office/drawing/2014/main" id="{C417DAFA-5A0C-4BA7-713C-3808160D895C}"/>
              </a:ext>
            </a:extLst>
          </p:cNvPr>
          <p:cNvSpPr/>
          <p:nvPr/>
        </p:nvSpPr>
        <p:spPr bwMode="auto">
          <a:xfrm>
            <a:off x="7721754" y="2405334"/>
            <a:ext cx="2948403" cy="3082790"/>
          </a:xfrm>
          <a:prstGeom prst="rect">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Kubernetes</a:t>
            </a:r>
            <a:br>
              <a:rPr lang="en-US" dirty="0">
                <a:latin typeface="+mn-lt"/>
                <a:ea typeface="ＭＳ Ｐゴシック" charset="0"/>
              </a:rPr>
            </a:br>
            <a:r>
              <a:rPr lang="en-US" dirty="0">
                <a:latin typeface="+mn-lt"/>
                <a:ea typeface="ＭＳ Ｐゴシック" charset="0"/>
              </a:rPr>
              <a:t>Ingress</a:t>
            </a:r>
          </a:p>
        </p:txBody>
      </p:sp>
      <p:sp>
        <p:nvSpPr>
          <p:cNvPr id="42" name="Rectangle 41">
            <a:extLst>
              <a:ext uri="{FF2B5EF4-FFF2-40B4-BE49-F238E27FC236}">
                <a16:creationId xmlns:a16="http://schemas.microsoft.com/office/drawing/2014/main" id="{94E8F392-F59B-2A26-184F-876C33ADD200}"/>
              </a:ext>
            </a:extLst>
          </p:cNvPr>
          <p:cNvSpPr/>
          <p:nvPr/>
        </p:nvSpPr>
        <p:spPr bwMode="auto">
          <a:xfrm>
            <a:off x="7943940" y="3905515"/>
            <a:ext cx="2504030" cy="489688"/>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Routing Rules</a:t>
            </a:r>
          </a:p>
        </p:txBody>
      </p:sp>
      <p:sp>
        <p:nvSpPr>
          <p:cNvPr id="43" name="Rectangle 42">
            <a:extLst>
              <a:ext uri="{FF2B5EF4-FFF2-40B4-BE49-F238E27FC236}">
                <a16:creationId xmlns:a16="http://schemas.microsoft.com/office/drawing/2014/main" id="{D3EC35C5-AFB9-EB0A-7834-0CF39B9E6ABF}"/>
              </a:ext>
            </a:extLst>
          </p:cNvPr>
          <p:cNvSpPr/>
          <p:nvPr/>
        </p:nvSpPr>
        <p:spPr bwMode="auto">
          <a:xfrm>
            <a:off x="7951268" y="3231889"/>
            <a:ext cx="2504030" cy="489688"/>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Inbound Ingress </a:t>
            </a:r>
            <a:br>
              <a:rPr kumimoji="0" lang="en-US" b="0" i="0" u="none" strike="noStrike" cap="none" normalizeH="0" baseline="0" dirty="0">
                <a:ln>
                  <a:noFill/>
                </a:ln>
                <a:solidFill>
                  <a:schemeClr val="tx1"/>
                </a:solidFill>
                <a:effectLst/>
                <a:latin typeface="+mn-lt"/>
                <a:ea typeface="ＭＳ Ｐゴシック" charset="0"/>
              </a:rPr>
            </a:br>
            <a:r>
              <a:rPr kumimoji="0" lang="en-US" b="0" i="0" u="none" strike="noStrike" cap="none" normalizeH="0" baseline="0" dirty="0">
                <a:ln>
                  <a:noFill/>
                </a:ln>
                <a:solidFill>
                  <a:schemeClr val="tx1"/>
                </a:solidFill>
                <a:effectLst/>
                <a:latin typeface="+mn-lt"/>
                <a:ea typeface="ＭＳ Ｐゴシック" charset="0"/>
              </a:rPr>
              <a:t>Rules</a:t>
            </a:r>
          </a:p>
        </p:txBody>
      </p:sp>
      <p:sp>
        <p:nvSpPr>
          <p:cNvPr id="45" name="Rectangle 44">
            <a:extLst>
              <a:ext uri="{FF2B5EF4-FFF2-40B4-BE49-F238E27FC236}">
                <a16:creationId xmlns:a16="http://schemas.microsoft.com/office/drawing/2014/main" id="{89066AB8-4177-8ED5-01FC-9EA52E72D85E}"/>
              </a:ext>
            </a:extLst>
          </p:cNvPr>
          <p:cNvSpPr/>
          <p:nvPr/>
        </p:nvSpPr>
        <p:spPr bwMode="auto">
          <a:xfrm>
            <a:off x="7951268" y="4596978"/>
            <a:ext cx="2504030" cy="489688"/>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Firewall/Security</a:t>
            </a:r>
            <a:br>
              <a:rPr kumimoji="0" lang="en-US" b="0" i="0" u="none" strike="noStrike" cap="none" normalizeH="0" baseline="0" dirty="0">
                <a:ln>
                  <a:noFill/>
                </a:ln>
                <a:solidFill>
                  <a:schemeClr val="tx1"/>
                </a:solidFill>
                <a:effectLst/>
                <a:latin typeface="+mn-lt"/>
                <a:ea typeface="ＭＳ Ｐゴシック" charset="0"/>
              </a:rPr>
            </a:br>
            <a:r>
              <a:rPr kumimoji="0" lang="en-US" b="0" i="0" u="none" strike="noStrike" cap="none" normalizeH="0" baseline="0" dirty="0">
                <a:ln>
                  <a:noFill/>
                </a:ln>
                <a:solidFill>
                  <a:schemeClr val="tx1"/>
                </a:solidFill>
                <a:effectLst/>
                <a:latin typeface="+mn-lt"/>
                <a:ea typeface="ＭＳ Ｐゴシック" charset="0"/>
              </a:rPr>
              <a:t>Rules</a:t>
            </a:r>
          </a:p>
        </p:txBody>
      </p:sp>
    </p:spTree>
    <p:extLst>
      <p:ext uri="{BB962C8B-B14F-4D97-AF65-F5344CB8AC3E}">
        <p14:creationId xmlns:p14="http://schemas.microsoft.com/office/powerpoint/2010/main" val="3011685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4</a:t>
            </a:fld>
            <a:endParaRPr lang="en-US" dirty="0"/>
          </a:p>
        </p:txBody>
      </p:sp>
      <p:sp>
        <p:nvSpPr>
          <p:cNvPr id="470018" name="Rectangle 2"/>
          <p:cNvSpPr>
            <a:spLocks noGrp="1" noChangeArrowheads="1"/>
          </p:cNvSpPr>
          <p:nvPr>
            <p:ph type="title"/>
          </p:nvPr>
        </p:nvSpPr>
        <p:spPr>
          <a:xfrm>
            <a:off x="557989" y="44431"/>
            <a:ext cx="10936077" cy="698948"/>
          </a:xfrm>
        </p:spPr>
        <p:txBody>
          <a:bodyPr/>
          <a:lstStyle/>
          <a:p>
            <a:r>
              <a:rPr lang="en-US" dirty="0"/>
              <a:t>SPA Frameworks</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38" name="TextBox 37">
            <a:extLst>
              <a:ext uri="{FF2B5EF4-FFF2-40B4-BE49-F238E27FC236}">
                <a16:creationId xmlns:a16="http://schemas.microsoft.com/office/drawing/2014/main" id="{81601513-1F42-B590-1D6A-DC9486E4A6F0}"/>
              </a:ext>
            </a:extLst>
          </p:cNvPr>
          <p:cNvSpPr txBox="1"/>
          <p:nvPr/>
        </p:nvSpPr>
        <p:spPr>
          <a:xfrm>
            <a:off x="6299350" y="844410"/>
            <a:ext cx="5471885" cy="5410712"/>
          </a:xfrm>
          <a:prstGeom prst="rect">
            <a:avLst/>
          </a:prstGeom>
          <a:noFill/>
        </p:spPr>
        <p:txBody>
          <a:bodyPr wrap="square" rtlCol="0">
            <a:spAutoFit/>
          </a:bodyPr>
          <a:lstStyle/>
          <a:p>
            <a:r>
              <a:rPr lang="en-US" sz="1600" b="0" dirty="0">
                <a:latin typeface="+mn-lt"/>
              </a:rPr>
              <a:t>SPA Components are </a:t>
            </a:r>
            <a:r>
              <a:rPr lang="en-US" sz="1600" dirty="0">
                <a:latin typeface="+mn-lt"/>
              </a:rPr>
              <a:t>event-driven</a:t>
            </a:r>
            <a:r>
              <a:rPr lang="en-US" sz="1600" b="0" dirty="0">
                <a:latin typeface="+mn-lt"/>
              </a:rPr>
              <a:t>, almost all interesting interactions happen over sending and reacting to asynchronous events. </a:t>
            </a:r>
          </a:p>
          <a:p>
            <a:br>
              <a:rPr lang="en-US" sz="1600" b="0" dirty="0">
                <a:latin typeface="+mn-lt"/>
              </a:rPr>
            </a:br>
            <a:r>
              <a:rPr lang="en-US" sz="1600" b="0" dirty="0">
                <a:latin typeface="+mn-lt"/>
              </a:rPr>
              <a:t>SPA architectures often have abstractions for the </a:t>
            </a:r>
            <a:r>
              <a:rPr lang="en-US" sz="1600" dirty="0">
                <a:latin typeface="+mn-lt"/>
              </a:rPr>
              <a:t>network</a:t>
            </a:r>
            <a:r>
              <a:rPr lang="en-US" sz="1600" b="0" dirty="0">
                <a:latin typeface="+mn-lt"/>
              </a:rPr>
              <a:t> interfaces that treat ingress and egress network interactions as events</a:t>
            </a:r>
          </a:p>
          <a:p>
            <a:endParaRPr lang="en-US" sz="1600" b="0" dirty="0">
              <a:latin typeface="+mn-lt"/>
            </a:endParaRPr>
          </a:p>
          <a:p>
            <a:r>
              <a:rPr lang="en-US" sz="1600" dirty="0"/>
              <a:t>State management </a:t>
            </a:r>
            <a:r>
              <a:rPr lang="en-US" sz="1600" b="0" dirty="0"/>
              <a:t>for SPAs (discussed soon) is often facilitated via variations to the flux pattern.  This pattern features state being managed in an immutable store, and uses events to query, mutate or react to changes in the store</a:t>
            </a:r>
          </a:p>
          <a:p>
            <a:endParaRPr lang="en-US" sz="1600" b="0" dirty="0"/>
          </a:p>
          <a:p>
            <a:r>
              <a:rPr lang="en-US" sz="1600" b="0" dirty="0"/>
              <a:t>User interface updates are handled entirely locally, they can be full page swaps, which are driven by the </a:t>
            </a:r>
            <a:r>
              <a:rPr lang="en-US" sz="1600" dirty="0"/>
              <a:t>router</a:t>
            </a:r>
            <a:r>
              <a:rPr lang="en-US" sz="1600" b="0" dirty="0"/>
              <a:t>, or they can be incremental page updates based on reacting to user behavior (clicking a button, pressing a key, </a:t>
            </a:r>
            <a:r>
              <a:rPr lang="en-US" sz="1600" b="0" dirty="0" err="1"/>
              <a:t>etc</a:t>
            </a:r>
            <a:r>
              <a:rPr lang="en-US" sz="1600" b="0" dirty="0"/>
              <a:t>)</a:t>
            </a:r>
            <a:br>
              <a:rPr lang="en-US" sz="1600" b="0" dirty="0"/>
            </a:br>
            <a:br>
              <a:rPr lang="en-US" sz="1600" b="0" dirty="0"/>
            </a:br>
            <a:r>
              <a:rPr lang="en-US" sz="1600" b="0" dirty="0"/>
              <a:t>SPA Web Components, via an </a:t>
            </a:r>
            <a:r>
              <a:rPr lang="en-US" sz="1600" dirty="0"/>
              <a:t>interaction manager, </a:t>
            </a:r>
            <a:r>
              <a:rPr lang="en-US" sz="1600" b="0" dirty="0"/>
              <a:t>can communicate with each other via sending events, and reacting to callbacks.  </a:t>
            </a:r>
          </a:p>
          <a:p>
            <a:endParaRPr lang="en-US" sz="1600" b="0" dirty="0">
              <a:latin typeface="+mn-lt"/>
            </a:endParaRPr>
          </a:p>
          <a:p>
            <a:endParaRPr lang="en-US" sz="1600" b="0" dirty="0">
              <a:latin typeface="+mn-lt"/>
            </a:endParaRPr>
          </a:p>
        </p:txBody>
      </p:sp>
      <p:sp>
        <p:nvSpPr>
          <p:cNvPr id="39" name="Rectangle 38">
            <a:extLst>
              <a:ext uri="{FF2B5EF4-FFF2-40B4-BE49-F238E27FC236}">
                <a16:creationId xmlns:a16="http://schemas.microsoft.com/office/drawing/2014/main" id="{B941B0E9-DC8B-CC48-A48C-51270DA56DF1}"/>
              </a:ext>
            </a:extLst>
          </p:cNvPr>
          <p:cNvSpPr/>
          <p:nvPr/>
        </p:nvSpPr>
        <p:spPr bwMode="auto">
          <a:xfrm>
            <a:off x="246743" y="1228116"/>
            <a:ext cx="5588000" cy="406442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0" dirty="0">
                <a:latin typeface="+mn-lt"/>
                <a:ea typeface="ＭＳ Ｐゴシック" charset="0"/>
              </a:rPr>
              <a:t>SPA Architecture</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40" name="Rectangle 39">
            <a:extLst>
              <a:ext uri="{FF2B5EF4-FFF2-40B4-BE49-F238E27FC236}">
                <a16:creationId xmlns:a16="http://schemas.microsoft.com/office/drawing/2014/main" id="{DBC9A240-929A-CEAF-5632-0EEBEEDCA71F}"/>
              </a:ext>
            </a:extLst>
          </p:cNvPr>
          <p:cNvSpPr/>
          <p:nvPr/>
        </p:nvSpPr>
        <p:spPr bwMode="auto">
          <a:xfrm>
            <a:off x="1431548" y="1751279"/>
            <a:ext cx="3307647" cy="374961"/>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Router</a:t>
            </a:r>
          </a:p>
        </p:txBody>
      </p:sp>
      <p:sp>
        <p:nvSpPr>
          <p:cNvPr id="35" name="Rectangle 34">
            <a:extLst>
              <a:ext uri="{FF2B5EF4-FFF2-40B4-BE49-F238E27FC236}">
                <a16:creationId xmlns:a16="http://schemas.microsoft.com/office/drawing/2014/main" id="{7E2060AC-0B1B-43F4-0C9E-C782363AF23D}"/>
              </a:ext>
            </a:extLst>
          </p:cNvPr>
          <p:cNvSpPr/>
          <p:nvPr/>
        </p:nvSpPr>
        <p:spPr bwMode="auto">
          <a:xfrm rot="16200000">
            <a:off x="-538143" y="3220965"/>
            <a:ext cx="3300756" cy="374961"/>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Events</a:t>
            </a:r>
          </a:p>
        </p:txBody>
      </p:sp>
      <p:sp>
        <p:nvSpPr>
          <p:cNvPr id="36" name="Rectangle 35">
            <a:extLst>
              <a:ext uri="{FF2B5EF4-FFF2-40B4-BE49-F238E27FC236}">
                <a16:creationId xmlns:a16="http://schemas.microsoft.com/office/drawing/2014/main" id="{533FBDF7-1340-D33F-9CAC-CF9CF79B86C2}"/>
              </a:ext>
            </a:extLst>
          </p:cNvPr>
          <p:cNvSpPr/>
          <p:nvPr/>
        </p:nvSpPr>
        <p:spPr bwMode="auto">
          <a:xfrm>
            <a:off x="1431548" y="4688633"/>
            <a:ext cx="3307647" cy="374961"/>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State Management</a:t>
            </a:r>
          </a:p>
        </p:txBody>
      </p:sp>
      <p:sp>
        <p:nvSpPr>
          <p:cNvPr id="37" name="Rectangle 36">
            <a:extLst>
              <a:ext uri="{FF2B5EF4-FFF2-40B4-BE49-F238E27FC236}">
                <a16:creationId xmlns:a16="http://schemas.microsoft.com/office/drawing/2014/main" id="{49B9CEC2-7F54-B53A-829C-E7A79236B797}"/>
              </a:ext>
            </a:extLst>
          </p:cNvPr>
          <p:cNvSpPr/>
          <p:nvPr/>
        </p:nvSpPr>
        <p:spPr bwMode="auto">
          <a:xfrm rot="16200000">
            <a:off x="3560223" y="3067680"/>
            <a:ext cx="3300756" cy="681532"/>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SPA Component </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Interaction Manager</a:t>
            </a:r>
          </a:p>
        </p:txBody>
      </p:sp>
      <p:sp>
        <p:nvSpPr>
          <p:cNvPr id="51" name="Rectangle 50">
            <a:extLst>
              <a:ext uri="{FF2B5EF4-FFF2-40B4-BE49-F238E27FC236}">
                <a16:creationId xmlns:a16="http://schemas.microsoft.com/office/drawing/2014/main" id="{CF524F0E-790A-39D7-0246-7F1895E68DBC}"/>
              </a:ext>
            </a:extLst>
          </p:cNvPr>
          <p:cNvSpPr/>
          <p:nvPr/>
        </p:nvSpPr>
        <p:spPr bwMode="auto">
          <a:xfrm>
            <a:off x="1409496" y="2257703"/>
            <a:ext cx="3307647" cy="2259816"/>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SPA Rendering Controller</a:t>
            </a:r>
          </a:p>
        </p:txBody>
      </p:sp>
      <p:sp>
        <p:nvSpPr>
          <p:cNvPr id="57" name="Rectangle 56">
            <a:extLst>
              <a:ext uri="{FF2B5EF4-FFF2-40B4-BE49-F238E27FC236}">
                <a16:creationId xmlns:a16="http://schemas.microsoft.com/office/drawing/2014/main" id="{CE4740F0-D229-B1C3-33D3-E86EF7A20B55}"/>
              </a:ext>
            </a:extLst>
          </p:cNvPr>
          <p:cNvSpPr/>
          <p:nvPr/>
        </p:nvSpPr>
        <p:spPr bwMode="auto">
          <a:xfrm>
            <a:off x="1685473" y="3179241"/>
            <a:ext cx="2277141" cy="1260503"/>
          </a:xfrm>
          <a:prstGeom prst="rect">
            <a:avLst/>
          </a:prstGeom>
          <a:solidFill>
            <a:schemeClr val="tx2">
              <a:lumMod val="75000"/>
            </a:schemeClr>
          </a:solidFill>
          <a:ln w="9525" cap="flat" cmpd="sng" algn="ctr">
            <a:solidFill>
              <a:schemeClr val="bg1">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61" name="Rectangle 60">
            <a:extLst>
              <a:ext uri="{FF2B5EF4-FFF2-40B4-BE49-F238E27FC236}">
                <a16:creationId xmlns:a16="http://schemas.microsoft.com/office/drawing/2014/main" id="{C023D1FD-2A33-656F-F0A0-279D833F3B8A}"/>
              </a:ext>
            </a:extLst>
          </p:cNvPr>
          <p:cNvSpPr/>
          <p:nvPr/>
        </p:nvSpPr>
        <p:spPr bwMode="auto">
          <a:xfrm>
            <a:off x="1838165" y="2993613"/>
            <a:ext cx="2277141" cy="1260503"/>
          </a:xfrm>
          <a:prstGeom prst="rect">
            <a:avLst/>
          </a:prstGeom>
          <a:solidFill>
            <a:schemeClr val="tx2">
              <a:lumMod val="75000"/>
            </a:schemeClr>
          </a:solidFill>
          <a:ln w="9525" cap="flat" cmpd="sng" algn="ctr">
            <a:solidFill>
              <a:schemeClr val="bg1">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62" name="Rectangle 61">
            <a:extLst>
              <a:ext uri="{FF2B5EF4-FFF2-40B4-BE49-F238E27FC236}">
                <a16:creationId xmlns:a16="http://schemas.microsoft.com/office/drawing/2014/main" id="{353DCB6A-A123-8B8F-7AE9-5B1094E6834A}"/>
              </a:ext>
            </a:extLst>
          </p:cNvPr>
          <p:cNvSpPr/>
          <p:nvPr/>
        </p:nvSpPr>
        <p:spPr bwMode="auto">
          <a:xfrm>
            <a:off x="1990857" y="2807985"/>
            <a:ext cx="2277141" cy="1260503"/>
          </a:xfrm>
          <a:prstGeom prst="rect">
            <a:avLst/>
          </a:prstGeom>
          <a:solidFill>
            <a:schemeClr val="tx2">
              <a:lumMod val="75000"/>
            </a:schemeClr>
          </a:solidFill>
          <a:ln w="9525" cap="flat" cmpd="sng" algn="ctr">
            <a:solidFill>
              <a:schemeClr val="bg1">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63" name="Rectangle 62">
            <a:extLst>
              <a:ext uri="{FF2B5EF4-FFF2-40B4-BE49-F238E27FC236}">
                <a16:creationId xmlns:a16="http://schemas.microsoft.com/office/drawing/2014/main" id="{C3A0439B-6EBF-7009-FF2C-2ECE570A848A}"/>
              </a:ext>
            </a:extLst>
          </p:cNvPr>
          <p:cNvSpPr/>
          <p:nvPr/>
        </p:nvSpPr>
        <p:spPr bwMode="auto">
          <a:xfrm>
            <a:off x="2143549" y="2622357"/>
            <a:ext cx="2277141" cy="1260503"/>
          </a:xfrm>
          <a:prstGeom prst="rect">
            <a:avLst/>
          </a:prstGeom>
          <a:solidFill>
            <a:schemeClr val="tx2">
              <a:lumMod val="75000"/>
            </a:schemeClr>
          </a:solidFill>
          <a:ln w="9525" cap="flat" cmpd="sng" algn="ctr">
            <a:solidFill>
              <a:schemeClr val="bg1">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FF00"/>
                </a:solidFill>
                <a:effectLst/>
                <a:latin typeface="+mn-lt"/>
                <a:ea typeface="ＭＳ Ｐゴシック" charset="0"/>
              </a:rPr>
              <a:t>SPA </a:t>
            </a:r>
            <a:br>
              <a:rPr kumimoji="0" lang="en-US" sz="1600" b="0" i="0" u="none" strike="noStrike" cap="none" normalizeH="0" baseline="0" dirty="0">
                <a:ln>
                  <a:noFill/>
                </a:ln>
                <a:solidFill>
                  <a:srgbClr val="FFFF00"/>
                </a:solidFill>
                <a:effectLst/>
                <a:latin typeface="+mn-lt"/>
                <a:ea typeface="ＭＳ Ｐゴシック" charset="0"/>
              </a:rPr>
            </a:br>
            <a:r>
              <a:rPr kumimoji="0" lang="en-US" sz="1600" b="0" i="0" u="none" strike="noStrike" cap="none" normalizeH="0" baseline="0" dirty="0">
                <a:ln>
                  <a:noFill/>
                </a:ln>
                <a:solidFill>
                  <a:srgbClr val="FFFF00"/>
                </a:solidFill>
                <a:effectLst/>
                <a:latin typeface="+mn-lt"/>
                <a:ea typeface="ＭＳ Ｐゴシック" charset="0"/>
              </a:rPr>
              <a:t>WEB</a:t>
            </a:r>
            <a:br>
              <a:rPr kumimoji="0" lang="en-US" sz="1600" b="0" i="0" u="none" strike="noStrike" cap="none" normalizeH="0" baseline="0" dirty="0">
                <a:ln>
                  <a:noFill/>
                </a:ln>
                <a:solidFill>
                  <a:srgbClr val="FFFF00"/>
                </a:solidFill>
                <a:effectLst/>
                <a:latin typeface="+mn-lt"/>
                <a:ea typeface="ＭＳ Ｐゴシック" charset="0"/>
              </a:rPr>
            </a:br>
            <a:r>
              <a:rPr kumimoji="0" lang="en-US" sz="1600" b="0" i="0" u="none" strike="noStrike" cap="none" normalizeH="0" baseline="0" dirty="0">
                <a:ln>
                  <a:noFill/>
                </a:ln>
                <a:solidFill>
                  <a:srgbClr val="FFFF00"/>
                </a:solidFill>
                <a:effectLst/>
                <a:latin typeface="+mn-lt"/>
                <a:ea typeface="ＭＳ Ｐゴシック" charset="0"/>
              </a:rPr>
              <a:t>COMPONENTS</a:t>
            </a:r>
          </a:p>
        </p:txBody>
      </p:sp>
      <p:sp>
        <p:nvSpPr>
          <p:cNvPr id="65" name="Rectangle 64">
            <a:extLst>
              <a:ext uri="{FF2B5EF4-FFF2-40B4-BE49-F238E27FC236}">
                <a16:creationId xmlns:a16="http://schemas.microsoft.com/office/drawing/2014/main" id="{13167E25-532A-4FB8-FEC3-DAAE4AD2F0F8}"/>
              </a:ext>
            </a:extLst>
          </p:cNvPr>
          <p:cNvSpPr/>
          <p:nvPr/>
        </p:nvSpPr>
        <p:spPr bwMode="auto">
          <a:xfrm rot="16200000">
            <a:off x="-1042132" y="3220965"/>
            <a:ext cx="3300756" cy="374961"/>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Network</a:t>
            </a:r>
          </a:p>
        </p:txBody>
      </p:sp>
    </p:spTree>
    <p:extLst>
      <p:ext uri="{BB962C8B-B14F-4D97-AF65-F5344CB8AC3E}">
        <p14:creationId xmlns:p14="http://schemas.microsoft.com/office/powerpoint/2010/main" val="2288333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a:xfrm>
            <a:off x="557989" y="44431"/>
            <a:ext cx="10936077" cy="698948"/>
          </a:xfrm>
        </p:spPr>
        <p:txBody>
          <a:bodyPr/>
          <a:lstStyle/>
          <a:p>
            <a:r>
              <a:rPr lang="en-US" dirty="0"/>
              <a:t>SPA Component Interaction Best Practices</a:t>
            </a:r>
          </a:p>
        </p:txBody>
      </p:sp>
      <p:sp>
        <p:nvSpPr>
          <p:cNvPr id="38" name="TextBox 37">
            <a:extLst>
              <a:ext uri="{FF2B5EF4-FFF2-40B4-BE49-F238E27FC236}">
                <a16:creationId xmlns:a16="http://schemas.microsoft.com/office/drawing/2014/main" id="{81601513-1F42-B590-1D6A-DC9486E4A6F0}"/>
              </a:ext>
            </a:extLst>
          </p:cNvPr>
          <p:cNvSpPr txBox="1"/>
          <p:nvPr/>
        </p:nvSpPr>
        <p:spPr>
          <a:xfrm>
            <a:off x="5782037" y="845820"/>
            <a:ext cx="5989049" cy="3083921"/>
          </a:xfrm>
          <a:prstGeom prst="rect">
            <a:avLst/>
          </a:prstGeom>
          <a:noFill/>
        </p:spPr>
        <p:txBody>
          <a:bodyPr wrap="square" rtlCol="0">
            <a:spAutoFit/>
          </a:bodyPr>
          <a:lstStyle/>
          <a:p>
            <a:r>
              <a:rPr lang="en-US" b="0" dirty="0">
                <a:latin typeface="+mn-lt"/>
              </a:rPr>
              <a:t>Remember, SPAs create hierarchies of components</a:t>
            </a:r>
          </a:p>
          <a:p>
            <a:endParaRPr lang="en-US" b="0" dirty="0">
              <a:latin typeface="+mn-lt"/>
            </a:endParaRPr>
          </a:p>
          <a:p>
            <a:r>
              <a:rPr lang="en-US" b="0" dirty="0">
                <a:latin typeface="+mn-lt"/>
              </a:rPr>
              <a:t>There are strict parent/child relationships</a:t>
            </a:r>
          </a:p>
          <a:p>
            <a:endParaRPr lang="en-US" b="0" dirty="0">
              <a:latin typeface="+mn-lt"/>
            </a:endParaRPr>
          </a:p>
          <a:p>
            <a:r>
              <a:rPr lang="en-US" b="0" dirty="0">
                <a:latin typeface="+mn-lt"/>
              </a:rPr>
              <a:t>Best practice, when a parent creates a child, it passes all properties that that child needs.  These take the form of:</a:t>
            </a:r>
          </a:p>
          <a:p>
            <a:endParaRPr lang="en-US" b="0" dirty="0">
              <a:latin typeface="+mn-lt"/>
            </a:endParaRPr>
          </a:p>
          <a:p>
            <a:endParaRPr lang="en-US" b="0" dirty="0"/>
          </a:p>
          <a:p>
            <a:endParaRPr lang="en-US" b="0" dirty="0">
              <a:latin typeface="+mn-lt"/>
            </a:endParaRPr>
          </a:p>
          <a:p>
            <a:endParaRPr lang="en-US" b="0" dirty="0">
              <a:latin typeface="+mn-lt"/>
            </a:endParaRPr>
          </a:p>
        </p:txBody>
      </p:sp>
      <p:sp>
        <p:nvSpPr>
          <p:cNvPr id="39" name="Rectangle 38">
            <a:extLst>
              <a:ext uri="{FF2B5EF4-FFF2-40B4-BE49-F238E27FC236}">
                <a16:creationId xmlns:a16="http://schemas.microsoft.com/office/drawing/2014/main" id="{B941B0E9-DC8B-CC48-A48C-51270DA56DF1}"/>
              </a:ext>
            </a:extLst>
          </p:cNvPr>
          <p:cNvSpPr/>
          <p:nvPr/>
        </p:nvSpPr>
        <p:spPr bwMode="auto">
          <a:xfrm>
            <a:off x="557989" y="743379"/>
            <a:ext cx="4609096" cy="5579924"/>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0" dirty="0">
                <a:latin typeface="+mn-lt"/>
                <a:ea typeface="ＭＳ Ｐゴシック" charset="0"/>
              </a:rPr>
              <a:t>SPA Architecture</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51" name="Rectangle 50">
            <a:extLst>
              <a:ext uri="{FF2B5EF4-FFF2-40B4-BE49-F238E27FC236}">
                <a16:creationId xmlns:a16="http://schemas.microsoft.com/office/drawing/2014/main" id="{CF524F0E-790A-39D7-0246-7F1895E68DBC}"/>
              </a:ext>
            </a:extLst>
          </p:cNvPr>
          <p:cNvSpPr/>
          <p:nvPr/>
        </p:nvSpPr>
        <p:spPr bwMode="auto">
          <a:xfrm>
            <a:off x="841680" y="1161368"/>
            <a:ext cx="4078664" cy="1780437"/>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SPA Parent Component</a:t>
            </a:r>
          </a:p>
        </p:txBody>
      </p:sp>
      <p:sp>
        <p:nvSpPr>
          <p:cNvPr id="18" name="Rectangle 17">
            <a:extLst>
              <a:ext uri="{FF2B5EF4-FFF2-40B4-BE49-F238E27FC236}">
                <a16:creationId xmlns:a16="http://schemas.microsoft.com/office/drawing/2014/main" id="{9ED8BA57-C81C-68F5-C165-938F761FFAE9}"/>
              </a:ext>
            </a:extLst>
          </p:cNvPr>
          <p:cNvSpPr/>
          <p:nvPr/>
        </p:nvSpPr>
        <p:spPr bwMode="auto">
          <a:xfrm>
            <a:off x="754142" y="4960668"/>
            <a:ext cx="4166202" cy="978729"/>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SPA Child Component</a:t>
            </a:r>
          </a:p>
        </p:txBody>
      </p:sp>
      <p:sp>
        <p:nvSpPr>
          <p:cNvPr id="19" name="TextBox 18">
            <a:extLst>
              <a:ext uri="{FF2B5EF4-FFF2-40B4-BE49-F238E27FC236}">
                <a16:creationId xmlns:a16="http://schemas.microsoft.com/office/drawing/2014/main" id="{901C8CD8-07C9-5225-419C-3BED79B368AD}"/>
              </a:ext>
            </a:extLst>
          </p:cNvPr>
          <p:cNvSpPr txBox="1"/>
          <p:nvPr/>
        </p:nvSpPr>
        <p:spPr>
          <a:xfrm>
            <a:off x="928916" y="1505330"/>
            <a:ext cx="4238169" cy="1643527"/>
          </a:xfrm>
          <a:prstGeom prst="rect">
            <a:avLst/>
          </a:prstGeom>
          <a:noFill/>
        </p:spPr>
        <p:txBody>
          <a:bodyPr wrap="square" rtlCol="0">
            <a:spAutoFit/>
          </a:bodyPr>
          <a:lstStyle/>
          <a:p>
            <a:r>
              <a:rPr lang="en-US" sz="1600" b="0" dirty="0" err="1">
                <a:latin typeface="+mn-lt"/>
              </a:rPr>
              <a:t>callBackFunction</a:t>
            </a:r>
            <a:r>
              <a:rPr lang="en-US" sz="1600" b="0" dirty="0">
                <a:latin typeface="+mn-lt"/>
              </a:rPr>
              <a:t>(Parameters, …) {</a:t>
            </a:r>
          </a:p>
          <a:p>
            <a:r>
              <a:rPr lang="en-US" sz="1600" b="0" dirty="0">
                <a:latin typeface="+mn-lt"/>
              </a:rPr>
              <a:t>   …</a:t>
            </a:r>
          </a:p>
          <a:p>
            <a:r>
              <a:rPr lang="en-US" sz="1600" b="0" dirty="0">
                <a:latin typeface="+mn-lt"/>
              </a:rPr>
              <a:t>}</a:t>
            </a:r>
            <a:br>
              <a:rPr lang="en-US" sz="1600" b="0" dirty="0">
                <a:latin typeface="+mn-lt"/>
              </a:rPr>
            </a:br>
            <a:br>
              <a:rPr lang="en-US" sz="1600" b="0" dirty="0">
                <a:latin typeface="+mn-lt"/>
              </a:rPr>
            </a:br>
            <a:r>
              <a:rPr lang="en-US" sz="1600" b="0" dirty="0">
                <a:latin typeface="+mn-lt"/>
              </a:rPr>
              <a:t>&lt;CHILD prop= [p1,p2, </a:t>
            </a:r>
            <a:r>
              <a:rPr lang="en-US" sz="1600" b="0" dirty="0" err="1">
                <a:latin typeface="+mn-lt"/>
              </a:rPr>
              <a:t>pn</a:t>
            </a:r>
            <a:r>
              <a:rPr lang="en-US" sz="1600" b="0" dirty="0">
                <a:latin typeface="+mn-lt"/>
              </a:rPr>
              <a:t>], </a:t>
            </a:r>
            <a:br>
              <a:rPr lang="en-US" sz="1600" b="0" dirty="0">
                <a:latin typeface="+mn-lt"/>
              </a:rPr>
            </a:br>
            <a:r>
              <a:rPr lang="en-US" sz="1600" b="0" dirty="0">
                <a:latin typeface="+mn-lt"/>
              </a:rPr>
              <a:t>    callback = [f1(), f2(), </a:t>
            </a:r>
            <a:r>
              <a:rPr lang="en-US" sz="1600" b="0" dirty="0" err="1">
                <a:latin typeface="+mn-lt"/>
              </a:rPr>
              <a:t>fn</a:t>
            </a:r>
            <a:r>
              <a:rPr lang="en-US" sz="1600" b="0" dirty="0">
                <a:latin typeface="+mn-lt"/>
              </a:rPr>
              <a:t>()] /&gt;</a:t>
            </a:r>
          </a:p>
          <a:p>
            <a:endParaRPr lang="en-US" sz="1600" b="0" dirty="0">
              <a:latin typeface="+mn-lt"/>
            </a:endParaRPr>
          </a:p>
        </p:txBody>
      </p:sp>
      <p:sp>
        <p:nvSpPr>
          <p:cNvPr id="20" name="TextBox 19">
            <a:extLst>
              <a:ext uri="{FF2B5EF4-FFF2-40B4-BE49-F238E27FC236}">
                <a16:creationId xmlns:a16="http://schemas.microsoft.com/office/drawing/2014/main" id="{78348BD4-4123-59B9-DB1C-9012A729EEB0}"/>
              </a:ext>
            </a:extLst>
          </p:cNvPr>
          <p:cNvSpPr txBox="1"/>
          <p:nvPr/>
        </p:nvSpPr>
        <p:spPr>
          <a:xfrm>
            <a:off x="841679" y="5380907"/>
            <a:ext cx="4238169" cy="535531"/>
          </a:xfrm>
          <a:prstGeom prst="rect">
            <a:avLst/>
          </a:prstGeom>
          <a:noFill/>
        </p:spPr>
        <p:txBody>
          <a:bodyPr wrap="square" rtlCol="0">
            <a:spAutoFit/>
          </a:bodyPr>
          <a:lstStyle/>
          <a:p>
            <a:r>
              <a:rPr lang="en-US" sz="1600" b="0" dirty="0">
                <a:latin typeface="+mn-lt"/>
              </a:rPr>
              <a:t>Setup(properties, …)</a:t>
            </a:r>
            <a:br>
              <a:rPr lang="en-US" sz="1600" b="0" dirty="0">
                <a:latin typeface="+mn-lt"/>
              </a:rPr>
            </a:br>
            <a:r>
              <a:rPr lang="en-US" sz="1600" b="0" dirty="0" err="1">
                <a:latin typeface="+mn-lt"/>
              </a:rPr>
              <a:t>callBackFunction</a:t>
            </a:r>
            <a:r>
              <a:rPr lang="en-US" sz="1600" b="0" dirty="0">
                <a:latin typeface="+mn-lt"/>
              </a:rPr>
              <a:t>(Parameters, …);</a:t>
            </a:r>
          </a:p>
        </p:txBody>
      </p:sp>
      <p:cxnSp>
        <p:nvCxnSpPr>
          <p:cNvPr id="3" name="Straight Arrow Connector 2">
            <a:extLst>
              <a:ext uri="{FF2B5EF4-FFF2-40B4-BE49-F238E27FC236}">
                <a16:creationId xmlns:a16="http://schemas.microsoft.com/office/drawing/2014/main" id="{21509568-59B6-83E4-B8DD-072267580529}"/>
              </a:ext>
            </a:extLst>
          </p:cNvPr>
          <p:cNvCxnSpPr>
            <a:cxnSpLocks/>
          </p:cNvCxnSpPr>
          <p:nvPr/>
        </p:nvCxnSpPr>
        <p:spPr>
          <a:xfrm>
            <a:off x="1037624" y="2941805"/>
            <a:ext cx="0" cy="2018863"/>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0E9F05D-F6D2-94C2-37D8-084CB3A88521}"/>
              </a:ext>
            </a:extLst>
          </p:cNvPr>
          <p:cNvSpPr txBox="1"/>
          <p:nvPr/>
        </p:nvSpPr>
        <p:spPr>
          <a:xfrm rot="16200000">
            <a:off x="640067" y="3330662"/>
            <a:ext cx="2112088" cy="978729"/>
          </a:xfrm>
          <a:prstGeom prst="rect">
            <a:avLst/>
          </a:prstGeom>
          <a:noFill/>
        </p:spPr>
        <p:txBody>
          <a:bodyPr wrap="square" rtlCol="0">
            <a:spAutoFit/>
          </a:bodyPr>
          <a:lstStyle/>
          <a:p>
            <a:r>
              <a:rPr lang="en-US" sz="1600" dirty="0">
                <a:latin typeface="+mn-lt"/>
              </a:rPr>
              <a:t>PROPERTIES AND CALLBACK FUNCTION REFERENCES</a:t>
            </a:r>
          </a:p>
        </p:txBody>
      </p:sp>
      <p:cxnSp>
        <p:nvCxnSpPr>
          <p:cNvPr id="26" name="Straight Arrow Connector 25">
            <a:extLst>
              <a:ext uri="{FF2B5EF4-FFF2-40B4-BE49-F238E27FC236}">
                <a16:creationId xmlns:a16="http://schemas.microsoft.com/office/drawing/2014/main" id="{85127C57-C922-183B-0F65-C9B1050F3806}"/>
              </a:ext>
            </a:extLst>
          </p:cNvPr>
          <p:cNvCxnSpPr>
            <a:cxnSpLocks/>
          </p:cNvCxnSpPr>
          <p:nvPr/>
        </p:nvCxnSpPr>
        <p:spPr>
          <a:xfrm flipV="1">
            <a:off x="3599395" y="2941805"/>
            <a:ext cx="0" cy="2021113"/>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36C7B49-8F44-B1AC-C71F-173ECE1639B8}"/>
              </a:ext>
            </a:extLst>
          </p:cNvPr>
          <p:cNvSpPr txBox="1"/>
          <p:nvPr/>
        </p:nvSpPr>
        <p:spPr>
          <a:xfrm rot="16200000">
            <a:off x="2838147" y="3673192"/>
            <a:ext cx="2112088" cy="535531"/>
          </a:xfrm>
          <a:prstGeom prst="rect">
            <a:avLst/>
          </a:prstGeom>
          <a:noFill/>
        </p:spPr>
        <p:txBody>
          <a:bodyPr wrap="square" rtlCol="0">
            <a:spAutoFit/>
          </a:bodyPr>
          <a:lstStyle/>
          <a:p>
            <a:r>
              <a:rPr lang="en-US" sz="1600" dirty="0">
                <a:latin typeface="+mn-lt"/>
              </a:rPr>
              <a:t>Callback Notifications</a:t>
            </a:r>
          </a:p>
        </p:txBody>
      </p:sp>
      <p:sp>
        <p:nvSpPr>
          <p:cNvPr id="30" name="TextBox 29">
            <a:extLst>
              <a:ext uri="{FF2B5EF4-FFF2-40B4-BE49-F238E27FC236}">
                <a16:creationId xmlns:a16="http://schemas.microsoft.com/office/drawing/2014/main" id="{BC279C81-0886-E3D1-A186-F9F239E448AC}"/>
              </a:ext>
            </a:extLst>
          </p:cNvPr>
          <p:cNvSpPr txBox="1"/>
          <p:nvPr/>
        </p:nvSpPr>
        <p:spPr>
          <a:xfrm>
            <a:off x="6096000" y="3043825"/>
            <a:ext cx="5989049" cy="3582519"/>
          </a:xfrm>
          <a:prstGeom prst="rect">
            <a:avLst/>
          </a:prstGeom>
          <a:noFill/>
        </p:spPr>
        <p:txBody>
          <a:bodyPr wrap="square" rtlCol="0">
            <a:spAutoFit/>
          </a:bodyPr>
          <a:lstStyle/>
          <a:p>
            <a:pPr marL="285750" indent="-285750">
              <a:buFont typeface="Arial" panose="020B0604020202020204" pitchFamily="34" charset="0"/>
              <a:buChar char="•"/>
            </a:pPr>
            <a:r>
              <a:rPr lang="en-US" b="0" dirty="0">
                <a:latin typeface="+mn-lt"/>
              </a:rPr>
              <a:t>Properties, or props – think of these as a web component constructor, the parent passes data to the child for initialization</a:t>
            </a:r>
            <a:br>
              <a:rPr lang="en-US" b="0" dirty="0">
                <a:latin typeface="+mn-lt"/>
              </a:rPr>
            </a:br>
            <a:endParaRPr lang="en-US" b="0" dirty="0">
              <a:latin typeface="+mn-lt"/>
            </a:endParaRPr>
          </a:p>
          <a:p>
            <a:pPr marL="285750" indent="-285750">
              <a:buFont typeface="Arial" panose="020B0604020202020204" pitchFamily="34" charset="0"/>
              <a:buChar char="•"/>
            </a:pPr>
            <a:r>
              <a:rPr lang="en-US" b="0" dirty="0">
                <a:latin typeface="+mn-lt"/>
              </a:rPr>
              <a:t>Callback functions – as the child component runs, sometimes it needs to notify the parent about interesting things, such as state changes or anything else of interest.  The parent passes a callback function to the child, that the </a:t>
            </a:r>
            <a:r>
              <a:rPr lang="en-US" b="0" dirty="0" err="1">
                <a:latin typeface="+mn-lt"/>
              </a:rPr>
              <a:t>chid</a:t>
            </a:r>
            <a:r>
              <a:rPr lang="en-US" b="0" dirty="0">
                <a:latin typeface="+mn-lt"/>
              </a:rPr>
              <a:t> can use to interact with the parent</a:t>
            </a:r>
          </a:p>
          <a:p>
            <a:endParaRPr lang="en-US" b="0" dirty="0">
              <a:latin typeface="+mn-lt"/>
            </a:endParaRPr>
          </a:p>
          <a:p>
            <a:endParaRPr lang="en-US" b="0" dirty="0"/>
          </a:p>
          <a:p>
            <a:endParaRPr lang="en-US" b="0" dirty="0">
              <a:latin typeface="+mn-lt"/>
            </a:endParaRPr>
          </a:p>
          <a:p>
            <a:endParaRPr lang="en-US" b="0" dirty="0">
              <a:latin typeface="+mn-lt"/>
            </a:endParaRPr>
          </a:p>
        </p:txBody>
      </p:sp>
      <p:sp>
        <p:nvSpPr>
          <p:cNvPr id="31" name="TextBox 30">
            <a:extLst>
              <a:ext uri="{FF2B5EF4-FFF2-40B4-BE49-F238E27FC236}">
                <a16:creationId xmlns:a16="http://schemas.microsoft.com/office/drawing/2014/main" id="{290D1674-76FD-B25F-CD08-D8994877F0E1}"/>
              </a:ext>
            </a:extLst>
          </p:cNvPr>
          <p:cNvSpPr txBox="1"/>
          <p:nvPr/>
        </p:nvSpPr>
        <p:spPr>
          <a:xfrm>
            <a:off x="5393811" y="5786114"/>
            <a:ext cx="6648638" cy="840230"/>
          </a:xfrm>
          <a:prstGeom prst="rect">
            <a:avLst/>
          </a:prstGeom>
          <a:noFill/>
        </p:spPr>
        <p:txBody>
          <a:bodyPr wrap="square" rtlCol="0">
            <a:spAutoFit/>
          </a:bodyPr>
          <a:lstStyle/>
          <a:p>
            <a:pPr algn="ctr"/>
            <a:r>
              <a:rPr lang="en-US" dirty="0">
                <a:solidFill>
                  <a:srgbClr val="7030A0"/>
                </a:solidFill>
                <a:latin typeface="+mn-lt"/>
              </a:rPr>
              <a:t>SPAs are very strict on flow of direction, properties flow down, callbacks / events flow up</a:t>
            </a:r>
          </a:p>
          <a:p>
            <a:pPr algn="ctr"/>
            <a:endParaRPr lang="en-US" dirty="0">
              <a:solidFill>
                <a:srgbClr val="7030A0"/>
              </a:solidFill>
              <a:latin typeface="+mn-lt"/>
            </a:endParaRPr>
          </a:p>
        </p:txBody>
      </p:sp>
    </p:spTree>
    <p:extLst>
      <p:ext uri="{BB962C8B-B14F-4D97-AF65-F5344CB8AC3E}">
        <p14:creationId xmlns:p14="http://schemas.microsoft.com/office/powerpoint/2010/main" val="3079268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6</a:t>
            </a:fld>
            <a:endParaRPr lang="en-US" dirty="0"/>
          </a:p>
        </p:txBody>
      </p:sp>
      <p:sp>
        <p:nvSpPr>
          <p:cNvPr id="680962" name="Rectangle 2"/>
          <p:cNvSpPr>
            <a:spLocks noGrp="1" noChangeArrowheads="1"/>
          </p:cNvSpPr>
          <p:nvPr>
            <p:ph type="title"/>
          </p:nvPr>
        </p:nvSpPr>
        <p:spPr/>
        <p:txBody>
          <a:bodyPr/>
          <a:lstStyle/>
          <a:p>
            <a:r>
              <a:rPr lang="en-US" dirty="0"/>
              <a:t>Reference Architecture for REST</a:t>
            </a:r>
            <a:br>
              <a:rPr lang="en-US" dirty="0"/>
            </a:br>
            <a:endParaRPr lang="en-US" dirty="0"/>
          </a:p>
        </p:txBody>
      </p:sp>
      <p:sp>
        <p:nvSpPr>
          <p:cNvPr id="5" name="Rectangle 4">
            <a:extLst>
              <a:ext uri="{FF2B5EF4-FFF2-40B4-BE49-F238E27FC236}">
                <a16:creationId xmlns:a16="http://schemas.microsoft.com/office/drawing/2014/main" id="{FE0CD971-F5A2-2593-369D-3832EE61A710}"/>
              </a:ext>
            </a:extLst>
          </p:cNvPr>
          <p:cNvSpPr/>
          <p:nvPr/>
        </p:nvSpPr>
        <p:spPr bwMode="auto">
          <a:xfrm>
            <a:off x="344457" y="3189334"/>
            <a:ext cx="1899225" cy="1012371"/>
          </a:xfrm>
          <a:prstGeom prst="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bg1"/>
                </a:solidFill>
                <a:effectLst/>
                <a:latin typeface="+mn-lt"/>
                <a:ea typeface="ＭＳ Ｐゴシック" charset="0"/>
              </a:rPr>
              <a:t>REST</a:t>
            </a:r>
            <a:br>
              <a:rPr kumimoji="0" lang="en-US" sz="2400" b="0" i="0" u="none" strike="noStrike" cap="none" normalizeH="0" baseline="0" dirty="0">
                <a:ln>
                  <a:noFill/>
                </a:ln>
                <a:solidFill>
                  <a:schemeClr val="bg1"/>
                </a:solidFill>
                <a:effectLst/>
                <a:latin typeface="+mn-lt"/>
                <a:ea typeface="ＭＳ Ｐゴシック" charset="0"/>
              </a:rPr>
            </a:br>
            <a:r>
              <a:rPr kumimoji="0" lang="en-US" sz="2400" b="0" i="0" u="none" strike="noStrike" cap="none" normalizeH="0" baseline="0" dirty="0">
                <a:ln>
                  <a:noFill/>
                </a:ln>
                <a:solidFill>
                  <a:schemeClr val="bg1"/>
                </a:solidFill>
                <a:effectLst/>
                <a:latin typeface="+mn-lt"/>
                <a:ea typeface="ＭＳ Ｐゴシック" charset="0"/>
              </a:rPr>
              <a:t>Client</a:t>
            </a:r>
          </a:p>
        </p:txBody>
      </p:sp>
      <p:sp>
        <p:nvSpPr>
          <p:cNvPr id="7" name="Rectangle 6">
            <a:extLst>
              <a:ext uri="{FF2B5EF4-FFF2-40B4-BE49-F238E27FC236}">
                <a16:creationId xmlns:a16="http://schemas.microsoft.com/office/drawing/2014/main" id="{E4D6D43A-B953-32F8-4EFE-F7D8D7A65C45}"/>
              </a:ext>
            </a:extLst>
          </p:cNvPr>
          <p:cNvSpPr/>
          <p:nvPr/>
        </p:nvSpPr>
        <p:spPr bwMode="auto">
          <a:xfrm rot="16200000">
            <a:off x="1530256" y="3473271"/>
            <a:ext cx="1012372" cy="444495"/>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0" tIns="45720" rIns="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i="0" u="none" strike="noStrike" cap="none" normalizeH="0" baseline="0" dirty="0">
                <a:ln>
                  <a:noFill/>
                </a:ln>
                <a:solidFill>
                  <a:schemeClr val="tx1"/>
                </a:solidFill>
                <a:effectLst/>
                <a:latin typeface="+mn-lt"/>
                <a:ea typeface="ＭＳ Ｐゴシック" charset="0"/>
              </a:rPr>
              <a:t>HTTP </a:t>
            </a:r>
            <a:br>
              <a:rPr kumimoji="0" lang="en-US" sz="1200" i="0" u="none" strike="noStrike" cap="none" normalizeH="0" baseline="0" dirty="0">
                <a:ln>
                  <a:noFill/>
                </a:ln>
                <a:solidFill>
                  <a:schemeClr val="tx1"/>
                </a:solidFill>
                <a:effectLst/>
                <a:latin typeface="+mn-lt"/>
                <a:ea typeface="ＭＳ Ｐゴシック" charset="0"/>
              </a:rPr>
            </a:br>
            <a:r>
              <a:rPr kumimoji="0" lang="en-US" sz="1200" i="0" u="none" strike="noStrike" cap="none" normalizeH="0" baseline="0" dirty="0">
                <a:ln>
                  <a:noFill/>
                </a:ln>
                <a:solidFill>
                  <a:schemeClr val="tx1"/>
                </a:solidFill>
                <a:effectLst/>
                <a:latin typeface="+mn-lt"/>
                <a:ea typeface="ＭＳ Ｐゴシック" charset="0"/>
              </a:rPr>
              <a:t>Interface</a:t>
            </a:r>
          </a:p>
        </p:txBody>
      </p:sp>
      <p:sp>
        <p:nvSpPr>
          <p:cNvPr id="9" name="Rectangle 8">
            <a:extLst>
              <a:ext uri="{FF2B5EF4-FFF2-40B4-BE49-F238E27FC236}">
                <a16:creationId xmlns:a16="http://schemas.microsoft.com/office/drawing/2014/main" id="{9482AA9B-3D6F-B9E7-3876-EFF00317B525}"/>
              </a:ext>
            </a:extLst>
          </p:cNvPr>
          <p:cNvSpPr/>
          <p:nvPr/>
        </p:nvSpPr>
        <p:spPr bwMode="auto">
          <a:xfrm rot="16200000">
            <a:off x="1864350" y="3404330"/>
            <a:ext cx="2528353" cy="504302"/>
          </a:xfrm>
          <a:prstGeom prst="rect">
            <a:avLst/>
          </a:prstGeom>
          <a:solidFill>
            <a:srgbClr val="FF0000"/>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lumMod val="95000"/>
                  </a:schemeClr>
                </a:solidFill>
                <a:effectLst/>
                <a:latin typeface="+mn-lt"/>
                <a:ea typeface="ＭＳ Ｐゴシック" charset="0"/>
              </a:rPr>
              <a:t>FIREWALL</a:t>
            </a:r>
          </a:p>
        </p:txBody>
      </p:sp>
      <p:sp>
        <p:nvSpPr>
          <p:cNvPr id="10" name="Rectangle 9">
            <a:extLst>
              <a:ext uri="{FF2B5EF4-FFF2-40B4-BE49-F238E27FC236}">
                <a16:creationId xmlns:a16="http://schemas.microsoft.com/office/drawing/2014/main" id="{041156D3-2622-09C7-19FA-02111BAB1F44}"/>
              </a:ext>
            </a:extLst>
          </p:cNvPr>
          <p:cNvSpPr/>
          <p:nvPr/>
        </p:nvSpPr>
        <p:spPr bwMode="auto">
          <a:xfrm rot="16200000">
            <a:off x="2914987" y="2941358"/>
            <a:ext cx="2528352" cy="1430248"/>
          </a:xfrm>
          <a:prstGeom prst="rect">
            <a:avLst/>
          </a:prstGeom>
          <a:solidFill>
            <a:srgbClr val="FF0000"/>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lumMod val="95000"/>
                  </a:schemeClr>
                </a:solidFill>
                <a:effectLst/>
                <a:latin typeface="+mn-lt"/>
                <a:ea typeface="ＭＳ Ｐゴシック" charset="0"/>
              </a:rPr>
              <a:t>Web</a:t>
            </a:r>
            <a:br>
              <a:rPr kumimoji="0" lang="en-US" sz="2000" b="0" i="0" u="none" strike="noStrike" cap="none" normalizeH="0" baseline="0" dirty="0">
                <a:ln>
                  <a:noFill/>
                </a:ln>
                <a:solidFill>
                  <a:schemeClr val="bg1">
                    <a:lumMod val="95000"/>
                  </a:schemeClr>
                </a:solidFill>
                <a:effectLst/>
                <a:latin typeface="+mn-lt"/>
                <a:ea typeface="ＭＳ Ｐゴシック" charset="0"/>
              </a:rPr>
            </a:br>
            <a:r>
              <a:rPr kumimoji="0" lang="en-US" sz="2000" b="0" i="0" u="none" strike="noStrike" cap="none" normalizeH="0" baseline="0" dirty="0" err="1">
                <a:ln>
                  <a:noFill/>
                </a:ln>
                <a:solidFill>
                  <a:schemeClr val="bg1">
                    <a:lumMod val="95000"/>
                  </a:schemeClr>
                </a:solidFill>
                <a:effectLst/>
                <a:latin typeface="+mn-lt"/>
                <a:ea typeface="ＭＳ Ｐゴシック" charset="0"/>
              </a:rPr>
              <a:t>Appliction</a:t>
            </a:r>
            <a:br>
              <a:rPr kumimoji="0" lang="en-US" sz="2000" b="0" i="0" u="none" strike="noStrike" cap="none" normalizeH="0" baseline="0" dirty="0">
                <a:ln>
                  <a:noFill/>
                </a:ln>
                <a:solidFill>
                  <a:schemeClr val="bg1">
                    <a:lumMod val="95000"/>
                  </a:schemeClr>
                </a:solidFill>
                <a:effectLst/>
                <a:latin typeface="+mn-lt"/>
                <a:ea typeface="ＭＳ Ｐゴシック" charset="0"/>
              </a:rPr>
            </a:br>
            <a:r>
              <a:rPr kumimoji="0" lang="en-US" sz="2000" b="0" i="0" u="none" strike="noStrike" cap="none" normalizeH="0" baseline="0" dirty="0">
                <a:ln>
                  <a:noFill/>
                </a:ln>
                <a:solidFill>
                  <a:schemeClr val="bg1">
                    <a:lumMod val="95000"/>
                  </a:schemeClr>
                </a:solidFill>
                <a:effectLst/>
                <a:latin typeface="+mn-lt"/>
                <a:ea typeface="ＭＳ Ｐゴシック" charset="0"/>
              </a:rPr>
              <a:t>FIREWALL</a:t>
            </a:r>
            <a:br>
              <a:rPr kumimoji="0" lang="en-US" sz="2000" b="0" i="0" u="none" strike="noStrike" cap="none" normalizeH="0" baseline="0" dirty="0">
                <a:ln>
                  <a:noFill/>
                </a:ln>
                <a:solidFill>
                  <a:schemeClr val="bg1">
                    <a:lumMod val="95000"/>
                  </a:schemeClr>
                </a:solidFill>
                <a:effectLst/>
                <a:latin typeface="+mn-lt"/>
                <a:ea typeface="ＭＳ Ｐゴシック" charset="0"/>
              </a:rPr>
            </a:br>
            <a:r>
              <a:rPr kumimoji="0" lang="en-US" sz="2000" b="0" i="0" u="none" strike="noStrike" cap="none" normalizeH="0" baseline="0" dirty="0">
                <a:ln>
                  <a:noFill/>
                </a:ln>
                <a:solidFill>
                  <a:schemeClr val="bg1">
                    <a:lumMod val="95000"/>
                  </a:schemeClr>
                </a:solidFill>
                <a:effectLst/>
                <a:latin typeface="+mn-lt"/>
                <a:ea typeface="ＭＳ Ｐゴシック" charset="0"/>
              </a:rPr>
              <a:t>(WAF)</a:t>
            </a:r>
          </a:p>
        </p:txBody>
      </p:sp>
      <p:sp>
        <p:nvSpPr>
          <p:cNvPr id="11" name="Rectangle 10">
            <a:extLst>
              <a:ext uri="{FF2B5EF4-FFF2-40B4-BE49-F238E27FC236}">
                <a16:creationId xmlns:a16="http://schemas.microsoft.com/office/drawing/2014/main" id="{7436CF15-B320-D397-8A67-C9BBB17626C1}"/>
              </a:ext>
            </a:extLst>
          </p:cNvPr>
          <p:cNvSpPr/>
          <p:nvPr/>
        </p:nvSpPr>
        <p:spPr bwMode="auto">
          <a:xfrm rot="16200000">
            <a:off x="4255244" y="3114712"/>
            <a:ext cx="2528350" cy="1083542"/>
          </a:xfrm>
          <a:prstGeom prst="rect">
            <a:avLst/>
          </a:prstGeom>
          <a:solidFill>
            <a:srgbClr val="002060"/>
          </a:solidFill>
          <a:ln w="9525" cap="flat" cmpd="sng" algn="ctr">
            <a:solidFill>
              <a:srgbClr val="00206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lumMod val="95000"/>
                  </a:schemeClr>
                </a:solidFill>
                <a:effectLst/>
                <a:latin typeface="+mn-lt"/>
                <a:ea typeface="ＭＳ Ｐゴシック" charset="0"/>
              </a:rPr>
              <a:t>Layer 7</a:t>
            </a:r>
            <a:br>
              <a:rPr kumimoji="0" lang="en-US" sz="2000" b="0" i="0" u="none" strike="noStrike" cap="none" normalizeH="0" baseline="0" dirty="0">
                <a:ln>
                  <a:noFill/>
                </a:ln>
                <a:solidFill>
                  <a:schemeClr val="bg1">
                    <a:lumMod val="95000"/>
                  </a:schemeClr>
                </a:solidFill>
                <a:effectLst/>
                <a:latin typeface="+mn-lt"/>
                <a:ea typeface="ＭＳ Ｐゴシック" charset="0"/>
              </a:rPr>
            </a:br>
            <a:r>
              <a:rPr kumimoji="0" lang="en-US" sz="2000" b="0" i="0" u="none" strike="noStrike" cap="none" normalizeH="0" baseline="0" dirty="0">
                <a:ln>
                  <a:noFill/>
                </a:ln>
                <a:solidFill>
                  <a:schemeClr val="bg1">
                    <a:lumMod val="95000"/>
                  </a:schemeClr>
                </a:solidFill>
                <a:effectLst/>
                <a:latin typeface="+mn-lt"/>
                <a:ea typeface="ＭＳ Ｐゴシック" charset="0"/>
              </a:rPr>
              <a:t>Load Balancer</a:t>
            </a:r>
          </a:p>
        </p:txBody>
      </p:sp>
      <p:sp>
        <p:nvSpPr>
          <p:cNvPr id="13" name="Rectangle 12">
            <a:extLst>
              <a:ext uri="{FF2B5EF4-FFF2-40B4-BE49-F238E27FC236}">
                <a16:creationId xmlns:a16="http://schemas.microsoft.com/office/drawing/2014/main" id="{DF26D340-53CC-4DF1-8F61-8E4E1590F523}"/>
              </a:ext>
            </a:extLst>
          </p:cNvPr>
          <p:cNvSpPr/>
          <p:nvPr/>
        </p:nvSpPr>
        <p:spPr bwMode="auto">
          <a:xfrm>
            <a:off x="7032572" y="665008"/>
            <a:ext cx="4813064" cy="2727963"/>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Availability Zone</a:t>
            </a:r>
          </a:p>
        </p:txBody>
      </p:sp>
      <p:sp>
        <p:nvSpPr>
          <p:cNvPr id="15" name="Rectangle 14">
            <a:extLst>
              <a:ext uri="{FF2B5EF4-FFF2-40B4-BE49-F238E27FC236}">
                <a16:creationId xmlns:a16="http://schemas.microsoft.com/office/drawing/2014/main" id="{2468E912-2209-77BC-6A25-95C6D6A8031C}"/>
              </a:ext>
            </a:extLst>
          </p:cNvPr>
          <p:cNvSpPr/>
          <p:nvPr/>
        </p:nvSpPr>
        <p:spPr bwMode="auto">
          <a:xfrm rot="16200000">
            <a:off x="6913867" y="1496728"/>
            <a:ext cx="1595499" cy="897426"/>
          </a:xfrm>
          <a:prstGeom prst="rect">
            <a:avLst/>
          </a:prstGeom>
          <a:solidFill>
            <a:srgbClr val="002060"/>
          </a:solidFill>
          <a:ln w="9525" cap="flat" cmpd="sng" algn="ctr">
            <a:solidFill>
              <a:srgbClr val="00206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lumMod val="95000"/>
                  </a:schemeClr>
                </a:solidFill>
                <a:effectLst/>
                <a:latin typeface="+mn-lt"/>
                <a:ea typeface="ＭＳ Ｐゴシック" charset="0"/>
              </a:rPr>
              <a:t>API</a:t>
            </a:r>
            <a:br>
              <a:rPr kumimoji="0" lang="en-US" sz="2000" b="0" i="0" u="none" strike="noStrike" cap="none" normalizeH="0" baseline="0" dirty="0">
                <a:ln>
                  <a:noFill/>
                </a:ln>
                <a:solidFill>
                  <a:schemeClr val="bg1">
                    <a:lumMod val="95000"/>
                  </a:schemeClr>
                </a:solidFill>
                <a:effectLst/>
                <a:latin typeface="+mn-lt"/>
                <a:ea typeface="ＭＳ Ｐゴシック" charset="0"/>
              </a:rPr>
            </a:br>
            <a:r>
              <a:rPr kumimoji="0" lang="en-US" sz="2000" b="0" i="0" u="none" strike="noStrike" cap="none" normalizeH="0" baseline="0" dirty="0">
                <a:ln>
                  <a:noFill/>
                </a:ln>
                <a:solidFill>
                  <a:schemeClr val="bg1">
                    <a:lumMod val="95000"/>
                  </a:schemeClr>
                </a:solidFill>
                <a:effectLst/>
                <a:latin typeface="+mn-lt"/>
                <a:ea typeface="ＭＳ Ｐゴシック" charset="0"/>
              </a:rPr>
              <a:t>Gateway</a:t>
            </a:r>
          </a:p>
        </p:txBody>
      </p:sp>
      <p:sp>
        <p:nvSpPr>
          <p:cNvPr id="16" name="Rectangle 15">
            <a:extLst>
              <a:ext uri="{FF2B5EF4-FFF2-40B4-BE49-F238E27FC236}">
                <a16:creationId xmlns:a16="http://schemas.microsoft.com/office/drawing/2014/main" id="{AF1E6DF8-8EF0-0455-D0B1-D63B86891EA7}"/>
              </a:ext>
            </a:extLst>
          </p:cNvPr>
          <p:cNvSpPr/>
          <p:nvPr/>
        </p:nvSpPr>
        <p:spPr bwMode="auto">
          <a:xfrm>
            <a:off x="2842660" y="1589948"/>
            <a:ext cx="3218530" cy="715124"/>
          </a:xfrm>
          <a:prstGeom prst="rect">
            <a:avLst/>
          </a:prstGeom>
          <a:solidFill>
            <a:srgbClr val="FF0000"/>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b="0" dirty="0">
                <a:solidFill>
                  <a:schemeClr val="bg1">
                    <a:lumMod val="95000"/>
                  </a:schemeClr>
                </a:solidFill>
                <a:latin typeface="+mn-lt"/>
                <a:ea typeface="ＭＳ Ｐゴシック" charset="0"/>
              </a:rPr>
              <a:t>Security Identity</a:t>
            </a:r>
            <a:br>
              <a:rPr lang="en-US" sz="2000" b="0" dirty="0">
                <a:solidFill>
                  <a:schemeClr val="bg1">
                    <a:lumMod val="95000"/>
                  </a:schemeClr>
                </a:solidFill>
                <a:latin typeface="+mn-lt"/>
                <a:ea typeface="ＭＳ Ｐゴシック" charset="0"/>
              </a:rPr>
            </a:br>
            <a:r>
              <a:rPr lang="en-US" sz="2000" b="0" dirty="0">
                <a:solidFill>
                  <a:schemeClr val="bg1">
                    <a:lumMod val="95000"/>
                  </a:schemeClr>
                </a:solidFill>
                <a:latin typeface="+mn-lt"/>
                <a:ea typeface="ＭＳ Ｐゴシック" charset="0"/>
              </a:rPr>
              <a:t>Provider</a:t>
            </a:r>
            <a:endParaRPr kumimoji="0" lang="en-US" sz="2000" b="0" i="0" u="none" strike="noStrike" cap="none" normalizeH="0" baseline="0" dirty="0">
              <a:ln>
                <a:noFill/>
              </a:ln>
              <a:solidFill>
                <a:schemeClr val="bg1">
                  <a:lumMod val="95000"/>
                </a:schemeClr>
              </a:solidFill>
              <a:effectLst/>
              <a:latin typeface="+mn-lt"/>
              <a:ea typeface="ＭＳ Ｐゴシック" charset="0"/>
            </a:endParaRPr>
          </a:p>
        </p:txBody>
      </p:sp>
      <p:sp>
        <p:nvSpPr>
          <p:cNvPr id="18" name="Rectangle 17">
            <a:extLst>
              <a:ext uri="{FF2B5EF4-FFF2-40B4-BE49-F238E27FC236}">
                <a16:creationId xmlns:a16="http://schemas.microsoft.com/office/drawing/2014/main" id="{C98770FD-82DA-62D2-CF4B-03F9674A9D38}"/>
              </a:ext>
            </a:extLst>
          </p:cNvPr>
          <p:cNvSpPr/>
          <p:nvPr/>
        </p:nvSpPr>
        <p:spPr bwMode="auto">
          <a:xfrm>
            <a:off x="8390660" y="1147691"/>
            <a:ext cx="3156421" cy="15955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0"/>
              </a:rPr>
              <a:t>Resource Manager</a:t>
            </a:r>
          </a:p>
        </p:txBody>
      </p:sp>
      <p:sp>
        <p:nvSpPr>
          <p:cNvPr id="21" name="Rectangle 20">
            <a:extLst>
              <a:ext uri="{FF2B5EF4-FFF2-40B4-BE49-F238E27FC236}">
                <a16:creationId xmlns:a16="http://schemas.microsoft.com/office/drawing/2014/main" id="{F72DA55A-EA25-5033-04F9-EA3001BADBC8}"/>
              </a:ext>
            </a:extLst>
          </p:cNvPr>
          <p:cNvSpPr/>
          <p:nvPr/>
        </p:nvSpPr>
        <p:spPr bwMode="auto">
          <a:xfrm>
            <a:off x="8546181" y="1587878"/>
            <a:ext cx="1083542" cy="715125"/>
          </a:xfrm>
          <a:prstGeom prst="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bg1"/>
                </a:solidFill>
                <a:effectLst/>
                <a:latin typeface="+mn-lt"/>
                <a:ea typeface="ＭＳ Ｐゴシック" charset="0"/>
              </a:rPr>
              <a:t>REST</a:t>
            </a:r>
            <a:br>
              <a:rPr kumimoji="0" lang="en-US" i="0" u="none" strike="noStrike" cap="none" normalizeH="0" baseline="0" dirty="0">
                <a:ln>
                  <a:noFill/>
                </a:ln>
                <a:solidFill>
                  <a:schemeClr val="bg1"/>
                </a:solidFill>
                <a:effectLst/>
                <a:latin typeface="+mn-lt"/>
                <a:ea typeface="ＭＳ Ｐゴシック" charset="0"/>
              </a:rPr>
            </a:br>
            <a:r>
              <a:rPr kumimoji="0" lang="en-US" i="0" u="none" strike="noStrike" cap="none" normalizeH="0" baseline="0" dirty="0">
                <a:ln>
                  <a:noFill/>
                </a:ln>
                <a:solidFill>
                  <a:schemeClr val="bg1"/>
                </a:solidFill>
                <a:effectLst/>
                <a:latin typeface="+mn-lt"/>
                <a:ea typeface="ＭＳ Ｐゴシック" charset="0"/>
              </a:rPr>
              <a:t>Server</a:t>
            </a:r>
          </a:p>
        </p:txBody>
      </p:sp>
      <p:sp>
        <p:nvSpPr>
          <p:cNvPr id="22" name="Rectangle 21">
            <a:extLst>
              <a:ext uri="{FF2B5EF4-FFF2-40B4-BE49-F238E27FC236}">
                <a16:creationId xmlns:a16="http://schemas.microsoft.com/office/drawing/2014/main" id="{B9831BD5-41BF-BF9C-0155-E7A57AC0E676}"/>
              </a:ext>
            </a:extLst>
          </p:cNvPr>
          <p:cNvSpPr/>
          <p:nvPr/>
        </p:nvSpPr>
        <p:spPr bwMode="auto">
          <a:xfrm>
            <a:off x="8698581" y="1740278"/>
            <a:ext cx="1083542" cy="715125"/>
          </a:xfrm>
          <a:prstGeom prst="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bg1"/>
                </a:solidFill>
                <a:effectLst/>
                <a:latin typeface="+mn-lt"/>
                <a:ea typeface="ＭＳ Ｐゴシック" charset="0"/>
              </a:rPr>
              <a:t>REST</a:t>
            </a:r>
            <a:br>
              <a:rPr kumimoji="0" lang="en-US" i="0" u="none" strike="noStrike" cap="none" normalizeH="0" baseline="0" dirty="0">
                <a:ln>
                  <a:noFill/>
                </a:ln>
                <a:solidFill>
                  <a:schemeClr val="bg1"/>
                </a:solidFill>
                <a:effectLst/>
                <a:latin typeface="+mn-lt"/>
                <a:ea typeface="ＭＳ Ｐゴシック" charset="0"/>
              </a:rPr>
            </a:br>
            <a:r>
              <a:rPr kumimoji="0" lang="en-US" i="0" u="none" strike="noStrike" cap="none" normalizeH="0" baseline="0" dirty="0">
                <a:ln>
                  <a:noFill/>
                </a:ln>
                <a:solidFill>
                  <a:schemeClr val="bg1"/>
                </a:solidFill>
                <a:effectLst/>
                <a:latin typeface="+mn-lt"/>
                <a:ea typeface="ＭＳ Ｐゴシック" charset="0"/>
              </a:rPr>
              <a:t>Server</a:t>
            </a:r>
          </a:p>
        </p:txBody>
      </p:sp>
      <p:sp>
        <p:nvSpPr>
          <p:cNvPr id="23" name="Rectangle 22">
            <a:extLst>
              <a:ext uri="{FF2B5EF4-FFF2-40B4-BE49-F238E27FC236}">
                <a16:creationId xmlns:a16="http://schemas.microsoft.com/office/drawing/2014/main" id="{BA018A70-8D73-7788-4708-E2B78F87B488}"/>
              </a:ext>
            </a:extLst>
          </p:cNvPr>
          <p:cNvSpPr/>
          <p:nvPr/>
        </p:nvSpPr>
        <p:spPr bwMode="auto">
          <a:xfrm>
            <a:off x="8850981" y="1892678"/>
            <a:ext cx="1083542" cy="715125"/>
          </a:xfrm>
          <a:prstGeom prst="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bg1"/>
                </a:solidFill>
                <a:effectLst/>
                <a:latin typeface="+mn-lt"/>
                <a:ea typeface="ＭＳ Ｐゴシック" charset="0"/>
              </a:rPr>
              <a:t>REST</a:t>
            </a:r>
            <a:br>
              <a:rPr kumimoji="0" lang="en-US" i="0" u="none" strike="noStrike" cap="none" normalizeH="0" baseline="0" dirty="0">
                <a:ln>
                  <a:noFill/>
                </a:ln>
                <a:solidFill>
                  <a:schemeClr val="bg1"/>
                </a:solidFill>
                <a:effectLst/>
                <a:latin typeface="+mn-lt"/>
                <a:ea typeface="ＭＳ Ｐゴシック" charset="0"/>
              </a:rPr>
            </a:br>
            <a:r>
              <a:rPr kumimoji="0" lang="en-US" i="0" u="none" strike="noStrike" cap="none" normalizeH="0" baseline="0" dirty="0">
                <a:ln>
                  <a:noFill/>
                </a:ln>
                <a:solidFill>
                  <a:schemeClr val="bg1"/>
                </a:solidFill>
                <a:effectLst/>
                <a:latin typeface="+mn-lt"/>
                <a:ea typeface="ＭＳ Ｐゴシック" charset="0"/>
              </a:rPr>
              <a:t>Server</a:t>
            </a:r>
          </a:p>
        </p:txBody>
      </p:sp>
      <p:sp>
        <p:nvSpPr>
          <p:cNvPr id="24" name="Rectangle 23">
            <a:extLst>
              <a:ext uri="{FF2B5EF4-FFF2-40B4-BE49-F238E27FC236}">
                <a16:creationId xmlns:a16="http://schemas.microsoft.com/office/drawing/2014/main" id="{5379EA4C-095B-1318-0A9C-87C68D5DF645}"/>
              </a:ext>
            </a:extLst>
          </p:cNvPr>
          <p:cNvSpPr/>
          <p:nvPr/>
        </p:nvSpPr>
        <p:spPr bwMode="auto">
          <a:xfrm>
            <a:off x="10028628" y="1601734"/>
            <a:ext cx="1083542" cy="715125"/>
          </a:xfrm>
          <a:prstGeom prst="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bg1"/>
                </a:solidFill>
                <a:effectLst/>
                <a:latin typeface="+mn-lt"/>
                <a:ea typeface="ＭＳ Ｐゴシック" charset="0"/>
              </a:rPr>
              <a:t>REST</a:t>
            </a:r>
            <a:br>
              <a:rPr kumimoji="0" lang="en-US" i="0" u="none" strike="noStrike" cap="none" normalizeH="0" baseline="0" dirty="0">
                <a:ln>
                  <a:noFill/>
                </a:ln>
                <a:solidFill>
                  <a:schemeClr val="bg1"/>
                </a:solidFill>
                <a:effectLst/>
                <a:latin typeface="+mn-lt"/>
                <a:ea typeface="ＭＳ Ｐゴシック" charset="0"/>
              </a:rPr>
            </a:br>
            <a:r>
              <a:rPr kumimoji="0" lang="en-US" i="0" u="none" strike="noStrike" cap="none" normalizeH="0" baseline="0" dirty="0">
                <a:ln>
                  <a:noFill/>
                </a:ln>
                <a:solidFill>
                  <a:schemeClr val="bg1"/>
                </a:solidFill>
                <a:effectLst/>
                <a:latin typeface="+mn-lt"/>
                <a:ea typeface="ＭＳ Ｐゴシック" charset="0"/>
              </a:rPr>
              <a:t>Server</a:t>
            </a:r>
          </a:p>
        </p:txBody>
      </p:sp>
      <p:sp>
        <p:nvSpPr>
          <p:cNvPr id="25" name="Rectangle 24">
            <a:extLst>
              <a:ext uri="{FF2B5EF4-FFF2-40B4-BE49-F238E27FC236}">
                <a16:creationId xmlns:a16="http://schemas.microsoft.com/office/drawing/2014/main" id="{1F339CA6-1603-D898-D8DB-03EDFE140232}"/>
              </a:ext>
            </a:extLst>
          </p:cNvPr>
          <p:cNvSpPr/>
          <p:nvPr/>
        </p:nvSpPr>
        <p:spPr bwMode="auto">
          <a:xfrm>
            <a:off x="10181028" y="1754134"/>
            <a:ext cx="1083542" cy="715125"/>
          </a:xfrm>
          <a:prstGeom prst="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bg1"/>
                </a:solidFill>
                <a:effectLst/>
                <a:latin typeface="+mn-lt"/>
                <a:ea typeface="ＭＳ Ｐゴシック" charset="0"/>
              </a:rPr>
              <a:t>REST</a:t>
            </a:r>
            <a:br>
              <a:rPr kumimoji="0" lang="en-US" i="0" u="none" strike="noStrike" cap="none" normalizeH="0" baseline="0" dirty="0">
                <a:ln>
                  <a:noFill/>
                </a:ln>
                <a:solidFill>
                  <a:schemeClr val="bg1"/>
                </a:solidFill>
                <a:effectLst/>
                <a:latin typeface="+mn-lt"/>
                <a:ea typeface="ＭＳ Ｐゴシック" charset="0"/>
              </a:rPr>
            </a:br>
            <a:r>
              <a:rPr kumimoji="0" lang="en-US" i="0" u="none" strike="noStrike" cap="none" normalizeH="0" baseline="0" dirty="0">
                <a:ln>
                  <a:noFill/>
                </a:ln>
                <a:solidFill>
                  <a:schemeClr val="bg1"/>
                </a:solidFill>
                <a:effectLst/>
                <a:latin typeface="+mn-lt"/>
                <a:ea typeface="ＭＳ Ｐゴシック" charset="0"/>
              </a:rPr>
              <a:t>Server</a:t>
            </a:r>
          </a:p>
        </p:txBody>
      </p:sp>
      <p:sp>
        <p:nvSpPr>
          <p:cNvPr id="26" name="Rectangle 25">
            <a:extLst>
              <a:ext uri="{FF2B5EF4-FFF2-40B4-BE49-F238E27FC236}">
                <a16:creationId xmlns:a16="http://schemas.microsoft.com/office/drawing/2014/main" id="{9495A68B-0D74-022F-08EA-EE7BBB07904F}"/>
              </a:ext>
            </a:extLst>
          </p:cNvPr>
          <p:cNvSpPr/>
          <p:nvPr/>
        </p:nvSpPr>
        <p:spPr bwMode="auto">
          <a:xfrm>
            <a:off x="10333428" y="1906534"/>
            <a:ext cx="1083542" cy="715125"/>
          </a:xfrm>
          <a:prstGeom prst="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bg1"/>
                </a:solidFill>
                <a:effectLst/>
                <a:latin typeface="+mn-lt"/>
                <a:ea typeface="ＭＳ Ｐゴシック" charset="0"/>
              </a:rPr>
              <a:t>REST</a:t>
            </a:r>
            <a:br>
              <a:rPr kumimoji="0" lang="en-US" i="0" u="none" strike="noStrike" cap="none" normalizeH="0" baseline="0" dirty="0">
                <a:ln>
                  <a:noFill/>
                </a:ln>
                <a:solidFill>
                  <a:schemeClr val="bg1"/>
                </a:solidFill>
                <a:effectLst/>
                <a:latin typeface="+mn-lt"/>
                <a:ea typeface="ＭＳ Ｐゴシック" charset="0"/>
              </a:rPr>
            </a:br>
            <a:r>
              <a:rPr kumimoji="0" lang="en-US" i="0" u="none" strike="noStrike" cap="none" normalizeH="0" baseline="0" dirty="0">
                <a:ln>
                  <a:noFill/>
                </a:ln>
                <a:solidFill>
                  <a:schemeClr val="bg1"/>
                </a:solidFill>
                <a:effectLst/>
                <a:latin typeface="+mn-lt"/>
                <a:ea typeface="ＭＳ Ｐゴシック" charset="0"/>
              </a:rPr>
              <a:t>Server</a:t>
            </a:r>
          </a:p>
        </p:txBody>
      </p:sp>
      <p:sp>
        <p:nvSpPr>
          <p:cNvPr id="27" name="Rectangle 26">
            <a:extLst>
              <a:ext uri="{FF2B5EF4-FFF2-40B4-BE49-F238E27FC236}">
                <a16:creationId xmlns:a16="http://schemas.microsoft.com/office/drawing/2014/main" id="{AB02C68C-C1E6-2948-43F7-5657F68D3C2B}"/>
              </a:ext>
            </a:extLst>
          </p:cNvPr>
          <p:cNvSpPr/>
          <p:nvPr/>
        </p:nvSpPr>
        <p:spPr bwMode="auto">
          <a:xfrm>
            <a:off x="8377142" y="2782043"/>
            <a:ext cx="3205258" cy="401335"/>
          </a:xfrm>
          <a:prstGeom prst="rect">
            <a:avLst/>
          </a:prstGeom>
          <a:solidFill>
            <a:schemeClr val="accent5">
              <a:lumMod val="20000"/>
              <a:lumOff val="80000"/>
            </a:schemeClr>
          </a:solidFill>
          <a:ln w="9525" cap="flat" cmpd="sng" algn="ctr">
            <a:solidFill>
              <a:srgbClr val="00206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effectLst/>
                <a:latin typeface="+mn-lt"/>
                <a:ea typeface="ＭＳ Ｐゴシック" charset="0"/>
              </a:rPr>
              <a:t>Control Plane</a:t>
            </a:r>
          </a:p>
        </p:txBody>
      </p:sp>
      <p:sp>
        <p:nvSpPr>
          <p:cNvPr id="28" name="Rectangle 27">
            <a:extLst>
              <a:ext uri="{FF2B5EF4-FFF2-40B4-BE49-F238E27FC236}">
                <a16:creationId xmlns:a16="http://schemas.microsoft.com/office/drawing/2014/main" id="{C2BB62E7-A675-CDB4-9CBF-7E549E3B9AC2}"/>
              </a:ext>
            </a:extLst>
          </p:cNvPr>
          <p:cNvSpPr/>
          <p:nvPr/>
        </p:nvSpPr>
        <p:spPr bwMode="auto">
          <a:xfrm>
            <a:off x="7032572" y="3581927"/>
            <a:ext cx="4813064" cy="2727963"/>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Availability Zone</a:t>
            </a:r>
          </a:p>
        </p:txBody>
      </p:sp>
      <p:sp>
        <p:nvSpPr>
          <p:cNvPr id="29" name="Rectangle 28">
            <a:extLst>
              <a:ext uri="{FF2B5EF4-FFF2-40B4-BE49-F238E27FC236}">
                <a16:creationId xmlns:a16="http://schemas.microsoft.com/office/drawing/2014/main" id="{6A29E447-BEB7-E139-7573-FE3B210FB234}"/>
              </a:ext>
            </a:extLst>
          </p:cNvPr>
          <p:cNvSpPr/>
          <p:nvPr/>
        </p:nvSpPr>
        <p:spPr bwMode="auto">
          <a:xfrm rot="16200000">
            <a:off x="6913867" y="4413647"/>
            <a:ext cx="1595499" cy="897426"/>
          </a:xfrm>
          <a:prstGeom prst="rect">
            <a:avLst/>
          </a:prstGeom>
          <a:solidFill>
            <a:srgbClr val="002060"/>
          </a:solidFill>
          <a:ln w="9525" cap="flat" cmpd="sng" algn="ctr">
            <a:solidFill>
              <a:srgbClr val="00206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lumMod val="95000"/>
                  </a:schemeClr>
                </a:solidFill>
                <a:effectLst/>
                <a:latin typeface="+mn-lt"/>
                <a:ea typeface="ＭＳ Ｐゴシック" charset="0"/>
              </a:rPr>
              <a:t>API</a:t>
            </a:r>
            <a:br>
              <a:rPr kumimoji="0" lang="en-US" sz="2000" b="0" i="0" u="none" strike="noStrike" cap="none" normalizeH="0" baseline="0" dirty="0">
                <a:ln>
                  <a:noFill/>
                </a:ln>
                <a:solidFill>
                  <a:schemeClr val="bg1">
                    <a:lumMod val="95000"/>
                  </a:schemeClr>
                </a:solidFill>
                <a:effectLst/>
                <a:latin typeface="+mn-lt"/>
                <a:ea typeface="ＭＳ Ｐゴシック" charset="0"/>
              </a:rPr>
            </a:br>
            <a:r>
              <a:rPr kumimoji="0" lang="en-US" sz="2000" b="0" i="0" u="none" strike="noStrike" cap="none" normalizeH="0" baseline="0" dirty="0">
                <a:ln>
                  <a:noFill/>
                </a:ln>
                <a:solidFill>
                  <a:schemeClr val="bg1">
                    <a:lumMod val="95000"/>
                  </a:schemeClr>
                </a:solidFill>
                <a:effectLst/>
                <a:latin typeface="+mn-lt"/>
                <a:ea typeface="ＭＳ Ｐゴシック" charset="0"/>
              </a:rPr>
              <a:t>Gateway</a:t>
            </a:r>
          </a:p>
        </p:txBody>
      </p:sp>
      <p:sp>
        <p:nvSpPr>
          <p:cNvPr id="30" name="Rectangle 29">
            <a:extLst>
              <a:ext uri="{FF2B5EF4-FFF2-40B4-BE49-F238E27FC236}">
                <a16:creationId xmlns:a16="http://schemas.microsoft.com/office/drawing/2014/main" id="{739ECD79-4D9B-2AA4-7EF3-13A457518687}"/>
              </a:ext>
            </a:extLst>
          </p:cNvPr>
          <p:cNvSpPr/>
          <p:nvPr/>
        </p:nvSpPr>
        <p:spPr bwMode="auto">
          <a:xfrm>
            <a:off x="8390660" y="4064610"/>
            <a:ext cx="3156421" cy="15955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0"/>
              </a:rPr>
              <a:t>Resource Manager</a:t>
            </a:r>
          </a:p>
        </p:txBody>
      </p:sp>
      <p:sp>
        <p:nvSpPr>
          <p:cNvPr id="31" name="Rectangle 30">
            <a:extLst>
              <a:ext uri="{FF2B5EF4-FFF2-40B4-BE49-F238E27FC236}">
                <a16:creationId xmlns:a16="http://schemas.microsoft.com/office/drawing/2014/main" id="{03388935-C9B8-C77D-6362-5183302F7FAE}"/>
              </a:ext>
            </a:extLst>
          </p:cNvPr>
          <p:cNvSpPr/>
          <p:nvPr/>
        </p:nvSpPr>
        <p:spPr bwMode="auto">
          <a:xfrm>
            <a:off x="8546181" y="4504797"/>
            <a:ext cx="1083542" cy="715125"/>
          </a:xfrm>
          <a:prstGeom prst="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bg1"/>
                </a:solidFill>
                <a:effectLst/>
                <a:latin typeface="+mn-lt"/>
                <a:ea typeface="ＭＳ Ｐゴシック" charset="0"/>
              </a:rPr>
              <a:t>REST</a:t>
            </a:r>
            <a:br>
              <a:rPr kumimoji="0" lang="en-US" i="0" u="none" strike="noStrike" cap="none" normalizeH="0" baseline="0" dirty="0">
                <a:ln>
                  <a:noFill/>
                </a:ln>
                <a:solidFill>
                  <a:schemeClr val="bg1"/>
                </a:solidFill>
                <a:effectLst/>
                <a:latin typeface="+mn-lt"/>
                <a:ea typeface="ＭＳ Ｐゴシック" charset="0"/>
              </a:rPr>
            </a:br>
            <a:r>
              <a:rPr kumimoji="0" lang="en-US" i="0" u="none" strike="noStrike" cap="none" normalizeH="0" baseline="0" dirty="0">
                <a:ln>
                  <a:noFill/>
                </a:ln>
                <a:solidFill>
                  <a:schemeClr val="bg1"/>
                </a:solidFill>
                <a:effectLst/>
                <a:latin typeface="+mn-lt"/>
                <a:ea typeface="ＭＳ Ｐゴシック" charset="0"/>
              </a:rPr>
              <a:t>Server</a:t>
            </a:r>
          </a:p>
        </p:txBody>
      </p:sp>
      <p:sp>
        <p:nvSpPr>
          <p:cNvPr id="32" name="Rectangle 31">
            <a:extLst>
              <a:ext uri="{FF2B5EF4-FFF2-40B4-BE49-F238E27FC236}">
                <a16:creationId xmlns:a16="http://schemas.microsoft.com/office/drawing/2014/main" id="{FE54DA62-BFE5-0218-84D0-33D28D023F25}"/>
              </a:ext>
            </a:extLst>
          </p:cNvPr>
          <p:cNvSpPr/>
          <p:nvPr/>
        </p:nvSpPr>
        <p:spPr bwMode="auto">
          <a:xfrm>
            <a:off x="8698581" y="4657197"/>
            <a:ext cx="1083542" cy="715125"/>
          </a:xfrm>
          <a:prstGeom prst="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bg1"/>
                </a:solidFill>
                <a:effectLst/>
                <a:latin typeface="+mn-lt"/>
                <a:ea typeface="ＭＳ Ｐゴシック" charset="0"/>
              </a:rPr>
              <a:t>REST</a:t>
            </a:r>
            <a:br>
              <a:rPr kumimoji="0" lang="en-US" i="0" u="none" strike="noStrike" cap="none" normalizeH="0" baseline="0" dirty="0">
                <a:ln>
                  <a:noFill/>
                </a:ln>
                <a:solidFill>
                  <a:schemeClr val="bg1"/>
                </a:solidFill>
                <a:effectLst/>
                <a:latin typeface="+mn-lt"/>
                <a:ea typeface="ＭＳ Ｐゴシック" charset="0"/>
              </a:rPr>
            </a:br>
            <a:r>
              <a:rPr kumimoji="0" lang="en-US" i="0" u="none" strike="noStrike" cap="none" normalizeH="0" baseline="0" dirty="0">
                <a:ln>
                  <a:noFill/>
                </a:ln>
                <a:solidFill>
                  <a:schemeClr val="bg1"/>
                </a:solidFill>
                <a:effectLst/>
                <a:latin typeface="+mn-lt"/>
                <a:ea typeface="ＭＳ Ｐゴシック" charset="0"/>
              </a:rPr>
              <a:t>Server</a:t>
            </a:r>
          </a:p>
        </p:txBody>
      </p:sp>
      <p:sp>
        <p:nvSpPr>
          <p:cNvPr id="33" name="Rectangle 32">
            <a:extLst>
              <a:ext uri="{FF2B5EF4-FFF2-40B4-BE49-F238E27FC236}">
                <a16:creationId xmlns:a16="http://schemas.microsoft.com/office/drawing/2014/main" id="{178F5CB1-2875-0DE4-0C38-783528C0AC6E}"/>
              </a:ext>
            </a:extLst>
          </p:cNvPr>
          <p:cNvSpPr/>
          <p:nvPr/>
        </p:nvSpPr>
        <p:spPr bwMode="auto">
          <a:xfrm>
            <a:off x="8850981" y="4809597"/>
            <a:ext cx="1083542" cy="715125"/>
          </a:xfrm>
          <a:prstGeom prst="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bg1"/>
                </a:solidFill>
                <a:effectLst/>
                <a:latin typeface="+mn-lt"/>
                <a:ea typeface="ＭＳ Ｐゴシック" charset="0"/>
              </a:rPr>
              <a:t>REST</a:t>
            </a:r>
            <a:br>
              <a:rPr kumimoji="0" lang="en-US" i="0" u="none" strike="noStrike" cap="none" normalizeH="0" baseline="0" dirty="0">
                <a:ln>
                  <a:noFill/>
                </a:ln>
                <a:solidFill>
                  <a:schemeClr val="bg1"/>
                </a:solidFill>
                <a:effectLst/>
                <a:latin typeface="+mn-lt"/>
                <a:ea typeface="ＭＳ Ｐゴシック" charset="0"/>
              </a:rPr>
            </a:br>
            <a:r>
              <a:rPr kumimoji="0" lang="en-US" i="0" u="none" strike="noStrike" cap="none" normalizeH="0" baseline="0" dirty="0">
                <a:ln>
                  <a:noFill/>
                </a:ln>
                <a:solidFill>
                  <a:schemeClr val="bg1"/>
                </a:solidFill>
                <a:effectLst/>
                <a:latin typeface="+mn-lt"/>
                <a:ea typeface="ＭＳ Ｐゴシック" charset="0"/>
              </a:rPr>
              <a:t>Server</a:t>
            </a:r>
          </a:p>
        </p:txBody>
      </p:sp>
      <p:sp>
        <p:nvSpPr>
          <p:cNvPr id="34" name="Rectangle 33">
            <a:extLst>
              <a:ext uri="{FF2B5EF4-FFF2-40B4-BE49-F238E27FC236}">
                <a16:creationId xmlns:a16="http://schemas.microsoft.com/office/drawing/2014/main" id="{153C3357-4748-45BF-603F-E265DA9C92DB}"/>
              </a:ext>
            </a:extLst>
          </p:cNvPr>
          <p:cNvSpPr/>
          <p:nvPr/>
        </p:nvSpPr>
        <p:spPr bwMode="auto">
          <a:xfrm>
            <a:off x="10028628" y="4518653"/>
            <a:ext cx="1083542" cy="715125"/>
          </a:xfrm>
          <a:prstGeom prst="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bg1"/>
                </a:solidFill>
                <a:effectLst/>
                <a:latin typeface="+mn-lt"/>
                <a:ea typeface="ＭＳ Ｐゴシック" charset="0"/>
              </a:rPr>
              <a:t>REST</a:t>
            </a:r>
            <a:br>
              <a:rPr kumimoji="0" lang="en-US" i="0" u="none" strike="noStrike" cap="none" normalizeH="0" baseline="0" dirty="0">
                <a:ln>
                  <a:noFill/>
                </a:ln>
                <a:solidFill>
                  <a:schemeClr val="bg1"/>
                </a:solidFill>
                <a:effectLst/>
                <a:latin typeface="+mn-lt"/>
                <a:ea typeface="ＭＳ Ｐゴシック" charset="0"/>
              </a:rPr>
            </a:br>
            <a:r>
              <a:rPr kumimoji="0" lang="en-US" i="0" u="none" strike="noStrike" cap="none" normalizeH="0" baseline="0" dirty="0">
                <a:ln>
                  <a:noFill/>
                </a:ln>
                <a:solidFill>
                  <a:schemeClr val="bg1"/>
                </a:solidFill>
                <a:effectLst/>
                <a:latin typeface="+mn-lt"/>
                <a:ea typeface="ＭＳ Ｐゴシック" charset="0"/>
              </a:rPr>
              <a:t>Server</a:t>
            </a:r>
          </a:p>
        </p:txBody>
      </p:sp>
      <p:sp>
        <p:nvSpPr>
          <p:cNvPr id="35" name="Rectangle 34">
            <a:extLst>
              <a:ext uri="{FF2B5EF4-FFF2-40B4-BE49-F238E27FC236}">
                <a16:creationId xmlns:a16="http://schemas.microsoft.com/office/drawing/2014/main" id="{FDDA6F4B-BE99-9623-53B8-6C07FA0F4EC4}"/>
              </a:ext>
            </a:extLst>
          </p:cNvPr>
          <p:cNvSpPr/>
          <p:nvPr/>
        </p:nvSpPr>
        <p:spPr bwMode="auto">
          <a:xfrm>
            <a:off x="10181028" y="4671053"/>
            <a:ext cx="1083542" cy="715125"/>
          </a:xfrm>
          <a:prstGeom prst="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bg1"/>
                </a:solidFill>
                <a:effectLst/>
                <a:latin typeface="+mn-lt"/>
                <a:ea typeface="ＭＳ Ｐゴシック" charset="0"/>
              </a:rPr>
              <a:t>REST</a:t>
            </a:r>
            <a:br>
              <a:rPr kumimoji="0" lang="en-US" i="0" u="none" strike="noStrike" cap="none" normalizeH="0" baseline="0" dirty="0">
                <a:ln>
                  <a:noFill/>
                </a:ln>
                <a:solidFill>
                  <a:schemeClr val="bg1"/>
                </a:solidFill>
                <a:effectLst/>
                <a:latin typeface="+mn-lt"/>
                <a:ea typeface="ＭＳ Ｐゴシック" charset="0"/>
              </a:rPr>
            </a:br>
            <a:r>
              <a:rPr kumimoji="0" lang="en-US" i="0" u="none" strike="noStrike" cap="none" normalizeH="0" baseline="0" dirty="0">
                <a:ln>
                  <a:noFill/>
                </a:ln>
                <a:solidFill>
                  <a:schemeClr val="bg1"/>
                </a:solidFill>
                <a:effectLst/>
                <a:latin typeface="+mn-lt"/>
                <a:ea typeface="ＭＳ Ｐゴシック" charset="0"/>
              </a:rPr>
              <a:t>Server</a:t>
            </a:r>
          </a:p>
        </p:txBody>
      </p:sp>
      <p:sp>
        <p:nvSpPr>
          <p:cNvPr id="36" name="Rectangle 35">
            <a:extLst>
              <a:ext uri="{FF2B5EF4-FFF2-40B4-BE49-F238E27FC236}">
                <a16:creationId xmlns:a16="http://schemas.microsoft.com/office/drawing/2014/main" id="{6278BD87-6628-1611-9980-8B7DA19BBFCA}"/>
              </a:ext>
            </a:extLst>
          </p:cNvPr>
          <p:cNvSpPr/>
          <p:nvPr/>
        </p:nvSpPr>
        <p:spPr bwMode="auto">
          <a:xfrm>
            <a:off x="10333428" y="4823453"/>
            <a:ext cx="1083542" cy="715125"/>
          </a:xfrm>
          <a:prstGeom prst="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bg1"/>
                </a:solidFill>
                <a:effectLst/>
                <a:latin typeface="+mn-lt"/>
                <a:ea typeface="ＭＳ Ｐゴシック" charset="0"/>
              </a:rPr>
              <a:t>REST</a:t>
            </a:r>
            <a:br>
              <a:rPr kumimoji="0" lang="en-US" i="0" u="none" strike="noStrike" cap="none" normalizeH="0" baseline="0" dirty="0">
                <a:ln>
                  <a:noFill/>
                </a:ln>
                <a:solidFill>
                  <a:schemeClr val="bg1"/>
                </a:solidFill>
                <a:effectLst/>
                <a:latin typeface="+mn-lt"/>
                <a:ea typeface="ＭＳ Ｐゴシック" charset="0"/>
              </a:rPr>
            </a:br>
            <a:r>
              <a:rPr kumimoji="0" lang="en-US" i="0" u="none" strike="noStrike" cap="none" normalizeH="0" baseline="0" dirty="0">
                <a:ln>
                  <a:noFill/>
                </a:ln>
                <a:solidFill>
                  <a:schemeClr val="bg1"/>
                </a:solidFill>
                <a:effectLst/>
                <a:latin typeface="+mn-lt"/>
                <a:ea typeface="ＭＳ Ｐゴシック" charset="0"/>
              </a:rPr>
              <a:t>Server</a:t>
            </a:r>
          </a:p>
        </p:txBody>
      </p:sp>
      <p:sp>
        <p:nvSpPr>
          <p:cNvPr id="37" name="Rectangle 36">
            <a:extLst>
              <a:ext uri="{FF2B5EF4-FFF2-40B4-BE49-F238E27FC236}">
                <a16:creationId xmlns:a16="http://schemas.microsoft.com/office/drawing/2014/main" id="{8166DB03-D543-70D8-E52D-117F0A2F266B}"/>
              </a:ext>
            </a:extLst>
          </p:cNvPr>
          <p:cNvSpPr/>
          <p:nvPr/>
        </p:nvSpPr>
        <p:spPr bwMode="auto">
          <a:xfrm>
            <a:off x="8377142" y="5698962"/>
            <a:ext cx="3205258" cy="401335"/>
          </a:xfrm>
          <a:prstGeom prst="rect">
            <a:avLst/>
          </a:prstGeom>
          <a:solidFill>
            <a:schemeClr val="accent5">
              <a:lumMod val="20000"/>
              <a:lumOff val="80000"/>
            </a:schemeClr>
          </a:solidFill>
          <a:ln w="9525" cap="flat" cmpd="sng" algn="ctr">
            <a:solidFill>
              <a:srgbClr val="00206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effectLst/>
                <a:latin typeface="+mn-lt"/>
                <a:ea typeface="ＭＳ Ｐゴシック" charset="0"/>
              </a:rPr>
              <a:t>Control Plane</a:t>
            </a:r>
          </a:p>
        </p:txBody>
      </p:sp>
      <p:cxnSp>
        <p:nvCxnSpPr>
          <p:cNvPr id="3" name="Straight Connector 2">
            <a:extLst>
              <a:ext uri="{FF2B5EF4-FFF2-40B4-BE49-F238E27FC236}">
                <a16:creationId xmlns:a16="http://schemas.microsoft.com/office/drawing/2014/main" id="{7C627B98-5D6E-463D-9028-1C5310C141F5}"/>
              </a:ext>
            </a:extLst>
          </p:cNvPr>
          <p:cNvCxnSpPr>
            <a:stCxn id="7" idx="2"/>
            <a:endCxn id="9" idx="0"/>
          </p:cNvCxnSpPr>
          <p:nvPr/>
        </p:nvCxnSpPr>
        <p:spPr>
          <a:xfrm flipV="1">
            <a:off x="2258690" y="3656481"/>
            <a:ext cx="617686" cy="390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199D784-B7A5-03B5-0E52-DCC21A22186F}"/>
              </a:ext>
            </a:extLst>
          </p:cNvPr>
          <p:cNvCxnSpPr>
            <a:cxnSpLocks/>
            <a:endCxn id="16" idx="1"/>
          </p:cNvCxnSpPr>
          <p:nvPr/>
        </p:nvCxnSpPr>
        <p:spPr>
          <a:xfrm flipV="1">
            <a:off x="1531683" y="1947510"/>
            <a:ext cx="1310977" cy="123586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D2B96D3-8ABF-788D-649C-A67F3E2DEBFA}"/>
              </a:ext>
            </a:extLst>
          </p:cNvPr>
          <p:cNvCxnSpPr>
            <a:cxnSpLocks/>
            <a:endCxn id="13" idx="1"/>
          </p:cNvCxnSpPr>
          <p:nvPr/>
        </p:nvCxnSpPr>
        <p:spPr>
          <a:xfrm flipV="1">
            <a:off x="6096000" y="2028990"/>
            <a:ext cx="936572" cy="14102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1A177AF-546A-0534-9937-A10A44868160}"/>
              </a:ext>
            </a:extLst>
          </p:cNvPr>
          <p:cNvCxnSpPr>
            <a:cxnSpLocks/>
            <a:endCxn id="28" idx="1"/>
          </p:cNvCxnSpPr>
          <p:nvPr/>
        </p:nvCxnSpPr>
        <p:spPr>
          <a:xfrm>
            <a:off x="6061190" y="3488178"/>
            <a:ext cx="971382" cy="145773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6D33F61-A046-B9B7-A444-60DB25A5AD38}"/>
              </a:ext>
            </a:extLst>
          </p:cNvPr>
          <p:cNvCxnSpPr>
            <a:cxnSpLocks/>
            <a:stCxn id="16" idx="3"/>
            <a:endCxn id="15" idx="0"/>
          </p:cNvCxnSpPr>
          <p:nvPr/>
        </p:nvCxnSpPr>
        <p:spPr>
          <a:xfrm flipV="1">
            <a:off x="6061190" y="1945441"/>
            <a:ext cx="1201714" cy="206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73F5999-47AA-1869-1719-388692E3FF83}"/>
              </a:ext>
            </a:extLst>
          </p:cNvPr>
          <p:cNvCxnSpPr>
            <a:cxnSpLocks/>
            <a:stCxn id="16" idx="3"/>
          </p:cNvCxnSpPr>
          <p:nvPr/>
        </p:nvCxnSpPr>
        <p:spPr>
          <a:xfrm>
            <a:off x="6061190" y="1947510"/>
            <a:ext cx="1201713" cy="285597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877CC6B-C303-6843-12C0-D578F2853632}"/>
              </a:ext>
            </a:extLst>
          </p:cNvPr>
          <p:cNvCxnSpPr>
            <a:cxnSpLocks/>
            <a:stCxn id="15" idx="2"/>
            <a:endCxn id="18" idx="1"/>
          </p:cNvCxnSpPr>
          <p:nvPr/>
        </p:nvCxnSpPr>
        <p:spPr>
          <a:xfrm>
            <a:off x="8160330" y="1945441"/>
            <a:ext cx="23033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60092EC-46F1-FFDD-BA7C-7648A78C9283}"/>
              </a:ext>
            </a:extLst>
          </p:cNvPr>
          <p:cNvCxnSpPr>
            <a:cxnSpLocks/>
          </p:cNvCxnSpPr>
          <p:nvPr/>
        </p:nvCxnSpPr>
        <p:spPr>
          <a:xfrm>
            <a:off x="8188034" y="4896035"/>
            <a:ext cx="23033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E7D9C1A9-4C86-5081-06E6-ED900C4F1430}"/>
              </a:ext>
            </a:extLst>
          </p:cNvPr>
          <p:cNvSpPr/>
          <p:nvPr/>
        </p:nvSpPr>
        <p:spPr bwMode="auto">
          <a:xfrm>
            <a:off x="2876374" y="5046928"/>
            <a:ext cx="3184815" cy="578628"/>
          </a:xfrm>
          <a:prstGeom prst="rect">
            <a:avLst/>
          </a:prstGeom>
          <a:solidFill>
            <a:srgbClr val="7030A0"/>
          </a:solidFill>
          <a:ln w="9525" cap="flat" cmpd="sng" algn="ctr">
            <a:solidFill>
              <a:srgbClr val="7030A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lumMod val="95000"/>
                  </a:schemeClr>
                </a:solidFill>
                <a:effectLst/>
                <a:latin typeface="+mn-lt"/>
                <a:ea typeface="ＭＳ Ｐゴシック" charset="0"/>
              </a:rPr>
              <a:t>DNS (Lookup)</a:t>
            </a:r>
          </a:p>
        </p:txBody>
      </p:sp>
      <p:cxnSp>
        <p:nvCxnSpPr>
          <p:cNvPr id="63" name="Straight Connector 62">
            <a:extLst>
              <a:ext uri="{FF2B5EF4-FFF2-40B4-BE49-F238E27FC236}">
                <a16:creationId xmlns:a16="http://schemas.microsoft.com/office/drawing/2014/main" id="{208CFDC2-6CEC-5D72-2165-0B3DAC607E34}"/>
              </a:ext>
            </a:extLst>
          </p:cNvPr>
          <p:cNvCxnSpPr>
            <a:cxnSpLocks/>
            <a:stCxn id="5" idx="2"/>
            <a:endCxn id="62" idx="1"/>
          </p:cNvCxnSpPr>
          <p:nvPr/>
        </p:nvCxnSpPr>
        <p:spPr>
          <a:xfrm>
            <a:off x="1294070" y="4201705"/>
            <a:ext cx="1582304" cy="113453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5825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7</a:t>
            </a:fld>
            <a:endParaRPr lang="en-US" dirty="0"/>
          </a:p>
        </p:txBody>
      </p:sp>
      <p:sp>
        <p:nvSpPr>
          <p:cNvPr id="680962" name="Rectangle 2"/>
          <p:cNvSpPr>
            <a:spLocks noGrp="1" noChangeArrowheads="1"/>
          </p:cNvSpPr>
          <p:nvPr>
            <p:ph type="title"/>
          </p:nvPr>
        </p:nvSpPr>
        <p:spPr/>
        <p:txBody>
          <a:bodyPr/>
          <a:lstStyle/>
          <a:p>
            <a:r>
              <a:rPr lang="en-US" dirty="0"/>
              <a:t>REST Architecture Components</a:t>
            </a:r>
            <a:br>
              <a:rPr lang="en-US" dirty="0"/>
            </a:br>
            <a:endParaRPr lang="en-US" dirty="0"/>
          </a:p>
        </p:txBody>
      </p:sp>
      <p:pic>
        <p:nvPicPr>
          <p:cNvPr id="2" name="Graphic 1">
            <a:extLst>
              <a:ext uri="{FF2B5EF4-FFF2-40B4-BE49-F238E27FC236}">
                <a16:creationId xmlns:a16="http://schemas.microsoft.com/office/drawing/2014/main" id="{37A1C876-E09F-D127-657F-A3EFDB40FA5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54291" y="113331"/>
            <a:ext cx="3006436" cy="1492165"/>
          </a:xfrm>
          <a:prstGeom prst="rect">
            <a:avLst/>
          </a:prstGeom>
        </p:spPr>
      </p:pic>
      <p:graphicFrame>
        <p:nvGraphicFramePr>
          <p:cNvPr id="3" name="Table 4">
            <a:extLst>
              <a:ext uri="{FF2B5EF4-FFF2-40B4-BE49-F238E27FC236}">
                <a16:creationId xmlns:a16="http://schemas.microsoft.com/office/drawing/2014/main" id="{02A0653B-8C50-449F-33D8-17EE87DDFC39}"/>
              </a:ext>
            </a:extLst>
          </p:cNvPr>
          <p:cNvGraphicFramePr>
            <a:graphicFrameLocks noGrp="1"/>
          </p:cNvGraphicFramePr>
          <p:nvPr/>
        </p:nvGraphicFramePr>
        <p:xfrm>
          <a:off x="341745" y="1702798"/>
          <a:ext cx="11670146" cy="4749800"/>
        </p:xfrm>
        <a:graphic>
          <a:graphicData uri="http://schemas.openxmlformats.org/drawingml/2006/table">
            <a:tbl>
              <a:tblPr firstRow="1" bandRow="1">
                <a:tableStyleId>{5C22544A-7EE6-4342-B048-85BDC9FD1C3A}</a:tableStyleId>
              </a:tblPr>
              <a:tblGrid>
                <a:gridCol w="2706255">
                  <a:extLst>
                    <a:ext uri="{9D8B030D-6E8A-4147-A177-3AD203B41FA5}">
                      <a16:colId xmlns:a16="http://schemas.microsoft.com/office/drawing/2014/main" val="945993672"/>
                    </a:ext>
                  </a:extLst>
                </a:gridCol>
                <a:gridCol w="8963891">
                  <a:extLst>
                    <a:ext uri="{9D8B030D-6E8A-4147-A177-3AD203B41FA5}">
                      <a16:colId xmlns:a16="http://schemas.microsoft.com/office/drawing/2014/main" val="1161788215"/>
                    </a:ext>
                  </a:extLst>
                </a:gridCol>
              </a:tblGrid>
              <a:tr h="370840">
                <a:tc>
                  <a:txBody>
                    <a:bodyPr/>
                    <a:lstStyle/>
                    <a:p>
                      <a:r>
                        <a:rPr lang="en-US" sz="1800" dirty="0"/>
                        <a:t>Component</a:t>
                      </a:r>
                    </a:p>
                  </a:txBody>
                  <a:tcPr/>
                </a:tc>
                <a:tc>
                  <a:txBody>
                    <a:bodyPr/>
                    <a:lstStyle/>
                    <a:p>
                      <a:r>
                        <a:rPr lang="en-US" sz="1800" dirty="0"/>
                        <a:t>Description</a:t>
                      </a:r>
                    </a:p>
                  </a:txBody>
                  <a:tcPr/>
                </a:tc>
                <a:extLst>
                  <a:ext uri="{0D108BD9-81ED-4DB2-BD59-A6C34878D82A}">
                    <a16:rowId xmlns:a16="http://schemas.microsoft.com/office/drawing/2014/main" val="2849678827"/>
                  </a:ext>
                </a:extLst>
              </a:tr>
              <a:tr h="370840">
                <a:tc>
                  <a:txBody>
                    <a:bodyPr/>
                    <a:lstStyle/>
                    <a:p>
                      <a:r>
                        <a:rPr lang="en-US" sz="1600" dirty="0"/>
                        <a:t>REST Client</a:t>
                      </a:r>
                    </a:p>
                  </a:txBody>
                  <a:tcPr/>
                </a:tc>
                <a:tc>
                  <a:txBody>
                    <a:bodyPr/>
                    <a:lstStyle/>
                    <a:p>
                      <a:r>
                        <a:rPr lang="en-US" sz="1600" dirty="0"/>
                        <a:t>Component that makes API calls and receives responses from the REST Server</a:t>
                      </a:r>
                    </a:p>
                  </a:txBody>
                  <a:tcPr/>
                </a:tc>
                <a:extLst>
                  <a:ext uri="{0D108BD9-81ED-4DB2-BD59-A6C34878D82A}">
                    <a16:rowId xmlns:a16="http://schemas.microsoft.com/office/drawing/2014/main" val="1510032613"/>
                  </a:ext>
                </a:extLst>
              </a:tr>
              <a:tr h="370840">
                <a:tc>
                  <a:txBody>
                    <a:bodyPr/>
                    <a:lstStyle/>
                    <a:p>
                      <a:r>
                        <a:rPr lang="en-US" sz="1600" dirty="0"/>
                        <a:t>Firewall</a:t>
                      </a:r>
                    </a:p>
                  </a:txBody>
                  <a:tcPr/>
                </a:tc>
                <a:tc>
                  <a:txBody>
                    <a:bodyPr/>
                    <a:lstStyle/>
                    <a:p>
                      <a:r>
                        <a:rPr lang="en-US" sz="1600" dirty="0"/>
                        <a:t>Layer 2/3 firewall that deals with IP addressing, IP Routing and Port Filtering</a:t>
                      </a:r>
                    </a:p>
                  </a:txBody>
                  <a:tcPr/>
                </a:tc>
                <a:extLst>
                  <a:ext uri="{0D108BD9-81ED-4DB2-BD59-A6C34878D82A}">
                    <a16:rowId xmlns:a16="http://schemas.microsoft.com/office/drawing/2014/main" val="469489238"/>
                  </a:ext>
                </a:extLst>
              </a:tr>
              <a:tr h="370840">
                <a:tc>
                  <a:txBody>
                    <a:bodyPr/>
                    <a:lstStyle/>
                    <a:p>
                      <a:r>
                        <a:rPr lang="en-US" sz="1600" dirty="0"/>
                        <a:t>WAF</a:t>
                      </a:r>
                    </a:p>
                  </a:txBody>
                  <a:tcPr/>
                </a:tc>
                <a:tc>
                  <a:txBody>
                    <a:bodyPr/>
                    <a:lstStyle/>
                    <a:p>
                      <a:r>
                        <a:rPr lang="en-US" sz="1600" dirty="0"/>
                        <a:t>Layer 7 (</a:t>
                      </a:r>
                      <a:r>
                        <a:rPr lang="en-US" sz="1600" dirty="0" err="1"/>
                        <a:t>e.g</a:t>
                      </a:r>
                      <a:r>
                        <a:rPr lang="en-US" sz="1600" dirty="0"/>
                        <a:t>, HTTP aware) firewall that supports protecting against HTTP attacks – SQL Injection, Bots, </a:t>
                      </a:r>
                      <a:r>
                        <a:rPr lang="en-US" sz="1600" dirty="0" err="1"/>
                        <a:t>etc</a:t>
                      </a:r>
                      <a:endParaRPr lang="en-US" sz="1600" dirty="0"/>
                    </a:p>
                  </a:txBody>
                  <a:tcPr/>
                </a:tc>
                <a:extLst>
                  <a:ext uri="{0D108BD9-81ED-4DB2-BD59-A6C34878D82A}">
                    <a16:rowId xmlns:a16="http://schemas.microsoft.com/office/drawing/2014/main" val="3179939322"/>
                  </a:ext>
                </a:extLst>
              </a:tr>
              <a:tr h="370840">
                <a:tc>
                  <a:txBody>
                    <a:bodyPr/>
                    <a:lstStyle/>
                    <a:p>
                      <a:r>
                        <a:rPr lang="en-US" sz="1600" dirty="0"/>
                        <a:t>L7 Load Balancer</a:t>
                      </a:r>
                    </a:p>
                  </a:txBody>
                  <a:tcPr/>
                </a:tc>
                <a:tc>
                  <a:txBody>
                    <a:bodyPr/>
                    <a:lstStyle/>
                    <a:p>
                      <a:r>
                        <a:rPr lang="en-US" sz="1600" dirty="0"/>
                        <a:t>Load balancer that distributes load and ensures health of downstream components – </a:t>
                      </a:r>
                      <a:r>
                        <a:rPr lang="en-US" sz="1600" dirty="0" err="1"/>
                        <a:t>eg.</a:t>
                      </a:r>
                      <a:r>
                        <a:rPr lang="en-US" sz="1600" dirty="0"/>
                        <a:t>, the API Gateway.  It works at Layer 7 so its optimized for HTTP protocol</a:t>
                      </a:r>
                    </a:p>
                  </a:txBody>
                  <a:tcPr/>
                </a:tc>
                <a:extLst>
                  <a:ext uri="{0D108BD9-81ED-4DB2-BD59-A6C34878D82A}">
                    <a16:rowId xmlns:a16="http://schemas.microsoft.com/office/drawing/2014/main" val="1343376956"/>
                  </a:ext>
                </a:extLst>
              </a:tr>
              <a:tr h="370840">
                <a:tc>
                  <a:txBody>
                    <a:bodyPr/>
                    <a:lstStyle/>
                    <a:p>
                      <a:r>
                        <a:rPr lang="en-US" sz="1600" dirty="0"/>
                        <a:t>Identity Provider (IdP)</a:t>
                      </a:r>
                    </a:p>
                  </a:txBody>
                  <a:tcPr/>
                </a:tc>
                <a:tc>
                  <a:txBody>
                    <a:bodyPr/>
                    <a:lstStyle/>
                    <a:p>
                      <a:r>
                        <a:rPr lang="en-US" sz="1600" dirty="0"/>
                        <a:t>A </a:t>
                      </a:r>
                      <a:r>
                        <a:rPr lang="en-US" sz="1600" dirty="0" err="1"/>
                        <a:t>RESTFul</a:t>
                      </a:r>
                      <a:r>
                        <a:rPr lang="en-US" sz="1600" dirty="0"/>
                        <a:t> security endpoint that handles authentication and authorization requests.  Typically they issue tokens that can be used to assert trust</a:t>
                      </a:r>
                    </a:p>
                  </a:txBody>
                  <a:tcPr/>
                </a:tc>
                <a:extLst>
                  <a:ext uri="{0D108BD9-81ED-4DB2-BD59-A6C34878D82A}">
                    <a16:rowId xmlns:a16="http://schemas.microsoft.com/office/drawing/2014/main" val="1555537560"/>
                  </a:ext>
                </a:extLst>
              </a:tr>
              <a:tr h="370840">
                <a:tc>
                  <a:txBody>
                    <a:bodyPr/>
                    <a:lstStyle/>
                    <a:p>
                      <a:r>
                        <a:rPr lang="en-US" sz="1600" dirty="0"/>
                        <a:t>DNS</a:t>
                      </a:r>
                    </a:p>
                  </a:txBody>
                  <a:tcPr/>
                </a:tc>
                <a:tc>
                  <a:txBody>
                    <a:bodyPr/>
                    <a:lstStyle/>
                    <a:p>
                      <a:r>
                        <a:rPr lang="en-US" sz="1600" dirty="0"/>
                        <a:t>Location services for REST</a:t>
                      </a:r>
                    </a:p>
                  </a:txBody>
                  <a:tcPr/>
                </a:tc>
                <a:extLst>
                  <a:ext uri="{0D108BD9-81ED-4DB2-BD59-A6C34878D82A}">
                    <a16:rowId xmlns:a16="http://schemas.microsoft.com/office/drawing/2014/main" val="1872821984"/>
                  </a:ext>
                </a:extLst>
              </a:tr>
              <a:tr h="370840">
                <a:tc>
                  <a:txBody>
                    <a:bodyPr/>
                    <a:lstStyle/>
                    <a:p>
                      <a:r>
                        <a:rPr lang="en-US" sz="1600" dirty="0"/>
                        <a:t>API Gateway</a:t>
                      </a:r>
                    </a:p>
                  </a:txBody>
                  <a:tcPr/>
                </a:tc>
                <a:tc>
                  <a:txBody>
                    <a:bodyPr/>
                    <a:lstStyle/>
                    <a:p>
                      <a:r>
                        <a:rPr lang="en-US" sz="1600" dirty="0"/>
                        <a:t>An intelligent proxy that can load balance REST services, act as a security enforcement point, apply policies around traffic management and shaping, </a:t>
                      </a:r>
                      <a:r>
                        <a:rPr lang="en-US" sz="1600" dirty="0" err="1"/>
                        <a:t>etc</a:t>
                      </a:r>
                      <a:endParaRPr lang="en-US" sz="1600" dirty="0"/>
                    </a:p>
                  </a:txBody>
                  <a:tcPr/>
                </a:tc>
                <a:extLst>
                  <a:ext uri="{0D108BD9-81ED-4DB2-BD59-A6C34878D82A}">
                    <a16:rowId xmlns:a16="http://schemas.microsoft.com/office/drawing/2014/main" val="592642447"/>
                  </a:ext>
                </a:extLst>
              </a:tr>
              <a:tr h="370840">
                <a:tc>
                  <a:txBody>
                    <a:bodyPr/>
                    <a:lstStyle/>
                    <a:p>
                      <a:r>
                        <a:rPr lang="en-US" sz="1600" dirty="0"/>
                        <a:t>Resource Manager/</a:t>
                      </a:r>
                      <a:br>
                        <a:rPr lang="en-US" sz="1600" dirty="0"/>
                      </a:br>
                      <a:r>
                        <a:rPr lang="en-US" sz="1600" dirty="0"/>
                        <a:t>Control Plane</a:t>
                      </a:r>
                    </a:p>
                  </a:txBody>
                  <a:tcPr/>
                </a:tc>
                <a:tc>
                  <a:txBody>
                    <a:bodyPr/>
                    <a:lstStyle/>
                    <a:p>
                      <a:r>
                        <a:rPr lang="en-US" sz="1600" dirty="0"/>
                        <a:t>An intelligent runtime that supervises running services.  It can react to traffic congestion, errors, </a:t>
                      </a:r>
                      <a:r>
                        <a:rPr lang="en-US" sz="1600" dirty="0" err="1"/>
                        <a:t>etc</a:t>
                      </a:r>
                      <a:r>
                        <a:rPr lang="en-US" sz="1600" dirty="0"/>
                        <a:t> and can scale up/down running instances as needed</a:t>
                      </a:r>
                    </a:p>
                  </a:txBody>
                  <a:tcPr/>
                </a:tc>
                <a:extLst>
                  <a:ext uri="{0D108BD9-81ED-4DB2-BD59-A6C34878D82A}">
                    <a16:rowId xmlns:a16="http://schemas.microsoft.com/office/drawing/2014/main" val="3169525555"/>
                  </a:ext>
                </a:extLst>
              </a:tr>
              <a:tr h="370840">
                <a:tc>
                  <a:txBody>
                    <a:bodyPr/>
                    <a:lstStyle/>
                    <a:p>
                      <a:r>
                        <a:rPr lang="en-US" sz="1600" dirty="0"/>
                        <a:t>REST Server</a:t>
                      </a:r>
                    </a:p>
                  </a:txBody>
                  <a:tcPr/>
                </a:tc>
                <a:tc>
                  <a:txBody>
                    <a:bodyPr/>
                    <a:lstStyle/>
                    <a:p>
                      <a:r>
                        <a:rPr lang="en-US" sz="1600" dirty="0"/>
                        <a:t>Component that receives and processes REST Client calls</a:t>
                      </a:r>
                    </a:p>
                  </a:txBody>
                  <a:tcPr/>
                </a:tc>
                <a:extLst>
                  <a:ext uri="{0D108BD9-81ED-4DB2-BD59-A6C34878D82A}">
                    <a16:rowId xmlns:a16="http://schemas.microsoft.com/office/drawing/2014/main" val="1895551140"/>
                  </a:ext>
                </a:extLst>
              </a:tr>
            </a:tbl>
          </a:graphicData>
        </a:graphic>
      </p:graphicFrame>
    </p:spTree>
    <p:extLst>
      <p:ext uri="{BB962C8B-B14F-4D97-AF65-F5344CB8AC3E}">
        <p14:creationId xmlns:p14="http://schemas.microsoft.com/office/powerpoint/2010/main" val="1187187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8</a:t>
            </a:fld>
            <a:endParaRPr lang="en-US"/>
          </a:p>
        </p:txBody>
      </p:sp>
      <p:sp>
        <p:nvSpPr>
          <p:cNvPr id="680962" name="Rectangle 2"/>
          <p:cNvSpPr>
            <a:spLocks noGrp="1" noChangeArrowheads="1"/>
          </p:cNvSpPr>
          <p:nvPr>
            <p:ph type="title"/>
          </p:nvPr>
        </p:nvSpPr>
        <p:spPr/>
        <p:txBody>
          <a:bodyPr/>
          <a:lstStyle/>
          <a:p>
            <a:r>
              <a:rPr lang="en-US" dirty="0"/>
              <a:t>API Architecture</a:t>
            </a:r>
          </a:p>
        </p:txBody>
      </p:sp>
      <p:sp>
        <p:nvSpPr>
          <p:cNvPr id="48" name="Rectangle 47">
            <a:extLst>
              <a:ext uri="{FF2B5EF4-FFF2-40B4-BE49-F238E27FC236}">
                <a16:creationId xmlns:a16="http://schemas.microsoft.com/office/drawing/2014/main" id="{64CF304B-3190-EA8A-DA4B-7D39FFDF635F}"/>
              </a:ext>
            </a:extLst>
          </p:cNvPr>
          <p:cNvSpPr/>
          <p:nvPr/>
        </p:nvSpPr>
        <p:spPr bwMode="auto">
          <a:xfrm>
            <a:off x="3085482" y="1174629"/>
            <a:ext cx="2086125" cy="3877056"/>
          </a:xfrm>
          <a:prstGeom prst="rect">
            <a:avLst/>
          </a:prstGeom>
          <a:solidFill>
            <a:schemeClr val="accent4">
              <a:lumMod val="40000"/>
              <a:lumOff val="60000"/>
            </a:schemeClr>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API </a:t>
            </a:r>
            <a:br>
              <a:rPr lang="en-US" dirty="0">
                <a:latin typeface="+mn-lt"/>
                <a:ea typeface="ＭＳ Ｐゴシック" charset="0"/>
              </a:rPr>
            </a:br>
            <a:r>
              <a:rPr lang="en-US" dirty="0">
                <a:latin typeface="+mn-lt"/>
                <a:ea typeface="ＭＳ Ｐゴシック" charset="0"/>
              </a:rPr>
              <a:t>Framework</a:t>
            </a:r>
            <a:endParaRPr kumimoji="0" lang="en-US" i="0" u="none" strike="noStrike" cap="none" normalizeH="0" baseline="0" dirty="0">
              <a:ln>
                <a:noFill/>
              </a:ln>
              <a:effectLst/>
              <a:latin typeface="+mn-lt"/>
              <a:ea typeface="ＭＳ Ｐゴシック" charset="0"/>
            </a:endParaRPr>
          </a:p>
        </p:txBody>
      </p:sp>
      <p:sp>
        <p:nvSpPr>
          <p:cNvPr id="49" name="Rectangle 48">
            <a:extLst>
              <a:ext uri="{FF2B5EF4-FFF2-40B4-BE49-F238E27FC236}">
                <a16:creationId xmlns:a16="http://schemas.microsoft.com/office/drawing/2014/main" id="{C0F45F0A-A2B3-0634-319E-60654FCD3702}"/>
              </a:ext>
            </a:extLst>
          </p:cNvPr>
          <p:cNvSpPr/>
          <p:nvPr/>
        </p:nvSpPr>
        <p:spPr bwMode="auto">
          <a:xfrm>
            <a:off x="726995" y="1176580"/>
            <a:ext cx="1476559" cy="871592"/>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Plugins</a:t>
            </a:r>
            <a:br>
              <a:rPr lang="en-US" dirty="0">
                <a:latin typeface="+mn-lt"/>
                <a:ea typeface="ＭＳ Ｐゴシック" charset="0"/>
              </a:rPr>
            </a:br>
            <a:r>
              <a:rPr lang="en-US" dirty="0">
                <a:latin typeface="+mn-lt"/>
                <a:ea typeface="ＭＳ Ｐゴシック" charset="0"/>
              </a:rPr>
              <a:t>e.g. </a:t>
            </a:r>
            <a:r>
              <a:rPr lang="en-US" b="0" dirty="0">
                <a:latin typeface="+mn-lt"/>
                <a:ea typeface="ＭＳ Ｐゴシック" charset="0"/>
              </a:rPr>
              <a:t>CORS</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3" name="TextBox 2">
            <a:extLst>
              <a:ext uri="{FF2B5EF4-FFF2-40B4-BE49-F238E27FC236}">
                <a16:creationId xmlns:a16="http://schemas.microsoft.com/office/drawing/2014/main" id="{E2A43547-923F-EAAF-3D4D-05BE50C44E8E}"/>
              </a:ext>
            </a:extLst>
          </p:cNvPr>
          <p:cNvSpPr txBox="1"/>
          <p:nvPr/>
        </p:nvSpPr>
        <p:spPr>
          <a:xfrm>
            <a:off x="502143" y="5189147"/>
            <a:ext cx="5593857" cy="592278"/>
          </a:xfrm>
          <a:prstGeom prst="rect">
            <a:avLst/>
          </a:prstGeom>
          <a:noFill/>
        </p:spPr>
        <p:txBody>
          <a:bodyPr wrap="square" rtlCol="0">
            <a:spAutoFit/>
          </a:bodyPr>
          <a:lstStyle/>
          <a:p>
            <a:pPr algn="ctr"/>
            <a:r>
              <a:rPr lang="en-US" dirty="0"/>
              <a:t>Most API Frameworks/Libraries</a:t>
            </a:r>
            <a:br>
              <a:rPr lang="en-US" dirty="0"/>
            </a:br>
            <a:r>
              <a:rPr lang="en-US" dirty="0"/>
              <a:t>Use a Repository Style Architecture</a:t>
            </a:r>
          </a:p>
        </p:txBody>
      </p:sp>
      <p:sp>
        <p:nvSpPr>
          <p:cNvPr id="55" name="Rectangle 54">
            <a:extLst>
              <a:ext uri="{FF2B5EF4-FFF2-40B4-BE49-F238E27FC236}">
                <a16:creationId xmlns:a16="http://schemas.microsoft.com/office/drawing/2014/main" id="{895E661A-6786-0381-0D46-F4700A8031C8}"/>
              </a:ext>
            </a:extLst>
          </p:cNvPr>
          <p:cNvSpPr/>
          <p:nvPr/>
        </p:nvSpPr>
        <p:spPr bwMode="auto">
          <a:xfrm>
            <a:off x="879395" y="1328980"/>
            <a:ext cx="1476559" cy="871592"/>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Plugins</a:t>
            </a:r>
            <a:br>
              <a:rPr lang="en-US" dirty="0">
                <a:latin typeface="+mn-lt"/>
                <a:ea typeface="ＭＳ Ｐゴシック" charset="0"/>
              </a:rPr>
            </a:br>
            <a:r>
              <a:rPr lang="en-US" dirty="0">
                <a:latin typeface="+mn-lt"/>
                <a:ea typeface="ＭＳ Ｐゴシック" charset="0"/>
              </a:rPr>
              <a:t>e.g. </a:t>
            </a:r>
            <a:r>
              <a:rPr lang="en-US" b="0" dirty="0">
                <a:latin typeface="+mn-lt"/>
                <a:ea typeface="ＭＳ Ｐゴシック" charset="0"/>
              </a:rPr>
              <a:t>CORS</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56" name="Rectangle 55">
            <a:extLst>
              <a:ext uri="{FF2B5EF4-FFF2-40B4-BE49-F238E27FC236}">
                <a16:creationId xmlns:a16="http://schemas.microsoft.com/office/drawing/2014/main" id="{BC3CABE8-222C-F1A7-A729-FA5BD4AE2A84}"/>
              </a:ext>
            </a:extLst>
          </p:cNvPr>
          <p:cNvSpPr/>
          <p:nvPr/>
        </p:nvSpPr>
        <p:spPr bwMode="auto">
          <a:xfrm>
            <a:off x="1031795" y="1481380"/>
            <a:ext cx="1476559" cy="871592"/>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Plugins</a:t>
            </a:r>
            <a:br>
              <a:rPr lang="en-US" dirty="0">
                <a:latin typeface="+mn-lt"/>
                <a:ea typeface="ＭＳ Ｐゴシック" charset="0"/>
              </a:rPr>
            </a:br>
            <a:r>
              <a:rPr lang="en-US" dirty="0">
                <a:latin typeface="+mn-lt"/>
                <a:ea typeface="ＭＳ Ｐゴシック" charset="0"/>
              </a:rPr>
              <a:t>e.g. </a:t>
            </a:r>
            <a:r>
              <a:rPr lang="en-US" b="0" dirty="0">
                <a:latin typeface="+mn-lt"/>
                <a:ea typeface="ＭＳ Ｐゴシック" charset="0"/>
              </a:rPr>
              <a:t>CORS</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57" name="Rectangle 56">
            <a:extLst>
              <a:ext uri="{FF2B5EF4-FFF2-40B4-BE49-F238E27FC236}">
                <a16:creationId xmlns:a16="http://schemas.microsoft.com/office/drawing/2014/main" id="{07C0234E-8CCD-648D-16B1-02A2F8766CA4}"/>
              </a:ext>
            </a:extLst>
          </p:cNvPr>
          <p:cNvSpPr/>
          <p:nvPr/>
        </p:nvSpPr>
        <p:spPr bwMode="auto">
          <a:xfrm>
            <a:off x="1184195" y="1633780"/>
            <a:ext cx="1476559" cy="871592"/>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Plugins</a:t>
            </a:r>
            <a:br>
              <a:rPr lang="en-US" dirty="0">
                <a:latin typeface="+mn-lt"/>
                <a:ea typeface="ＭＳ Ｐゴシック" charset="0"/>
              </a:rPr>
            </a:br>
            <a:r>
              <a:rPr lang="en-US" dirty="0">
                <a:latin typeface="+mn-lt"/>
                <a:ea typeface="ＭＳ Ｐゴシック" charset="0"/>
              </a:rPr>
              <a:t>e.g. </a:t>
            </a:r>
            <a:r>
              <a:rPr lang="en-US" b="0" dirty="0">
                <a:latin typeface="+mn-lt"/>
                <a:ea typeface="ＭＳ Ｐゴシック" charset="0"/>
              </a:rPr>
              <a:t>CORS</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58" name="Rectangle 57">
            <a:extLst>
              <a:ext uri="{FF2B5EF4-FFF2-40B4-BE49-F238E27FC236}">
                <a16:creationId xmlns:a16="http://schemas.microsoft.com/office/drawing/2014/main" id="{27D114C0-094A-BD19-9E93-14802A1D2C08}"/>
              </a:ext>
            </a:extLst>
          </p:cNvPr>
          <p:cNvSpPr/>
          <p:nvPr/>
        </p:nvSpPr>
        <p:spPr bwMode="auto">
          <a:xfrm>
            <a:off x="726995" y="3350254"/>
            <a:ext cx="1476559" cy="871592"/>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Plugins</a:t>
            </a:r>
            <a:br>
              <a:rPr lang="en-US" dirty="0">
                <a:latin typeface="+mn-lt"/>
                <a:ea typeface="ＭＳ Ｐゴシック" charset="0"/>
              </a:rPr>
            </a:br>
            <a:r>
              <a:rPr lang="en-US" dirty="0">
                <a:latin typeface="+mn-lt"/>
                <a:ea typeface="ＭＳ Ｐゴシック" charset="0"/>
              </a:rPr>
              <a:t>e.g. </a:t>
            </a:r>
            <a:r>
              <a:rPr lang="en-US" b="0" dirty="0">
                <a:latin typeface="+mn-lt"/>
                <a:ea typeface="ＭＳ Ｐゴシック" charset="0"/>
              </a:rPr>
              <a:t>CORS</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59" name="Rectangle 58">
            <a:extLst>
              <a:ext uri="{FF2B5EF4-FFF2-40B4-BE49-F238E27FC236}">
                <a16:creationId xmlns:a16="http://schemas.microsoft.com/office/drawing/2014/main" id="{E0FD2FCC-3D1C-858D-C1B8-21DCCC805B5F}"/>
              </a:ext>
            </a:extLst>
          </p:cNvPr>
          <p:cNvSpPr/>
          <p:nvPr/>
        </p:nvSpPr>
        <p:spPr bwMode="auto">
          <a:xfrm>
            <a:off x="879395" y="3502654"/>
            <a:ext cx="1476559" cy="871592"/>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Plugins</a:t>
            </a:r>
            <a:br>
              <a:rPr lang="en-US" dirty="0">
                <a:latin typeface="+mn-lt"/>
                <a:ea typeface="ＭＳ Ｐゴシック" charset="0"/>
              </a:rPr>
            </a:br>
            <a:r>
              <a:rPr lang="en-US" dirty="0">
                <a:latin typeface="+mn-lt"/>
                <a:ea typeface="ＭＳ Ｐゴシック" charset="0"/>
              </a:rPr>
              <a:t>e.g. </a:t>
            </a:r>
            <a:r>
              <a:rPr lang="en-US" b="0" dirty="0">
                <a:latin typeface="+mn-lt"/>
                <a:ea typeface="ＭＳ Ｐゴシック" charset="0"/>
              </a:rPr>
              <a:t>CORS</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60" name="Rectangle 59">
            <a:extLst>
              <a:ext uri="{FF2B5EF4-FFF2-40B4-BE49-F238E27FC236}">
                <a16:creationId xmlns:a16="http://schemas.microsoft.com/office/drawing/2014/main" id="{123294BF-8FD9-FCB0-892E-4CF59651EAB2}"/>
              </a:ext>
            </a:extLst>
          </p:cNvPr>
          <p:cNvSpPr/>
          <p:nvPr/>
        </p:nvSpPr>
        <p:spPr bwMode="auto">
          <a:xfrm>
            <a:off x="1031795" y="3655054"/>
            <a:ext cx="1476559" cy="871592"/>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Plugins</a:t>
            </a:r>
            <a:br>
              <a:rPr lang="en-US" dirty="0">
                <a:latin typeface="+mn-lt"/>
                <a:ea typeface="ＭＳ Ｐゴシック" charset="0"/>
              </a:rPr>
            </a:br>
            <a:r>
              <a:rPr lang="en-US" dirty="0">
                <a:latin typeface="+mn-lt"/>
                <a:ea typeface="ＭＳ Ｐゴシック" charset="0"/>
              </a:rPr>
              <a:t>e.g. </a:t>
            </a:r>
            <a:r>
              <a:rPr lang="en-US" b="0" dirty="0">
                <a:latin typeface="+mn-lt"/>
                <a:ea typeface="ＭＳ Ｐゴシック" charset="0"/>
              </a:rPr>
              <a:t>CORS</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61" name="Rectangle 60">
            <a:extLst>
              <a:ext uri="{FF2B5EF4-FFF2-40B4-BE49-F238E27FC236}">
                <a16:creationId xmlns:a16="http://schemas.microsoft.com/office/drawing/2014/main" id="{9C7D1B57-DC37-BA97-FB33-45238C33FEBD}"/>
              </a:ext>
            </a:extLst>
          </p:cNvPr>
          <p:cNvSpPr/>
          <p:nvPr/>
        </p:nvSpPr>
        <p:spPr bwMode="auto">
          <a:xfrm>
            <a:off x="1184195" y="3807454"/>
            <a:ext cx="1476559" cy="871592"/>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Middleware</a:t>
            </a:r>
            <a:br>
              <a:rPr lang="en-US" dirty="0">
                <a:latin typeface="+mn-lt"/>
                <a:ea typeface="ＭＳ Ｐゴシック" charset="0"/>
              </a:rPr>
            </a:br>
            <a:r>
              <a:rPr lang="en-US" dirty="0">
                <a:latin typeface="+mn-lt"/>
                <a:ea typeface="ＭＳ Ｐゴシック" charset="0"/>
              </a:rPr>
              <a:t>e.g. </a:t>
            </a:r>
            <a:r>
              <a:rPr lang="en-US" b="0" dirty="0" err="1">
                <a:latin typeface="+mn-lt"/>
                <a:ea typeface="ＭＳ Ｐゴシック" charset="0"/>
              </a:rPr>
              <a:t>oAuth</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62" name="Rectangle 61">
            <a:extLst>
              <a:ext uri="{FF2B5EF4-FFF2-40B4-BE49-F238E27FC236}">
                <a16:creationId xmlns:a16="http://schemas.microsoft.com/office/drawing/2014/main" id="{ED9576BC-943D-08BC-F402-B3071CF530FD}"/>
              </a:ext>
            </a:extLst>
          </p:cNvPr>
          <p:cNvSpPr/>
          <p:nvPr/>
        </p:nvSpPr>
        <p:spPr bwMode="auto">
          <a:xfrm>
            <a:off x="3237882" y="2012684"/>
            <a:ext cx="1768833" cy="626854"/>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Router</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63" name="Rectangle 62">
            <a:extLst>
              <a:ext uri="{FF2B5EF4-FFF2-40B4-BE49-F238E27FC236}">
                <a16:creationId xmlns:a16="http://schemas.microsoft.com/office/drawing/2014/main" id="{3B407F69-115D-4BA1-F47D-A55CD220D17F}"/>
              </a:ext>
            </a:extLst>
          </p:cNvPr>
          <p:cNvSpPr/>
          <p:nvPr/>
        </p:nvSpPr>
        <p:spPr bwMode="auto">
          <a:xfrm>
            <a:off x="3237882" y="2735255"/>
            <a:ext cx="1768833" cy="588815"/>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HTTP</a:t>
            </a:r>
            <a:br>
              <a:rPr lang="en-US" dirty="0">
                <a:latin typeface="+mn-lt"/>
                <a:ea typeface="ＭＳ Ｐゴシック" charset="0"/>
              </a:rPr>
            </a:br>
            <a:r>
              <a:rPr lang="en-US" dirty="0">
                <a:latin typeface="+mn-lt"/>
                <a:ea typeface="ＭＳ Ｐゴシック" charset="0"/>
              </a:rPr>
              <a:t>Library</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64" name="Rectangle 63">
            <a:extLst>
              <a:ext uri="{FF2B5EF4-FFF2-40B4-BE49-F238E27FC236}">
                <a16:creationId xmlns:a16="http://schemas.microsoft.com/office/drawing/2014/main" id="{AC221831-5C7D-D763-C38A-2A40B1A97591}"/>
              </a:ext>
            </a:extLst>
          </p:cNvPr>
          <p:cNvSpPr/>
          <p:nvPr/>
        </p:nvSpPr>
        <p:spPr bwMode="auto">
          <a:xfrm>
            <a:off x="3237882" y="4080564"/>
            <a:ext cx="1768833" cy="951521"/>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Middleware</a:t>
            </a:r>
            <a:br>
              <a:rPr lang="en-US" dirty="0">
                <a:latin typeface="+mn-lt"/>
                <a:ea typeface="ＭＳ Ｐゴシック" charset="0"/>
              </a:rPr>
            </a:br>
            <a:r>
              <a:rPr lang="en-US" dirty="0">
                <a:latin typeface="+mn-lt"/>
                <a:ea typeface="ＭＳ Ｐゴシック" charset="0"/>
              </a:rPr>
              <a:t>Pipeline</a:t>
            </a:r>
            <a:br>
              <a:rPr lang="en-US" dirty="0">
                <a:latin typeface="+mn-lt"/>
                <a:ea typeface="ＭＳ Ｐゴシック" charset="0"/>
              </a:rPr>
            </a:br>
            <a:r>
              <a:rPr lang="en-US" dirty="0">
                <a:latin typeface="+mn-lt"/>
                <a:ea typeface="ＭＳ Ｐゴシック" charset="0"/>
              </a:rPr>
              <a:t>Builder</a:t>
            </a:r>
            <a:endParaRPr kumimoji="0" lang="en-US" b="0" i="0" u="none" strike="noStrike" cap="none" normalizeH="0" baseline="0" dirty="0">
              <a:ln>
                <a:noFill/>
              </a:ln>
              <a:solidFill>
                <a:schemeClr val="tx1"/>
              </a:solidFill>
              <a:effectLst/>
              <a:latin typeface="+mn-lt"/>
              <a:ea typeface="ＭＳ Ｐゴシック" charset="0"/>
            </a:endParaRPr>
          </a:p>
        </p:txBody>
      </p:sp>
      <p:cxnSp>
        <p:nvCxnSpPr>
          <p:cNvPr id="65" name="Straight Arrow Connector 64">
            <a:extLst>
              <a:ext uri="{FF2B5EF4-FFF2-40B4-BE49-F238E27FC236}">
                <a16:creationId xmlns:a16="http://schemas.microsoft.com/office/drawing/2014/main" id="{9032656A-C094-511B-C369-1A0AF958232A}"/>
              </a:ext>
            </a:extLst>
          </p:cNvPr>
          <p:cNvCxnSpPr>
            <a:cxnSpLocks/>
          </p:cNvCxnSpPr>
          <p:nvPr/>
        </p:nvCxnSpPr>
        <p:spPr>
          <a:xfrm flipH="1">
            <a:off x="2660754" y="2048172"/>
            <a:ext cx="42472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AAA9BCB6-9B31-06CA-0482-6B5B158B0D33}"/>
              </a:ext>
            </a:extLst>
          </p:cNvPr>
          <p:cNvCxnSpPr>
            <a:cxnSpLocks/>
          </p:cNvCxnSpPr>
          <p:nvPr/>
        </p:nvCxnSpPr>
        <p:spPr>
          <a:xfrm flipH="1">
            <a:off x="2660754" y="4221846"/>
            <a:ext cx="42472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1EDEB379-1F8B-496D-C185-7E2558BADDCF}"/>
              </a:ext>
            </a:extLst>
          </p:cNvPr>
          <p:cNvSpPr/>
          <p:nvPr/>
        </p:nvSpPr>
        <p:spPr bwMode="auto">
          <a:xfrm>
            <a:off x="6906585" y="1034962"/>
            <a:ext cx="4406020" cy="598818"/>
          </a:xfrm>
          <a:prstGeom prst="rect">
            <a:avLst/>
          </a:prstGeom>
          <a:solidFill>
            <a:schemeClr val="accent6">
              <a:lumMod val="20000"/>
              <a:lumOff val="80000"/>
            </a:schemeClr>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HTTP</a:t>
            </a:r>
            <a:endParaRPr kumimoji="0" lang="en-US" i="0" u="none" strike="noStrike" cap="none" normalizeH="0" baseline="0" dirty="0">
              <a:ln>
                <a:noFill/>
              </a:ln>
              <a:effectLst/>
              <a:latin typeface="+mn-lt"/>
              <a:ea typeface="ＭＳ Ｐゴシック" charset="0"/>
            </a:endParaRPr>
          </a:p>
        </p:txBody>
      </p:sp>
      <p:sp>
        <p:nvSpPr>
          <p:cNvPr id="68" name="Rectangle 67">
            <a:extLst>
              <a:ext uri="{FF2B5EF4-FFF2-40B4-BE49-F238E27FC236}">
                <a16:creationId xmlns:a16="http://schemas.microsoft.com/office/drawing/2014/main" id="{3C25E99B-8727-0206-0F69-DC920283C420}"/>
              </a:ext>
            </a:extLst>
          </p:cNvPr>
          <p:cNvSpPr/>
          <p:nvPr/>
        </p:nvSpPr>
        <p:spPr bwMode="auto">
          <a:xfrm>
            <a:off x="6906585" y="1764770"/>
            <a:ext cx="4406020" cy="588202"/>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HTTP Library</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69" name="Rectangle 68">
            <a:extLst>
              <a:ext uri="{FF2B5EF4-FFF2-40B4-BE49-F238E27FC236}">
                <a16:creationId xmlns:a16="http://schemas.microsoft.com/office/drawing/2014/main" id="{BFF006E5-05D3-C1B1-8A88-11DAC3763063}"/>
              </a:ext>
            </a:extLst>
          </p:cNvPr>
          <p:cNvSpPr/>
          <p:nvPr/>
        </p:nvSpPr>
        <p:spPr bwMode="auto">
          <a:xfrm>
            <a:off x="6906585" y="2521283"/>
            <a:ext cx="2086125" cy="1018692"/>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Request</a:t>
            </a:r>
            <a:br>
              <a:rPr kumimoji="0" lang="en-US" b="0" i="0" u="none" strike="noStrike" cap="none" normalizeH="0" baseline="0" dirty="0">
                <a:ln>
                  <a:noFill/>
                </a:ln>
                <a:solidFill>
                  <a:schemeClr val="tx1"/>
                </a:solidFill>
                <a:effectLst/>
                <a:latin typeface="+mn-lt"/>
                <a:ea typeface="ＭＳ Ｐゴシック" charset="0"/>
              </a:rPr>
            </a:br>
            <a:r>
              <a:rPr kumimoji="0" lang="en-US" b="0" i="0" u="none" strike="noStrike" cap="none" normalizeH="0" baseline="0" dirty="0">
                <a:ln>
                  <a:noFill/>
                </a:ln>
                <a:solidFill>
                  <a:schemeClr val="tx1"/>
                </a:solidFill>
                <a:effectLst/>
                <a:latin typeface="+mn-lt"/>
                <a:ea typeface="ＭＳ Ｐゴシック" charset="0"/>
              </a:rPr>
              <a:t>Middleware</a:t>
            </a:r>
            <a:br>
              <a:rPr kumimoji="0" lang="en-US" b="0" i="0" u="none" strike="noStrike" cap="none" normalizeH="0" baseline="0" dirty="0">
                <a:ln>
                  <a:noFill/>
                </a:ln>
                <a:solidFill>
                  <a:schemeClr val="tx1"/>
                </a:solidFill>
                <a:effectLst/>
                <a:latin typeface="+mn-lt"/>
                <a:ea typeface="ＭＳ Ｐゴシック" charset="0"/>
              </a:rPr>
            </a:br>
            <a:r>
              <a:rPr kumimoji="0" lang="en-US" b="0" i="0" u="none" strike="noStrike" cap="none" normalizeH="0" baseline="0" dirty="0">
                <a:ln>
                  <a:noFill/>
                </a:ln>
                <a:solidFill>
                  <a:schemeClr val="tx1"/>
                </a:solidFill>
                <a:effectLst/>
                <a:latin typeface="+mn-lt"/>
                <a:ea typeface="ＭＳ Ｐゴシック" charset="0"/>
              </a:rPr>
              <a:t>Pipeline</a:t>
            </a:r>
          </a:p>
        </p:txBody>
      </p:sp>
      <p:sp>
        <p:nvSpPr>
          <p:cNvPr id="70" name="Rectangle 69">
            <a:extLst>
              <a:ext uri="{FF2B5EF4-FFF2-40B4-BE49-F238E27FC236}">
                <a16:creationId xmlns:a16="http://schemas.microsoft.com/office/drawing/2014/main" id="{F5DCC4D5-96AA-A0EE-81A4-0CA1F8953280}"/>
              </a:ext>
            </a:extLst>
          </p:cNvPr>
          <p:cNvSpPr/>
          <p:nvPr/>
        </p:nvSpPr>
        <p:spPr bwMode="auto">
          <a:xfrm>
            <a:off x="9226480" y="2508589"/>
            <a:ext cx="2086125" cy="1018692"/>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Response</a:t>
            </a:r>
            <a:br>
              <a:rPr kumimoji="0" lang="en-US" b="0" i="0" u="none" strike="noStrike" cap="none" normalizeH="0" baseline="0" dirty="0">
                <a:ln>
                  <a:noFill/>
                </a:ln>
                <a:solidFill>
                  <a:schemeClr val="tx1"/>
                </a:solidFill>
                <a:effectLst/>
                <a:latin typeface="+mn-lt"/>
                <a:ea typeface="ＭＳ Ｐゴシック" charset="0"/>
              </a:rPr>
            </a:br>
            <a:r>
              <a:rPr kumimoji="0" lang="en-US" b="0" i="0" u="none" strike="noStrike" cap="none" normalizeH="0" baseline="0" dirty="0">
                <a:ln>
                  <a:noFill/>
                </a:ln>
                <a:solidFill>
                  <a:schemeClr val="tx1"/>
                </a:solidFill>
                <a:effectLst/>
                <a:latin typeface="+mn-lt"/>
                <a:ea typeface="ＭＳ Ｐゴシック" charset="0"/>
              </a:rPr>
              <a:t>Middleware</a:t>
            </a:r>
            <a:br>
              <a:rPr kumimoji="0" lang="en-US" b="0" i="0" u="none" strike="noStrike" cap="none" normalizeH="0" baseline="0" dirty="0">
                <a:ln>
                  <a:noFill/>
                </a:ln>
                <a:solidFill>
                  <a:schemeClr val="tx1"/>
                </a:solidFill>
                <a:effectLst/>
                <a:latin typeface="+mn-lt"/>
                <a:ea typeface="ＭＳ Ｐゴシック" charset="0"/>
              </a:rPr>
            </a:br>
            <a:r>
              <a:rPr kumimoji="0" lang="en-US" b="0" i="0" u="none" strike="noStrike" cap="none" normalizeH="0" baseline="0" dirty="0">
                <a:ln>
                  <a:noFill/>
                </a:ln>
                <a:solidFill>
                  <a:schemeClr val="tx1"/>
                </a:solidFill>
                <a:effectLst/>
                <a:latin typeface="+mn-lt"/>
                <a:ea typeface="ＭＳ Ｐゴシック" charset="0"/>
              </a:rPr>
              <a:t>Pipeline</a:t>
            </a:r>
          </a:p>
        </p:txBody>
      </p:sp>
      <p:sp>
        <p:nvSpPr>
          <p:cNvPr id="71" name="Rectangle 70">
            <a:extLst>
              <a:ext uri="{FF2B5EF4-FFF2-40B4-BE49-F238E27FC236}">
                <a16:creationId xmlns:a16="http://schemas.microsoft.com/office/drawing/2014/main" id="{7BA99644-8571-1DC1-D7E3-1B894E499164}"/>
              </a:ext>
            </a:extLst>
          </p:cNvPr>
          <p:cNvSpPr/>
          <p:nvPr/>
        </p:nvSpPr>
        <p:spPr bwMode="auto">
          <a:xfrm>
            <a:off x="6906585" y="4374246"/>
            <a:ext cx="4406020" cy="1018692"/>
          </a:xfrm>
          <a:prstGeom prst="rect">
            <a:avLst/>
          </a:prstGeom>
          <a:solidFill>
            <a:schemeClr val="accent3">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YOUR CODE</a:t>
            </a:r>
            <a:br>
              <a:rPr kumimoji="0" lang="en-US" b="0" i="0" u="none" strike="noStrike" cap="none" normalizeH="0" baseline="0" dirty="0">
                <a:ln>
                  <a:noFill/>
                </a:ln>
                <a:solidFill>
                  <a:schemeClr val="tx1"/>
                </a:solidFill>
                <a:effectLst/>
                <a:latin typeface="+mn-lt"/>
                <a:ea typeface="ＭＳ Ｐゴシック" charset="0"/>
              </a:rPr>
            </a:br>
            <a:r>
              <a:rPr kumimoji="0" lang="en-US" b="0" i="0" u="none" strike="noStrike" cap="none" normalizeH="0" baseline="0" dirty="0">
                <a:ln>
                  <a:noFill/>
                </a:ln>
                <a:solidFill>
                  <a:schemeClr val="tx1"/>
                </a:solidFill>
                <a:effectLst/>
                <a:latin typeface="+mn-lt"/>
                <a:ea typeface="ＭＳ Ｐゴシック" charset="0"/>
              </a:rPr>
              <a:t>input (req) returns resp</a:t>
            </a:r>
          </a:p>
        </p:txBody>
      </p:sp>
      <p:sp>
        <p:nvSpPr>
          <p:cNvPr id="72" name="Rectangle 71">
            <a:extLst>
              <a:ext uri="{FF2B5EF4-FFF2-40B4-BE49-F238E27FC236}">
                <a16:creationId xmlns:a16="http://schemas.microsoft.com/office/drawing/2014/main" id="{70F29E4D-3711-8531-ED16-22E4F637C8BE}"/>
              </a:ext>
            </a:extLst>
          </p:cNvPr>
          <p:cNvSpPr/>
          <p:nvPr/>
        </p:nvSpPr>
        <p:spPr bwMode="auto">
          <a:xfrm>
            <a:off x="6906585" y="3633644"/>
            <a:ext cx="4406020" cy="588202"/>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API Router</a:t>
            </a:r>
            <a:endParaRPr kumimoji="0" lang="en-US" b="0" i="0" u="none" strike="noStrike" cap="none" normalizeH="0" baseline="0" dirty="0">
              <a:ln>
                <a:noFill/>
              </a:ln>
              <a:solidFill>
                <a:schemeClr val="tx1"/>
              </a:solidFill>
              <a:effectLst/>
              <a:latin typeface="+mn-lt"/>
              <a:ea typeface="ＭＳ Ｐゴシック" charset="0"/>
            </a:endParaRPr>
          </a:p>
        </p:txBody>
      </p:sp>
      <p:cxnSp>
        <p:nvCxnSpPr>
          <p:cNvPr id="73" name="Straight Arrow Connector 72">
            <a:extLst>
              <a:ext uri="{FF2B5EF4-FFF2-40B4-BE49-F238E27FC236}">
                <a16:creationId xmlns:a16="http://schemas.microsoft.com/office/drawing/2014/main" id="{0EFD0295-F904-0C6F-1B6D-45FBA026FA2E}"/>
              </a:ext>
            </a:extLst>
          </p:cNvPr>
          <p:cNvCxnSpPr>
            <a:cxnSpLocks/>
          </p:cNvCxnSpPr>
          <p:nvPr/>
        </p:nvCxnSpPr>
        <p:spPr>
          <a:xfrm flipV="1">
            <a:off x="11007777" y="595170"/>
            <a:ext cx="0" cy="472888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906C6FB4-A7E7-59E0-F29E-BD5CD355DFC6}"/>
              </a:ext>
            </a:extLst>
          </p:cNvPr>
          <p:cNvCxnSpPr>
            <a:cxnSpLocks/>
          </p:cNvCxnSpPr>
          <p:nvPr/>
        </p:nvCxnSpPr>
        <p:spPr>
          <a:xfrm flipV="1">
            <a:off x="7212768" y="610159"/>
            <a:ext cx="0" cy="4728887"/>
          </a:xfrm>
          <a:prstGeom prst="straightConnector1">
            <a:avLst/>
          </a:prstGeom>
          <a:ln w="635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FF8286DE-164D-7895-22B0-CDC23DCC25BF}"/>
              </a:ext>
            </a:extLst>
          </p:cNvPr>
          <p:cNvCxnSpPr>
            <a:cxnSpLocks/>
          </p:cNvCxnSpPr>
          <p:nvPr/>
        </p:nvCxnSpPr>
        <p:spPr>
          <a:xfrm>
            <a:off x="7212768" y="5319773"/>
            <a:ext cx="3780019" cy="18843"/>
          </a:xfrm>
          <a:prstGeom prst="straightConnector1">
            <a:avLst/>
          </a:prstGeom>
          <a:ln w="635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3E4B87DD-FF05-7B35-7E86-4AAC0C34A626}"/>
              </a:ext>
            </a:extLst>
          </p:cNvPr>
          <p:cNvSpPr/>
          <p:nvPr/>
        </p:nvSpPr>
        <p:spPr bwMode="auto">
          <a:xfrm>
            <a:off x="6906585" y="5465132"/>
            <a:ext cx="4406020" cy="1018692"/>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API Library Utilities</a:t>
            </a:r>
          </a:p>
        </p:txBody>
      </p:sp>
      <p:sp>
        <p:nvSpPr>
          <p:cNvPr id="80" name="Rectangle 79">
            <a:extLst>
              <a:ext uri="{FF2B5EF4-FFF2-40B4-BE49-F238E27FC236}">
                <a16:creationId xmlns:a16="http://schemas.microsoft.com/office/drawing/2014/main" id="{D0B32E86-A72E-2E91-74FB-96C28643A166}"/>
              </a:ext>
            </a:extLst>
          </p:cNvPr>
          <p:cNvSpPr/>
          <p:nvPr/>
        </p:nvSpPr>
        <p:spPr bwMode="auto">
          <a:xfrm>
            <a:off x="3222854" y="3396959"/>
            <a:ext cx="1768833" cy="588815"/>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API</a:t>
            </a:r>
            <a:br>
              <a:rPr lang="en-US" dirty="0">
                <a:latin typeface="+mn-lt"/>
                <a:ea typeface="ＭＳ Ｐゴシック" charset="0"/>
              </a:rPr>
            </a:br>
            <a:r>
              <a:rPr lang="en-US" dirty="0">
                <a:latin typeface="+mn-lt"/>
                <a:ea typeface="ＭＳ Ｐゴシック" charset="0"/>
              </a:rPr>
              <a:t>Library</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81" name="TextBox 80">
            <a:extLst>
              <a:ext uri="{FF2B5EF4-FFF2-40B4-BE49-F238E27FC236}">
                <a16:creationId xmlns:a16="http://schemas.microsoft.com/office/drawing/2014/main" id="{46099AEB-2E7C-25E3-055E-5BEB2DAAC2A5}"/>
              </a:ext>
            </a:extLst>
          </p:cNvPr>
          <p:cNvSpPr txBox="1"/>
          <p:nvPr/>
        </p:nvSpPr>
        <p:spPr>
          <a:xfrm>
            <a:off x="502143" y="5928762"/>
            <a:ext cx="5593857" cy="592278"/>
          </a:xfrm>
          <a:prstGeom prst="rect">
            <a:avLst/>
          </a:prstGeom>
          <a:noFill/>
        </p:spPr>
        <p:txBody>
          <a:bodyPr wrap="square" rtlCol="0">
            <a:spAutoFit/>
          </a:bodyPr>
          <a:lstStyle/>
          <a:p>
            <a:pPr algn="ctr"/>
            <a:r>
              <a:rPr lang="en-US" dirty="0"/>
              <a:t>We have used several in this course</a:t>
            </a:r>
            <a:br>
              <a:rPr lang="en-US" dirty="0"/>
            </a:br>
            <a:r>
              <a:rPr lang="en-US" dirty="0"/>
              <a:t>Koa, </a:t>
            </a:r>
            <a:r>
              <a:rPr lang="en-US" dirty="0" err="1"/>
              <a:t>Fastify</a:t>
            </a:r>
            <a:r>
              <a:rPr lang="en-US" dirty="0"/>
              <a:t>, </a:t>
            </a:r>
            <a:r>
              <a:rPr lang="en-US" dirty="0" err="1"/>
              <a:t>GoLang</a:t>
            </a:r>
            <a:r>
              <a:rPr lang="en-US" dirty="0"/>
              <a:t> Gin, </a:t>
            </a:r>
            <a:r>
              <a:rPr lang="en-US" dirty="0" err="1"/>
              <a:t>Ktor</a:t>
            </a:r>
            <a:r>
              <a:rPr lang="en-US" dirty="0"/>
              <a:t>, </a:t>
            </a:r>
            <a:r>
              <a:rPr lang="en-US" dirty="0" err="1"/>
              <a:t>etc</a:t>
            </a:r>
            <a:endParaRPr lang="en-US" dirty="0"/>
          </a:p>
        </p:txBody>
      </p:sp>
    </p:spTree>
    <p:extLst>
      <p:ext uri="{BB962C8B-B14F-4D97-AF65-F5344CB8AC3E}">
        <p14:creationId xmlns:p14="http://schemas.microsoft.com/office/powerpoint/2010/main" val="3115469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9</a:t>
            </a:fld>
            <a:endParaRPr lang="en-US"/>
          </a:p>
        </p:txBody>
      </p:sp>
      <p:sp>
        <p:nvSpPr>
          <p:cNvPr id="680962" name="Rectangle 2"/>
          <p:cNvSpPr>
            <a:spLocks noGrp="1" noChangeArrowheads="1"/>
          </p:cNvSpPr>
          <p:nvPr>
            <p:ph type="title"/>
          </p:nvPr>
        </p:nvSpPr>
        <p:spPr/>
        <p:txBody>
          <a:bodyPr/>
          <a:lstStyle/>
          <a:p>
            <a:r>
              <a:rPr lang="en-US" dirty="0"/>
              <a:t>REST Frameworks We Looked At, or I used in my web services REPO – you can google them</a:t>
            </a:r>
          </a:p>
        </p:txBody>
      </p:sp>
      <p:graphicFrame>
        <p:nvGraphicFramePr>
          <p:cNvPr id="5" name="Table 5">
            <a:extLst>
              <a:ext uri="{FF2B5EF4-FFF2-40B4-BE49-F238E27FC236}">
                <a16:creationId xmlns:a16="http://schemas.microsoft.com/office/drawing/2014/main" id="{CD66D93E-75C6-5CD4-6B37-0A26B65B8725}"/>
              </a:ext>
            </a:extLst>
          </p:cNvPr>
          <p:cNvGraphicFramePr>
            <a:graphicFrameLocks noGrp="1"/>
          </p:cNvGraphicFramePr>
          <p:nvPr>
            <p:extLst>
              <p:ext uri="{D42A27DB-BD31-4B8C-83A1-F6EECF244321}">
                <p14:modId xmlns:p14="http://schemas.microsoft.com/office/powerpoint/2010/main" val="3238346677"/>
              </p:ext>
            </p:extLst>
          </p:nvPr>
        </p:nvGraphicFramePr>
        <p:xfrm>
          <a:off x="2188563" y="2301875"/>
          <a:ext cx="7315200" cy="225425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3359715941"/>
                    </a:ext>
                  </a:extLst>
                </a:gridCol>
                <a:gridCol w="3657600">
                  <a:extLst>
                    <a:ext uri="{9D8B030D-6E8A-4147-A177-3AD203B41FA5}">
                      <a16:colId xmlns:a16="http://schemas.microsoft.com/office/drawing/2014/main" val="3454168349"/>
                    </a:ext>
                  </a:extLst>
                </a:gridCol>
              </a:tblGrid>
              <a:tr h="0">
                <a:tc>
                  <a:txBody>
                    <a:bodyPr/>
                    <a:lstStyle/>
                    <a:p>
                      <a:r>
                        <a:rPr lang="en-US" dirty="0"/>
                        <a:t>Language</a:t>
                      </a:r>
                    </a:p>
                  </a:txBody>
                  <a:tcPr/>
                </a:tc>
                <a:tc>
                  <a:txBody>
                    <a:bodyPr/>
                    <a:lstStyle/>
                    <a:p>
                      <a:r>
                        <a:rPr lang="en-US" dirty="0"/>
                        <a:t>Framework</a:t>
                      </a:r>
                    </a:p>
                  </a:txBody>
                  <a:tcPr/>
                </a:tc>
                <a:extLst>
                  <a:ext uri="{0D108BD9-81ED-4DB2-BD59-A6C34878D82A}">
                    <a16:rowId xmlns:a16="http://schemas.microsoft.com/office/drawing/2014/main" val="3614568135"/>
                  </a:ext>
                </a:extLst>
              </a:tr>
              <a:tr h="370840">
                <a:tc>
                  <a:txBody>
                    <a:bodyPr/>
                    <a:lstStyle/>
                    <a:p>
                      <a:r>
                        <a:rPr lang="en-US" sz="1600" dirty="0" err="1"/>
                        <a:t>Javascript</a:t>
                      </a:r>
                      <a:r>
                        <a:rPr lang="en-US" sz="1600" dirty="0"/>
                        <a:t>/Typescript</a:t>
                      </a:r>
                    </a:p>
                  </a:txBody>
                  <a:tcPr/>
                </a:tc>
                <a:tc>
                  <a:txBody>
                    <a:bodyPr/>
                    <a:lstStyle/>
                    <a:p>
                      <a:r>
                        <a:rPr lang="en-US" sz="1600" dirty="0" err="1"/>
                        <a:t>Fastify</a:t>
                      </a:r>
                      <a:endParaRPr lang="en-US" sz="1600" dirty="0"/>
                    </a:p>
                  </a:txBody>
                  <a:tcPr/>
                </a:tc>
                <a:extLst>
                  <a:ext uri="{0D108BD9-81ED-4DB2-BD59-A6C34878D82A}">
                    <a16:rowId xmlns:a16="http://schemas.microsoft.com/office/drawing/2014/main" val="3347833511"/>
                  </a:ext>
                </a:extLst>
              </a:tr>
              <a:tr h="370840">
                <a:tc>
                  <a:txBody>
                    <a:bodyPr/>
                    <a:lstStyle/>
                    <a:p>
                      <a:r>
                        <a:rPr lang="en-US" sz="1600" dirty="0" err="1"/>
                        <a:t>Javascript</a:t>
                      </a:r>
                      <a:r>
                        <a:rPr lang="en-US" sz="1600" dirty="0"/>
                        <a:t>/Typescript</a:t>
                      </a:r>
                    </a:p>
                  </a:txBody>
                  <a:tcPr/>
                </a:tc>
                <a:tc>
                  <a:txBody>
                    <a:bodyPr/>
                    <a:lstStyle/>
                    <a:p>
                      <a:r>
                        <a:rPr lang="en-US" sz="1600" dirty="0"/>
                        <a:t>Koa</a:t>
                      </a:r>
                    </a:p>
                  </a:txBody>
                  <a:tcPr/>
                </a:tc>
                <a:extLst>
                  <a:ext uri="{0D108BD9-81ED-4DB2-BD59-A6C34878D82A}">
                    <a16:rowId xmlns:a16="http://schemas.microsoft.com/office/drawing/2014/main" val="2281893725"/>
                  </a:ext>
                </a:extLst>
              </a:tr>
              <a:tr h="370840">
                <a:tc>
                  <a:txBody>
                    <a:bodyPr/>
                    <a:lstStyle/>
                    <a:p>
                      <a:r>
                        <a:rPr lang="en-US" sz="1600" dirty="0"/>
                        <a:t>Go</a:t>
                      </a:r>
                    </a:p>
                  </a:txBody>
                  <a:tcPr/>
                </a:tc>
                <a:tc>
                  <a:txBody>
                    <a:bodyPr/>
                    <a:lstStyle/>
                    <a:p>
                      <a:r>
                        <a:rPr lang="en-US" sz="1600" dirty="0"/>
                        <a:t>Gin</a:t>
                      </a:r>
                    </a:p>
                  </a:txBody>
                  <a:tcPr/>
                </a:tc>
                <a:extLst>
                  <a:ext uri="{0D108BD9-81ED-4DB2-BD59-A6C34878D82A}">
                    <a16:rowId xmlns:a16="http://schemas.microsoft.com/office/drawing/2014/main" val="3376118227"/>
                  </a:ext>
                </a:extLst>
              </a:tr>
              <a:tr h="370840">
                <a:tc>
                  <a:txBody>
                    <a:bodyPr/>
                    <a:lstStyle/>
                    <a:p>
                      <a:r>
                        <a:rPr lang="en-US" sz="1600" dirty="0"/>
                        <a:t>Kotlin</a:t>
                      </a:r>
                    </a:p>
                  </a:txBody>
                  <a:tcPr/>
                </a:tc>
                <a:tc>
                  <a:txBody>
                    <a:bodyPr/>
                    <a:lstStyle/>
                    <a:p>
                      <a:r>
                        <a:rPr lang="en-US" sz="1600" dirty="0" err="1"/>
                        <a:t>Ktor</a:t>
                      </a:r>
                      <a:endParaRPr lang="en-US" sz="1600" dirty="0"/>
                    </a:p>
                  </a:txBody>
                  <a:tcPr/>
                </a:tc>
                <a:extLst>
                  <a:ext uri="{0D108BD9-81ED-4DB2-BD59-A6C34878D82A}">
                    <a16:rowId xmlns:a16="http://schemas.microsoft.com/office/drawing/2014/main" val="499976803"/>
                  </a:ext>
                </a:extLst>
              </a:tr>
              <a:tr h="370840">
                <a:tc>
                  <a:txBody>
                    <a:bodyPr/>
                    <a:lstStyle/>
                    <a:p>
                      <a:r>
                        <a:rPr lang="en-US" sz="1600" dirty="0"/>
                        <a:t>Rust</a:t>
                      </a:r>
                    </a:p>
                  </a:txBody>
                  <a:tcPr/>
                </a:tc>
                <a:tc>
                  <a:txBody>
                    <a:bodyPr/>
                    <a:lstStyle/>
                    <a:p>
                      <a:r>
                        <a:rPr lang="en-US" sz="1600" dirty="0" err="1"/>
                        <a:t>actix</a:t>
                      </a:r>
                      <a:endParaRPr lang="en-US" sz="1600" dirty="0"/>
                    </a:p>
                  </a:txBody>
                  <a:tcPr/>
                </a:tc>
                <a:extLst>
                  <a:ext uri="{0D108BD9-81ED-4DB2-BD59-A6C34878D82A}">
                    <a16:rowId xmlns:a16="http://schemas.microsoft.com/office/drawing/2014/main" val="888601015"/>
                  </a:ext>
                </a:extLst>
              </a:tr>
            </a:tbl>
          </a:graphicData>
        </a:graphic>
      </p:graphicFrame>
    </p:spTree>
    <p:extLst>
      <p:ext uri="{BB962C8B-B14F-4D97-AF65-F5344CB8AC3E}">
        <p14:creationId xmlns:p14="http://schemas.microsoft.com/office/powerpoint/2010/main" val="2825599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8011"/>
      </a:dk2>
      <a:lt2>
        <a:srgbClr val="DD0806"/>
      </a:lt2>
      <a:accent1>
        <a:srgbClr val="0000D4"/>
      </a:accent1>
      <a:accent2>
        <a:srgbClr val="02ABEA"/>
      </a:accent2>
      <a:accent3>
        <a:srgbClr val="FFFFFF"/>
      </a:accent3>
      <a:accent4>
        <a:srgbClr val="000000"/>
      </a:accent4>
      <a:accent5>
        <a:srgbClr val="AAAAE6"/>
      </a:accent5>
      <a:accent6>
        <a:srgbClr val="029BD4"/>
      </a:accent6>
      <a:hlink>
        <a:srgbClr val="F20884"/>
      </a:hlink>
      <a:folHlink>
        <a:srgbClr val="FCF30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8011"/>
      </a:dk2>
      <a:lt2>
        <a:srgbClr val="DD0806"/>
      </a:lt2>
      <a:accent1>
        <a:srgbClr val="0000D4"/>
      </a:accent1>
      <a:accent2>
        <a:srgbClr val="02ABEA"/>
      </a:accent2>
      <a:accent3>
        <a:srgbClr val="FFFFFF"/>
      </a:accent3>
      <a:accent4>
        <a:srgbClr val="000000"/>
      </a:accent4>
      <a:accent5>
        <a:srgbClr val="AAAAE6"/>
      </a:accent5>
      <a:accent6>
        <a:srgbClr val="029BD4"/>
      </a:accent6>
      <a:hlink>
        <a:srgbClr val="F20884"/>
      </a:hlink>
      <a:folHlink>
        <a:srgbClr val="FCF30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82358</TotalTime>
  <Words>2848</Words>
  <Application>Microsoft Macintosh PowerPoint</Application>
  <PresentationFormat>Widescreen</PresentationFormat>
  <Paragraphs>413</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Courier</vt:lpstr>
      <vt:lpstr>Helvetica</vt:lpstr>
      <vt:lpstr>Menlo</vt:lpstr>
      <vt:lpstr>System Font Regular</vt:lpstr>
      <vt:lpstr>Verdana</vt:lpstr>
      <vt:lpstr>Office Theme</vt:lpstr>
      <vt:lpstr>SE 577 Software Architecture   SPA, API, Linux, Docker, Docker Compose &amp; Kubernetes (k8s) Architecture Primer</vt:lpstr>
      <vt:lpstr>Single Page Application Architecture - SPA</vt:lpstr>
      <vt:lpstr>SPA Frameworks</vt:lpstr>
      <vt:lpstr>SPA Frameworks</vt:lpstr>
      <vt:lpstr>SPA Component Interaction Best Practices</vt:lpstr>
      <vt:lpstr>Reference Architecture for REST </vt:lpstr>
      <vt:lpstr>REST Architecture Components </vt:lpstr>
      <vt:lpstr>API Architecture</vt:lpstr>
      <vt:lpstr>REST Frameworks We Looked At, or I used in my web services REPO – you can google them</vt:lpstr>
      <vt:lpstr>Linux Architecture</vt:lpstr>
      <vt:lpstr>Linux Namespaces</vt:lpstr>
      <vt:lpstr>Linux Namespaces – Example, cloning a child process into a new process/pid name space</vt:lpstr>
      <vt:lpstr>Linux Namespaces – Example, cloning a child process into a new network namespace</vt:lpstr>
      <vt:lpstr>Linux Namespaces – allow for logical isolation in linux</vt:lpstr>
      <vt:lpstr>Linux Cgroups – managing resource limits on collections of processes - /sys/fs/cgroup/…</vt:lpstr>
      <vt:lpstr>Docker</vt:lpstr>
      <vt:lpstr>Docker Daemon and Linux</vt:lpstr>
      <vt:lpstr>The docker container</vt:lpstr>
      <vt:lpstr>Building Docker Containers</vt:lpstr>
      <vt:lpstr>Building Docker Containers</vt:lpstr>
      <vt:lpstr>Building Docker Containers</vt:lpstr>
      <vt:lpstr>What OS Kernel does a container use?</vt:lpstr>
      <vt:lpstr>Architecting for containers</vt:lpstr>
      <vt:lpstr>Container Repositories</vt:lpstr>
      <vt:lpstr>Container Repositories</vt:lpstr>
      <vt:lpstr>Using Docker-Compose</vt:lpstr>
      <vt:lpstr>Architectural Issues with Docker-Compose</vt:lpstr>
      <vt:lpstr>Running Containers at Scale In Production</vt:lpstr>
      <vt:lpstr>Running Containers at Scale In Production –  Kubernetes or k8s</vt:lpstr>
      <vt:lpstr>Running Containers at Scale In Production –  Kubernetes or k8s</vt:lpstr>
      <vt:lpstr>Running Containers at Scale In Production –  Kubernetes or k8s - Pods</vt:lpstr>
      <vt:lpstr>Running Containers at Scale In Production –  Kubernetes or k8s – Core K8s Objects</vt:lpstr>
    </vt:vector>
  </TitlesOfParts>
  <Company>Drexel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SE-320: Software Verification &amp; Validation</dc:title>
  <dc:creator>Filippos I. Vokolos</dc:creator>
  <cp:lastModifiedBy>Brian Mitchell</cp:lastModifiedBy>
  <cp:revision>933</cp:revision>
  <cp:lastPrinted>2022-04-16T18:39:41Z</cp:lastPrinted>
  <dcterms:created xsi:type="dcterms:W3CDTF">2000-03-07T00:57:40Z</dcterms:created>
  <dcterms:modified xsi:type="dcterms:W3CDTF">2022-05-25T22:32:22Z</dcterms:modified>
</cp:coreProperties>
</file>