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35" r:id="rId3"/>
    <p:sldId id="524" r:id="rId4"/>
    <p:sldId id="526" r:id="rId5"/>
    <p:sldId id="593" r:id="rId6"/>
    <p:sldId id="590" r:id="rId7"/>
    <p:sldId id="592" r:id="rId8"/>
    <p:sldId id="594" r:id="rId9"/>
    <p:sldId id="595" r:id="rId10"/>
    <p:sldId id="487" r:id="rId11"/>
    <p:sldId id="533" r:id="rId12"/>
    <p:sldId id="534" r:id="rId13"/>
    <p:sldId id="596" r:id="rId14"/>
    <p:sldId id="530" r:id="rId15"/>
    <p:sldId id="532" r:id="rId16"/>
    <p:sldId id="597" r:id="rId17"/>
    <p:sldId id="509" r:id="rId18"/>
    <p:sldId id="510" r:id="rId19"/>
    <p:sldId id="511" r:id="rId20"/>
    <p:sldId id="516" r:id="rId21"/>
    <p:sldId id="542" r:id="rId22"/>
    <p:sldId id="544" r:id="rId23"/>
    <p:sldId id="543" r:id="rId24"/>
    <p:sldId id="598" r:id="rId25"/>
    <p:sldId id="517" r:id="rId26"/>
    <p:sldId id="538" r:id="rId27"/>
    <p:sldId id="520" r:id="rId28"/>
    <p:sldId id="521" r:id="rId29"/>
    <p:sldId id="540" r:id="rId30"/>
    <p:sldId id="541" r:id="rId31"/>
    <p:sldId id="599" r:id="rId32"/>
    <p:sldId id="573" r:id="rId33"/>
    <p:sldId id="574" r:id="rId34"/>
    <p:sldId id="575" r:id="rId35"/>
    <p:sldId id="576" r:id="rId36"/>
    <p:sldId id="577" r:id="rId37"/>
    <p:sldId id="578" r:id="rId3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5" autoAdjust="0"/>
    <p:restoredTop sz="94640"/>
  </p:normalViewPr>
  <p:slideViewPr>
    <p:cSldViewPr snapToGrid="0">
      <p:cViewPr varScale="1">
        <p:scale>
          <a:sx n="117" d="100"/>
          <a:sy n="117" d="100"/>
        </p:scale>
        <p:origin x="192" y="23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84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255850-B354-2F43-ADE0-90FD8897B7B5}" type="slidenum">
              <a:rPr lang="en-US" sz="1200">
                <a:latin typeface="Arial" charset="0"/>
              </a:rPr>
              <a:pPr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5EB8E4-C69F-D14B-8AF4-C47C68C103F1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F1A610-FD67-8843-9C22-F79A26942FE1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C20C4D-B2F4-334F-801C-CCAA3729D70E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45D692-4972-4C4C-AF4E-FEA399092210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BAE432D-05A0-CB45-92A1-055F1BBAB77F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498916-B1DE-0049-B697-45D9092DCF50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F05B6-583D-9A48-8313-EA0D4014AFBA}" type="slidenum">
              <a:rPr lang="en-US" sz="1200">
                <a:latin typeface="Arial" charset="0"/>
              </a:rPr>
              <a:pPr/>
              <a:t>28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5D70DF-76E8-4D41-8643-555FEEF88DA3}" type="slidenum">
              <a:rPr lang="en-US" sz="1200">
                <a:latin typeface="Arial" charset="0"/>
              </a:rPr>
              <a:pPr/>
              <a:t>32</a:t>
            </a:fld>
            <a:endParaRPr lang="en-US" sz="1200">
              <a:latin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C878-5F60-0F49-8DD4-29CBA601BE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3DA6-3640-8246-9695-8CF0B5E259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0D40-9CC8-2048-BBA2-F426D36933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33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DEBB-EAA3-BA43-B8F1-BD75D5B4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0F11-1880-CD47-AED4-961A43E2C21D}" type="datetime1">
              <a:rPr lang="en-US" smtClean="0"/>
              <a:t>4/6/22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9343-C026-5647-A456-6040F9AA1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B0FF-9A87-4942-B5AB-446B46E29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B14E-3E02-3E41-A42C-BC647360AA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48BE-E9CD-A040-AC0E-3688A2B8B3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22F-839B-2B43-9D1E-9C9BADB177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51F-4D72-D749-BCF5-DE683B1817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0C46-C1B9-994F-8813-9CDE16DCFD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DDCE-30B2-714C-AB9E-A9A1CA1FF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3327A1-151C-ED45-B1ED-C3B16E3E9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37528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Basic SW Architectural Concepts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6203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Requirements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977553"/>
            <a:ext cx="8229600" cy="4441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Traditional SE suggests requirements analysis should remain unsullied by any consideration for a design.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without reference to existing architectures it becomes difficult to assess practicality, schedules, or costs.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Wingdings" charset="0"/>
              </a:rPr>
              <a:t>Requirements analysis and consideration of design must be pursued at the same time.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8FE33-A517-8E4F-A21C-828C46CA0363}"/>
              </a:ext>
            </a:extLst>
          </p:cNvPr>
          <p:cNvSpPr txBox="1"/>
          <p:nvPr/>
        </p:nvSpPr>
        <p:spPr>
          <a:xfrm>
            <a:off x="895352" y="4526105"/>
            <a:ext cx="7353295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Think about it, building a prototype app to get angel funding</a:t>
            </a:r>
            <a:br>
              <a:rPr lang="en-US" dirty="0"/>
            </a:br>
            <a:r>
              <a:rPr lang="en-US" dirty="0"/>
              <a:t>for a startup is a lot different than building a safety critical system</a:t>
            </a:r>
          </a:p>
        </p:txBody>
      </p:sp>
    </p:spTree>
    <p:extLst>
      <p:ext uri="{BB962C8B-B14F-4D97-AF65-F5344CB8AC3E}">
        <p14:creationId xmlns:p14="http://schemas.microsoft.com/office/powerpoint/2010/main" val="131848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44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Non-Functional Requirements (NFRs) define </a:t>
            </a:r>
            <a:r>
              <a:rPr lang="en-US" sz="2000" dirty="0">
                <a:latin typeface="Arial"/>
              </a:rPr>
              <a:t>“</a:t>
            </a:r>
            <a:r>
              <a:rPr lang="en-US" sz="2000" dirty="0"/>
              <a:t>how</a:t>
            </a:r>
            <a:r>
              <a:rPr lang="en-US" sz="2000" dirty="0">
                <a:latin typeface="Arial"/>
              </a:rPr>
              <a:t>” </a:t>
            </a:r>
            <a:r>
              <a:rPr lang="en-US" sz="2000" dirty="0"/>
              <a:t>a system achieves its functional requirements.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Quality attributes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Application performance must provide sub-four second response times for 90% of requests.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Technical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The system must be written in Java so that we can use existing development staff.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Business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“We want to work closely with and get more development funding from </a:t>
            </a:r>
            <a:r>
              <a:rPr lang="en-US" sz="1400" i="1" dirty="0" err="1">
                <a:ea typeface="ＭＳ Ｐゴシック" charset="0"/>
                <a:cs typeface="Times New Roman" charset="0"/>
              </a:rPr>
              <a:t>MegaHugeTech</a:t>
            </a:r>
            <a:r>
              <a:rPr lang="en-US" sz="1400" i="1" dirty="0">
                <a:ea typeface="ＭＳ Ｐゴシック" charset="0"/>
                <a:cs typeface="Times New Roman" charset="0"/>
              </a:rPr>
              <a:t> Corp</a:t>
            </a:r>
            <a:r>
              <a:rPr lang="en-US" sz="1400" dirty="0">
                <a:ea typeface="ＭＳ Ｐゴシック" charset="0"/>
                <a:cs typeface="Times New Roman" charset="0"/>
              </a:rPr>
              <a:t>, so we need to use their technology in our application.”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are also known as “architecture requirements”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Must be elicited by architect</a:t>
            </a:r>
          </a:p>
          <a:p>
            <a:pPr eaLnBrk="1" hangingPunct="1"/>
            <a:r>
              <a:rPr lang="en-US" sz="2000" dirty="0"/>
              <a:t>Specification of NFR might require an architectural framework to even enable their statement.</a:t>
            </a:r>
          </a:p>
          <a:p>
            <a:pPr eaLnBrk="1" hangingPunct="1"/>
            <a:r>
              <a:rPr lang="en-US" sz="2000" dirty="0"/>
              <a:t>An architectural framework will be required for assessment of whether the properties are achievable.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18CDB-4D0D-A146-A0D8-918DC83C043E}"/>
              </a:ext>
            </a:extLst>
          </p:cNvPr>
          <p:cNvSpPr txBox="1"/>
          <p:nvPr/>
        </p:nvSpPr>
        <p:spPr>
          <a:xfrm>
            <a:off x="1485271" y="4526105"/>
            <a:ext cx="6173485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the key place where an architect plays –</a:t>
            </a:r>
            <a:br>
              <a:rPr lang="en-US" dirty="0"/>
            </a:br>
            <a:r>
              <a:rPr lang="en-US" dirty="0"/>
              <a:t>Driving transparency around constraints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71695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 Attributes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71F87-A411-2348-BA7C-F91003905D73}"/>
              </a:ext>
            </a:extLst>
          </p:cNvPr>
          <p:cNvSpPr txBox="1"/>
          <p:nvPr/>
        </p:nvSpPr>
        <p:spPr>
          <a:xfrm>
            <a:off x="456844" y="966031"/>
            <a:ext cx="5631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Ref: https://</a:t>
            </a:r>
            <a:r>
              <a:rPr lang="en-US" sz="1200" b="1" dirty="0" err="1"/>
              <a:t>en.wikipedia.org</a:t>
            </a:r>
            <a:r>
              <a:rPr lang="en-US" sz="1200" b="1" dirty="0"/>
              <a:t>/wiki/</a:t>
            </a:r>
            <a:r>
              <a:rPr lang="en-US" sz="1200" b="1" dirty="0" err="1"/>
              <a:t>List_of_system_quality_attributes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D6575-81F1-774D-A452-34BB4219EA32}"/>
              </a:ext>
            </a:extLst>
          </p:cNvPr>
          <p:cNvSpPr txBox="1"/>
          <p:nvPr/>
        </p:nvSpPr>
        <p:spPr>
          <a:xfrm>
            <a:off x="277489" y="1501437"/>
            <a:ext cx="8610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Although there are many quality attributes, certain ones tend to appear again and again that impact the design and architecture of systems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FED7A-C68F-2D45-8B93-8200237FEF4C}"/>
              </a:ext>
            </a:extLst>
          </p:cNvPr>
          <p:cNvSpPr txBox="1"/>
          <p:nvPr/>
        </p:nvSpPr>
        <p:spPr>
          <a:xfrm>
            <a:off x="997688" y="2464550"/>
            <a:ext cx="563702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Maintainability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>
                <a:latin typeface="+mn-lt"/>
              </a:rPr>
              <a:t>Deployability</a:t>
            </a:r>
            <a:endParaRPr lang="en-US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Evolvability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Affordability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AC16E-BCF1-6448-861C-C2202D64B0C6}"/>
              </a:ext>
            </a:extLst>
          </p:cNvPr>
          <p:cNvSpPr txBox="1"/>
          <p:nvPr/>
        </p:nvSpPr>
        <p:spPr>
          <a:xfrm rot="5400000">
            <a:off x="2476668" y="3461041"/>
            <a:ext cx="2336025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++ FEASIBILITY ++</a:t>
            </a:r>
          </a:p>
        </p:txBody>
      </p:sp>
    </p:spTree>
    <p:extLst>
      <p:ext uri="{BB962C8B-B14F-4D97-AF65-F5344CB8AC3E}">
        <p14:creationId xmlns:p14="http://schemas.microsoft.com/office/powerpoint/2010/main" val="178664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has to be designed from the standpoint of errors. </a:t>
            </a:r>
          </a:p>
          <a:p>
            <a:r>
              <a:rPr lang="en-US" dirty="0"/>
              <a:t>The </a:t>
            </a:r>
            <a:r>
              <a:rPr lang="en-US" i="1" dirty="0"/>
              <a:t>sunny day </a:t>
            </a:r>
            <a:r>
              <a:rPr lang="en-US" dirty="0"/>
              <a:t>paths are easy; the error handling is what complicates the system.</a:t>
            </a:r>
          </a:p>
          <a:p>
            <a:r>
              <a:rPr lang="en-US" dirty="0"/>
              <a:t>Must have a consistent approach for handling errors.</a:t>
            </a:r>
          </a:p>
          <a:p>
            <a:r>
              <a:rPr lang="en-US" dirty="0"/>
              <a:t>Error recovery (like OA&amp;M) is often overlooked in the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Recovery: Kinds Of Errors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</a:t>
            </a:r>
          </a:p>
          <a:p>
            <a:pPr lvl="1"/>
            <a:r>
              <a:rPr lang="en-US" sz="1800" dirty="0"/>
              <a:t>Intermittent / interrupted communication</a:t>
            </a:r>
          </a:p>
          <a:p>
            <a:pPr lvl="1"/>
            <a:r>
              <a:rPr lang="en-US" sz="1800" dirty="0"/>
              <a:t>Unexpected / incorrect network changes</a:t>
            </a:r>
          </a:p>
          <a:p>
            <a:r>
              <a:rPr lang="en-US" sz="2000" dirty="0"/>
              <a:t>Process</a:t>
            </a:r>
          </a:p>
          <a:p>
            <a:pPr lvl="1"/>
            <a:r>
              <a:rPr lang="en-US" sz="1800" dirty="0"/>
              <a:t>Abnormal termination</a:t>
            </a:r>
          </a:p>
          <a:p>
            <a:pPr lvl="1"/>
            <a:r>
              <a:rPr lang="en-US" sz="1800" dirty="0"/>
              <a:t>Asleep waiting (</a:t>
            </a:r>
            <a:r>
              <a:rPr lang="en-US" sz="1800" i="1" dirty="0"/>
              <a:t>patiently</a:t>
            </a:r>
            <a:r>
              <a:rPr lang="en-US" sz="1800" dirty="0"/>
              <a:t>) for an event (which may never occur, or that has been missed).</a:t>
            </a:r>
          </a:p>
          <a:p>
            <a:pPr lvl="1"/>
            <a:r>
              <a:rPr lang="en-US" sz="1800" dirty="0"/>
              <a:t>Resource leaks</a:t>
            </a:r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800" dirty="0"/>
              <a:t>Someone forgot to tell the up/downstream systems about the new data format.</a:t>
            </a:r>
          </a:p>
          <a:p>
            <a:pPr lvl="1"/>
            <a:r>
              <a:rPr lang="en-US" sz="1800" dirty="0"/>
              <a:t>Other systems in the network do not react kindly to a system going down due to a failure or for a scheduled upgrade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whole body of work on architecture resiliency patterns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9938" name="Picture 2" descr="The 7 Quests of Resilient Software Design by Uwe Friedrichsen [Talk] |  Little Big Engineer">
            <a:extLst>
              <a:ext uri="{FF2B5EF4-FFF2-40B4-BE49-F238E27FC236}">
                <a16:creationId xmlns:a16="http://schemas.microsoft.com/office/drawing/2014/main" id="{0C4BB05C-70D6-E749-8FCD-AB32B117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5" y="1140679"/>
            <a:ext cx="7718369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2800F-8DED-B745-BC31-671B17684A50}"/>
              </a:ext>
            </a:extLst>
          </p:cNvPr>
          <p:cNvSpPr txBox="1"/>
          <p:nvPr/>
        </p:nvSpPr>
        <p:spPr>
          <a:xfrm>
            <a:off x="529642" y="5632307"/>
            <a:ext cx="808471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Ref: Uwe </a:t>
            </a:r>
            <a:r>
              <a:rPr lang="en-US" dirty="0" err="1"/>
              <a:t>Fridrichsen</a:t>
            </a:r>
            <a:r>
              <a:rPr lang="en-US" dirty="0"/>
              <a:t> – he has a lot of good YouTube talks on the subject</a:t>
            </a:r>
          </a:p>
        </p:txBody>
      </p:sp>
    </p:spTree>
    <p:extLst>
      <p:ext uri="{BB962C8B-B14F-4D97-AF65-F5344CB8AC3E}">
        <p14:creationId xmlns:p14="http://schemas.microsoft.com/office/powerpoint/2010/main" val="10484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Architecture’</a:t>
            </a:r>
            <a:r>
              <a:rPr lang="en-US" altLang="ja-JP" dirty="0">
                <a:latin typeface="Verdana" charset="0"/>
              </a:rPr>
              <a:t>s 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system’</a:t>
            </a:r>
            <a:r>
              <a:rPr lang="en-US" altLang="ja-JP" dirty="0"/>
              <a:t>s 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  <a:p>
            <a:pPr eaLnBrk="1" hangingPunct="1"/>
            <a:r>
              <a:rPr lang="en-US" dirty="0"/>
              <a:t>These are generally referred to as:</a:t>
            </a:r>
          </a:p>
          <a:p>
            <a:pPr lvl="1" eaLnBrk="1" hangingPunct="1"/>
            <a:r>
              <a:rPr lang="en-US" dirty="0"/>
              <a:t>Components</a:t>
            </a:r>
          </a:p>
          <a:p>
            <a:pPr lvl="1" eaLnBrk="1" hangingPunct="1"/>
            <a:r>
              <a:rPr lang="en-US" dirty="0"/>
              <a:t>Connectors</a:t>
            </a:r>
          </a:p>
          <a:p>
            <a:pPr lvl="1" eaLnBrk="1" hangingPunct="1"/>
            <a:r>
              <a:rPr lang="en-US" dirty="0"/>
              <a:t>&amp; Patterns and Constraints that govern how they can be connected to each other.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4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Encapsulates a subset of the system’</a:t>
            </a:r>
            <a:r>
              <a:rPr lang="en-US" altLang="ja-JP" dirty="0"/>
              <a:t>s functionality and/or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Restricts access to that subset via an explicitly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explicitly defined dependencies on its required execution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Components typically provide application-specific services.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many software systems connectors are usually simple procedure calls or shared data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Connectors typically provide application-independent interaction facilities.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Ian Gorton. </a:t>
            </a:r>
            <a:r>
              <a:rPr lang="en-US" i="1" dirty="0"/>
              <a:t>Essential Software Architecture (2nd Edition)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/>
              <a:t>Neil Ford &amp; Mark Richards</a:t>
            </a:r>
            <a:br>
              <a:rPr lang="en-US" dirty="0"/>
            </a:br>
            <a:r>
              <a:rPr lang="en-US" dirty="0"/>
              <a:t>Software Architecture Fundamentals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connectors </a:t>
            </a:r>
          </a:p>
          <a:p>
            <a:pPr eaLnBrk="1" hangingPunct="1"/>
            <a:r>
              <a:rPr lang="en-US" dirty="0"/>
              <a:t>Shared memory connectors </a:t>
            </a:r>
          </a:p>
          <a:p>
            <a:pPr eaLnBrk="1" hangingPunct="1"/>
            <a:r>
              <a:rPr lang="en-US" dirty="0"/>
              <a:t>Message passing connectors </a:t>
            </a:r>
          </a:p>
          <a:p>
            <a:pPr eaLnBrk="1" hangingPunct="1"/>
            <a:r>
              <a:rPr lang="en-US" dirty="0"/>
              <a:t>Streaming connectors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62" name="Picture 2" descr="netflix-microservices-diagram-bruce-wong - WalktheChat">
            <a:extLst>
              <a:ext uri="{FF2B5EF4-FFF2-40B4-BE49-F238E27FC236}">
                <a16:creationId xmlns:a16="http://schemas.microsoft.com/office/drawing/2014/main" id="{DFDA7709-40F0-7544-A857-D3543D82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92" y="2390662"/>
            <a:ext cx="3997864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136A-8D64-6F44-B796-223BD52FB9DA}"/>
              </a:ext>
            </a:extLst>
          </p:cNvPr>
          <p:cNvSpPr txBox="1"/>
          <p:nvPr/>
        </p:nvSpPr>
        <p:spPr>
          <a:xfrm>
            <a:off x="922961" y="3969090"/>
            <a:ext cx="3621571" cy="59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Netflix 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21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21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responsibilities</a:t>
            </a:r>
          </a:p>
          <a:p>
            <a:pPr lvl="2"/>
            <a:r>
              <a:rPr lang="en-US" dirty="0"/>
              <a:t>Precisely what a component will do when you ask it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</p:txBody>
      </p:sp>
    </p:spTree>
    <p:extLst>
      <p:ext uri="{BB962C8B-B14F-4D97-AF65-F5344CB8AC3E}">
        <p14:creationId xmlns:p14="http://schemas.microsoft.com/office/powerpoint/2010/main" val="33110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22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Remote 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Streaming and </a:t>
            </a:r>
            <a:r>
              <a:rPr lang="en-US" dirty="0" err="1"/>
              <a:t>eventing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23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Structure and Dependencies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7478"/>
            <a:ext cx="4038600" cy="4322233"/>
          </a:xfrm>
        </p:spPr>
        <p:txBody>
          <a:bodyPr/>
          <a:lstStyle/>
          <a:p>
            <a:r>
              <a:rPr lang="en-US" sz="2400" dirty="0"/>
              <a:t>Excessive component dependencies are bad!</a:t>
            </a:r>
          </a:p>
          <a:p>
            <a:r>
              <a:rPr lang="en-US" sz="2400" dirty="0"/>
              <a:t>Key architecture issue</a:t>
            </a:r>
          </a:p>
          <a:p>
            <a:pPr lvl="1"/>
            <a:r>
              <a:rPr lang="en-US" sz="2000" dirty="0"/>
              <a:t>Identifying components that may change</a:t>
            </a:r>
          </a:p>
          <a:p>
            <a:pPr lvl="1"/>
            <a:r>
              <a:rPr lang="en-US" sz="2000" dirty="0"/>
              <a:t>Reduce direct dependencies on these components</a:t>
            </a:r>
          </a:p>
          <a:p>
            <a:r>
              <a:rPr lang="en-US" sz="2400" dirty="0"/>
              <a:t>Creates more modifiable systems</a:t>
            </a:r>
          </a:p>
        </p:txBody>
      </p:sp>
      <p:grpSp>
        <p:nvGrpSpPr>
          <p:cNvPr id="256004" name="Group 4"/>
          <p:cNvGrpSpPr>
            <a:grpSpLocks noChangeAspect="1"/>
          </p:cNvGrpSpPr>
          <p:nvPr/>
        </p:nvGrpSpPr>
        <p:grpSpPr bwMode="auto">
          <a:xfrm>
            <a:off x="4356100" y="1319390"/>
            <a:ext cx="4787900" cy="4550849"/>
            <a:chOff x="2504" y="3726"/>
            <a:chExt cx="5211" cy="4215"/>
          </a:xfrm>
        </p:grpSpPr>
        <p:sp>
          <p:nvSpPr>
            <p:cNvPr id="256005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413" cy="7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4773" y="6766"/>
              <a:ext cx="104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b="1" dirty="0">
                  <a:latin typeface="Arial Narrow" charset="0"/>
                </a:rPr>
                <a:t>Diagram Key</a:t>
              </a: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Component</a:t>
              </a: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Dependency</a:t>
              </a:r>
              <a:endParaRPr lang="en-US" dirty="0"/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10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11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0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56021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3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29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31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C2ED89-51E7-2646-92D8-F9278B2CEADE}"/>
              </a:ext>
            </a:extLst>
          </p:cNvPr>
          <p:cNvSpPr txBox="1"/>
          <p:nvPr/>
        </p:nvSpPr>
        <p:spPr>
          <a:xfrm>
            <a:off x="362134" y="5028491"/>
            <a:ext cx="3621571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Coupling &amp; Cohesion</a:t>
            </a:r>
          </a:p>
        </p:txBody>
      </p:sp>
    </p:spTree>
    <p:extLst>
      <p:ext uri="{BB962C8B-B14F-4D97-AF65-F5344CB8AC3E}">
        <p14:creationId xmlns:p14="http://schemas.microsoft.com/office/powerpoint/2010/main" val="341951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24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Almost every modern systems is a distributed system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185057" y="1188490"/>
            <a:ext cx="8392886" cy="4322233"/>
          </a:xfrm>
        </p:spPr>
        <p:txBody>
          <a:bodyPr/>
          <a:lstStyle/>
          <a:p>
            <a:r>
              <a:rPr lang="en-US" sz="2400" dirty="0"/>
              <a:t>Components may be owned by different entitles</a:t>
            </a:r>
          </a:p>
          <a:p>
            <a:r>
              <a:rPr lang="en-US" sz="2400" dirty="0"/>
              <a:t>Interactions happen at massive scale across machine and network boundaries</a:t>
            </a:r>
            <a:endParaRPr lang="en-US" sz="2000" dirty="0"/>
          </a:p>
          <a:p>
            <a:r>
              <a:rPr lang="en-US" sz="2400" dirty="0"/>
              <a:t>They are asynchronous by design</a:t>
            </a:r>
          </a:p>
          <a:p>
            <a:r>
              <a:rPr lang="en-US" sz="2400" dirty="0"/>
              <a:t>They require automation just to manage them</a:t>
            </a:r>
          </a:p>
        </p:txBody>
      </p:sp>
    </p:spTree>
    <p:extLst>
      <p:ext uri="{BB962C8B-B14F-4D97-AF65-F5344CB8AC3E}">
        <p14:creationId xmlns:p14="http://schemas.microsoft.com/office/powerpoint/2010/main" val="406940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Configurations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and connectors are composed in a specific way in a given system’</a:t>
            </a:r>
            <a:r>
              <a:rPr lang="en-US" altLang="ja-JP" dirty="0"/>
              <a:t>s architecture to accomplish that </a:t>
            </a:r>
            <a:r>
              <a:rPr lang="en-US" altLang="ja-JP"/>
              <a:t>system’s objective</a:t>
            </a:r>
            <a:endParaRPr lang="en-US" b="1" dirty="0"/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architectural configuration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topology</a:t>
            </a:r>
            <a:r>
              <a:rPr lang="en-US" dirty="0"/>
              <a:t>, is a set of specific associations between the components and connectors of a software system’</a:t>
            </a:r>
            <a:r>
              <a:rPr lang="en-US" altLang="ja-JP" dirty="0"/>
              <a:t>s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ED2-2E37-BC4A-8C57-4827BF0612DD}" type="slidenum">
              <a:rPr lang="en-US"/>
              <a:pPr/>
              <a:t>26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Styles/Patterns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689"/>
            <a:ext cx="8229600" cy="4494067"/>
          </a:xfrm>
        </p:spPr>
        <p:txBody>
          <a:bodyPr/>
          <a:lstStyle/>
          <a:p>
            <a:pPr eaLnBrk="1" hangingPunct="1"/>
            <a:r>
              <a:rPr lang="en-US" sz="2000" dirty="0"/>
              <a:t>Patterns catalogue successfully used structures that facilitate certain kinds of component communication </a:t>
            </a:r>
          </a:p>
          <a:p>
            <a:pPr lvl="1" eaLnBrk="1" hangingPunct="1"/>
            <a:r>
              <a:rPr lang="en-US" sz="1800" dirty="0"/>
              <a:t>Client-server</a:t>
            </a:r>
          </a:p>
          <a:p>
            <a:pPr lvl="1" eaLnBrk="1" hangingPunct="1"/>
            <a:r>
              <a:rPr lang="en-US" sz="1800" dirty="0"/>
              <a:t>Message broker</a:t>
            </a:r>
          </a:p>
          <a:p>
            <a:pPr lvl="1" eaLnBrk="1" hangingPunct="1"/>
            <a:r>
              <a:rPr lang="en-US" sz="1800" dirty="0"/>
              <a:t>Pipe-and-filter</a:t>
            </a:r>
          </a:p>
          <a:p>
            <a:pPr eaLnBrk="1" hangingPunct="1"/>
            <a:r>
              <a:rPr lang="en-US" sz="2000" dirty="0"/>
              <a:t>Patterns have well-known characteristics appropriate for particular types of requirements </a:t>
            </a:r>
          </a:p>
          <a:p>
            <a:pPr eaLnBrk="1" hangingPunct="1"/>
            <a:r>
              <a:rPr lang="en-US" sz="2000" dirty="0"/>
              <a:t>Patterns are very useful…</a:t>
            </a:r>
          </a:p>
          <a:p>
            <a:pPr lvl="1" eaLnBrk="1" hangingPunct="1"/>
            <a:r>
              <a:rPr lang="en-US" sz="1800" dirty="0"/>
              <a:t>Reusable architectural blueprints </a:t>
            </a:r>
          </a:p>
          <a:p>
            <a:pPr lvl="1" eaLnBrk="1" hangingPunct="1"/>
            <a:r>
              <a:rPr lang="en-US" sz="1800" dirty="0"/>
              <a:t>Help efficiently communicate a design</a:t>
            </a:r>
          </a:p>
          <a:p>
            <a:pPr lvl="1" eaLnBrk="1" hangingPunct="1"/>
            <a:r>
              <a:rPr lang="en-US" sz="1800" dirty="0"/>
              <a:t>Large systems comprise a number of individual patterns</a:t>
            </a:r>
          </a:p>
          <a:p>
            <a:pPr eaLnBrk="1" hangingPunct="1"/>
            <a:r>
              <a:rPr lang="en-US" sz="2000" dirty="0">
                <a:solidFill>
                  <a:srgbClr val="0432FF"/>
                </a:solidFill>
              </a:rPr>
              <a:t>“Patterns and Styles are the same thing – the patterns people won” [anonymous SEI member]</a:t>
            </a:r>
          </a:p>
        </p:txBody>
      </p:sp>
    </p:spTree>
    <p:extLst>
      <p:ext uri="{BB962C8B-B14F-4D97-AF65-F5344CB8AC3E}">
        <p14:creationId xmlns:p14="http://schemas.microsoft.com/office/powerpoint/2010/main" val="284313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3" y="220533"/>
            <a:ext cx="8229600" cy="8128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Three-Tiered Pattern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2567218"/>
            <a:ext cx="7739063" cy="27216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Front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user interface functionality to access the system’</a:t>
            </a:r>
            <a:r>
              <a:rPr lang="en-US" altLang="ja-JP" sz="1800" dirty="0"/>
              <a:t>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Middle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major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Back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data access and storage functionality</a:t>
            </a:r>
            <a:endParaRPr lang="en-US" sz="2200" dirty="0"/>
          </a:p>
        </p:txBody>
      </p:sp>
      <p:graphicFrame>
        <p:nvGraphicFramePr>
          <p:cNvPr id="68611" name="Object 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04712"/>
              </p:ext>
            </p:extLst>
          </p:nvPr>
        </p:nvGraphicFramePr>
        <p:xfrm>
          <a:off x="1152420" y="1194000"/>
          <a:ext cx="6816725" cy="134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Bitmap Image" r:id="rId4" imgW="6973273" imgH="1552792" progId="Paint.Picture">
                  <p:embed/>
                </p:oleObj>
              </mc:Choice>
              <mc:Fallback>
                <p:oleObj name="Bitmap Image" r:id="rId4" imgW="697327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0" y="1194000"/>
                        <a:ext cx="6816725" cy="1349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ADEBB-EAA3-BA43-B8F1-BD75D5B431D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486" y="218959"/>
            <a:ext cx="8698564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Architectural Models, Views, and Visualizations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Model</a:t>
            </a:r>
          </a:p>
          <a:p>
            <a:pPr lvl="1" eaLnBrk="1" hangingPunct="1"/>
            <a:r>
              <a:rPr lang="en-US" dirty="0"/>
              <a:t>An artifact documenting some or all of the architectural design decisions about a system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View</a:t>
            </a:r>
          </a:p>
          <a:p>
            <a:pPr lvl="1" eaLnBrk="1" hangingPunct="1"/>
            <a:r>
              <a:rPr lang="en-US" dirty="0"/>
              <a:t>A subset of related architectural design decisions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Visualization</a:t>
            </a:r>
          </a:p>
          <a:p>
            <a:pPr lvl="1" eaLnBrk="1" hangingPunct="1"/>
            <a:r>
              <a:rPr lang="en-US" dirty="0"/>
              <a:t>A way of depicting some or all of the architectural design decisions about a system to a stakeholder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29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29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 Traditional Project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Business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Detailed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High Level 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 and Architecture Phase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/>
              <a:t>Carries through the life of the project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825F-E81D-714D-AA6A-70A42F668DBE}"/>
              </a:ext>
            </a:extLst>
          </p:cNvPr>
          <p:cNvSpPr txBox="1"/>
          <p:nvPr/>
        </p:nvSpPr>
        <p:spPr>
          <a:xfrm>
            <a:off x="627321" y="5101006"/>
            <a:ext cx="6199133" cy="84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”waterfall” approach represents the historic</a:t>
            </a:r>
            <a:br>
              <a:rPr lang="en-US" dirty="0"/>
            </a:br>
            <a:r>
              <a:rPr lang="en-US" dirty="0"/>
              <a:t>approach to doing architecture.  Its now considered an</a:t>
            </a:r>
            <a:br>
              <a:rPr lang="en-US" dirty="0"/>
            </a:br>
            <a:r>
              <a:rPr lang="en-US" dirty="0"/>
              <a:t>anti-pattern – “Big Architecture Up Front”</a:t>
            </a: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30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view: </a:t>
            </a:r>
            <a:r>
              <a:rPr lang="en-US" dirty="0"/>
              <a:t>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view: </a:t>
            </a:r>
            <a:r>
              <a:rPr lang="en-US" dirty="0"/>
              <a:t>describes the concurrency and communications elements of an architecture.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view: </a:t>
            </a:r>
            <a:r>
              <a:rPr lang="en-US" dirty="0"/>
              <a:t>depicts how the major processes and components are mapped on to the applications hardware.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view: </a:t>
            </a:r>
            <a:r>
              <a:rPr lang="en-US" dirty="0"/>
              <a:t>captures the internal organization of the software components as held in e.g. a configuration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86650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31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6A11-3BBC-B54C-993F-75320E7E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" y="1105809"/>
            <a:ext cx="5868307" cy="43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8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8959"/>
            <a:ext cx="8229600" cy="66723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Prescriptive vs. Descriptive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5825"/>
            <a:ext cx="8229600" cy="4626043"/>
          </a:xfrm>
        </p:spPr>
        <p:txBody>
          <a:bodyPr/>
          <a:lstStyle/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prescriptive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captures the design decisions made prior to the system’s construction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as-conceived </a:t>
            </a:r>
            <a:r>
              <a:rPr lang="en-US" dirty="0"/>
              <a:t>or </a:t>
            </a:r>
            <a:r>
              <a:rPr lang="en-US" i="1" dirty="0"/>
              <a:t>as-intended </a:t>
            </a:r>
            <a:r>
              <a:rPr lang="en-US" dirty="0"/>
              <a:t>architecture</a:t>
            </a:r>
          </a:p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descriptive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describes how the system has been built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as-implemented</a:t>
            </a:r>
            <a:r>
              <a:rPr lang="en-US" dirty="0"/>
              <a:t> or </a:t>
            </a:r>
            <a:r>
              <a:rPr lang="en-US" i="1" dirty="0"/>
              <a:t>as-realized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4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Temporal Aspect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0"/>
              </a:rPr>
              <a:t>Architecture has a temporal aspect</a:t>
            </a:r>
          </a:p>
          <a:p>
            <a:pPr lvl="1" eaLnBrk="1" hangingPunct="1"/>
            <a:r>
              <a:rPr lang="en-US" dirty="0"/>
              <a:t>Design decisions are made over a system’</a:t>
            </a:r>
            <a:r>
              <a:rPr lang="en-US" altLang="ja-JP" dirty="0"/>
              <a:t>s lifetime</a:t>
            </a:r>
          </a:p>
          <a:p>
            <a:pPr lvl="1" eaLnBrk="1" hangingPunct="1"/>
            <a:r>
              <a:rPr lang="en-US" dirty="0"/>
              <a:t>A system’</a:t>
            </a:r>
            <a:r>
              <a:rPr lang="en-US" altLang="ja-JP" dirty="0"/>
              <a:t>s architecture will change over time</a:t>
            </a:r>
          </a:p>
          <a:p>
            <a:pPr eaLnBrk="1" hangingPunct="1"/>
            <a:r>
              <a:rPr lang="en-US" dirty="0"/>
              <a:t>At any given point in time the system has only one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47213" y="244475"/>
            <a:ext cx="8552368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As-Designed vs. As-Implemented Architecture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032370"/>
            <a:ext cx="8229600" cy="4386298"/>
          </a:xfrm>
        </p:spPr>
        <p:txBody>
          <a:bodyPr/>
          <a:lstStyle/>
          <a:p>
            <a:r>
              <a:rPr lang="en-US" dirty="0"/>
              <a:t>Which architecture is “</a:t>
            </a:r>
            <a:r>
              <a:rPr lang="en-US" altLang="ja-JP" dirty="0"/>
              <a:t>correct”? </a:t>
            </a:r>
          </a:p>
          <a:p>
            <a:pPr lvl="1"/>
            <a:r>
              <a:rPr lang="en-US" altLang="ja-JP" dirty="0"/>
              <a:t>Intent vs. added experience of implementation</a:t>
            </a:r>
          </a:p>
          <a:p>
            <a:r>
              <a:rPr lang="en-US" dirty="0"/>
              <a:t>Are the two architectures consistent with one another? </a:t>
            </a:r>
          </a:p>
          <a:p>
            <a:pPr lvl="1"/>
            <a:r>
              <a:rPr lang="en-US" dirty="0"/>
              <a:t>Architectural inconsistencies can be much more complex and/or insidious.</a:t>
            </a:r>
          </a:p>
          <a:p>
            <a:r>
              <a:rPr lang="en-US" dirty="0"/>
              <a:t>What criteria are used to establish the consistency between the two architectures? </a:t>
            </a:r>
          </a:p>
          <a:p>
            <a:pPr lvl="1"/>
            <a:r>
              <a:rPr lang="en-US" dirty="0"/>
              <a:t>Sophisticated techniques might be needed</a:t>
            </a:r>
          </a:p>
          <a:p>
            <a:r>
              <a:rPr lang="en-US" dirty="0"/>
              <a:t>On what information is the answer to the preceding questions based?  </a:t>
            </a:r>
          </a:p>
          <a:p>
            <a:pPr lvl="1"/>
            <a:r>
              <a:rPr lang="en-US" dirty="0"/>
              <a:t>Diagrams may not contain adequate information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/>
          </p:nvPr>
        </p:nvSpPr>
        <p:spPr>
          <a:xfrm>
            <a:off x="475474" y="216752"/>
            <a:ext cx="8229600" cy="67857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Evolution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364244"/>
          </a:xfrm>
        </p:spPr>
        <p:txBody>
          <a:bodyPr/>
          <a:lstStyle/>
          <a:p>
            <a:pPr eaLnBrk="1" hangingPunct="1"/>
            <a:r>
              <a:rPr lang="en-US" dirty="0"/>
              <a:t>When a system evolves, ideally its prescriptive (</a:t>
            </a:r>
            <a:r>
              <a:rPr lang="en-US" i="1" dirty="0"/>
              <a:t>as-designed</a:t>
            </a:r>
            <a:r>
              <a:rPr lang="en-US" dirty="0"/>
              <a:t>) architecture is modified first.</a:t>
            </a:r>
          </a:p>
          <a:p>
            <a:pPr eaLnBrk="1" hangingPunct="1"/>
            <a:r>
              <a:rPr lang="en-US" dirty="0"/>
              <a:t>In practice, the system – and thus its descriptive (</a:t>
            </a:r>
            <a:r>
              <a:rPr lang="en-US" i="1" dirty="0"/>
              <a:t>as-implemented</a:t>
            </a:r>
            <a:r>
              <a:rPr lang="en-US" dirty="0"/>
              <a:t>) architecture – is often directly modified. </a:t>
            </a:r>
          </a:p>
          <a:p>
            <a:pPr eaLnBrk="1" hangingPunct="1"/>
            <a:r>
              <a:rPr lang="en-US" dirty="0"/>
              <a:t>This happens because of:</a:t>
            </a:r>
          </a:p>
          <a:p>
            <a:pPr lvl="1" eaLnBrk="1" hangingPunct="1"/>
            <a:r>
              <a:rPr lang="en-US" dirty="0"/>
              <a:t>Developer sloppiness</a:t>
            </a:r>
          </a:p>
          <a:p>
            <a:pPr lvl="1" eaLnBrk="1" hangingPunct="1"/>
            <a:r>
              <a:rPr lang="en-US" dirty="0"/>
              <a:t>Perception of short deadlines which prevent thinking through and documenting </a:t>
            </a:r>
          </a:p>
          <a:p>
            <a:pPr lvl="1" eaLnBrk="1" hangingPunct="1"/>
            <a:r>
              <a:rPr lang="en-US" dirty="0"/>
              <a:t>Lack of documented prescriptive architecture</a:t>
            </a:r>
          </a:p>
          <a:p>
            <a:pPr lvl="1" eaLnBrk="1" hangingPunct="1"/>
            <a:r>
              <a:rPr lang="en-US" dirty="0"/>
              <a:t>Need or desire for code optimizations</a:t>
            </a:r>
          </a:p>
          <a:p>
            <a:pPr lvl="1" eaLnBrk="1" hangingPunct="1"/>
            <a:r>
              <a:rPr lang="en-US" dirty="0"/>
              <a:t>Inadequate techniques or tool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29669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Degradation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76156" y="977553"/>
            <a:ext cx="7772400" cy="4809414"/>
          </a:xfrm>
        </p:spPr>
        <p:txBody>
          <a:bodyPr/>
          <a:lstStyle/>
          <a:p>
            <a:pPr eaLnBrk="1" hangingPunct="1"/>
            <a:r>
              <a:rPr lang="en-US" sz="2000" dirty="0"/>
              <a:t>Two related concepts</a:t>
            </a:r>
          </a:p>
          <a:p>
            <a:pPr lvl="1" eaLnBrk="1" hangingPunct="1"/>
            <a:r>
              <a:rPr lang="en-US" sz="1800" dirty="0"/>
              <a:t>Architectural drift</a:t>
            </a:r>
          </a:p>
          <a:p>
            <a:pPr lvl="1" eaLnBrk="1" hangingPunct="1"/>
            <a:r>
              <a:rPr lang="en-US" sz="1800" dirty="0"/>
              <a:t>Architectural erosion</a:t>
            </a:r>
          </a:p>
          <a:p>
            <a:pPr eaLnBrk="1" hangingPunct="1"/>
            <a:r>
              <a:rPr lang="en-US" sz="2000" i="1" dirty="0"/>
              <a:t>Architectural drift</a:t>
            </a:r>
            <a:r>
              <a:rPr lang="en-US" sz="2000" dirty="0"/>
              <a:t> is introduction of principal design decisions into a system’</a:t>
            </a:r>
            <a:r>
              <a:rPr lang="en-US" altLang="ja-JP" sz="2000" dirty="0"/>
              <a:t>s descriptive architecture that </a:t>
            </a:r>
          </a:p>
          <a:p>
            <a:pPr lvl="1" eaLnBrk="1" hangingPunct="1"/>
            <a:r>
              <a:rPr lang="en-US" sz="1800" dirty="0"/>
              <a:t>Are not included in, encompassed by, or implied by the prescriptive architecture</a:t>
            </a:r>
          </a:p>
          <a:p>
            <a:pPr lvl="1" eaLnBrk="1" hangingPunct="1"/>
            <a:r>
              <a:rPr lang="en-US" sz="1800" dirty="0"/>
              <a:t>But which do not violate any of the prescriptive architecture</a:t>
            </a:r>
            <a:r>
              <a:rPr lang="ja-JP" altLang="en-US" sz="1800" dirty="0"/>
              <a:t>’</a:t>
            </a:r>
            <a:r>
              <a:rPr lang="en-US" altLang="ja-JP" sz="1800" dirty="0"/>
              <a:t>s design decisions</a:t>
            </a:r>
          </a:p>
          <a:p>
            <a:pPr eaLnBrk="1" hangingPunct="1"/>
            <a:r>
              <a:rPr lang="en-US" sz="2000" i="1" dirty="0"/>
              <a:t>Architectural erosion </a:t>
            </a:r>
            <a:r>
              <a:rPr lang="en-US" sz="2000" dirty="0"/>
              <a:t>is the introduction of architectural design decisions into a system’</a:t>
            </a:r>
            <a:r>
              <a:rPr lang="en-US" altLang="ja-JP" sz="2000" dirty="0"/>
              <a:t>s descriptive architecture that violate its prescriptive architecture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Architectural Recovery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architectural degradation is allowed to occur, one will be forced to </a:t>
            </a:r>
            <a:r>
              <a:rPr lang="en-US" i="1" dirty="0"/>
              <a:t>recover</a:t>
            </a:r>
            <a:r>
              <a:rPr lang="en-US" dirty="0"/>
              <a:t> the system’</a:t>
            </a:r>
            <a:r>
              <a:rPr lang="en-US" altLang="ja-JP" dirty="0"/>
              <a:t>s architecture sooner or later </a:t>
            </a:r>
          </a:p>
          <a:p>
            <a:pPr eaLnBrk="1" hangingPunct="1"/>
            <a:r>
              <a:rPr lang="en-US" i="1" dirty="0"/>
              <a:t>Architectural recovery</a:t>
            </a:r>
            <a:r>
              <a:rPr lang="en-US" dirty="0"/>
              <a:t> is the process of determining a software system’s</a:t>
            </a:r>
            <a:r>
              <a:rPr lang="en-US" altLang="ja-JP" dirty="0"/>
              <a:t> architecture from its implementation-level artifacts</a:t>
            </a:r>
          </a:p>
          <a:p>
            <a:pPr eaLnBrk="1" hangingPunct="1"/>
            <a:r>
              <a:rPr lang="en-US" dirty="0"/>
              <a:t>Implementation-level artifacts can be</a:t>
            </a:r>
          </a:p>
          <a:p>
            <a:pPr lvl="1" eaLnBrk="1" hangingPunct="1"/>
            <a:r>
              <a:rPr lang="en-US" dirty="0"/>
              <a:t>Source code</a:t>
            </a:r>
          </a:p>
          <a:p>
            <a:pPr lvl="1" eaLnBrk="1" hangingPunct="1"/>
            <a:r>
              <a:rPr lang="en-US" dirty="0"/>
              <a:t>Executable files</a:t>
            </a:r>
          </a:p>
          <a:p>
            <a:pPr lvl="1" eaLnBrk="1" hangingPunct="1"/>
            <a:r>
              <a:rPr lang="en-US" dirty="0"/>
              <a:t>Java .class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3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8914" name="Picture 2" descr="Traditional View">
            <a:extLst>
              <a:ext uri="{FF2B5EF4-FFF2-40B4-BE49-F238E27FC236}">
                <a16:creationId xmlns:a16="http://schemas.microsoft.com/office/drawing/2014/main" id="{190FE7D0-F03E-D842-8E5F-31A40144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3" y="1480684"/>
            <a:ext cx="7561577" cy="39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0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an Agile Project Life Cycle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645042" y="2218118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for a Program Increment</a:t>
            </a:r>
            <a:br>
              <a:rPr lang="en-US" sz="1400" b="0" dirty="0"/>
            </a:br>
            <a:r>
              <a:rPr lang="en-US" sz="1400" b="0" dirty="0"/>
              <a:t>(approx. 5 Sprints)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1A02F-5BB1-A24A-A6FA-99814E16AABD}"/>
              </a:ext>
            </a:extLst>
          </p:cNvPr>
          <p:cNvSpPr/>
          <p:nvPr/>
        </p:nvSpPr>
        <p:spPr>
          <a:xfrm>
            <a:off x="457199" y="1842585"/>
            <a:ext cx="8155173" cy="393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2BE7B-385B-0446-93E2-C8947EADD912}"/>
              </a:ext>
            </a:extLst>
          </p:cNvPr>
          <p:cNvSpPr/>
          <p:nvPr/>
        </p:nvSpPr>
        <p:spPr>
          <a:xfrm>
            <a:off x="2239926" y="2218117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Update Existing Architecture Decisions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Define new architecture decisions that need to be made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8DDD9-44B3-BB47-B262-D77550588943}"/>
              </a:ext>
            </a:extLst>
          </p:cNvPr>
          <p:cNvSpPr/>
          <p:nvPr/>
        </p:nvSpPr>
        <p:spPr>
          <a:xfrm>
            <a:off x="3781647" y="2218117"/>
            <a:ext cx="1407042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Technical Architecture Guidance to Guide Engineering, Delivery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5A3C0-5686-574E-B7BF-780071BA61E6}"/>
              </a:ext>
            </a:extLst>
          </p:cNvPr>
          <p:cNvSpPr/>
          <p:nvPr/>
        </p:nvSpPr>
        <p:spPr>
          <a:xfrm>
            <a:off x="5323369" y="2218116"/>
            <a:ext cx="1502733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Engineering, ensuring architecture guidance is followed or creating a backlog for adjusting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60DE7-8A9C-8B45-9B20-800EF7076DEE}"/>
              </a:ext>
            </a:extLst>
          </p:cNvPr>
          <p:cNvSpPr/>
          <p:nvPr/>
        </p:nvSpPr>
        <p:spPr>
          <a:xfrm>
            <a:off x="6950149" y="2218115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Perform Architecture Retrospective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F57E-2DFA-6545-AB81-A2F7BF23A213}"/>
              </a:ext>
            </a:extLst>
          </p:cNvPr>
          <p:cNvSpPr txBox="1"/>
          <p:nvPr/>
        </p:nvSpPr>
        <p:spPr>
          <a:xfrm>
            <a:off x="4004409" y="1891058"/>
            <a:ext cx="877163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A038-6F86-854B-9A25-38A6162427D6}"/>
              </a:ext>
            </a:extLst>
          </p:cNvPr>
          <p:cNvSpPr/>
          <p:nvPr/>
        </p:nvSpPr>
        <p:spPr>
          <a:xfrm>
            <a:off x="645042" y="4487540"/>
            <a:ext cx="2507024" cy="1221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overall architecture against agreed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829B3-11A8-094A-9D15-114D8DF982A1}"/>
              </a:ext>
            </a:extLst>
          </p:cNvPr>
          <p:cNvSpPr/>
          <p:nvPr/>
        </p:nvSpPr>
        <p:spPr>
          <a:xfrm>
            <a:off x="3265966" y="4487540"/>
            <a:ext cx="2694867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Consistently support activities needed in support of quality attributes – e.g., security, compliance, </a:t>
            </a:r>
            <a:r>
              <a:rPr lang="en-US" sz="1400" b="0" dirty="0" err="1"/>
              <a:t>etc</a:t>
            </a:r>
            <a:endParaRPr lang="en-US" sz="1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CC29-C4E4-F641-BAED-4F59365EC805}"/>
              </a:ext>
            </a:extLst>
          </p:cNvPr>
          <p:cNvSpPr/>
          <p:nvPr/>
        </p:nvSpPr>
        <p:spPr>
          <a:xfrm>
            <a:off x="6145375" y="4468496"/>
            <a:ext cx="2211815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Negotiate and Influence on behalf of architecture and engineering ongoing progress and required changes</a:t>
            </a:r>
          </a:p>
        </p:txBody>
      </p:sp>
    </p:spTree>
    <p:extLst>
      <p:ext uri="{BB962C8B-B14F-4D97-AF65-F5344CB8AC3E}">
        <p14:creationId xmlns:p14="http://schemas.microsoft.com/office/powerpoint/2010/main" val="37421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 of Reference Architecture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042330"/>
            <a:ext cx="6574457" cy="36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2" y="2042330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</p:spTree>
    <p:extLst>
      <p:ext uri="{BB962C8B-B14F-4D97-AF65-F5344CB8AC3E}">
        <p14:creationId xmlns:p14="http://schemas.microsoft.com/office/powerpoint/2010/main" val="17958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Architecture Kickoff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" y="1993611"/>
            <a:ext cx="5536759" cy="3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NEEDS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Pick a healthcare interoperability partner – partner must support real-time FHIR events</a:t>
            </a:r>
          </a:p>
          <a:p>
            <a:endParaRPr lang="en-US" sz="1200" b="0" dirty="0"/>
          </a:p>
          <a:p>
            <a:r>
              <a:rPr lang="en-US" sz="1200" b="0" dirty="0"/>
              <a:t>Identify key systems that must be adjusted to react to real time patient data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Build new data insights engine to process events real time and to build actionable insights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Modernize legacy systems to react in real time to key events of interest</a:t>
            </a:r>
          </a:p>
          <a:p>
            <a:endParaRPr lang="en-US" sz="1200" b="0" dirty="0"/>
          </a:p>
          <a:p>
            <a:r>
              <a:rPr lang="en-US" sz="1200" b="0" dirty="0"/>
              <a:t>Build analytics solution to measure effectiveness and patient outcomes </a:t>
            </a:r>
          </a:p>
        </p:txBody>
      </p:sp>
    </p:spTree>
    <p:extLst>
      <p:ext uri="{BB962C8B-B14F-4D97-AF65-F5344CB8AC3E}">
        <p14:creationId xmlns:p14="http://schemas.microsoft.com/office/powerpoint/2010/main" val="224851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Establish baseline solution architecture next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– </a:t>
            </a:r>
            <a:br>
              <a:rPr lang="en-US" sz="1400" b="0" dirty="0"/>
            </a:br>
            <a:r>
              <a:rPr lang="en-US" sz="1400" b="0" dirty="0"/>
              <a:t>“how the proposed solution will be structured”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Employ cloud native architecture patterns to ensure resiliency, scale, and flexibility to ingest real-time 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DECISIONS and GUIDENCE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Ensure that HIPAA privacy and security requirements are enforced in every component of the solution</a:t>
            </a:r>
          </a:p>
          <a:p>
            <a:br>
              <a:rPr lang="en-US" sz="1200" b="0" dirty="0"/>
            </a:br>
            <a:r>
              <a:rPr lang="en-US" sz="1200" b="0" dirty="0"/>
              <a:t>Favor managed cloud services to support dynamic scalability and resiliency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Ensure audit and control policies are supported by the solution via CloudFront</a:t>
            </a:r>
          </a:p>
          <a:p>
            <a:endParaRPr lang="en-US" sz="1200" b="0" dirty="0"/>
          </a:p>
          <a:p>
            <a:r>
              <a:rPr lang="en-US" sz="1200" b="0" dirty="0"/>
              <a:t>Ensure data is flexibly stored to support FHIR resource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9B83-AA99-7940-AAC7-8B74E17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" y="2182465"/>
            <a:ext cx="4991500" cy="23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non-functional</a:t>
            </a:r>
            <a:endParaRPr lang="en-US" dirty="0"/>
          </a:p>
          <a:p>
            <a:r>
              <a:rPr lang="en-US" dirty="0"/>
              <a:t>Operational excellence</a:t>
            </a:r>
          </a:p>
          <a:p>
            <a:pPr lvl="1"/>
            <a:r>
              <a:rPr lang="en-US" dirty="0"/>
              <a:t>Error recovery: How does the system handle </a:t>
            </a:r>
            <a:r>
              <a:rPr lang="en-US" i="1" dirty="0"/>
              <a:t>rainy day </a:t>
            </a:r>
            <a:r>
              <a:rPr lang="en-US" dirty="0"/>
              <a:t>scenarios?</a:t>
            </a:r>
          </a:p>
          <a:p>
            <a:pPr lvl="1"/>
            <a:r>
              <a:rPr lang="en-US" dirty="0"/>
              <a:t>Building resiliency and scale into the solution from the get go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21484</TotalTime>
  <Words>2113</Words>
  <Application>Microsoft Macintosh PowerPoint</Application>
  <PresentationFormat>Custom</PresentationFormat>
  <Paragraphs>320</Paragraphs>
  <Slides>37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Helvetica</vt:lpstr>
      <vt:lpstr>Tahoma</vt:lpstr>
      <vt:lpstr>Verdana</vt:lpstr>
      <vt:lpstr>Office Theme</vt:lpstr>
      <vt:lpstr>Bitmap Image</vt:lpstr>
      <vt:lpstr>SE 577 Software Architecture    Basic SW Architectural Concepts  </vt:lpstr>
      <vt:lpstr>Acknowledgement</vt:lpstr>
      <vt:lpstr>Architecture in a Traditional Project Life Cycle</vt:lpstr>
      <vt:lpstr>Major Areas of Concern for Architectural Design</vt:lpstr>
      <vt:lpstr>Architecture in an Agile Project Life Cycle</vt:lpstr>
      <vt:lpstr>Example of Reference Architecture</vt:lpstr>
      <vt:lpstr>Example: Architecture Kickoff</vt:lpstr>
      <vt:lpstr>Example: Establish baseline solution architecture next</vt:lpstr>
      <vt:lpstr>Major Areas of Concern for Architectural Design</vt:lpstr>
      <vt:lpstr>Requirements</vt:lpstr>
      <vt:lpstr>Non-Functional Requirements</vt:lpstr>
      <vt:lpstr>Non-Functional Requirements (cont’d)</vt:lpstr>
      <vt:lpstr>System Quality Attributes</vt:lpstr>
      <vt:lpstr>Error Recovery</vt:lpstr>
      <vt:lpstr>Error Recovery: Kinds Of Errors</vt:lpstr>
      <vt:lpstr>There is a whole body of work on architecture resiliency patterns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An Important Concern: Structure and Dependencies</vt:lpstr>
      <vt:lpstr>An Important Concern: Almost every modern systems is a distributed system</vt:lpstr>
      <vt:lpstr>Configurations</vt:lpstr>
      <vt:lpstr>Architecture Styles/Patterns</vt:lpstr>
      <vt:lpstr>Three-Tiered Pattern</vt:lpstr>
      <vt:lpstr>Architectural Models, Views, and Visualizations</vt:lpstr>
      <vt:lpstr>Architecture Views</vt:lpstr>
      <vt:lpstr>Architecture Views (cont’d)</vt:lpstr>
      <vt:lpstr>Architecture Views (cont’d)</vt:lpstr>
      <vt:lpstr>Prescriptive vs. Descriptive Architecture</vt:lpstr>
      <vt:lpstr>Temporal Aspect</vt:lpstr>
      <vt:lpstr>As-Designed vs. As-Implemented Architecture</vt:lpstr>
      <vt:lpstr>Architectural Evolution</vt:lpstr>
      <vt:lpstr>Architectural Degradation</vt:lpstr>
      <vt:lpstr>Architectural Recovery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712</cp:revision>
  <cp:lastPrinted>2014-01-29T15:51:24Z</cp:lastPrinted>
  <dcterms:created xsi:type="dcterms:W3CDTF">2000-03-07T00:57:40Z</dcterms:created>
  <dcterms:modified xsi:type="dcterms:W3CDTF">2022-04-06T21:19:51Z</dcterms:modified>
</cp:coreProperties>
</file>