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1" r:id="rId1"/>
  </p:sldMasterIdLst>
  <p:notesMasterIdLst>
    <p:notesMasterId r:id="rId61"/>
  </p:notesMasterIdLst>
  <p:handoutMasterIdLst>
    <p:handoutMasterId r:id="rId62"/>
  </p:handoutMasterIdLst>
  <p:sldIdLst>
    <p:sldId id="256" r:id="rId2"/>
    <p:sldId id="590" r:id="rId3"/>
    <p:sldId id="501" r:id="rId4"/>
    <p:sldId id="520" r:id="rId5"/>
    <p:sldId id="523" r:id="rId6"/>
    <p:sldId id="527" r:id="rId7"/>
    <p:sldId id="529" r:id="rId8"/>
    <p:sldId id="530" r:id="rId9"/>
    <p:sldId id="531" r:id="rId10"/>
    <p:sldId id="473" r:id="rId11"/>
    <p:sldId id="474" r:id="rId12"/>
    <p:sldId id="475" r:id="rId13"/>
    <p:sldId id="476" r:id="rId14"/>
    <p:sldId id="477" r:id="rId15"/>
    <p:sldId id="478" r:id="rId16"/>
    <p:sldId id="479" r:id="rId17"/>
    <p:sldId id="480" r:id="rId18"/>
    <p:sldId id="481" r:id="rId19"/>
    <p:sldId id="482" r:id="rId20"/>
    <p:sldId id="484" r:id="rId21"/>
    <p:sldId id="485" r:id="rId22"/>
    <p:sldId id="486" r:id="rId23"/>
    <p:sldId id="487" r:id="rId24"/>
    <p:sldId id="488" r:id="rId25"/>
    <p:sldId id="489" r:id="rId26"/>
    <p:sldId id="490" r:id="rId27"/>
    <p:sldId id="491" r:id="rId28"/>
    <p:sldId id="495" r:id="rId29"/>
    <p:sldId id="526" r:id="rId30"/>
    <p:sldId id="496" r:id="rId31"/>
    <p:sldId id="549" r:id="rId32"/>
    <p:sldId id="550" r:id="rId33"/>
    <p:sldId id="551" r:id="rId34"/>
    <p:sldId id="499" r:id="rId35"/>
    <p:sldId id="561" r:id="rId36"/>
    <p:sldId id="557" r:id="rId37"/>
    <p:sldId id="560" r:id="rId38"/>
    <p:sldId id="563" r:id="rId39"/>
    <p:sldId id="564" r:id="rId40"/>
    <p:sldId id="596" r:id="rId41"/>
    <p:sldId id="600" r:id="rId42"/>
    <p:sldId id="604" r:id="rId43"/>
    <p:sldId id="586" r:id="rId44"/>
    <p:sldId id="571" r:id="rId45"/>
    <p:sldId id="572" r:id="rId46"/>
    <p:sldId id="573" r:id="rId47"/>
    <p:sldId id="574" r:id="rId48"/>
    <p:sldId id="575" r:id="rId49"/>
    <p:sldId id="577" r:id="rId50"/>
    <p:sldId id="592" r:id="rId51"/>
    <p:sldId id="593" r:id="rId52"/>
    <p:sldId id="594" r:id="rId53"/>
    <p:sldId id="578" r:id="rId54"/>
    <p:sldId id="579" r:id="rId55"/>
    <p:sldId id="581" r:id="rId56"/>
    <p:sldId id="582" r:id="rId57"/>
    <p:sldId id="583" r:id="rId58"/>
    <p:sldId id="584" r:id="rId59"/>
    <p:sldId id="585" r:id="rId60"/>
  </p:sldIdLst>
  <p:sldSz cx="9144000" cy="6096000"/>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0" hangingPunct="1">
      <a:defRPr b="1" kern="1200">
        <a:solidFill>
          <a:schemeClr val="tx1"/>
        </a:solidFill>
        <a:latin typeface="Helvetica" pitchFamily="34" charset="0"/>
        <a:ea typeface="+mn-ea"/>
        <a:cs typeface="+mn-cs"/>
      </a:defRPr>
    </a:lvl6pPr>
    <a:lvl7pPr marL="2743200" algn="l" defTabSz="914400" rtl="0" eaLnBrk="1" latinLnBrk="0" hangingPunct="1">
      <a:defRPr b="1" kern="1200">
        <a:solidFill>
          <a:schemeClr val="tx1"/>
        </a:solidFill>
        <a:latin typeface="Helvetica" pitchFamily="34" charset="0"/>
        <a:ea typeface="+mn-ea"/>
        <a:cs typeface="+mn-cs"/>
      </a:defRPr>
    </a:lvl7pPr>
    <a:lvl8pPr marL="3200400" algn="l" defTabSz="914400" rtl="0" eaLnBrk="1" latinLnBrk="0" hangingPunct="1">
      <a:defRPr b="1" kern="1200">
        <a:solidFill>
          <a:schemeClr val="tx1"/>
        </a:solidFill>
        <a:latin typeface="Helvetica" pitchFamily="34" charset="0"/>
        <a:ea typeface="+mn-ea"/>
        <a:cs typeface="+mn-cs"/>
      </a:defRPr>
    </a:lvl8pPr>
    <a:lvl9pPr marL="3657600" algn="l" defTabSz="914400" rtl="0" eaLnBrk="1" latinLnBrk="0" hangingPunct="1">
      <a:defRPr b="1"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FF9900"/>
    <a:srgbClr val="D1039B"/>
    <a:srgbClr val="AD278D"/>
    <a:srgbClr val="8C4881"/>
    <a:srgbClr val="FF6699"/>
    <a:srgbClr val="DE8400"/>
    <a:srgbClr val="3CCE3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3" autoAdjust="0"/>
    <p:restoredTop sz="94694"/>
  </p:normalViewPr>
  <p:slideViewPr>
    <p:cSldViewPr snapToGrid="0">
      <p:cViewPr varScale="1">
        <p:scale>
          <a:sx n="136" d="100"/>
          <a:sy n="136" d="100"/>
        </p:scale>
        <p:origin x="1520" y="20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3" d="100"/>
        <a:sy n="253" d="100"/>
      </p:scale>
      <p:origin x="0" y="75752"/>
    </p:cViewPr>
  </p:sorterViewPr>
  <p:notesViewPr>
    <p:cSldViewPr snapToGrid="0">
      <p:cViewPr varScale="1">
        <p:scale>
          <a:sx n="55" d="100"/>
          <a:sy n="55" d="100"/>
        </p:scale>
        <p:origin x="-1470"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049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idx="2"/>
          </p:nvPr>
        </p:nvSpPr>
        <p:spPr bwMode="auto">
          <a:xfrm>
            <a:off x="1208088" y="798513"/>
            <a:ext cx="4606925" cy="30718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2207781695"/>
      </p:ext>
    </p:extLst>
  </p:cSld>
  <p:clrMap bg1="lt1" tx1="dk1" bg2="lt2" tx2="dk2" accent1="accent1" accent2="accent2" accent3="accent3" accent4="accent4" accent5="accent5" accent6="accent6" hlink="hlink" folHlink="folHlink"/>
  <p:hf hdr="0" ftr="0" dt="0"/>
  <p:notesStyle>
    <a:lvl1pPr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3714"/>
            <a:ext cx="7772400" cy="1306689"/>
          </a:xfrm>
        </p:spPr>
        <p:txBody>
          <a:bodyPr/>
          <a:lstStyle>
            <a:lvl1pPr algn="ctr">
              <a:defRPr u="none" baseline="0">
                <a:solidFill>
                  <a:srgbClr val="DE8400"/>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371600" y="3454402"/>
            <a:ext cx="6400800" cy="155786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C2A6B00-0493-D640-B0DE-D40215FF8926}" type="datetime1">
              <a:rPr lang="en-US" smtClean="0">
                <a:solidFill>
                  <a:prstClr val="black">
                    <a:tint val="75000"/>
                  </a:prstClr>
                </a:solidFill>
              </a:rPr>
              <a:t>4/3/22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4F5D879-AB69-4422-A7DC-325346367C9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8998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6CC0070-1310-8D42-B44D-C5B42AE894E5}" type="datetime1">
              <a:rPr lang="en-US" smtClean="0">
                <a:solidFill>
                  <a:prstClr val="black">
                    <a:tint val="75000"/>
                  </a:prstClr>
                </a:solidFill>
              </a:rPr>
              <a:t>4/3/22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57A5097-5A82-4E10-9D05-AD36CE0557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8210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44123"/>
            <a:ext cx="2057400" cy="520135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44123"/>
            <a:ext cx="6019800" cy="52013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6EDAA1-1F0C-7145-BFA8-E7C5C4956A6B}" type="datetime1">
              <a:rPr lang="en-US" smtClean="0">
                <a:solidFill>
                  <a:prstClr val="black">
                    <a:tint val="75000"/>
                  </a:prstClr>
                </a:solidFill>
              </a:rPr>
              <a:t>4/3/22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1933F3A-FF46-4CFA-83F2-3339888C9B0E}"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4037442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46945"/>
            <a:ext cx="8229600" cy="1013178"/>
          </a:xfrm>
        </p:spPr>
        <p:txBody>
          <a:bodyPr/>
          <a:lstStyle/>
          <a:p>
            <a:r>
              <a:rPr lang="en-US"/>
              <a:t>Click to edit Master title style</a:t>
            </a:r>
          </a:p>
        </p:txBody>
      </p:sp>
      <p:sp>
        <p:nvSpPr>
          <p:cNvPr id="3" name="Table Placeholder 2"/>
          <p:cNvSpPr>
            <a:spLocks noGrp="1"/>
          </p:cNvSpPr>
          <p:nvPr>
            <p:ph type="tbl" idx="1"/>
          </p:nvPr>
        </p:nvSpPr>
        <p:spPr>
          <a:xfrm>
            <a:off x="457200" y="1422401"/>
            <a:ext cx="8229600" cy="4027311"/>
          </a:xfrm>
        </p:spPr>
        <p:txBody>
          <a:bodyPr/>
          <a:lstStyle/>
          <a:p>
            <a:pPr lvl="0"/>
            <a:endParaRPr lang="en-US" noProof="0"/>
          </a:p>
        </p:txBody>
      </p:sp>
      <p:sp>
        <p:nvSpPr>
          <p:cNvPr id="4" name="Date Placeholder 3"/>
          <p:cNvSpPr>
            <a:spLocks noGrp="1"/>
          </p:cNvSpPr>
          <p:nvPr>
            <p:ph type="dt" sz="half" idx="10"/>
          </p:nvPr>
        </p:nvSpPr>
        <p:spPr>
          <a:xfrm>
            <a:off x="457200" y="5549900"/>
            <a:ext cx="2133600" cy="406400"/>
          </a:xfrm>
        </p:spPr>
        <p:txBody>
          <a:bodyPr/>
          <a:lstStyle>
            <a:lvl1pPr>
              <a:defRPr/>
            </a:lvl1pPr>
          </a:lstStyle>
          <a:p>
            <a:pPr>
              <a:defRPr/>
            </a:pPr>
            <a:fld id="{CE5559AE-E3E8-D549-B41B-04C206D1A1AD}" type="datetime1">
              <a:rPr lang="en-US" smtClean="0"/>
              <a:t>4/3/22</a:t>
            </a:fld>
            <a:endParaRPr lang="en-US"/>
          </a:p>
        </p:txBody>
      </p:sp>
      <p:sp>
        <p:nvSpPr>
          <p:cNvPr id="5" name="Footer Placeholder 4"/>
          <p:cNvSpPr>
            <a:spLocks noGrp="1"/>
          </p:cNvSpPr>
          <p:nvPr>
            <p:ph type="ftr" sz="quarter" idx="11"/>
          </p:nvPr>
        </p:nvSpPr>
        <p:spPr>
          <a:xfrm>
            <a:off x="3124200" y="5554133"/>
            <a:ext cx="2895600" cy="4064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5549900"/>
            <a:ext cx="2133600" cy="406400"/>
          </a:xfrm>
        </p:spPr>
        <p:txBody>
          <a:bodyPr/>
          <a:lstStyle>
            <a:lvl1pPr>
              <a:defRPr/>
            </a:lvl1pPr>
          </a:lstStyle>
          <a:p>
            <a:pPr>
              <a:defRPr/>
            </a:pPr>
            <a:fld id="{0A255E89-6EED-4C4A-BE62-278131EAB311}" type="slidenum">
              <a:rPr lang="en-US"/>
              <a:pPr>
                <a:defRPr/>
              </a:pPr>
              <a:t>‹#›</a:t>
            </a:fld>
            <a:endParaRPr lang="en-US"/>
          </a:p>
        </p:txBody>
      </p:sp>
    </p:spTree>
    <p:extLst>
      <p:ext uri="{BB962C8B-B14F-4D97-AF65-F5344CB8AC3E}">
        <p14:creationId xmlns:p14="http://schemas.microsoft.com/office/powerpoint/2010/main" val="175437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621287"/>
          </a:xfrm>
        </p:spPr>
        <p:txBody>
          <a:bodyPr/>
          <a:lstStyle>
            <a:lvl1pPr>
              <a:defRPr sz="3200" u="none" baseline="0">
                <a:solidFill>
                  <a:srgbClr val="DE8400"/>
                </a:solidFill>
                <a:effectLst>
                  <a:outerShdw blurRad="38100" dist="38100" dir="2700000" algn="tl">
                    <a:srgbClr val="000000">
                      <a:alpha val="43137"/>
                    </a:srgbClr>
                  </a:outerShdw>
                </a:effectLst>
                <a:latin typeface="+mj-lt"/>
              </a:defRPr>
            </a:lvl1pPr>
          </a:lstStyle>
          <a:p>
            <a:r>
              <a:rPr lang="en-US" dirty="0"/>
              <a:t>Click to edit Master title style</a:t>
            </a:r>
          </a:p>
        </p:txBody>
      </p:sp>
      <p:sp>
        <p:nvSpPr>
          <p:cNvPr id="3" name="Content Placeholder 2"/>
          <p:cNvSpPr>
            <a:spLocks noGrp="1"/>
          </p:cNvSpPr>
          <p:nvPr>
            <p:ph idx="1"/>
          </p:nvPr>
        </p:nvSpPr>
        <p:spPr>
          <a:xfrm>
            <a:off x="457200" y="1011678"/>
            <a:ext cx="8229600" cy="4433448"/>
          </a:xfrm>
        </p:spPr>
        <p:txBody>
          <a:bodyPr/>
          <a:lstStyle>
            <a:lvl1pPr>
              <a:defRPr sz="2400">
                <a:latin typeface="+mn-lt"/>
              </a:defRPr>
            </a:lvl1pPr>
            <a:lvl2pPr>
              <a:defRPr sz="2000">
                <a:latin typeface="+mn-lt"/>
              </a:defRPr>
            </a:lvl2pPr>
            <a:lvl3pPr>
              <a:defRPr sz="1600">
                <a:latin typeface="+mn-lt"/>
              </a:defRPr>
            </a:lvl3pPr>
            <a:lvl4pPr>
              <a:defRPr sz="1400">
                <a:latin typeface="+mn-lt"/>
              </a:defRPr>
            </a:lvl4pPr>
            <a:lvl5pPr>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0CBE6030-96D2-334E-9E22-33C5B635C1DB}" type="datetime1">
              <a:rPr lang="en-US" smtClean="0">
                <a:solidFill>
                  <a:prstClr val="black">
                    <a:tint val="75000"/>
                  </a:prstClr>
                </a:solidFill>
              </a:rPr>
              <a:t>4/3/22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668960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7"/>
            <a:ext cx="7772400" cy="1210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4C8A3E5-372E-5444-ABC9-E8DC896795A7}" type="datetime1">
              <a:rPr lang="en-US" smtClean="0">
                <a:solidFill>
                  <a:prstClr val="black">
                    <a:tint val="75000"/>
                  </a:prstClr>
                </a:solidFill>
              </a:rPr>
              <a:t>4/3/22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7D3DFE-6B71-4D3C-8931-2EEF0E8559B4}"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273837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22401"/>
            <a:ext cx="4038600" cy="40230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1A4F1AA-04B7-4A4E-8DFF-6597614EA937}" type="datetime1">
              <a:rPr lang="en-US" smtClean="0">
                <a:solidFill>
                  <a:prstClr val="black">
                    <a:tint val="75000"/>
                  </a:prstClr>
                </a:solidFill>
              </a:rPr>
              <a:t>4/3/22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762728F-C150-42D0-B0C3-C0979554D0A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73430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364545"/>
            <a:ext cx="4041775" cy="5686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933222"/>
            <a:ext cx="4041775" cy="35122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5D57AC1-0DB5-7641-A89D-3E5FB97C2BE7}" type="datetime1">
              <a:rPr lang="en-US" smtClean="0">
                <a:solidFill>
                  <a:prstClr val="black">
                    <a:tint val="75000"/>
                  </a:prstClr>
                </a:solidFill>
              </a:rPr>
              <a:t>4/3/22</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F17B2D9D-C963-4C5D-9657-6DAD47F750F6}"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592271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235840D-212B-B143-99DF-4D9B64A73B59}" type="datetime1">
              <a:rPr lang="en-US" smtClean="0">
                <a:solidFill>
                  <a:prstClr val="black">
                    <a:tint val="75000"/>
                  </a:prstClr>
                </a:solidFill>
              </a:rPr>
              <a:t>4/3/22</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B9679035-FD90-43C6-9A04-3596202BD13C}"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2171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22B0B97-ED0A-5943-B115-B2A2FE02C7A5}" type="datetime1">
              <a:rPr lang="en-US" smtClean="0">
                <a:solidFill>
                  <a:prstClr val="black">
                    <a:tint val="75000"/>
                  </a:prstClr>
                </a:solidFill>
              </a:rPr>
              <a:t>4/3/22</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6DFAF39-BD03-4E79-A61F-5E51E08E82D1}"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207014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42711"/>
            <a:ext cx="3008313" cy="1032933"/>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42714"/>
            <a:ext cx="5111750" cy="52027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275647"/>
            <a:ext cx="3008313" cy="41698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AD20D-DE6D-A445-929D-5BDFF83C75ED}" type="datetime1">
              <a:rPr lang="en-US" smtClean="0">
                <a:solidFill>
                  <a:prstClr val="black">
                    <a:tint val="75000"/>
                  </a:prstClr>
                </a:solidFill>
              </a:rPr>
              <a:t>4/3/22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B7C51C2-15BC-444C-B9F2-213F9CFCA6D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79037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2"/>
            <a:ext cx="5486400" cy="503767"/>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770969"/>
            <a:ext cx="5486400" cy="7154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D0D93BD-59EC-234D-B99E-1DB546E4602A}" type="datetime1">
              <a:rPr lang="en-US" smtClean="0">
                <a:solidFill>
                  <a:prstClr val="black">
                    <a:tint val="75000"/>
                  </a:prstClr>
                </a:solidFill>
              </a:rPr>
              <a:t>4/3/22</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lt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0B72B1D-A706-46DE-AE63-402C0052FDE8}"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18281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44475"/>
            <a:ext cx="82296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22400"/>
            <a:ext cx="8229600" cy="402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5649913"/>
            <a:ext cx="2133600" cy="325437"/>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6C2009E-B2C3-9244-A6C4-05E26CDE3A0C}" type="datetime1">
              <a:rPr lang="en-US" smtClean="0">
                <a:solidFill>
                  <a:prstClr val="black">
                    <a:tint val="75000"/>
                  </a:prstClr>
                </a:solidFill>
              </a:rPr>
              <a:t>4/3/22</a:t>
            </a:fld>
            <a:endParaRPr lang="en-US">
              <a:solidFill>
                <a:prstClr val="black">
                  <a:tint val="75000"/>
                </a:prstClr>
              </a:solidFill>
            </a:endParaRPr>
          </a:p>
        </p:txBody>
      </p:sp>
      <p:sp>
        <p:nvSpPr>
          <p:cNvPr id="5" name="Footer Placeholder 4"/>
          <p:cNvSpPr>
            <a:spLocks noGrp="1"/>
          </p:cNvSpPr>
          <p:nvPr>
            <p:ph type="ftr" sz="quarter" idx="3"/>
          </p:nvPr>
        </p:nvSpPr>
        <p:spPr>
          <a:xfrm>
            <a:off x="3124200" y="5649913"/>
            <a:ext cx="2895600" cy="325437"/>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en-US">
              <a:solidFill>
                <a:prstClr val="black">
                  <a:tint val="75000"/>
                </a:prstClr>
              </a:solidFill>
            </a:endParaRPr>
          </a:p>
        </p:txBody>
      </p:sp>
      <p:sp>
        <p:nvSpPr>
          <p:cNvPr id="6" name="Slide Number Placeholder 5"/>
          <p:cNvSpPr>
            <a:spLocks noGrp="1"/>
          </p:cNvSpPr>
          <p:nvPr>
            <p:ph type="sldNum" sz="quarter" idx="4"/>
          </p:nvPr>
        </p:nvSpPr>
        <p:spPr>
          <a:xfrm>
            <a:off x="6553200" y="5649913"/>
            <a:ext cx="2133600" cy="325437"/>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9DE2D32-EBB3-479D-A20A-D25324940D10}"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39078059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hdr="0" ftr="0" dt="0"/>
  <p:txStyles>
    <p:titleStyle>
      <a:lvl1pPr algn="l" rtl="0" eaLnBrk="0" fontAlgn="base" hangingPunct="0">
        <a:spcBef>
          <a:spcPct val="0"/>
        </a:spcBef>
        <a:spcAft>
          <a:spcPct val="0"/>
        </a:spcAft>
        <a:defRPr sz="4400" u="sng" kern="1200">
          <a:solidFill>
            <a:srgbClr val="DE8400"/>
          </a:solidFill>
          <a:latin typeface="+mj-lt"/>
          <a:ea typeface="+mj-ea"/>
          <a:cs typeface="+mj-cs"/>
        </a:defRPr>
      </a:lvl1pPr>
      <a:lvl2pPr algn="l" rtl="0" eaLnBrk="0" fontAlgn="base" hangingPunct="0">
        <a:spcBef>
          <a:spcPct val="0"/>
        </a:spcBef>
        <a:spcAft>
          <a:spcPct val="0"/>
        </a:spcAft>
        <a:defRPr sz="4400" u="sng">
          <a:solidFill>
            <a:srgbClr val="DE8400"/>
          </a:solidFill>
          <a:latin typeface="Verdana" pitchFamily="34" charset="0"/>
        </a:defRPr>
      </a:lvl2pPr>
      <a:lvl3pPr algn="l" rtl="0" eaLnBrk="0" fontAlgn="base" hangingPunct="0">
        <a:spcBef>
          <a:spcPct val="0"/>
        </a:spcBef>
        <a:spcAft>
          <a:spcPct val="0"/>
        </a:spcAft>
        <a:defRPr sz="4400" u="sng">
          <a:solidFill>
            <a:srgbClr val="DE8400"/>
          </a:solidFill>
          <a:latin typeface="Verdana" pitchFamily="34" charset="0"/>
        </a:defRPr>
      </a:lvl3pPr>
      <a:lvl4pPr algn="l" rtl="0" eaLnBrk="0" fontAlgn="base" hangingPunct="0">
        <a:spcBef>
          <a:spcPct val="0"/>
        </a:spcBef>
        <a:spcAft>
          <a:spcPct val="0"/>
        </a:spcAft>
        <a:defRPr sz="4400" u="sng">
          <a:solidFill>
            <a:srgbClr val="DE8400"/>
          </a:solidFill>
          <a:latin typeface="Verdana" pitchFamily="34" charset="0"/>
        </a:defRPr>
      </a:lvl4pPr>
      <a:lvl5pPr algn="l" rtl="0" eaLnBrk="0" fontAlgn="base" hangingPunct="0">
        <a:spcBef>
          <a:spcPct val="0"/>
        </a:spcBef>
        <a:spcAft>
          <a:spcPct val="0"/>
        </a:spcAft>
        <a:defRPr sz="4400" u="sng">
          <a:solidFill>
            <a:srgbClr val="DE8400"/>
          </a:solidFill>
          <a:latin typeface="Verdana" pitchFamily="34" charset="0"/>
        </a:defRPr>
      </a:lvl5pPr>
      <a:lvl6pPr marL="457200" algn="l" rtl="0" fontAlgn="base">
        <a:spcBef>
          <a:spcPct val="0"/>
        </a:spcBef>
        <a:spcAft>
          <a:spcPct val="0"/>
        </a:spcAft>
        <a:defRPr sz="4400" u="sng">
          <a:solidFill>
            <a:srgbClr val="DE8400"/>
          </a:solidFill>
          <a:latin typeface="Verdana" pitchFamily="34" charset="0"/>
        </a:defRPr>
      </a:lvl6pPr>
      <a:lvl7pPr marL="914400" algn="l" rtl="0" fontAlgn="base">
        <a:spcBef>
          <a:spcPct val="0"/>
        </a:spcBef>
        <a:spcAft>
          <a:spcPct val="0"/>
        </a:spcAft>
        <a:defRPr sz="4400" u="sng">
          <a:solidFill>
            <a:srgbClr val="DE8400"/>
          </a:solidFill>
          <a:latin typeface="Verdana" pitchFamily="34" charset="0"/>
        </a:defRPr>
      </a:lvl7pPr>
      <a:lvl8pPr marL="1371600" algn="l" rtl="0" fontAlgn="base">
        <a:spcBef>
          <a:spcPct val="0"/>
        </a:spcBef>
        <a:spcAft>
          <a:spcPct val="0"/>
        </a:spcAft>
        <a:defRPr sz="4400" u="sng">
          <a:solidFill>
            <a:srgbClr val="DE8400"/>
          </a:solidFill>
          <a:latin typeface="Verdana" pitchFamily="34" charset="0"/>
        </a:defRPr>
      </a:lvl8pPr>
      <a:lvl9pPr marL="1828800" algn="l" rtl="0" fontAlgn="base">
        <a:spcBef>
          <a:spcPct val="0"/>
        </a:spcBef>
        <a:spcAft>
          <a:spcPct val="0"/>
        </a:spcAft>
        <a:defRPr sz="4400" u="sng">
          <a:solidFill>
            <a:srgbClr val="DE8400"/>
          </a:solidFill>
          <a:latin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Rot="1" noChangeArrowheads="1"/>
          </p:cNvSpPr>
          <p:nvPr>
            <p:ph type="title"/>
          </p:nvPr>
        </p:nvSpPr>
        <p:spPr>
          <a:xfrm>
            <a:off x="203200" y="955675"/>
            <a:ext cx="8788400" cy="2513509"/>
          </a:xfrm>
          <a:extLst>
            <a:ext uri="{91240B29-F687-4f45-9708-019B960494DF}">
              <a14:hiddenLine xmlns:a14="http://schemas.microsoft.com/office/drawing/2010/main" xmlns="" w="12700">
                <a:solidFill>
                  <a:schemeClr val="tx1"/>
                </a:solidFill>
                <a:miter lim="800000"/>
                <a:headEnd/>
                <a:tailEnd/>
              </a14:hiddenLine>
            </a:ext>
          </a:extLst>
        </p:spPr>
        <p:txBody>
          <a:bodyPr wrap="square" lIns="63500" tIns="25400" rIns="63500" bIns="25400" anchor="t">
            <a:spAutoFit/>
          </a:bodyPr>
          <a:lstStyle/>
          <a:p>
            <a:pPr algn="ctr" eaLnBrk="1" hangingPunct="1">
              <a:defRPr/>
            </a:pPr>
            <a:r>
              <a:rPr lang="en-US" altLang="en-US" b="1" dirty="0"/>
              <a:t>SE 577</a:t>
            </a:r>
            <a:br>
              <a:rPr lang="en-US" altLang="en-US" b="1" dirty="0"/>
            </a:br>
            <a:r>
              <a:rPr lang="en-US" altLang="en-US" b="1" dirty="0"/>
              <a:t>Software Architecture</a:t>
            </a:r>
            <a:br>
              <a:rPr lang="en-US" altLang="en-US" sz="1800" b="1" dirty="0">
                <a:effectLst/>
              </a:rPr>
            </a:br>
            <a:br>
              <a:rPr lang="en-US" altLang="en-US" b="1" dirty="0"/>
            </a:br>
            <a:br>
              <a:rPr lang="en-US" altLang="en-US" b="1" dirty="0"/>
            </a:br>
            <a:r>
              <a:rPr lang="en-US" altLang="en-US" sz="3200" b="1" dirty="0">
                <a:solidFill>
                  <a:srgbClr val="0070C0"/>
                </a:solidFill>
              </a:rPr>
              <a:t>Requirements</a:t>
            </a:r>
            <a:r>
              <a:rPr lang="en-US" altLang="en-US" sz="2400" dirty="0">
                <a:solidFill>
                  <a:srgbClr val="0070C0"/>
                </a:solidFill>
                <a:effectLst/>
              </a:rPr>
              <a:t>  </a:t>
            </a:r>
            <a:r>
              <a:rPr lang="en-US" altLang="en-US" b="1" dirty="0">
                <a:solidFill>
                  <a:srgbClr val="0070C0"/>
                </a:solidFill>
              </a:rPr>
              <a:t>for Architecture</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a:t>
            </a:fld>
            <a:endParaRPr lang="en-US" altLang="en-US">
              <a:solidFill>
                <a:prstClr val="black">
                  <a:tint val="75000"/>
                </a:prst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atin typeface="Verdana" charset="0"/>
              </a:rPr>
              <a:t>Quality Attribute Specification</a:t>
            </a:r>
          </a:p>
        </p:txBody>
      </p:sp>
      <p:sp>
        <p:nvSpPr>
          <p:cNvPr id="68611" name="Rectangle 3"/>
          <p:cNvSpPr>
            <a:spLocks noGrp="1" noChangeArrowheads="1"/>
          </p:cNvSpPr>
          <p:nvPr>
            <p:ph type="body" idx="1"/>
          </p:nvPr>
        </p:nvSpPr>
        <p:spPr/>
        <p:txBody>
          <a:bodyPr/>
          <a:lstStyle/>
          <a:p>
            <a:pPr>
              <a:lnSpc>
                <a:spcPct val="90000"/>
              </a:lnSpc>
            </a:pPr>
            <a:r>
              <a:rPr lang="en-US" dirty="0"/>
              <a:t>Architects are often told:</a:t>
            </a:r>
          </a:p>
          <a:p>
            <a:pPr lvl="1">
              <a:lnSpc>
                <a:spcPct val="90000"/>
              </a:lnSpc>
            </a:pPr>
            <a:r>
              <a:rPr lang="en-US" altLang="ja-JP" dirty="0"/>
              <a:t>“</a:t>
            </a:r>
            <a:r>
              <a:rPr lang="en-US" altLang="ja-JP" i="1" dirty="0"/>
              <a:t>My application must be fast/secure/scale</a:t>
            </a:r>
            <a:r>
              <a:rPr lang="en-US" altLang="ja-JP" dirty="0"/>
              <a:t>”</a:t>
            </a:r>
          </a:p>
          <a:p>
            <a:pPr>
              <a:lnSpc>
                <a:spcPct val="90000"/>
              </a:lnSpc>
            </a:pPr>
            <a:r>
              <a:rPr lang="en-US" dirty="0"/>
              <a:t>Far too imprecise to be any use at all.</a:t>
            </a:r>
          </a:p>
          <a:p>
            <a:pPr marL="0" indent="0">
              <a:lnSpc>
                <a:spcPct val="90000"/>
              </a:lnSpc>
              <a:buNone/>
            </a:pPr>
            <a:endParaRPr lang="en-US" dirty="0"/>
          </a:p>
          <a:p>
            <a:pPr>
              <a:lnSpc>
                <a:spcPct val="90000"/>
              </a:lnSpc>
            </a:pPr>
            <a:r>
              <a:rPr lang="en-US" dirty="0"/>
              <a:t>Quality attributes (QAs) must be made precise/measurable for a given system design, e.g.</a:t>
            </a:r>
          </a:p>
          <a:p>
            <a:pPr lvl="1">
              <a:lnSpc>
                <a:spcPct val="90000"/>
              </a:lnSpc>
            </a:pPr>
            <a:r>
              <a:rPr lang="en-US" altLang="ja-JP" i="1" dirty="0"/>
              <a:t>“It must be possible to scale the deployment from an initial 100 geographically dispersed user desktops to 10,000 without an increase in effort/cost for installation and configuration.”</a:t>
            </a:r>
            <a:endParaRPr lang="en-US" i="1"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10</a:t>
            </a:fld>
            <a:endParaRPr lang="en-US" altLang="en-US">
              <a:solidFill>
                <a:prstClr val="black">
                  <a:tint val="75000"/>
                </a:prstClr>
              </a:solidFill>
            </a:endParaRPr>
          </a:p>
        </p:txBody>
      </p:sp>
    </p:spTree>
    <p:extLst>
      <p:ext uri="{BB962C8B-B14F-4D97-AF65-F5344CB8AC3E}">
        <p14:creationId xmlns:p14="http://schemas.microsoft.com/office/powerpoint/2010/main" val="809294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latin typeface="Verdana" charset="0"/>
              </a:rPr>
              <a:t>Quality Attribute Specification</a:t>
            </a:r>
          </a:p>
        </p:txBody>
      </p:sp>
      <p:sp>
        <p:nvSpPr>
          <p:cNvPr id="69635" name="Rectangle 3"/>
          <p:cNvSpPr>
            <a:spLocks noGrp="1" noChangeArrowheads="1"/>
          </p:cNvSpPr>
          <p:nvPr>
            <p:ph type="body" idx="1"/>
          </p:nvPr>
        </p:nvSpPr>
        <p:spPr/>
        <p:txBody>
          <a:bodyPr/>
          <a:lstStyle/>
          <a:p>
            <a:r>
              <a:rPr lang="en-US" dirty="0"/>
              <a:t>QA’</a:t>
            </a:r>
            <a:r>
              <a:rPr lang="en-US" altLang="ja-JP" dirty="0"/>
              <a:t>s must be concrete.</a:t>
            </a:r>
          </a:p>
          <a:p>
            <a:r>
              <a:rPr lang="en-US" dirty="0"/>
              <a:t>But what about testable?</a:t>
            </a:r>
          </a:p>
          <a:p>
            <a:pPr lvl="1"/>
            <a:r>
              <a:rPr lang="en-US" dirty="0"/>
              <a:t>Test scalability by installing system on 10K desktops?</a:t>
            </a:r>
          </a:p>
          <a:p>
            <a:r>
              <a:rPr lang="en-US" dirty="0"/>
              <a:t>Often careful analysis of a proposed solution is all that is possible.</a:t>
            </a:r>
          </a:p>
          <a:p>
            <a:r>
              <a:rPr lang="en-US" altLang="ja-JP" dirty="0"/>
              <a:t>“It’s all talk until the code runs”.</a:t>
            </a:r>
            <a:endParaRPr lang="en-US"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11</a:t>
            </a:fld>
            <a:endParaRPr lang="en-US" altLang="en-US">
              <a:solidFill>
                <a:prstClr val="black">
                  <a:tint val="75000"/>
                </a:prstClr>
              </a:solidFill>
            </a:endParaRPr>
          </a:p>
        </p:txBody>
      </p:sp>
    </p:spTree>
    <p:extLst>
      <p:ext uri="{BB962C8B-B14F-4D97-AF65-F5344CB8AC3E}">
        <p14:creationId xmlns:p14="http://schemas.microsoft.com/office/powerpoint/2010/main" val="383324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17067"/>
            <a:ext cx="8229600" cy="621287"/>
          </a:xfrm>
        </p:spPr>
        <p:txBody>
          <a:bodyPr/>
          <a:lstStyle/>
          <a:p>
            <a:r>
              <a:rPr lang="en-US" dirty="0">
                <a:latin typeface="Verdana" charset="0"/>
              </a:rPr>
              <a:t>Performance</a:t>
            </a:r>
          </a:p>
        </p:txBody>
      </p:sp>
      <p:sp>
        <p:nvSpPr>
          <p:cNvPr id="70659" name="Rectangle 3"/>
          <p:cNvSpPr>
            <a:spLocks noGrp="1" noChangeArrowheads="1"/>
          </p:cNvSpPr>
          <p:nvPr>
            <p:ph type="body" idx="1"/>
          </p:nvPr>
        </p:nvSpPr>
        <p:spPr>
          <a:xfrm>
            <a:off x="475132" y="931874"/>
            <a:ext cx="8211668" cy="4486794"/>
          </a:xfrm>
        </p:spPr>
        <p:txBody>
          <a:bodyPr/>
          <a:lstStyle/>
          <a:p>
            <a:r>
              <a:rPr lang="en-US" dirty="0"/>
              <a:t>Many examples of poor performance in enterprise applications.</a:t>
            </a:r>
          </a:p>
          <a:p>
            <a:r>
              <a:rPr lang="en-US" dirty="0"/>
              <a:t>Performance requires a:</a:t>
            </a:r>
          </a:p>
          <a:p>
            <a:pPr lvl="1"/>
            <a:r>
              <a:rPr lang="en-US" dirty="0"/>
              <a:t>Metric of amount of work performed in unit time</a:t>
            </a:r>
          </a:p>
          <a:p>
            <a:pPr lvl="1"/>
            <a:r>
              <a:rPr lang="en-US" dirty="0"/>
              <a:t>Deadline that must be met</a:t>
            </a:r>
          </a:p>
          <a:p>
            <a:r>
              <a:rPr lang="en-US" dirty="0"/>
              <a:t>Enterprise applications often have strict performance requirements, e.g.</a:t>
            </a:r>
          </a:p>
          <a:p>
            <a:pPr lvl="1"/>
            <a:r>
              <a:rPr lang="en-US" dirty="0"/>
              <a:t>1000 transactions per second</a:t>
            </a:r>
          </a:p>
          <a:p>
            <a:pPr lvl="1"/>
            <a:r>
              <a:rPr lang="en-US" dirty="0"/>
              <a:t>3 second average latency for a request</a:t>
            </a:r>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12</a:t>
            </a:fld>
            <a:endParaRPr lang="en-US" altLang="en-US">
              <a:solidFill>
                <a:prstClr val="black">
                  <a:tint val="75000"/>
                </a:prstClr>
              </a:solidFill>
            </a:endParaRPr>
          </a:p>
        </p:txBody>
      </p:sp>
    </p:spTree>
    <p:extLst>
      <p:ext uri="{BB962C8B-B14F-4D97-AF65-F5344CB8AC3E}">
        <p14:creationId xmlns:p14="http://schemas.microsoft.com/office/powerpoint/2010/main" val="80569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latin typeface="Verdana" charset="0"/>
              </a:rPr>
              <a:t>Performance: Throughput</a:t>
            </a:r>
          </a:p>
        </p:txBody>
      </p:sp>
      <p:sp>
        <p:nvSpPr>
          <p:cNvPr id="71683" name="Rectangle 3"/>
          <p:cNvSpPr>
            <a:spLocks noGrp="1" noChangeArrowheads="1"/>
          </p:cNvSpPr>
          <p:nvPr>
            <p:ph type="body" idx="1"/>
          </p:nvPr>
        </p:nvSpPr>
        <p:spPr/>
        <p:txBody>
          <a:bodyPr/>
          <a:lstStyle/>
          <a:p>
            <a:r>
              <a:rPr lang="en-US" dirty="0"/>
              <a:t>Measure of the amount of work an application must perform in unit time</a:t>
            </a:r>
          </a:p>
          <a:p>
            <a:pPr lvl="1"/>
            <a:r>
              <a:rPr lang="en-US" dirty="0"/>
              <a:t>Transactions per second</a:t>
            </a:r>
          </a:p>
          <a:p>
            <a:pPr lvl="1"/>
            <a:r>
              <a:rPr lang="en-US" dirty="0"/>
              <a:t>Messages per minute</a:t>
            </a:r>
          </a:p>
          <a:p>
            <a:r>
              <a:rPr lang="en-US" dirty="0">
                <a:solidFill>
                  <a:srgbClr val="0432FF"/>
                </a:solidFill>
              </a:rPr>
              <a:t>Is required throughput:</a:t>
            </a:r>
          </a:p>
          <a:p>
            <a:pPr lvl="1"/>
            <a:r>
              <a:rPr lang="en-US" dirty="0">
                <a:solidFill>
                  <a:srgbClr val="0432FF"/>
                </a:solidFill>
              </a:rPr>
              <a:t>Average?</a:t>
            </a:r>
          </a:p>
          <a:p>
            <a:pPr lvl="1"/>
            <a:r>
              <a:rPr lang="en-US" dirty="0">
                <a:solidFill>
                  <a:srgbClr val="0432FF"/>
                </a:solidFill>
              </a:rPr>
              <a:t>Peak?</a:t>
            </a:r>
          </a:p>
          <a:p>
            <a:r>
              <a:rPr lang="en-US" dirty="0"/>
              <a:t>Many system have low average but high peak throughput requirements</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13</a:t>
            </a:fld>
            <a:endParaRPr lang="en-US" altLang="en-US">
              <a:solidFill>
                <a:prstClr val="black">
                  <a:tint val="75000"/>
                </a:prstClr>
              </a:solidFill>
            </a:endParaRPr>
          </a:p>
        </p:txBody>
      </p:sp>
    </p:spTree>
    <p:extLst>
      <p:ext uri="{BB962C8B-B14F-4D97-AF65-F5344CB8AC3E}">
        <p14:creationId xmlns:p14="http://schemas.microsoft.com/office/powerpoint/2010/main" val="1213744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latin typeface="Verdana" charset="0"/>
              </a:rPr>
              <a:t>Performance: Throughput </a:t>
            </a:r>
            <a:r>
              <a:rPr lang="en-US" sz="2000" dirty="0">
                <a:latin typeface="Verdana" charset="0"/>
              </a:rPr>
              <a:t>(cont’d)</a:t>
            </a:r>
          </a:p>
        </p:txBody>
      </p:sp>
      <p:sp>
        <p:nvSpPr>
          <p:cNvPr id="72707" name="Rectangle 3"/>
          <p:cNvSpPr>
            <a:spLocks noGrp="1" noChangeArrowheads="1"/>
          </p:cNvSpPr>
          <p:nvPr>
            <p:ph type="body" idx="1"/>
          </p:nvPr>
        </p:nvSpPr>
        <p:spPr/>
        <p:txBody>
          <a:bodyPr/>
          <a:lstStyle/>
          <a:p>
            <a:r>
              <a:rPr lang="en-US" sz="2600" dirty="0"/>
              <a:t>System must achieve 100 </a:t>
            </a:r>
            <a:r>
              <a:rPr lang="en-US" sz="2600" dirty="0" err="1"/>
              <a:t>mps</a:t>
            </a:r>
            <a:r>
              <a:rPr lang="en-US" sz="2600" dirty="0"/>
              <a:t> throughput </a:t>
            </a:r>
          </a:p>
          <a:p>
            <a:pPr lvl="1"/>
            <a:r>
              <a:rPr lang="en-US" sz="2200" dirty="0"/>
              <a:t>BAD!!</a:t>
            </a:r>
          </a:p>
          <a:p>
            <a:r>
              <a:rPr lang="en-US" sz="2600" dirty="0"/>
              <a:t>System must achieve 100 </a:t>
            </a:r>
            <a:r>
              <a:rPr lang="en-US" sz="2600" dirty="0" err="1"/>
              <a:t>mps</a:t>
            </a:r>
            <a:r>
              <a:rPr lang="en-US" sz="2600" dirty="0"/>
              <a:t> peak throughput for </a:t>
            </a:r>
            <a:r>
              <a:rPr lang="en-US" sz="2600" i="1" dirty="0" err="1"/>
              <a:t>PaymentReceived</a:t>
            </a:r>
            <a:r>
              <a:rPr lang="en-US" sz="2600" dirty="0"/>
              <a:t> messages</a:t>
            </a:r>
          </a:p>
          <a:p>
            <a:pPr lvl="1"/>
            <a:r>
              <a:rPr lang="en-US" sz="2200" dirty="0"/>
              <a:t>GOOD!!!</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14</a:t>
            </a:fld>
            <a:endParaRPr lang="en-US" altLang="en-US">
              <a:solidFill>
                <a:prstClr val="black">
                  <a:tint val="75000"/>
                </a:prstClr>
              </a:solidFill>
            </a:endParaRPr>
          </a:p>
        </p:txBody>
      </p:sp>
    </p:spTree>
    <p:extLst>
      <p:ext uri="{BB962C8B-B14F-4D97-AF65-F5344CB8AC3E}">
        <p14:creationId xmlns:p14="http://schemas.microsoft.com/office/powerpoint/2010/main" val="4086577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latin typeface="Verdana" charset="0"/>
              </a:rPr>
              <a:t>Performance: Response Time</a:t>
            </a:r>
          </a:p>
        </p:txBody>
      </p:sp>
      <p:sp>
        <p:nvSpPr>
          <p:cNvPr id="73731" name="Rectangle 3"/>
          <p:cNvSpPr>
            <a:spLocks noGrp="1" noChangeArrowheads="1"/>
          </p:cNvSpPr>
          <p:nvPr>
            <p:ph type="body" idx="1"/>
          </p:nvPr>
        </p:nvSpPr>
        <p:spPr/>
        <p:txBody>
          <a:bodyPr/>
          <a:lstStyle/>
          <a:p>
            <a:pPr>
              <a:lnSpc>
                <a:spcPct val="90000"/>
              </a:lnSpc>
            </a:pPr>
            <a:r>
              <a:rPr lang="en-US" dirty="0"/>
              <a:t>Measure of the latency an application exhibits in processing a request</a:t>
            </a:r>
          </a:p>
          <a:p>
            <a:pPr>
              <a:lnSpc>
                <a:spcPct val="90000"/>
              </a:lnSpc>
            </a:pPr>
            <a:r>
              <a:rPr lang="en-US" dirty="0"/>
              <a:t>Usually measured in (</a:t>
            </a:r>
            <a:r>
              <a:rPr lang="en-US" dirty="0" err="1"/>
              <a:t>milli</a:t>
            </a:r>
            <a:r>
              <a:rPr lang="en-US" dirty="0"/>
              <a:t>)seconds </a:t>
            </a:r>
          </a:p>
          <a:p>
            <a:pPr>
              <a:lnSpc>
                <a:spcPct val="90000"/>
              </a:lnSpc>
            </a:pPr>
            <a:r>
              <a:rPr lang="en-US" dirty="0"/>
              <a:t>Often an important metric for users</a:t>
            </a:r>
          </a:p>
          <a:p>
            <a:pPr>
              <a:lnSpc>
                <a:spcPct val="90000"/>
              </a:lnSpc>
            </a:pPr>
            <a:r>
              <a:rPr lang="en-US" dirty="0">
                <a:solidFill>
                  <a:srgbClr val="0432FF"/>
                </a:solidFill>
              </a:rPr>
              <a:t>Is required response time:</a:t>
            </a:r>
          </a:p>
          <a:p>
            <a:pPr lvl="1">
              <a:lnSpc>
                <a:spcPct val="90000"/>
              </a:lnSpc>
            </a:pPr>
            <a:r>
              <a:rPr lang="en-US" dirty="0">
                <a:solidFill>
                  <a:srgbClr val="0432FF"/>
                </a:solidFill>
              </a:rPr>
              <a:t>Guaranteed?</a:t>
            </a:r>
          </a:p>
          <a:p>
            <a:pPr lvl="1">
              <a:lnSpc>
                <a:spcPct val="90000"/>
              </a:lnSpc>
            </a:pPr>
            <a:r>
              <a:rPr lang="en-US" dirty="0">
                <a:solidFill>
                  <a:srgbClr val="0432FF"/>
                </a:solidFill>
              </a:rPr>
              <a:t>Average?</a:t>
            </a:r>
          </a:p>
          <a:p>
            <a:pPr>
              <a:lnSpc>
                <a:spcPct val="90000"/>
              </a:lnSpc>
            </a:pPr>
            <a:r>
              <a:rPr lang="en-US" dirty="0"/>
              <a:t>E.g. 95% of responses in sub-4 seconds, and all within 10 seconds</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15</a:t>
            </a:fld>
            <a:endParaRPr lang="en-US" altLang="en-US">
              <a:solidFill>
                <a:prstClr val="black">
                  <a:tint val="75000"/>
                </a:prstClr>
              </a:solidFill>
            </a:endParaRPr>
          </a:p>
        </p:txBody>
      </p:sp>
    </p:spTree>
    <p:extLst>
      <p:ext uri="{BB962C8B-B14F-4D97-AF65-F5344CB8AC3E}">
        <p14:creationId xmlns:p14="http://schemas.microsoft.com/office/powerpoint/2010/main" val="175960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dirty="0">
                <a:latin typeface="Verdana" charset="0"/>
              </a:rPr>
              <a:t>Performance: Deadlines</a:t>
            </a:r>
          </a:p>
        </p:txBody>
      </p:sp>
      <p:sp>
        <p:nvSpPr>
          <p:cNvPr id="74755" name="Rectangle 3"/>
          <p:cNvSpPr>
            <a:spLocks noGrp="1" noChangeArrowheads="1"/>
          </p:cNvSpPr>
          <p:nvPr>
            <p:ph type="body" idx="1"/>
          </p:nvPr>
        </p:nvSpPr>
        <p:spPr/>
        <p:txBody>
          <a:bodyPr/>
          <a:lstStyle/>
          <a:p>
            <a:r>
              <a:rPr lang="en-US" altLang="ja-JP" dirty="0"/>
              <a:t>“something must be completed before some specified time”</a:t>
            </a:r>
          </a:p>
          <a:p>
            <a:pPr lvl="1"/>
            <a:r>
              <a:rPr lang="en-US" dirty="0"/>
              <a:t>Payroll system must complete by 2am so that electronic transfers can be sent to bank</a:t>
            </a:r>
          </a:p>
          <a:p>
            <a:pPr lvl="1"/>
            <a:r>
              <a:rPr lang="en-US" dirty="0"/>
              <a:t>Weekly accounting run must complete by 6am Monday so that figures are available to management</a:t>
            </a:r>
          </a:p>
          <a:p>
            <a:r>
              <a:rPr lang="en-US" dirty="0"/>
              <a:t>Deadlines often associated with batch jobs in IT systems.</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16</a:t>
            </a:fld>
            <a:endParaRPr lang="en-US" altLang="en-US">
              <a:solidFill>
                <a:prstClr val="black">
                  <a:tint val="75000"/>
                </a:prstClr>
              </a:solidFill>
            </a:endParaRPr>
          </a:p>
        </p:txBody>
      </p:sp>
    </p:spTree>
    <p:extLst>
      <p:ext uri="{BB962C8B-B14F-4D97-AF65-F5344CB8AC3E}">
        <p14:creationId xmlns:p14="http://schemas.microsoft.com/office/powerpoint/2010/main" val="288726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atin typeface="Verdana" charset="0"/>
              </a:rPr>
              <a:t>Scalability</a:t>
            </a:r>
          </a:p>
        </p:txBody>
      </p:sp>
      <p:sp>
        <p:nvSpPr>
          <p:cNvPr id="75779" name="Rectangle 3"/>
          <p:cNvSpPr>
            <a:spLocks noGrp="1" noChangeArrowheads="1"/>
          </p:cNvSpPr>
          <p:nvPr>
            <p:ph type="body" idx="1"/>
          </p:nvPr>
        </p:nvSpPr>
        <p:spPr/>
        <p:txBody>
          <a:bodyPr/>
          <a:lstStyle/>
          <a:p>
            <a:r>
              <a:rPr lang="en-US" altLang="ja-JP" dirty="0">
                <a:solidFill>
                  <a:srgbClr val="0000FF"/>
                </a:solidFill>
              </a:rPr>
              <a:t>Scalability</a:t>
            </a:r>
            <a:r>
              <a:rPr lang="en-US" altLang="ja-JP" dirty="0"/>
              <a:t>: How well a solution to some problem will work when the size of the problem increases.</a:t>
            </a:r>
          </a:p>
          <a:p>
            <a:r>
              <a:rPr lang="en-US" dirty="0"/>
              <a:t>4 common scalability issues in IT systems:</a:t>
            </a:r>
          </a:p>
          <a:p>
            <a:pPr lvl="1"/>
            <a:r>
              <a:rPr lang="en-US" dirty="0"/>
              <a:t>Request load</a:t>
            </a:r>
          </a:p>
          <a:p>
            <a:pPr lvl="1"/>
            <a:r>
              <a:rPr lang="en-US" dirty="0"/>
              <a:t>Connections</a:t>
            </a:r>
          </a:p>
          <a:p>
            <a:pPr lvl="1"/>
            <a:r>
              <a:rPr lang="en-US" dirty="0"/>
              <a:t>Data size</a:t>
            </a:r>
          </a:p>
          <a:p>
            <a:pPr lvl="1"/>
            <a:r>
              <a:rPr lang="en-US" dirty="0"/>
              <a:t>Deployments</a:t>
            </a:r>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17</a:t>
            </a:fld>
            <a:endParaRPr lang="en-US" altLang="en-US">
              <a:solidFill>
                <a:prstClr val="black">
                  <a:tint val="75000"/>
                </a:prstClr>
              </a:solidFill>
            </a:endParaRPr>
          </a:p>
        </p:txBody>
      </p:sp>
    </p:spTree>
    <p:extLst>
      <p:ext uri="{BB962C8B-B14F-4D97-AF65-F5344CB8AC3E}">
        <p14:creationId xmlns:p14="http://schemas.microsoft.com/office/powerpoint/2010/main" val="428626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atin typeface="Verdana" charset="0"/>
              </a:rPr>
              <a:t>Scalability: Request Load</a:t>
            </a:r>
          </a:p>
        </p:txBody>
      </p:sp>
      <p:sp>
        <p:nvSpPr>
          <p:cNvPr id="76803" name="Rectangle 3"/>
          <p:cNvSpPr>
            <a:spLocks noGrp="1" noChangeArrowheads="1"/>
          </p:cNvSpPr>
          <p:nvPr>
            <p:ph type="body" idx="1"/>
          </p:nvPr>
        </p:nvSpPr>
        <p:spPr/>
        <p:txBody>
          <a:bodyPr/>
          <a:lstStyle/>
          <a:p>
            <a:r>
              <a:rPr lang="en-US" dirty="0"/>
              <a:t>How does a 100 </a:t>
            </a:r>
            <a:r>
              <a:rPr lang="en-US" dirty="0" err="1"/>
              <a:t>tps</a:t>
            </a:r>
            <a:r>
              <a:rPr lang="en-US" dirty="0"/>
              <a:t> application behave when simultaneous request load grows? </a:t>
            </a:r>
          </a:p>
          <a:p>
            <a:pPr lvl="1"/>
            <a:r>
              <a:rPr lang="en-US" dirty="0"/>
              <a:t>e.g., from 100 to 1000 requests per second?</a:t>
            </a:r>
          </a:p>
          <a:p>
            <a:r>
              <a:rPr lang="en-US" dirty="0"/>
              <a:t>Ideal solution, without additional hardware capacity:</a:t>
            </a:r>
          </a:p>
          <a:p>
            <a:pPr lvl="1"/>
            <a:r>
              <a:rPr lang="en-US" dirty="0"/>
              <a:t>as the load increases, throughput remains constant (i.e. 100 </a:t>
            </a:r>
            <a:r>
              <a:rPr lang="en-US" dirty="0" err="1"/>
              <a:t>tps</a:t>
            </a:r>
            <a:r>
              <a:rPr lang="en-US" dirty="0"/>
              <a:t>), and response time per request increases only linearly (i.e. from 1 second to 10 seconds).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18</a:t>
            </a:fld>
            <a:endParaRPr lang="en-US" altLang="en-US">
              <a:solidFill>
                <a:prstClr val="black">
                  <a:tint val="75000"/>
                </a:prstClr>
              </a:solidFill>
            </a:endParaRPr>
          </a:p>
        </p:txBody>
      </p:sp>
    </p:spTree>
    <p:extLst>
      <p:ext uri="{BB962C8B-B14F-4D97-AF65-F5344CB8AC3E}">
        <p14:creationId xmlns:p14="http://schemas.microsoft.com/office/powerpoint/2010/main" val="2625169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93748" y="227461"/>
            <a:ext cx="8229600" cy="812800"/>
          </a:xfrm>
        </p:spPr>
        <p:txBody>
          <a:bodyPr/>
          <a:lstStyle/>
          <a:p>
            <a:r>
              <a:rPr lang="en-US" dirty="0">
                <a:latin typeface="Verdana" charset="0"/>
              </a:rPr>
              <a:t>Scalability – Add more hardware …</a:t>
            </a:r>
          </a:p>
        </p:txBody>
      </p:sp>
      <p:grpSp>
        <p:nvGrpSpPr>
          <p:cNvPr id="77827" name="Group 4"/>
          <p:cNvGrpSpPr>
            <a:grpSpLocks noChangeAspect="1"/>
          </p:cNvGrpSpPr>
          <p:nvPr/>
        </p:nvGrpSpPr>
        <p:grpSpPr bwMode="auto">
          <a:xfrm>
            <a:off x="773584" y="1096322"/>
            <a:ext cx="7845803" cy="4340618"/>
            <a:chOff x="2614" y="8161"/>
            <a:chExt cx="7067" cy="4267"/>
          </a:xfrm>
        </p:grpSpPr>
        <p:sp>
          <p:nvSpPr>
            <p:cNvPr id="77828" name="AutoShape 5"/>
            <p:cNvSpPr>
              <a:spLocks noChangeAspect="1" noChangeArrowheads="1"/>
            </p:cNvSpPr>
            <p:nvPr/>
          </p:nvSpPr>
          <p:spPr bwMode="auto">
            <a:xfrm>
              <a:off x="2614" y="8161"/>
              <a:ext cx="7067" cy="42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77829" name="AutoShape 6"/>
            <p:cNvSpPr>
              <a:spLocks noChangeArrowheads="1"/>
            </p:cNvSpPr>
            <p:nvPr/>
          </p:nvSpPr>
          <p:spPr bwMode="auto">
            <a:xfrm>
              <a:off x="5595" y="8881"/>
              <a:ext cx="1326"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0" name="AutoShape 7"/>
            <p:cNvSpPr>
              <a:spLocks noChangeArrowheads="1"/>
            </p:cNvSpPr>
            <p:nvPr/>
          </p:nvSpPr>
          <p:spPr bwMode="auto">
            <a:xfrm>
              <a:off x="3940" y="11473"/>
              <a:ext cx="1328"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1" name="computr3"/>
            <p:cNvSpPr>
              <a:spLocks noEditPoints="1" noChangeArrowheads="1"/>
            </p:cNvSpPr>
            <p:nvPr/>
          </p:nvSpPr>
          <p:spPr bwMode="auto">
            <a:xfrm>
              <a:off x="4130" y="10753"/>
              <a:ext cx="799" cy="8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13 w 21600"/>
                <a:gd name="T13" fmla="*/ 2587 h 21600"/>
                <a:gd name="T14" fmla="*/ 16355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2" name="AutoShape 9"/>
            <p:cNvSpPr>
              <a:spLocks noChangeArrowheads="1"/>
            </p:cNvSpPr>
            <p:nvPr/>
          </p:nvSpPr>
          <p:spPr bwMode="auto">
            <a:xfrm>
              <a:off x="2614" y="11473"/>
              <a:ext cx="1328"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3" name="computr3"/>
            <p:cNvSpPr>
              <a:spLocks noEditPoints="1" noChangeArrowheads="1"/>
            </p:cNvSpPr>
            <p:nvPr/>
          </p:nvSpPr>
          <p:spPr bwMode="auto">
            <a:xfrm>
              <a:off x="2898" y="10753"/>
              <a:ext cx="799" cy="8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13 w 21600"/>
                <a:gd name="T13" fmla="*/ 2587 h 21600"/>
                <a:gd name="T14" fmla="*/ 16355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4" name="computr3"/>
            <p:cNvSpPr>
              <a:spLocks noEditPoints="1" noChangeArrowheads="1"/>
            </p:cNvSpPr>
            <p:nvPr/>
          </p:nvSpPr>
          <p:spPr bwMode="auto">
            <a:xfrm>
              <a:off x="5877" y="8161"/>
              <a:ext cx="800" cy="8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3 w 21600"/>
                <a:gd name="T13" fmla="*/ 2587 h 21600"/>
                <a:gd name="T14" fmla="*/ 16362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5" name="AutoShape 12"/>
            <p:cNvSpPr>
              <a:spLocks noChangeArrowheads="1"/>
            </p:cNvSpPr>
            <p:nvPr/>
          </p:nvSpPr>
          <p:spPr bwMode="auto">
            <a:xfrm>
              <a:off x="6509" y="11575"/>
              <a:ext cx="1328"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6" name="computr3"/>
            <p:cNvSpPr>
              <a:spLocks noEditPoints="1" noChangeArrowheads="1"/>
            </p:cNvSpPr>
            <p:nvPr/>
          </p:nvSpPr>
          <p:spPr bwMode="auto">
            <a:xfrm>
              <a:off x="6755" y="10855"/>
              <a:ext cx="800" cy="80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03 w 21600"/>
                <a:gd name="T13" fmla="*/ 2590 h 21600"/>
                <a:gd name="T14" fmla="*/ 16362 w 21600"/>
                <a:gd name="T15" fmla="*/ 11775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7" name="AutoShape 14"/>
            <p:cNvSpPr>
              <a:spLocks noChangeArrowheads="1"/>
            </p:cNvSpPr>
            <p:nvPr/>
          </p:nvSpPr>
          <p:spPr bwMode="auto">
            <a:xfrm>
              <a:off x="2719" y="9868"/>
              <a:ext cx="1328" cy="720"/>
            </a:xfrm>
            <a:prstGeom prst="cube">
              <a:avLst>
                <a:gd name="adj" fmla="val 25000"/>
              </a:avLst>
            </a:prstGeom>
            <a:solidFill>
              <a:srgbClr val="FFFFFF"/>
            </a:solidFill>
            <a:ln w="9525">
              <a:solidFill>
                <a:srgbClr val="000000"/>
              </a:solidFill>
              <a:miter lim="800000"/>
              <a:headEnd/>
              <a:tailEnd/>
            </a:ln>
          </p:spPr>
          <p:txBody>
            <a:bodyPr lIns="82296" tIns="41148" rIns="82296" bIns="41148"/>
            <a:lstStyle/>
            <a:p>
              <a:r>
                <a:rPr lang="en-US" sz="1000"/>
                <a:t>Application</a:t>
              </a:r>
              <a:endParaRPr lang="en-US"/>
            </a:p>
          </p:txBody>
        </p:sp>
        <p:sp>
          <p:nvSpPr>
            <p:cNvPr id="77838" name="computr3"/>
            <p:cNvSpPr>
              <a:spLocks noEditPoints="1" noChangeArrowheads="1"/>
            </p:cNvSpPr>
            <p:nvPr/>
          </p:nvSpPr>
          <p:spPr bwMode="auto">
            <a:xfrm>
              <a:off x="3003" y="9148"/>
              <a:ext cx="801" cy="8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820 w 21600"/>
                <a:gd name="T13" fmla="*/ 2587 h 21600"/>
                <a:gd name="T14" fmla="*/ 16369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en-US"/>
            </a:p>
          </p:txBody>
        </p:sp>
        <p:sp>
          <p:nvSpPr>
            <p:cNvPr id="77839" name="AutoShape 16"/>
            <p:cNvSpPr>
              <a:spLocks noChangeArrowheads="1"/>
            </p:cNvSpPr>
            <p:nvPr/>
          </p:nvSpPr>
          <p:spPr bwMode="auto">
            <a:xfrm rot="-1831168">
              <a:off x="4193" y="9868"/>
              <a:ext cx="1377" cy="629"/>
            </a:xfrm>
            <a:prstGeom prst="leftArrow">
              <a:avLst>
                <a:gd name="adj1" fmla="val 50000"/>
                <a:gd name="adj2" fmla="val 54730"/>
              </a:avLst>
            </a:prstGeom>
            <a:solidFill>
              <a:srgbClr val="FFFFFF"/>
            </a:solidFill>
            <a:ln w="9525">
              <a:solidFill>
                <a:srgbClr val="000000"/>
              </a:solidFill>
              <a:miter lim="800000"/>
              <a:headEnd/>
              <a:tailEnd/>
            </a:ln>
          </p:spPr>
          <p:txBody>
            <a:bodyPr/>
            <a:lstStyle/>
            <a:p>
              <a:endParaRPr lang="en-US"/>
            </a:p>
          </p:txBody>
        </p:sp>
        <p:sp>
          <p:nvSpPr>
            <p:cNvPr id="77840" name="AutoShape 17"/>
            <p:cNvSpPr>
              <a:spLocks noChangeArrowheads="1"/>
            </p:cNvSpPr>
            <p:nvPr/>
          </p:nvSpPr>
          <p:spPr bwMode="auto">
            <a:xfrm rot="-7433464">
              <a:off x="6385" y="9988"/>
              <a:ext cx="1237" cy="569"/>
            </a:xfrm>
            <a:prstGeom prst="leftArrow">
              <a:avLst>
                <a:gd name="adj1" fmla="val 50000"/>
                <a:gd name="adj2" fmla="val 54350"/>
              </a:avLst>
            </a:prstGeom>
            <a:solidFill>
              <a:srgbClr val="FFFFFF"/>
            </a:solidFill>
            <a:ln w="9525">
              <a:solidFill>
                <a:srgbClr val="000000"/>
              </a:solidFill>
              <a:miter lim="800000"/>
              <a:headEnd/>
              <a:tailEnd/>
            </a:ln>
          </p:spPr>
          <p:txBody>
            <a:bodyPr/>
            <a:lstStyle/>
            <a:p>
              <a:endParaRPr lang="en-US"/>
            </a:p>
          </p:txBody>
        </p:sp>
        <p:sp>
          <p:nvSpPr>
            <p:cNvPr id="77841" name="Text Box 18"/>
            <p:cNvSpPr txBox="1">
              <a:spLocks noChangeArrowheads="1"/>
            </p:cNvSpPr>
            <p:nvPr/>
          </p:nvSpPr>
          <p:spPr bwMode="auto">
            <a:xfrm>
              <a:off x="3751" y="9169"/>
              <a:ext cx="1515" cy="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296" tIns="41148" rIns="82296" bIns="41148"/>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900" i="1">
                  <a:latin typeface="Arial Narrow" charset="0"/>
                </a:rPr>
                <a:t>Scale-out: Application replicated on different machines</a:t>
              </a:r>
              <a:endParaRPr lang="en-US"/>
            </a:p>
          </p:txBody>
        </p:sp>
        <p:sp>
          <p:nvSpPr>
            <p:cNvPr id="77842" name="Text Box 19"/>
            <p:cNvSpPr txBox="1">
              <a:spLocks noChangeArrowheads="1"/>
            </p:cNvSpPr>
            <p:nvPr/>
          </p:nvSpPr>
          <p:spPr bwMode="auto">
            <a:xfrm>
              <a:off x="6930" y="8374"/>
              <a:ext cx="1473" cy="1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82296" tIns="41148" rIns="82296" bIns="41148"/>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r>
                <a:rPr lang="en-US" sz="900" i="1">
                  <a:latin typeface="Arial Narrow" charset="0"/>
                </a:rPr>
                <a:t>Scale-up: </a:t>
              </a:r>
            </a:p>
            <a:p>
              <a:r>
                <a:rPr lang="en-US" sz="900" i="1">
                  <a:latin typeface="Arial Narrow" charset="0"/>
                </a:rPr>
                <a:t>Single application instance is executed on a multiprocessor machine</a:t>
              </a:r>
              <a:endParaRPr lang="en-US"/>
            </a:p>
          </p:txBody>
        </p:sp>
        <p:sp>
          <p:nvSpPr>
            <p:cNvPr id="305172" name="AutoShape 20"/>
            <p:cNvSpPr>
              <a:spLocks noChangeArrowheads="1"/>
            </p:cNvSpPr>
            <p:nvPr/>
          </p:nvSpPr>
          <p:spPr bwMode="auto">
            <a:xfrm>
              <a:off x="9302" y="11483"/>
              <a:ext cx="379" cy="431"/>
            </a:xfrm>
            <a:prstGeom prst="flowChartMultidocumen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305173" name="Rectangle 21"/>
            <p:cNvSpPr>
              <a:spLocks noChangeArrowheads="1"/>
            </p:cNvSpPr>
            <p:nvPr/>
          </p:nvSpPr>
          <p:spPr bwMode="auto">
            <a:xfrm>
              <a:off x="7456" y="10721"/>
              <a:ext cx="526" cy="43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2296" tIns="41148" rIns="82296" bIns="41148"/>
            <a:lstStyle/>
            <a:p>
              <a:pPr>
                <a:defRPr/>
              </a:pPr>
              <a:endParaRPr lang="en-CA"/>
            </a:p>
          </p:txBody>
        </p:sp>
        <p:sp>
          <p:nvSpPr>
            <p:cNvPr id="305174" name="Rectangle 22"/>
            <p:cNvSpPr>
              <a:spLocks noChangeArrowheads="1"/>
            </p:cNvSpPr>
            <p:nvPr/>
          </p:nvSpPr>
          <p:spPr bwMode="auto">
            <a:xfrm>
              <a:off x="7551" y="10866"/>
              <a:ext cx="537" cy="43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2296" tIns="41148" rIns="82296" bIns="41148"/>
            <a:lstStyle/>
            <a:p>
              <a:pPr>
                <a:defRPr/>
              </a:pPr>
              <a:endParaRPr lang="en-CA"/>
            </a:p>
          </p:txBody>
        </p:sp>
        <p:sp>
          <p:nvSpPr>
            <p:cNvPr id="305175" name="Rectangle 23"/>
            <p:cNvSpPr>
              <a:spLocks noChangeArrowheads="1"/>
            </p:cNvSpPr>
            <p:nvPr/>
          </p:nvSpPr>
          <p:spPr bwMode="auto">
            <a:xfrm>
              <a:off x="7644" y="11010"/>
              <a:ext cx="549" cy="431"/>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82296" tIns="41148" rIns="82296" bIns="41148"/>
            <a:lstStyle/>
            <a:p>
              <a:pPr>
                <a:defRPr/>
              </a:pPr>
              <a:r>
                <a:rPr lang="en-US" sz="900"/>
                <a:t>CPU</a:t>
              </a:r>
              <a:endParaRPr lang="en-US"/>
            </a:p>
          </p:txBody>
        </p:sp>
      </p:gr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19</a:t>
            </a:fld>
            <a:endParaRPr lang="en-US" altLang="en-US">
              <a:solidFill>
                <a:prstClr val="black">
                  <a:tint val="75000"/>
                </a:prstClr>
              </a:solidFill>
            </a:endParaRPr>
          </a:p>
        </p:txBody>
      </p:sp>
    </p:spTree>
    <p:extLst>
      <p:ext uri="{BB962C8B-B14F-4D97-AF65-F5344CB8AC3E}">
        <p14:creationId xmlns:p14="http://schemas.microsoft.com/office/powerpoint/2010/main" val="3005088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a:t>
            </a:r>
          </a:p>
        </p:txBody>
      </p:sp>
      <p:sp>
        <p:nvSpPr>
          <p:cNvPr id="3" name="Content Placeholder 2"/>
          <p:cNvSpPr>
            <a:spLocks noGrp="1"/>
          </p:cNvSpPr>
          <p:nvPr>
            <p:ph idx="1"/>
          </p:nvPr>
        </p:nvSpPr>
        <p:spPr/>
        <p:txBody>
          <a:bodyPr/>
          <a:lstStyle/>
          <a:p>
            <a:r>
              <a:rPr lang="en-US" dirty="0"/>
              <a:t>Material from several sources including:</a:t>
            </a:r>
          </a:p>
          <a:p>
            <a:pPr lvl="1"/>
            <a:r>
              <a:rPr lang="en-US" dirty="0"/>
              <a:t>Ian Gorton. </a:t>
            </a:r>
            <a:r>
              <a:rPr lang="en-US" i="1" dirty="0"/>
              <a:t>Essential Software Architecture (2nd Edition)</a:t>
            </a:r>
            <a:r>
              <a:rPr lang="en-US" dirty="0"/>
              <a:t>, Springer-</a:t>
            </a:r>
            <a:r>
              <a:rPr lang="en-US" dirty="0" err="1"/>
              <a:t>Verlag</a:t>
            </a:r>
            <a:r>
              <a:rPr lang="en-US" dirty="0"/>
              <a:t>.</a:t>
            </a:r>
          </a:p>
          <a:p>
            <a:pPr lvl="1"/>
            <a:r>
              <a:rPr lang="en-US" dirty="0"/>
              <a:t>R.N. Taylor, N. </a:t>
            </a:r>
            <a:r>
              <a:rPr lang="en-US" dirty="0" err="1"/>
              <a:t>Medvidovic</a:t>
            </a:r>
            <a:r>
              <a:rPr lang="en-US" dirty="0"/>
              <a:t>, and E.M. </a:t>
            </a:r>
            <a:r>
              <a:rPr lang="en-US" dirty="0" err="1"/>
              <a:t>Dashofy</a:t>
            </a:r>
            <a:r>
              <a:rPr lang="en-US" dirty="0"/>
              <a:t>. </a:t>
            </a:r>
            <a:r>
              <a:rPr lang="en-US" i="1" dirty="0"/>
              <a:t>Software Architecture: Foundations, Theory and Practice</a:t>
            </a:r>
            <a:r>
              <a:rPr lang="en-US" dirty="0"/>
              <a:t>, Wiley. </a:t>
            </a:r>
          </a:p>
          <a:p>
            <a:endParaRPr lang="en-US" dirty="0"/>
          </a:p>
        </p:txBody>
      </p:sp>
      <p:sp>
        <p:nvSpPr>
          <p:cNvPr id="5" name="Slide Number Placeholder 4"/>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a:t>
            </a:fld>
            <a:endParaRPr lang="en-US" altLang="en-US">
              <a:solidFill>
                <a:prstClr val="black">
                  <a:tint val="75000"/>
                </a:prstClr>
              </a:solidFill>
            </a:endParaRPr>
          </a:p>
        </p:txBody>
      </p:sp>
    </p:spTree>
    <p:extLst>
      <p:ext uri="{BB962C8B-B14F-4D97-AF65-F5344CB8AC3E}">
        <p14:creationId xmlns:p14="http://schemas.microsoft.com/office/powerpoint/2010/main" val="46497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atin typeface="Verdana" charset="0"/>
              </a:rPr>
              <a:t>Scalability: Connections</a:t>
            </a:r>
          </a:p>
        </p:txBody>
      </p:sp>
      <p:sp>
        <p:nvSpPr>
          <p:cNvPr id="79875" name="Rectangle 3"/>
          <p:cNvSpPr>
            <a:spLocks noGrp="1" noChangeArrowheads="1"/>
          </p:cNvSpPr>
          <p:nvPr>
            <p:ph type="body" idx="1"/>
          </p:nvPr>
        </p:nvSpPr>
        <p:spPr/>
        <p:txBody>
          <a:bodyPr/>
          <a:lstStyle/>
          <a:p>
            <a:pPr>
              <a:lnSpc>
                <a:spcPct val="90000"/>
              </a:lnSpc>
            </a:pPr>
            <a:r>
              <a:rPr lang="en-US" dirty="0"/>
              <a:t>What happens if number of simultaneous connections to an application increases</a:t>
            </a:r>
          </a:p>
          <a:p>
            <a:pPr lvl="1">
              <a:lnSpc>
                <a:spcPct val="90000"/>
              </a:lnSpc>
            </a:pPr>
            <a:r>
              <a:rPr lang="en-US" dirty="0"/>
              <a:t>If each connection consumes a resource?</a:t>
            </a:r>
          </a:p>
          <a:p>
            <a:pPr lvl="1">
              <a:lnSpc>
                <a:spcPct val="90000"/>
              </a:lnSpc>
            </a:pPr>
            <a:r>
              <a:rPr lang="en-US" dirty="0"/>
              <a:t>Exceed maximum number of connections?</a:t>
            </a:r>
          </a:p>
          <a:p>
            <a:pPr>
              <a:lnSpc>
                <a:spcPct val="90000"/>
              </a:lnSpc>
            </a:pPr>
            <a:r>
              <a:rPr lang="en-US" dirty="0"/>
              <a:t>ISP example:</a:t>
            </a:r>
          </a:p>
          <a:p>
            <a:pPr lvl="1">
              <a:lnSpc>
                <a:spcPct val="90000"/>
              </a:lnSpc>
            </a:pPr>
            <a:r>
              <a:rPr lang="en-US" dirty="0"/>
              <a:t>Each user connection spawned a new process</a:t>
            </a:r>
          </a:p>
          <a:p>
            <a:pPr lvl="1">
              <a:lnSpc>
                <a:spcPct val="90000"/>
              </a:lnSpc>
            </a:pPr>
            <a:r>
              <a:rPr lang="en-US" dirty="0"/>
              <a:t>Virtual memory on each server exceeded at 2000 users </a:t>
            </a:r>
          </a:p>
          <a:p>
            <a:pPr lvl="1">
              <a:lnSpc>
                <a:spcPct val="90000"/>
              </a:lnSpc>
            </a:pPr>
            <a:r>
              <a:rPr lang="en-US" dirty="0"/>
              <a:t>Needed to support 100Ks of users</a:t>
            </a:r>
          </a:p>
          <a:p>
            <a:pPr lvl="1">
              <a:lnSpc>
                <a:spcPct val="90000"/>
              </a:lnSpc>
            </a:pPr>
            <a:r>
              <a:rPr lang="en-US" dirty="0"/>
              <a:t>Tech crash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20</a:t>
            </a:fld>
            <a:endParaRPr lang="en-US" altLang="en-US">
              <a:solidFill>
                <a:prstClr val="black">
                  <a:tint val="75000"/>
                </a:prstClr>
              </a:solidFill>
            </a:endParaRPr>
          </a:p>
        </p:txBody>
      </p:sp>
    </p:spTree>
    <p:extLst>
      <p:ext uri="{BB962C8B-B14F-4D97-AF65-F5344CB8AC3E}">
        <p14:creationId xmlns:p14="http://schemas.microsoft.com/office/powerpoint/2010/main" val="236249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atin typeface="Verdana" charset="0"/>
              </a:rPr>
              <a:t>Scalability: Data Size</a:t>
            </a:r>
          </a:p>
        </p:txBody>
      </p:sp>
      <p:sp>
        <p:nvSpPr>
          <p:cNvPr id="80899" name="Rectangle 3"/>
          <p:cNvSpPr>
            <a:spLocks noGrp="1" noChangeArrowheads="1"/>
          </p:cNvSpPr>
          <p:nvPr>
            <p:ph type="body" idx="1"/>
          </p:nvPr>
        </p:nvSpPr>
        <p:spPr/>
        <p:txBody>
          <a:bodyPr/>
          <a:lstStyle/>
          <a:p>
            <a:pPr>
              <a:lnSpc>
                <a:spcPct val="90000"/>
              </a:lnSpc>
            </a:pPr>
            <a:r>
              <a:rPr lang="en-US" dirty="0"/>
              <a:t>How does an application behave as the data it processes increases in size? </a:t>
            </a:r>
          </a:p>
          <a:p>
            <a:pPr lvl="1">
              <a:lnSpc>
                <a:spcPct val="90000"/>
              </a:lnSpc>
            </a:pPr>
            <a:r>
              <a:rPr lang="en-US" dirty="0"/>
              <a:t>Database table size grows from 1 million to 20 million rows?</a:t>
            </a:r>
          </a:p>
          <a:p>
            <a:pPr lvl="1">
              <a:lnSpc>
                <a:spcPct val="90000"/>
              </a:lnSpc>
            </a:pPr>
            <a:r>
              <a:rPr lang="en-US" dirty="0"/>
              <a:t>Image analysis algorithm processes images of 100MB instead of 1MB? </a:t>
            </a:r>
          </a:p>
          <a:p>
            <a:pPr lvl="1">
              <a:lnSpc>
                <a:spcPct val="90000"/>
              </a:lnSpc>
            </a:pPr>
            <a:r>
              <a:rPr lang="en-US" dirty="0"/>
              <a:t>Chat application sees average message size double?</a:t>
            </a:r>
          </a:p>
          <a:p>
            <a:pPr>
              <a:lnSpc>
                <a:spcPct val="90000"/>
              </a:lnSpc>
            </a:pPr>
            <a:r>
              <a:rPr lang="en-US" dirty="0"/>
              <a:t>Can application/algorithms scale to handle increased data requirements?</a:t>
            </a:r>
          </a:p>
          <a:p>
            <a:pPr>
              <a:lnSpc>
                <a:spcPct val="90000"/>
              </a:lnSpc>
            </a:pPr>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21</a:t>
            </a:fld>
            <a:endParaRPr lang="en-US" altLang="en-US">
              <a:solidFill>
                <a:prstClr val="black">
                  <a:tint val="75000"/>
                </a:prstClr>
              </a:solidFill>
            </a:endParaRPr>
          </a:p>
        </p:txBody>
      </p:sp>
    </p:spTree>
    <p:extLst>
      <p:ext uri="{BB962C8B-B14F-4D97-AF65-F5344CB8AC3E}">
        <p14:creationId xmlns:p14="http://schemas.microsoft.com/office/powerpoint/2010/main" val="234455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atin typeface="Verdana" charset="0"/>
              </a:rPr>
              <a:t>Scalability: Deployment</a:t>
            </a:r>
          </a:p>
        </p:txBody>
      </p:sp>
      <p:sp>
        <p:nvSpPr>
          <p:cNvPr id="81923" name="Rectangle 3"/>
          <p:cNvSpPr>
            <a:spLocks noGrp="1" noChangeArrowheads="1"/>
          </p:cNvSpPr>
          <p:nvPr>
            <p:ph type="body" idx="1"/>
          </p:nvPr>
        </p:nvSpPr>
        <p:spPr/>
        <p:txBody>
          <a:bodyPr/>
          <a:lstStyle/>
          <a:p>
            <a:r>
              <a:rPr lang="en-US" dirty="0"/>
              <a:t>How does effort to install/deploy an application increase as installation base grows?</a:t>
            </a:r>
          </a:p>
          <a:p>
            <a:pPr lvl="1"/>
            <a:r>
              <a:rPr lang="en-US" dirty="0"/>
              <a:t>Install new users?</a:t>
            </a:r>
          </a:p>
          <a:p>
            <a:pPr lvl="1"/>
            <a:r>
              <a:rPr lang="en-US" dirty="0"/>
              <a:t>Install new servers?</a:t>
            </a:r>
          </a:p>
          <a:p>
            <a:r>
              <a:rPr lang="en-US" dirty="0"/>
              <a:t>Solutions typically revolve around automatic download/installation</a:t>
            </a:r>
          </a:p>
          <a:p>
            <a:pPr lvl="1"/>
            <a:r>
              <a:rPr lang="en-US" dirty="0"/>
              <a:t>E.g. downloading applications from the Internet</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22</a:t>
            </a:fld>
            <a:endParaRPr lang="en-US" altLang="en-US">
              <a:solidFill>
                <a:prstClr val="black">
                  <a:tint val="75000"/>
                </a:prstClr>
              </a:solidFill>
            </a:endParaRPr>
          </a:p>
        </p:txBody>
      </p:sp>
    </p:spTree>
    <p:extLst>
      <p:ext uri="{BB962C8B-B14F-4D97-AF65-F5344CB8AC3E}">
        <p14:creationId xmlns:p14="http://schemas.microsoft.com/office/powerpoint/2010/main" val="220465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17067"/>
            <a:ext cx="8229600" cy="621287"/>
          </a:xfrm>
        </p:spPr>
        <p:txBody>
          <a:bodyPr/>
          <a:lstStyle/>
          <a:p>
            <a:r>
              <a:rPr lang="en-US" dirty="0">
                <a:latin typeface="Verdana" charset="0"/>
              </a:rPr>
              <a:t>Scalability thoughts  </a:t>
            </a:r>
          </a:p>
        </p:txBody>
      </p:sp>
      <p:sp>
        <p:nvSpPr>
          <p:cNvPr id="312323" name="Rectangle 3"/>
          <p:cNvSpPr>
            <a:spLocks noGrp="1" noChangeArrowheads="1"/>
          </p:cNvSpPr>
          <p:nvPr>
            <p:ph type="body" idx="1"/>
          </p:nvPr>
        </p:nvSpPr>
        <p:spPr>
          <a:xfrm>
            <a:off x="457200" y="1078049"/>
            <a:ext cx="8229600" cy="4371662"/>
          </a:xfrm>
        </p:spPr>
        <p:txBody>
          <a:bodyPr/>
          <a:lstStyle/>
          <a:p>
            <a:pPr>
              <a:lnSpc>
                <a:spcPct val="90000"/>
              </a:lnSpc>
              <a:defRPr/>
            </a:pPr>
            <a:r>
              <a:rPr lang="en-US" dirty="0">
                <a:solidFill>
                  <a:srgbClr val="0432FF"/>
                </a:solidFill>
              </a:rPr>
              <a:t>Scalability often overlooked.</a:t>
            </a:r>
          </a:p>
          <a:p>
            <a:pPr lvl="1">
              <a:lnSpc>
                <a:spcPct val="90000"/>
              </a:lnSpc>
              <a:defRPr/>
            </a:pPr>
            <a:r>
              <a:rPr lang="en-US" dirty="0"/>
              <a:t>Major cause of application failure</a:t>
            </a:r>
          </a:p>
          <a:p>
            <a:pPr lvl="1">
              <a:lnSpc>
                <a:spcPct val="90000"/>
              </a:lnSpc>
              <a:defRPr/>
            </a:pPr>
            <a:r>
              <a:rPr lang="en-US" dirty="0"/>
              <a:t>Hard to predict</a:t>
            </a:r>
          </a:p>
          <a:p>
            <a:pPr lvl="1">
              <a:lnSpc>
                <a:spcPct val="90000"/>
              </a:lnSpc>
              <a:defRPr/>
            </a:pPr>
            <a:r>
              <a:rPr lang="en-US" dirty="0"/>
              <a:t>Hard to test/validate</a:t>
            </a:r>
          </a:p>
          <a:p>
            <a:pPr lvl="1">
              <a:lnSpc>
                <a:spcPct val="90000"/>
              </a:lnSpc>
              <a:defRPr/>
            </a:pPr>
            <a:r>
              <a:rPr lang="en-US" dirty="0"/>
              <a:t>Reliance on proven designs and technologies is essential</a:t>
            </a:r>
          </a:p>
          <a:p>
            <a:pPr marL="0" indent="0">
              <a:lnSpc>
                <a:spcPct val="90000"/>
              </a:lnSpc>
              <a:buFont typeface="Wingdings" charset="0"/>
              <a:buNone/>
              <a:defRPr/>
            </a:pPr>
            <a:endParaRPr lang="en-US"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23</a:t>
            </a:fld>
            <a:endParaRPr lang="en-US" altLang="en-US">
              <a:solidFill>
                <a:prstClr val="black">
                  <a:tint val="75000"/>
                </a:prstClr>
              </a:solidFill>
            </a:endParaRPr>
          </a:p>
        </p:txBody>
      </p:sp>
    </p:spTree>
    <p:extLst>
      <p:ext uri="{BB962C8B-B14F-4D97-AF65-F5344CB8AC3E}">
        <p14:creationId xmlns:p14="http://schemas.microsoft.com/office/powerpoint/2010/main" val="288508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atin typeface="Verdana" charset="0"/>
              </a:rPr>
              <a:t>Modifiability</a:t>
            </a:r>
          </a:p>
        </p:txBody>
      </p:sp>
      <p:sp>
        <p:nvSpPr>
          <p:cNvPr id="83971" name="Rectangle 3"/>
          <p:cNvSpPr>
            <a:spLocks noGrp="1" noChangeArrowheads="1"/>
          </p:cNvSpPr>
          <p:nvPr>
            <p:ph type="body" idx="1"/>
          </p:nvPr>
        </p:nvSpPr>
        <p:spPr/>
        <p:txBody>
          <a:bodyPr/>
          <a:lstStyle/>
          <a:p>
            <a:r>
              <a:rPr lang="en-US" dirty="0"/>
              <a:t>Modifications to a software system during its lifetime are a fact of life. </a:t>
            </a:r>
          </a:p>
          <a:p>
            <a:r>
              <a:rPr lang="en-US" dirty="0"/>
              <a:t>Modifiable systems are easier to change/evolve</a:t>
            </a:r>
          </a:p>
          <a:p>
            <a:r>
              <a:rPr lang="en-US" dirty="0"/>
              <a:t>Modifiability should be assessed in context of how a system is likely to change</a:t>
            </a:r>
          </a:p>
          <a:p>
            <a:pPr lvl="1"/>
            <a:r>
              <a:rPr lang="en-US" dirty="0"/>
              <a:t>No need to facilitate changes that are highly unlikely to occur</a:t>
            </a:r>
          </a:p>
          <a:p>
            <a:pPr lvl="1"/>
            <a:r>
              <a:rPr lang="en-US" dirty="0"/>
              <a:t>Over-engineering!</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24</a:t>
            </a:fld>
            <a:endParaRPr lang="en-US" altLang="en-US">
              <a:solidFill>
                <a:prstClr val="black">
                  <a:tint val="75000"/>
                </a:prstClr>
              </a:solidFill>
            </a:endParaRPr>
          </a:p>
        </p:txBody>
      </p:sp>
    </p:spTree>
    <p:extLst>
      <p:ext uri="{BB962C8B-B14F-4D97-AF65-F5344CB8AC3E}">
        <p14:creationId xmlns:p14="http://schemas.microsoft.com/office/powerpoint/2010/main" val="2175398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dirty="0">
                <a:latin typeface="Verdana" charset="0"/>
              </a:rPr>
              <a:t>Modifiability</a:t>
            </a:r>
          </a:p>
        </p:txBody>
      </p:sp>
      <p:sp>
        <p:nvSpPr>
          <p:cNvPr id="84995" name="Rectangle 3"/>
          <p:cNvSpPr>
            <a:spLocks noGrp="1" noChangeArrowheads="1"/>
          </p:cNvSpPr>
          <p:nvPr>
            <p:ph type="body" idx="1"/>
          </p:nvPr>
        </p:nvSpPr>
        <p:spPr>
          <a:xfrm>
            <a:off x="457200" y="1014097"/>
            <a:ext cx="8229600" cy="4435615"/>
          </a:xfrm>
        </p:spPr>
        <p:txBody>
          <a:bodyPr/>
          <a:lstStyle/>
          <a:p>
            <a:r>
              <a:rPr lang="en-US" dirty="0"/>
              <a:t>Modifiability measures how easy it </a:t>
            </a:r>
            <a:r>
              <a:rPr lang="en-US" b="1" dirty="0"/>
              <a:t>may</a:t>
            </a:r>
            <a:r>
              <a:rPr lang="en-US" dirty="0"/>
              <a:t> be to change an application to cater for new (non-) functional requirements. </a:t>
            </a:r>
          </a:p>
          <a:p>
            <a:pPr lvl="1"/>
            <a:r>
              <a:rPr lang="en-US" altLang="ja-JP" b="1" dirty="0"/>
              <a:t>‘may’</a:t>
            </a:r>
            <a:r>
              <a:rPr lang="en-US" altLang="ja-JP" dirty="0"/>
              <a:t> – nearly always impossible to be certain</a:t>
            </a:r>
          </a:p>
          <a:p>
            <a:pPr lvl="1"/>
            <a:r>
              <a:rPr lang="en-US" dirty="0"/>
              <a:t>Must estimate cost/effort</a:t>
            </a:r>
          </a:p>
          <a:p>
            <a:r>
              <a:rPr lang="en-US" dirty="0"/>
              <a:t>Modifiability measures are only relevant in the context of a given architectural solution. </a:t>
            </a:r>
          </a:p>
          <a:p>
            <a:pPr lvl="1"/>
            <a:r>
              <a:rPr lang="en-US" dirty="0"/>
              <a:t>Components</a:t>
            </a:r>
          </a:p>
          <a:p>
            <a:pPr lvl="1"/>
            <a:r>
              <a:rPr lang="en-US" dirty="0"/>
              <a:t>Relationships</a:t>
            </a:r>
          </a:p>
          <a:p>
            <a:pPr lvl="1"/>
            <a:r>
              <a:rPr lang="en-US" dirty="0"/>
              <a:t>Responsibilities</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25</a:t>
            </a:fld>
            <a:endParaRPr lang="en-US" altLang="en-US">
              <a:solidFill>
                <a:prstClr val="black">
                  <a:tint val="75000"/>
                </a:prstClr>
              </a:solidFill>
            </a:endParaRPr>
          </a:p>
        </p:txBody>
      </p:sp>
    </p:spTree>
    <p:extLst>
      <p:ext uri="{BB962C8B-B14F-4D97-AF65-F5344CB8AC3E}">
        <p14:creationId xmlns:p14="http://schemas.microsoft.com/office/powerpoint/2010/main" val="1600750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atin typeface="Verdana" charset="0"/>
              </a:rPr>
              <a:t>Modifiability Scenarios</a:t>
            </a:r>
          </a:p>
        </p:txBody>
      </p:sp>
      <p:sp>
        <p:nvSpPr>
          <p:cNvPr id="86019" name="Rectangle 3"/>
          <p:cNvSpPr>
            <a:spLocks noGrp="1" noChangeArrowheads="1"/>
          </p:cNvSpPr>
          <p:nvPr>
            <p:ph type="body" idx="1"/>
          </p:nvPr>
        </p:nvSpPr>
        <p:spPr/>
        <p:txBody>
          <a:bodyPr/>
          <a:lstStyle/>
          <a:p>
            <a:pPr>
              <a:lnSpc>
                <a:spcPct val="90000"/>
              </a:lnSpc>
            </a:pPr>
            <a:r>
              <a:rPr lang="en-US" dirty="0"/>
              <a:t>The COTS speech recognition software vendor goes out of business, and we need to replace this component.</a:t>
            </a:r>
          </a:p>
          <a:p>
            <a:pPr>
              <a:lnSpc>
                <a:spcPct val="90000"/>
              </a:lnSpc>
            </a:pPr>
            <a:r>
              <a:rPr lang="en-US" dirty="0"/>
              <a:t>The application needs to be ported from Linux to the Microsoft Windows platform.</a:t>
            </a:r>
          </a:p>
          <a:p>
            <a:pPr>
              <a:lnSpc>
                <a:spcPct val="90000"/>
              </a:lnSpc>
            </a:pPr>
            <a:r>
              <a:rPr lang="en-US" dirty="0"/>
              <a:t>Provide access to the application through firewalls in addition to existing </a:t>
            </a:r>
            <a:r>
              <a:rPr lang="ja-JP" altLang="en-US" dirty="0"/>
              <a:t>“</a:t>
            </a:r>
            <a:r>
              <a:rPr lang="en-US" altLang="ja-JP" dirty="0"/>
              <a:t>behind the firewall</a:t>
            </a:r>
            <a:r>
              <a:rPr lang="ja-JP" altLang="en-US"/>
              <a:t>”</a:t>
            </a:r>
            <a:r>
              <a:rPr lang="en-US" altLang="ja-JP" dirty="0"/>
              <a:t>access.</a:t>
            </a:r>
          </a:p>
          <a:p>
            <a:pPr>
              <a:lnSpc>
                <a:spcPct val="90000"/>
              </a:lnSpc>
            </a:pPr>
            <a:endParaRPr lang="en-US"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26</a:t>
            </a:fld>
            <a:endParaRPr lang="en-US" altLang="en-US">
              <a:solidFill>
                <a:prstClr val="black">
                  <a:tint val="75000"/>
                </a:prstClr>
              </a:solidFill>
            </a:endParaRPr>
          </a:p>
        </p:txBody>
      </p:sp>
    </p:spTree>
    <p:extLst>
      <p:ext uri="{BB962C8B-B14F-4D97-AF65-F5344CB8AC3E}">
        <p14:creationId xmlns:p14="http://schemas.microsoft.com/office/powerpoint/2010/main" val="225076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dirty="0">
                <a:latin typeface="Verdana" charset="0"/>
              </a:rPr>
              <a:t>Modifiability Analysis</a:t>
            </a:r>
          </a:p>
        </p:txBody>
      </p:sp>
      <p:sp>
        <p:nvSpPr>
          <p:cNvPr id="87043" name="Rectangle 3"/>
          <p:cNvSpPr>
            <a:spLocks noGrp="1" noChangeArrowheads="1"/>
          </p:cNvSpPr>
          <p:nvPr>
            <p:ph type="body" idx="1"/>
          </p:nvPr>
        </p:nvSpPr>
        <p:spPr>
          <a:xfrm>
            <a:off x="457200" y="986690"/>
            <a:ext cx="8229600" cy="4685978"/>
          </a:xfrm>
        </p:spPr>
        <p:txBody>
          <a:bodyPr/>
          <a:lstStyle/>
          <a:p>
            <a:r>
              <a:rPr lang="en-US" dirty="0"/>
              <a:t>Impact is rarely easy to quantify</a:t>
            </a:r>
          </a:p>
          <a:p>
            <a:r>
              <a:rPr lang="en-US" dirty="0"/>
              <a:t>The best possible is a:</a:t>
            </a:r>
          </a:p>
          <a:p>
            <a:pPr lvl="1"/>
            <a:r>
              <a:rPr lang="en-US" dirty="0"/>
              <a:t>Convincing impact analysis of changes needed</a:t>
            </a:r>
          </a:p>
          <a:p>
            <a:pPr lvl="1"/>
            <a:r>
              <a:rPr lang="en-US" dirty="0"/>
              <a:t>A demonstration of how the solution can accommodate the modification without change. </a:t>
            </a:r>
          </a:p>
          <a:p>
            <a:r>
              <a:rPr lang="en-US" dirty="0">
                <a:solidFill>
                  <a:srgbClr val="0432FF"/>
                </a:solidFill>
              </a:rPr>
              <a:t>Minimizing dependencies increases modifiability</a:t>
            </a:r>
          </a:p>
          <a:p>
            <a:pPr lvl="1"/>
            <a:r>
              <a:rPr lang="en-US" dirty="0"/>
              <a:t>Changes isolated to single components likely to be less expensive than those that cause ripple effects across the architecture.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27</a:t>
            </a:fld>
            <a:endParaRPr lang="en-US" altLang="en-US">
              <a:solidFill>
                <a:prstClr val="black">
                  <a:tint val="75000"/>
                </a:prstClr>
              </a:solidFill>
            </a:endParaRPr>
          </a:p>
        </p:txBody>
      </p:sp>
    </p:spTree>
    <p:extLst>
      <p:ext uri="{BB962C8B-B14F-4D97-AF65-F5344CB8AC3E}">
        <p14:creationId xmlns:p14="http://schemas.microsoft.com/office/powerpoint/2010/main" val="1966139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atin typeface="Verdana" charset="0"/>
              </a:rPr>
              <a:t>Availability</a:t>
            </a:r>
          </a:p>
        </p:txBody>
      </p:sp>
      <p:sp>
        <p:nvSpPr>
          <p:cNvPr id="91139" name="Rectangle 3"/>
          <p:cNvSpPr>
            <a:spLocks noGrp="1" noChangeArrowheads="1"/>
          </p:cNvSpPr>
          <p:nvPr>
            <p:ph type="body" idx="1"/>
          </p:nvPr>
        </p:nvSpPr>
        <p:spPr/>
        <p:txBody>
          <a:bodyPr/>
          <a:lstStyle/>
          <a:p>
            <a:r>
              <a:rPr lang="en-US" dirty="0"/>
              <a:t>Key requirement for most IT applications</a:t>
            </a:r>
          </a:p>
          <a:p>
            <a:r>
              <a:rPr lang="en-US" dirty="0"/>
              <a:t>Measured by the proportion of the time the system is functional. E.g.</a:t>
            </a:r>
          </a:p>
          <a:p>
            <a:pPr lvl="1"/>
            <a:r>
              <a:rPr lang="en-US" dirty="0"/>
              <a:t>100% available during business hours</a:t>
            </a:r>
          </a:p>
          <a:p>
            <a:pPr lvl="1"/>
            <a:r>
              <a:rPr lang="en-US" dirty="0"/>
              <a:t>No more than 2 hours scheduled downtime per week</a:t>
            </a:r>
          </a:p>
          <a:p>
            <a:pPr lvl="1"/>
            <a:r>
              <a:rPr lang="en-US" dirty="0"/>
              <a:t>24x7x52 (100% availability)</a:t>
            </a:r>
          </a:p>
          <a:p>
            <a:r>
              <a:rPr lang="en-US" dirty="0"/>
              <a:t>Related to an application’</a:t>
            </a:r>
            <a:r>
              <a:rPr lang="en-US" altLang="ja-JP" dirty="0"/>
              <a:t>s reliability </a:t>
            </a:r>
          </a:p>
          <a:p>
            <a:r>
              <a:rPr lang="en-US" altLang="ja-JP" dirty="0">
                <a:solidFill>
                  <a:srgbClr val="0000FF"/>
                </a:solidFill>
              </a:rPr>
              <a:t>Reliability</a:t>
            </a:r>
            <a:r>
              <a:rPr lang="en-US" altLang="ja-JP" dirty="0"/>
              <a:t>: </a:t>
            </a:r>
            <a:r>
              <a:rPr lang="en-US" dirty="0"/>
              <a:t>The probability that a system is functional for a given interval of time.</a:t>
            </a:r>
            <a:endParaRPr lang="en-US" altLang="ja-JP" dirty="0"/>
          </a:p>
          <a:p>
            <a:r>
              <a:rPr lang="en-US" dirty="0"/>
              <a:t>Unreliable applications suffer poor availability</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28</a:t>
            </a:fld>
            <a:endParaRPr lang="en-US" altLang="en-US">
              <a:solidFill>
                <a:prstClr val="black">
                  <a:tint val="75000"/>
                </a:prstClr>
              </a:solidFill>
            </a:endParaRPr>
          </a:p>
        </p:txBody>
      </p:sp>
    </p:spTree>
    <p:extLst>
      <p:ext uri="{BB962C8B-B14F-4D97-AF65-F5344CB8AC3E}">
        <p14:creationId xmlns:p14="http://schemas.microsoft.com/office/powerpoint/2010/main" val="302554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Availability</a:t>
            </a:r>
          </a:p>
        </p:txBody>
      </p:sp>
      <p:sp>
        <p:nvSpPr>
          <p:cNvPr id="3" name="Content Placeholder 2"/>
          <p:cNvSpPr>
            <a:spLocks noGrp="1"/>
          </p:cNvSpPr>
          <p:nvPr>
            <p:ph idx="1"/>
          </p:nvPr>
        </p:nvSpPr>
        <p:spPr/>
        <p:txBody>
          <a:bodyPr/>
          <a:lstStyle/>
          <a:p>
            <a:r>
              <a:rPr lang="en-US" sz="2000" dirty="0"/>
              <a:t>The components that determine availability are </a:t>
            </a:r>
            <a:r>
              <a:rPr lang="en-US" sz="2000" dirty="0">
                <a:solidFill>
                  <a:srgbClr val="0000FF"/>
                </a:solidFill>
              </a:rPr>
              <a:t>MTBF</a:t>
            </a:r>
            <a:r>
              <a:rPr lang="en-US" sz="2000" dirty="0"/>
              <a:t> (Mean Time Between Failure) and </a:t>
            </a:r>
            <a:r>
              <a:rPr lang="en-US" sz="2000" dirty="0">
                <a:solidFill>
                  <a:srgbClr val="0000FF"/>
                </a:solidFill>
              </a:rPr>
              <a:t>MTTR </a:t>
            </a:r>
            <a:r>
              <a:rPr lang="en-US" sz="2000" dirty="0"/>
              <a:t>(Mean Time to Restore).</a:t>
            </a:r>
          </a:p>
          <a:p>
            <a:r>
              <a:rPr lang="en-US" sz="2000" dirty="0"/>
              <a:t>Examples:</a:t>
            </a:r>
          </a:p>
          <a:p>
            <a:pPr lvl="1"/>
            <a:r>
              <a:rPr lang="en-US" sz="1800" dirty="0"/>
              <a:t>The processor averages 1 outage each month.</a:t>
            </a:r>
          </a:p>
          <a:p>
            <a:pPr lvl="1"/>
            <a:r>
              <a:rPr lang="en-US" sz="1800" dirty="0"/>
              <a:t>So, the MTBF = 1 month (or 30 days or 720 </a:t>
            </a:r>
            <a:r>
              <a:rPr lang="en-US" sz="1800" dirty="0" err="1"/>
              <a:t>hrs</a:t>
            </a:r>
            <a:r>
              <a:rPr lang="en-US" sz="1800" dirty="0"/>
              <a:t>, etc.)</a:t>
            </a:r>
          </a:p>
          <a:p>
            <a:pPr lvl="1"/>
            <a:r>
              <a:rPr lang="en-US" sz="1800" dirty="0"/>
              <a:t>It takes 2 hours on the average to restore service when the processor goes down.</a:t>
            </a:r>
          </a:p>
          <a:p>
            <a:pPr lvl="1"/>
            <a:r>
              <a:rPr lang="en-US" sz="1800" dirty="0"/>
              <a:t>So, the MTTR = 2 hours.</a:t>
            </a:r>
          </a:p>
          <a:p>
            <a:r>
              <a:rPr lang="en-US" sz="2000" dirty="0"/>
              <a:t>Availability = (MTBF – MTTR) / MTBF</a:t>
            </a:r>
          </a:p>
          <a:p>
            <a:pPr marL="0" indent="0">
              <a:buNone/>
            </a:pPr>
            <a:r>
              <a:rPr lang="en-US" sz="2000" dirty="0"/>
              <a:t>           	= ((720 </a:t>
            </a:r>
            <a:r>
              <a:rPr lang="en-US" sz="2000" dirty="0" err="1"/>
              <a:t>hrs</a:t>
            </a:r>
            <a:r>
              <a:rPr lang="en-US" sz="2000" dirty="0"/>
              <a:t>/month) – 2 </a:t>
            </a:r>
            <a:r>
              <a:rPr lang="en-US" sz="2000" dirty="0" err="1"/>
              <a:t>hrs</a:t>
            </a:r>
            <a:r>
              <a:rPr lang="en-US" sz="2000" dirty="0"/>
              <a:t>) / 720hrs/month	</a:t>
            </a:r>
            <a:r>
              <a:rPr lang="en-US" sz="2000"/>
              <a:t>	= </a:t>
            </a:r>
            <a:r>
              <a:rPr lang="en-US" sz="2000" dirty="0"/>
              <a:t>99.72%</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29</a:t>
            </a:fld>
            <a:endParaRPr lang="en-US" altLang="en-US">
              <a:solidFill>
                <a:prstClr val="black">
                  <a:tint val="75000"/>
                </a:prstClr>
              </a:solidFill>
            </a:endParaRPr>
          </a:p>
        </p:txBody>
      </p:sp>
    </p:spTree>
    <p:extLst>
      <p:ext uri="{BB962C8B-B14F-4D97-AF65-F5344CB8AC3E}">
        <p14:creationId xmlns:p14="http://schemas.microsoft.com/office/powerpoint/2010/main" val="65193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Solid, concise, on-time requirements are a necessary foundation for a successful architecture.</a:t>
            </a:r>
          </a:p>
          <a:p>
            <a:r>
              <a:rPr lang="en-US" dirty="0"/>
              <a:t>We know from experience that most of the critical issues identified during formal project reviews are in the Requirements area.</a:t>
            </a:r>
          </a:p>
          <a:p>
            <a:r>
              <a:rPr lang="en-US" dirty="0"/>
              <a:t>What type of requirements shape the architecture?</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a:t>
            </a:fld>
            <a:endParaRPr lang="en-US" altLang="en-US">
              <a:solidFill>
                <a:prstClr val="black">
                  <a:tint val="75000"/>
                </a:prstClr>
              </a:solidFill>
            </a:endParaRPr>
          </a:p>
        </p:txBody>
      </p:sp>
    </p:spTree>
    <p:extLst>
      <p:ext uri="{BB962C8B-B14F-4D97-AF65-F5344CB8AC3E}">
        <p14:creationId xmlns:p14="http://schemas.microsoft.com/office/powerpoint/2010/main" val="124158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17067"/>
            <a:ext cx="8229600" cy="621287"/>
          </a:xfrm>
        </p:spPr>
        <p:txBody>
          <a:bodyPr/>
          <a:lstStyle/>
          <a:p>
            <a:r>
              <a:rPr lang="en-US" dirty="0">
                <a:latin typeface="Verdana" charset="0"/>
              </a:rPr>
              <a:t>Availability</a:t>
            </a:r>
          </a:p>
        </p:txBody>
      </p:sp>
      <p:sp>
        <p:nvSpPr>
          <p:cNvPr id="92163" name="Rectangle 3"/>
          <p:cNvSpPr>
            <a:spLocks noGrp="1" noChangeArrowheads="1"/>
          </p:cNvSpPr>
          <p:nvPr>
            <p:ph type="body" idx="1"/>
          </p:nvPr>
        </p:nvSpPr>
        <p:spPr>
          <a:xfrm>
            <a:off x="457200" y="813105"/>
            <a:ext cx="8229600" cy="4794651"/>
          </a:xfrm>
        </p:spPr>
        <p:txBody>
          <a:bodyPr/>
          <a:lstStyle/>
          <a:p>
            <a:r>
              <a:rPr lang="en-US" sz="2600" dirty="0"/>
              <a:t>Strategies for high availability:</a:t>
            </a:r>
          </a:p>
          <a:p>
            <a:pPr lvl="1"/>
            <a:r>
              <a:rPr lang="en-US" sz="2200" dirty="0"/>
              <a:t>Eliminate single points of failure</a:t>
            </a:r>
          </a:p>
          <a:p>
            <a:pPr lvl="1"/>
            <a:r>
              <a:rPr lang="en-US" sz="2200" dirty="0"/>
              <a:t>Replication and failover</a:t>
            </a:r>
          </a:p>
          <a:p>
            <a:pPr lvl="1"/>
            <a:r>
              <a:rPr lang="en-US" sz="2200" dirty="0"/>
              <a:t>Automatic detection and restart</a:t>
            </a:r>
          </a:p>
          <a:p>
            <a:r>
              <a:rPr lang="en-US" sz="2600" dirty="0"/>
              <a:t>Recoverability (e.g. a database)</a:t>
            </a:r>
          </a:p>
          <a:p>
            <a:pPr lvl="1"/>
            <a:r>
              <a:rPr lang="en-US" sz="2200" dirty="0"/>
              <a:t>The capability to reestablish performance levels and recover affected data after an application or system failure </a:t>
            </a:r>
          </a:p>
          <a:p>
            <a:endParaRPr lang="en-US" sz="2600"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30</a:t>
            </a:fld>
            <a:endParaRPr lang="en-US" altLang="en-US">
              <a:solidFill>
                <a:prstClr val="black">
                  <a:tint val="75000"/>
                </a:prstClr>
              </a:solidFill>
            </a:endParaRPr>
          </a:p>
        </p:txBody>
      </p:sp>
    </p:spTree>
    <p:extLst>
      <p:ext uri="{BB962C8B-B14F-4D97-AF65-F5344CB8AC3E}">
        <p14:creationId xmlns:p14="http://schemas.microsoft.com/office/powerpoint/2010/main" val="71455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atin typeface="Verdana" charset="0"/>
              </a:rPr>
              <a:t>Security</a:t>
            </a:r>
          </a:p>
        </p:txBody>
      </p:sp>
      <p:sp>
        <p:nvSpPr>
          <p:cNvPr id="88067" name="Rectangle 3"/>
          <p:cNvSpPr>
            <a:spLocks noGrp="1" noChangeArrowheads="1"/>
          </p:cNvSpPr>
          <p:nvPr>
            <p:ph type="body" idx="1"/>
          </p:nvPr>
        </p:nvSpPr>
        <p:spPr/>
        <p:txBody>
          <a:bodyPr/>
          <a:lstStyle/>
          <a:p>
            <a:r>
              <a:rPr lang="en-US" dirty="0"/>
              <a:t>Difficult, specialized quality attribute:</a:t>
            </a:r>
          </a:p>
          <a:p>
            <a:pPr lvl="1"/>
            <a:r>
              <a:rPr lang="en-US" dirty="0"/>
              <a:t>Lots of technology available</a:t>
            </a:r>
          </a:p>
          <a:p>
            <a:pPr lvl="1"/>
            <a:r>
              <a:rPr lang="en-US" dirty="0"/>
              <a:t>Requires deep knowledge of approaches and solutions</a:t>
            </a:r>
          </a:p>
          <a:p>
            <a:r>
              <a:rPr lang="en-US" dirty="0"/>
              <a:t>Security is a multi-faceted quality …</a:t>
            </a:r>
          </a:p>
          <a:p>
            <a:pPr>
              <a:buFont typeface="Wingdings" charset="0"/>
              <a:buNone/>
            </a:pPr>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31</a:t>
            </a:fld>
            <a:endParaRPr lang="en-US" altLang="en-US">
              <a:solidFill>
                <a:prstClr val="black">
                  <a:tint val="75000"/>
                </a:prstClr>
              </a:solidFill>
            </a:endParaRPr>
          </a:p>
        </p:txBody>
      </p:sp>
    </p:spTree>
    <p:extLst>
      <p:ext uri="{BB962C8B-B14F-4D97-AF65-F5344CB8AC3E}">
        <p14:creationId xmlns:p14="http://schemas.microsoft.com/office/powerpoint/2010/main" val="714228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226203"/>
            <a:ext cx="8229600" cy="621287"/>
          </a:xfrm>
        </p:spPr>
        <p:txBody>
          <a:bodyPr/>
          <a:lstStyle/>
          <a:p>
            <a:r>
              <a:rPr lang="en-US">
                <a:latin typeface="Verdana" charset="0"/>
              </a:rPr>
              <a:t>Security</a:t>
            </a:r>
          </a:p>
        </p:txBody>
      </p:sp>
      <p:sp>
        <p:nvSpPr>
          <p:cNvPr id="89091" name="Rectangle 3"/>
          <p:cNvSpPr>
            <a:spLocks noGrp="1" noChangeArrowheads="1"/>
          </p:cNvSpPr>
          <p:nvPr>
            <p:ph type="body" idx="1"/>
          </p:nvPr>
        </p:nvSpPr>
        <p:spPr>
          <a:xfrm>
            <a:off x="457200" y="895330"/>
            <a:ext cx="8229600" cy="4777338"/>
          </a:xfrm>
        </p:spPr>
        <p:txBody>
          <a:bodyPr/>
          <a:lstStyle/>
          <a:p>
            <a:pPr>
              <a:lnSpc>
                <a:spcPct val="90000"/>
              </a:lnSpc>
            </a:pPr>
            <a:r>
              <a:rPr lang="en-US" sz="2000" dirty="0">
                <a:solidFill>
                  <a:srgbClr val="0000FF"/>
                </a:solidFill>
              </a:rPr>
              <a:t>Authentication:</a:t>
            </a:r>
            <a:r>
              <a:rPr lang="en-US" sz="2000" dirty="0"/>
              <a:t> Applications can verify the identity of their users and other applications with which they communicate.</a:t>
            </a:r>
          </a:p>
          <a:p>
            <a:pPr>
              <a:lnSpc>
                <a:spcPct val="90000"/>
              </a:lnSpc>
            </a:pPr>
            <a:r>
              <a:rPr lang="en-US" sz="2000" dirty="0">
                <a:solidFill>
                  <a:srgbClr val="0000FF"/>
                </a:solidFill>
              </a:rPr>
              <a:t>Authorization:</a:t>
            </a:r>
            <a:r>
              <a:rPr lang="en-US" sz="2000" dirty="0"/>
              <a:t> Authenticated users and applications have defined access rights to the resources of the system. </a:t>
            </a:r>
          </a:p>
          <a:p>
            <a:pPr>
              <a:lnSpc>
                <a:spcPct val="90000"/>
              </a:lnSpc>
            </a:pPr>
            <a:r>
              <a:rPr lang="en-US" sz="2000" dirty="0">
                <a:solidFill>
                  <a:srgbClr val="0000FF"/>
                </a:solidFill>
              </a:rPr>
              <a:t>Encryption: </a:t>
            </a:r>
            <a:r>
              <a:rPr lang="en-US" sz="2000" dirty="0"/>
              <a:t>The messages sent to/from the application are encrypted. </a:t>
            </a:r>
          </a:p>
          <a:p>
            <a:pPr>
              <a:lnSpc>
                <a:spcPct val="90000"/>
              </a:lnSpc>
            </a:pPr>
            <a:r>
              <a:rPr lang="en-US" sz="2000" dirty="0">
                <a:solidFill>
                  <a:srgbClr val="0000FF"/>
                </a:solidFill>
              </a:rPr>
              <a:t>Integrity:</a:t>
            </a:r>
            <a:r>
              <a:rPr lang="en-US" sz="2000" dirty="0"/>
              <a:t> This ensures the contents of a message are not altered in transit.</a:t>
            </a:r>
          </a:p>
          <a:p>
            <a:pPr>
              <a:lnSpc>
                <a:spcPct val="90000"/>
              </a:lnSpc>
            </a:pPr>
            <a:r>
              <a:rPr lang="en-US" sz="2000" dirty="0">
                <a:solidFill>
                  <a:srgbClr val="0000FF"/>
                </a:solidFill>
              </a:rPr>
              <a:t>Non-repudiation:</a:t>
            </a:r>
            <a:r>
              <a:rPr lang="en-US" sz="2000" dirty="0"/>
              <a:t> The sender of a message has proof of delivery and the receiver is assured of the sender’</a:t>
            </a:r>
            <a:r>
              <a:rPr lang="en-US" altLang="ja-JP" sz="2000" dirty="0"/>
              <a:t>s identity. This means neither can subsequently refute their participation in the message exchange.</a:t>
            </a:r>
            <a:endParaRPr lang="en-US" sz="2000" dirty="0"/>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32</a:t>
            </a:fld>
            <a:endParaRPr lang="en-US" altLang="en-US">
              <a:solidFill>
                <a:prstClr val="black">
                  <a:tint val="75000"/>
                </a:prstClr>
              </a:solidFill>
            </a:endParaRPr>
          </a:p>
        </p:txBody>
      </p:sp>
    </p:spTree>
    <p:extLst>
      <p:ext uri="{BB962C8B-B14F-4D97-AF65-F5344CB8AC3E}">
        <p14:creationId xmlns:p14="http://schemas.microsoft.com/office/powerpoint/2010/main" val="146436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atin typeface="Verdana" charset="0"/>
              </a:rPr>
              <a:t>Security Approaches</a:t>
            </a:r>
          </a:p>
        </p:txBody>
      </p:sp>
      <p:sp>
        <p:nvSpPr>
          <p:cNvPr id="90115" name="Rectangle 3"/>
          <p:cNvSpPr>
            <a:spLocks noGrp="1" noChangeArrowheads="1"/>
          </p:cNvSpPr>
          <p:nvPr>
            <p:ph type="body" idx="1"/>
          </p:nvPr>
        </p:nvSpPr>
        <p:spPr/>
        <p:txBody>
          <a:bodyPr/>
          <a:lstStyle/>
          <a:p>
            <a:r>
              <a:rPr lang="en-US" dirty="0"/>
              <a:t>SSL (Secure Sockets Layer)</a:t>
            </a:r>
          </a:p>
          <a:p>
            <a:r>
              <a:rPr lang="en-US" dirty="0"/>
              <a:t>PKI (Public Key Infrastructure)</a:t>
            </a:r>
          </a:p>
          <a:p>
            <a:r>
              <a:rPr lang="en-US" dirty="0"/>
              <a:t>Web Services security – JWT / </a:t>
            </a:r>
            <a:r>
              <a:rPr lang="en-US" dirty="0" err="1"/>
              <a:t>oAuth</a:t>
            </a:r>
            <a:endParaRPr lang="en-US" dirty="0"/>
          </a:p>
          <a:p>
            <a:r>
              <a:rPr lang="en-US" dirty="0"/>
              <a:t>JAAS (Java Authentication and Authorization Service)</a:t>
            </a:r>
          </a:p>
          <a:p>
            <a:r>
              <a:rPr lang="en-US" dirty="0"/>
              <a:t>Operating system security</a:t>
            </a:r>
          </a:p>
          <a:p>
            <a:r>
              <a:rPr lang="en-US" dirty="0"/>
              <a:t>Database security</a:t>
            </a:r>
          </a:p>
          <a:p>
            <a:r>
              <a:rPr lang="en-US" dirty="0"/>
              <a:t>Etc., etc.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33</a:t>
            </a:fld>
            <a:endParaRPr lang="en-US" altLang="en-US">
              <a:solidFill>
                <a:prstClr val="black">
                  <a:tint val="75000"/>
                </a:prstClr>
              </a:solidFill>
            </a:endParaRPr>
          </a:p>
        </p:txBody>
      </p:sp>
    </p:spTree>
    <p:extLst>
      <p:ext uri="{BB962C8B-B14F-4D97-AF65-F5344CB8AC3E}">
        <p14:creationId xmlns:p14="http://schemas.microsoft.com/office/powerpoint/2010/main" val="1803479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latin typeface="Verdana" charset="0"/>
              </a:rPr>
              <a:t>Misc. Quality Attributes</a:t>
            </a:r>
          </a:p>
        </p:txBody>
      </p:sp>
      <p:sp>
        <p:nvSpPr>
          <p:cNvPr id="95235" name="Rectangle 3"/>
          <p:cNvSpPr>
            <a:spLocks noGrp="1" noChangeArrowheads="1"/>
          </p:cNvSpPr>
          <p:nvPr>
            <p:ph type="body" idx="1"/>
          </p:nvPr>
        </p:nvSpPr>
        <p:spPr/>
        <p:txBody>
          <a:bodyPr/>
          <a:lstStyle/>
          <a:p>
            <a:r>
              <a:rPr lang="en-US" dirty="0"/>
              <a:t>Portability</a:t>
            </a:r>
          </a:p>
          <a:p>
            <a:pPr lvl="1"/>
            <a:r>
              <a:rPr lang="en-US" dirty="0"/>
              <a:t>Can an application be easily executed on a different software/hardware platform to the one it has been developed for? </a:t>
            </a:r>
          </a:p>
          <a:p>
            <a:r>
              <a:rPr lang="en-US" dirty="0"/>
              <a:t>Testability</a:t>
            </a:r>
          </a:p>
          <a:p>
            <a:pPr lvl="1"/>
            <a:r>
              <a:rPr lang="en-US" dirty="0"/>
              <a:t>How easy or difficult is to test an application? </a:t>
            </a:r>
          </a:p>
          <a:p>
            <a:r>
              <a:rPr lang="en-US" dirty="0"/>
              <a:t>Supportability</a:t>
            </a:r>
          </a:p>
          <a:p>
            <a:pPr lvl="1"/>
            <a:r>
              <a:rPr lang="en-US" dirty="0"/>
              <a:t>How easy an application is to support once it is deployed?</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34</a:t>
            </a:fld>
            <a:endParaRPr lang="en-US" altLang="en-US">
              <a:solidFill>
                <a:prstClr val="black">
                  <a:tint val="75000"/>
                </a:prstClr>
              </a:solidFill>
            </a:endParaRPr>
          </a:p>
        </p:txBody>
      </p:sp>
    </p:spTree>
    <p:extLst>
      <p:ext uri="{BB962C8B-B14F-4D97-AF65-F5344CB8AC3E}">
        <p14:creationId xmlns:p14="http://schemas.microsoft.com/office/powerpoint/2010/main" val="18218670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latin typeface="Verdana" charset="0"/>
              </a:rPr>
              <a:t>Priorities</a:t>
            </a:r>
          </a:p>
        </p:txBody>
      </p:sp>
      <p:sp>
        <p:nvSpPr>
          <p:cNvPr id="67587" name="Rectangle 3"/>
          <p:cNvSpPr>
            <a:spLocks noGrp="1" noChangeArrowheads="1"/>
          </p:cNvSpPr>
          <p:nvPr>
            <p:ph type="body" idx="1"/>
          </p:nvPr>
        </p:nvSpPr>
        <p:spPr>
          <a:xfrm>
            <a:off x="411514" y="1140643"/>
            <a:ext cx="8229600" cy="4176578"/>
          </a:xfrm>
        </p:spPr>
        <p:txBody>
          <a:bodyPr/>
          <a:lstStyle/>
          <a:p>
            <a:pPr marL="571500" indent="-571500" eaLnBrk="1" hangingPunct="1">
              <a:lnSpc>
                <a:spcPct val="80000"/>
              </a:lnSpc>
            </a:pPr>
            <a:r>
              <a:rPr lang="en-US" dirty="0"/>
              <a:t>All requirements are not equal</a:t>
            </a:r>
          </a:p>
          <a:p>
            <a:pPr lvl="1">
              <a:lnSpc>
                <a:spcPct val="80000"/>
              </a:lnSpc>
            </a:pPr>
            <a:r>
              <a:rPr lang="en-US" b="1" dirty="0"/>
              <a:t>High</a:t>
            </a:r>
            <a:r>
              <a:rPr lang="en-US" dirty="0"/>
              <a:t>: the application must support this requirement. </a:t>
            </a:r>
          </a:p>
          <a:p>
            <a:pPr lvl="1">
              <a:lnSpc>
                <a:spcPct val="80000"/>
              </a:lnSpc>
            </a:pPr>
            <a:r>
              <a:rPr lang="en-US" b="1" dirty="0"/>
              <a:t>Medium</a:t>
            </a:r>
            <a:r>
              <a:rPr lang="en-US" dirty="0"/>
              <a:t>: this requirement will need to be supported at some stage</a:t>
            </a:r>
          </a:p>
          <a:p>
            <a:pPr lvl="1">
              <a:lnSpc>
                <a:spcPct val="80000"/>
              </a:lnSpc>
            </a:pPr>
            <a:r>
              <a:rPr lang="en-US" b="1" dirty="0"/>
              <a:t>Low</a:t>
            </a:r>
            <a:r>
              <a:rPr lang="en-US" dirty="0"/>
              <a:t>: this is part of the requirements wish list.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35</a:t>
            </a:fld>
            <a:endParaRPr lang="en-US" altLang="en-US">
              <a:solidFill>
                <a:prstClr val="black">
                  <a:tint val="75000"/>
                </a:prstClr>
              </a:solidFill>
            </a:endParaRPr>
          </a:p>
        </p:txBody>
      </p:sp>
    </p:spTree>
    <p:extLst>
      <p:ext uri="{BB962C8B-B14F-4D97-AF65-F5344CB8AC3E}">
        <p14:creationId xmlns:p14="http://schemas.microsoft.com/office/powerpoint/2010/main" val="396558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217067"/>
            <a:ext cx="8229600" cy="621287"/>
          </a:xfrm>
        </p:spPr>
        <p:txBody>
          <a:bodyPr/>
          <a:lstStyle/>
          <a:p>
            <a:r>
              <a:rPr lang="en-US" dirty="0">
                <a:latin typeface="Verdana" charset="0"/>
              </a:rPr>
              <a:t>Design Trade-offs</a:t>
            </a:r>
          </a:p>
        </p:txBody>
      </p:sp>
      <p:sp>
        <p:nvSpPr>
          <p:cNvPr id="329731" name="Rectangle 3"/>
          <p:cNvSpPr>
            <a:spLocks noGrp="1" noChangeArrowheads="1"/>
          </p:cNvSpPr>
          <p:nvPr>
            <p:ph type="body" idx="1"/>
          </p:nvPr>
        </p:nvSpPr>
        <p:spPr>
          <a:xfrm>
            <a:off x="457200" y="977554"/>
            <a:ext cx="8229600" cy="4513186"/>
          </a:xfrm>
        </p:spPr>
        <p:txBody>
          <a:bodyPr/>
          <a:lstStyle/>
          <a:p>
            <a:r>
              <a:rPr lang="en-US" dirty="0"/>
              <a:t>QAs are rarely orthogonal – they interact, affect each other</a:t>
            </a:r>
          </a:p>
          <a:p>
            <a:pPr lvl="1"/>
            <a:r>
              <a:rPr lang="en-US" dirty="0"/>
              <a:t>High performance application may be tied to a given platform, and hence not be easily portable.</a:t>
            </a:r>
          </a:p>
          <a:p>
            <a:pPr lvl="1"/>
            <a:r>
              <a:rPr lang="en-US" dirty="0"/>
              <a:t>Highly secure system may be difficult to integrate.</a:t>
            </a:r>
          </a:p>
          <a:p>
            <a:pPr lvl="1"/>
            <a:r>
              <a:rPr lang="en-US" dirty="0"/>
              <a:t>Highly available application may trade-off lower performance for greater availability.</a:t>
            </a:r>
          </a:p>
          <a:p>
            <a:r>
              <a:rPr lang="en-US" dirty="0"/>
              <a:t>Architects must create solutions that makes sensible design compromises </a:t>
            </a:r>
          </a:p>
          <a:p>
            <a:pPr lvl="1"/>
            <a:r>
              <a:rPr lang="en-US" dirty="0"/>
              <a:t>Not possible to fully satisfy all competing requirements </a:t>
            </a:r>
          </a:p>
          <a:p>
            <a:pPr lvl="1"/>
            <a:r>
              <a:rPr lang="en-US" dirty="0"/>
              <a:t>Must satisfy all stakeholder needs</a:t>
            </a:r>
          </a:p>
          <a:p>
            <a:pPr lvl="1"/>
            <a:r>
              <a:rPr lang="en-US" dirty="0"/>
              <a:t>This is the difficult bit!</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36</a:t>
            </a:fld>
            <a:endParaRPr lang="en-US" altLang="en-US">
              <a:solidFill>
                <a:prstClr val="black">
                  <a:tint val="75000"/>
                </a:prstClr>
              </a:solidFill>
            </a:endParaRPr>
          </a:p>
        </p:txBody>
      </p:sp>
    </p:spTree>
    <p:extLst>
      <p:ext uri="{BB962C8B-B14F-4D97-AF65-F5344CB8AC3E}">
        <p14:creationId xmlns:p14="http://schemas.microsoft.com/office/powerpoint/2010/main" val="1032153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97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97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973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97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97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97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9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the Criteria for Success</a:t>
            </a:r>
          </a:p>
        </p:txBody>
      </p:sp>
      <p:sp>
        <p:nvSpPr>
          <p:cNvPr id="3" name="Content Placeholder 2"/>
          <p:cNvSpPr>
            <a:spLocks noGrp="1"/>
          </p:cNvSpPr>
          <p:nvPr>
            <p:ph idx="1"/>
          </p:nvPr>
        </p:nvSpPr>
        <p:spPr/>
        <p:txBody>
          <a:bodyPr/>
          <a:lstStyle/>
          <a:p>
            <a:r>
              <a:rPr lang="en-US" dirty="0"/>
              <a:t>To know whether the system achieves its </a:t>
            </a:r>
            <a:r>
              <a:rPr lang="en-US" i="1" dirty="0"/>
              <a:t>objectives</a:t>
            </a:r>
            <a:r>
              <a:rPr lang="en-US" dirty="0"/>
              <a:t> you must know </a:t>
            </a:r>
            <a:r>
              <a:rPr lang="en-US" b="1" i="1" dirty="0"/>
              <a:t>what</a:t>
            </a:r>
            <a:r>
              <a:rPr lang="en-US" dirty="0"/>
              <a:t> these objectives are and be able to </a:t>
            </a:r>
            <a:r>
              <a:rPr lang="en-US" b="1" dirty="0"/>
              <a:t>quantify</a:t>
            </a:r>
            <a:r>
              <a:rPr lang="en-US" dirty="0"/>
              <a:t> them.</a:t>
            </a:r>
          </a:p>
          <a:p>
            <a:pPr lvl="1"/>
            <a:r>
              <a:rPr lang="en-US" dirty="0"/>
              <a:t>Project the </a:t>
            </a:r>
            <a:r>
              <a:rPr lang="en-US" i="1" dirty="0"/>
              <a:t>expected results</a:t>
            </a:r>
            <a:r>
              <a:rPr lang="en-US" dirty="0"/>
              <a:t>, both positive and negative, of having the system operational (these are used as starting point for the customer acceptance criteria.)</a:t>
            </a:r>
          </a:p>
          <a:p>
            <a:pPr lvl="1"/>
            <a:r>
              <a:rPr lang="en-US" dirty="0"/>
              <a:t>Quantify the expected results either relative to the baseline requirements or in absolute terms.</a:t>
            </a:r>
          </a:p>
          <a:p>
            <a:pPr lvl="1"/>
            <a:r>
              <a:rPr lang="en-US" dirty="0"/>
              <a:t>Describe what results are to be measured and focus on how they will be used. (Do not describe the implementation of the measurement system, i.e., how the results are to be measured.)</a:t>
            </a:r>
          </a:p>
          <a:p>
            <a:pPr lvl="1"/>
            <a:r>
              <a:rPr lang="en-US" dirty="0"/>
              <a:t>Be sure the customer agrees with you.</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37</a:t>
            </a:fld>
            <a:endParaRPr lang="en-US" altLang="en-US">
              <a:solidFill>
                <a:prstClr val="black">
                  <a:tint val="75000"/>
                </a:prstClr>
              </a:solidFill>
            </a:endParaRPr>
          </a:p>
        </p:txBody>
      </p:sp>
    </p:spTree>
    <p:extLst>
      <p:ext uri="{BB962C8B-B14F-4D97-AF65-F5344CB8AC3E}">
        <p14:creationId xmlns:p14="http://schemas.microsoft.com/office/powerpoint/2010/main" val="2953717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marL="0" indent="0">
              <a:buNone/>
            </a:pPr>
            <a:r>
              <a:rPr lang="en-US" dirty="0"/>
              <a:t>Let’s consider the following high-level request by the customer:</a:t>
            </a:r>
            <a:br>
              <a:rPr lang="en-US" dirty="0"/>
            </a:br>
            <a:br>
              <a:rPr lang="en-US" dirty="0"/>
            </a:br>
            <a:r>
              <a:rPr lang="en-US" dirty="0"/>
              <a:t>Develop a system that:</a:t>
            </a:r>
          </a:p>
          <a:p>
            <a:r>
              <a:rPr lang="en-US" dirty="0"/>
              <a:t>Remotely controls video cameras</a:t>
            </a:r>
          </a:p>
          <a:p>
            <a:r>
              <a:rPr lang="en-US" dirty="0"/>
              <a:t>Supports video processing</a:t>
            </a:r>
          </a:p>
          <a:p>
            <a:r>
              <a:rPr lang="en-US" dirty="0"/>
              <a:t>Communicates with other sensors such as radars</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38</a:t>
            </a:fld>
            <a:endParaRPr lang="en-US" altLang="en-US">
              <a:solidFill>
                <a:prstClr val="black">
                  <a:tint val="75000"/>
                </a:prstClr>
              </a:solidFill>
            </a:endParaRPr>
          </a:p>
        </p:txBody>
      </p:sp>
    </p:spTree>
    <p:extLst>
      <p:ext uri="{BB962C8B-B14F-4D97-AF65-F5344CB8AC3E}">
        <p14:creationId xmlns:p14="http://schemas.microsoft.com/office/powerpoint/2010/main" val="3617101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229600" cy="458997"/>
          </a:xfrm>
        </p:spPr>
        <p:txBody>
          <a:bodyPr/>
          <a:lstStyle/>
          <a:p>
            <a:r>
              <a:rPr lang="en-US" dirty="0"/>
              <a:t>Sample System Functionality </a:t>
            </a:r>
          </a:p>
        </p:txBody>
      </p:sp>
      <p:sp>
        <p:nvSpPr>
          <p:cNvPr id="3" name="Content Placeholder 2"/>
          <p:cNvSpPr>
            <a:spLocks noGrp="1"/>
          </p:cNvSpPr>
          <p:nvPr>
            <p:ph idx="1"/>
          </p:nvPr>
        </p:nvSpPr>
        <p:spPr>
          <a:xfrm>
            <a:off x="457200" y="767425"/>
            <a:ext cx="8229600" cy="4677701"/>
          </a:xfrm>
        </p:spPr>
        <p:txBody>
          <a:bodyPr/>
          <a:lstStyle/>
          <a:p>
            <a:r>
              <a:rPr lang="en-US" sz="2000" b="1" dirty="0"/>
              <a:t>Camera </a:t>
            </a:r>
            <a:r>
              <a:rPr lang="en-US" sz="1800" b="1" dirty="0"/>
              <a:t>Control</a:t>
            </a:r>
            <a:endParaRPr lang="en-US" sz="2000" b="1" dirty="0"/>
          </a:p>
          <a:p>
            <a:pPr lvl="1"/>
            <a:r>
              <a:rPr lang="en-US" sz="1600" dirty="0"/>
              <a:t>A GUI must allow for full function camera control (e.g., move the camera up, down, left, right, zoom in and out, etc.)</a:t>
            </a:r>
          </a:p>
          <a:p>
            <a:pPr lvl="1"/>
            <a:r>
              <a:rPr lang="en-US" sz="1600" dirty="0"/>
              <a:t>The end-user should be able to configure each camera (e.g., set brightness, contrast, etc.)</a:t>
            </a:r>
          </a:p>
          <a:p>
            <a:r>
              <a:rPr lang="en-US" sz="2000" b="1" dirty="0"/>
              <a:t>Video Processing</a:t>
            </a:r>
          </a:p>
          <a:p>
            <a:pPr lvl="1"/>
            <a:r>
              <a:rPr lang="en-US" sz="1600" dirty="0"/>
              <a:t>Video should be displayed in the GUI.</a:t>
            </a:r>
          </a:p>
          <a:p>
            <a:pPr lvl="1"/>
            <a:r>
              <a:rPr lang="en-US" sz="1600" dirty="0"/>
              <a:t>The user shall have the ability to annotate the video.</a:t>
            </a:r>
          </a:p>
          <a:p>
            <a:pPr lvl="1"/>
            <a:r>
              <a:rPr lang="en-US" sz="1600" dirty="0"/>
              <a:t>All incoming video, and associated annotations made by the end-user, must be recorded for later retrieval and playback.  </a:t>
            </a:r>
          </a:p>
          <a:p>
            <a:r>
              <a:rPr lang="en-US" sz="2000" b="1" dirty="0"/>
              <a:t>Process Radar Hits</a:t>
            </a:r>
          </a:p>
          <a:p>
            <a:pPr lvl="1"/>
            <a:r>
              <a:rPr lang="en-US" sz="1600" dirty="0"/>
              <a:t>The user should be able to configure and start/stop the operation of the XYZ radar.</a:t>
            </a:r>
          </a:p>
          <a:p>
            <a:pPr lvl="1"/>
            <a:r>
              <a:rPr lang="en-US" sz="1600" dirty="0"/>
              <a:t>When the radar detects an object, it should notify the system. Upon receiving the notification, the system should display a special symbol on the user interface to indicate the location of the identified object. </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39</a:t>
            </a:fld>
            <a:endParaRPr lang="en-US" altLang="en-US">
              <a:solidFill>
                <a:prstClr val="black">
                  <a:tint val="75000"/>
                </a:prstClr>
              </a:solidFill>
            </a:endParaRPr>
          </a:p>
        </p:txBody>
      </p:sp>
    </p:spTree>
    <p:extLst>
      <p:ext uri="{BB962C8B-B14F-4D97-AF65-F5344CB8AC3E}">
        <p14:creationId xmlns:p14="http://schemas.microsoft.com/office/powerpoint/2010/main" val="163483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457200" y="244475"/>
            <a:ext cx="8229600" cy="404181"/>
          </a:xfrm>
        </p:spPr>
        <p:txBody>
          <a:bodyPr/>
          <a:lstStyle/>
          <a:p>
            <a:r>
              <a:rPr lang="en-US" sz="3200" u="none" dirty="0">
                <a:effectLst>
                  <a:outerShdw blurRad="38100" dist="38100" dir="2700000" algn="tl">
                    <a:srgbClr val="000000">
                      <a:alpha val="43137"/>
                    </a:srgbClr>
                  </a:outerShdw>
                </a:effectLst>
              </a:rPr>
              <a:t>Requirements That Shape Architecture</a:t>
            </a:r>
          </a:p>
        </p:txBody>
      </p:sp>
      <p:sp>
        <p:nvSpPr>
          <p:cNvPr id="4" name="Oval 3"/>
          <p:cNvSpPr/>
          <p:nvPr/>
        </p:nvSpPr>
        <p:spPr bwMode="auto">
          <a:xfrm>
            <a:off x="3200400" y="2032000"/>
            <a:ext cx="3048000" cy="10160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b="1" dirty="0">
                <a:latin typeface="+mn-lt"/>
              </a:rPr>
              <a:t>Software Architecture</a:t>
            </a:r>
          </a:p>
        </p:txBody>
      </p:sp>
      <p:sp>
        <p:nvSpPr>
          <p:cNvPr id="61444" name="Right Arrow 4"/>
          <p:cNvSpPr>
            <a:spLocks noChangeArrowheads="1"/>
          </p:cNvSpPr>
          <p:nvPr/>
        </p:nvSpPr>
        <p:spPr bwMode="auto">
          <a:xfrm>
            <a:off x="2438400" y="2370667"/>
            <a:ext cx="762000" cy="338667"/>
          </a:xfrm>
          <a:prstGeom prst="rightArrow">
            <a:avLst>
              <a:gd name="adj1" fmla="val 50000"/>
              <a:gd name="adj2" fmla="val 50000"/>
            </a:avLst>
          </a:prstGeom>
          <a:solidFill>
            <a:schemeClr val="accent1"/>
          </a:solidFill>
          <a:ln w="9525">
            <a:solidFill>
              <a:schemeClr val="tx1"/>
            </a:solidFill>
            <a:round/>
            <a:headEnd/>
            <a:tailEnd/>
          </a:ln>
        </p:spPr>
        <p:txBody>
          <a:bodyPr/>
          <a:lstStyle/>
          <a:p>
            <a:endParaRPr lang="en-US"/>
          </a:p>
        </p:txBody>
      </p:sp>
      <p:sp>
        <p:nvSpPr>
          <p:cNvPr id="61445" name="Left Arrow 5"/>
          <p:cNvSpPr>
            <a:spLocks noChangeArrowheads="1"/>
          </p:cNvSpPr>
          <p:nvPr/>
        </p:nvSpPr>
        <p:spPr bwMode="auto">
          <a:xfrm>
            <a:off x="6248400" y="2370667"/>
            <a:ext cx="762000" cy="338667"/>
          </a:xfrm>
          <a:prstGeom prst="leftArrow">
            <a:avLst>
              <a:gd name="adj1" fmla="val 50000"/>
              <a:gd name="adj2" fmla="val 50000"/>
            </a:avLst>
          </a:prstGeom>
          <a:solidFill>
            <a:schemeClr val="accent1"/>
          </a:solidFill>
          <a:ln w="9525">
            <a:solidFill>
              <a:schemeClr val="tx1"/>
            </a:solidFill>
            <a:round/>
            <a:headEnd/>
            <a:tailEnd/>
          </a:ln>
        </p:spPr>
        <p:txBody>
          <a:bodyPr/>
          <a:lstStyle/>
          <a:p>
            <a:endParaRPr lang="en-US"/>
          </a:p>
        </p:txBody>
      </p:sp>
      <p:sp>
        <p:nvSpPr>
          <p:cNvPr id="61446" name="Up Arrow 6"/>
          <p:cNvSpPr>
            <a:spLocks noChangeArrowheads="1"/>
          </p:cNvSpPr>
          <p:nvPr/>
        </p:nvSpPr>
        <p:spPr bwMode="auto">
          <a:xfrm>
            <a:off x="4495800" y="3048000"/>
            <a:ext cx="381000" cy="474133"/>
          </a:xfrm>
          <a:prstGeom prst="upArrow">
            <a:avLst>
              <a:gd name="adj1" fmla="val 50000"/>
              <a:gd name="adj2" fmla="val 49998"/>
            </a:avLst>
          </a:prstGeom>
          <a:solidFill>
            <a:schemeClr val="accent1"/>
          </a:solidFill>
          <a:ln w="9525">
            <a:solidFill>
              <a:schemeClr val="tx1"/>
            </a:solidFill>
            <a:round/>
            <a:headEnd/>
            <a:tailEnd/>
          </a:ln>
        </p:spPr>
        <p:txBody>
          <a:bodyPr/>
          <a:lstStyle/>
          <a:p>
            <a:endParaRPr lang="en-US"/>
          </a:p>
        </p:txBody>
      </p:sp>
      <p:sp>
        <p:nvSpPr>
          <p:cNvPr id="8" name="TextBox 7"/>
          <p:cNvSpPr txBox="1"/>
          <p:nvPr/>
        </p:nvSpPr>
        <p:spPr>
          <a:xfrm>
            <a:off x="3352800" y="3548945"/>
            <a:ext cx="3200400" cy="1482457"/>
          </a:xfrm>
          <a:prstGeom prst="rect">
            <a:avLst/>
          </a:prstGeom>
          <a:noFill/>
        </p:spPr>
        <p:txBody>
          <a:bodyPr>
            <a:spAutoFit/>
          </a:bodyPr>
          <a:lstStyle/>
          <a:p>
            <a:pPr>
              <a:defRPr/>
            </a:pPr>
            <a:r>
              <a:rPr lang="en-US" sz="2000" b="0" dirty="0">
                <a:solidFill>
                  <a:srgbClr val="0000FF"/>
                </a:solidFill>
                <a:latin typeface="+mn-lt"/>
              </a:rPr>
              <a:t>Constraints</a:t>
            </a:r>
            <a:br>
              <a:rPr lang="en-US" sz="2000" b="0" dirty="0">
                <a:solidFill>
                  <a:srgbClr val="0000FF"/>
                </a:solidFill>
                <a:latin typeface="+mn-lt"/>
              </a:rPr>
            </a:br>
            <a:r>
              <a:rPr lang="en-US" sz="2000" b="0" dirty="0">
                <a:latin typeface="+mn-lt"/>
              </a:rPr>
              <a:t>decisions made externally (e.g., which OS, which devices, etc.)</a:t>
            </a:r>
          </a:p>
        </p:txBody>
      </p:sp>
      <p:sp>
        <p:nvSpPr>
          <p:cNvPr id="9" name="TextBox 8"/>
          <p:cNvSpPr txBox="1"/>
          <p:nvPr/>
        </p:nvSpPr>
        <p:spPr>
          <a:xfrm>
            <a:off x="7193140" y="1896533"/>
            <a:ext cx="1944004" cy="1759456"/>
          </a:xfrm>
          <a:prstGeom prst="rect">
            <a:avLst/>
          </a:prstGeom>
          <a:noFill/>
        </p:spPr>
        <p:txBody>
          <a:bodyPr wrap="square">
            <a:spAutoFit/>
          </a:bodyPr>
          <a:lstStyle/>
          <a:p>
            <a:pPr>
              <a:defRPr/>
            </a:pPr>
            <a:r>
              <a:rPr lang="en-US" sz="2000" b="0" dirty="0">
                <a:solidFill>
                  <a:srgbClr val="0000FF"/>
                </a:solidFill>
                <a:latin typeface="+mn-lt"/>
              </a:rPr>
              <a:t>Quality</a:t>
            </a:r>
            <a:br>
              <a:rPr lang="en-US" sz="2000" b="0" dirty="0">
                <a:solidFill>
                  <a:srgbClr val="0000FF"/>
                </a:solidFill>
                <a:latin typeface="+mn-lt"/>
              </a:rPr>
            </a:br>
            <a:r>
              <a:rPr lang="en-US" sz="2000" b="0" dirty="0">
                <a:solidFill>
                  <a:srgbClr val="0000FF"/>
                </a:solidFill>
                <a:latin typeface="+mn-lt"/>
              </a:rPr>
              <a:t>Attributes</a:t>
            </a:r>
          </a:p>
          <a:p>
            <a:pPr>
              <a:defRPr/>
            </a:pPr>
            <a:r>
              <a:rPr lang="en-US" sz="2000" b="0" dirty="0">
                <a:latin typeface="+mn-lt"/>
              </a:rPr>
              <a:t>performance,</a:t>
            </a:r>
          </a:p>
          <a:p>
            <a:pPr>
              <a:defRPr/>
            </a:pPr>
            <a:r>
              <a:rPr lang="en-US" sz="2000" b="0" dirty="0">
                <a:latin typeface="+mn-lt"/>
              </a:rPr>
              <a:t>security,</a:t>
            </a:r>
          </a:p>
          <a:p>
            <a:pPr>
              <a:defRPr/>
            </a:pPr>
            <a:r>
              <a:rPr lang="en-US" sz="2000" b="0" dirty="0">
                <a:latin typeface="+mn-lt"/>
              </a:rPr>
              <a:t>modifiability,</a:t>
            </a:r>
          </a:p>
          <a:p>
            <a:pPr>
              <a:defRPr/>
            </a:pPr>
            <a:r>
              <a:rPr lang="en-US" sz="2000" b="0" dirty="0">
                <a:latin typeface="+mn-lt"/>
              </a:rPr>
              <a:t>…</a:t>
            </a:r>
          </a:p>
        </p:txBody>
      </p:sp>
      <p:sp>
        <p:nvSpPr>
          <p:cNvPr id="10" name="TextBox 9"/>
          <p:cNvSpPr txBox="1"/>
          <p:nvPr/>
        </p:nvSpPr>
        <p:spPr>
          <a:xfrm>
            <a:off x="137060" y="2099734"/>
            <a:ext cx="2357384" cy="1205458"/>
          </a:xfrm>
          <a:prstGeom prst="rect">
            <a:avLst/>
          </a:prstGeom>
          <a:noFill/>
        </p:spPr>
        <p:txBody>
          <a:bodyPr wrap="square">
            <a:spAutoFit/>
          </a:bodyPr>
          <a:lstStyle/>
          <a:p>
            <a:pPr>
              <a:defRPr/>
            </a:pPr>
            <a:r>
              <a:rPr lang="en-US" sz="2000" b="0" dirty="0">
                <a:solidFill>
                  <a:srgbClr val="0000FF"/>
                </a:solidFill>
                <a:latin typeface="+mn-lt"/>
              </a:rPr>
              <a:t>Functional Requirements</a:t>
            </a:r>
          </a:p>
          <a:p>
            <a:pPr>
              <a:defRPr/>
            </a:pPr>
            <a:r>
              <a:rPr lang="en-US" sz="2000" b="0" dirty="0">
                <a:latin typeface="+mn-lt"/>
              </a:rPr>
              <a:t>what the system must do</a:t>
            </a:r>
          </a:p>
        </p:txBody>
      </p:sp>
      <p:sp>
        <p:nvSpPr>
          <p:cNvPr id="2" name="Slide Number Placeholder 1"/>
          <p:cNvSpPr>
            <a:spLocks noGrp="1"/>
          </p:cNvSpPr>
          <p:nvPr>
            <p:ph type="sldNum" sz="quarter" idx="12"/>
          </p:nvPr>
        </p:nvSpPr>
        <p:spPr/>
        <p:txBody>
          <a:bodyPr/>
          <a:lstStyle/>
          <a:p>
            <a:pPr>
              <a:defRPr/>
            </a:pPr>
            <a:fld id="{B9679035-FD90-43C6-9A04-3596202BD13C}" type="slidenum">
              <a:rPr lang="en-US" altLang="en-US" smtClean="0">
                <a:solidFill>
                  <a:prstClr val="black">
                    <a:tint val="75000"/>
                  </a:prstClr>
                </a:solidFill>
              </a:rPr>
              <a:pPr>
                <a:defRPr/>
              </a:pPr>
              <a:t>4</a:t>
            </a:fld>
            <a:endParaRPr lang="en-US" altLang="en-US">
              <a:solidFill>
                <a:prstClr val="black">
                  <a:tint val="75000"/>
                </a:prstClr>
              </a:solidFill>
            </a:endParaRPr>
          </a:p>
        </p:txBody>
      </p:sp>
    </p:spTree>
    <p:extLst>
      <p:ext uri="{BB962C8B-B14F-4D97-AF65-F5344CB8AC3E}">
        <p14:creationId xmlns:p14="http://schemas.microsoft.com/office/powerpoint/2010/main" val="2888120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Camera Control</a:t>
            </a:r>
          </a:p>
        </p:txBody>
      </p:sp>
      <p:sp>
        <p:nvSpPr>
          <p:cNvPr id="3" name="Content Placeholder 2"/>
          <p:cNvSpPr>
            <a:spLocks noGrp="1"/>
          </p:cNvSpPr>
          <p:nvPr>
            <p:ph idx="1"/>
          </p:nvPr>
        </p:nvSpPr>
        <p:spPr/>
        <p:txBody>
          <a:bodyPr/>
          <a:lstStyle/>
          <a:p>
            <a:r>
              <a:rPr lang="en-US" dirty="0"/>
              <a:t>Basic architectural questions related to </a:t>
            </a:r>
            <a:r>
              <a:rPr lang="en-US" b="1" dirty="0"/>
              <a:t>cameral control</a:t>
            </a:r>
            <a:r>
              <a:rPr lang="en-US" dirty="0"/>
              <a:t>:</a:t>
            </a:r>
          </a:p>
          <a:p>
            <a:pPr lvl="1">
              <a:buFont typeface="Wingdings" charset="2"/>
              <a:buChar char="Ø"/>
            </a:pPr>
            <a:r>
              <a:rPr lang="en-US" dirty="0"/>
              <a:t>How many video cameras should be supported simultaneously?</a:t>
            </a:r>
          </a:p>
          <a:p>
            <a:pPr lvl="1">
              <a:buFont typeface="Wingdings" charset="2"/>
              <a:buChar char="Ø"/>
            </a:pPr>
            <a:r>
              <a:rPr lang="en-US" dirty="0"/>
              <a:t>What is an acceptable delay in camera response?</a:t>
            </a:r>
          </a:p>
          <a:p>
            <a:pPr lvl="1">
              <a:buFont typeface="Wingdings" charset="2"/>
              <a:buChar char="Ø"/>
            </a:pPr>
            <a:r>
              <a:rPr lang="en-US" dirty="0"/>
              <a:t>What is an acceptable level of quality for the incoming video?</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40</a:t>
            </a:fld>
            <a:endParaRPr lang="en-US" altLang="en-US">
              <a:solidFill>
                <a:prstClr val="black">
                  <a:tint val="75000"/>
                </a:prstClr>
              </a:solidFill>
            </a:endParaRPr>
          </a:p>
        </p:txBody>
      </p:sp>
    </p:spTree>
    <p:extLst>
      <p:ext uri="{BB962C8B-B14F-4D97-AF65-F5344CB8AC3E}">
        <p14:creationId xmlns:p14="http://schemas.microsoft.com/office/powerpoint/2010/main" val="2775653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Video Processing</a:t>
            </a:r>
          </a:p>
        </p:txBody>
      </p:sp>
      <p:sp>
        <p:nvSpPr>
          <p:cNvPr id="3" name="Content Placeholder 2"/>
          <p:cNvSpPr>
            <a:spLocks noGrp="1"/>
          </p:cNvSpPr>
          <p:nvPr>
            <p:ph idx="1"/>
          </p:nvPr>
        </p:nvSpPr>
        <p:spPr/>
        <p:txBody>
          <a:bodyPr/>
          <a:lstStyle/>
          <a:p>
            <a:r>
              <a:rPr lang="en-US" dirty="0"/>
              <a:t>Basic architectural questions related to </a:t>
            </a:r>
            <a:r>
              <a:rPr lang="en-US" b="1" dirty="0"/>
              <a:t>video processing</a:t>
            </a:r>
            <a:r>
              <a:rPr lang="en-US" dirty="0"/>
              <a:t>:</a:t>
            </a:r>
          </a:p>
          <a:p>
            <a:pPr lvl="1">
              <a:buFont typeface="Wingdings" charset="2"/>
              <a:buChar char="Ø"/>
            </a:pPr>
            <a:r>
              <a:rPr lang="en-US" dirty="0"/>
              <a:t>How much video do we store?</a:t>
            </a:r>
          </a:p>
          <a:p>
            <a:pPr lvl="1">
              <a:buFont typeface="Wingdings" charset="2"/>
              <a:buChar char="Ø"/>
            </a:pPr>
            <a:r>
              <a:rPr lang="en-US" dirty="0"/>
              <a:t>How much space does 1 minutes of video take?</a:t>
            </a:r>
          </a:p>
          <a:p>
            <a:pPr lvl="1">
              <a:buFont typeface="Wingdings" charset="2"/>
              <a:buChar char="Ø"/>
            </a:pPr>
            <a:r>
              <a:rPr lang="en-US" dirty="0"/>
              <a:t>How do we store the video?</a:t>
            </a:r>
          </a:p>
          <a:p>
            <a:pPr lvl="1">
              <a:buFont typeface="Wingdings" charset="2"/>
              <a:buChar char="Ø"/>
            </a:pPr>
            <a:r>
              <a:rPr lang="en-US" dirty="0"/>
              <a:t>What happens when the storage gets filled up?</a:t>
            </a:r>
          </a:p>
          <a:p>
            <a:pPr lvl="1">
              <a:buFont typeface="Wingdings" charset="2"/>
              <a:buChar char="Ø"/>
            </a:pPr>
            <a:r>
              <a:rPr lang="en-US" dirty="0"/>
              <a:t>How will the stored video be used?</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41</a:t>
            </a:fld>
            <a:endParaRPr lang="en-US" altLang="en-US">
              <a:solidFill>
                <a:prstClr val="black">
                  <a:tint val="75000"/>
                </a:prstClr>
              </a:solidFill>
            </a:endParaRPr>
          </a:p>
        </p:txBody>
      </p:sp>
    </p:spTree>
    <p:extLst>
      <p:ext uri="{BB962C8B-B14F-4D97-AF65-F5344CB8AC3E}">
        <p14:creationId xmlns:p14="http://schemas.microsoft.com/office/powerpoint/2010/main" val="3953156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Functionality: Process Radar Hits  </a:t>
            </a:r>
          </a:p>
        </p:txBody>
      </p:sp>
      <p:sp>
        <p:nvSpPr>
          <p:cNvPr id="3" name="Content Placeholder 2"/>
          <p:cNvSpPr>
            <a:spLocks noGrp="1"/>
          </p:cNvSpPr>
          <p:nvPr>
            <p:ph idx="1"/>
          </p:nvPr>
        </p:nvSpPr>
        <p:spPr/>
        <p:txBody>
          <a:bodyPr/>
          <a:lstStyle/>
          <a:p>
            <a:r>
              <a:rPr lang="en-US" dirty="0"/>
              <a:t>Basic architectural questions related to </a:t>
            </a:r>
            <a:r>
              <a:rPr lang="en-US" b="1" dirty="0"/>
              <a:t>processing input from the radar</a:t>
            </a:r>
            <a:r>
              <a:rPr lang="en-US" dirty="0"/>
              <a:t>:</a:t>
            </a:r>
          </a:p>
          <a:p>
            <a:pPr lvl="1">
              <a:buFont typeface="Wingdings" charset="2"/>
              <a:buChar char="Ø"/>
            </a:pPr>
            <a:r>
              <a:rPr lang="en-US" sz="1800" dirty="0"/>
              <a:t>How many radars should we be able to support simultaneously?</a:t>
            </a:r>
          </a:p>
          <a:p>
            <a:pPr lvl="1">
              <a:buFont typeface="Wingdings" charset="2"/>
              <a:buChar char="Ø"/>
            </a:pPr>
            <a:r>
              <a:rPr lang="en-US" sz="1800" dirty="0"/>
              <a:t>How many hits per second should we expect from each radar? </a:t>
            </a:r>
          </a:p>
          <a:p>
            <a:pPr lvl="1">
              <a:buFont typeface="Wingdings" charset="2"/>
              <a:buChar char="Ø"/>
            </a:pPr>
            <a:r>
              <a:rPr lang="en-US" sz="1800" dirty="0"/>
              <a:t>Do we need to store the incoming hits?</a:t>
            </a:r>
          </a:p>
          <a:p>
            <a:pPr lvl="1">
              <a:buFont typeface="Wingdings" charset="2"/>
              <a:buChar char="Ø"/>
            </a:pPr>
            <a:r>
              <a:rPr lang="en-US" sz="1800" dirty="0"/>
              <a:t>In what format should the incoming hits be stored?</a:t>
            </a:r>
          </a:p>
          <a:p>
            <a:pPr lvl="1">
              <a:buFont typeface="Wingdings" charset="2"/>
              <a:buChar char="Ø"/>
            </a:pPr>
            <a:r>
              <a:rPr lang="en-US" sz="1800" dirty="0"/>
              <a:t>What should the user be able to do with this information?</a:t>
            </a:r>
          </a:p>
          <a:p>
            <a:endParaRPr lang="en-US" dirty="0"/>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42</a:t>
            </a:fld>
            <a:endParaRPr lang="en-US" altLang="en-US">
              <a:solidFill>
                <a:prstClr val="black">
                  <a:tint val="75000"/>
                </a:prstClr>
              </a:solidFill>
            </a:endParaRPr>
          </a:p>
        </p:txBody>
      </p:sp>
    </p:spTree>
    <p:extLst>
      <p:ext uri="{BB962C8B-B14F-4D97-AF65-F5344CB8AC3E}">
        <p14:creationId xmlns:p14="http://schemas.microsoft.com/office/powerpoint/2010/main" val="2607764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89" y="253611"/>
            <a:ext cx="8229600" cy="621287"/>
          </a:xfrm>
        </p:spPr>
        <p:txBody>
          <a:bodyPr/>
          <a:lstStyle/>
          <a:p>
            <a:r>
              <a:rPr lang="en-US" dirty="0"/>
              <a:t>Performance Budgets</a:t>
            </a:r>
          </a:p>
        </p:txBody>
      </p:sp>
      <p:sp>
        <p:nvSpPr>
          <p:cNvPr id="3" name="Content Placeholder 2"/>
          <p:cNvSpPr>
            <a:spLocks noGrp="1"/>
          </p:cNvSpPr>
          <p:nvPr>
            <p:ph idx="1"/>
          </p:nvPr>
        </p:nvSpPr>
        <p:spPr/>
        <p:txBody>
          <a:bodyPr/>
          <a:lstStyle/>
          <a:p>
            <a:r>
              <a:rPr lang="en-US" dirty="0"/>
              <a:t>When designing a system to meet certain levels of performance, it is highly recommended that use the requirements to develop </a:t>
            </a:r>
            <a:r>
              <a:rPr lang="en-US" dirty="0">
                <a:solidFill>
                  <a:srgbClr val="0000FF"/>
                </a:solidFill>
              </a:rPr>
              <a:t>performance budgets</a:t>
            </a:r>
            <a:r>
              <a:rPr lang="en-US" dirty="0"/>
              <a:t>.</a:t>
            </a:r>
          </a:p>
          <a:p>
            <a:r>
              <a:rPr lang="en-US" dirty="0"/>
              <a:t>Performance budgets should be used during the design of the system to ensure that each subsystem operates within the assumed performance envelope.</a:t>
            </a:r>
          </a:p>
        </p:txBody>
      </p:sp>
      <p:sp>
        <p:nvSpPr>
          <p:cNvPr id="4" name="Slide Number Placeholder 3"/>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43</a:t>
            </a:fld>
            <a:endParaRPr lang="en-US" altLang="en-US">
              <a:solidFill>
                <a:prstClr val="black">
                  <a:tint val="75000"/>
                </a:prstClr>
              </a:solidFill>
            </a:endParaRPr>
          </a:p>
        </p:txBody>
      </p:sp>
    </p:spTree>
    <p:extLst>
      <p:ext uri="{BB962C8B-B14F-4D97-AF65-F5344CB8AC3E}">
        <p14:creationId xmlns:p14="http://schemas.microsoft.com/office/powerpoint/2010/main" val="3624783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84611" y="220533"/>
            <a:ext cx="8305800" cy="609600"/>
          </a:xfrm>
        </p:spPr>
        <p:txBody>
          <a:bodyPr/>
          <a:lstStyle/>
          <a:p>
            <a:r>
              <a:rPr lang="en-US" sz="2800" dirty="0">
                <a:latin typeface="Verdana" charset="0"/>
              </a:rPr>
              <a:t>Performance Budgeting: An Example</a:t>
            </a:r>
          </a:p>
        </p:txBody>
      </p:sp>
      <p:sp>
        <p:nvSpPr>
          <p:cNvPr id="16386" name="Content Placeholder 2"/>
          <p:cNvSpPr>
            <a:spLocks noGrp="1"/>
          </p:cNvSpPr>
          <p:nvPr>
            <p:ph idx="1"/>
          </p:nvPr>
        </p:nvSpPr>
        <p:spPr>
          <a:xfrm>
            <a:off x="457200" y="904465"/>
            <a:ext cx="8229600" cy="4514202"/>
          </a:xfrm>
        </p:spPr>
        <p:txBody>
          <a:bodyPr/>
          <a:lstStyle/>
          <a:p>
            <a:r>
              <a:rPr lang="en-US" dirty="0">
                <a:latin typeface="Tahoma" charset="0"/>
              </a:rPr>
              <a:t>Consider the following system:</a:t>
            </a:r>
          </a:p>
          <a:p>
            <a:pPr lvl="1"/>
            <a:r>
              <a:rPr lang="en-US" dirty="0">
                <a:latin typeface="Tahoma" charset="0"/>
              </a:rPr>
              <a:t>There are 20,000 input events per hour into the system.</a:t>
            </a:r>
          </a:p>
          <a:p>
            <a:pPr lvl="1"/>
            <a:r>
              <a:rPr lang="en-US" dirty="0">
                <a:latin typeface="Tahoma" charset="0"/>
              </a:rPr>
              <a:t>These must be stored in a database for later analysis.</a:t>
            </a:r>
          </a:p>
          <a:p>
            <a:pPr lvl="1"/>
            <a:r>
              <a:rPr lang="en-US" dirty="0">
                <a:latin typeface="Tahoma" charset="0"/>
              </a:rPr>
              <a:t>Processing is done to categorize these events by type.</a:t>
            </a:r>
          </a:p>
          <a:p>
            <a:pPr lvl="1"/>
            <a:r>
              <a:rPr lang="en-US" dirty="0">
                <a:latin typeface="Tahoma" charset="0"/>
              </a:rPr>
              <a:t>10 displays are updated every 15 seconds showing events per type.</a:t>
            </a:r>
          </a:p>
        </p:txBody>
      </p:sp>
    </p:spTree>
    <p:extLst>
      <p:ext uri="{BB962C8B-B14F-4D97-AF65-F5344CB8AC3E}">
        <p14:creationId xmlns:p14="http://schemas.microsoft.com/office/powerpoint/2010/main" val="558900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Verdana" charset="0"/>
              </a:rPr>
              <a:t>High-Level Architecture</a:t>
            </a:r>
          </a:p>
        </p:txBody>
      </p:sp>
      <p:sp>
        <p:nvSpPr>
          <p:cNvPr id="3" name="Content Placeholder 2"/>
          <p:cNvSpPr>
            <a:spLocks noGrp="1"/>
          </p:cNvSpPr>
          <p:nvPr>
            <p:ph idx="1"/>
          </p:nvPr>
        </p:nvSpPr>
        <p:spPr>
          <a:xfrm>
            <a:off x="457200" y="1087185"/>
            <a:ext cx="8229600" cy="1418948"/>
          </a:xfrm>
        </p:spPr>
        <p:txBody>
          <a:bodyPr/>
          <a:lstStyle/>
          <a:p>
            <a:pPr>
              <a:defRPr/>
            </a:pPr>
            <a:r>
              <a:rPr lang="en-US" dirty="0"/>
              <a:t>Let’s assume that the </a:t>
            </a:r>
            <a:r>
              <a:rPr lang="en-US" i="1" dirty="0"/>
              <a:t>proposed</a:t>
            </a:r>
            <a:r>
              <a:rPr lang="en-US" dirty="0"/>
              <a:t> architecture to solve this problem consists of 4 major functional subsystems:</a:t>
            </a:r>
          </a:p>
          <a:p>
            <a:pPr marL="0" indent="0">
              <a:buFont typeface="Wingdings" charset="0"/>
              <a:buNone/>
              <a:defRPr/>
            </a:pPr>
            <a:endParaRPr lang="en-US" dirty="0"/>
          </a:p>
        </p:txBody>
      </p:sp>
      <p:sp>
        <p:nvSpPr>
          <p:cNvPr id="5" name="Rounded Rectangle 4"/>
          <p:cNvSpPr/>
          <p:nvPr/>
        </p:nvSpPr>
        <p:spPr bwMode="auto">
          <a:xfrm>
            <a:off x="1066800" y="30480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Input</a:t>
            </a:r>
          </a:p>
        </p:txBody>
      </p:sp>
      <p:sp>
        <p:nvSpPr>
          <p:cNvPr id="6" name="Rounded Rectangle 5"/>
          <p:cNvSpPr/>
          <p:nvPr/>
        </p:nvSpPr>
        <p:spPr bwMode="auto">
          <a:xfrm>
            <a:off x="3581400" y="30480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err="1">
                <a:latin typeface="+mn-lt"/>
              </a:rPr>
              <a:t>Incore</a:t>
            </a:r>
            <a:r>
              <a:rPr lang="en-US" sz="2000" b="1" dirty="0">
                <a:latin typeface="+mn-lt"/>
              </a:rPr>
              <a:t> Database</a:t>
            </a:r>
          </a:p>
        </p:txBody>
      </p:sp>
      <p:sp>
        <p:nvSpPr>
          <p:cNvPr id="7" name="Rounded Rectangle 6"/>
          <p:cNvSpPr/>
          <p:nvPr/>
        </p:nvSpPr>
        <p:spPr bwMode="auto">
          <a:xfrm>
            <a:off x="6172200" y="30480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Displays</a:t>
            </a:r>
          </a:p>
        </p:txBody>
      </p:sp>
      <p:sp>
        <p:nvSpPr>
          <p:cNvPr id="8" name="Magnetic Disk 7"/>
          <p:cNvSpPr/>
          <p:nvPr/>
        </p:nvSpPr>
        <p:spPr bwMode="auto">
          <a:xfrm>
            <a:off x="6477000" y="4538134"/>
            <a:ext cx="1295400" cy="1083733"/>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RDBMS</a:t>
            </a:r>
          </a:p>
        </p:txBody>
      </p:sp>
      <p:cxnSp>
        <p:nvCxnSpPr>
          <p:cNvPr id="17415" name="Straight Arrow Connector 8"/>
          <p:cNvCxnSpPr>
            <a:cxnSpLocks noChangeShapeType="1"/>
            <a:endCxn id="5" idx="1"/>
          </p:cNvCxnSpPr>
          <p:nvPr/>
        </p:nvCxnSpPr>
        <p:spPr bwMode="auto">
          <a:xfrm>
            <a:off x="533400" y="3386667"/>
            <a:ext cx="5334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416" name="Straight Arrow Connector 9"/>
          <p:cNvCxnSpPr>
            <a:cxnSpLocks noChangeShapeType="1"/>
            <a:stCxn id="5" idx="3"/>
            <a:endCxn id="6" idx="1"/>
          </p:cNvCxnSpPr>
          <p:nvPr/>
        </p:nvCxnSpPr>
        <p:spPr bwMode="auto">
          <a:xfrm>
            <a:off x="2743200" y="3386667"/>
            <a:ext cx="8382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417" name="Straight Arrow Connector 10"/>
          <p:cNvCxnSpPr>
            <a:cxnSpLocks noChangeShapeType="1"/>
            <a:stCxn id="6" idx="3"/>
            <a:endCxn id="7" idx="1"/>
          </p:cNvCxnSpPr>
          <p:nvPr/>
        </p:nvCxnSpPr>
        <p:spPr bwMode="auto">
          <a:xfrm>
            <a:off x="5257800" y="3386667"/>
            <a:ext cx="9144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17418" name="Straight Arrow Connector 11"/>
          <p:cNvCxnSpPr>
            <a:cxnSpLocks noChangeShapeType="1"/>
            <a:stCxn id="6" idx="3"/>
            <a:endCxn id="8" idx="2"/>
          </p:cNvCxnSpPr>
          <p:nvPr/>
        </p:nvCxnSpPr>
        <p:spPr bwMode="auto">
          <a:xfrm>
            <a:off x="5257800" y="3386667"/>
            <a:ext cx="1219200" cy="169333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72221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48063" y="211397"/>
            <a:ext cx="8229600" cy="609600"/>
          </a:xfrm>
        </p:spPr>
        <p:txBody>
          <a:bodyPr/>
          <a:lstStyle/>
          <a:p>
            <a:r>
              <a:rPr lang="en-US" dirty="0">
                <a:latin typeface="Verdana" charset="0"/>
              </a:rPr>
              <a:t>High-Level Architecture </a:t>
            </a:r>
            <a:r>
              <a:rPr lang="en-US" sz="2000" dirty="0">
                <a:latin typeface="Verdana" charset="0"/>
              </a:rPr>
              <a:t>(cont’d)</a:t>
            </a:r>
          </a:p>
        </p:txBody>
      </p:sp>
      <p:sp>
        <p:nvSpPr>
          <p:cNvPr id="3" name="Content Placeholder 2"/>
          <p:cNvSpPr>
            <a:spLocks noGrp="1"/>
          </p:cNvSpPr>
          <p:nvPr>
            <p:ph idx="1"/>
          </p:nvPr>
        </p:nvSpPr>
        <p:spPr>
          <a:xfrm>
            <a:off x="457200" y="995826"/>
            <a:ext cx="8229600" cy="4422842"/>
          </a:xfrm>
        </p:spPr>
        <p:txBody>
          <a:bodyPr/>
          <a:lstStyle/>
          <a:p>
            <a:pPr>
              <a:defRPr/>
            </a:pPr>
            <a:r>
              <a:rPr lang="en-US" dirty="0"/>
              <a:t>The design states that:</a:t>
            </a:r>
          </a:p>
          <a:p>
            <a:pPr lvl="1">
              <a:defRPr/>
            </a:pPr>
            <a:r>
              <a:rPr lang="en-US" dirty="0"/>
              <a:t>Input 20,000 events per hour.</a:t>
            </a:r>
          </a:p>
          <a:p>
            <a:pPr lvl="1">
              <a:defRPr/>
            </a:pPr>
            <a:r>
              <a:rPr lang="en-US" dirty="0"/>
              <a:t>Each event will be categorized and stored in an in-memory database. (This was a design choice to hold data for processing.)</a:t>
            </a:r>
          </a:p>
          <a:p>
            <a:pPr lvl="1">
              <a:defRPr/>
            </a:pPr>
            <a:r>
              <a:rPr lang="en-US" dirty="0"/>
              <a:t>Ten displays will be updated every 15 seconds from the in-memory database. The processing is done as part of this function.</a:t>
            </a:r>
          </a:p>
          <a:p>
            <a:pPr lvl="1">
              <a:defRPr/>
            </a:pPr>
            <a:r>
              <a:rPr lang="en-US" dirty="0"/>
              <a:t>Every 15 minutes the in-memory database will be written to a relational database on disk for permanent storage.</a:t>
            </a:r>
          </a:p>
          <a:p>
            <a:pPr marL="457200" lvl="1" indent="0">
              <a:buFont typeface="Monotype Sorts" charset="0"/>
              <a:buNone/>
              <a:defRPr/>
            </a:pPr>
            <a:endParaRPr lang="en-US" dirty="0"/>
          </a:p>
          <a:p>
            <a:pPr marL="457200" lvl="1" indent="0">
              <a:buFont typeface="Monotype Sorts" charset="0"/>
              <a:buNone/>
              <a:defRPr/>
            </a:pPr>
            <a:endParaRPr lang="en-US" dirty="0"/>
          </a:p>
        </p:txBody>
      </p:sp>
    </p:spTree>
    <p:extLst>
      <p:ext uri="{BB962C8B-B14F-4D97-AF65-F5344CB8AC3E}">
        <p14:creationId xmlns:p14="http://schemas.microsoft.com/office/powerpoint/2010/main" val="36241020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466337" y="220533"/>
            <a:ext cx="8229600" cy="541867"/>
          </a:xfrm>
        </p:spPr>
        <p:txBody>
          <a:bodyPr/>
          <a:lstStyle/>
          <a:p>
            <a:r>
              <a:rPr lang="en-US" dirty="0">
                <a:latin typeface="Verdana" charset="0"/>
              </a:rPr>
              <a:t>What next?</a:t>
            </a:r>
          </a:p>
        </p:txBody>
      </p:sp>
      <p:sp>
        <p:nvSpPr>
          <p:cNvPr id="19458" name="Content Placeholder 2"/>
          <p:cNvSpPr>
            <a:spLocks noGrp="1"/>
          </p:cNvSpPr>
          <p:nvPr>
            <p:ph idx="1"/>
          </p:nvPr>
        </p:nvSpPr>
        <p:spPr>
          <a:xfrm>
            <a:off x="457200" y="858786"/>
            <a:ext cx="8229600" cy="4559882"/>
          </a:xfrm>
        </p:spPr>
        <p:txBody>
          <a:bodyPr/>
          <a:lstStyle/>
          <a:p>
            <a:r>
              <a:rPr lang="en-US" dirty="0">
                <a:latin typeface="Tahoma" charset="0"/>
              </a:rPr>
              <a:t>Complete the lower-level design, implement the system, and then test it to ensure that it can handle dealing with the 20,000 events per hour (including processing and displaying).</a:t>
            </a:r>
          </a:p>
          <a:p>
            <a:r>
              <a:rPr lang="en-US" dirty="0">
                <a:latin typeface="Tahoma" charset="0"/>
              </a:rPr>
              <a:t>There are obvious risks with such approach…</a:t>
            </a:r>
          </a:p>
          <a:p>
            <a:pPr lvl="1"/>
            <a:r>
              <a:rPr lang="en-US" dirty="0">
                <a:latin typeface="Tahoma" charset="0"/>
              </a:rPr>
              <a:t>What if during testing (that is, after all the work has been completed) we find out the system can’t process the 20,000 events per hour?</a:t>
            </a:r>
          </a:p>
          <a:p>
            <a:pPr lvl="1"/>
            <a:r>
              <a:rPr lang="en-US" dirty="0">
                <a:latin typeface="Tahoma" charset="0"/>
              </a:rPr>
              <a:t>We might need to go back to the drawing board – kind of late in the process </a:t>
            </a:r>
            <a:r>
              <a:rPr lang="en-US" dirty="0">
                <a:solidFill>
                  <a:srgbClr val="FF0000"/>
                </a:solidFill>
                <a:latin typeface="Tahoma" charset="0"/>
                <a:sym typeface="Wingdings" charset="0"/>
              </a:rPr>
              <a:t></a:t>
            </a:r>
            <a:endParaRPr lang="en-US" dirty="0">
              <a:solidFill>
                <a:srgbClr val="FF0000"/>
              </a:solidFill>
              <a:latin typeface="Tahoma" charset="0"/>
            </a:endParaRPr>
          </a:p>
          <a:p>
            <a:pPr lvl="1"/>
            <a:r>
              <a:rPr lang="en-US" dirty="0">
                <a:latin typeface="Tahoma" charset="0"/>
              </a:rPr>
              <a:t>Obviously, we better pray that the 2</a:t>
            </a:r>
            <a:r>
              <a:rPr lang="en-US" baseline="30000" dirty="0">
                <a:latin typeface="Tahoma" charset="0"/>
              </a:rPr>
              <a:t>nd</a:t>
            </a:r>
            <a:r>
              <a:rPr lang="en-US" dirty="0">
                <a:latin typeface="Tahoma" charset="0"/>
              </a:rPr>
              <a:t> time around we have better luck/results.</a:t>
            </a:r>
          </a:p>
          <a:p>
            <a:endParaRPr lang="en-US" dirty="0">
              <a:latin typeface="Tahoma" charset="0"/>
            </a:endParaRPr>
          </a:p>
        </p:txBody>
      </p:sp>
    </p:spTree>
    <p:extLst>
      <p:ext uri="{BB962C8B-B14F-4D97-AF65-F5344CB8AC3E}">
        <p14:creationId xmlns:p14="http://schemas.microsoft.com/office/powerpoint/2010/main" val="1321924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66337" y="211397"/>
            <a:ext cx="8229600" cy="609600"/>
          </a:xfrm>
        </p:spPr>
        <p:txBody>
          <a:bodyPr/>
          <a:lstStyle/>
          <a:p>
            <a:r>
              <a:rPr lang="en-US" dirty="0">
                <a:latin typeface="Verdana" charset="0"/>
              </a:rPr>
              <a:t>Another approach…</a:t>
            </a:r>
          </a:p>
        </p:txBody>
      </p:sp>
      <p:sp>
        <p:nvSpPr>
          <p:cNvPr id="3" name="Content Placeholder 2"/>
          <p:cNvSpPr>
            <a:spLocks noGrp="1"/>
          </p:cNvSpPr>
          <p:nvPr>
            <p:ph idx="1"/>
          </p:nvPr>
        </p:nvSpPr>
        <p:spPr>
          <a:xfrm>
            <a:off x="457200" y="1023232"/>
            <a:ext cx="8229600" cy="4395435"/>
          </a:xfrm>
        </p:spPr>
        <p:txBody>
          <a:bodyPr/>
          <a:lstStyle/>
          <a:p>
            <a:pPr>
              <a:defRPr/>
            </a:pPr>
            <a:r>
              <a:rPr lang="en-US" dirty="0"/>
              <a:t>As part of the design, go through an exercise to figure out the work (in terms of processing) that each component has to do in order to meet the overall objective.</a:t>
            </a:r>
          </a:p>
          <a:p>
            <a:pPr>
              <a:defRPr/>
            </a:pPr>
            <a:r>
              <a:rPr lang="en-US" dirty="0"/>
              <a:t>If during implementation it is determined that a component is substantially over its “budget”, then design trade offs can be considered.</a:t>
            </a:r>
          </a:p>
          <a:p>
            <a:pPr>
              <a:defRPr/>
            </a:pPr>
            <a:r>
              <a:rPr lang="en-US" dirty="0"/>
              <a:t>What are the benefits of this approach?</a:t>
            </a:r>
          </a:p>
          <a:p>
            <a:pPr marL="0" indent="0">
              <a:buFont typeface="Wingdings" charset="0"/>
              <a:buNone/>
              <a:defRPr/>
            </a:pPr>
            <a:endParaRPr lang="en-US" dirty="0"/>
          </a:p>
        </p:txBody>
      </p:sp>
    </p:spTree>
    <p:extLst>
      <p:ext uri="{BB962C8B-B14F-4D97-AF65-F5344CB8AC3E}">
        <p14:creationId xmlns:p14="http://schemas.microsoft.com/office/powerpoint/2010/main" val="888575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Verdana" charset="0"/>
              </a:rPr>
              <a:t>The Budgeting Exercise</a:t>
            </a:r>
          </a:p>
        </p:txBody>
      </p:sp>
      <p:sp>
        <p:nvSpPr>
          <p:cNvPr id="22530" name="Content Placeholder 2"/>
          <p:cNvSpPr>
            <a:spLocks noGrp="1"/>
          </p:cNvSpPr>
          <p:nvPr>
            <p:ph idx="1"/>
          </p:nvPr>
        </p:nvSpPr>
        <p:spPr/>
        <p:txBody>
          <a:bodyPr/>
          <a:lstStyle/>
          <a:p>
            <a:r>
              <a:rPr lang="en-US" dirty="0">
                <a:latin typeface="Tahoma" charset="0"/>
              </a:rPr>
              <a:t>How do we go about this ???</a:t>
            </a:r>
          </a:p>
          <a:p>
            <a:endParaRPr lang="en-US" dirty="0">
              <a:latin typeface="Tahoma" charset="0"/>
            </a:endParaRPr>
          </a:p>
          <a:p>
            <a:r>
              <a:rPr lang="en-US" dirty="0">
                <a:solidFill>
                  <a:srgbClr val="0432FF"/>
                </a:solidFill>
                <a:latin typeface="Tahoma" charset="0"/>
              </a:rPr>
              <a:t>Step 1: Figure out our performance “targets”</a:t>
            </a:r>
          </a:p>
          <a:p>
            <a:pPr lvl="1"/>
            <a:r>
              <a:rPr lang="en-US" dirty="0">
                <a:latin typeface="Tahoma" charset="0"/>
              </a:rPr>
              <a:t>How much time do we have available for 1 event ???.</a:t>
            </a:r>
          </a:p>
          <a:p>
            <a:pPr marL="457200" lvl="1" indent="0">
              <a:buNone/>
            </a:pPr>
            <a:endParaRPr lang="en-US" dirty="0">
              <a:latin typeface="Tahoma" charset="0"/>
            </a:endParaRPr>
          </a:p>
        </p:txBody>
      </p:sp>
    </p:spTree>
    <p:extLst>
      <p:ext uri="{BB962C8B-B14F-4D97-AF65-F5344CB8AC3E}">
        <p14:creationId xmlns:p14="http://schemas.microsoft.com/office/powerpoint/2010/main" val="88538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a:latin typeface="Verdana" charset="0"/>
              </a:rPr>
              <a:t>Examples</a:t>
            </a:r>
          </a:p>
        </p:txBody>
      </p:sp>
      <p:sp>
        <p:nvSpPr>
          <p:cNvPr id="62467" name="Rectangle 3"/>
          <p:cNvSpPr>
            <a:spLocks noGrp="1" noChangeArrowheads="1"/>
          </p:cNvSpPr>
          <p:nvPr>
            <p:ph type="body" idx="1"/>
          </p:nvPr>
        </p:nvSpPr>
        <p:spPr/>
        <p:txBody>
          <a:bodyPr/>
          <a:lstStyle/>
          <a:p>
            <a:pPr eaLnBrk="1" hangingPunct="1"/>
            <a:r>
              <a:rPr lang="en-US" dirty="0"/>
              <a:t>A typical architecture requirement :</a:t>
            </a:r>
          </a:p>
          <a:p>
            <a:pPr lvl="1" eaLnBrk="1" hangingPunct="1"/>
            <a:r>
              <a:rPr lang="en-US" altLang="ja-JP" sz="2200" i="1" dirty="0"/>
              <a:t>“</a:t>
            </a:r>
            <a:r>
              <a:rPr lang="en-US" altLang="ja-JP" i="1" dirty="0"/>
              <a:t>Communications between components must be guaranteed to succeed with no message loss</a:t>
            </a:r>
            <a:r>
              <a:rPr lang="en-US" altLang="ja-JP" dirty="0"/>
              <a:t>”</a:t>
            </a:r>
          </a:p>
          <a:p>
            <a:pPr eaLnBrk="1" hangingPunct="1"/>
            <a:r>
              <a:rPr lang="en-US" dirty="0"/>
              <a:t>Some architecture requirements are constraints:</a:t>
            </a:r>
          </a:p>
          <a:p>
            <a:pPr lvl="1" eaLnBrk="1" hangingPunct="1"/>
            <a:r>
              <a:rPr lang="en-US" altLang="ja-JP" sz="2200" dirty="0"/>
              <a:t>“</a:t>
            </a:r>
            <a:r>
              <a:rPr lang="en-US" altLang="ja-JP" i="1" dirty="0"/>
              <a:t>The system must use our standard Envoy based API gateway to proxy and secure all web service requests</a:t>
            </a:r>
            <a:r>
              <a:rPr lang="en-US" altLang="ja-JP" dirty="0"/>
              <a:t>”</a:t>
            </a:r>
          </a:p>
          <a:p>
            <a:pPr eaLnBrk="1" hangingPunct="1"/>
            <a:r>
              <a:rPr lang="en-US" dirty="0"/>
              <a:t>Constraints impose restrictions on the architecture and are (almost always) non-negotiable. </a:t>
            </a:r>
          </a:p>
          <a:p>
            <a:pPr eaLnBrk="1" hangingPunct="1"/>
            <a:r>
              <a:rPr lang="en-US" dirty="0"/>
              <a:t>They limit the range of design choices an architect can make. </a:t>
            </a: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5</a:t>
            </a:fld>
            <a:endParaRPr lang="en-US" altLang="en-US">
              <a:solidFill>
                <a:prstClr val="black">
                  <a:tint val="75000"/>
                </a:prstClr>
              </a:solidFill>
            </a:endParaRPr>
          </a:p>
        </p:txBody>
      </p:sp>
    </p:spTree>
    <p:extLst>
      <p:ext uri="{BB962C8B-B14F-4D97-AF65-F5344CB8AC3E}">
        <p14:creationId xmlns:p14="http://schemas.microsoft.com/office/powerpoint/2010/main" val="2844232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Verdana" charset="0"/>
              </a:rPr>
              <a:t>The Budgeting Exercise</a:t>
            </a:r>
          </a:p>
        </p:txBody>
      </p:sp>
      <p:sp>
        <p:nvSpPr>
          <p:cNvPr id="22530" name="Content Placeholder 2"/>
          <p:cNvSpPr>
            <a:spLocks noGrp="1"/>
          </p:cNvSpPr>
          <p:nvPr>
            <p:ph idx="1"/>
          </p:nvPr>
        </p:nvSpPr>
        <p:spPr/>
        <p:txBody>
          <a:bodyPr/>
          <a:lstStyle/>
          <a:p>
            <a:r>
              <a:rPr lang="en-US" dirty="0">
                <a:latin typeface="Tahoma" charset="0"/>
              </a:rPr>
              <a:t>How do we go about this ???</a:t>
            </a:r>
          </a:p>
          <a:p>
            <a:endParaRPr lang="en-US" dirty="0">
              <a:latin typeface="Tahoma" charset="0"/>
            </a:endParaRPr>
          </a:p>
          <a:p>
            <a:r>
              <a:rPr lang="en-US" dirty="0">
                <a:solidFill>
                  <a:srgbClr val="0432FF"/>
                </a:solidFill>
                <a:latin typeface="Tahoma" charset="0"/>
              </a:rPr>
              <a:t>Step 1: Figure out our performance “targets”</a:t>
            </a:r>
          </a:p>
          <a:p>
            <a:pPr lvl="1"/>
            <a:r>
              <a:rPr lang="en-US" dirty="0">
                <a:latin typeface="Tahoma" charset="0"/>
              </a:rPr>
              <a:t>How much time do we have available for 1 event ???.</a:t>
            </a:r>
            <a:br>
              <a:rPr lang="en-US" dirty="0">
                <a:latin typeface="Tahoma" charset="0"/>
              </a:rPr>
            </a:br>
            <a:br>
              <a:rPr lang="en-US" dirty="0">
                <a:latin typeface="Tahoma" charset="0"/>
              </a:rPr>
            </a:br>
            <a:r>
              <a:rPr lang="en-US" dirty="0">
                <a:solidFill>
                  <a:srgbClr val="0070C0"/>
                </a:solidFill>
                <a:latin typeface="Tahoma" charset="0"/>
              </a:rPr>
              <a:t>If we are to handle 20,000 events/</a:t>
            </a:r>
            <a:r>
              <a:rPr lang="en-US" dirty="0" err="1">
                <a:solidFill>
                  <a:srgbClr val="0070C0"/>
                </a:solidFill>
                <a:latin typeface="Tahoma" charset="0"/>
              </a:rPr>
              <a:t>hr</a:t>
            </a:r>
            <a:r>
              <a:rPr lang="en-US" dirty="0">
                <a:solidFill>
                  <a:srgbClr val="0070C0"/>
                </a:solidFill>
                <a:latin typeface="Tahoma" charset="0"/>
              </a:rPr>
              <a:t>, then the time we have available for 1 event is 180ms. </a:t>
            </a:r>
          </a:p>
          <a:p>
            <a:pPr lvl="1"/>
            <a:endParaRPr lang="en-US" dirty="0">
              <a:latin typeface="Tahoma" charset="0"/>
            </a:endParaRPr>
          </a:p>
        </p:txBody>
      </p:sp>
    </p:spTree>
    <p:extLst>
      <p:ext uri="{BB962C8B-B14F-4D97-AF65-F5344CB8AC3E}">
        <p14:creationId xmlns:p14="http://schemas.microsoft.com/office/powerpoint/2010/main" val="3303211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Verdana" charset="0"/>
              </a:rPr>
              <a:t>The Budgeting Exercise</a:t>
            </a:r>
          </a:p>
        </p:txBody>
      </p:sp>
      <p:sp>
        <p:nvSpPr>
          <p:cNvPr id="22530" name="Content Placeholder 2"/>
          <p:cNvSpPr>
            <a:spLocks noGrp="1"/>
          </p:cNvSpPr>
          <p:nvPr>
            <p:ph idx="1"/>
          </p:nvPr>
        </p:nvSpPr>
        <p:spPr/>
        <p:txBody>
          <a:bodyPr/>
          <a:lstStyle/>
          <a:p>
            <a:r>
              <a:rPr lang="en-US" dirty="0">
                <a:latin typeface="Tahoma" charset="0"/>
              </a:rPr>
              <a:t>How do we go about this ???</a:t>
            </a:r>
          </a:p>
          <a:p>
            <a:endParaRPr lang="en-US" dirty="0">
              <a:latin typeface="Tahoma" charset="0"/>
            </a:endParaRPr>
          </a:p>
          <a:p>
            <a:r>
              <a:rPr lang="en-US" dirty="0">
                <a:solidFill>
                  <a:srgbClr val="0432FF"/>
                </a:solidFill>
                <a:latin typeface="Tahoma" charset="0"/>
              </a:rPr>
              <a:t>Step 1: Figure out our performance “targets”</a:t>
            </a:r>
          </a:p>
          <a:p>
            <a:pPr lvl="1"/>
            <a:r>
              <a:rPr lang="en-US" dirty="0">
                <a:latin typeface="Tahoma" charset="0"/>
              </a:rPr>
              <a:t>How much time do we have available for 1 event ???.</a:t>
            </a:r>
            <a:br>
              <a:rPr lang="en-US" dirty="0">
                <a:latin typeface="Tahoma" charset="0"/>
              </a:rPr>
            </a:br>
            <a:br>
              <a:rPr lang="en-US" dirty="0">
                <a:latin typeface="Tahoma" charset="0"/>
              </a:rPr>
            </a:br>
            <a:r>
              <a:rPr lang="en-US" dirty="0">
                <a:solidFill>
                  <a:srgbClr val="0070C0"/>
                </a:solidFill>
                <a:latin typeface="Tahoma" charset="0"/>
              </a:rPr>
              <a:t>If we are to handle 20,000 events/</a:t>
            </a:r>
            <a:r>
              <a:rPr lang="en-US" dirty="0" err="1">
                <a:solidFill>
                  <a:srgbClr val="0070C0"/>
                </a:solidFill>
                <a:latin typeface="Tahoma" charset="0"/>
              </a:rPr>
              <a:t>hr</a:t>
            </a:r>
            <a:r>
              <a:rPr lang="en-US" dirty="0">
                <a:solidFill>
                  <a:srgbClr val="0070C0"/>
                </a:solidFill>
                <a:latin typeface="Tahoma" charset="0"/>
              </a:rPr>
              <a:t>, then the time we have available for 1 event is 180ms. </a:t>
            </a:r>
          </a:p>
          <a:p>
            <a:pPr lvl="1"/>
            <a:endParaRPr lang="en-US" dirty="0">
              <a:latin typeface="Tahoma" charset="0"/>
            </a:endParaRPr>
          </a:p>
          <a:p>
            <a:pPr lvl="1"/>
            <a:r>
              <a:rPr lang="en-US" dirty="0">
                <a:latin typeface="Tahoma" charset="0"/>
                <a:sym typeface="Wingdings" charset="0"/>
              </a:rPr>
              <a:t>How much time do we have available to update each display???</a:t>
            </a:r>
          </a:p>
          <a:p>
            <a:pPr lvl="1"/>
            <a:endParaRPr lang="en-US" dirty="0">
              <a:latin typeface="Tahoma" charset="0"/>
              <a:sym typeface="Wingdings" charset="0"/>
            </a:endParaRPr>
          </a:p>
        </p:txBody>
      </p:sp>
    </p:spTree>
    <p:extLst>
      <p:ext uri="{BB962C8B-B14F-4D97-AF65-F5344CB8AC3E}">
        <p14:creationId xmlns:p14="http://schemas.microsoft.com/office/powerpoint/2010/main" val="3996836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Verdana" charset="0"/>
              </a:rPr>
              <a:t>The Budgeting Exercise</a:t>
            </a:r>
          </a:p>
        </p:txBody>
      </p:sp>
      <p:sp>
        <p:nvSpPr>
          <p:cNvPr id="22530" name="Content Placeholder 2"/>
          <p:cNvSpPr>
            <a:spLocks noGrp="1"/>
          </p:cNvSpPr>
          <p:nvPr>
            <p:ph idx="1"/>
          </p:nvPr>
        </p:nvSpPr>
        <p:spPr/>
        <p:txBody>
          <a:bodyPr/>
          <a:lstStyle/>
          <a:p>
            <a:r>
              <a:rPr lang="en-US" dirty="0">
                <a:latin typeface="Tahoma" charset="0"/>
              </a:rPr>
              <a:t>How do we go about this ???</a:t>
            </a:r>
          </a:p>
          <a:p>
            <a:endParaRPr lang="en-US" dirty="0">
              <a:latin typeface="Tahoma" charset="0"/>
            </a:endParaRPr>
          </a:p>
          <a:p>
            <a:r>
              <a:rPr lang="en-US" dirty="0">
                <a:solidFill>
                  <a:srgbClr val="0432FF"/>
                </a:solidFill>
                <a:latin typeface="Tahoma" charset="0"/>
              </a:rPr>
              <a:t>Step 1: Figure out our performance “targets”</a:t>
            </a:r>
          </a:p>
          <a:p>
            <a:pPr lvl="1"/>
            <a:r>
              <a:rPr lang="en-US" dirty="0">
                <a:latin typeface="Tahoma" charset="0"/>
              </a:rPr>
              <a:t>How much time do we have available for 1 event ???.</a:t>
            </a:r>
            <a:br>
              <a:rPr lang="en-US" dirty="0">
                <a:latin typeface="Tahoma" charset="0"/>
              </a:rPr>
            </a:br>
            <a:br>
              <a:rPr lang="en-US" dirty="0">
                <a:latin typeface="Tahoma" charset="0"/>
              </a:rPr>
            </a:br>
            <a:r>
              <a:rPr lang="en-US" dirty="0">
                <a:solidFill>
                  <a:srgbClr val="0070C0"/>
                </a:solidFill>
                <a:latin typeface="Tahoma" charset="0"/>
              </a:rPr>
              <a:t>If we are to handle 20,000 events/</a:t>
            </a:r>
            <a:r>
              <a:rPr lang="en-US" dirty="0" err="1">
                <a:solidFill>
                  <a:srgbClr val="0070C0"/>
                </a:solidFill>
                <a:latin typeface="Tahoma" charset="0"/>
              </a:rPr>
              <a:t>hr</a:t>
            </a:r>
            <a:r>
              <a:rPr lang="en-US" dirty="0">
                <a:solidFill>
                  <a:srgbClr val="0070C0"/>
                </a:solidFill>
                <a:latin typeface="Tahoma" charset="0"/>
              </a:rPr>
              <a:t>, then the time we have available for 1 event is 180ms. </a:t>
            </a:r>
          </a:p>
          <a:p>
            <a:pPr lvl="1"/>
            <a:endParaRPr lang="en-US" dirty="0">
              <a:latin typeface="Tahoma" charset="0"/>
            </a:endParaRPr>
          </a:p>
          <a:p>
            <a:pPr lvl="1"/>
            <a:r>
              <a:rPr lang="en-US" dirty="0">
                <a:latin typeface="Tahoma" charset="0"/>
                <a:sym typeface="Wingdings" charset="0"/>
              </a:rPr>
              <a:t>How much time do we have available to update each display???</a:t>
            </a:r>
            <a:br>
              <a:rPr lang="en-US" dirty="0">
                <a:latin typeface="Tahoma" charset="0"/>
                <a:sym typeface="Wingdings" charset="0"/>
              </a:rPr>
            </a:br>
            <a:br>
              <a:rPr lang="en-US" dirty="0">
                <a:latin typeface="Tahoma" charset="0"/>
                <a:sym typeface="Wingdings" charset="0"/>
              </a:rPr>
            </a:br>
            <a:r>
              <a:rPr lang="en-US" dirty="0">
                <a:solidFill>
                  <a:srgbClr val="0070C0"/>
                </a:solidFill>
                <a:latin typeface="Tahoma" charset="0"/>
                <a:sym typeface="Wingdings" charset="0"/>
              </a:rPr>
              <a:t>If we are to update 10 displays every 15 seconds, then we have 1.5 seconds to update each display.</a:t>
            </a:r>
            <a:endParaRPr lang="en-US" dirty="0">
              <a:solidFill>
                <a:srgbClr val="0070C0"/>
              </a:solidFill>
              <a:latin typeface="Tahoma" charset="0"/>
            </a:endParaRPr>
          </a:p>
          <a:p>
            <a:pPr lvl="1"/>
            <a:endParaRPr lang="en-US" dirty="0">
              <a:latin typeface="Tahoma" charset="0"/>
              <a:sym typeface="Wingdings" charset="0"/>
            </a:endParaRPr>
          </a:p>
        </p:txBody>
      </p:sp>
    </p:spTree>
    <p:extLst>
      <p:ext uri="{BB962C8B-B14F-4D97-AF65-F5344CB8AC3E}">
        <p14:creationId xmlns:p14="http://schemas.microsoft.com/office/powerpoint/2010/main" val="4282228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Verdana" charset="0"/>
              </a:rPr>
              <a:t>The Budgeting Exercise</a:t>
            </a:r>
          </a:p>
        </p:txBody>
      </p:sp>
      <p:sp>
        <p:nvSpPr>
          <p:cNvPr id="23554" name="Content Placeholder 2"/>
          <p:cNvSpPr>
            <a:spLocks noGrp="1"/>
          </p:cNvSpPr>
          <p:nvPr>
            <p:ph idx="1"/>
          </p:nvPr>
        </p:nvSpPr>
        <p:spPr/>
        <p:txBody>
          <a:bodyPr/>
          <a:lstStyle/>
          <a:p>
            <a:r>
              <a:rPr lang="en-US" dirty="0">
                <a:solidFill>
                  <a:srgbClr val="0432FF"/>
                </a:solidFill>
                <a:latin typeface="Tahoma" charset="0"/>
              </a:rPr>
              <a:t>Step 2: Establish budgets</a:t>
            </a:r>
          </a:p>
          <a:p>
            <a:pPr lvl="1"/>
            <a:r>
              <a:rPr lang="en-US" dirty="0">
                <a:latin typeface="Tahoma" charset="0"/>
              </a:rPr>
              <a:t>Allocate a percent of the work to each component.</a:t>
            </a:r>
          </a:p>
          <a:p>
            <a:pPr lvl="2"/>
            <a:r>
              <a:rPr lang="en-US" dirty="0">
                <a:latin typeface="Tahoma" charset="0"/>
              </a:rPr>
              <a:t>Why a percent for each component?</a:t>
            </a:r>
          </a:p>
          <a:p>
            <a:pPr lvl="1"/>
            <a:r>
              <a:rPr lang="en-US" dirty="0">
                <a:solidFill>
                  <a:srgbClr val="FF9900"/>
                </a:solidFill>
                <a:latin typeface="Tahoma" charset="0"/>
              </a:rPr>
              <a:t>Very dangerous to allocate 25% to each component </a:t>
            </a:r>
            <a:r>
              <a:rPr lang="en-US" dirty="0">
                <a:latin typeface="Tahoma" charset="0"/>
              </a:rPr>
              <a:t>– why?</a:t>
            </a:r>
          </a:p>
          <a:p>
            <a:pPr lvl="1"/>
            <a:r>
              <a:rPr lang="en-US" dirty="0">
                <a:latin typeface="Tahoma" charset="0"/>
              </a:rPr>
              <a:t>Start with allocation of 15% for each of 4 subsystems = 60% total.</a:t>
            </a:r>
          </a:p>
          <a:p>
            <a:pPr lvl="1"/>
            <a:endParaRPr lang="en-US" dirty="0">
              <a:latin typeface="Tahoma" charset="0"/>
            </a:endParaRPr>
          </a:p>
        </p:txBody>
      </p:sp>
    </p:spTree>
    <p:extLst>
      <p:ext uri="{BB962C8B-B14F-4D97-AF65-F5344CB8AC3E}">
        <p14:creationId xmlns:p14="http://schemas.microsoft.com/office/powerpoint/2010/main" val="28168092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548572" y="247941"/>
            <a:ext cx="8229600" cy="541867"/>
          </a:xfrm>
        </p:spPr>
        <p:txBody>
          <a:bodyPr/>
          <a:lstStyle/>
          <a:p>
            <a:r>
              <a:rPr lang="en-US" dirty="0">
                <a:latin typeface="Verdana" charset="0"/>
              </a:rPr>
              <a:t>Budgets</a:t>
            </a:r>
          </a:p>
        </p:txBody>
      </p:sp>
      <p:sp>
        <p:nvSpPr>
          <p:cNvPr id="24578" name="Content Placeholder 2"/>
          <p:cNvSpPr>
            <a:spLocks noGrp="1"/>
          </p:cNvSpPr>
          <p:nvPr>
            <p:ph idx="1"/>
          </p:nvPr>
        </p:nvSpPr>
        <p:spPr>
          <a:xfrm>
            <a:off x="457200" y="858786"/>
            <a:ext cx="8229600" cy="4559882"/>
          </a:xfrm>
        </p:spPr>
        <p:txBody>
          <a:bodyPr/>
          <a:lstStyle/>
          <a:p>
            <a:r>
              <a:rPr lang="en-US" dirty="0">
                <a:latin typeface="Tahoma" charset="0"/>
              </a:rPr>
              <a:t>Input:</a:t>
            </a:r>
          </a:p>
          <a:p>
            <a:pPr lvl="1"/>
            <a:r>
              <a:rPr lang="en-US" dirty="0">
                <a:latin typeface="Tahoma" charset="0"/>
              </a:rPr>
              <a:t>20,000 events/</a:t>
            </a:r>
            <a:r>
              <a:rPr lang="en-US" dirty="0" err="1">
                <a:latin typeface="Tahoma" charset="0"/>
              </a:rPr>
              <a:t>hr</a:t>
            </a:r>
            <a:r>
              <a:rPr lang="en-US" dirty="0">
                <a:latin typeface="Tahoma" charset="0"/>
              </a:rPr>
              <a:t> = 180 </a:t>
            </a:r>
            <a:r>
              <a:rPr lang="en-US" dirty="0" err="1">
                <a:latin typeface="Tahoma" charset="0"/>
              </a:rPr>
              <a:t>ms</a:t>
            </a:r>
            <a:r>
              <a:rPr lang="en-US" dirty="0">
                <a:latin typeface="Tahoma" charset="0"/>
              </a:rPr>
              <a:t>/event</a:t>
            </a:r>
            <a:br>
              <a:rPr lang="en-US" dirty="0">
                <a:latin typeface="Tahoma" charset="0"/>
              </a:rPr>
            </a:br>
            <a:r>
              <a:rPr lang="en-US" dirty="0">
                <a:latin typeface="Tahoma" charset="0"/>
              </a:rPr>
              <a:t>                          = 27 </a:t>
            </a:r>
            <a:r>
              <a:rPr lang="en-US" dirty="0" err="1">
                <a:latin typeface="Tahoma" charset="0"/>
              </a:rPr>
              <a:t>ms</a:t>
            </a:r>
            <a:r>
              <a:rPr lang="en-US" dirty="0">
                <a:latin typeface="Tahoma" charset="0"/>
              </a:rPr>
              <a:t>/event (@ 15% allocated)</a:t>
            </a:r>
          </a:p>
          <a:p>
            <a:r>
              <a:rPr lang="en-US" dirty="0">
                <a:latin typeface="Tahoma" charset="0"/>
              </a:rPr>
              <a:t>In-core Database:</a:t>
            </a:r>
          </a:p>
          <a:p>
            <a:pPr lvl="1"/>
            <a:r>
              <a:rPr lang="en-US" dirty="0">
                <a:latin typeface="Tahoma" charset="0"/>
              </a:rPr>
              <a:t>20,000 events/</a:t>
            </a:r>
            <a:r>
              <a:rPr lang="en-US" dirty="0" err="1">
                <a:latin typeface="Tahoma" charset="0"/>
              </a:rPr>
              <a:t>hr</a:t>
            </a:r>
            <a:r>
              <a:rPr lang="en-US" dirty="0">
                <a:latin typeface="Tahoma" charset="0"/>
              </a:rPr>
              <a:t> (given storage of all events)</a:t>
            </a:r>
            <a:br>
              <a:rPr lang="en-US" dirty="0">
                <a:latin typeface="Tahoma" charset="0"/>
              </a:rPr>
            </a:br>
            <a:r>
              <a:rPr lang="en-US" dirty="0">
                <a:latin typeface="Tahoma" charset="0"/>
              </a:rPr>
              <a:t>                           = 27 </a:t>
            </a:r>
            <a:r>
              <a:rPr lang="en-US" dirty="0" err="1">
                <a:latin typeface="Tahoma" charset="0"/>
              </a:rPr>
              <a:t>ms</a:t>
            </a:r>
            <a:r>
              <a:rPr lang="en-US" dirty="0">
                <a:latin typeface="Tahoma" charset="0"/>
              </a:rPr>
              <a:t>/event (@ 15% allocated)</a:t>
            </a:r>
          </a:p>
          <a:p>
            <a:r>
              <a:rPr lang="en-US" dirty="0">
                <a:latin typeface="Tahoma" charset="0"/>
              </a:rPr>
              <a:t>DISPLAYS:</a:t>
            </a:r>
          </a:p>
          <a:p>
            <a:pPr lvl="1"/>
            <a:r>
              <a:rPr lang="en-US" dirty="0">
                <a:latin typeface="Tahoma" charset="0"/>
              </a:rPr>
              <a:t>10 Displays every 15 </a:t>
            </a:r>
            <a:r>
              <a:rPr lang="en-US" dirty="0" err="1">
                <a:latin typeface="Tahoma" charset="0"/>
              </a:rPr>
              <a:t>secs</a:t>
            </a:r>
            <a:r>
              <a:rPr lang="en-US" dirty="0">
                <a:latin typeface="Tahoma" charset="0"/>
              </a:rPr>
              <a:t> = 1.5 </a:t>
            </a:r>
            <a:r>
              <a:rPr lang="en-US" dirty="0" err="1">
                <a:latin typeface="Tahoma" charset="0"/>
              </a:rPr>
              <a:t>secs</a:t>
            </a:r>
            <a:r>
              <a:rPr lang="en-US" dirty="0">
                <a:latin typeface="Tahoma" charset="0"/>
              </a:rPr>
              <a:t> / display</a:t>
            </a:r>
            <a:br>
              <a:rPr lang="en-US" dirty="0">
                <a:latin typeface="Tahoma" charset="0"/>
              </a:rPr>
            </a:br>
            <a:r>
              <a:rPr lang="en-US" dirty="0">
                <a:latin typeface="Tahoma" charset="0"/>
              </a:rPr>
              <a:t>                                     =  225 </a:t>
            </a:r>
            <a:r>
              <a:rPr lang="en-US" dirty="0" err="1">
                <a:latin typeface="Tahoma" charset="0"/>
              </a:rPr>
              <a:t>ms</a:t>
            </a:r>
            <a:r>
              <a:rPr lang="en-US" dirty="0">
                <a:latin typeface="Tahoma" charset="0"/>
              </a:rPr>
              <a:t>/display (@15%)</a:t>
            </a:r>
          </a:p>
          <a:p>
            <a:r>
              <a:rPr lang="en-US" dirty="0">
                <a:latin typeface="Tahoma" charset="0"/>
              </a:rPr>
              <a:t>RDBMS</a:t>
            </a:r>
          </a:p>
          <a:p>
            <a:pPr lvl="1"/>
            <a:r>
              <a:rPr lang="en-US" dirty="0">
                <a:latin typeface="Tahoma" charset="0"/>
              </a:rPr>
              <a:t>Also, 27ms/event but batched every 15 minutes.</a:t>
            </a:r>
            <a:br>
              <a:rPr lang="en-US" dirty="0">
                <a:latin typeface="Tahoma" charset="0"/>
              </a:rPr>
            </a:br>
            <a:r>
              <a:rPr lang="en-US" dirty="0">
                <a:latin typeface="Tahoma" charset="0"/>
              </a:rPr>
              <a:t>(Note: Peaking effect could cause temporary overload or delay of basic collection.)</a:t>
            </a:r>
          </a:p>
          <a:p>
            <a:endParaRPr lang="en-US" dirty="0">
              <a:latin typeface="Tahoma" charset="0"/>
            </a:endParaRPr>
          </a:p>
          <a:p>
            <a:pPr lvl="1"/>
            <a:endParaRPr lang="en-US" dirty="0">
              <a:latin typeface="Tahoma" charset="0"/>
            </a:endParaRPr>
          </a:p>
        </p:txBody>
      </p:sp>
    </p:spTree>
    <p:extLst>
      <p:ext uri="{BB962C8B-B14F-4D97-AF65-F5344CB8AC3E}">
        <p14:creationId xmlns:p14="http://schemas.microsoft.com/office/powerpoint/2010/main" val="3226001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457200" y="193125"/>
            <a:ext cx="8229600" cy="609600"/>
          </a:xfrm>
        </p:spPr>
        <p:txBody>
          <a:bodyPr/>
          <a:lstStyle/>
          <a:p>
            <a:r>
              <a:rPr lang="en-US" sz="3200" u="none" dirty="0">
                <a:effectLst>
                  <a:outerShdw blurRad="38100" dist="38100" dir="2700000" algn="tl">
                    <a:srgbClr val="000000">
                      <a:alpha val="43137"/>
                    </a:srgbClr>
                  </a:outerShdw>
                </a:effectLst>
                <a:latin typeface="Verdana" charset="0"/>
              </a:rPr>
              <a:t>Budget Summary</a:t>
            </a:r>
          </a:p>
        </p:txBody>
      </p:sp>
      <p:sp>
        <p:nvSpPr>
          <p:cNvPr id="4" name="Rounded Rectangle 3"/>
          <p:cNvSpPr/>
          <p:nvPr/>
        </p:nvSpPr>
        <p:spPr bwMode="auto">
          <a:xfrm>
            <a:off x="1066800" y="22352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Input</a:t>
            </a:r>
          </a:p>
        </p:txBody>
      </p:sp>
      <p:sp>
        <p:nvSpPr>
          <p:cNvPr id="5" name="Rounded Rectangle 4"/>
          <p:cNvSpPr/>
          <p:nvPr/>
        </p:nvSpPr>
        <p:spPr bwMode="auto">
          <a:xfrm>
            <a:off x="3581400" y="22352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err="1">
                <a:latin typeface="+mn-lt"/>
              </a:rPr>
              <a:t>Incore</a:t>
            </a:r>
            <a:r>
              <a:rPr lang="en-US" sz="2000" b="1" dirty="0">
                <a:latin typeface="+mn-lt"/>
              </a:rPr>
              <a:t> Database</a:t>
            </a:r>
          </a:p>
        </p:txBody>
      </p:sp>
      <p:sp>
        <p:nvSpPr>
          <p:cNvPr id="6" name="Rounded Rectangle 5"/>
          <p:cNvSpPr/>
          <p:nvPr/>
        </p:nvSpPr>
        <p:spPr bwMode="auto">
          <a:xfrm>
            <a:off x="6172200" y="2235200"/>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Displays</a:t>
            </a:r>
          </a:p>
        </p:txBody>
      </p:sp>
      <p:sp>
        <p:nvSpPr>
          <p:cNvPr id="7" name="Magnetic Disk 6"/>
          <p:cNvSpPr/>
          <p:nvPr/>
        </p:nvSpPr>
        <p:spPr bwMode="auto">
          <a:xfrm>
            <a:off x="6477000" y="3725334"/>
            <a:ext cx="1295400" cy="1083733"/>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RDBMS</a:t>
            </a:r>
          </a:p>
        </p:txBody>
      </p:sp>
      <p:cxnSp>
        <p:nvCxnSpPr>
          <p:cNvPr id="26630" name="Straight Arrow Connector 8"/>
          <p:cNvCxnSpPr>
            <a:cxnSpLocks noChangeShapeType="1"/>
            <a:endCxn id="4" idx="1"/>
          </p:cNvCxnSpPr>
          <p:nvPr/>
        </p:nvCxnSpPr>
        <p:spPr bwMode="auto">
          <a:xfrm>
            <a:off x="533400" y="2573867"/>
            <a:ext cx="5334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6631" name="Straight Arrow Connector 10"/>
          <p:cNvCxnSpPr>
            <a:cxnSpLocks noChangeShapeType="1"/>
            <a:stCxn id="4" idx="3"/>
            <a:endCxn id="5" idx="1"/>
          </p:cNvCxnSpPr>
          <p:nvPr/>
        </p:nvCxnSpPr>
        <p:spPr bwMode="auto">
          <a:xfrm>
            <a:off x="2743200" y="2573867"/>
            <a:ext cx="8382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6632" name="Straight Arrow Connector 12"/>
          <p:cNvCxnSpPr>
            <a:cxnSpLocks noChangeShapeType="1"/>
            <a:stCxn id="5" idx="3"/>
            <a:endCxn id="6" idx="1"/>
          </p:cNvCxnSpPr>
          <p:nvPr/>
        </p:nvCxnSpPr>
        <p:spPr bwMode="auto">
          <a:xfrm>
            <a:off x="5257800" y="2573867"/>
            <a:ext cx="9144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6633" name="Straight Arrow Connector 14"/>
          <p:cNvCxnSpPr>
            <a:cxnSpLocks noChangeShapeType="1"/>
            <a:stCxn id="5" idx="3"/>
            <a:endCxn id="7" idx="2"/>
          </p:cNvCxnSpPr>
          <p:nvPr/>
        </p:nvCxnSpPr>
        <p:spPr bwMode="auto">
          <a:xfrm>
            <a:off x="5257800" y="2573867"/>
            <a:ext cx="1219200" cy="169333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8" name="Rectangle 7"/>
          <p:cNvSpPr/>
          <p:nvPr/>
        </p:nvSpPr>
        <p:spPr>
          <a:xfrm>
            <a:off x="1066800" y="2912533"/>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4" name="Rectangle 13"/>
          <p:cNvSpPr/>
          <p:nvPr/>
        </p:nvSpPr>
        <p:spPr>
          <a:xfrm>
            <a:off x="3657600" y="2963333"/>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6" name="Rectangle 15"/>
          <p:cNvSpPr/>
          <p:nvPr/>
        </p:nvSpPr>
        <p:spPr>
          <a:xfrm>
            <a:off x="6096000" y="2963333"/>
            <a:ext cx="1981200" cy="651460"/>
          </a:xfrm>
          <a:prstGeom prst="rect">
            <a:avLst/>
          </a:prstGeom>
        </p:spPr>
        <p:txBody>
          <a:bodyPr>
            <a:spAutoFit/>
          </a:bodyPr>
          <a:lstStyle/>
          <a:p>
            <a:pPr>
              <a:defRPr/>
            </a:pPr>
            <a:r>
              <a:rPr lang="en-US" sz="2000" dirty="0">
                <a:latin typeface="+mn-lt"/>
              </a:rPr>
              <a:t>225 </a:t>
            </a:r>
            <a:r>
              <a:rPr lang="en-US" sz="2000" dirty="0" err="1">
                <a:latin typeface="+mn-lt"/>
              </a:rPr>
              <a:t>ms</a:t>
            </a:r>
            <a:r>
              <a:rPr lang="en-US" sz="2000" dirty="0">
                <a:latin typeface="+mn-lt"/>
              </a:rPr>
              <a:t>/display</a:t>
            </a:r>
          </a:p>
        </p:txBody>
      </p:sp>
      <p:sp>
        <p:nvSpPr>
          <p:cNvPr id="17" name="Rectangle 16"/>
          <p:cNvSpPr/>
          <p:nvPr/>
        </p:nvSpPr>
        <p:spPr>
          <a:xfrm>
            <a:off x="6400800" y="4809067"/>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Tree>
    <p:extLst>
      <p:ext uri="{BB962C8B-B14F-4D97-AF65-F5344CB8AC3E}">
        <p14:creationId xmlns:p14="http://schemas.microsoft.com/office/powerpoint/2010/main" val="4063023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457200" y="238804"/>
            <a:ext cx="8229600" cy="609600"/>
          </a:xfrm>
        </p:spPr>
        <p:txBody>
          <a:bodyPr/>
          <a:lstStyle/>
          <a:p>
            <a:r>
              <a:rPr lang="en-US" sz="3200" u="none" dirty="0">
                <a:effectLst>
                  <a:outerShdw blurRad="38100" dist="38100" dir="2700000" algn="tl">
                    <a:srgbClr val="000000">
                      <a:alpha val="43137"/>
                    </a:srgbClr>
                  </a:outerShdw>
                </a:effectLst>
                <a:latin typeface="Verdana" charset="0"/>
              </a:rPr>
              <a:t>Further Budget Allocation</a:t>
            </a:r>
          </a:p>
        </p:txBody>
      </p:sp>
      <p:sp>
        <p:nvSpPr>
          <p:cNvPr id="4" name="Rounded Rectangle 3"/>
          <p:cNvSpPr/>
          <p:nvPr/>
        </p:nvSpPr>
        <p:spPr bwMode="auto">
          <a:xfrm>
            <a:off x="1066800" y="1354667"/>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Input</a:t>
            </a:r>
          </a:p>
        </p:txBody>
      </p:sp>
      <p:sp>
        <p:nvSpPr>
          <p:cNvPr id="5" name="Rounded Rectangle 4"/>
          <p:cNvSpPr/>
          <p:nvPr/>
        </p:nvSpPr>
        <p:spPr bwMode="auto">
          <a:xfrm>
            <a:off x="3581400" y="1354667"/>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err="1">
                <a:latin typeface="+mn-lt"/>
              </a:rPr>
              <a:t>Incore</a:t>
            </a:r>
            <a:r>
              <a:rPr lang="en-US" sz="2000" b="1" dirty="0">
                <a:latin typeface="+mn-lt"/>
              </a:rPr>
              <a:t> Database</a:t>
            </a:r>
          </a:p>
        </p:txBody>
      </p:sp>
      <p:sp>
        <p:nvSpPr>
          <p:cNvPr id="6" name="Rounded Rectangle 5"/>
          <p:cNvSpPr/>
          <p:nvPr/>
        </p:nvSpPr>
        <p:spPr bwMode="auto">
          <a:xfrm>
            <a:off x="6172200" y="1354667"/>
            <a:ext cx="1676400" cy="67733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Displays</a:t>
            </a:r>
          </a:p>
        </p:txBody>
      </p:sp>
      <p:sp>
        <p:nvSpPr>
          <p:cNvPr id="7" name="Magnetic Disk 6"/>
          <p:cNvSpPr/>
          <p:nvPr/>
        </p:nvSpPr>
        <p:spPr bwMode="auto">
          <a:xfrm>
            <a:off x="6477000" y="2844800"/>
            <a:ext cx="1295400" cy="1083733"/>
          </a:xfrm>
          <a:prstGeom prst="flowChartMagneticDisk">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2000" b="1" dirty="0">
                <a:latin typeface="+mn-lt"/>
              </a:rPr>
              <a:t>RDBMS</a:t>
            </a:r>
          </a:p>
        </p:txBody>
      </p:sp>
      <p:cxnSp>
        <p:nvCxnSpPr>
          <p:cNvPr id="27654" name="Straight Arrow Connector 8"/>
          <p:cNvCxnSpPr>
            <a:cxnSpLocks noChangeShapeType="1"/>
            <a:endCxn id="4" idx="1"/>
          </p:cNvCxnSpPr>
          <p:nvPr/>
        </p:nvCxnSpPr>
        <p:spPr bwMode="auto">
          <a:xfrm>
            <a:off x="533400" y="1693333"/>
            <a:ext cx="5334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55" name="Straight Arrow Connector 10"/>
          <p:cNvCxnSpPr>
            <a:cxnSpLocks noChangeShapeType="1"/>
            <a:stCxn id="4" idx="3"/>
            <a:endCxn id="5" idx="1"/>
          </p:cNvCxnSpPr>
          <p:nvPr/>
        </p:nvCxnSpPr>
        <p:spPr bwMode="auto">
          <a:xfrm>
            <a:off x="2743200" y="1693333"/>
            <a:ext cx="8382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56" name="Straight Arrow Connector 12"/>
          <p:cNvCxnSpPr>
            <a:cxnSpLocks noChangeShapeType="1"/>
            <a:stCxn id="5" idx="3"/>
            <a:endCxn id="6" idx="1"/>
          </p:cNvCxnSpPr>
          <p:nvPr/>
        </p:nvCxnSpPr>
        <p:spPr bwMode="auto">
          <a:xfrm>
            <a:off x="5257800" y="1693333"/>
            <a:ext cx="9144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57" name="Straight Arrow Connector 14"/>
          <p:cNvCxnSpPr>
            <a:cxnSpLocks noChangeShapeType="1"/>
            <a:stCxn id="5" idx="3"/>
            <a:endCxn id="7" idx="2"/>
          </p:cNvCxnSpPr>
          <p:nvPr/>
        </p:nvCxnSpPr>
        <p:spPr bwMode="auto">
          <a:xfrm>
            <a:off x="5257800" y="1693334"/>
            <a:ext cx="1219200" cy="1693333"/>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8" name="Rectangle 7"/>
          <p:cNvSpPr/>
          <p:nvPr/>
        </p:nvSpPr>
        <p:spPr>
          <a:xfrm>
            <a:off x="1219200" y="2032000"/>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4" name="Rectangle 13"/>
          <p:cNvSpPr/>
          <p:nvPr/>
        </p:nvSpPr>
        <p:spPr>
          <a:xfrm>
            <a:off x="3581400" y="2032000"/>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6" name="Rectangle 15"/>
          <p:cNvSpPr/>
          <p:nvPr/>
        </p:nvSpPr>
        <p:spPr>
          <a:xfrm>
            <a:off x="6172200" y="2032000"/>
            <a:ext cx="1981200" cy="651460"/>
          </a:xfrm>
          <a:prstGeom prst="rect">
            <a:avLst/>
          </a:prstGeom>
        </p:spPr>
        <p:txBody>
          <a:bodyPr>
            <a:spAutoFit/>
          </a:bodyPr>
          <a:lstStyle/>
          <a:p>
            <a:pPr>
              <a:defRPr/>
            </a:pPr>
            <a:r>
              <a:rPr lang="en-US" sz="2000" dirty="0">
                <a:latin typeface="+mn-lt"/>
              </a:rPr>
              <a:t>225 </a:t>
            </a:r>
            <a:r>
              <a:rPr lang="en-US" sz="2000" dirty="0" err="1">
                <a:latin typeface="+mn-lt"/>
              </a:rPr>
              <a:t>ms</a:t>
            </a:r>
            <a:r>
              <a:rPr lang="en-US" sz="2000" dirty="0">
                <a:latin typeface="+mn-lt"/>
              </a:rPr>
              <a:t>/display</a:t>
            </a:r>
          </a:p>
        </p:txBody>
      </p:sp>
      <p:sp>
        <p:nvSpPr>
          <p:cNvPr id="17" name="Rectangle 16"/>
          <p:cNvSpPr/>
          <p:nvPr/>
        </p:nvSpPr>
        <p:spPr>
          <a:xfrm>
            <a:off x="6477000" y="3911600"/>
            <a:ext cx="1600200" cy="651460"/>
          </a:xfrm>
          <a:prstGeom prst="rect">
            <a:avLst/>
          </a:prstGeom>
        </p:spPr>
        <p:txBody>
          <a:bodyPr>
            <a:spAutoFit/>
          </a:bodyPr>
          <a:lstStyle/>
          <a:p>
            <a:pPr>
              <a:defRPr/>
            </a:pPr>
            <a:r>
              <a:rPr lang="en-US" sz="2000" dirty="0">
                <a:latin typeface="+mn-lt"/>
              </a:rPr>
              <a:t>27 </a:t>
            </a:r>
            <a:r>
              <a:rPr lang="en-US" sz="2000" dirty="0" err="1">
                <a:latin typeface="+mn-lt"/>
              </a:rPr>
              <a:t>ms</a:t>
            </a:r>
            <a:r>
              <a:rPr lang="en-US" sz="2000" dirty="0">
                <a:latin typeface="+mn-lt"/>
              </a:rPr>
              <a:t>/event</a:t>
            </a:r>
          </a:p>
        </p:txBody>
      </p:sp>
      <p:sp>
        <p:nvSpPr>
          <p:cNvPr id="10" name="Oval 9"/>
          <p:cNvSpPr/>
          <p:nvPr/>
        </p:nvSpPr>
        <p:spPr bwMode="auto">
          <a:xfrm>
            <a:off x="539092" y="4673600"/>
            <a:ext cx="1365908" cy="6773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1600" dirty="0" err="1">
                <a:latin typeface="+mn-lt"/>
              </a:rPr>
              <a:t>Comm</a:t>
            </a:r>
            <a:endParaRPr lang="en-US" sz="1600" dirty="0">
              <a:latin typeface="+mn-lt"/>
            </a:endParaRPr>
          </a:p>
        </p:txBody>
      </p:sp>
      <p:sp>
        <p:nvSpPr>
          <p:cNvPr id="27663" name="Rectangle 11"/>
          <p:cNvSpPr>
            <a:spLocks noChangeArrowheads="1"/>
          </p:cNvSpPr>
          <p:nvPr/>
        </p:nvSpPr>
        <p:spPr bwMode="auto">
          <a:xfrm>
            <a:off x="2133600" y="4605867"/>
            <a:ext cx="304800" cy="948267"/>
          </a:xfrm>
          <a:prstGeom prst="rect">
            <a:avLst/>
          </a:prstGeom>
          <a:solidFill>
            <a:schemeClr val="accent1"/>
          </a:solidFill>
          <a:ln w="9525">
            <a:solidFill>
              <a:schemeClr val="tx1"/>
            </a:solidFill>
            <a:round/>
            <a:headEnd/>
            <a:tailEnd/>
          </a:ln>
        </p:spPr>
        <p:txBody>
          <a:bodyPr/>
          <a:lstStyle/>
          <a:p>
            <a:r>
              <a:rPr lang="en-US" sz="2000"/>
              <a:t>IPC</a:t>
            </a:r>
          </a:p>
        </p:txBody>
      </p:sp>
      <p:sp>
        <p:nvSpPr>
          <p:cNvPr id="18" name="Oval 17"/>
          <p:cNvSpPr/>
          <p:nvPr/>
        </p:nvSpPr>
        <p:spPr bwMode="auto">
          <a:xfrm>
            <a:off x="2667000" y="4673600"/>
            <a:ext cx="1295400" cy="6773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1600" dirty="0">
                <a:latin typeface="+mn-lt"/>
              </a:rPr>
              <a:t>Filter</a:t>
            </a:r>
          </a:p>
        </p:txBody>
      </p:sp>
      <p:sp>
        <p:nvSpPr>
          <p:cNvPr id="19" name="Oval 18"/>
          <p:cNvSpPr/>
          <p:nvPr/>
        </p:nvSpPr>
        <p:spPr bwMode="auto">
          <a:xfrm>
            <a:off x="4648200" y="4673600"/>
            <a:ext cx="1371600" cy="67733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a:lstStyle/>
          <a:p>
            <a:pPr algn="ctr">
              <a:defRPr/>
            </a:pPr>
            <a:r>
              <a:rPr lang="en-US" sz="1400" dirty="0">
                <a:latin typeface="+mn-lt"/>
              </a:rPr>
              <a:t>Format</a:t>
            </a:r>
          </a:p>
        </p:txBody>
      </p:sp>
      <p:sp>
        <p:nvSpPr>
          <p:cNvPr id="27666" name="Rectangle 19"/>
          <p:cNvSpPr>
            <a:spLocks noChangeArrowheads="1"/>
          </p:cNvSpPr>
          <p:nvPr/>
        </p:nvSpPr>
        <p:spPr bwMode="auto">
          <a:xfrm>
            <a:off x="4114800" y="4605867"/>
            <a:ext cx="304800" cy="948267"/>
          </a:xfrm>
          <a:prstGeom prst="rect">
            <a:avLst/>
          </a:prstGeom>
          <a:solidFill>
            <a:schemeClr val="accent1"/>
          </a:solidFill>
          <a:ln w="9525">
            <a:solidFill>
              <a:schemeClr val="tx1"/>
            </a:solidFill>
            <a:round/>
            <a:headEnd/>
            <a:tailEnd/>
          </a:ln>
        </p:spPr>
        <p:txBody>
          <a:bodyPr/>
          <a:lstStyle/>
          <a:p>
            <a:r>
              <a:rPr lang="en-US" sz="2000"/>
              <a:t>IPC</a:t>
            </a:r>
          </a:p>
        </p:txBody>
      </p:sp>
      <p:sp>
        <p:nvSpPr>
          <p:cNvPr id="27667" name="Rectangle 20"/>
          <p:cNvSpPr>
            <a:spLocks noChangeArrowheads="1"/>
          </p:cNvSpPr>
          <p:nvPr/>
        </p:nvSpPr>
        <p:spPr bwMode="auto">
          <a:xfrm>
            <a:off x="6248400" y="4538133"/>
            <a:ext cx="304800" cy="948267"/>
          </a:xfrm>
          <a:prstGeom prst="rect">
            <a:avLst/>
          </a:prstGeom>
          <a:solidFill>
            <a:schemeClr val="accent1"/>
          </a:solidFill>
          <a:ln w="9525">
            <a:solidFill>
              <a:schemeClr val="tx1"/>
            </a:solidFill>
            <a:round/>
            <a:headEnd/>
            <a:tailEnd/>
          </a:ln>
        </p:spPr>
        <p:txBody>
          <a:bodyPr/>
          <a:lstStyle/>
          <a:p>
            <a:r>
              <a:rPr lang="en-US" sz="2000"/>
              <a:t>IPC</a:t>
            </a:r>
          </a:p>
        </p:txBody>
      </p:sp>
      <p:cxnSp>
        <p:nvCxnSpPr>
          <p:cNvPr id="27668" name="Straight Arrow Connector 22"/>
          <p:cNvCxnSpPr>
            <a:cxnSpLocks noChangeShapeType="1"/>
            <a:endCxn id="10" idx="2"/>
          </p:cNvCxnSpPr>
          <p:nvPr/>
        </p:nvCxnSpPr>
        <p:spPr bwMode="auto">
          <a:xfrm>
            <a:off x="381000" y="5012267"/>
            <a:ext cx="158092"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69" name="Straight Arrow Connector 23"/>
          <p:cNvCxnSpPr>
            <a:cxnSpLocks noChangeShapeType="1"/>
          </p:cNvCxnSpPr>
          <p:nvPr/>
        </p:nvCxnSpPr>
        <p:spPr bwMode="auto">
          <a:xfrm>
            <a:off x="1905000" y="5012267"/>
            <a:ext cx="2286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70" name="Straight Arrow Connector 24"/>
          <p:cNvCxnSpPr>
            <a:cxnSpLocks noChangeShapeType="1"/>
          </p:cNvCxnSpPr>
          <p:nvPr/>
        </p:nvCxnSpPr>
        <p:spPr bwMode="auto">
          <a:xfrm>
            <a:off x="2438400" y="5012267"/>
            <a:ext cx="2286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71" name="Straight Arrow Connector 26"/>
          <p:cNvCxnSpPr>
            <a:cxnSpLocks noChangeShapeType="1"/>
          </p:cNvCxnSpPr>
          <p:nvPr/>
        </p:nvCxnSpPr>
        <p:spPr bwMode="auto">
          <a:xfrm>
            <a:off x="3886200" y="5012267"/>
            <a:ext cx="2286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72" name="Straight Arrow Connector 27"/>
          <p:cNvCxnSpPr>
            <a:cxnSpLocks noChangeShapeType="1"/>
          </p:cNvCxnSpPr>
          <p:nvPr/>
        </p:nvCxnSpPr>
        <p:spPr bwMode="auto">
          <a:xfrm>
            <a:off x="4419600" y="5012267"/>
            <a:ext cx="2286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73" name="Straight Arrow Connector 28"/>
          <p:cNvCxnSpPr>
            <a:cxnSpLocks noChangeShapeType="1"/>
          </p:cNvCxnSpPr>
          <p:nvPr/>
        </p:nvCxnSpPr>
        <p:spPr bwMode="auto">
          <a:xfrm>
            <a:off x="6019800" y="5012267"/>
            <a:ext cx="22860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cxnSp>
      <p:cxnSp>
        <p:nvCxnSpPr>
          <p:cNvPr id="27674" name="Straight Connector 30"/>
          <p:cNvCxnSpPr>
            <a:cxnSpLocks noChangeShapeType="1"/>
          </p:cNvCxnSpPr>
          <p:nvPr/>
        </p:nvCxnSpPr>
        <p:spPr bwMode="auto">
          <a:xfrm flipH="1">
            <a:off x="381000" y="2209800"/>
            <a:ext cx="685800" cy="2599267"/>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cxnSp>
      <p:cxnSp>
        <p:nvCxnSpPr>
          <p:cNvPr id="27675" name="Straight Connector 32"/>
          <p:cNvCxnSpPr>
            <a:cxnSpLocks noChangeShapeType="1"/>
          </p:cNvCxnSpPr>
          <p:nvPr/>
        </p:nvCxnSpPr>
        <p:spPr bwMode="auto">
          <a:xfrm>
            <a:off x="2743200" y="2099734"/>
            <a:ext cx="3733800" cy="2302933"/>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1719216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457200" y="183990"/>
            <a:ext cx="8229600" cy="677333"/>
          </a:xfrm>
        </p:spPr>
        <p:txBody>
          <a:bodyPr/>
          <a:lstStyle/>
          <a:p>
            <a:r>
              <a:rPr lang="en-US" dirty="0">
                <a:latin typeface="Verdana" charset="0"/>
              </a:rPr>
              <a:t>Benefits From Having Budgets </a:t>
            </a:r>
          </a:p>
        </p:txBody>
      </p:sp>
      <p:sp>
        <p:nvSpPr>
          <p:cNvPr id="28674" name="Content Placeholder 2"/>
          <p:cNvSpPr>
            <a:spLocks noGrp="1"/>
          </p:cNvSpPr>
          <p:nvPr>
            <p:ph idx="1"/>
          </p:nvPr>
        </p:nvSpPr>
        <p:spPr/>
        <p:txBody>
          <a:bodyPr/>
          <a:lstStyle/>
          <a:p>
            <a:r>
              <a:rPr lang="en-US">
                <a:latin typeface="Tahoma" charset="0"/>
              </a:rPr>
              <a:t>If during the development, the designer of the DB module determines that 50ms  was required to process  each input, several design tradeoffs might be considered:</a:t>
            </a:r>
          </a:p>
          <a:p>
            <a:pPr lvl="1"/>
            <a:endParaRPr lang="en-US">
              <a:latin typeface="Tahoma" charset="0"/>
            </a:endParaRPr>
          </a:p>
        </p:txBody>
      </p:sp>
    </p:spTree>
    <p:extLst>
      <p:ext uri="{BB962C8B-B14F-4D97-AF65-F5344CB8AC3E}">
        <p14:creationId xmlns:p14="http://schemas.microsoft.com/office/powerpoint/2010/main" val="16504041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Verdana" charset="0"/>
              </a:rPr>
              <a:t>Possible Tradeoffs </a:t>
            </a:r>
          </a:p>
        </p:txBody>
      </p:sp>
      <p:sp>
        <p:nvSpPr>
          <p:cNvPr id="29698" name="Content Placeholder 2"/>
          <p:cNvSpPr>
            <a:spLocks noGrp="1"/>
          </p:cNvSpPr>
          <p:nvPr>
            <p:ph idx="1"/>
          </p:nvPr>
        </p:nvSpPr>
        <p:spPr/>
        <p:txBody>
          <a:bodyPr/>
          <a:lstStyle/>
          <a:p>
            <a:r>
              <a:rPr lang="en-US">
                <a:latin typeface="Tahoma" charset="0"/>
              </a:rPr>
              <a:t>If during the development, the designer of the DB module determines that 50ms  was required to process  each input, several design tradeoffs might be considered:</a:t>
            </a:r>
          </a:p>
          <a:p>
            <a:pPr lvl="1"/>
            <a:r>
              <a:rPr lang="en-US">
                <a:latin typeface="Tahoma" charset="0"/>
              </a:rPr>
              <a:t>Reallocate the CPU budget so that the DB gets more of the resources (that is, take away from other modules).</a:t>
            </a:r>
          </a:p>
          <a:p>
            <a:pPr lvl="1"/>
            <a:r>
              <a:rPr lang="en-US">
                <a:latin typeface="Tahoma" charset="0"/>
              </a:rPr>
              <a:t>Redesign the DB algorithm.</a:t>
            </a:r>
          </a:p>
          <a:p>
            <a:pPr lvl="1"/>
            <a:r>
              <a:rPr lang="en-US">
                <a:latin typeface="Tahoma" charset="0"/>
              </a:rPr>
              <a:t>Upgrade to a faster CPU that would bring the CPU numbers back in the range of the budget.</a:t>
            </a:r>
          </a:p>
          <a:p>
            <a:pPr lvl="1"/>
            <a:endParaRPr lang="en-US">
              <a:latin typeface="Tahoma" charset="0"/>
            </a:endParaRPr>
          </a:p>
        </p:txBody>
      </p:sp>
    </p:spTree>
    <p:extLst>
      <p:ext uri="{BB962C8B-B14F-4D97-AF65-F5344CB8AC3E}">
        <p14:creationId xmlns:p14="http://schemas.microsoft.com/office/powerpoint/2010/main" val="3499912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Verdana" charset="0"/>
              </a:rPr>
              <a:t>Summary</a:t>
            </a:r>
          </a:p>
        </p:txBody>
      </p:sp>
      <p:sp>
        <p:nvSpPr>
          <p:cNvPr id="30722" name="Content Placeholder 2"/>
          <p:cNvSpPr>
            <a:spLocks noGrp="1"/>
          </p:cNvSpPr>
          <p:nvPr>
            <p:ph idx="1"/>
          </p:nvPr>
        </p:nvSpPr>
        <p:spPr/>
        <p:txBody>
          <a:bodyPr/>
          <a:lstStyle/>
          <a:p>
            <a:r>
              <a:rPr lang="en-US" dirty="0">
                <a:latin typeface="Tahoma" charset="0"/>
              </a:rPr>
              <a:t>This is the iterative nature of this process. </a:t>
            </a:r>
          </a:p>
          <a:p>
            <a:r>
              <a:rPr lang="en-US" dirty="0">
                <a:latin typeface="Tahoma" charset="0"/>
              </a:rPr>
              <a:t>This level of awareness of the resource needs at this low level of design is key to helping determine the feasibility of the system.</a:t>
            </a:r>
          </a:p>
          <a:p>
            <a:endParaRPr lang="en-US" dirty="0">
              <a:latin typeface="Tahoma" charset="0"/>
            </a:endParaRPr>
          </a:p>
        </p:txBody>
      </p:sp>
    </p:spTree>
    <p:extLst>
      <p:ext uri="{BB962C8B-B14F-4D97-AF65-F5344CB8AC3E}">
        <p14:creationId xmlns:p14="http://schemas.microsoft.com/office/powerpoint/2010/main" val="264375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46945"/>
            <a:ext cx="8229600" cy="483935"/>
          </a:xfrm>
        </p:spPr>
        <p:txBody>
          <a:bodyPr/>
          <a:lstStyle/>
          <a:p>
            <a:pPr eaLnBrk="1" hangingPunct="1"/>
            <a:r>
              <a:rPr lang="en-US" sz="3200" u="none" dirty="0">
                <a:effectLst>
                  <a:outerShdw blurRad="38100" dist="38100" dir="2700000" algn="tl">
                    <a:srgbClr val="000000">
                      <a:alpha val="43137"/>
                    </a:srgbClr>
                  </a:outerShdw>
                </a:effectLst>
                <a:latin typeface="Verdana" charset="0"/>
              </a:rPr>
              <a:t>Constraints</a:t>
            </a:r>
          </a:p>
        </p:txBody>
      </p:sp>
      <p:graphicFrame>
        <p:nvGraphicFramePr>
          <p:cNvPr id="391234" name="Group 66"/>
          <p:cNvGraphicFramePr>
            <a:graphicFrameLocks noGrp="1"/>
          </p:cNvGraphicFramePr>
          <p:nvPr>
            <p:ph idx="1"/>
            <p:extLst>
              <p:ext uri="{D42A27DB-BD31-4B8C-83A1-F6EECF244321}">
                <p14:modId xmlns:p14="http://schemas.microsoft.com/office/powerpoint/2010/main" val="2756196369"/>
              </p:ext>
            </p:extLst>
          </p:nvPr>
        </p:nvGraphicFramePr>
        <p:xfrm>
          <a:off x="512023" y="1175729"/>
          <a:ext cx="8229600" cy="2912534"/>
        </p:xfrm>
        <a:graphic>
          <a:graphicData uri="http://schemas.openxmlformats.org/drawingml/2006/table">
            <a:tbl>
              <a:tblPr/>
              <a:tblGrid>
                <a:gridCol w="1779588">
                  <a:extLst>
                    <a:ext uri="{9D8B030D-6E8A-4147-A177-3AD203B41FA5}">
                      <a16:colId xmlns:a16="http://schemas.microsoft.com/office/drawing/2014/main" val="20000"/>
                    </a:ext>
                  </a:extLst>
                </a:gridCol>
                <a:gridCol w="6450012">
                  <a:extLst>
                    <a:ext uri="{9D8B030D-6E8A-4147-A177-3AD203B41FA5}">
                      <a16:colId xmlns:a16="http://schemas.microsoft.com/office/drawing/2014/main" val="20001"/>
                    </a:ext>
                  </a:extLst>
                </a:gridCol>
              </a:tblGrid>
              <a:tr h="4981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charset="0"/>
                          <a:ea typeface="ＭＳ Ｐゴシック" charset="0"/>
                          <a:cs typeface="Times New Roman" charset="0"/>
                        </a:rPr>
                        <a:t>Constraint</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charset="0"/>
                          <a:ea typeface="ＭＳ Ｐゴシック" charset="0"/>
                          <a:cs typeface="Times New Roman" charset="0"/>
                        </a:rPr>
                        <a:t>Architecture Requirement</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0433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Business </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technology must run in the Azure cloud, as we want to sell this to Microsoft.</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4333">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Development </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system must be written in Java so that we can use existing development staff.</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574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Schedule</a:t>
                      </a:r>
                      <a:endParaRPr kumimoji="0" lang="en-US" sz="1200" b="0" i="0" u="none" strike="noStrike" cap="none" normalizeH="0" baseline="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first version of this product must be delivered within six months.</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40" marB="4064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2"/>
          </p:nvPr>
        </p:nvSpPr>
        <p:spPr/>
        <p:txBody>
          <a:bodyPr/>
          <a:lstStyle/>
          <a:p>
            <a:pPr>
              <a:defRPr/>
            </a:pPr>
            <a:fld id="{0A255E89-6EED-4C4A-BE62-278131EAB311}" type="slidenum">
              <a:rPr lang="en-US" smtClean="0"/>
              <a:pPr>
                <a:defRPr/>
              </a:pPr>
              <a:t>6</a:t>
            </a:fld>
            <a:endParaRPr lang="en-US"/>
          </a:p>
        </p:txBody>
      </p:sp>
    </p:spTree>
    <p:extLst>
      <p:ext uri="{BB962C8B-B14F-4D97-AF65-F5344CB8AC3E}">
        <p14:creationId xmlns:p14="http://schemas.microsoft.com/office/powerpoint/2010/main" val="405574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dirty="0">
                <a:latin typeface="Verdana" charset="0"/>
              </a:rPr>
              <a:t>Quality Attributes </a:t>
            </a:r>
          </a:p>
        </p:txBody>
      </p:sp>
      <p:sp>
        <p:nvSpPr>
          <p:cNvPr id="63491" name="Rectangle 3"/>
          <p:cNvSpPr>
            <a:spLocks noGrp="1" noChangeArrowheads="1"/>
          </p:cNvSpPr>
          <p:nvPr>
            <p:ph type="body" idx="1"/>
          </p:nvPr>
        </p:nvSpPr>
        <p:spPr/>
        <p:txBody>
          <a:bodyPr/>
          <a:lstStyle/>
          <a:p>
            <a:r>
              <a:rPr lang="en-US" dirty="0">
                <a:solidFill>
                  <a:srgbClr val="0000FF"/>
                </a:solidFill>
              </a:rPr>
              <a:t>QAs</a:t>
            </a:r>
            <a:r>
              <a:rPr lang="en-US" dirty="0"/>
              <a:t> are part of an </a:t>
            </a:r>
            <a:r>
              <a:rPr lang="en-US" dirty="0">
                <a:solidFill>
                  <a:srgbClr val="0000FF"/>
                </a:solidFill>
              </a:rPr>
              <a:t>application’</a:t>
            </a:r>
            <a:r>
              <a:rPr lang="en-US" altLang="ja-JP" dirty="0">
                <a:solidFill>
                  <a:srgbClr val="0000FF"/>
                </a:solidFill>
              </a:rPr>
              <a:t>s Non-Functional Requirements</a:t>
            </a:r>
          </a:p>
          <a:p>
            <a:pPr lvl="1"/>
            <a:r>
              <a:rPr lang="en-US" altLang="ja-JP" dirty="0"/>
              <a:t>“how” the system achieves its functional requirements</a:t>
            </a:r>
          </a:p>
          <a:p>
            <a:r>
              <a:rPr lang="en-US" dirty="0"/>
              <a:t>There are many QAs</a:t>
            </a:r>
          </a:p>
          <a:p>
            <a:r>
              <a:rPr lang="en-US" dirty="0"/>
              <a:t>Architect must decide which are important for a given application</a:t>
            </a:r>
          </a:p>
          <a:p>
            <a:pPr lvl="1"/>
            <a:r>
              <a:rPr lang="en-US" dirty="0"/>
              <a:t>Understand implications for application</a:t>
            </a:r>
          </a:p>
          <a:p>
            <a:pPr lvl="1"/>
            <a:r>
              <a:rPr lang="en-US" dirty="0"/>
              <a:t>Understand competing requirements and trade-offs</a:t>
            </a:r>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7</a:t>
            </a:fld>
            <a:endParaRPr lang="en-US" altLang="en-US">
              <a:solidFill>
                <a:prstClr val="black">
                  <a:tint val="75000"/>
                </a:prstClr>
              </a:solidFill>
            </a:endParaRPr>
          </a:p>
        </p:txBody>
      </p:sp>
    </p:spTree>
    <p:extLst>
      <p:ext uri="{BB962C8B-B14F-4D97-AF65-F5344CB8AC3E}">
        <p14:creationId xmlns:p14="http://schemas.microsoft.com/office/powerpoint/2010/main" val="319957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latin typeface="Verdana" charset="0"/>
              </a:rPr>
              <a:t>Quality Attributes </a:t>
            </a:r>
            <a:r>
              <a:rPr lang="en-US" sz="2000" dirty="0">
                <a:latin typeface="Verdana" charset="0"/>
              </a:rPr>
              <a:t>(cont’d)</a:t>
            </a:r>
          </a:p>
        </p:txBody>
      </p:sp>
      <p:sp>
        <p:nvSpPr>
          <p:cNvPr id="64515" name="Rectangle 3"/>
          <p:cNvSpPr>
            <a:spLocks noGrp="1" noChangeArrowheads="1"/>
          </p:cNvSpPr>
          <p:nvPr>
            <p:ph type="body" idx="1"/>
          </p:nvPr>
        </p:nvSpPr>
        <p:spPr/>
        <p:txBody>
          <a:bodyPr/>
          <a:lstStyle/>
          <a:p>
            <a:r>
              <a:rPr lang="en-US" dirty="0"/>
              <a:t>Often know as –</a:t>
            </a:r>
            <a:r>
              <a:rPr lang="en-US" i="1" dirty="0" err="1"/>
              <a:t>ilities</a:t>
            </a:r>
            <a:endParaRPr lang="en-US" i="1" dirty="0"/>
          </a:p>
          <a:p>
            <a:pPr lvl="1"/>
            <a:r>
              <a:rPr lang="en-US" dirty="0"/>
              <a:t>Reliability</a:t>
            </a:r>
          </a:p>
          <a:p>
            <a:pPr lvl="1"/>
            <a:r>
              <a:rPr lang="en-US" dirty="0"/>
              <a:t>Availability</a:t>
            </a:r>
          </a:p>
          <a:p>
            <a:pPr lvl="1"/>
            <a:r>
              <a:rPr lang="en-US" dirty="0"/>
              <a:t>Portability</a:t>
            </a:r>
          </a:p>
          <a:p>
            <a:pPr lvl="1"/>
            <a:r>
              <a:rPr lang="en-US" dirty="0"/>
              <a:t>Scalability</a:t>
            </a:r>
          </a:p>
          <a:p>
            <a:pPr lvl="1"/>
            <a:r>
              <a:rPr lang="en-US" dirty="0"/>
              <a:t>Performance (!)</a:t>
            </a:r>
          </a:p>
          <a:p>
            <a:endParaRPr lang="en-US" dirty="0">
              <a:latin typeface="Tahoma" charset="0"/>
            </a:endParaRPr>
          </a:p>
        </p:txBody>
      </p:sp>
      <p:sp>
        <p:nvSpPr>
          <p:cNvPr id="2" name="Slide Number Placeholder 1"/>
          <p:cNvSpPr>
            <a:spLocks noGrp="1"/>
          </p:cNvSpPr>
          <p:nvPr>
            <p:ph type="sldNum" sz="quarter" idx="12"/>
          </p:nvPr>
        </p:nvSpPr>
        <p:spPr/>
        <p:txBody>
          <a:bodyPr/>
          <a:lstStyle/>
          <a:p>
            <a:pPr>
              <a:defRPr/>
            </a:pPr>
            <a:fld id="{F9DE2D32-EBB3-479D-A20A-D25324940D10}" type="slidenum">
              <a:rPr lang="en-US" altLang="en-US" smtClean="0">
                <a:solidFill>
                  <a:prstClr val="black">
                    <a:tint val="75000"/>
                  </a:prstClr>
                </a:solidFill>
              </a:rPr>
              <a:pPr>
                <a:defRPr/>
              </a:pPr>
              <a:t>8</a:t>
            </a:fld>
            <a:endParaRPr lang="en-US" altLang="en-US">
              <a:solidFill>
                <a:prstClr val="black">
                  <a:tint val="75000"/>
                </a:prstClr>
              </a:solidFill>
            </a:endParaRPr>
          </a:p>
        </p:txBody>
      </p:sp>
    </p:spTree>
    <p:extLst>
      <p:ext uri="{BB962C8B-B14F-4D97-AF65-F5344CB8AC3E}">
        <p14:creationId xmlns:p14="http://schemas.microsoft.com/office/powerpoint/2010/main" val="213132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38926" y="223680"/>
            <a:ext cx="8229600" cy="507201"/>
          </a:xfrm>
        </p:spPr>
        <p:txBody>
          <a:bodyPr/>
          <a:lstStyle/>
          <a:p>
            <a:pPr eaLnBrk="1" hangingPunct="1"/>
            <a:r>
              <a:rPr lang="en-US" sz="3200" u="none" dirty="0">
                <a:effectLst>
                  <a:outerShdw blurRad="38100" dist="38100" dir="2700000" algn="tl">
                    <a:srgbClr val="000000">
                      <a:alpha val="43137"/>
                    </a:srgbClr>
                  </a:outerShdw>
                </a:effectLst>
                <a:latin typeface="Verdana" charset="0"/>
              </a:rPr>
              <a:t>Quality Attribute Requirements</a:t>
            </a:r>
          </a:p>
        </p:txBody>
      </p:sp>
      <p:graphicFrame>
        <p:nvGraphicFramePr>
          <p:cNvPr id="389236" name="Group 116"/>
          <p:cNvGraphicFramePr>
            <a:graphicFrameLocks noGrp="1"/>
          </p:cNvGraphicFramePr>
          <p:nvPr>
            <p:ph idx="1"/>
            <p:extLst>
              <p:ext uri="{D42A27DB-BD31-4B8C-83A1-F6EECF244321}">
                <p14:modId xmlns:p14="http://schemas.microsoft.com/office/powerpoint/2010/main" val="1883829412"/>
              </p:ext>
            </p:extLst>
          </p:nvPr>
        </p:nvGraphicFramePr>
        <p:xfrm>
          <a:off x="466337" y="931874"/>
          <a:ext cx="8229600" cy="4658868"/>
        </p:xfrm>
        <a:graphic>
          <a:graphicData uri="http://schemas.openxmlformats.org/drawingml/2006/table">
            <a:tbl>
              <a:tblPr/>
              <a:tblGrid>
                <a:gridCol w="1763713">
                  <a:extLst>
                    <a:ext uri="{9D8B030D-6E8A-4147-A177-3AD203B41FA5}">
                      <a16:colId xmlns:a16="http://schemas.microsoft.com/office/drawing/2014/main" val="20000"/>
                    </a:ext>
                  </a:extLst>
                </a:gridCol>
                <a:gridCol w="6465887">
                  <a:extLst>
                    <a:ext uri="{9D8B030D-6E8A-4147-A177-3AD203B41FA5}">
                      <a16:colId xmlns:a16="http://schemas.microsoft.com/office/drawing/2014/main" val="20001"/>
                    </a:ext>
                  </a:extLst>
                </a:gridCol>
              </a:tblGrid>
              <a:tr h="52569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charset="0"/>
                          <a:ea typeface="ＭＳ Ｐゴシック" charset="0"/>
                          <a:cs typeface="Times New Roman" charset="0"/>
                        </a:rPr>
                        <a:t>Quality</a:t>
                      </a:r>
                      <a:endParaRPr kumimoji="0" lang="en-US" sz="1200" b="0" i="0" u="none" strike="noStrike" cap="none" normalizeH="0" baseline="0">
                        <a:ln>
                          <a:noFill/>
                        </a:ln>
                        <a:solidFill>
                          <a:schemeClr val="tx1"/>
                        </a:solidFill>
                        <a:effectLst/>
                        <a:latin typeface="Times New Roman" charset="0"/>
                        <a:ea typeface="ＭＳ Ｐゴシック" charset="0"/>
                        <a:cs typeface="Times New Roman"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charset="0"/>
                          <a:ea typeface="ＭＳ Ｐゴシック" charset="0"/>
                          <a:cs typeface="Times New Roman" charset="0"/>
                        </a:rPr>
                        <a:t>Attribute</a:t>
                      </a:r>
                      <a:endParaRPr kumimoji="0" lang="en-US" sz="1200" b="0" i="0" u="none" strike="noStrike" cap="none" normalizeH="0" baseline="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charset="0"/>
                          <a:ea typeface="ＭＳ Ｐゴシック" charset="0"/>
                          <a:cs typeface="Times New Roman" charset="0"/>
                        </a:rPr>
                        <a:t>Architecture Requirement</a:t>
                      </a:r>
                      <a:endParaRPr kumimoji="0" lang="en-US" sz="1200" b="0" i="0" u="none" strike="noStrike" cap="none" normalizeH="0" baseline="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Performance</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Application performance must provide sub-four second response times for 90% of requests.</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Scalability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application must be able to handle a peak load of 500 concurrent users during the enrollment period.</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Modifiability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architecture must support a phased migration from the current Forth Generation Language (4GL) version to a .NET systems technology solution.</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Availability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system must run 24x7x365, with overall availability of 0.99.</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Resource </a:t>
                      </a:r>
                      <a:endParaRPr kumimoji="0" lang="en-US" sz="1200" b="0" i="0" u="none" strike="noStrike" cap="none" normalizeH="0" baseline="0" dirty="0">
                        <a:ln>
                          <a:noFill/>
                        </a:ln>
                        <a:solidFill>
                          <a:schemeClr val="tx1"/>
                        </a:solidFill>
                        <a:effectLst/>
                        <a:latin typeface="Times New Roman" charset="0"/>
                        <a:ea typeface="ＭＳ Ｐゴシック" charset="0"/>
                        <a:cs typeface="Times New Roman" charset="0"/>
                      </a:endParaRPr>
                    </a:p>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Management</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The server component must run on a low end office-based server with 512MB memory.</a:t>
                      </a:r>
                      <a:endParaRPr kumimoji="0" lang="en-US" sz="1200" b="0" i="0" u="none" strike="noStrike" cap="none" normalizeH="0" baseline="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9498">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charset="0"/>
                          <a:ea typeface="ＭＳ Ｐゴシック" charset="0"/>
                          <a:cs typeface="Times New Roman" charset="0"/>
                        </a:rPr>
                        <a:t>Usability</a:t>
                      </a:r>
                      <a:endParaRPr kumimoji="0" lang="en-US" sz="1200" b="0" i="0" u="none" strike="noStrike" cap="none" normalizeH="0" baseline="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The user interface component must run in an Internet browser.</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Reliability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No message loss is allowed, and all message delivery outcomes must be known with 30 seconds.</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569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Security</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charset="0"/>
                          <a:ea typeface="ＭＳ Ｐゴシック" charset="0"/>
                          <a:cs typeface="Times New Roman" charset="0"/>
                        </a:rPr>
                        <a:t>All communications must be authenticated and encrypted using certificates.</a:t>
                      </a:r>
                      <a:endParaRPr kumimoji="0" lang="en-US" sz="1200" b="0" i="0" u="none" strike="noStrike" cap="none" normalizeH="0" baseline="0" dirty="0">
                        <a:ln>
                          <a:noFill/>
                        </a:ln>
                        <a:solidFill>
                          <a:schemeClr val="tx1"/>
                        </a:solidFill>
                        <a:effectLst/>
                        <a:latin typeface="Arial" charset="0"/>
                        <a:ea typeface="ＭＳ Ｐゴシック" charset="0"/>
                      </a:endParaRPr>
                    </a:p>
                  </a:txBody>
                  <a:tcPr marT="40628" marB="406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2"/>
          </p:nvPr>
        </p:nvSpPr>
        <p:spPr/>
        <p:txBody>
          <a:bodyPr/>
          <a:lstStyle/>
          <a:p>
            <a:pPr>
              <a:defRPr/>
            </a:pPr>
            <a:fld id="{0A255E89-6EED-4C4A-BE62-278131EAB311}" type="slidenum">
              <a:rPr lang="en-US" smtClean="0"/>
              <a:pPr>
                <a:defRPr/>
              </a:pPr>
              <a:t>9</a:t>
            </a:fld>
            <a:endParaRPr lang="en-US"/>
          </a:p>
        </p:txBody>
      </p:sp>
    </p:spTree>
    <p:extLst>
      <p:ext uri="{BB962C8B-B14F-4D97-AF65-F5344CB8AC3E}">
        <p14:creationId xmlns:p14="http://schemas.microsoft.com/office/powerpoint/2010/main" val="425789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24468</TotalTime>
  <Words>3394</Words>
  <Application>Microsoft Macintosh PowerPoint</Application>
  <PresentationFormat>Custom</PresentationFormat>
  <Paragraphs>445</Paragraphs>
  <Slides>59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Arial Narrow</vt:lpstr>
      <vt:lpstr>Helvetica</vt:lpstr>
      <vt:lpstr>Monotype Sorts</vt:lpstr>
      <vt:lpstr>Tahoma</vt:lpstr>
      <vt:lpstr>Times</vt:lpstr>
      <vt:lpstr>Times New Roman</vt:lpstr>
      <vt:lpstr>Verdana</vt:lpstr>
      <vt:lpstr>Wingdings</vt:lpstr>
      <vt:lpstr>Office Theme</vt:lpstr>
      <vt:lpstr>SE 577 Software Architecture   Requirements  for Architecture</vt:lpstr>
      <vt:lpstr>Acknowledgement</vt:lpstr>
      <vt:lpstr>Requirements</vt:lpstr>
      <vt:lpstr>Requirements That Shape Architecture</vt:lpstr>
      <vt:lpstr>Examples</vt:lpstr>
      <vt:lpstr>Constraints</vt:lpstr>
      <vt:lpstr>Quality Attributes </vt:lpstr>
      <vt:lpstr>Quality Attributes (cont’d)</vt:lpstr>
      <vt:lpstr>Quality Attribute Requirements</vt:lpstr>
      <vt:lpstr>Quality Attribute Specification</vt:lpstr>
      <vt:lpstr>Quality Attribute Specification</vt:lpstr>
      <vt:lpstr>Performance</vt:lpstr>
      <vt:lpstr>Performance: Throughput</vt:lpstr>
      <vt:lpstr>Performance: Throughput (cont’d)</vt:lpstr>
      <vt:lpstr>Performance: Response Time</vt:lpstr>
      <vt:lpstr>Performance: Deadlines</vt:lpstr>
      <vt:lpstr>Scalability</vt:lpstr>
      <vt:lpstr>Scalability: Request Load</vt:lpstr>
      <vt:lpstr>Scalability – Add more hardware …</vt:lpstr>
      <vt:lpstr>Scalability: Connections</vt:lpstr>
      <vt:lpstr>Scalability: Data Size</vt:lpstr>
      <vt:lpstr>Scalability: Deployment</vt:lpstr>
      <vt:lpstr>Scalability thoughts  </vt:lpstr>
      <vt:lpstr>Modifiability</vt:lpstr>
      <vt:lpstr>Modifiability</vt:lpstr>
      <vt:lpstr>Modifiability Scenarios</vt:lpstr>
      <vt:lpstr>Modifiability Analysis</vt:lpstr>
      <vt:lpstr>Availability</vt:lpstr>
      <vt:lpstr>Specifying Availability</vt:lpstr>
      <vt:lpstr>Availability</vt:lpstr>
      <vt:lpstr>Security</vt:lpstr>
      <vt:lpstr>Security</vt:lpstr>
      <vt:lpstr>Security Approaches</vt:lpstr>
      <vt:lpstr>Misc. Quality Attributes</vt:lpstr>
      <vt:lpstr>Priorities</vt:lpstr>
      <vt:lpstr>Design Trade-offs</vt:lpstr>
      <vt:lpstr>Define the Criteria for Success</vt:lpstr>
      <vt:lpstr>Example</vt:lpstr>
      <vt:lpstr>Sample System Functionality </vt:lpstr>
      <vt:lpstr>Functionality: Camera Control</vt:lpstr>
      <vt:lpstr>Functionality: Video Processing</vt:lpstr>
      <vt:lpstr>Functionality: Process Radar Hits  </vt:lpstr>
      <vt:lpstr>Performance Budgets</vt:lpstr>
      <vt:lpstr>Performance Budgeting: An Example</vt:lpstr>
      <vt:lpstr>High-Level Architecture</vt:lpstr>
      <vt:lpstr>High-Level Architecture (cont’d)</vt:lpstr>
      <vt:lpstr>What next?</vt:lpstr>
      <vt:lpstr>Another approach…</vt:lpstr>
      <vt:lpstr>The Budgeting Exercise</vt:lpstr>
      <vt:lpstr>The Budgeting Exercise</vt:lpstr>
      <vt:lpstr>The Budgeting Exercise</vt:lpstr>
      <vt:lpstr>The Budgeting Exercise</vt:lpstr>
      <vt:lpstr>The Budgeting Exercise</vt:lpstr>
      <vt:lpstr>Budgets</vt:lpstr>
      <vt:lpstr>Budget Summary</vt:lpstr>
      <vt:lpstr>Further Budget Allocation</vt:lpstr>
      <vt:lpstr>Benefits From Having Budgets </vt:lpstr>
      <vt:lpstr>Possible Tradeoffs </vt:lpstr>
      <vt:lpstr>Summary</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SE-320: Software Verification &amp; Validation</dc:title>
  <dc:creator>Filippos I. Vokolos</dc:creator>
  <cp:lastModifiedBy>Brian Mitchell</cp:lastModifiedBy>
  <cp:revision>736</cp:revision>
  <cp:lastPrinted>2014-01-29T15:51:24Z</cp:lastPrinted>
  <dcterms:created xsi:type="dcterms:W3CDTF">2000-03-07T00:57:40Z</dcterms:created>
  <dcterms:modified xsi:type="dcterms:W3CDTF">2022-04-06T21:35:30Z</dcterms:modified>
</cp:coreProperties>
</file>