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6" r:id="rId3"/>
    <p:sldId id="467" r:id="rId4"/>
    <p:sldId id="494" r:id="rId5"/>
    <p:sldId id="498" r:id="rId6"/>
    <p:sldId id="496" r:id="rId7"/>
    <p:sldId id="49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93" r:id="rId27"/>
    <p:sldId id="486" r:id="rId28"/>
    <p:sldId id="487" r:id="rId29"/>
    <p:sldId id="488" r:id="rId30"/>
    <p:sldId id="489" r:id="rId31"/>
    <p:sldId id="490" r:id="rId32"/>
    <p:sldId id="491" r:id="rId33"/>
    <p:sldId id="492" r:id="rId34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94"/>
  </p:normalViewPr>
  <p:slideViewPr>
    <p:cSldViewPr snapToGrid="0">
      <p:cViewPr varScale="1">
        <p:scale>
          <a:sx n="136" d="100"/>
          <a:sy n="136" d="100"/>
        </p:scale>
        <p:origin x="1520" y="20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FA11762-6D93-4D4B-8B2E-9C9209F2505C}" type="slidenum">
              <a:rPr lang="en-US" sz="1200">
                <a:latin typeface="Arial" charset="0"/>
              </a:rPr>
              <a:pPr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005951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1800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The Software Architecture of Linux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Architectural Documentation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architectural documentation is maintained it will become obsolete as the system  undergoes further changes.</a:t>
            </a:r>
          </a:p>
          <a:p>
            <a:r>
              <a:rPr lang="en-US" dirty="0"/>
              <a:t>Others have proposed work to keep architectural documentation up to date (e.g., </a:t>
            </a:r>
            <a:r>
              <a:rPr lang="en-US" i="1" dirty="0"/>
              <a:t>Software Bookshelf </a:t>
            </a:r>
            <a:r>
              <a:rPr lang="en-US" dirty="0"/>
              <a:t>by </a:t>
            </a:r>
            <a:r>
              <a:rPr lang="en-US" dirty="0" err="1"/>
              <a:t>Finnigan</a:t>
            </a:r>
            <a:r>
              <a:rPr lang="en-US" dirty="0"/>
              <a:t>, et al.) </a:t>
            </a:r>
          </a:p>
        </p:txBody>
      </p:sp>
    </p:spTree>
    <p:extLst>
      <p:ext uri="{BB962C8B-B14F-4D97-AF65-F5344CB8AC3E}">
        <p14:creationId xmlns:p14="http://schemas.microsoft.com/office/powerpoint/2010/main" val="303260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229669"/>
            <a:ext cx="8229600" cy="54186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Conceptual Architecture</a:t>
            </a:r>
          </a:p>
        </p:txBody>
      </p:sp>
      <p:grpSp>
        <p:nvGrpSpPr>
          <p:cNvPr id="22530" name="Group 1"/>
          <p:cNvGrpSpPr>
            <a:grpSpLocks/>
          </p:cNvGrpSpPr>
          <p:nvPr/>
        </p:nvGrpSpPr>
        <p:grpSpPr bwMode="auto">
          <a:xfrm>
            <a:off x="1298575" y="1223434"/>
            <a:ext cx="5632450" cy="3177822"/>
            <a:chOff x="6404" y="2065"/>
            <a:chExt cx="3710" cy="2308"/>
          </a:xfrm>
        </p:grpSpPr>
        <p:grpSp>
          <p:nvGrpSpPr>
            <p:cNvPr id="22584" name="Group 2"/>
            <p:cNvGrpSpPr>
              <a:grpSpLocks/>
            </p:cNvGrpSpPr>
            <p:nvPr/>
          </p:nvGrpSpPr>
          <p:grpSpPr bwMode="auto">
            <a:xfrm>
              <a:off x="9204" y="2970"/>
              <a:ext cx="910" cy="414"/>
              <a:chOff x="9204" y="2970"/>
              <a:chExt cx="910" cy="414"/>
            </a:xfrm>
          </p:grpSpPr>
          <p:sp>
            <p:nvSpPr>
              <p:cNvPr id="22630" name="Freeform 3"/>
              <p:cNvSpPr>
                <a:spLocks/>
              </p:cNvSpPr>
              <p:nvPr/>
            </p:nvSpPr>
            <p:spPr bwMode="auto">
              <a:xfrm>
                <a:off x="9204" y="2970"/>
                <a:ext cx="910" cy="414"/>
              </a:xfrm>
              <a:custGeom>
                <a:avLst/>
                <a:gdLst>
                  <a:gd name="T0" fmla="*/ 0 w 910"/>
                  <a:gd name="T1" fmla="*/ 3383 h 414"/>
                  <a:gd name="T2" fmla="*/ 910 w 910"/>
                  <a:gd name="T3" fmla="*/ 3383 h 414"/>
                  <a:gd name="T4" fmla="*/ 910 w 910"/>
                  <a:gd name="T5" fmla="*/ 2970 h 414"/>
                  <a:gd name="T6" fmla="*/ 0 w 910"/>
                  <a:gd name="T7" fmla="*/ 2970 h 414"/>
                  <a:gd name="T8" fmla="*/ 0 w 910"/>
                  <a:gd name="T9" fmla="*/ 3383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0" h="414">
                    <a:moveTo>
                      <a:pt x="0" y="413"/>
                    </a:moveTo>
                    <a:lnTo>
                      <a:pt x="910" y="413"/>
                    </a:lnTo>
                    <a:lnTo>
                      <a:pt x="910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5" name="Group 4"/>
            <p:cNvGrpSpPr>
              <a:grpSpLocks/>
            </p:cNvGrpSpPr>
            <p:nvPr/>
          </p:nvGrpSpPr>
          <p:grpSpPr bwMode="auto">
            <a:xfrm>
              <a:off x="7806" y="2065"/>
              <a:ext cx="989" cy="330"/>
              <a:chOff x="7806" y="2065"/>
              <a:chExt cx="989" cy="330"/>
            </a:xfrm>
          </p:grpSpPr>
          <p:sp>
            <p:nvSpPr>
              <p:cNvPr id="22629" name="Freeform 5"/>
              <p:cNvSpPr>
                <a:spLocks/>
              </p:cNvSpPr>
              <p:nvPr/>
            </p:nvSpPr>
            <p:spPr bwMode="auto">
              <a:xfrm>
                <a:off x="7806" y="2065"/>
                <a:ext cx="989" cy="330"/>
              </a:xfrm>
              <a:custGeom>
                <a:avLst/>
                <a:gdLst>
                  <a:gd name="T0" fmla="*/ 0 w 989"/>
                  <a:gd name="T1" fmla="*/ 2394 h 330"/>
                  <a:gd name="T2" fmla="*/ 989 w 989"/>
                  <a:gd name="T3" fmla="*/ 2394 h 330"/>
                  <a:gd name="T4" fmla="*/ 989 w 989"/>
                  <a:gd name="T5" fmla="*/ 2065 h 330"/>
                  <a:gd name="T6" fmla="*/ 0 w 989"/>
                  <a:gd name="T7" fmla="*/ 2065 h 330"/>
                  <a:gd name="T8" fmla="*/ 0 w 989"/>
                  <a:gd name="T9" fmla="*/ 2394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330">
                    <a:moveTo>
                      <a:pt x="0" y="329"/>
                    </a:moveTo>
                    <a:lnTo>
                      <a:pt x="989" y="329"/>
                    </a:lnTo>
                    <a:lnTo>
                      <a:pt x="989" y="0"/>
                    </a:lnTo>
                    <a:lnTo>
                      <a:pt x="0" y="0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6" name="Group 6"/>
            <p:cNvGrpSpPr>
              <a:grpSpLocks/>
            </p:cNvGrpSpPr>
            <p:nvPr/>
          </p:nvGrpSpPr>
          <p:grpSpPr bwMode="auto">
            <a:xfrm>
              <a:off x="8795" y="2227"/>
              <a:ext cx="831" cy="646"/>
              <a:chOff x="8795" y="2227"/>
              <a:chExt cx="831" cy="646"/>
            </a:xfrm>
          </p:grpSpPr>
          <p:sp>
            <p:nvSpPr>
              <p:cNvPr id="22628" name="Freeform 7"/>
              <p:cNvSpPr>
                <a:spLocks/>
              </p:cNvSpPr>
              <p:nvPr/>
            </p:nvSpPr>
            <p:spPr bwMode="auto">
              <a:xfrm>
                <a:off x="8795" y="2227"/>
                <a:ext cx="831" cy="646"/>
              </a:xfrm>
              <a:custGeom>
                <a:avLst/>
                <a:gdLst>
                  <a:gd name="T0" fmla="*/ 831 w 831"/>
                  <a:gd name="T1" fmla="*/ 2873 h 646"/>
                  <a:gd name="T2" fmla="*/ 807 w 831"/>
                  <a:gd name="T3" fmla="*/ 2818 h 646"/>
                  <a:gd name="T4" fmla="*/ 754 w 831"/>
                  <a:gd name="T5" fmla="*/ 2715 h 646"/>
                  <a:gd name="T6" fmla="*/ 693 w 831"/>
                  <a:gd name="T7" fmla="*/ 2624 h 646"/>
                  <a:gd name="T8" fmla="*/ 623 w 831"/>
                  <a:gd name="T9" fmla="*/ 2542 h 646"/>
                  <a:gd name="T10" fmla="*/ 547 w 831"/>
                  <a:gd name="T11" fmla="*/ 2470 h 646"/>
                  <a:gd name="T12" fmla="*/ 463 w 831"/>
                  <a:gd name="T13" fmla="*/ 2407 h 646"/>
                  <a:gd name="T14" fmla="*/ 371 w 831"/>
                  <a:gd name="T15" fmla="*/ 2353 h 646"/>
                  <a:gd name="T16" fmla="*/ 273 w 831"/>
                  <a:gd name="T17" fmla="*/ 2308 h 646"/>
                  <a:gd name="T18" fmla="*/ 169 w 831"/>
                  <a:gd name="T19" fmla="*/ 2270 h 646"/>
                  <a:gd name="T20" fmla="*/ 58 w 831"/>
                  <a:gd name="T21" fmla="*/ 2240 h 646"/>
                  <a:gd name="T22" fmla="*/ 0 w 831"/>
                  <a:gd name="T23" fmla="*/ 2227 h 6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31" h="646">
                    <a:moveTo>
                      <a:pt x="831" y="646"/>
                    </a:moveTo>
                    <a:lnTo>
                      <a:pt x="807" y="591"/>
                    </a:lnTo>
                    <a:lnTo>
                      <a:pt x="754" y="488"/>
                    </a:lnTo>
                    <a:lnTo>
                      <a:pt x="693" y="397"/>
                    </a:lnTo>
                    <a:lnTo>
                      <a:pt x="623" y="315"/>
                    </a:lnTo>
                    <a:lnTo>
                      <a:pt x="547" y="243"/>
                    </a:lnTo>
                    <a:lnTo>
                      <a:pt x="463" y="180"/>
                    </a:lnTo>
                    <a:lnTo>
                      <a:pt x="371" y="126"/>
                    </a:lnTo>
                    <a:lnTo>
                      <a:pt x="273" y="81"/>
                    </a:lnTo>
                    <a:lnTo>
                      <a:pt x="169" y="43"/>
                    </a:lnTo>
                    <a:lnTo>
                      <a:pt x="58" y="13"/>
                    </a:lnTo>
                    <a:lnTo>
                      <a:pt x="0" y="0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7" name="Group 8"/>
            <p:cNvGrpSpPr>
              <a:grpSpLocks/>
            </p:cNvGrpSpPr>
            <p:nvPr/>
          </p:nvGrpSpPr>
          <p:grpSpPr bwMode="auto">
            <a:xfrm>
              <a:off x="9586" y="2851"/>
              <a:ext cx="71" cy="119"/>
              <a:chOff x="9586" y="2851"/>
              <a:chExt cx="71" cy="119"/>
            </a:xfrm>
          </p:grpSpPr>
          <p:sp>
            <p:nvSpPr>
              <p:cNvPr id="22627" name="Freeform 9"/>
              <p:cNvSpPr>
                <a:spLocks/>
              </p:cNvSpPr>
              <p:nvPr/>
            </p:nvSpPr>
            <p:spPr bwMode="auto">
              <a:xfrm>
                <a:off x="9586" y="2851"/>
                <a:ext cx="71" cy="119"/>
              </a:xfrm>
              <a:custGeom>
                <a:avLst/>
                <a:gdLst>
                  <a:gd name="T0" fmla="*/ 70 w 71"/>
                  <a:gd name="T1" fmla="*/ 2851 h 119"/>
                  <a:gd name="T2" fmla="*/ 0 w 71"/>
                  <a:gd name="T3" fmla="*/ 2878 h 119"/>
                  <a:gd name="T4" fmla="*/ 70 w 71"/>
                  <a:gd name="T5" fmla="*/ 2970 h 119"/>
                  <a:gd name="T6" fmla="*/ 70 w 71"/>
                  <a:gd name="T7" fmla="*/ 2851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1" h="119">
                    <a:moveTo>
                      <a:pt x="70" y="0"/>
                    </a:moveTo>
                    <a:lnTo>
                      <a:pt x="0" y="27"/>
                    </a:lnTo>
                    <a:lnTo>
                      <a:pt x="70" y="11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8" name="Group 10"/>
            <p:cNvGrpSpPr>
              <a:grpSpLocks/>
            </p:cNvGrpSpPr>
            <p:nvPr/>
          </p:nvGrpSpPr>
          <p:grpSpPr bwMode="auto">
            <a:xfrm>
              <a:off x="6897" y="2249"/>
              <a:ext cx="809" cy="624"/>
              <a:chOff x="6897" y="2249"/>
              <a:chExt cx="809" cy="624"/>
            </a:xfrm>
          </p:grpSpPr>
          <p:sp>
            <p:nvSpPr>
              <p:cNvPr id="22626" name="Freeform 11"/>
              <p:cNvSpPr>
                <a:spLocks/>
              </p:cNvSpPr>
              <p:nvPr/>
            </p:nvSpPr>
            <p:spPr bwMode="auto">
              <a:xfrm>
                <a:off x="6897" y="2249"/>
                <a:ext cx="809" cy="624"/>
              </a:xfrm>
              <a:custGeom>
                <a:avLst/>
                <a:gdLst>
                  <a:gd name="T0" fmla="*/ 808 w 809"/>
                  <a:gd name="T1" fmla="*/ 2249 h 624"/>
                  <a:gd name="T2" fmla="*/ 730 w 809"/>
                  <a:gd name="T3" fmla="*/ 2267 h 624"/>
                  <a:gd name="T4" fmla="*/ 652 w 809"/>
                  <a:gd name="T5" fmla="*/ 2291 h 624"/>
                  <a:gd name="T6" fmla="*/ 575 w 809"/>
                  <a:gd name="T7" fmla="*/ 2320 h 624"/>
                  <a:gd name="T8" fmla="*/ 499 w 809"/>
                  <a:gd name="T9" fmla="*/ 2354 h 624"/>
                  <a:gd name="T10" fmla="*/ 427 w 809"/>
                  <a:gd name="T11" fmla="*/ 2393 h 624"/>
                  <a:gd name="T12" fmla="*/ 359 w 809"/>
                  <a:gd name="T13" fmla="*/ 2437 h 624"/>
                  <a:gd name="T14" fmla="*/ 259 w 809"/>
                  <a:gd name="T15" fmla="*/ 2517 h 624"/>
                  <a:gd name="T16" fmla="*/ 158 w 809"/>
                  <a:gd name="T17" fmla="*/ 2618 h 624"/>
                  <a:gd name="T18" fmla="*/ 114 w 809"/>
                  <a:gd name="T19" fmla="*/ 2680 h 624"/>
                  <a:gd name="T20" fmla="*/ 74 w 809"/>
                  <a:gd name="T21" fmla="*/ 2741 h 624"/>
                  <a:gd name="T22" fmla="*/ 35 w 809"/>
                  <a:gd name="T23" fmla="*/ 2807 h 624"/>
                  <a:gd name="T24" fmla="*/ 0 w 809"/>
                  <a:gd name="T25" fmla="*/ 2873 h 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09" h="624">
                    <a:moveTo>
                      <a:pt x="808" y="0"/>
                    </a:moveTo>
                    <a:lnTo>
                      <a:pt x="730" y="18"/>
                    </a:lnTo>
                    <a:lnTo>
                      <a:pt x="652" y="42"/>
                    </a:lnTo>
                    <a:lnTo>
                      <a:pt x="575" y="71"/>
                    </a:lnTo>
                    <a:lnTo>
                      <a:pt x="499" y="105"/>
                    </a:lnTo>
                    <a:lnTo>
                      <a:pt x="427" y="144"/>
                    </a:lnTo>
                    <a:lnTo>
                      <a:pt x="359" y="188"/>
                    </a:lnTo>
                    <a:lnTo>
                      <a:pt x="259" y="268"/>
                    </a:lnTo>
                    <a:lnTo>
                      <a:pt x="158" y="369"/>
                    </a:lnTo>
                    <a:lnTo>
                      <a:pt x="114" y="431"/>
                    </a:lnTo>
                    <a:lnTo>
                      <a:pt x="74" y="492"/>
                    </a:lnTo>
                    <a:lnTo>
                      <a:pt x="35" y="558"/>
                    </a:lnTo>
                    <a:lnTo>
                      <a:pt x="0" y="62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9" name="Group 12"/>
            <p:cNvGrpSpPr>
              <a:grpSpLocks/>
            </p:cNvGrpSpPr>
            <p:nvPr/>
          </p:nvGrpSpPr>
          <p:grpSpPr bwMode="auto">
            <a:xfrm>
              <a:off x="7688" y="2214"/>
              <a:ext cx="119" cy="71"/>
              <a:chOff x="7688" y="2214"/>
              <a:chExt cx="119" cy="71"/>
            </a:xfrm>
          </p:grpSpPr>
          <p:sp>
            <p:nvSpPr>
              <p:cNvPr id="22625" name="Freeform 13"/>
              <p:cNvSpPr>
                <a:spLocks/>
              </p:cNvSpPr>
              <p:nvPr/>
            </p:nvSpPr>
            <p:spPr bwMode="auto">
              <a:xfrm>
                <a:off x="7688" y="2214"/>
                <a:ext cx="119" cy="71"/>
              </a:xfrm>
              <a:custGeom>
                <a:avLst/>
                <a:gdLst>
                  <a:gd name="T0" fmla="*/ 0 w 119"/>
                  <a:gd name="T1" fmla="*/ 2214 h 71"/>
                  <a:gd name="T2" fmla="*/ 13 w 119"/>
                  <a:gd name="T3" fmla="*/ 2284 h 71"/>
                  <a:gd name="T4" fmla="*/ 118 w 119"/>
                  <a:gd name="T5" fmla="*/ 2227 h 71"/>
                  <a:gd name="T6" fmla="*/ 0 w 119"/>
                  <a:gd name="T7" fmla="*/ 2214 h 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9" h="71">
                    <a:moveTo>
                      <a:pt x="0" y="0"/>
                    </a:moveTo>
                    <a:lnTo>
                      <a:pt x="13" y="70"/>
                    </a:lnTo>
                    <a:lnTo>
                      <a:pt x="11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0" name="Group 14"/>
            <p:cNvGrpSpPr>
              <a:grpSpLocks/>
            </p:cNvGrpSpPr>
            <p:nvPr/>
          </p:nvGrpSpPr>
          <p:grpSpPr bwMode="auto">
            <a:xfrm>
              <a:off x="6404" y="2970"/>
              <a:ext cx="906" cy="414"/>
              <a:chOff x="6404" y="2970"/>
              <a:chExt cx="906" cy="414"/>
            </a:xfrm>
          </p:grpSpPr>
          <p:sp>
            <p:nvSpPr>
              <p:cNvPr id="22624" name="Freeform 15"/>
              <p:cNvSpPr>
                <a:spLocks/>
              </p:cNvSpPr>
              <p:nvPr/>
            </p:nvSpPr>
            <p:spPr bwMode="auto">
              <a:xfrm>
                <a:off x="6404" y="2970"/>
                <a:ext cx="906" cy="414"/>
              </a:xfrm>
              <a:custGeom>
                <a:avLst/>
                <a:gdLst>
                  <a:gd name="T0" fmla="*/ 0 w 906"/>
                  <a:gd name="T1" fmla="*/ 3383 h 414"/>
                  <a:gd name="T2" fmla="*/ 906 w 906"/>
                  <a:gd name="T3" fmla="*/ 3383 h 414"/>
                  <a:gd name="T4" fmla="*/ 906 w 906"/>
                  <a:gd name="T5" fmla="*/ 2970 h 414"/>
                  <a:gd name="T6" fmla="*/ 0 w 906"/>
                  <a:gd name="T7" fmla="*/ 2970 h 414"/>
                  <a:gd name="T8" fmla="*/ 0 w 906"/>
                  <a:gd name="T9" fmla="*/ 3383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6" h="414">
                    <a:moveTo>
                      <a:pt x="0" y="413"/>
                    </a:moveTo>
                    <a:lnTo>
                      <a:pt x="906" y="413"/>
                    </a:lnTo>
                    <a:lnTo>
                      <a:pt x="906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1" name="Group 16"/>
            <p:cNvGrpSpPr>
              <a:grpSpLocks/>
            </p:cNvGrpSpPr>
            <p:nvPr/>
          </p:nvGrpSpPr>
          <p:grpSpPr bwMode="auto">
            <a:xfrm>
              <a:off x="6857" y="2851"/>
              <a:ext cx="80" cy="119"/>
              <a:chOff x="6857" y="2851"/>
              <a:chExt cx="80" cy="119"/>
            </a:xfrm>
          </p:grpSpPr>
          <p:sp>
            <p:nvSpPr>
              <p:cNvPr id="22623" name="Freeform 17"/>
              <p:cNvSpPr>
                <a:spLocks/>
              </p:cNvSpPr>
              <p:nvPr/>
            </p:nvSpPr>
            <p:spPr bwMode="auto">
              <a:xfrm>
                <a:off x="6857" y="2851"/>
                <a:ext cx="80" cy="119"/>
              </a:xfrm>
              <a:custGeom>
                <a:avLst/>
                <a:gdLst>
                  <a:gd name="T0" fmla="*/ 9 w 80"/>
                  <a:gd name="T1" fmla="*/ 2851 h 119"/>
                  <a:gd name="T2" fmla="*/ 0 w 80"/>
                  <a:gd name="T3" fmla="*/ 2970 h 119"/>
                  <a:gd name="T4" fmla="*/ 79 w 80"/>
                  <a:gd name="T5" fmla="*/ 2882 h 119"/>
                  <a:gd name="T6" fmla="*/ 9 w 80"/>
                  <a:gd name="T7" fmla="*/ 2851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19">
                    <a:moveTo>
                      <a:pt x="9" y="0"/>
                    </a:moveTo>
                    <a:lnTo>
                      <a:pt x="0" y="119"/>
                    </a:lnTo>
                    <a:lnTo>
                      <a:pt x="79" y="3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2" name="Group 18"/>
            <p:cNvGrpSpPr>
              <a:grpSpLocks/>
            </p:cNvGrpSpPr>
            <p:nvPr/>
          </p:nvGrpSpPr>
          <p:grpSpPr bwMode="auto">
            <a:xfrm>
              <a:off x="6897" y="3959"/>
              <a:ext cx="989" cy="414"/>
              <a:chOff x="6897" y="3959"/>
              <a:chExt cx="989" cy="414"/>
            </a:xfrm>
          </p:grpSpPr>
          <p:sp>
            <p:nvSpPr>
              <p:cNvPr id="22622" name="Freeform 19"/>
              <p:cNvSpPr>
                <a:spLocks/>
              </p:cNvSpPr>
              <p:nvPr/>
            </p:nvSpPr>
            <p:spPr bwMode="auto">
              <a:xfrm>
                <a:off x="6897" y="3959"/>
                <a:ext cx="989" cy="414"/>
              </a:xfrm>
              <a:custGeom>
                <a:avLst/>
                <a:gdLst>
                  <a:gd name="T0" fmla="*/ 0 w 989"/>
                  <a:gd name="T1" fmla="*/ 4372 h 414"/>
                  <a:gd name="T2" fmla="*/ 988 w 989"/>
                  <a:gd name="T3" fmla="*/ 4372 h 414"/>
                  <a:gd name="T4" fmla="*/ 988 w 989"/>
                  <a:gd name="T5" fmla="*/ 3959 h 414"/>
                  <a:gd name="T6" fmla="*/ 0 w 989"/>
                  <a:gd name="T7" fmla="*/ 3959 h 414"/>
                  <a:gd name="T8" fmla="*/ 0 w 989"/>
                  <a:gd name="T9" fmla="*/ 4372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414">
                    <a:moveTo>
                      <a:pt x="0" y="413"/>
                    </a:moveTo>
                    <a:lnTo>
                      <a:pt x="988" y="413"/>
                    </a:lnTo>
                    <a:lnTo>
                      <a:pt x="988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3" name="Group 20"/>
            <p:cNvGrpSpPr>
              <a:grpSpLocks/>
            </p:cNvGrpSpPr>
            <p:nvPr/>
          </p:nvGrpSpPr>
          <p:grpSpPr bwMode="auto">
            <a:xfrm>
              <a:off x="6734" y="3466"/>
              <a:ext cx="98" cy="596"/>
              <a:chOff x="6734" y="3466"/>
              <a:chExt cx="98" cy="596"/>
            </a:xfrm>
          </p:grpSpPr>
          <p:sp>
            <p:nvSpPr>
              <p:cNvPr id="22621" name="Freeform 21"/>
              <p:cNvSpPr>
                <a:spLocks/>
              </p:cNvSpPr>
              <p:nvPr/>
            </p:nvSpPr>
            <p:spPr bwMode="auto">
              <a:xfrm>
                <a:off x="6734" y="3466"/>
                <a:ext cx="98" cy="596"/>
              </a:xfrm>
              <a:custGeom>
                <a:avLst/>
                <a:gdLst>
                  <a:gd name="T0" fmla="*/ 66 w 98"/>
                  <a:gd name="T1" fmla="*/ 3466 h 596"/>
                  <a:gd name="T2" fmla="*/ 39 w 98"/>
                  <a:gd name="T3" fmla="*/ 3522 h 596"/>
                  <a:gd name="T4" fmla="*/ 14 w 98"/>
                  <a:gd name="T5" fmla="*/ 3597 h 596"/>
                  <a:gd name="T6" fmla="*/ 1 w 98"/>
                  <a:gd name="T7" fmla="*/ 3675 h 596"/>
                  <a:gd name="T8" fmla="*/ 0 w 98"/>
                  <a:gd name="T9" fmla="*/ 3716 h 596"/>
                  <a:gd name="T10" fmla="*/ 0 w 98"/>
                  <a:gd name="T11" fmla="*/ 3736 h 596"/>
                  <a:gd name="T12" fmla="*/ 0 w 98"/>
                  <a:gd name="T13" fmla="*/ 3755 h 596"/>
                  <a:gd name="T14" fmla="*/ 9 w 98"/>
                  <a:gd name="T15" fmla="*/ 3834 h 596"/>
                  <a:gd name="T16" fmla="*/ 25 w 98"/>
                  <a:gd name="T17" fmla="*/ 3894 h 596"/>
                  <a:gd name="T18" fmla="*/ 46 w 98"/>
                  <a:gd name="T19" fmla="*/ 3953 h 596"/>
                  <a:gd name="T20" fmla="*/ 71 w 98"/>
                  <a:gd name="T21" fmla="*/ 4009 h 596"/>
                  <a:gd name="T22" fmla="*/ 88 w 98"/>
                  <a:gd name="T23" fmla="*/ 4045 h 596"/>
                  <a:gd name="T24" fmla="*/ 97 w 98"/>
                  <a:gd name="T25" fmla="*/ 4062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8" h="596">
                    <a:moveTo>
                      <a:pt x="66" y="0"/>
                    </a:moveTo>
                    <a:lnTo>
                      <a:pt x="39" y="56"/>
                    </a:lnTo>
                    <a:lnTo>
                      <a:pt x="14" y="131"/>
                    </a:lnTo>
                    <a:lnTo>
                      <a:pt x="1" y="209"/>
                    </a:lnTo>
                    <a:lnTo>
                      <a:pt x="0" y="250"/>
                    </a:lnTo>
                    <a:lnTo>
                      <a:pt x="0" y="270"/>
                    </a:lnTo>
                    <a:lnTo>
                      <a:pt x="0" y="289"/>
                    </a:lnTo>
                    <a:lnTo>
                      <a:pt x="9" y="368"/>
                    </a:lnTo>
                    <a:lnTo>
                      <a:pt x="25" y="428"/>
                    </a:lnTo>
                    <a:lnTo>
                      <a:pt x="46" y="487"/>
                    </a:lnTo>
                    <a:lnTo>
                      <a:pt x="71" y="543"/>
                    </a:lnTo>
                    <a:lnTo>
                      <a:pt x="88" y="579"/>
                    </a:lnTo>
                    <a:lnTo>
                      <a:pt x="97" y="596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4" name="Group 22"/>
            <p:cNvGrpSpPr>
              <a:grpSpLocks/>
            </p:cNvGrpSpPr>
            <p:nvPr/>
          </p:nvGrpSpPr>
          <p:grpSpPr bwMode="auto">
            <a:xfrm>
              <a:off x="6765" y="3383"/>
              <a:ext cx="93" cy="115"/>
              <a:chOff x="6765" y="3383"/>
              <a:chExt cx="93" cy="115"/>
            </a:xfrm>
          </p:grpSpPr>
          <p:sp>
            <p:nvSpPr>
              <p:cNvPr id="22620" name="Freeform 23"/>
              <p:cNvSpPr>
                <a:spLocks/>
              </p:cNvSpPr>
              <p:nvPr/>
            </p:nvSpPr>
            <p:spPr bwMode="auto">
              <a:xfrm>
                <a:off x="6765" y="3383"/>
                <a:ext cx="93" cy="115"/>
              </a:xfrm>
              <a:custGeom>
                <a:avLst/>
                <a:gdLst>
                  <a:gd name="T0" fmla="*/ 92 w 93"/>
                  <a:gd name="T1" fmla="*/ 3383 h 115"/>
                  <a:gd name="T2" fmla="*/ 0 w 93"/>
                  <a:gd name="T3" fmla="*/ 3453 h 115"/>
                  <a:gd name="T4" fmla="*/ 61 w 93"/>
                  <a:gd name="T5" fmla="*/ 3497 h 115"/>
                  <a:gd name="T6" fmla="*/ 92 w 93"/>
                  <a:gd name="T7" fmla="*/ 3383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92" y="0"/>
                    </a:moveTo>
                    <a:lnTo>
                      <a:pt x="0" y="70"/>
                    </a:lnTo>
                    <a:lnTo>
                      <a:pt x="61" y="11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5" name="Group 24"/>
            <p:cNvGrpSpPr>
              <a:grpSpLocks/>
            </p:cNvGrpSpPr>
            <p:nvPr/>
          </p:nvGrpSpPr>
          <p:grpSpPr bwMode="auto">
            <a:xfrm>
              <a:off x="6804" y="4051"/>
              <a:ext cx="93" cy="115"/>
              <a:chOff x="6804" y="4051"/>
              <a:chExt cx="93" cy="115"/>
            </a:xfrm>
          </p:grpSpPr>
          <p:sp>
            <p:nvSpPr>
              <p:cNvPr id="22619" name="Freeform 25"/>
              <p:cNvSpPr>
                <a:spLocks/>
              </p:cNvSpPr>
              <p:nvPr/>
            </p:nvSpPr>
            <p:spPr bwMode="auto">
              <a:xfrm>
                <a:off x="6804" y="4051"/>
                <a:ext cx="93" cy="115"/>
              </a:xfrm>
              <a:custGeom>
                <a:avLst/>
                <a:gdLst>
                  <a:gd name="T0" fmla="*/ 62 w 93"/>
                  <a:gd name="T1" fmla="*/ 4051 h 115"/>
                  <a:gd name="T2" fmla="*/ 0 w 93"/>
                  <a:gd name="T3" fmla="*/ 4090 h 115"/>
                  <a:gd name="T4" fmla="*/ 93 w 93"/>
                  <a:gd name="T5" fmla="*/ 4165 h 115"/>
                  <a:gd name="T6" fmla="*/ 62 w 93"/>
                  <a:gd name="T7" fmla="*/ 405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62" y="0"/>
                    </a:moveTo>
                    <a:lnTo>
                      <a:pt x="0" y="39"/>
                    </a:lnTo>
                    <a:lnTo>
                      <a:pt x="93" y="11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6" name="Group 26"/>
            <p:cNvGrpSpPr>
              <a:grpSpLocks/>
            </p:cNvGrpSpPr>
            <p:nvPr/>
          </p:nvGrpSpPr>
          <p:grpSpPr bwMode="auto">
            <a:xfrm>
              <a:off x="8628" y="3959"/>
              <a:ext cx="1073" cy="414"/>
              <a:chOff x="8628" y="3959"/>
              <a:chExt cx="1073" cy="414"/>
            </a:xfrm>
          </p:grpSpPr>
          <p:sp>
            <p:nvSpPr>
              <p:cNvPr id="22618" name="Freeform 27"/>
              <p:cNvSpPr>
                <a:spLocks/>
              </p:cNvSpPr>
              <p:nvPr/>
            </p:nvSpPr>
            <p:spPr bwMode="auto">
              <a:xfrm>
                <a:off x="8628" y="3959"/>
                <a:ext cx="1073" cy="414"/>
              </a:xfrm>
              <a:custGeom>
                <a:avLst/>
                <a:gdLst>
                  <a:gd name="T0" fmla="*/ 0 w 1073"/>
                  <a:gd name="T1" fmla="*/ 4372 h 414"/>
                  <a:gd name="T2" fmla="*/ 1072 w 1073"/>
                  <a:gd name="T3" fmla="*/ 4372 h 414"/>
                  <a:gd name="T4" fmla="*/ 1072 w 1073"/>
                  <a:gd name="T5" fmla="*/ 3959 h 414"/>
                  <a:gd name="T6" fmla="*/ 0 w 1073"/>
                  <a:gd name="T7" fmla="*/ 3959 h 414"/>
                  <a:gd name="T8" fmla="*/ 0 w 1073"/>
                  <a:gd name="T9" fmla="*/ 4372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414">
                    <a:moveTo>
                      <a:pt x="0" y="413"/>
                    </a:moveTo>
                    <a:lnTo>
                      <a:pt x="1072" y="413"/>
                    </a:lnTo>
                    <a:lnTo>
                      <a:pt x="1072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7" name="Group 28"/>
            <p:cNvGrpSpPr>
              <a:grpSpLocks/>
            </p:cNvGrpSpPr>
            <p:nvPr/>
          </p:nvGrpSpPr>
          <p:grpSpPr bwMode="auto">
            <a:xfrm>
              <a:off x="7393" y="3238"/>
              <a:ext cx="1771" cy="721"/>
              <a:chOff x="7393" y="3238"/>
              <a:chExt cx="1771" cy="721"/>
            </a:xfrm>
          </p:grpSpPr>
          <p:sp>
            <p:nvSpPr>
              <p:cNvPr id="22617" name="Freeform 29"/>
              <p:cNvSpPr>
                <a:spLocks/>
              </p:cNvSpPr>
              <p:nvPr/>
            </p:nvSpPr>
            <p:spPr bwMode="auto">
              <a:xfrm>
                <a:off x="7393" y="3238"/>
                <a:ext cx="1771" cy="721"/>
              </a:xfrm>
              <a:custGeom>
                <a:avLst/>
                <a:gdLst>
                  <a:gd name="T0" fmla="*/ 0 w 1771"/>
                  <a:gd name="T1" fmla="*/ 3238 h 721"/>
                  <a:gd name="T2" fmla="*/ 79 w 1771"/>
                  <a:gd name="T3" fmla="*/ 3291 h 721"/>
                  <a:gd name="T4" fmla="*/ 160 w 1771"/>
                  <a:gd name="T5" fmla="*/ 3344 h 721"/>
                  <a:gd name="T6" fmla="*/ 242 w 1771"/>
                  <a:gd name="T7" fmla="*/ 3396 h 721"/>
                  <a:gd name="T8" fmla="*/ 326 w 1771"/>
                  <a:gd name="T9" fmla="*/ 3447 h 721"/>
                  <a:gd name="T10" fmla="*/ 411 w 1771"/>
                  <a:gd name="T11" fmla="*/ 3496 h 721"/>
                  <a:gd name="T12" fmla="*/ 497 w 1771"/>
                  <a:gd name="T13" fmla="*/ 3543 h 721"/>
                  <a:gd name="T14" fmla="*/ 584 w 1771"/>
                  <a:gd name="T15" fmla="*/ 3588 h 721"/>
                  <a:gd name="T16" fmla="*/ 672 w 1771"/>
                  <a:gd name="T17" fmla="*/ 3629 h 721"/>
                  <a:gd name="T18" fmla="*/ 760 w 1771"/>
                  <a:gd name="T19" fmla="*/ 3668 h 721"/>
                  <a:gd name="T20" fmla="*/ 848 w 1771"/>
                  <a:gd name="T21" fmla="*/ 3704 h 721"/>
                  <a:gd name="T22" fmla="*/ 893 w 1771"/>
                  <a:gd name="T23" fmla="*/ 3722 h 721"/>
                  <a:gd name="T24" fmla="*/ 983 w 1771"/>
                  <a:gd name="T25" fmla="*/ 3756 h 721"/>
                  <a:gd name="T26" fmla="*/ 1073 w 1771"/>
                  <a:gd name="T27" fmla="*/ 3788 h 721"/>
                  <a:gd name="T28" fmla="*/ 1164 w 1771"/>
                  <a:gd name="T29" fmla="*/ 3818 h 721"/>
                  <a:gd name="T30" fmla="*/ 1256 w 1771"/>
                  <a:gd name="T31" fmla="*/ 3846 h 721"/>
                  <a:gd name="T32" fmla="*/ 1349 w 1771"/>
                  <a:gd name="T33" fmla="*/ 3871 h 721"/>
                  <a:gd name="T34" fmla="*/ 1442 w 1771"/>
                  <a:gd name="T35" fmla="*/ 3895 h 721"/>
                  <a:gd name="T36" fmla="*/ 1535 w 1771"/>
                  <a:gd name="T37" fmla="*/ 3916 h 721"/>
                  <a:gd name="T38" fmla="*/ 1629 w 1771"/>
                  <a:gd name="T39" fmla="*/ 3935 h 721"/>
                  <a:gd name="T40" fmla="*/ 1724 w 1771"/>
                  <a:gd name="T41" fmla="*/ 3951 h 721"/>
                  <a:gd name="T42" fmla="*/ 1771 w 1771"/>
                  <a:gd name="T43" fmla="*/ 3959 h 7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771" h="721">
                    <a:moveTo>
                      <a:pt x="0" y="0"/>
                    </a:moveTo>
                    <a:lnTo>
                      <a:pt x="79" y="53"/>
                    </a:lnTo>
                    <a:lnTo>
                      <a:pt x="160" y="106"/>
                    </a:lnTo>
                    <a:lnTo>
                      <a:pt x="242" y="158"/>
                    </a:lnTo>
                    <a:lnTo>
                      <a:pt x="326" y="209"/>
                    </a:lnTo>
                    <a:lnTo>
                      <a:pt x="411" y="258"/>
                    </a:lnTo>
                    <a:lnTo>
                      <a:pt x="497" y="305"/>
                    </a:lnTo>
                    <a:lnTo>
                      <a:pt x="584" y="350"/>
                    </a:lnTo>
                    <a:lnTo>
                      <a:pt x="672" y="391"/>
                    </a:lnTo>
                    <a:lnTo>
                      <a:pt x="760" y="430"/>
                    </a:lnTo>
                    <a:lnTo>
                      <a:pt x="848" y="466"/>
                    </a:lnTo>
                    <a:lnTo>
                      <a:pt x="893" y="484"/>
                    </a:lnTo>
                    <a:lnTo>
                      <a:pt x="983" y="518"/>
                    </a:lnTo>
                    <a:lnTo>
                      <a:pt x="1073" y="550"/>
                    </a:lnTo>
                    <a:lnTo>
                      <a:pt x="1164" y="580"/>
                    </a:lnTo>
                    <a:lnTo>
                      <a:pt x="1256" y="608"/>
                    </a:lnTo>
                    <a:lnTo>
                      <a:pt x="1349" y="633"/>
                    </a:lnTo>
                    <a:lnTo>
                      <a:pt x="1442" y="657"/>
                    </a:lnTo>
                    <a:lnTo>
                      <a:pt x="1535" y="678"/>
                    </a:lnTo>
                    <a:lnTo>
                      <a:pt x="1629" y="697"/>
                    </a:lnTo>
                    <a:lnTo>
                      <a:pt x="1724" y="713"/>
                    </a:lnTo>
                    <a:lnTo>
                      <a:pt x="1771" y="721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8" name="Group 30"/>
            <p:cNvGrpSpPr>
              <a:grpSpLocks/>
            </p:cNvGrpSpPr>
            <p:nvPr/>
          </p:nvGrpSpPr>
          <p:grpSpPr bwMode="auto">
            <a:xfrm>
              <a:off x="7310" y="3176"/>
              <a:ext cx="115" cy="97"/>
              <a:chOff x="7310" y="3176"/>
              <a:chExt cx="115" cy="97"/>
            </a:xfrm>
          </p:grpSpPr>
          <p:sp>
            <p:nvSpPr>
              <p:cNvPr id="22616" name="Freeform 31"/>
              <p:cNvSpPr>
                <a:spLocks/>
              </p:cNvSpPr>
              <p:nvPr/>
            </p:nvSpPr>
            <p:spPr bwMode="auto">
              <a:xfrm>
                <a:off x="7310" y="3176"/>
                <a:ext cx="115" cy="97"/>
              </a:xfrm>
              <a:custGeom>
                <a:avLst/>
                <a:gdLst>
                  <a:gd name="T0" fmla="*/ 0 w 115"/>
                  <a:gd name="T1" fmla="*/ 3176 h 97"/>
                  <a:gd name="T2" fmla="*/ 70 w 115"/>
                  <a:gd name="T3" fmla="*/ 3273 h 97"/>
                  <a:gd name="T4" fmla="*/ 114 w 115"/>
                  <a:gd name="T5" fmla="*/ 3212 h 97"/>
                  <a:gd name="T6" fmla="*/ 0 w 115"/>
                  <a:gd name="T7" fmla="*/ 3176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97">
                    <a:moveTo>
                      <a:pt x="0" y="0"/>
                    </a:moveTo>
                    <a:lnTo>
                      <a:pt x="70" y="97"/>
                    </a:lnTo>
                    <a:lnTo>
                      <a:pt x="114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9" name="Group 32"/>
            <p:cNvGrpSpPr>
              <a:grpSpLocks/>
            </p:cNvGrpSpPr>
            <p:nvPr/>
          </p:nvGrpSpPr>
          <p:grpSpPr bwMode="auto">
            <a:xfrm>
              <a:off x="7283" y="2394"/>
              <a:ext cx="1016" cy="1481"/>
              <a:chOff x="7283" y="2394"/>
              <a:chExt cx="1016" cy="1481"/>
            </a:xfrm>
          </p:grpSpPr>
          <p:sp>
            <p:nvSpPr>
              <p:cNvPr id="22615" name="Freeform 33"/>
              <p:cNvSpPr>
                <a:spLocks/>
              </p:cNvSpPr>
              <p:nvPr/>
            </p:nvSpPr>
            <p:spPr bwMode="auto">
              <a:xfrm>
                <a:off x="7283" y="2394"/>
                <a:ext cx="1016" cy="1481"/>
              </a:xfrm>
              <a:custGeom>
                <a:avLst/>
                <a:gdLst>
                  <a:gd name="T0" fmla="*/ 1016 w 1016"/>
                  <a:gd name="T1" fmla="*/ 2394 h 1481"/>
                  <a:gd name="T2" fmla="*/ 0 w 1016"/>
                  <a:gd name="T3" fmla="*/ 3875 h 148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16" h="1481">
                    <a:moveTo>
                      <a:pt x="1016" y="0"/>
                    </a:moveTo>
                    <a:lnTo>
                      <a:pt x="0" y="1481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0" name="Group 34"/>
            <p:cNvGrpSpPr>
              <a:grpSpLocks/>
            </p:cNvGrpSpPr>
            <p:nvPr/>
          </p:nvGrpSpPr>
          <p:grpSpPr bwMode="auto">
            <a:xfrm>
              <a:off x="7226" y="3844"/>
              <a:ext cx="97" cy="115"/>
              <a:chOff x="7226" y="3844"/>
              <a:chExt cx="97" cy="115"/>
            </a:xfrm>
          </p:grpSpPr>
          <p:sp>
            <p:nvSpPr>
              <p:cNvPr id="22614" name="Freeform 35"/>
              <p:cNvSpPr>
                <a:spLocks/>
              </p:cNvSpPr>
              <p:nvPr/>
            </p:nvSpPr>
            <p:spPr bwMode="auto">
              <a:xfrm>
                <a:off x="7226" y="3844"/>
                <a:ext cx="97" cy="115"/>
              </a:xfrm>
              <a:custGeom>
                <a:avLst/>
                <a:gdLst>
                  <a:gd name="T0" fmla="*/ 35 w 97"/>
                  <a:gd name="T1" fmla="*/ 3844 h 115"/>
                  <a:gd name="T2" fmla="*/ 0 w 97"/>
                  <a:gd name="T3" fmla="*/ 3959 h 115"/>
                  <a:gd name="T4" fmla="*/ 97 w 97"/>
                  <a:gd name="T5" fmla="*/ 3888 h 115"/>
                  <a:gd name="T6" fmla="*/ 35 w 97"/>
                  <a:gd name="T7" fmla="*/ 3844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" h="115">
                    <a:moveTo>
                      <a:pt x="35" y="0"/>
                    </a:moveTo>
                    <a:lnTo>
                      <a:pt x="0" y="115"/>
                    </a:lnTo>
                    <a:lnTo>
                      <a:pt x="97" y="4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1" name="Group 36"/>
            <p:cNvGrpSpPr>
              <a:grpSpLocks/>
            </p:cNvGrpSpPr>
            <p:nvPr/>
          </p:nvGrpSpPr>
          <p:grpSpPr bwMode="auto">
            <a:xfrm>
              <a:off x="7732" y="3176"/>
              <a:ext cx="1473" cy="734"/>
              <a:chOff x="7732" y="3176"/>
              <a:chExt cx="1473" cy="734"/>
            </a:xfrm>
          </p:grpSpPr>
          <p:sp>
            <p:nvSpPr>
              <p:cNvPr id="22613" name="Freeform 37"/>
              <p:cNvSpPr>
                <a:spLocks/>
              </p:cNvSpPr>
              <p:nvPr/>
            </p:nvSpPr>
            <p:spPr bwMode="auto">
              <a:xfrm>
                <a:off x="7732" y="3176"/>
                <a:ext cx="1473" cy="734"/>
              </a:xfrm>
              <a:custGeom>
                <a:avLst/>
                <a:gdLst>
                  <a:gd name="T0" fmla="*/ 1472 w 1473"/>
                  <a:gd name="T1" fmla="*/ 3176 h 734"/>
                  <a:gd name="T2" fmla="*/ 0 w 1473"/>
                  <a:gd name="T3" fmla="*/ 3910 h 7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73" h="734">
                    <a:moveTo>
                      <a:pt x="1472" y="0"/>
                    </a:moveTo>
                    <a:lnTo>
                      <a:pt x="0" y="73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2" name="Group 38"/>
            <p:cNvGrpSpPr>
              <a:grpSpLocks/>
            </p:cNvGrpSpPr>
            <p:nvPr/>
          </p:nvGrpSpPr>
          <p:grpSpPr bwMode="auto">
            <a:xfrm>
              <a:off x="7639" y="3875"/>
              <a:ext cx="119" cy="84"/>
              <a:chOff x="7639" y="3875"/>
              <a:chExt cx="119" cy="84"/>
            </a:xfrm>
          </p:grpSpPr>
          <p:sp>
            <p:nvSpPr>
              <p:cNvPr id="22612" name="Freeform 39"/>
              <p:cNvSpPr>
                <a:spLocks/>
              </p:cNvSpPr>
              <p:nvPr/>
            </p:nvSpPr>
            <p:spPr bwMode="auto">
              <a:xfrm>
                <a:off x="7639" y="3875"/>
                <a:ext cx="119" cy="84"/>
              </a:xfrm>
              <a:custGeom>
                <a:avLst/>
                <a:gdLst>
                  <a:gd name="T0" fmla="*/ 84 w 119"/>
                  <a:gd name="T1" fmla="*/ 3875 h 84"/>
                  <a:gd name="T2" fmla="*/ 0 w 119"/>
                  <a:gd name="T3" fmla="*/ 3959 h 84"/>
                  <a:gd name="T4" fmla="*/ 119 w 119"/>
                  <a:gd name="T5" fmla="*/ 3941 h 84"/>
                  <a:gd name="T6" fmla="*/ 84 w 119"/>
                  <a:gd name="T7" fmla="*/ 3875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9" h="84">
                    <a:moveTo>
                      <a:pt x="84" y="0"/>
                    </a:moveTo>
                    <a:lnTo>
                      <a:pt x="0" y="84"/>
                    </a:lnTo>
                    <a:lnTo>
                      <a:pt x="119" y="6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3" name="Group 40"/>
            <p:cNvGrpSpPr>
              <a:grpSpLocks/>
            </p:cNvGrpSpPr>
            <p:nvPr/>
          </p:nvGrpSpPr>
          <p:grpSpPr bwMode="auto">
            <a:xfrm>
              <a:off x="7969" y="4165"/>
              <a:ext cx="660" cy="141"/>
              <a:chOff x="7969" y="4165"/>
              <a:chExt cx="660" cy="141"/>
            </a:xfrm>
          </p:grpSpPr>
          <p:sp>
            <p:nvSpPr>
              <p:cNvPr id="22611" name="Freeform 41"/>
              <p:cNvSpPr>
                <a:spLocks/>
              </p:cNvSpPr>
              <p:nvPr/>
            </p:nvSpPr>
            <p:spPr bwMode="auto">
              <a:xfrm>
                <a:off x="7969" y="4165"/>
                <a:ext cx="660" cy="141"/>
              </a:xfrm>
              <a:custGeom>
                <a:avLst/>
                <a:gdLst>
                  <a:gd name="T0" fmla="*/ 659 w 660"/>
                  <a:gd name="T1" fmla="*/ 4165 h 141"/>
                  <a:gd name="T2" fmla="*/ 609 w 660"/>
                  <a:gd name="T3" fmla="*/ 4199 h 141"/>
                  <a:gd name="T4" fmla="*/ 556 w 660"/>
                  <a:gd name="T5" fmla="*/ 4230 h 141"/>
                  <a:gd name="T6" fmla="*/ 502 w 660"/>
                  <a:gd name="T7" fmla="*/ 4257 h 141"/>
                  <a:gd name="T8" fmla="*/ 446 w 660"/>
                  <a:gd name="T9" fmla="*/ 4280 h 141"/>
                  <a:gd name="T10" fmla="*/ 388 w 660"/>
                  <a:gd name="T11" fmla="*/ 4295 h 141"/>
                  <a:gd name="T12" fmla="*/ 299 w 660"/>
                  <a:gd name="T13" fmla="*/ 4306 h 141"/>
                  <a:gd name="T14" fmla="*/ 246 w 660"/>
                  <a:gd name="T15" fmla="*/ 4306 h 141"/>
                  <a:gd name="T16" fmla="*/ 198 w 660"/>
                  <a:gd name="T17" fmla="*/ 4301 h 141"/>
                  <a:gd name="T18" fmla="*/ 149 w 660"/>
                  <a:gd name="T19" fmla="*/ 4288 h 141"/>
                  <a:gd name="T20" fmla="*/ 97 w 660"/>
                  <a:gd name="T21" fmla="*/ 4275 h 141"/>
                  <a:gd name="T22" fmla="*/ 48 w 660"/>
                  <a:gd name="T23" fmla="*/ 4253 h 141"/>
                  <a:gd name="T24" fmla="*/ 0 w 660"/>
                  <a:gd name="T25" fmla="*/ 4222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0" h="141">
                    <a:moveTo>
                      <a:pt x="659" y="0"/>
                    </a:moveTo>
                    <a:lnTo>
                      <a:pt x="609" y="34"/>
                    </a:lnTo>
                    <a:lnTo>
                      <a:pt x="556" y="65"/>
                    </a:lnTo>
                    <a:lnTo>
                      <a:pt x="502" y="92"/>
                    </a:lnTo>
                    <a:lnTo>
                      <a:pt x="446" y="115"/>
                    </a:lnTo>
                    <a:lnTo>
                      <a:pt x="388" y="130"/>
                    </a:lnTo>
                    <a:lnTo>
                      <a:pt x="299" y="141"/>
                    </a:lnTo>
                    <a:lnTo>
                      <a:pt x="246" y="141"/>
                    </a:lnTo>
                    <a:lnTo>
                      <a:pt x="198" y="136"/>
                    </a:lnTo>
                    <a:lnTo>
                      <a:pt x="149" y="123"/>
                    </a:lnTo>
                    <a:lnTo>
                      <a:pt x="97" y="110"/>
                    </a:lnTo>
                    <a:lnTo>
                      <a:pt x="48" y="88"/>
                    </a:lnTo>
                    <a:lnTo>
                      <a:pt x="0" y="57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4" name="Group 42"/>
            <p:cNvGrpSpPr>
              <a:grpSpLocks/>
            </p:cNvGrpSpPr>
            <p:nvPr/>
          </p:nvGrpSpPr>
          <p:grpSpPr bwMode="auto">
            <a:xfrm>
              <a:off x="6602" y="2160"/>
              <a:ext cx="3309" cy="2166"/>
              <a:chOff x="6602" y="2160"/>
              <a:chExt cx="3309" cy="2166"/>
            </a:xfrm>
          </p:grpSpPr>
          <p:sp>
            <p:nvSpPr>
              <p:cNvPr id="22605" name="Freeform 43"/>
              <p:cNvSpPr>
                <a:spLocks/>
              </p:cNvSpPr>
              <p:nvPr/>
            </p:nvSpPr>
            <p:spPr bwMode="auto">
              <a:xfrm>
                <a:off x="7885" y="4165"/>
                <a:ext cx="115" cy="97"/>
              </a:xfrm>
              <a:custGeom>
                <a:avLst/>
                <a:gdLst>
                  <a:gd name="T0" fmla="*/ 0 w 115"/>
                  <a:gd name="T1" fmla="*/ 4165 h 97"/>
                  <a:gd name="T2" fmla="*/ 71 w 115"/>
                  <a:gd name="T3" fmla="*/ 4262 h 97"/>
                  <a:gd name="T4" fmla="*/ 115 w 115"/>
                  <a:gd name="T5" fmla="*/ 4200 h 97"/>
                  <a:gd name="T6" fmla="*/ 0 w 115"/>
                  <a:gd name="T7" fmla="*/ 4165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97">
                    <a:moveTo>
                      <a:pt x="0" y="0"/>
                    </a:moveTo>
                    <a:lnTo>
                      <a:pt x="71" y="97"/>
                    </a:lnTo>
                    <a:lnTo>
                      <a:pt x="11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6" name="Text Box 44"/>
              <p:cNvSpPr txBox="1">
                <a:spLocks noChangeArrowheads="1"/>
              </p:cNvSpPr>
              <p:nvPr/>
            </p:nvSpPr>
            <p:spPr bwMode="auto">
              <a:xfrm>
                <a:off x="7965" y="2160"/>
                <a:ext cx="66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File System </a:t>
                </a:r>
                <a:endParaRPr lang="en-US" sz="1200"/>
              </a:p>
            </p:txBody>
          </p:sp>
          <p:sp>
            <p:nvSpPr>
              <p:cNvPr id="22607" name="Text Box 45"/>
              <p:cNvSpPr txBox="1">
                <a:spLocks noChangeArrowheads="1"/>
              </p:cNvSpPr>
              <p:nvPr/>
            </p:nvSpPr>
            <p:spPr bwMode="auto">
              <a:xfrm>
                <a:off x="6602" y="3016"/>
                <a:ext cx="51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Memory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Manager </a:t>
                </a:r>
                <a:endParaRPr lang="en-US" sz="1200"/>
              </a:p>
            </p:txBody>
          </p:sp>
          <p:sp>
            <p:nvSpPr>
              <p:cNvPr id="22608" name="Text Box 46"/>
              <p:cNvSpPr txBox="1">
                <a:spLocks noChangeArrowheads="1"/>
              </p:cNvSpPr>
              <p:nvPr/>
            </p:nvSpPr>
            <p:spPr bwMode="auto">
              <a:xfrm>
                <a:off x="9410" y="3016"/>
                <a:ext cx="50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Network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Interface </a:t>
                </a:r>
                <a:endParaRPr lang="en-US" sz="1200"/>
              </a:p>
            </p:txBody>
          </p:sp>
          <p:sp>
            <p:nvSpPr>
              <p:cNvPr id="22609" name="Text Box 47"/>
              <p:cNvSpPr txBox="1">
                <a:spLocks noChangeArrowheads="1"/>
              </p:cNvSpPr>
              <p:nvPr/>
            </p:nvSpPr>
            <p:spPr bwMode="auto">
              <a:xfrm>
                <a:off x="7108" y="4005"/>
                <a:ext cx="567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Process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Scheduler </a:t>
                </a:r>
                <a:endParaRPr lang="en-US" sz="1200"/>
              </a:p>
            </p:txBody>
          </p:sp>
          <p:sp>
            <p:nvSpPr>
              <p:cNvPr id="22610" name="Text Box 48"/>
              <p:cNvSpPr txBox="1">
                <a:spLocks noChangeArrowheads="1"/>
              </p:cNvSpPr>
              <p:nvPr/>
            </p:nvSpPr>
            <p:spPr bwMode="auto">
              <a:xfrm>
                <a:off x="8707" y="4005"/>
                <a:ext cx="91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Inter-Process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Communication </a:t>
                </a:r>
                <a:endParaRPr lang="en-US" sz="1200"/>
              </a:p>
            </p:txBody>
          </p:sp>
        </p:grpSp>
      </p:grp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990600" y="4470400"/>
            <a:ext cx="990600" cy="677333"/>
            <a:chOff x="6486" y="-810"/>
            <a:chExt cx="994" cy="662"/>
          </a:xfrm>
        </p:grpSpPr>
        <p:grpSp>
          <p:nvGrpSpPr>
            <p:cNvPr id="22561" name="Group 50"/>
            <p:cNvGrpSpPr>
              <a:grpSpLocks/>
            </p:cNvGrpSpPr>
            <p:nvPr/>
          </p:nvGrpSpPr>
          <p:grpSpPr bwMode="auto">
            <a:xfrm>
              <a:off x="6488" y="-481"/>
              <a:ext cx="989" cy="330"/>
              <a:chOff x="6488" y="-481"/>
              <a:chExt cx="989" cy="330"/>
            </a:xfrm>
          </p:grpSpPr>
          <p:sp>
            <p:nvSpPr>
              <p:cNvPr id="22583" name="Freeform 51"/>
              <p:cNvSpPr>
                <a:spLocks/>
              </p:cNvSpPr>
              <p:nvPr/>
            </p:nvSpPr>
            <p:spPr bwMode="auto">
              <a:xfrm>
                <a:off x="6488" y="-481"/>
                <a:ext cx="989" cy="330"/>
              </a:xfrm>
              <a:custGeom>
                <a:avLst/>
                <a:gdLst>
                  <a:gd name="T0" fmla="*/ 0 w 989"/>
                  <a:gd name="T1" fmla="*/ -151 h 330"/>
                  <a:gd name="T2" fmla="*/ 989 w 989"/>
                  <a:gd name="T3" fmla="*/ -151 h 330"/>
                  <a:gd name="T4" fmla="*/ 989 w 989"/>
                  <a:gd name="T5" fmla="*/ -481 h 330"/>
                  <a:gd name="T6" fmla="*/ 0 w 989"/>
                  <a:gd name="T7" fmla="*/ -481 h 330"/>
                  <a:gd name="T8" fmla="*/ 0 w 989"/>
                  <a:gd name="T9" fmla="*/ -151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330">
                    <a:moveTo>
                      <a:pt x="0" y="330"/>
                    </a:moveTo>
                    <a:lnTo>
                      <a:pt x="989" y="330"/>
                    </a:lnTo>
                    <a:lnTo>
                      <a:pt x="989" y="0"/>
                    </a:lnTo>
                    <a:lnTo>
                      <a:pt x="0" y="0"/>
                    </a:lnTo>
                    <a:lnTo>
                      <a:pt x="0" y="330"/>
                    </a:lnTo>
                    <a:close/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2" name="Group 52"/>
            <p:cNvGrpSpPr>
              <a:grpSpLocks/>
            </p:cNvGrpSpPr>
            <p:nvPr/>
          </p:nvGrpSpPr>
          <p:grpSpPr bwMode="auto">
            <a:xfrm>
              <a:off x="7064" y="-709"/>
              <a:ext cx="58" cy="229"/>
              <a:chOff x="7064" y="-709"/>
              <a:chExt cx="58" cy="229"/>
            </a:xfrm>
          </p:grpSpPr>
          <p:sp>
            <p:nvSpPr>
              <p:cNvPr id="22582" name="Freeform 53"/>
              <p:cNvSpPr>
                <a:spLocks/>
              </p:cNvSpPr>
              <p:nvPr/>
            </p:nvSpPr>
            <p:spPr bwMode="auto">
              <a:xfrm>
                <a:off x="7064" y="-709"/>
                <a:ext cx="58" cy="229"/>
              </a:xfrm>
              <a:custGeom>
                <a:avLst/>
                <a:gdLst>
                  <a:gd name="T0" fmla="*/ 57 w 58"/>
                  <a:gd name="T1" fmla="*/ -709 h 229"/>
                  <a:gd name="T2" fmla="*/ 0 w 58"/>
                  <a:gd name="T3" fmla="*/ -481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29">
                    <a:moveTo>
                      <a:pt x="57" y="0"/>
                    </a:moveTo>
                    <a:lnTo>
                      <a:pt x="0" y="22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3" name="Group 54"/>
            <p:cNvGrpSpPr>
              <a:grpSpLocks/>
            </p:cNvGrpSpPr>
            <p:nvPr/>
          </p:nvGrpSpPr>
          <p:grpSpPr bwMode="auto">
            <a:xfrm>
              <a:off x="7081" y="-810"/>
              <a:ext cx="75" cy="119"/>
              <a:chOff x="7081" y="-810"/>
              <a:chExt cx="75" cy="119"/>
            </a:xfrm>
          </p:grpSpPr>
          <p:sp>
            <p:nvSpPr>
              <p:cNvPr id="22581" name="Freeform 55"/>
              <p:cNvSpPr>
                <a:spLocks/>
              </p:cNvSpPr>
              <p:nvPr/>
            </p:nvSpPr>
            <p:spPr bwMode="auto">
              <a:xfrm>
                <a:off x="7081" y="-810"/>
                <a:ext cx="75" cy="119"/>
              </a:xfrm>
              <a:custGeom>
                <a:avLst/>
                <a:gdLst>
                  <a:gd name="T0" fmla="*/ 66 w 75"/>
                  <a:gd name="T1" fmla="*/ -810 h 119"/>
                  <a:gd name="T2" fmla="*/ 0 w 75"/>
                  <a:gd name="T3" fmla="*/ -709 h 119"/>
                  <a:gd name="T4" fmla="*/ 75 w 75"/>
                  <a:gd name="T5" fmla="*/ -692 h 119"/>
                  <a:gd name="T6" fmla="*/ 66 w 75"/>
                  <a:gd name="T7" fmla="*/ -810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9">
                    <a:moveTo>
                      <a:pt x="66" y="0"/>
                    </a:moveTo>
                    <a:lnTo>
                      <a:pt x="0" y="101"/>
                    </a:lnTo>
                    <a:lnTo>
                      <a:pt x="75" y="11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4" name="Group 56"/>
            <p:cNvGrpSpPr>
              <a:grpSpLocks/>
            </p:cNvGrpSpPr>
            <p:nvPr/>
          </p:nvGrpSpPr>
          <p:grpSpPr bwMode="auto">
            <a:xfrm>
              <a:off x="6980" y="-705"/>
              <a:ext cx="2" cy="225"/>
              <a:chOff x="6980" y="-705"/>
              <a:chExt cx="2" cy="225"/>
            </a:xfrm>
          </p:grpSpPr>
          <p:sp>
            <p:nvSpPr>
              <p:cNvPr id="22580" name="Freeform 57"/>
              <p:cNvSpPr>
                <a:spLocks/>
              </p:cNvSpPr>
              <p:nvPr/>
            </p:nvSpPr>
            <p:spPr bwMode="auto">
              <a:xfrm>
                <a:off x="6980" y="-705"/>
                <a:ext cx="2" cy="225"/>
              </a:xfrm>
              <a:custGeom>
                <a:avLst/>
                <a:gdLst>
                  <a:gd name="T0" fmla="*/ 0 w 2"/>
                  <a:gd name="T1" fmla="*/ -705 h 225"/>
                  <a:gd name="T2" fmla="*/ 0 w 2"/>
                  <a:gd name="T3" fmla="*/ -481 h 2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25">
                    <a:moveTo>
                      <a:pt x="0" y="0"/>
                    </a:moveTo>
                    <a:lnTo>
                      <a:pt x="0" y="22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5" name="Group 58"/>
            <p:cNvGrpSpPr>
              <a:grpSpLocks/>
            </p:cNvGrpSpPr>
            <p:nvPr/>
          </p:nvGrpSpPr>
          <p:grpSpPr bwMode="auto">
            <a:xfrm>
              <a:off x="6945" y="-810"/>
              <a:ext cx="75" cy="115"/>
              <a:chOff x="6945" y="-810"/>
              <a:chExt cx="75" cy="115"/>
            </a:xfrm>
          </p:grpSpPr>
          <p:sp>
            <p:nvSpPr>
              <p:cNvPr id="22579" name="Freeform 59"/>
              <p:cNvSpPr>
                <a:spLocks/>
              </p:cNvSpPr>
              <p:nvPr/>
            </p:nvSpPr>
            <p:spPr bwMode="auto">
              <a:xfrm>
                <a:off x="6945" y="-810"/>
                <a:ext cx="75" cy="115"/>
              </a:xfrm>
              <a:custGeom>
                <a:avLst/>
                <a:gdLst>
                  <a:gd name="T0" fmla="*/ 35 w 75"/>
                  <a:gd name="T1" fmla="*/ -810 h 115"/>
                  <a:gd name="T2" fmla="*/ 0 w 75"/>
                  <a:gd name="T3" fmla="*/ -696 h 115"/>
                  <a:gd name="T4" fmla="*/ 75 w 75"/>
                  <a:gd name="T5" fmla="*/ -696 h 115"/>
                  <a:gd name="T6" fmla="*/ 35 w 75"/>
                  <a:gd name="T7" fmla="*/ -810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35" y="0"/>
                    </a:moveTo>
                    <a:lnTo>
                      <a:pt x="0" y="114"/>
                    </a:lnTo>
                    <a:lnTo>
                      <a:pt x="75" y="11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6" name="Group 60"/>
            <p:cNvGrpSpPr>
              <a:grpSpLocks/>
            </p:cNvGrpSpPr>
            <p:nvPr/>
          </p:nvGrpSpPr>
          <p:grpSpPr bwMode="auto">
            <a:xfrm>
              <a:off x="7147" y="-639"/>
              <a:ext cx="106" cy="159"/>
              <a:chOff x="7147" y="-639"/>
              <a:chExt cx="106" cy="159"/>
            </a:xfrm>
          </p:grpSpPr>
          <p:sp>
            <p:nvSpPr>
              <p:cNvPr id="22578" name="Freeform 61"/>
              <p:cNvSpPr>
                <a:spLocks/>
              </p:cNvSpPr>
              <p:nvPr/>
            </p:nvSpPr>
            <p:spPr bwMode="auto">
              <a:xfrm>
                <a:off x="7147" y="-639"/>
                <a:ext cx="106" cy="159"/>
              </a:xfrm>
              <a:custGeom>
                <a:avLst/>
                <a:gdLst>
                  <a:gd name="T0" fmla="*/ 106 w 106"/>
                  <a:gd name="T1" fmla="*/ -639 h 159"/>
                  <a:gd name="T2" fmla="*/ 0 w 106"/>
                  <a:gd name="T3" fmla="*/ -481 h 1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6" h="159">
                    <a:moveTo>
                      <a:pt x="106" y="0"/>
                    </a:moveTo>
                    <a:lnTo>
                      <a:pt x="0" y="15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7" name="Group 62"/>
            <p:cNvGrpSpPr>
              <a:grpSpLocks/>
            </p:cNvGrpSpPr>
            <p:nvPr/>
          </p:nvGrpSpPr>
          <p:grpSpPr bwMode="auto">
            <a:xfrm>
              <a:off x="7217" y="-727"/>
              <a:ext cx="93" cy="115"/>
              <a:chOff x="7217" y="-727"/>
              <a:chExt cx="93" cy="115"/>
            </a:xfrm>
          </p:grpSpPr>
          <p:sp>
            <p:nvSpPr>
              <p:cNvPr id="22577" name="Freeform 63"/>
              <p:cNvSpPr>
                <a:spLocks/>
              </p:cNvSpPr>
              <p:nvPr/>
            </p:nvSpPr>
            <p:spPr bwMode="auto">
              <a:xfrm>
                <a:off x="7217" y="-727"/>
                <a:ext cx="93" cy="115"/>
              </a:xfrm>
              <a:custGeom>
                <a:avLst/>
                <a:gdLst>
                  <a:gd name="T0" fmla="*/ 93 w 93"/>
                  <a:gd name="T1" fmla="*/ -727 h 115"/>
                  <a:gd name="T2" fmla="*/ 0 w 93"/>
                  <a:gd name="T3" fmla="*/ -652 h 115"/>
                  <a:gd name="T4" fmla="*/ 62 w 93"/>
                  <a:gd name="T5" fmla="*/ -613 h 115"/>
                  <a:gd name="T6" fmla="*/ 93 w 93"/>
                  <a:gd name="T7" fmla="*/ -727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93" y="0"/>
                    </a:moveTo>
                    <a:lnTo>
                      <a:pt x="0" y="75"/>
                    </a:lnTo>
                    <a:lnTo>
                      <a:pt x="62" y="11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8" name="Group 64"/>
            <p:cNvGrpSpPr>
              <a:grpSpLocks/>
            </p:cNvGrpSpPr>
            <p:nvPr/>
          </p:nvGrpSpPr>
          <p:grpSpPr bwMode="auto">
            <a:xfrm>
              <a:off x="6738" y="-635"/>
              <a:ext cx="80" cy="154"/>
              <a:chOff x="6738" y="-635"/>
              <a:chExt cx="80" cy="154"/>
            </a:xfrm>
          </p:grpSpPr>
          <p:sp>
            <p:nvSpPr>
              <p:cNvPr id="22576" name="Freeform 65"/>
              <p:cNvSpPr>
                <a:spLocks/>
              </p:cNvSpPr>
              <p:nvPr/>
            </p:nvSpPr>
            <p:spPr bwMode="auto">
              <a:xfrm>
                <a:off x="6738" y="-635"/>
                <a:ext cx="80" cy="154"/>
              </a:xfrm>
              <a:custGeom>
                <a:avLst/>
                <a:gdLst>
                  <a:gd name="T0" fmla="*/ 0 w 80"/>
                  <a:gd name="T1" fmla="*/ -635 h 154"/>
                  <a:gd name="T2" fmla="*/ 80 w 80"/>
                  <a:gd name="T3" fmla="*/ -481 h 1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" h="154">
                    <a:moveTo>
                      <a:pt x="0" y="0"/>
                    </a:moveTo>
                    <a:lnTo>
                      <a:pt x="80" y="15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9" name="Group 66"/>
            <p:cNvGrpSpPr>
              <a:grpSpLocks/>
            </p:cNvGrpSpPr>
            <p:nvPr/>
          </p:nvGrpSpPr>
          <p:grpSpPr bwMode="auto">
            <a:xfrm>
              <a:off x="6690" y="-727"/>
              <a:ext cx="84" cy="119"/>
              <a:chOff x="6690" y="-727"/>
              <a:chExt cx="84" cy="119"/>
            </a:xfrm>
          </p:grpSpPr>
          <p:sp>
            <p:nvSpPr>
              <p:cNvPr id="22575" name="Freeform 67"/>
              <p:cNvSpPr>
                <a:spLocks/>
              </p:cNvSpPr>
              <p:nvPr/>
            </p:nvSpPr>
            <p:spPr bwMode="auto">
              <a:xfrm>
                <a:off x="6690" y="-727"/>
                <a:ext cx="84" cy="119"/>
              </a:xfrm>
              <a:custGeom>
                <a:avLst/>
                <a:gdLst>
                  <a:gd name="T0" fmla="*/ 0 w 84"/>
                  <a:gd name="T1" fmla="*/ -727 h 119"/>
                  <a:gd name="T2" fmla="*/ 18 w 84"/>
                  <a:gd name="T3" fmla="*/ -608 h 119"/>
                  <a:gd name="T4" fmla="*/ 84 w 84"/>
                  <a:gd name="T5" fmla="*/ -643 h 119"/>
                  <a:gd name="T6" fmla="*/ 0 w 84"/>
                  <a:gd name="T7" fmla="*/ -727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19">
                    <a:moveTo>
                      <a:pt x="0" y="0"/>
                    </a:moveTo>
                    <a:lnTo>
                      <a:pt x="18" y="119"/>
                    </a:lnTo>
                    <a:lnTo>
                      <a:pt x="84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0" name="Group 68"/>
            <p:cNvGrpSpPr>
              <a:grpSpLocks/>
            </p:cNvGrpSpPr>
            <p:nvPr/>
          </p:nvGrpSpPr>
          <p:grpSpPr bwMode="auto">
            <a:xfrm>
              <a:off x="6840" y="-709"/>
              <a:ext cx="58" cy="229"/>
              <a:chOff x="6840" y="-709"/>
              <a:chExt cx="58" cy="229"/>
            </a:xfrm>
          </p:grpSpPr>
          <p:sp>
            <p:nvSpPr>
              <p:cNvPr id="22574" name="Freeform 69"/>
              <p:cNvSpPr>
                <a:spLocks/>
              </p:cNvSpPr>
              <p:nvPr/>
            </p:nvSpPr>
            <p:spPr bwMode="auto">
              <a:xfrm>
                <a:off x="6840" y="-709"/>
                <a:ext cx="58" cy="229"/>
              </a:xfrm>
              <a:custGeom>
                <a:avLst/>
                <a:gdLst>
                  <a:gd name="T0" fmla="*/ 0 w 58"/>
                  <a:gd name="T1" fmla="*/ -709 h 229"/>
                  <a:gd name="T2" fmla="*/ 57 w 58"/>
                  <a:gd name="T3" fmla="*/ -481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29">
                    <a:moveTo>
                      <a:pt x="0" y="0"/>
                    </a:moveTo>
                    <a:lnTo>
                      <a:pt x="57" y="22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1" name="Group 70"/>
            <p:cNvGrpSpPr>
              <a:grpSpLocks/>
            </p:cNvGrpSpPr>
            <p:nvPr/>
          </p:nvGrpSpPr>
          <p:grpSpPr bwMode="auto">
            <a:xfrm>
              <a:off x="6804" y="-810"/>
              <a:ext cx="75" cy="119"/>
              <a:chOff x="6804" y="-810"/>
              <a:chExt cx="75" cy="119"/>
            </a:xfrm>
          </p:grpSpPr>
          <p:sp>
            <p:nvSpPr>
              <p:cNvPr id="22572" name="Freeform 71"/>
              <p:cNvSpPr>
                <a:spLocks/>
              </p:cNvSpPr>
              <p:nvPr/>
            </p:nvSpPr>
            <p:spPr bwMode="auto">
              <a:xfrm>
                <a:off x="6804" y="-810"/>
                <a:ext cx="75" cy="119"/>
              </a:xfrm>
              <a:custGeom>
                <a:avLst/>
                <a:gdLst>
                  <a:gd name="T0" fmla="*/ 14 w 75"/>
                  <a:gd name="T1" fmla="*/ -810 h 119"/>
                  <a:gd name="T2" fmla="*/ 0 w 75"/>
                  <a:gd name="T3" fmla="*/ -692 h 119"/>
                  <a:gd name="T4" fmla="*/ 75 w 75"/>
                  <a:gd name="T5" fmla="*/ -709 h 119"/>
                  <a:gd name="T6" fmla="*/ 14 w 75"/>
                  <a:gd name="T7" fmla="*/ -810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9">
                    <a:moveTo>
                      <a:pt x="14" y="0"/>
                    </a:moveTo>
                    <a:lnTo>
                      <a:pt x="0" y="118"/>
                    </a:lnTo>
                    <a:lnTo>
                      <a:pt x="75" y="10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Text Box 72"/>
              <p:cNvSpPr txBox="1">
                <a:spLocks noChangeArrowheads="1"/>
              </p:cNvSpPr>
              <p:nvPr/>
            </p:nvSpPr>
            <p:spPr bwMode="auto">
              <a:xfrm>
                <a:off x="6488" y="-481"/>
                <a:ext cx="989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Initialization</a:t>
                </a:r>
                <a:endParaRPr lang="en-US" sz="1200"/>
              </a:p>
            </p:txBody>
          </p:sp>
        </p:grpSp>
      </p:grpSp>
      <p:grpSp>
        <p:nvGrpSpPr>
          <p:cNvPr id="22532" name="Group 73"/>
          <p:cNvGrpSpPr>
            <a:grpSpLocks/>
          </p:cNvGrpSpPr>
          <p:nvPr/>
        </p:nvGrpSpPr>
        <p:grpSpPr bwMode="auto">
          <a:xfrm>
            <a:off x="6781800" y="4470400"/>
            <a:ext cx="838200" cy="677333"/>
            <a:chOff x="9125" y="-948"/>
            <a:chExt cx="989" cy="662"/>
          </a:xfrm>
        </p:grpSpPr>
        <p:grpSp>
          <p:nvGrpSpPr>
            <p:cNvPr id="22540" name="Group 74"/>
            <p:cNvGrpSpPr>
              <a:grpSpLocks/>
            </p:cNvGrpSpPr>
            <p:nvPr/>
          </p:nvGrpSpPr>
          <p:grpSpPr bwMode="auto">
            <a:xfrm>
              <a:off x="9683" y="-946"/>
              <a:ext cx="58" cy="233"/>
              <a:chOff x="9683" y="-946"/>
              <a:chExt cx="58" cy="233"/>
            </a:xfrm>
          </p:grpSpPr>
          <p:sp>
            <p:nvSpPr>
              <p:cNvPr id="22560" name="Freeform 75"/>
              <p:cNvSpPr>
                <a:spLocks/>
              </p:cNvSpPr>
              <p:nvPr/>
            </p:nvSpPr>
            <p:spPr bwMode="auto">
              <a:xfrm>
                <a:off x="9683" y="-946"/>
                <a:ext cx="58" cy="233"/>
              </a:xfrm>
              <a:custGeom>
                <a:avLst/>
                <a:gdLst>
                  <a:gd name="T0" fmla="*/ 57 w 58"/>
                  <a:gd name="T1" fmla="*/ -946 h 233"/>
                  <a:gd name="T2" fmla="*/ 0 w 58"/>
                  <a:gd name="T3" fmla="*/ -713 h 2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33">
                    <a:moveTo>
                      <a:pt x="57" y="0"/>
                    </a:moveTo>
                    <a:lnTo>
                      <a:pt x="0" y="23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76"/>
            <p:cNvGrpSpPr>
              <a:grpSpLocks/>
            </p:cNvGrpSpPr>
            <p:nvPr/>
          </p:nvGrpSpPr>
          <p:grpSpPr bwMode="auto">
            <a:xfrm>
              <a:off x="9648" y="-731"/>
              <a:ext cx="75" cy="115"/>
              <a:chOff x="9648" y="-731"/>
              <a:chExt cx="75" cy="115"/>
            </a:xfrm>
          </p:grpSpPr>
          <p:sp>
            <p:nvSpPr>
              <p:cNvPr id="22559" name="Freeform 77"/>
              <p:cNvSpPr>
                <a:spLocks/>
              </p:cNvSpPr>
              <p:nvPr/>
            </p:nvSpPr>
            <p:spPr bwMode="auto">
              <a:xfrm>
                <a:off x="9648" y="-731"/>
                <a:ext cx="75" cy="115"/>
              </a:xfrm>
              <a:custGeom>
                <a:avLst/>
                <a:gdLst>
                  <a:gd name="T0" fmla="*/ 0 w 75"/>
                  <a:gd name="T1" fmla="*/ -731 h 115"/>
                  <a:gd name="T2" fmla="*/ 8 w 75"/>
                  <a:gd name="T3" fmla="*/ -616 h 115"/>
                  <a:gd name="T4" fmla="*/ 74 w 75"/>
                  <a:gd name="T5" fmla="*/ -713 h 115"/>
                  <a:gd name="T6" fmla="*/ 0 w 75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0" y="0"/>
                    </a:moveTo>
                    <a:lnTo>
                      <a:pt x="8" y="115"/>
                    </a:lnTo>
                    <a:lnTo>
                      <a:pt x="7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2" name="Group 78"/>
            <p:cNvGrpSpPr>
              <a:grpSpLocks/>
            </p:cNvGrpSpPr>
            <p:nvPr/>
          </p:nvGrpSpPr>
          <p:grpSpPr bwMode="auto">
            <a:xfrm>
              <a:off x="9577" y="-946"/>
              <a:ext cx="2" cy="229"/>
              <a:chOff x="9577" y="-946"/>
              <a:chExt cx="2" cy="229"/>
            </a:xfrm>
          </p:grpSpPr>
          <p:sp>
            <p:nvSpPr>
              <p:cNvPr id="22558" name="Freeform 79"/>
              <p:cNvSpPr>
                <a:spLocks/>
              </p:cNvSpPr>
              <p:nvPr/>
            </p:nvSpPr>
            <p:spPr bwMode="auto">
              <a:xfrm>
                <a:off x="9577" y="-946"/>
                <a:ext cx="2" cy="229"/>
              </a:xfrm>
              <a:custGeom>
                <a:avLst/>
                <a:gdLst>
                  <a:gd name="T0" fmla="*/ 0 w 2"/>
                  <a:gd name="T1" fmla="*/ -946 h 229"/>
                  <a:gd name="T2" fmla="*/ 0 w 2"/>
                  <a:gd name="T3" fmla="*/ -717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29">
                    <a:moveTo>
                      <a:pt x="0" y="0"/>
                    </a:moveTo>
                    <a:lnTo>
                      <a:pt x="0" y="229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3" name="Group 80"/>
            <p:cNvGrpSpPr>
              <a:grpSpLocks/>
            </p:cNvGrpSpPr>
            <p:nvPr/>
          </p:nvGrpSpPr>
          <p:grpSpPr bwMode="auto">
            <a:xfrm>
              <a:off x="9538" y="-726"/>
              <a:ext cx="75" cy="110"/>
              <a:chOff x="9538" y="-726"/>
              <a:chExt cx="75" cy="110"/>
            </a:xfrm>
          </p:grpSpPr>
          <p:sp>
            <p:nvSpPr>
              <p:cNvPr id="22557" name="Freeform 81"/>
              <p:cNvSpPr>
                <a:spLocks/>
              </p:cNvSpPr>
              <p:nvPr/>
            </p:nvSpPr>
            <p:spPr bwMode="auto">
              <a:xfrm>
                <a:off x="9538" y="-726"/>
                <a:ext cx="75" cy="110"/>
              </a:xfrm>
              <a:custGeom>
                <a:avLst/>
                <a:gdLst>
                  <a:gd name="T0" fmla="*/ 74 w 75"/>
                  <a:gd name="T1" fmla="*/ -726 h 110"/>
                  <a:gd name="T2" fmla="*/ 0 w 75"/>
                  <a:gd name="T3" fmla="*/ -726 h 110"/>
                  <a:gd name="T4" fmla="*/ 39 w 75"/>
                  <a:gd name="T5" fmla="*/ -616 h 110"/>
                  <a:gd name="T6" fmla="*/ 74 w 75"/>
                  <a:gd name="T7" fmla="*/ -726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0">
                    <a:moveTo>
                      <a:pt x="74" y="0"/>
                    </a:moveTo>
                    <a:lnTo>
                      <a:pt x="0" y="0"/>
                    </a:lnTo>
                    <a:lnTo>
                      <a:pt x="39" y="11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4" name="Group 82"/>
            <p:cNvGrpSpPr>
              <a:grpSpLocks/>
            </p:cNvGrpSpPr>
            <p:nvPr/>
          </p:nvGrpSpPr>
          <p:grpSpPr bwMode="auto">
            <a:xfrm>
              <a:off x="9797" y="-862"/>
              <a:ext cx="110" cy="163"/>
              <a:chOff x="9797" y="-862"/>
              <a:chExt cx="110" cy="163"/>
            </a:xfrm>
          </p:grpSpPr>
          <p:sp>
            <p:nvSpPr>
              <p:cNvPr id="22556" name="Freeform 83"/>
              <p:cNvSpPr>
                <a:spLocks/>
              </p:cNvSpPr>
              <p:nvPr/>
            </p:nvSpPr>
            <p:spPr bwMode="auto">
              <a:xfrm>
                <a:off x="9797" y="-862"/>
                <a:ext cx="110" cy="163"/>
              </a:xfrm>
              <a:custGeom>
                <a:avLst/>
                <a:gdLst>
                  <a:gd name="T0" fmla="*/ 110 w 110"/>
                  <a:gd name="T1" fmla="*/ -862 h 163"/>
                  <a:gd name="T2" fmla="*/ 0 w 110"/>
                  <a:gd name="T3" fmla="*/ -700 h 16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0" h="163">
                    <a:moveTo>
                      <a:pt x="110" y="0"/>
                    </a:moveTo>
                    <a:lnTo>
                      <a:pt x="0" y="162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84"/>
            <p:cNvGrpSpPr>
              <a:grpSpLocks/>
            </p:cNvGrpSpPr>
            <p:nvPr/>
          </p:nvGrpSpPr>
          <p:grpSpPr bwMode="auto">
            <a:xfrm>
              <a:off x="9740" y="-731"/>
              <a:ext cx="93" cy="115"/>
              <a:chOff x="9740" y="-731"/>
              <a:chExt cx="93" cy="115"/>
            </a:xfrm>
          </p:grpSpPr>
          <p:sp>
            <p:nvSpPr>
              <p:cNvPr id="22555" name="Freeform 85"/>
              <p:cNvSpPr>
                <a:spLocks/>
              </p:cNvSpPr>
              <p:nvPr/>
            </p:nvSpPr>
            <p:spPr bwMode="auto">
              <a:xfrm>
                <a:off x="9740" y="-731"/>
                <a:ext cx="93" cy="115"/>
              </a:xfrm>
              <a:custGeom>
                <a:avLst/>
                <a:gdLst>
                  <a:gd name="T0" fmla="*/ 31 w 93"/>
                  <a:gd name="T1" fmla="*/ -731 h 115"/>
                  <a:gd name="T2" fmla="*/ 0 w 93"/>
                  <a:gd name="T3" fmla="*/ -616 h 115"/>
                  <a:gd name="T4" fmla="*/ 92 w 93"/>
                  <a:gd name="T5" fmla="*/ -687 h 115"/>
                  <a:gd name="T6" fmla="*/ 31 w 93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31" y="0"/>
                    </a:moveTo>
                    <a:lnTo>
                      <a:pt x="0" y="115"/>
                    </a:lnTo>
                    <a:lnTo>
                      <a:pt x="92" y="4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6" name="Group 86"/>
            <p:cNvGrpSpPr>
              <a:grpSpLocks/>
            </p:cNvGrpSpPr>
            <p:nvPr/>
          </p:nvGrpSpPr>
          <p:grpSpPr bwMode="auto">
            <a:xfrm>
              <a:off x="9287" y="-862"/>
              <a:ext cx="80" cy="154"/>
              <a:chOff x="9287" y="-862"/>
              <a:chExt cx="80" cy="154"/>
            </a:xfrm>
          </p:grpSpPr>
          <p:sp>
            <p:nvSpPr>
              <p:cNvPr id="22554" name="Freeform 87"/>
              <p:cNvSpPr>
                <a:spLocks/>
              </p:cNvSpPr>
              <p:nvPr/>
            </p:nvSpPr>
            <p:spPr bwMode="auto">
              <a:xfrm>
                <a:off x="9287" y="-862"/>
                <a:ext cx="80" cy="154"/>
              </a:xfrm>
              <a:custGeom>
                <a:avLst/>
                <a:gdLst>
                  <a:gd name="T0" fmla="*/ 0 w 80"/>
                  <a:gd name="T1" fmla="*/ -862 h 154"/>
                  <a:gd name="T2" fmla="*/ 79 w 80"/>
                  <a:gd name="T3" fmla="*/ -709 h 1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" h="154">
                    <a:moveTo>
                      <a:pt x="0" y="0"/>
                    </a:moveTo>
                    <a:lnTo>
                      <a:pt x="79" y="15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7" name="Group 88"/>
            <p:cNvGrpSpPr>
              <a:grpSpLocks/>
            </p:cNvGrpSpPr>
            <p:nvPr/>
          </p:nvGrpSpPr>
          <p:grpSpPr bwMode="auto">
            <a:xfrm>
              <a:off x="9327" y="-731"/>
              <a:ext cx="84" cy="115"/>
              <a:chOff x="9327" y="-731"/>
              <a:chExt cx="84" cy="115"/>
            </a:xfrm>
          </p:grpSpPr>
          <p:sp>
            <p:nvSpPr>
              <p:cNvPr id="22553" name="Freeform 89"/>
              <p:cNvSpPr>
                <a:spLocks/>
              </p:cNvSpPr>
              <p:nvPr/>
            </p:nvSpPr>
            <p:spPr bwMode="auto">
              <a:xfrm>
                <a:off x="9327" y="-731"/>
                <a:ext cx="84" cy="115"/>
              </a:xfrm>
              <a:custGeom>
                <a:avLst/>
                <a:gdLst>
                  <a:gd name="T0" fmla="*/ 66 w 84"/>
                  <a:gd name="T1" fmla="*/ -731 h 115"/>
                  <a:gd name="T2" fmla="*/ 0 w 84"/>
                  <a:gd name="T3" fmla="*/ -700 h 115"/>
                  <a:gd name="T4" fmla="*/ 83 w 84"/>
                  <a:gd name="T5" fmla="*/ -616 h 115"/>
                  <a:gd name="T6" fmla="*/ 66 w 84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15">
                    <a:moveTo>
                      <a:pt x="66" y="0"/>
                    </a:moveTo>
                    <a:lnTo>
                      <a:pt x="0" y="31"/>
                    </a:lnTo>
                    <a:lnTo>
                      <a:pt x="83" y="1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8" name="Group 90"/>
            <p:cNvGrpSpPr>
              <a:grpSpLocks/>
            </p:cNvGrpSpPr>
            <p:nvPr/>
          </p:nvGrpSpPr>
          <p:grpSpPr bwMode="auto">
            <a:xfrm>
              <a:off x="9410" y="-946"/>
              <a:ext cx="58" cy="233"/>
              <a:chOff x="9410" y="-946"/>
              <a:chExt cx="58" cy="233"/>
            </a:xfrm>
          </p:grpSpPr>
          <p:sp>
            <p:nvSpPr>
              <p:cNvPr id="22552" name="Freeform 91"/>
              <p:cNvSpPr>
                <a:spLocks/>
              </p:cNvSpPr>
              <p:nvPr/>
            </p:nvSpPr>
            <p:spPr bwMode="auto">
              <a:xfrm>
                <a:off x="9410" y="-946"/>
                <a:ext cx="58" cy="233"/>
              </a:xfrm>
              <a:custGeom>
                <a:avLst/>
                <a:gdLst>
                  <a:gd name="T0" fmla="*/ 0 w 58"/>
                  <a:gd name="T1" fmla="*/ -946 h 233"/>
                  <a:gd name="T2" fmla="*/ 57 w 58"/>
                  <a:gd name="T3" fmla="*/ -713 h 2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33">
                    <a:moveTo>
                      <a:pt x="0" y="0"/>
                    </a:moveTo>
                    <a:lnTo>
                      <a:pt x="57" y="23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9" name="Group 92"/>
            <p:cNvGrpSpPr>
              <a:grpSpLocks/>
            </p:cNvGrpSpPr>
            <p:nvPr/>
          </p:nvGrpSpPr>
          <p:grpSpPr bwMode="auto">
            <a:xfrm>
              <a:off x="9428" y="-731"/>
              <a:ext cx="75" cy="115"/>
              <a:chOff x="9428" y="-731"/>
              <a:chExt cx="75" cy="115"/>
            </a:xfrm>
          </p:grpSpPr>
          <p:sp>
            <p:nvSpPr>
              <p:cNvPr id="22550" name="Freeform 93"/>
              <p:cNvSpPr>
                <a:spLocks/>
              </p:cNvSpPr>
              <p:nvPr/>
            </p:nvSpPr>
            <p:spPr bwMode="auto">
              <a:xfrm>
                <a:off x="9428" y="-731"/>
                <a:ext cx="75" cy="115"/>
              </a:xfrm>
              <a:custGeom>
                <a:avLst/>
                <a:gdLst>
                  <a:gd name="T0" fmla="*/ 75 w 75"/>
                  <a:gd name="T1" fmla="*/ -731 h 115"/>
                  <a:gd name="T2" fmla="*/ 0 w 75"/>
                  <a:gd name="T3" fmla="*/ -713 h 115"/>
                  <a:gd name="T4" fmla="*/ 66 w 75"/>
                  <a:gd name="T5" fmla="*/ -616 h 115"/>
                  <a:gd name="T6" fmla="*/ 75 w 75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75" y="0"/>
                    </a:moveTo>
                    <a:lnTo>
                      <a:pt x="0" y="18"/>
                    </a:lnTo>
                    <a:lnTo>
                      <a:pt x="66" y="11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94"/>
              <p:cNvSpPr txBox="1">
                <a:spLocks noChangeArrowheads="1"/>
              </p:cNvSpPr>
              <p:nvPr/>
            </p:nvSpPr>
            <p:spPr bwMode="auto">
              <a:xfrm>
                <a:off x="9125" y="-616"/>
                <a:ext cx="989" cy="330"/>
              </a:xfrm>
              <a:prstGeom prst="rect">
                <a:avLst/>
              </a:prstGeom>
              <a:solidFill>
                <a:srgbClr val="FFFFFF"/>
              </a:solidFill>
              <a:ln w="279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88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Library </a:t>
                </a:r>
                <a:endParaRPr lang="en-US" sz="1200"/>
              </a:p>
            </p:txBody>
          </p:sp>
        </p:grpSp>
      </p:grpSp>
      <p:sp>
        <p:nvSpPr>
          <p:cNvPr id="22533" name="Text Box 96"/>
          <p:cNvSpPr txBox="1">
            <a:spLocks noChangeArrowheads="1"/>
          </p:cNvSpPr>
          <p:nvPr/>
        </p:nvSpPr>
        <p:spPr bwMode="auto">
          <a:xfrm>
            <a:off x="3581400" y="5215467"/>
            <a:ext cx="838200" cy="275167"/>
          </a:xfrm>
          <a:prstGeom prst="rect">
            <a:avLst/>
          </a:prstGeom>
          <a:solidFill>
            <a:srgbClr val="FFFFFF"/>
          </a:solidFill>
          <a:ln w="279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ts val="163"/>
              </a:spcBef>
            </a:pPr>
            <a:r>
              <a:rPr lang="en-US" sz="1200">
                <a:latin typeface="Times New Roman" charset="0"/>
                <a:ea typeface="ÇlÇr ñæí©" charset="0"/>
                <a:cs typeface="ÇlÇr ñæí©" charset="0"/>
              </a:rPr>
              <a:t>Subsystem </a:t>
            </a:r>
            <a:endParaRPr lang="en-US" sz="1200"/>
          </a:p>
        </p:txBody>
      </p:sp>
      <p:grpSp>
        <p:nvGrpSpPr>
          <p:cNvPr id="22534" name="Group 97"/>
          <p:cNvGrpSpPr>
            <a:grpSpLocks/>
          </p:cNvGrpSpPr>
          <p:nvPr/>
        </p:nvGrpSpPr>
        <p:grpSpPr bwMode="auto">
          <a:xfrm>
            <a:off x="4854576" y="5311422"/>
            <a:ext cx="1058863" cy="67733"/>
            <a:chOff x="9452" y="47"/>
            <a:chExt cx="495" cy="75"/>
          </a:xfrm>
        </p:grpSpPr>
        <p:grpSp>
          <p:nvGrpSpPr>
            <p:cNvPr id="22536" name="Group 98"/>
            <p:cNvGrpSpPr>
              <a:grpSpLocks/>
            </p:cNvGrpSpPr>
            <p:nvPr/>
          </p:nvGrpSpPr>
          <p:grpSpPr bwMode="auto">
            <a:xfrm>
              <a:off x="9454" y="87"/>
              <a:ext cx="392" cy="2"/>
              <a:chOff x="9454" y="87"/>
              <a:chExt cx="392" cy="2"/>
            </a:xfrm>
          </p:grpSpPr>
          <p:sp>
            <p:nvSpPr>
              <p:cNvPr id="22539" name="Freeform 99"/>
              <p:cNvSpPr>
                <a:spLocks/>
              </p:cNvSpPr>
              <p:nvPr/>
            </p:nvSpPr>
            <p:spPr bwMode="auto">
              <a:xfrm>
                <a:off x="9454" y="87"/>
                <a:ext cx="392" cy="2"/>
              </a:xfrm>
              <a:custGeom>
                <a:avLst/>
                <a:gdLst>
                  <a:gd name="T0" fmla="*/ 0 w 392"/>
                  <a:gd name="T1" fmla="*/ 0 h 2"/>
                  <a:gd name="T2" fmla="*/ 391 w 392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92" h="2">
                    <a:moveTo>
                      <a:pt x="0" y="0"/>
                    </a:moveTo>
                    <a:lnTo>
                      <a:pt x="391" y="0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7" name="Group 100"/>
            <p:cNvGrpSpPr>
              <a:grpSpLocks/>
            </p:cNvGrpSpPr>
            <p:nvPr/>
          </p:nvGrpSpPr>
          <p:grpSpPr bwMode="auto">
            <a:xfrm>
              <a:off x="9837" y="47"/>
              <a:ext cx="110" cy="75"/>
              <a:chOff x="9837" y="47"/>
              <a:chExt cx="110" cy="75"/>
            </a:xfrm>
          </p:grpSpPr>
          <p:sp>
            <p:nvSpPr>
              <p:cNvPr id="22538" name="Freeform 101"/>
              <p:cNvSpPr>
                <a:spLocks/>
              </p:cNvSpPr>
              <p:nvPr/>
            </p:nvSpPr>
            <p:spPr bwMode="auto">
              <a:xfrm>
                <a:off x="9837" y="47"/>
                <a:ext cx="110" cy="75"/>
              </a:xfrm>
              <a:custGeom>
                <a:avLst/>
                <a:gdLst>
                  <a:gd name="T0" fmla="*/ 0 w 110"/>
                  <a:gd name="T1" fmla="*/ 47 h 75"/>
                  <a:gd name="T2" fmla="*/ 0 w 110"/>
                  <a:gd name="T3" fmla="*/ 122 h 75"/>
                  <a:gd name="T4" fmla="*/ 110 w 110"/>
                  <a:gd name="T5" fmla="*/ 87 h 75"/>
                  <a:gd name="T6" fmla="*/ 0 w 110"/>
                  <a:gd name="T7" fmla="*/ 47 h 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0" h="75">
                    <a:moveTo>
                      <a:pt x="0" y="0"/>
                    </a:moveTo>
                    <a:lnTo>
                      <a:pt x="0" y="75"/>
                    </a:lnTo>
                    <a:lnTo>
                      <a:pt x="11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4854575" y="5160434"/>
            <a:ext cx="1295400" cy="2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277834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Conceptual Architecture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31874"/>
            <a:ext cx="8229600" cy="4486794"/>
          </a:xfrm>
        </p:spPr>
        <p:txBody>
          <a:bodyPr/>
          <a:lstStyle/>
          <a:p>
            <a:r>
              <a:rPr lang="en-US" dirty="0"/>
              <a:t>Diagram shows “depends-on” relationship</a:t>
            </a:r>
          </a:p>
          <a:p>
            <a:pPr lvl="1"/>
            <a:r>
              <a:rPr lang="en-US" dirty="0"/>
              <a:t>E.g., Memory Manager depends on the File System to swap memory to and from disk.</a:t>
            </a:r>
          </a:p>
          <a:p>
            <a:r>
              <a:rPr lang="en-US" dirty="0"/>
              <a:t>Each subsystem has additional subsystems hierarchically nested within it (not shown).</a:t>
            </a:r>
          </a:p>
          <a:p>
            <a:r>
              <a:rPr lang="en-US" dirty="0"/>
              <a:t>The Initialization subsystem depends on all other kernel subsystems (it calls initialization routines).</a:t>
            </a:r>
          </a:p>
          <a:p>
            <a:r>
              <a:rPr lang="en-US" dirty="0"/>
              <a:t>All the kernel subsystems  depend on the Library subsystem.</a:t>
            </a:r>
          </a:p>
        </p:txBody>
      </p:sp>
    </p:spTree>
    <p:extLst>
      <p:ext uri="{BB962C8B-B14F-4D97-AF65-F5344CB8AC3E}">
        <p14:creationId xmlns:p14="http://schemas.microsoft.com/office/powerpoint/2010/main" val="15851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20534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Conceptual Architecture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242"/>
            <a:ext cx="8229600" cy="459642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Seven major subsystems: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Process Scheduler</a:t>
            </a:r>
            <a:endParaRPr lang="en-US" dirty="0"/>
          </a:p>
          <a:p>
            <a:pPr lvl="1">
              <a:defRPr/>
            </a:pPr>
            <a:r>
              <a:rPr lang="en-US" sz="2000" dirty="0"/>
              <a:t>Responsible for supporting multitasking by changing which user process executes.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Memory Manager</a:t>
            </a:r>
            <a:endParaRPr lang="en-US" dirty="0"/>
          </a:p>
          <a:p>
            <a:pPr lvl="1">
              <a:defRPr/>
            </a:pPr>
            <a:r>
              <a:rPr lang="en-US" sz="2000" dirty="0"/>
              <a:t>Provides a separate memory space for each user process and uses swapping to support more processes than  fit in physical memory.</a:t>
            </a:r>
          </a:p>
          <a:p>
            <a:pPr>
              <a:defRPr/>
            </a:pP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File System</a:t>
            </a:r>
            <a:endParaRPr lang="en-US" dirty="0"/>
          </a:p>
          <a:p>
            <a:pPr lvl="1">
              <a:defRPr/>
            </a:pPr>
            <a:r>
              <a:rPr lang="en-US" sz="2000" dirty="0"/>
              <a:t>Provides access to hardware devices. User processes can access keyboards, tape drives, hard drives, and modems using one interface that is implemented by the File System.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521160" y="238806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Conceptual Architecture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004962"/>
            <a:ext cx="8229600" cy="441370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Network Interface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Encapsulates access to network devices in a similar manner to the File System. User processes can communicate with other computers using several different types of network hardware and transmission protocols.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InterProcess</a:t>
            </a:r>
            <a:r>
              <a:rPr lang="en-US" dirty="0">
                <a:solidFill>
                  <a:srgbClr val="0000FF"/>
                </a:solidFill>
              </a:rPr>
              <a:t> Communication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The IPC subsystem allows user processes to communicate with other processes on the same Computer. Synchronization memory sharing and </a:t>
            </a:r>
            <a:r>
              <a:rPr lang="en-US" sz="2000" dirty="0" err="1"/>
              <a:t>interprocess</a:t>
            </a:r>
            <a:r>
              <a:rPr lang="en-US" sz="2000" dirty="0"/>
              <a:t> messaging primitives are supported by the IPC subsystem.</a:t>
            </a: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3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66337" y="211398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Conceptual Architecture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418"/>
            <a:ext cx="8229600" cy="44502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Initialization</a:t>
            </a:r>
          </a:p>
          <a:p>
            <a:pPr lvl="1">
              <a:defRPr/>
            </a:pPr>
            <a:r>
              <a:rPr lang="en-US" sz="2000" dirty="0"/>
              <a:t>Responsible for initializing the rest of the Linux kernel with appropriate user configured settings.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Library</a:t>
            </a:r>
          </a:p>
          <a:p>
            <a:pPr lvl="1">
              <a:defRPr/>
            </a:pPr>
            <a:r>
              <a:rPr lang="en-US" sz="2000" dirty="0"/>
              <a:t>Contains routines which are used throughout the kernel.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4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File System Conceptual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506"/>
            <a:ext cx="8229600" cy="4377162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Three main roles:</a:t>
            </a:r>
          </a:p>
          <a:p>
            <a:pPr>
              <a:defRPr/>
            </a:pPr>
            <a:r>
              <a:rPr lang="en-US" dirty="0"/>
              <a:t>Provide access to a wide variety of hardware devices.</a:t>
            </a:r>
          </a:p>
          <a:p>
            <a:pPr>
              <a:defRPr/>
            </a:pPr>
            <a:r>
              <a:rPr lang="en-US" dirty="0"/>
              <a:t>Support several different logical file system formats that control how files are mapped to physical locations on hardware devices.</a:t>
            </a:r>
          </a:p>
          <a:p>
            <a:pPr>
              <a:defRPr/>
            </a:pPr>
            <a:r>
              <a:rPr lang="en-US" dirty="0"/>
              <a:t>Allow programs to be stored in several executable formats including interpreted scripts.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4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541867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File System Conceptual Architecture </a:t>
            </a:r>
            <a:r>
              <a:rPr lang="en-US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(cont’d)</a:t>
            </a:r>
          </a:p>
        </p:txBody>
      </p:sp>
      <p:grpSp>
        <p:nvGrpSpPr>
          <p:cNvPr id="28674" name="Group 1"/>
          <p:cNvGrpSpPr>
            <a:grpSpLocks/>
          </p:cNvGrpSpPr>
          <p:nvPr/>
        </p:nvGrpSpPr>
        <p:grpSpPr bwMode="auto">
          <a:xfrm>
            <a:off x="765176" y="1123729"/>
            <a:ext cx="7616825" cy="4737882"/>
            <a:chOff x="6810" y="-3962"/>
            <a:chExt cx="4241" cy="3945"/>
          </a:xfrm>
        </p:grpSpPr>
        <p:grpSp>
          <p:nvGrpSpPr>
            <p:cNvPr id="28685" name="Group 2"/>
            <p:cNvGrpSpPr>
              <a:grpSpLocks/>
            </p:cNvGrpSpPr>
            <p:nvPr/>
          </p:nvGrpSpPr>
          <p:grpSpPr bwMode="auto">
            <a:xfrm>
              <a:off x="7205" y="-3286"/>
              <a:ext cx="3719" cy="2412"/>
              <a:chOff x="7205" y="-3286"/>
              <a:chExt cx="3719" cy="2412"/>
            </a:xfrm>
          </p:grpSpPr>
          <p:sp>
            <p:nvSpPr>
              <p:cNvPr id="28908" name="Freeform 3"/>
              <p:cNvSpPr>
                <a:spLocks/>
              </p:cNvSpPr>
              <p:nvPr/>
            </p:nvSpPr>
            <p:spPr bwMode="auto">
              <a:xfrm>
                <a:off x="7205" y="-3286"/>
                <a:ext cx="3719" cy="2412"/>
              </a:xfrm>
              <a:custGeom>
                <a:avLst/>
                <a:gdLst>
                  <a:gd name="T0" fmla="*/ 0 w 3719"/>
                  <a:gd name="T1" fmla="*/ -874 h 2412"/>
                  <a:gd name="T2" fmla="*/ 3719 w 3719"/>
                  <a:gd name="T3" fmla="*/ -874 h 2412"/>
                  <a:gd name="T4" fmla="*/ 3719 w 3719"/>
                  <a:gd name="T5" fmla="*/ -3286 h 2412"/>
                  <a:gd name="T6" fmla="*/ 0 w 3719"/>
                  <a:gd name="T7" fmla="*/ -3286 h 2412"/>
                  <a:gd name="T8" fmla="*/ 0 w 3719"/>
                  <a:gd name="T9" fmla="*/ -874 h 24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19" h="2412">
                    <a:moveTo>
                      <a:pt x="0" y="2412"/>
                    </a:moveTo>
                    <a:lnTo>
                      <a:pt x="3719" y="2412"/>
                    </a:lnTo>
                    <a:lnTo>
                      <a:pt x="3719" y="0"/>
                    </a:lnTo>
                    <a:lnTo>
                      <a:pt x="0" y="0"/>
                    </a:lnTo>
                    <a:lnTo>
                      <a:pt x="0" y="2412"/>
                    </a:lnTo>
                    <a:close/>
                  </a:path>
                </a:pathLst>
              </a:custGeom>
              <a:noFill/>
              <a:ln w="1431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6" name="Group 4"/>
            <p:cNvGrpSpPr>
              <a:grpSpLocks/>
            </p:cNvGrpSpPr>
            <p:nvPr/>
          </p:nvGrpSpPr>
          <p:grpSpPr bwMode="auto">
            <a:xfrm>
              <a:off x="8427" y="-3200"/>
              <a:ext cx="934" cy="424"/>
              <a:chOff x="8427" y="-3200"/>
              <a:chExt cx="934" cy="424"/>
            </a:xfrm>
          </p:grpSpPr>
          <p:sp>
            <p:nvSpPr>
              <p:cNvPr id="28907" name="Freeform 5"/>
              <p:cNvSpPr>
                <a:spLocks/>
              </p:cNvSpPr>
              <p:nvPr/>
            </p:nvSpPr>
            <p:spPr bwMode="auto">
              <a:xfrm>
                <a:off x="8427" y="-3200"/>
                <a:ext cx="934" cy="424"/>
              </a:xfrm>
              <a:custGeom>
                <a:avLst/>
                <a:gdLst>
                  <a:gd name="T0" fmla="*/ 0 w 934"/>
                  <a:gd name="T1" fmla="*/ -2777 h 424"/>
                  <a:gd name="T2" fmla="*/ 933 w 934"/>
                  <a:gd name="T3" fmla="*/ -2777 h 424"/>
                  <a:gd name="T4" fmla="*/ 933 w 934"/>
                  <a:gd name="T5" fmla="*/ -3200 h 424"/>
                  <a:gd name="T6" fmla="*/ 0 w 934"/>
                  <a:gd name="T7" fmla="*/ -3200 h 424"/>
                  <a:gd name="T8" fmla="*/ 0 w 934"/>
                  <a:gd name="T9" fmla="*/ -2777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4" h="424">
                    <a:moveTo>
                      <a:pt x="0" y="423"/>
                    </a:moveTo>
                    <a:lnTo>
                      <a:pt x="933" y="423"/>
                    </a:lnTo>
                    <a:lnTo>
                      <a:pt x="933" y="0"/>
                    </a:lnTo>
                    <a:lnTo>
                      <a:pt x="0" y="0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7" name="Group 6"/>
            <p:cNvGrpSpPr>
              <a:grpSpLocks/>
            </p:cNvGrpSpPr>
            <p:nvPr/>
          </p:nvGrpSpPr>
          <p:grpSpPr bwMode="auto">
            <a:xfrm>
              <a:off x="8427" y="-3200"/>
              <a:ext cx="934" cy="424"/>
              <a:chOff x="8427" y="-3200"/>
              <a:chExt cx="934" cy="424"/>
            </a:xfrm>
          </p:grpSpPr>
          <p:sp>
            <p:nvSpPr>
              <p:cNvPr id="28906" name="Freeform 7"/>
              <p:cNvSpPr>
                <a:spLocks/>
              </p:cNvSpPr>
              <p:nvPr/>
            </p:nvSpPr>
            <p:spPr bwMode="auto">
              <a:xfrm>
                <a:off x="8427" y="-3200"/>
                <a:ext cx="934" cy="424"/>
              </a:xfrm>
              <a:custGeom>
                <a:avLst/>
                <a:gdLst>
                  <a:gd name="T0" fmla="*/ 0 w 934"/>
                  <a:gd name="T1" fmla="*/ -2777 h 424"/>
                  <a:gd name="T2" fmla="*/ 933 w 934"/>
                  <a:gd name="T3" fmla="*/ -2777 h 424"/>
                  <a:gd name="T4" fmla="*/ 933 w 934"/>
                  <a:gd name="T5" fmla="*/ -3200 h 424"/>
                  <a:gd name="T6" fmla="*/ 0 w 934"/>
                  <a:gd name="T7" fmla="*/ -3200 h 424"/>
                  <a:gd name="T8" fmla="*/ 0 w 934"/>
                  <a:gd name="T9" fmla="*/ -2777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4" h="424">
                    <a:moveTo>
                      <a:pt x="0" y="423"/>
                    </a:moveTo>
                    <a:lnTo>
                      <a:pt x="933" y="423"/>
                    </a:lnTo>
                    <a:lnTo>
                      <a:pt x="933" y="0"/>
                    </a:lnTo>
                    <a:lnTo>
                      <a:pt x="0" y="0"/>
                    </a:lnTo>
                    <a:lnTo>
                      <a:pt x="0" y="423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8" name="Group 8"/>
            <p:cNvGrpSpPr>
              <a:grpSpLocks/>
            </p:cNvGrpSpPr>
            <p:nvPr/>
          </p:nvGrpSpPr>
          <p:grpSpPr bwMode="auto">
            <a:xfrm>
              <a:off x="7372" y="-1343"/>
              <a:ext cx="929" cy="339"/>
              <a:chOff x="7372" y="-1343"/>
              <a:chExt cx="929" cy="339"/>
            </a:xfrm>
          </p:grpSpPr>
          <p:sp>
            <p:nvSpPr>
              <p:cNvPr id="28905" name="Freeform 9"/>
              <p:cNvSpPr>
                <a:spLocks/>
              </p:cNvSpPr>
              <p:nvPr/>
            </p:nvSpPr>
            <p:spPr bwMode="auto">
              <a:xfrm>
                <a:off x="7372" y="-1343"/>
                <a:ext cx="929" cy="339"/>
              </a:xfrm>
              <a:custGeom>
                <a:avLst/>
                <a:gdLst>
                  <a:gd name="T0" fmla="*/ 0 w 929"/>
                  <a:gd name="T1" fmla="*/ -1005 h 339"/>
                  <a:gd name="T2" fmla="*/ 928 w 929"/>
                  <a:gd name="T3" fmla="*/ -1005 h 339"/>
                  <a:gd name="T4" fmla="*/ 928 w 929"/>
                  <a:gd name="T5" fmla="*/ -1343 h 339"/>
                  <a:gd name="T6" fmla="*/ 0 w 929"/>
                  <a:gd name="T7" fmla="*/ -1343 h 339"/>
                  <a:gd name="T8" fmla="*/ 0 w 929"/>
                  <a:gd name="T9" fmla="*/ -1005 h 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339">
                    <a:moveTo>
                      <a:pt x="0" y="338"/>
                    </a:moveTo>
                    <a:lnTo>
                      <a:pt x="928" y="338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9" name="Group 10"/>
            <p:cNvGrpSpPr>
              <a:grpSpLocks/>
            </p:cNvGrpSpPr>
            <p:nvPr/>
          </p:nvGrpSpPr>
          <p:grpSpPr bwMode="auto">
            <a:xfrm>
              <a:off x="7372" y="-1343"/>
              <a:ext cx="929" cy="339"/>
              <a:chOff x="7372" y="-1343"/>
              <a:chExt cx="929" cy="339"/>
            </a:xfrm>
          </p:grpSpPr>
          <p:sp>
            <p:nvSpPr>
              <p:cNvPr id="28904" name="Freeform 11"/>
              <p:cNvSpPr>
                <a:spLocks/>
              </p:cNvSpPr>
              <p:nvPr/>
            </p:nvSpPr>
            <p:spPr bwMode="auto">
              <a:xfrm>
                <a:off x="7372" y="-1343"/>
                <a:ext cx="929" cy="339"/>
              </a:xfrm>
              <a:custGeom>
                <a:avLst/>
                <a:gdLst>
                  <a:gd name="T0" fmla="*/ 0 w 929"/>
                  <a:gd name="T1" fmla="*/ -1005 h 339"/>
                  <a:gd name="T2" fmla="*/ 928 w 929"/>
                  <a:gd name="T3" fmla="*/ -1005 h 339"/>
                  <a:gd name="T4" fmla="*/ 928 w 929"/>
                  <a:gd name="T5" fmla="*/ -1343 h 339"/>
                  <a:gd name="T6" fmla="*/ 0 w 929"/>
                  <a:gd name="T7" fmla="*/ -1343 h 339"/>
                  <a:gd name="T8" fmla="*/ 0 w 929"/>
                  <a:gd name="T9" fmla="*/ -1005 h 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339">
                    <a:moveTo>
                      <a:pt x="0" y="338"/>
                    </a:moveTo>
                    <a:lnTo>
                      <a:pt x="928" y="338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338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0" name="Group 12"/>
            <p:cNvGrpSpPr>
              <a:grpSpLocks/>
            </p:cNvGrpSpPr>
            <p:nvPr/>
          </p:nvGrpSpPr>
          <p:grpSpPr bwMode="auto">
            <a:xfrm>
              <a:off x="9360" y="-2988"/>
              <a:ext cx="312" cy="275"/>
              <a:chOff x="9360" y="-2988"/>
              <a:chExt cx="312" cy="275"/>
            </a:xfrm>
          </p:grpSpPr>
          <p:sp>
            <p:nvSpPr>
              <p:cNvPr id="28903" name="Freeform 13"/>
              <p:cNvSpPr>
                <a:spLocks/>
              </p:cNvSpPr>
              <p:nvPr/>
            </p:nvSpPr>
            <p:spPr bwMode="auto">
              <a:xfrm>
                <a:off x="9360" y="-2988"/>
                <a:ext cx="312" cy="275"/>
              </a:xfrm>
              <a:custGeom>
                <a:avLst/>
                <a:gdLst>
                  <a:gd name="T0" fmla="*/ 0 w 312"/>
                  <a:gd name="T1" fmla="*/ -2988 h 275"/>
                  <a:gd name="T2" fmla="*/ 64 w 312"/>
                  <a:gd name="T3" fmla="*/ -2973 h 275"/>
                  <a:gd name="T4" fmla="*/ 124 w 312"/>
                  <a:gd name="T5" fmla="*/ -2947 h 275"/>
                  <a:gd name="T6" fmla="*/ 179 w 312"/>
                  <a:gd name="T7" fmla="*/ -2911 h 275"/>
                  <a:gd name="T8" fmla="*/ 227 w 312"/>
                  <a:gd name="T9" fmla="*/ -2866 h 275"/>
                  <a:gd name="T10" fmla="*/ 267 w 312"/>
                  <a:gd name="T11" fmla="*/ -2813 h 275"/>
                  <a:gd name="T12" fmla="*/ 297 w 312"/>
                  <a:gd name="T13" fmla="*/ -2755 h 275"/>
                  <a:gd name="T14" fmla="*/ 305 w 312"/>
                  <a:gd name="T15" fmla="*/ -2734 h 275"/>
                  <a:gd name="T16" fmla="*/ 311 w 312"/>
                  <a:gd name="T17" fmla="*/ -2713 h 2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12" h="275">
                    <a:moveTo>
                      <a:pt x="0" y="0"/>
                    </a:moveTo>
                    <a:lnTo>
                      <a:pt x="64" y="15"/>
                    </a:lnTo>
                    <a:lnTo>
                      <a:pt x="124" y="41"/>
                    </a:lnTo>
                    <a:lnTo>
                      <a:pt x="179" y="77"/>
                    </a:lnTo>
                    <a:lnTo>
                      <a:pt x="227" y="122"/>
                    </a:lnTo>
                    <a:lnTo>
                      <a:pt x="267" y="175"/>
                    </a:lnTo>
                    <a:lnTo>
                      <a:pt x="297" y="233"/>
                    </a:lnTo>
                    <a:lnTo>
                      <a:pt x="305" y="254"/>
                    </a:lnTo>
                    <a:lnTo>
                      <a:pt x="311" y="275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1" name="Group 14"/>
            <p:cNvGrpSpPr>
              <a:grpSpLocks/>
            </p:cNvGrpSpPr>
            <p:nvPr/>
          </p:nvGrpSpPr>
          <p:grpSpPr bwMode="auto">
            <a:xfrm>
              <a:off x="9630" y="-2731"/>
              <a:ext cx="77" cy="122"/>
              <a:chOff x="9630" y="-2731"/>
              <a:chExt cx="77" cy="122"/>
            </a:xfrm>
          </p:grpSpPr>
          <p:sp>
            <p:nvSpPr>
              <p:cNvPr id="28902" name="Freeform 15"/>
              <p:cNvSpPr>
                <a:spLocks/>
              </p:cNvSpPr>
              <p:nvPr/>
            </p:nvSpPr>
            <p:spPr bwMode="auto">
              <a:xfrm>
                <a:off x="9630" y="-2731"/>
                <a:ext cx="77" cy="122"/>
              </a:xfrm>
              <a:custGeom>
                <a:avLst/>
                <a:gdLst>
                  <a:gd name="T0" fmla="*/ 77 w 77"/>
                  <a:gd name="T1" fmla="*/ -2731 h 122"/>
                  <a:gd name="T2" fmla="*/ 0 w 77"/>
                  <a:gd name="T3" fmla="*/ -2713 h 122"/>
                  <a:gd name="T4" fmla="*/ 68 w 77"/>
                  <a:gd name="T5" fmla="*/ -2610 h 122"/>
                  <a:gd name="T6" fmla="*/ 77 w 77"/>
                  <a:gd name="T7" fmla="*/ -2731 h 1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7" h="122">
                    <a:moveTo>
                      <a:pt x="77" y="0"/>
                    </a:moveTo>
                    <a:lnTo>
                      <a:pt x="0" y="18"/>
                    </a:lnTo>
                    <a:lnTo>
                      <a:pt x="68" y="12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2" name="Group 16"/>
            <p:cNvGrpSpPr>
              <a:grpSpLocks/>
            </p:cNvGrpSpPr>
            <p:nvPr/>
          </p:nvGrpSpPr>
          <p:grpSpPr bwMode="auto">
            <a:xfrm>
              <a:off x="9910" y="-1934"/>
              <a:ext cx="929" cy="424"/>
              <a:chOff x="9910" y="-1934"/>
              <a:chExt cx="929" cy="424"/>
            </a:xfrm>
          </p:grpSpPr>
          <p:sp>
            <p:nvSpPr>
              <p:cNvPr id="28901" name="Freeform 17"/>
              <p:cNvSpPr>
                <a:spLocks/>
              </p:cNvSpPr>
              <p:nvPr/>
            </p:nvSpPr>
            <p:spPr bwMode="auto">
              <a:xfrm>
                <a:off x="9910" y="-1934"/>
                <a:ext cx="929" cy="424"/>
              </a:xfrm>
              <a:custGeom>
                <a:avLst/>
                <a:gdLst>
                  <a:gd name="T0" fmla="*/ 0 w 929"/>
                  <a:gd name="T1" fmla="*/ -1510 h 424"/>
                  <a:gd name="T2" fmla="*/ 928 w 929"/>
                  <a:gd name="T3" fmla="*/ -1510 h 424"/>
                  <a:gd name="T4" fmla="*/ 928 w 929"/>
                  <a:gd name="T5" fmla="*/ -1934 h 424"/>
                  <a:gd name="T6" fmla="*/ 0 w 929"/>
                  <a:gd name="T7" fmla="*/ -1934 h 424"/>
                  <a:gd name="T8" fmla="*/ 0 w 929"/>
                  <a:gd name="T9" fmla="*/ -1510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8" y="424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3" name="Group 18"/>
            <p:cNvGrpSpPr>
              <a:grpSpLocks/>
            </p:cNvGrpSpPr>
            <p:nvPr/>
          </p:nvGrpSpPr>
          <p:grpSpPr bwMode="auto">
            <a:xfrm>
              <a:off x="9910" y="-1934"/>
              <a:ext cx="929" cy="424"/>
              <a:chOff x="9910" y="-1934"/>
              <a:chExt cx="929" cy="424"/>
            </a:xfrm>
          </p:grpSpPr>
          <p:sp>
            <p:nvSpPr>
              <p:cNvPr id="28900" name="Freeform 19"/>
              <p:cNvSpPr>
                <a:spLocks/>
              </p:cNvSpPr>
              <p:nvPr/>
            </p:nvSpPr>
            <p:spPr bwMode="auto">
              <a:xfrm>
                <a:off x="9910" y="-1934"/>
                <a:ext cx="929" cy="424"/>
              </a:xfrm>
              <a:custGeom>
                <a:avLst/>
                <a:gdLst>
                  <a:gd name="T0" fmla="*/ 0 w 929"/>
                  <a:gd name="T1" fmla="*/ -1510 h 424"/>
                  <a:gd name="T2" fmla="*/ 928 w 929"/>
                  <a:gd name="T3" fmla="*/ -1510 h 424"/>
                  <a:gd name="T4" fmla="*/ 928 w 929"/>
                  <a:gd name="T5" fmla="*/ -1934 h 424"/>
                  <a:gd name="T6" fmla="*/ 0 w 929"/>
                  <a:gd name="T7" fmla="*/ -1934 h 424"/>
                  <a:gd name="T8" fmla="*/ 0 w 929"/>
                  <a:gd name="T9" fmla="*/ -1510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8" y="424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4" name="Group 20"/>
            <p:cNvGrpSpPr>
              <a:grpSpLocks/>
            </p:cNvGrpSpPr>
            <p:nvPr/>
          </p:nvGrpSpPr>
          <p:grpSpPr bwMode="auto">
            <a:xfrm>
              <a:off x="8557" y="-1934"/>
              <a:ext cx="929" cy="424"/>
              <a:chOff x="8557" y="-1934"/>
              <a:chExt cx="929" cy="424"/>
            </a:xfrm>
          </p:grpSpPr>
          <p:sp>
            <p:nvSpPr>
              <p:cNvPr id="28899" name="Freeform 21"/>
              <p:cNvSpPr>
                <a:spLocks/>
              </p:cNvSpPr>
              <p:nvPr/>
            </p:nvSpPr>
            <p:spPr bwMode="auto">
              <a:xfrm>
                <a:off x="8557" y="-1934"/>
                <a:ext cx="929" cy="424"/>
              </a:xfrm>
              <a:custGeom>
                <a:avLst/>
                <a:gdLst>
                  <a:gd name="T0" fmla="*/ 0 w 929"/>
                  <a:gd name="T1" fmla="*/ -1510 h 424"/>
                  <a:gd name="T2" fmla="*/ 929 w 929"/>
                  <a:gd name="T3" fmla="*/ -1510 h 424"/>
                  <a:gd name="T4" fmla="*/ 929 w 929"/>
                  <a:gd name="T5" fmla="*/ -1934 h 424"/>
                  <a:gd name="T6" fmla="*/ 0 w 929"/>
                  <a:gd name="T7" fmla="*/ -1934 h 424"/>
                  <a:gd name="T8" fmla="*/ 0 w 929"/>
                  <a:gd name="T9" fmla="*/ -1510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9" y="424"/>
                    </a:lnTo>
                    <a:lnTo>
                      <a:pt x="929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5" name="Group 22"/>
            <p:cNvGrpSpPr>
              <a:grpSpLocks/>
            </p:cNvGrpSpPr>
            <p:nvPr/>
          </p:nvGrpSpPr>
          <p:grpSpPr bwMode="auto">
            <a:xfrm>
              <a:off x="8557" y="-1934"/>
              <a:ext cx="929" cy="424"/>
              <a:chOff x="8557" y="-1934"/>
              <a:chExt cx="929" cy="424"/>
            </a:xfrm>
          </p:grpSpPr>
          <p:sp>
            <p:nvSpPr>
              <p:cNvPr id="28898" name="Freeform 23"/>
              <p:cNvSpPr>
                <a:spLocks/>
              </p:cNvSpPr>
              <p:nvPr/>
            </p:nvSpPr>
            <p:spPr bwMode="auto">
              <a:xfrm>
                <a:off x="8557" y="-1934"/>
                <a:ext cx="929" cy="424"/>
              </a:xfrm>
              <a:custGeom>
                <a:avLst/>
                <a:gdLst>
                  <a:gd name="T0" fmla="*/ 0 w 929"/>
                  <a:gd name="T1" fmla="*/ -1510 h 424"/>
                  <a:gd name="T2" fmla="*/ 929 w 929"/>
                  <a:gd name="T3" fmla="*/ -1510 h 424"/>
                  <a:gd name="T4" fmla="*/ 929 w 929"/>
                  <a:gd name="T5" fmla="*/ -1934 h 424"/>
                  <a:gd name="T6" fmla="*/ 0 w 929"/>
                  <a:gd name="T7" fmla="*/ -1934 h 424"/>
                  <a:gd name="T8" fmla="*/ 0 w 929"/>
                  <a:gd name="T9" fmla="*/ -1510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9" y="424"/>
                    </a:lnTo>
                    <a:lnTo>
                      <a:pt x="929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6" name="Group 24"/>
            <p:cNvGrpSpPr>
              <a:grpSpLocks/>
            </p:cNvGrpSpPr>
            <p:nvPr/>
          </p:nvGrpSpPr>
          <p:grpSpPr bwMode="auto">
            <a:xfrm>
              <a:off x="8057" y="-2988"/>
              <a:ext cx="370" cy="289"/>
              <a:chOff x="8057" y="-2988"/>
              <a:chExt cx="370" cy="289"/>
            </a:xfrm>
          </p:grpSpPr>
          <p:sp>
            <p:nvSpPr>
              <p:cNvPr id="28897" name="Freeform 25"/>
              <p:cNvSpPr>
                <a:spLocks/>
              </p:cNvSpPr>
              <p:nvPr/>
            </p:nvSpPr>
            <p:spPr bwMode="auto">
              <a:xfrm>
                <a:off x="8057" y="-2988"/>
                <a:ext cx="370" cy="289"/>
              </a:xfrm>
              <a:custGeom>
                <a:avLst/>
                <a:gdLst>
                  <a:gd name="T0" fmla="*/ 370 w 370"/>
                  <a:gd name="T1" fmla="*/ -2988 h 289"/>
                  <a:gd name="T2" fmla="*/ 300 w 370"/>
                  <a:gd name="T3" fmla="*/ -2967 h 289"/>
                  <a:gd name="T4" fmla="*/ 236 w 370"/>
                  <a:gd name="T5" fmla="*/ -2936 h 289"/>
                  <a:gd name="T6" fmla="*/ 177 w 370"/>
                  <a:gd name="T7" fmla="*/ -2895 h 289"/>
                  <a:gd name="T8" fmla="*/ 123 w 370"/>
                  <a:gd name="T9" fmla="*/ -2848 h 289"/>
                  <a:gd name="T10" fmla="*/ 73 w 370"/>
                  <a:gd name="T11" fmla="*/ -2795 h 289"/>
                  <a:gd name="T12" fmla="*/ 28 w 370"/>
                  <a:gd name="T13" fmla="*/ -2739 h 289"/>
                  <a:gd name="T14" fmla="*/ 14 w 370"/>
                  <a:gd name="T15" fmla="*/ -2719 h 289"/>
                  <a:gd name="T16" fmla="*/ 0 w 370"/>
                  <a:gd name="T17" fmla="*/ -2700 h 2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0" h="289">
                    <a:moveTo>
                      <a:pt x="370" y="0"/>
                    </a:moveTo>
                    <a:lnTo>
                      <a:pt x="300" y="21"/>
                    </a:lnTo>
                    <a:lnTo>
                      <a:pt x="236" y="52"/>
                    </a:lnTo>
                    <a:lnTo>
                      <a:pt x="177" y="93"/>
                    </a:lnTo>
                    <a:lnTo>
                      <a:pt x="123" y="140"/>
                    </a:lnTo>
                    <a:lnTo>
                      <a:pt x="73" y="193"/>
                    </a:lnTo>
                    <a:lnTo>
                      <a:pt x="28" y="249"/>
                    </a:lnTo>
                    <a:lnTo>
                      <a:pt x="14" y="269"/>
                    </a:lnTo>
                    <a:lnTo>
                      <a:pt x="0" y="288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7" name="Group 26"/>
            <p:cNvGrpSpPr>
              <a:grpSpLocks/>
            </p:cNvGrpSpPr>
            <p:nvPr/>
          </p:nvGrpSpPr>
          <p:grpSpPr bwMode="auto">
            <a:xfrm>
              <a:off x="8007" y="-2727"/>
              <a:ext cx="91" cy="118"/>
              <a:chOff x="8007" y="-2727"/>
              <a:chExt cx="91" cy="118"/>
            </a:xfrm>
          </p:grpSpPr>
          <p:sp>
            <p:nvSpPr>
              <p:cNvPr id="28896" name="Freeform 27"/>
              <p:cNvSpPr>
                <a:spLocks/>
              </p:cNvSpPr>
              <p:nvPr/>
            </p:nvSpPr>
            <p:spPr bwMode="auto">
              <a:xfrm>
                <a:off x="8007" y="-2727"/>
                <a:ext cx="91" cy="118"/>
              </a:xfrm>
              <a:custGeom>
                <a:avLst/>
                <a:gdLst>
                  <a:gd name="T0" fmla="*/ 23 w 91"/>
                  <a:gd name="T1" fmla="*/ -2727 h 118"/>
                  <a:gd name="T2" fmla="*/ 0 w 91"/>
                  <a:gd name="T3" fmla="*/ -2610 h 118"/>
                  <a:gd name="T4" fmla="*/ 91 w 91"/>
                  <a:gd name="T5" fmla="*/ -2691 h 118"/>
                  <a:gd name="T6" fmla="*/ 23 w 91"/>
                  <a:gd name="T7" fmla="*/ -2727 h 1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1" h="118">
                    <a:moveTo>
                      <a:pt x="23" y="0"/>
                    </a:moveTo>
                    <a:lnTo>
                      <a:pt x="0" y="117"/>
                    </a:lnTo>
                    <a:lnTo>
                      <a:pt x="91" y="3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8" name="Group 28"/>
            <p:cNvGrpSpPr>
              <a:grpSpLocks/>
            </p:cNvGrpSpPr>
            <p:nvPr/>
          </p:nvGrpSpPr>
          <p:grpSpPr bwMode="auto">
            <a:xfrm>
              <a:off x="9590" y="-1722"/>
              <a:ext cx="321" cy="2"/>
              <a:chOff x="9590" y="-1722"/>
              <a:chExt cx="321" cy="2"/>
            </a:xfrm>
          </p:grpSpPr>
          <p:sp>
            <p:nvSpPr>
              <p:cNvPr id="28895" name="Freeform 29"/>
              <p:cNvSpPr>
                <a:spLocks/>
              </p:cNvSpPr>
              <p:nvPr/>
            </p:nvSpPr>
            <p:spPr bwMode="auto">
              <a:xfrm>
                <a:off x="9590" y="-1722"/>
                <a:ext cx="321" cy="2"/>
              </a:xfrm>
              <a:custGeom>
                <a:avLst/>
                <a:gdLst>
                  <a:gd name="T0" fmla="*/ 0 w 321"/>
                  <a:gd name="T1" fmla="*/ 0 h 2"/>
                  <a:gd name="T2" fmla="*/ 320 w 321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1" h="2">
                    <a:moveTo>
                      <a:pt x="0" y="0"/>
                    </a:moveTo>
                    <a:lnTo>
                      <a:pt x="320" y="0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9" name="Group 30"/>
            <p:cNvGrpSpPr>
              <a:grpSpLocks/>
            </p:cNvGrpSpPr>
            <p:nvPr/>
          </p:nvGrpSpPr>
          <p:grpSpPr bwMode="auto">
            <a:xfrm>
              <a:off x="9486" y="-1758"/>
              <a:ext cx="113" cy="77"/>
              <a:chOff x="9486" y="-1758"/>
              <a:chExt cx="113" cy="77"/>
            </a:xfrm>
          </p:grpSpPr>
          <p:sp>
            <p:nvSpPr>
              <p:cNvPr id="28894" name="Freeform 31"/>
              <p:cNvSpPr>
                <a:spLocks/>
              </p:cNvSpPr>
              <p:nvPr/>
            </p:nvSpPr>
            <p:spPr bwMode="auto">
              <a:xfrm>
                <a:off x="9486" y="-1758"/>
                <a:ext cx="113" cy="77"/>
              </a:xfrm>
              <a:custGeom>
                <a:avLst/>
                <a:gdLst>
                  <a:gd name="T0" fmla="*/ 113 w 113"/>
                  <a:gd name="T1" fmla="*/ -1758 h 77"/>
                  <a:gd name="T2" fmla="*/ 0 w 113"/>
                  <a:gd name="T3" fmla="*/ -1722 h 77"/>
                  <a:gd name="T4" fmla="*/ 113 w 113"/>
                  <a:gd name="T5" fmla="*/ -1681 h 77"/>
                  <a:gd name="T6" fmla="*/ 113 w 113"/>
                  <a:gd name="T7" fmla="*/ -1758 h 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77">
                    <a:moveTo>
                      <a:pt x="113" y="0"/>
                    </a:moveTo>
                    <a:lnTo>
                      <a:pt x="0" y="36"/>
                    </a:lnTo>
                    <a:lnTo>
                      <a:pt x="113" y="77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0" name="Group 32"/>
            <p:cNvGrpSpPr>
              <a:grpSpLocks/>
            </p:cNvGrpSpPr>
            <p:nvPr/>
          </p:nvGrpSpPr>
          <p:grpSpPr bwMode="auto">
            <a:xfrm>
              <a:off x="8472" y="-2398"/>
              <a:ext cx="654" cy="2"/>
              <a:chOff x="8472" y="-2398"/>
              <a:chExt cx="654" cy="2"/>
            </a:xfrm>
          </p:grpSpPr>
          <p:sp>
            <p:nvSpPr>
              <p:cNvPr id="28893" name="Freeform 33"/>
              <p:cNvSpPr>
                <a:spLocks/>
              </p:cNvSpPr>
              <p:nvPr/>
            </p:nvSpPr>
            <p:spPr bwMode="auto">
              <a:xfrm>
                <a:off x="8472" y="-2398"/>
                <a:ext cx="654" cy="2"/>
              </a:xfrm>
              <a:custGeom>
                <a:avLst/>
                <a:gdLst>
                  <a:gd name="T0" fmla="*/ 0 w 654"/>
                  <a:gd name="T1" fmla="*/ 0 h 2"/>
                  <a:gd name="T2" fmla="*/ 653 w 654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4" h="2">
                    <a:moveTo>
                      <a:pt x="0" y="0"/>
                    </a:moveTo>
                    <a:lnTo>
                      <a:pt x="653" y="0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1" name="Group 34"/>
            <p:cNvGrpSpPr>
              <a:grpSpLocks/>
            </p:cNvGrpSpPr>
            <p:nvPr/>
          </p:nvGrpSpPr>
          <p:grpSpPr bwMode="auto">
            <a:xfrm>
              <a:off x="9116" y="-2434"/>
              <a:ext cx="118" cy="77"/>
              <a:chOff x="9116" y="-2434"/>
              <a:chExt cx="118" cy="77"/>
            </a:xfrm>
          </p:grpSpPr>
          <p:sp>
            <p:nvSpPr>
              <p:cNvPr id="28892" name="Freeform 35"/>
              <p:cNvSpPr>
                <a:spLocks/>
              </p:cNvSpPr>
              <p:nvPr/>
            </p:nvSpPr>
            <p:spPr bwMode="auto">
              <a:xfrm>
                <a:off x="9116" y="-2434"/>
                <a:ext cx="118" cy="77"/>
              </a:xfrm>
              <a:custGeom>
                <a:avLst/>
                <a:gdLst>
                  <a:gd name="T0" fmla="*/ 0 w 118"/>
                  <a:gd name="T1" fmla="*/ -2434 h 77"/>
                  <a:gd name="T2" fmla="*/ 0 w 118"/>
                  <a:gd name="T3" fmla="*/ -2357 h 77"/>
                  <a:gd name="T4" fmla="*/ 118 w 118"/>
                  <a:gd name="T5" fmla="*/ -2398 h 77"/>
                  <a:gd name="T6" fmla="*/ 0 w 118"/>
                  <a:gd name="T7" fmla="*/ -2434 h 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8" h="77">
                    <a:moveTo>
                      <a:pt x="0" y="0"/>
                    </a:moveTo>
                    <a:lnTo>
                      <a:pt x="0" y="77"/>
                    </a:lnTo>
                    <a:lnTo>
                      <a:pt x="11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2" name="Group 36"/>
            <p:cNvGrpSpPr>
              <a:grpSpLocks/>
            </p:cNvGrpSpPr>
            <p:nvPr/>
          </p:nvGrpSpPr>
          <p:grpSpPr bwMode="auto">
            <a:xfrm>
              <a:off x="10631" y="-3444"/>
              <a:ext cx="190" cy="1511"/>
              <a:chOff x="10631" y="-3444"/>
              <a:chExt cx="190" cy="1511"/>
            </a:xfrm>
          </p:grpSpPr>
          <p:sp>
            <p:nvSpPr>
              <p:cNvPr id="28891" name="Freeform 37"/>
              <p:cNvSpPr>
                <a:spLocks/>
              </p:cNvSpPr>
              <p:nvPr/>
            </p:nvSpPr>
            <p:spPr bwMode="auto">
              <a:xfrm>
                <a:off x="10631" y="-3444"/>
                <a:ext cx="190" cy="1511"/>
              </a:xfrm>
              <a:custGeom>
                <a:avLst/>
                <a:gdLst>
                  <a:gd name="T0" fmla="*/ 0 w 190"/>
                  <a:gd name="T1" fmla="*/ -3444 h 1511"/>
                  <a:gd name="T2" fmla="*/ 29 w 190"/>
                  <a:gd name="T3" fmla="*/ -3371 h 1511"/>
                  <a:gd name="T4" fmla="*/ 56 w 190"/>
                  <a:gd name="T5" fmla="*/ -3300 h 1511"/>
                  <a:gd name="T6" fmla="*/ 81 w 190"/>
                  <a:gd name="T7" fmla="*/ -3229 h 1511"/>
                  <a:gd name="T8" fmla="*/ 103 w 190"/>
                  <a:gd name="T9" fmla="*/ -3159 h 1511"/>
                  <a:gd name="T10" fmla="*/ 124 w 190"/>
                  <a:gd name="T11" fmla="*/ -3089 h 1511"/>
                  <a:gd name="T12" fmla="*/ 142 w 190"/>
                  <a:gd name="T13" fmla="*/ -3018 h 1511"/>
                  <a:gd name="T14" fmla="*/ 157 w 190"/>
                  <a:gd name="T15" fmla="*/ -2946 h 1511"/>
                  <a:gd name="T16" fmla="*/ 169 w 190"/>
                  <a:gd name="T17" fmla="*/ -2872 h 1511"/>
                  <a:gd name="T18" fmla="*/ 179 w 190"/>
                  <a:gd name="T19" fmla="*/ -2797 h 1511"/>
                  <a:gd name="T20" fmla="*/ 185 w 190"/>
                  <a:gd name="T21" fmla="*/ -2718 h 1511"/>
                  <a:gd name="T22" fmla="*/ 189 w 190"/>
                  <a:gd name="T23" fmla="*/ -2614 h 1511"/>
                  <a:gd name="T24" fmla="*/ 185 w 190"/>
                  <a:gd name="T25" fmla="*/ -2515 h 1511"/>
                  <a:gd name="T26" fmla="*/ 176 w 190"/>
                  <a:gd name="T27" fmla="*/ -2416 h 1511"/>
                  <a:gd name="T28" fmla="*/ 158 w 190"/>
                  <a:gd name="T29" fmla="*/ -2317 h 1511"/>
                  <a:gd name="T30" fmla="*/ 140 w 190"/>
                  <a:gd name="T31" fmla="*/ -2222 h 1511"/>
                  <a:gd name="T32" fmla="*/ 113 w 190"/>
                  <a:gd name="T33" fmla="*/ -2123 h 1511"/>
                  <a:gd name="T34" fmla="*/ 77 w 190"/>
                  <a:gd name="T35" fmla="*/ -2028 h 1511"/>
                  <a:gd name="T36" fmla="*/ 36 w 190"/>
                  <a:gd name="T37" fmla="*/ -1934 h 15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90" h="1511">
                    <a:moveTo>
                      <a:pt x="0" y="0"/>
                    </a:moveTo>
                    <a:lnTo>
                      <a:pt x="29" y="73"/>
                    </a:lnTo>
                    <a:lnTo>
                      <a:pt x="56" y="144"/>
                    </a:lnTo>
                    <a:lnTo>
                      <a:pt x="81" y="215"/>
                    </a:lnTo>
                    <a:lnTo>
                      <a:pt x="103" y="285"/>
                    </a:lnTo>
                    <a:lnTo>
                      <a:pt x="124" y="355"/>
                    </a:lnTo>
                    <a:lnTo>
                      <a:pt x="142" y="426"/>
                    </a:lnTo>
                    <a:lnTo>
                      <a:pt x="157" y="498"/>
                    </a:lnTo>
                    <a:lnTo>
                      <a:pt x="169" y="572"/>
                    </a:lnTo>
                    <a:lnTo>
                      <a:pt x="179" y="647"/>
                    </a:lnTo>
                    <a:lnTo>
                      <a:pt x="185" y="726"/>
                    </a:lnTo>
                    <a:lnTo>
                      <a:pt x="189" y="830"/>
                    </a:lnTo>
                    <a:lnTo>
                      <a:pt x="185" y="929"/>
                    </a:lnTo>
                    <a:lnTo>
                      <a:pt x="176" y="1028"/>
                    </a:lnTo>
                    <a:lnTo>
                      <a:pt x="158" y="1127"/>
                    </a:lnTo>
                    <a:lnTo>
                      <a:pt x="140" y="1222"/>
                    </a:lnTo>
                    <a:lnTo>
                      <a:pt x="113" y="1321"/>
                    </a:lnTo>
                    <a:lnTo>
                      <a:pt x="77" y="1416"/>
                    </a:lnTo>
                    <a:lnTo>
                      <a:pt x="36" y="1510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3" name="Group 38"/>
            <p:cNvGrpSpPr>
              <a:grpSpLocks/>
            </p:cNvGrpSpPr>
            <p:nvPr/>
          </p:nvGrpSpPr>
          <p:grpSpPr bwMode="auto">
            <a:xfrm>
              <a:off x="10586" y="-3538"/>
              <a:ext cx="82" cy="122"/>
              <a:chOff x="10586" y="-3538"/>
              <a:chExt cx="82" cy="122"/>
            </a:xfrm>
          </p:grpSpPr>
          <p:sp>
            <p:nvSpPr>
              <p:cNvPr id="28890" name="Freeform 39"/>
              <p:cNvSpPr>
                <a:spLocks/>
              </p:cNvSpPr>
              <p:nvPr/>
            </p:nvSpPr>
            <p:spPr bwMode="auto">
              <a:xfrm>
                <a:off x="10586" y="-3538"/>
                <a:ext cx="82" cy="122"/>
              </a:xfrm>
              <a:custGeom>
                <a:avLst/>
                <a:gdLst>
                  <a:gd name="T0" fmla="*/ 0 w 82"/>
                  <a:gd name="T1" fmla="*/ -3538 h 122"/>
                  <a:gd name="T2" fmla="*/ 13 w 82"/>
                  <a:gd name="T3" fmla="*/ -3417 h 122"/>
                  <a:gd name="T4" fmla="*/ 81 w 82"/>
                  <a:gd name="T5" fmla="*/ -3453 h 122"/>
                  <a:gd name="T6" fmla="*/ 0 w 82"/>
                  <a:gd name="T7" fmla="*/ -3538 h 1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" h="122">
                    <a:moveTo>
                      <a:pt x="0" y="0"/>
                    </a:moveTo>
                    <a:lnTo>
                      <a:pt x="13" y="121"/>
                    </a:lnTo>
                    <a:lnTo>
                      <a:pt x="8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4" name="Group 40"/>
            <p:cNvGrpSpPr>
              <a:grpSpLocks/>
            </p:cNvGrpSpPr>
            <p:nvPr/>
          </p:nvGrpSpPr>
          <p:grpSpPr bwMode="auto">
            <a:xfrm>
              <a:off x="9234" y="-2610"/>
              <a:ext cx="929" cy="424"/>
              <a:chOff x="9234" y="-2610"/>
              <a:chExt cx="929" cy="424"/>
            </a:xfrm>
          </p:grpSpPr>
          <p:sp>
            <p:nvSpPr>
              <p:cNvPr id="28889" name="Freeform 41"/>
              <p:cNvSpPr>
                <a:spLocks/>
              </p:cNvSpPr>
              <p:nvPr/>
            </p:nvSpPr>
            <p:spPr bwMode="auto">
              <a:xfrm>
                <a:off x="9234" y="-2610"/>
                <a:ext cx="929" cy="424"/>
              </a:xfrm>
              <a:custGeom>
                <a:avLst/>
                <a:gdLst>
                  <a:gd name="T0" fmla="*/ 0 w 929"/>
                  <a:gd name="T1" fmla="*/ -2186 h 424"/>
                  <a:gd name="T2" fmla="*/ 928 w 929"/>
                  <a:gd name="T3" fmla="*/ -2186 h 424"/>
                  <a:gd name="T4" fmla="*/ 928 w 929"/>
                  <a:gd name="T5" fmla="*/ -2610 h 424"/>
                  <a:gd name="T6" fmla="*/ 0 w 929"/>
                  <a:gd name="T7" fmla="*/ -2610 h 424"/>
                  <a:gd name="T8" fmla="*/ 0 w 929"/>
                  <a:gd name="T9" fmla="*/ -2186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8" y="424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42"/>
            <p:cNvGrpSpPr>
              <a:grpSpLocks/>
            </p:cNvGrpSpPr>
            <p:nvPr/>
          </p:nvGrpSpPr>
          <p:grpSpPr bwMode="auto">
            <a:xfrm>
              <a:off x="9234" y="-2610"/>
              <a:ext cx="929" cy="424"/>
              <a:chOff x="9234" y="-2610"/>
              <a:chExt cx="929" cy="424"/>
            </a:xfrm>
          </p:grpSpPr>
          <p:sp>
            <p:nvSpPr>
              <p:cNvPr id="28888" name="Freeform 43"/>
              <p:cNvSpPr>
                <a:spLocks/>
              </p:cNvSpPr>
              <p:nvPr/>
            </p:nvSpPr>
            <p:spPr bwMode="auto">
              <a:xfrm>
                <a:off x="9234" y="-2610"/>
                <a:ext cx="929" cy="424"/>
              </a:xfrm>
              <a:custGeom>
                <a:avLst/>
                <a:gdLst>
                  <a:gd name="T0" fmla="*/ 0 w 929"/>
                  <a:gd name="T1" fmla="*/ -2186 h 424"/>
                  <a:gd name="T2" fmla="*/ 928 w 929"/>
                  <a:gd name="T3" fmla="*/ -2186 h 424"/>
                  <a:gd name="T4" fmla="*/ 928 w 929"/>
                  <a:gd name="T5" fmla="*/ -2610 h 424"/>
                  <a:gd name="T6" fmla="*/ 0 w 929"/>
                  <a:gd name="T7" fmla="*/ -2610 h 424"/>
                  <a:gd name="T8" fmla="*/ 0 w 929"/>
                  <a:gd name="T9" fmla="*/ -2186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8" y="424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44"/>
            <p:cNvGrpSpPr>
              <a:grpSpLocks/>
            </p:cNvGrpSpPr>
            <p:nvPr/>
          </p:nvGrpSpPr>
          <p:grpSpPr bwMode="auto">
            <a:xfrm>
              <a:off x="9910" y="-2186"/>
              <a:ext cx="370" cy="203"/>
              <a:chOff x="9910" y="-2186"/>
              <a:chExt cx="370" cy="203"/>
            </a:xfrm>
          </p:grpSpPr>
          <p:sp>
            <p:nvSpPr>
              <p:cNvPr id="28887" name="Freeform 45"/>
              <p:cNvSpPr>
                <a:spLocks/>
              </p:cNvSpPr>
              <p:nvPr/>
            </p:nvSpPr>
            <p:spPr bwMode="auto">
              <a:xfrm>
                <a:off x="9910" y="-2186"/>
                <a:ext cx="370" cy="203"/>
              </a:xfrm>
              <a:custGeom>
                <a:avLst/>
                <a:gdLst>
                  <a:gd name="T0" fmla="*/ 0 w 370"/>
                  <a:gd name="T1" fmla="*/ -2186 h 203"/>
                  <a:gd name="T2" fmla="*/ 369 w 370"/>
                  <a:gd name="T3" fmla="*/ -1983 h 20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203">
                    <a:moveTo>
                      <a:pt x="0" y="0"/>
                    </a:moveTo>
                    <a:lnTo>
                      <a:pt x="369" y="203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7" name="Group 46"/>
            <p:cNvGrpSpPr>
              <a:grpSpLocks/>
            </p:cNvGrpSpPr>
            <p:nvPr/>
          </p:nvGrpSpPr>
          <p:grpSpPr bwMode="auto">
            <a:xfrm>
              <a:off x="10252" y="-2024"/>
              <a:ext cx="122" cy="91"/>
              <a:chOff x="10252" y="-2024"/>
              <a:chExt cx="122" cy="91"/>
            </a:xfrm>
          </p:grpSpPr>
          <p:sp>
            <p:nvSpPr>
              <p:cNvPr id="28886" name="Freeform 47"/>
              <p:cNvSpPr>
                <a:spLocks/>
              </p:cNvSpPr>
              <p:nvPr/>
            </p:nvSpPr>
            <p:spPr bwMode="auto">
              <a:xfrm>
                <a:off x="10252" y="-2024"/>
                <a:ext cx="122" cy="91"/>
              </a:xfrm>
              <a:custGeom>
                <a:avLst/>
                <a:gdLst>
                  <a:gd name="T0" fmla="*/ 36 w 122"/>
                  <a:gd name="T1" fmla="*/ -2024 h 91"/>
                  <a:gd name="T2" fmla="*/ 0 w 122"/>
                  <a:gd name="T3" fmla="*/ -1956 h 91"/>
                  <a:gd name="T4" fmla="*/ 122 w 122"/>
                  <a:gd name="T5" fmla="*/ -1934 h 91"/>
                  <a:gd name="T6" fmla="*/ 36 w 122"/>
                  <a:gd name="T7" fmla="*/ -2024 h 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2" h="91">
                    <a:moveTo>
                      <a:pt x="36" y="0"/>
                    </a:moveTo>
                    <a:lnTo>
                      <a:pt x="0" y="68"/>
                    </a:lnTo>
                    <a:lnTo>
                      <a:pt x="122" y="9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8" name="Group 48"/>
            <p:cNvGrpSpPr>
              <a:grpSpLocks/>
            </p:cNvGrpSpPr>
            <p:nvPr/>
          </p:nvGrpSpPr>
          <p:grpSpPr bwMode="auto">
            <a:xfrm>
              <a:off x="9112" y="-2186"/>
              <a:ext cx="330" cy="199"/>
              <a:chOff x="9112" y="-2186"/>
              <a:chExt cx="330" cy="199"/>
            </a:xfrm>
          </p:grpSpPr>
          <p:sp>
            <p:nvSpPr>
              <p:cNvPr id="28885" name="Freeform 49"/>
              <p:cNvSpPr>
                <a:spLocks/>
              </p:cNvSpPr>
              <p:nvPr/>
            </p:nvSpPr>
            <p:spPr bwMode="auto">
              <a:xfrm>
                <a:off x="9112" y="-2186"/>
                <a:ext cx="330" cy="199"/>
              </a:xfrm>
              <a:custGeom>
                <a:avLst/>
                <a:gdLst>
                  <a:gd name="T0" fmla="*/ 329 w 330"/>
                  <a:gd name="T1" fmla="*/ -2186 h 199"/>
                  <a:gd name="T2" fmla="*/ 0 w 330"/>
                  <a:gd name="T3" fmla="*/ -1988 h 1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0" h="199">
                    <a:moveTo>
                      <a:pt x="329" y="0"/>
                    </a:moveTo>
                    <a:lnTo>
                      <a:pt x="0" y="198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9" name="Group 50"/>
            <p:cNvGrpSpPr>
              <a:grpSpLocks/>
            </p:cNvGrpSpPr>
            <p:nvPr/>
          </p:nvGrpSpPr>
          <p:grpSpPr bwMode="auto">
            <a:xfrm>
              <a:off x="9022" y="-2024"/>
              <a:ext cx="118" cy="91"/>
              <a:chOff x="9022" y="-2024"/>
              <a:chExt cx="118" cy="91"/>
            </a:xfrm>
          </p:grpSpPr>
          <p:sp>
            <p:nvSpPr>
              <p:cNvPr id="28884" name="Freeform 51"/>
              <p:cNvSpPr>
                <a:spLocks/>
              </p:cNvSpPr>
              <p:nvPr/>
            </p:nvSpPr>
            <p:spPr bwMode="auto">
              <a:xfrm>
                <a:off x="9022" y="-2024"/>
                <a:ext cx="118" cy="91"/>
              </a:xfrm>
              <a:custGeom>
                <a:avLst/>
                <a:gdLst>
                  <a:gd name="T0" fmla="*/ 76 w 118"/>
                  <a:gd name="T1" fmla="*/ -2024 h 91"/>
                  <a:gd name="T2" fmla="*/ 0 w 118"/>
                  <a:gd name="T3" fmla="*/ -1934 h 91"/>
                  <a:gd name="T4" fmla="*/ 117 w 118"/>
                  <a:gd name="T5" fmla="*/ -1961 h 91"/>
                  <a:gd name="T6" fmla="*/ 76 w 118"/>
                  <a:gd name="T7" fmla="*/ -2024 h 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8" h="91">
                    <a:moveTo>
                      <a:pt x="76" y="0"/>
                    </a:moveTo>
                    <a:lnTo>
                      <a:pt x="0" y="90"/>
                    </a:lnTo>
                    <a:lnTo>
                      <a:pt x="117" y="6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0" name="Group 52"/>
            <p:cNvGrpSpPr>
              <a:grpSpLocks/>
            </p:cNvGrpSpPr>
            <p:nvPr/>
          </p:nvGrpSpPr>
          <p:grpSpPr bwMode="auto">
            <a:xfrm>
              <a:off x="7034" y="-3962"/>
              <a:ext cx="929" cy="424"/>
              <a:chOff x="7034" y="-3962"/>
              <a:chExt cx="929" cy="424"/>
            </a:xfrm>
          </p:grpSpPr>
          <p:sp>
            <p:nvSpPr>
              <p:cNvPr id="28883" name="Freeform 53"/>
              <p:cNvSpPr>
                <a:spLocks/>
              </p:cNvSpPr>
              <p:nvPr/>
            </p:nvSpPr>
            <p:spPr bwMode="auto">
              <a:xfrm>
                <a:off x="7034" y="-3962"/>
                <a:ext cx="929" cy="424"/>
              </a:xfrm>
              <a:custGeom>
                <a:avLst/>
                <a:gdLst>
                  <a:gd name="T0" fmla="*/ 0 w 929"/>
                  <a:gd name="T1" fmla="*/ -3538 h 424"/>
                  <a:gd name="T2" fmla="*/ 928 w 929"/>
                  <a:gd name="T3" fmla="*/ -3538 h 424"/>
                  <a:gd name="T4" fmla="*/ 928 w 929"/>
                  <a:gd name="T5" fmla="*/ -3962 h 424"/>
                  <a:gd name="T6" fmla="*/ 0 w 929"/>
                  <a:gd name="T7" fmla="*/ -3962 h 424"/>
                  <a:gd name="T8" fmla="*/ 0 w 929"/>
                  <a:gd name="T9" fmla="*/ -3538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8" y="424"/>
                    </a:lnTo>
                    <a:lnTo>
                      <a:pt x="928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1" name="Group 54"/>
            <p:cNvGrpSpPr>
              <a:grpSpLocks/>
            </p:cNvGrpSpPr>
            <p:nvPr/>
          </p:nvGrpSpPr>
          <p:grpSpPr bwMode="auto">
            <a:xfrm>
              <a:off x="7962" y="-3764"/>
              <a:ext cx="1925" cy="1052"/>
              <a:chOff x="7962" y="-3764"/>
              <a:chExt cx="1925" cy="1052"/>
            </a:xfrm>
          </p:grpSpPr>
          <p:sp>
            <p:nvSpPr>
              <p:cNvPr id="28882" name="Freeform 55"/>
              <p:cNvSpPr>
                <a:spLocks/>
              </p:cNvSpPr>
              <p:nvPr/>
            </p:nvSpPr>
            <p:spPr bwMode="auto">
              <a:xfrm>
                <a:off x="7962" y="-3764"/>
                <a:ext cx="1925" cy="1052"/>
              </a:xfrm>
              <a:custGeom>
                <a:avLst/>
                <a:gdLst>
                  <a:gd name="T0" fmla="*/ 0 w 1925"/>
                  <a:gd name="T1" fmla="*/ -3750 h 1052"/>
                  <a:gd name="T2" fmla="*/ 128 w 1925"/>
                  <a:gd name="T3" fmla="*/ -3759 h 1052"/>
                  <a:gd name="T4" fmla="*/ 254 w 1925"/>
                  <a:gd name="T5" fmla="*/ -3764 h 1052"/>
                  <a:gd name="T6" fmla="*/ 381 w 1925"/>
                  <a:gd name="T7" fmla="*/ -3764 h 1052"/>
                  <a:gd name="T8" fmla="*/ 505 w 1925"/>
                  <a:gd name="T9" fmla="*/ -3761 h 1052"/>
                  <a:gd name="T10" fmla="*/ 629 w 1925"/>
                  <a:gd name="T11" fmla="*/ -3752 h 1052"/>
                  <a:gd name="T12" fmla="*/ 750 w 1925"/>
                  <a:gd name="T13" fmla="*/ -3737 h 1052"/>
                  <a:gd name="T14" fmla="*/ 868 w 1925"/>
                  <a:gd name="T15" fmla="*/ -3717 h 1052"/>
                  <a:gd name="T16" fmla="*/ 983 w 1925"/>
                  <a:gd name="T17" fmla="*/ -3690 h 1052"/>
                  <a:gd name="T18" fmla="*/ 1094 w 1925"/>
                  <a:gd name="T19" fmla="*/ -3656 h 1052"/>
                  <a:gd name="T20" fmla="*/ 1201 w 1925"/>
                  <a:gd name="T21" fmla="*/ -3616 h 1052"/>
                  <a:gd name="T22" fmla="*/ 1303 w 1925"/>
                  <a:gd name="T23" fmla="*/ -3567 h 1052"/>
                  <a:gd name="T24" fmla="*/ 1400 w 1925"/>
                  <a:gd name="T25" fmla="*/ -3511 h 1052"/>
                  <a:gd name="T26" fmla="*/ 1491 w 1925"/>
                  <a:gd name="T27" fmla="*/ -3445 h 1052"/>
                  <a:gd name="T28" fmla="*/ 1576 w 1925"/>
                  <a:gd name="T29" fmla="*/ -3371 h 1052"/>
                  <a:gd name="T30" fmla="*/ 1654 w 1925"/>
                  <a:gd name="T31" fmla="*/ -3288 h 1052"/>
                  <a:gd name="T32" fmla="*/ 1725 w 1925"/>
                  <a:gd name="T33" fmla="*/ -3194 h 1052"/>
                  <a:gd name="T34" fmla="*/ 1788 w 1925"/>
                  <a:gd name="T35" fmla="*/ -3091 h 1052"/>
                  <a:gd name="T36" fmla="*/ 1843 w 1925"/>
                  <a:gd name="T37" fmla="*/ -2976 h 1052"/>
                  <a:gd name="T38" fmla="*/ 1889 w 1925"/>
                  <a:gd name="T39" fmla="*/ -2851 h 1052"/>
                  <a:gd name="T40" fmla="*/ 1925 w 1925"/>
                  <a:gd name="T41" fmla="*/ -2713 h 10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925" h="1052">
                    <a:moveTo>
                      <a:pt x="0" y="14"/>
                    </a:moveTo>
                    <a:lnTo>
                      <a:pt x="128" y="5"/>
                    </a:lnTo>
                    <a:lnTo>
                      <a:pt x="254" y="0"/>
                    </a:lnTo>
                    <a:lnTo>
                      <a:pt x="381" y="0"/>
                    </a:lnTo>
                    <a:lnTo>
                      <a:pt x="505" y="3"/>
                    </a:lnTo>
                    <a:lnTo>
                      <a:pt x="629" y="12"/>
                    </a:lnTo>
                    <a:lnTo>
                      <a:pt x="750" y="27"/>
                    </a:lnTo>
                    <a:lnTo>
                      <a:pt x="868" y="47"/>
                    </a:lnTo>
                    <a:lnTo>
                      <a:pt x="983" y="74"/>
                    </a:lnTo>
                    <a:lnTo>
                      <a:pt x="1094" y="108"/>
                    </a:lnTo>
                    <a:lnTo>
                      <a:pt x="1201" y="148"/>
                    </a:lnTo>
                    <a:lnTo>
                      <a:pt x="1303" y="197"/>
                    </a:lnTo>
                    <a:lnTo>
                      <a:pt x="1400" y="253"/>
                    </a:lnTo>
                    <a:lnTo>
                      <a:pt x="1491" y="319"/>
                    </a:lnTo>
                    <a:lnTo>
                      <a:pt x="1576" y="393"/>
                    </a:lnTo>
                    <a:lnTo>
                      <a:pt x="1654" y="476"/>
                    </a:lnTo>
                    <a:lnTo>
                      <a:pt x="1725" y="570"/>
                    </a:lnTo>
                    <a:lnTo>
                      <a:pt x="1788" y="673"/>
                    </a:lnTo>
                    <a:lnTo>
                      <a:pt x="1843" y="788"/>
                    </a:lnTo>
                    <a:lnTo>
                      <a:pt x="1889" y="913"/>
                    </a:lnTo>
                    <a:lnTo>
                      <a:pt x="1925" y="1051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2" name="Group 56"/>
            <p:cNvGrpSpPr>
              <a:grpSpLocks/>
            </p:cNvGrpSpPr>
            <p:nvPr/>
          </p:nvGrpSpPr>
          <p:grpSpPr bwMode="auto">
            <a:xfrm>
              <a:off x="9847" y="-2727"/>
              <a:ext cx="77" cy="118"/>
              <a:chOff x="9847" y="-2727"/>
              <a:chExt cx="77" cy="118"/>
            </a:xfrm>
          </p:grpSpPr>
          <p:sp>
            <p:nvSpPr>
              <p:cNvPr id="28881" name="Freeform 57"/>
              <p:cNvSpPr>
                <a:spLocks/>
              </p:cNvSpPr>
              <p:nvPr/>
            </p:nvSpPr>
            <p:spPr bwMode="auto">
              <a:xfrm>
                <a:off x="9847" y="-2727"/>
                <a:ext cx="77" cy="118"/>
              </a:xfrm>
              <a:custGeom>
                <a:avLst/>
                <a:gdLst>
                  <a:gd name="T0" fmla="*/ 76 w 77"/>
                  <a:gd name="T1" fmla="*/ -2727 h 118"/>
                  <a:gd name="T2" fmla="*/ 0 w 77"/>
                  <a:gd name="T3" fmla="*/ -2713 h 118"/>
                  <a:gd name="T4" fmla="*/ 63 w 77"/>
                  <a:gd name="T5" fmla="*/ -2610 h 118"/>
                  <a:gd name="T6" fmla="*/ 76 w 77"/>
                  <a:gd name="T7" fmla="*/ -2727 h 1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7" h="118">
                    <a:moveTo>
                      <a:pt x="76" y="0"/>
                    </a:moveTo>
                    <a:lnTo>
                      <a:pt x="0" y="14"/>
                    </a:lnTo>
                    <a:lnTo>
                      <a:pt x="63" y="11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3" name="Group 58"/>
            <p:cNvGrpSpPr>
              <a:grpSpLocks/>
            </p:cNvGrpSpPr>
            <p:nvPr/>
          </p:nvGrpSpPr>
          <p:grpSpPr bwMode="auto">
            <a:xfrm>
              <a:off x="6810" y="-3656"/>
              <a:ext cx="562" cy="2484"/>
              <a:chOff x="6810" y="-3656"/>
              <a:chExt cx="562" cy="2484"/>
            </a:xfrm>
          </p:grpSpPr>
          <p:sp>
            <p:nvSpPr>
              <p:cNvPr id="28880" name="Freeform 59"/>
              <p:cNvSpPr>
                <a:spLocks/>
              </p:cNvSpPr>
              <p:nvPr/>
            </p:nvSpPr>
            <p:spPr bwMode="auto">
              <a:xfrm>
                <a:off x="6810" y="-3656"/>
                <a:ext cx="562" cy="2484"/>
              </a:xfrm>
              <a:custGeom>
                <a:avLst/>
                <a:gdLst>
                  <a:gd name="T0" fmla="*/ 174 w 562"/>
                  <a:gd name="T1" fmla="*/ -3656 h 2484"/>
                  <a:gd name="T2" fmla="*/ 126 w 562"/>
                  <a:gd name="T3" fmla="*/ -3550 h 2484"/>
                  <a:gd name="T4" fmla="*/ 86 w 562"/>
                  <a:gd name="T5" fmla="*/ -3442 h 2484"/>
                  <a:gd name="T6" fmla="*/ 54 w 562"/>
                  <a:gd name="T7" fmla="*/ -3333 h 2484"/>
                  <a:gd name="T8" fmla="*/ 30 w 562"/>
                  <a:gd name="T9" fmla="*/ -3222 h 2484"/>
                  <a:gd name="T10" fmla="*/ 13 w 562"/>
                  <a:gd name="T11" fmla="*/ -3109 h 2484"/>
                  <a:gd name="T12" fmla="*/ 3 w 562"/>
                  <a:gd name="T13" fmla="*/ -2996 h 2484"/>
                  <a:gd name="T14" fmla="*/ 0 w 562"/>
                  <a:gd name="T15" fmla="*/ -2882 h 2484"/>
                  <a:gd name="T16" fmla="*/ 1 w 562"/>
                  <a:gd name="T17" fmla="*/ -2824 h 2484"/>
                  <a:gd name="T18" fmla="*/ 6 w 562"/>
                  <a:gd name="T19" fmla="*/ -2710 h 2484"/>
                  <a:gd name="T20" fmla="*/ 18 w 562"/>
                  <a:gd name="T21" fmla="*/ -2595 h 2484"/>
                  <a:gd name="T22" fmla="*/ 31 w 562"/>
                  <a:gd name="T23" fmla="*/ -2507 h 2484"/>
                  <a:gd name="T24" fmla="*/ 43 w 562"/>
                  <a:gd name="T25" fmla="*/ -2443 h 2484"/>
                  <a:gd name="T26" fmla="*/ 57 w 562"/>
                  <a:gd name="T27" fmla="*/ -2377 h 2484"/>
                  <a:gd name="T28" fmla="*/ 73 w 562"/>
                  <a:gd name="T29" fmla="*/ -2310 h 2484"/>
                  <a:gd name="T30" fmla="*/ 90 w 562"/>
                  <a:gd name="T31" fmla="*/ -2242 h 2484"/>
                  <a:gd name="T32" fmla="*/ 109 w 562"/>
                  <a:gd name="T33" fmla="*/ -2173 h 2484"/>
                  <a:gd name="T34" fmla="*/ 130 w 562"/>
                  <a:gd name="T35" fmla="*/ -2106 h 2484"/>
                  <a:gd name="T36" fmla="*/ 151 w 562"/>
                  <a:gd name="T37" fmla="*/ -2040 h 2484"/>
                  <a:gd name="T38" fmla="*/ 174 w 562"/>
                  <a:gd name="T39" fmla="*/ -1977 h 2484"/>
                  <a:gd name="T40" fmla="*/ 198 w 562"/>
                  <a:gd name="T41" fmla="*/ -1917 h 2484"/>
                  <a:gd name="T42" fmla="*/ 210 w 562"/>
                  <a:gd name="T43" fmla="*/ -1889 h 2484"/>
                  <a:gd name="T44" fmla="*/ 224 w 562"/>
                  <a:gd name="T45" fmla="*/ -1852 h 2484"/>
                  <a:gd name="T46" fmla="*/ 253 w 562"/>
                  <a:gd name="T47" fmla="*/ -1778 h 2484"/>
                  <a:gd name="T48" fmla="*/ 284 w 562"/>
                  <a:gd name="T49" fmla="*/ -1705 h 2484"/>
                  <a:gd name="T50" fmla="*/ 317 w 562"/>
                  <a:gd name="T51" fmla="*/ -1631 h 2484"/>
                  <a:gd name="T52" fmla="*/ 352 w 562"/>
                  <a:gd name="T53" fmla="*/ -1559 h 2484"/>
                  <a:gd name="T54" fmla="*/ 388 w 562"/>
                  <a:gd name="T55" fmla="*/ -1486 h 2484"/>
                  <a:gd name="T56" fmla="*/ 425 w 562"/>
                  <a:gd name="T57" fmla="*/ -1415 h 2484"/>
                  <a:gd name="T58" fmla="*/ 464 w 562"/>
                  <a:gd name="T59" fmla="*/ -1344 h 2484"/>
                  <a:gd name="T60" fmla="*/ 503 w 562"/>
                  <a:gd name="T61" fmla="*/ -1274 h 2484"/>
                  <a:gd name="T62" fmla="*/ 542 w 562"/>
                  <a:gd name="T63" fmla="*/ -1206 h 2484"/>
                  <a:gd name="T64" fmla="*/ 562 w 562"/>
                  <a:gd name="T65" fmla="*/ -1172 h 24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62" h="2484">
                    <a:moveTo>
                      <a:pt x="174" y="0"/>
                    </a:moveTo>
                    <a:lnTo>
                      <a:pt x="126" y="106"/>
                    </a:lnTo>
                    <a:lnTo>
                      <a:pt x="86" y="214"/>
                    </a:lnTo>
                    <a:lnTo>
                      <a:pt x="54" y="323"/>
                    </a:lnTo>
                    <a:lnTo>
                      <a:pt x="30" y="434"/>
                    </a:lnTo>
                    <a:lnTo>
                      <a:pt x="13" y="547"/>
                    </a:lnTo>
                    <a:lnTo>
                      <a:pt x="3" y="660"/>
                    </a:lnTo>
                    <a:lnTo>
                      <a:pt x="0" y="774"/>
                    </a:lnTo>
                    <a:lnTo>
                      <a:pt x="1" y="832"/>
                    </a:lnTo>
                    <a:lnTo>
                      <a:pt x="6" y="946"/>
                    </a:lnTo>
                    <a:lnTo>
                      <a:pt x="18" y="1061"/>
                    </a:lnTo>
                    <a:lnTo>
                      <a:pt x="31" y="1149"/>
                    </a:lnTo>
                    <a:lnTo>
                      <a:pt x="43" y="1213"/>
                    </a:lnTo>
                    <a:lnTo>
                      <a:pt x="57" y="1279"/>
                    </a:lnTo>
                    <a:lnTo>
                      <a:pt x="73" y="1346"/>
                    </a:lnTo>
                    <a:lnTo>
                      <a:pt x="90" y="1414"/>
                    </a:lnTo>
                    <a:lnTo>
                      <a:pt x="109" y="1483"/>
                    </a:lnTo>
                    <a:lnTo>
                      <a:pt x="130" y="1550"/>
                    </a:lnTo>
                    <a:lnTo>
                      <a:pt x="151" y="1616"/>
                    </a:lnTo>
                    <a:lnTo>
                      <a:pt x="174" y="1679"/>
                    </a:lnTo>
                    <a:lnTo>
                      <a:pt x="198" y="1739"/>
                    </a:lnTo>
                    <a:lnTo>
                      <a:pt x="210" y="1767"/>
                    </a:lnTo>
                    <a:lnTo>
                      <a:pt x="224" y="1804"/>
                    </a:lnTo>
                    <a:lnTo>
                      <a:pt x="253" y="1878"/>
                    </a:lnTo>
                    <a:lnTo>
                      <a:pt x="284" y="1951"/>
                    </a:lnTo>
                    <a:lnTo>
                      <a:pt x="317" y="2025"/>
                    </a:lnTo>
                    <a:lnTo>
                      <a:pt x="352" y="2097"/>
                    </a:lnTo>
                    <a:lnTo>
                      <a:pt x="388" y="2170"/>
                    </a:lnTo>
                    <a:lnTo>
                      <a:pt x="425" y="2241"/>
                    </a:lnTo>
                    <a:lnTo>
                      <a:pt x="464" y="2312"/>
                    </a:lnTo>
                    <a:lnTo>
                      <a:pt x="503" y="2382"/>
                    </a:lnTo>
                    <a:lnTo>
                      <a:pt x="542" y="2450"/>
                    </a:lnTo>
                    <a:lnTo>
                      <a:pt x="562" y="2484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4" name="Group 60"/>
            <p:cNvGrpSpPr>
              <a:grpSpLocks/>
            </p:cNvGrpSpPr>
            <p:nvPr/>
          </p:nvGrpSpPr>
          <p:grpSpPr bwMode="auto">
            <a:xfrm>
              <a:off x="6948" y="-3750"/>
              <a:ext cx="86" cy="122"/>
              <a:chOff x="6948" y="-3750"/>
              <a:chExt cx="86" cy="122"/>
            </a:xfrm>
          </p:grpSpPr>
          <p:sp>
            <p:nvSpPr>
              <p:cNvPr id="28879" name="Freeform 61"/>
              <p:cNvSpPr>
                <a:spLocks/>
              </p:cNvSpPr>
              <p:nvPr/>
            </p:nvSpPr>
            <p:spPr bwMode="auto">
              <a:xfrm>
                <a:off x="6948" y="-3750"/>
                <a:ext cx="86" cy="122"/>
              </a:xfrm>
              <a:custGeom>
                <a:avLst/>
                <a:gdLst>
                  <a:gd name="T0" fmla="*/ 86 w 86"/>
                  <a:gd name="T1" fmla="*/ -3750 h 122"/>
                  <a:gd name="T2" fmla="*/ 0 w 86"/>
                  <a:gd name="T3" fmla="*/ -3665 h 122"/>
                  <a:gd name="T4" fmla="*/ 68 w 86"/>
                  <a:gd name="T5" fmla="*/ -3629 h 122"/>
                  <a:gd name="T6" fmla="*/ 86 w 86"/>
                  <a:gd name="T7" fmla="*/ -3750 h 1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22">
                    <a:moveTo>
                      <a:pt x="86" y="0"/>
                    </a:moveTo>
                    <a:lnTo>
                      <a:pt x="0" y="85"/>
                    </a:lnTo>
                    <a:lnTo>
                      <a:pt x="68" y="12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5" name="Group 62"/>
            <p:cNvGrpSpPr>
              <a:grpSpLocks/>
            </p:cNvGrpSpPr>
            <p:nvPr/>
          </p:nvGrpSpPr>
          <p:grpSpPr bwMode="auto">
            <a:xfrm>
              <a:off x="8035" y="-1510"/>
              <a:ext cx="988" cy="1064"/>
              <a:chOff x="8035" y="-1510"/>
              <a:chExt cx="988" cy="1064"/>
            </a:xfrm>
          </p:grpSpPr>
          <p:sp>
            <p:nvSpPr>
              <p:cNvPr id="28878" name="Freeform 63"/>
              <p:cNvSpPr>
                <a:spLocks/>
              </p:cNvSpPr>
              <p:nvPr/>
            </p:nvSpPr>
            <p:spPr bwMode="auto">
              <a:xfrm>
                <a:off x="8035" y="-1510"/>
                <a:ext cx="988" cy="1064"/>
              </a:xfrm>
              <a:custGeom>
                <a:avLst/>
                <a:gdLst>
                  <a:gd name="T0" fmla="*/ 987 w 988"/>
                  <a:gd name="T1" fmla="*/ -1510 h 1064"/>
                  <a:gd name="T2" fmla="*/ 0 w 988"/>
                  <a:gd name="T3" fmla="*/ -446 h 106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88" h="1064">
                    <a:moveTo>
                      <a:pt x="987" y="0"/>
                    </a:moveTo>
                    <a:lnTo>
                      <a:pt x="0" y="1064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6" name="Group 64"/>
            <p:cNvGrpSpPr>
              <a:grpSpLocks/>
            </p:cNvGrpSpPr>
            <p:nvPr/>
          </p:nvGrpSpPr>
          <p:grpSpPr bwMode="auto">
            <a:xfrm>
              <a:off x="7962" y="-478"/>
              <a:ext cx="109" cy="109"/>
              <a:chOff x="7962" y="-478"/>
              <a:chExt cx="109" cy="109"/>
            </a:xfrm>
          </p:grpSpPr>
          <p:sp>
            <p:nvSpPr>
              <p:cNvPr id="28877" name="Freeform 65"/>
              <p:cNvSpPr>
                <a:spLocks/>
              </p:cNvSpPr>
              <p:nvPr/>
            </p:nvSpPr>
            <p:spPr bwMode="auto">
              <a:xfrm>
                <a:off x="7962" y="-478"/>
                <a:ext cx="109" cy="109"/>
              </a:xfrm>
              <a:custGeom>
                <a:avLst/>
                <a:gdLst>
                  <a:gd name="T0" fmla="*/ 50 w 109"/>
                  <a:gd name="T1" fmla="*/ -478 h 109"/>
                  <a:gd name="T2" fmla="*/ 0 w 109"/>
                  <a:gd name="T3" fmla="*/ -369 h 109"/>
                  <a:gd name="T4" fmla="*/ 109 w 109"/>
                  <a:gd name="T5" fmla="*/ -428 h 109"/>
                  <a:gd name="T6" fmla="*/ 50 w 109"/>
                  <a:gd name="T7" fmla="*/ -478 h 1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9" h="109">
                    <a:moveTo>
                      <a:pt x="50" y="0"/>
                    </a:moveTo>
                    <a:lnTo>
                      <a:pt x="0" y="109"/>
                    </a:lnTo>
                    <a:lnTo>
                      <a:pt x="109" y="5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7" name="Group 66"/>
            <p:cNvGrpSpPr>
              <a:grpSpLocks/>
            </p:cNvGrpSpPr>
            <p:nvPr/>
          </p:nvGrpSpPr>
          <p:grpSpPr bwMode="auto">
            <a:xfrm>
              <a:off x="6935" y="-2398"/>
              <a:ext cx="608" cy="1740"/>
              <a:chOff x="6935" y="-2398"/>
              <a:chExt cx="608" cy="1740"/>
            </a:xfrm>
          </p:grpSpPr>
          <p:sp>
            <p:nvSpPr>
              <p:cNvPr id="28876" name="Freeform 67"/>
              <p:cNvSpPr>
                <a:spLocks/>
              </p:cNvSpPr>
              <p:nvPr/>
            </p:nvSpPr>
            <p:spPr bwMode="auto">
              <a:xfrm>
                <a:off x="6935" y="-2398"/>
                <a:ext cx="608" cy="1740"/>
              </a:xfrm>
              <a:custGeom>
                <a:avLst/>
                <a:gdLst>
                  <a:gd name="T0" fmla="*/ 608 w 608"/>
                  <a:gd name="T1" fmla="*/ -2398 h 1740"/>
                  <a:gd name="T2" fmla="*/ 531 w 608"/>
                  <a:gd name="T3" fmla="*/ -2324 h 1740"/>
                  <a:gd name="T4" fmla="*/ 454 w 608"/>
                  <a:gd name="T5" fmla="*/ -2246 h 1740"/>
                  <a:gd name="T6" fmla="*/ 380 w 608"/>
                  <a:gd name="T7" fmla="*/ -2163 h 1740"/>
                  <a:gd name="T8" fmla="*/ 309 w 608"/>
                  <a:gd name="T9" fmla="*/ -2076 h 1740"/>
                  <a:gd name="T10" fmla="*/ 242 w 608"/>
                  <a:gd name="T11" fmla="*/ -1986 h 1740"/>
                  <a:gd name="T12" fmla="*/ 182 w 608"/>
                  <a:gd name="T13" fmla="*/ -1892 h 1740"/>
                  <a:gd name="T14" fmla="*/ 128 w 608"/>
                  <a:gd name="T15" fmla="*/ -1795 h 1740"/>
                  <a:gd name="T16" fmla="*/ 82 w 608"/>
                  <a:gd name="T17" fmla="*/ -1695 h 1740"/>
                  <a:gd name="T18" fmla="*/ 45 w 608"/>
                  <a:gd name="T19" fmla="*/ -1592 h 1740"/>
                  <a:gd name="T20" fmla="*/ 18 w 608"/>
                  <a:gd name="T21" fmla="*/ -1487 h 1740"/>
                  <a:gd name="T22" fmla="*/ 4 w 608"/>
                  <a:gd name="T23" fmla="*/ -1394 h 1740"/>
                  <a:gd name="T24" fmla="*/ 0 w 608"/>
                  <a:gd name="T25" fmla="*/ -1302 h 1740"/>
                  <a:gd name="T26" fmla="*/ 3 w 608"/>
                  <a:gd name="T27" fmla="*/ -1258 h 1740"/>
                  <a:gd name="T28" fmla="*/ 14 w 608"/>
                  <a:gd name="T29" fmla="*/ -1170 h 1740"/>
                  <a:gd name="T30" fmla="*/ 35 w 608"/>
                  <a:gd name="T31" fmla="*/ -1085 h 1740"/>
                  <a:gd name="T32" fmla="*/ 63 w 608"/>
                  <a:gd name="T33" fmla="*/ -1002 h 1740"/>
                  <a:gd name="T34" fmla="*/ 100 w 608"/>
                  <a:gd name="T35" fmla="*/ -921 h 1740"/>
                  <a:gd name="T36" fmla="*/ 144 w 608"/>
                  <a:gd name="T37" fmla="*/ -843 h 1740"/>
                  <a:gd name="T38" fmla="*/ 194 w 608"/>
                  <a:gd name="T39" fmla="*/ -767 h 1740"/>
                  <a:gd name="T40" fmla="*/ 249 w 608"/>
                  <a:gd name="T41" fmla="*/ -694 h 1740"/>
                  <a:gd name="T42" fmla="*/ 279 w 608"/>
                  <a:gd name="T43" fmla="*/ -658 h 17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08" h="1740">
                    <a:moveTo>
                      <a:pt x="608" y="0"/>
                    </a:moveTo>
                    <a:lnTo>
                      <a:pt x="531" y="74"/>
                    </a:lnTo>
                    <a:lnTo>
                      <a:pt x="454" y="152"/>
                    </a:lnTo>
                    <a:lnTo>
                      <a:pt x="380" y="235"/>
                    </a:lnTo>
                    <a:lnTo>
                      <a:pt x="309" y="322"/>
                    </a:lnTo>
                    <a:lnTo>
                      <a:pt x="242" y="412"/>
                    </a:lnTo>
                    <a:lnTo>
                      <a:pt x="182" y="506"/>
                    </a:lnTo>
                    <a:lnTo>
                      <a:pt x="128" y="603"/>
                    </a:lnTo>
                    <a:lnTo>
                      <a:pt x="82" y="703"/>
                    </a:lnTo>
                    <a:lnTo>
                      <a:pt x="45" y="806"/>
                    </a:lnTo>
                    <a:lnTo>
                      <a:pt x="18" y="911"/>
                    </a:lnTo>
                    <a:lnTo>
                      <a:pt x="4" y="1004"/>
                    </a:lnTo>
                    <a:lnTo>
                      <a:pt x="0" y="1096"/>
                    </a:lnTo>
                    <a:lnTo>
                      <a:pt x="3" y="1140"/>
                    </a:lnTo>
                    <a:lnTo>
                      <a:pt x="14" y="1228"/>
                    </a:lnTo>
                    <a:lnTo>
                      <a:pt x="35" y="1313"/>
                    </a:lnTo>
                    <a:lnTo>
                      <a:pt x="63" y="1396"/>
                    </a:lnTo>
                    <a:lnTo>
                      <a:pt x="100" y="1477"/>
                    </a:lnTo>
                    <a:lnTo>
                      <a:pt x="144" y="1555"/>
                    </a:lnTo>
                    <a:lnTo>
                      <a:pt x="194" y="1631"/>
                    </a:lnTo>
                    <a:lnTo>
                      <a:pt x="249" y="1704"/>
                    </a:lnTo>
                    <a:lnTo>
                      <a:pt x="279" y="1740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8" name="Group 68"/>
            <p:cNvGrpSpPr>
              <a:grpSpLocks/>
            </p:cNvGrpSpPr>
            <p:nvPr/>
          </p:nvGrpSpPr>
          <p:grpSpPr bwMode="auto">
            <a:xfrm>
              <a:off x="7183" y="-689"/>
              <a:ext cx="104" cy="109"/>
              <a:chOff x="7183" y="-689"/>
              <a:chExt cx="104" cy="109"/>
            </a:xfrm>
          </p:grpSpPr>
          <p:sp>
            <p:nvSpPr>
              <p:cNvPr id="28875" name="Freeform 69"/>
              <p:cNvSpPr>
                <a:spLocks/>
              </p:cNvSpPr>
              <p:nvPr/>
            </p:nvSpPr>
            <p:spPr bwMode="auto">
              <a:xfrm>
                <a:off x="7183" y="-689"/>
                <a:ext cx="104" cy="109"/>
              </a:xfrm>
              <a:custGeom>
                <a:avLst/>
                <a:gdLst>
                  <a:gd name="T0" fmla="*/ 54 w 104"/>
                  <a:gd name="T1" fmla="*/ -689 h 109"/>
                  <a:gd name="T2" fmla="*/ 0 w 104"/>
                  <a:gd name="T3" fmla="*/ -640 h 109"/>
                  <a:gd name="T4" fmla="*/ 103 w 104"/>
                  <a:gd name="T5" fmla="*/ -581 h 109"/>
                  <a:gd name="T6" fmla="*/ 54 w 104"/>
                  <a:gd name="T7" fmla="*/ -689 h 1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09">
                    <a:moveTo>
                      <a:pt x="54" y="0"/>
                    </a:moveTo>
                    <a:lnTo>
                      <a:pt x="0" y="49"/>
                    </a:lnTo>
                    <a:lnTo>
                      <a:pt x="103" y="10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9" name="Group 70"/>
            <p:cNvGrpSpPr>
              <a:grpSpLocks/>
            </p:cNvGrpSpPr>
            <p:nvPr/>
          </p:nvGrpSpPr>
          <p:grpSpPr bwMode="auto">
            <a:xfrm>
              <a:off x="7931" y="-1672"/>
              <a:ext cx="532" cy="280"/>
              <a:chOff x="7931" y="-1672"/>
              <a:chExt cx="532" cy="280"/>
            </a:xfrm>
          </p:grpSpPr>
          <p:sp>
            <p:nvSpPr>
              <p:cNvPr id="28874" name="Freeform 71"/>
              <p:cNvSpPr>
                <a:spLocks/>
              </p:cNvSpPr>
              <p:nvPr/>
            </p:nvSpPr>
            <p:spPr bwMode="auto">
              <a:xfrm>
                <a:off x="7931" y="-1672"/>
                <a:ext cx="532" cy="280"/>
              </a:xfrm>
              <a:custGeom>
                <a:avLst/>
                <a:gdLst>
                  <a:gd name="T0" fmla="*/ 532 w 532"/>
                  <a:gd name="T1" fmla="*/ -1672 h 280"/>
                  <a:gd name="T2" fmla="*/ 0 w 532"/>
                  <a:gd name="T3" fmla="*/ -1393 h 2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32" h="280">
                    <a:moveTo>
                      <a:pt x="532" y="0"/>
                    </a:moveTo>
                    <a:lnTo>
                      <a:pt x="0" y="279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0" name="Group 72"/>
            <p:cNvGrpSpPr>
              <a:grpSpLocks/>
            </p:cNvGrpSpPr>
            <p:nvPr/>
          </p:nvGrpSpPr>
          <p:grpSpPr bwMode="auto">
            <a:xfrm>
              <a:off x="8436" y="-1722"/>
              <a:ext cx="122" cy="86"/>
              <a:chOff x="8436" y="-1722"/>
              <a:chExt cx="122" cy="86"/>
            </a:xfrm>
          </p:grpSpPr>
          <p:sp>
            <p:nvSpPr>
              <p:cNvPr id="28873" name="Freeform 73"/>
              <p:cNvSpPr>
                <a:spLocks/>
              </p:cNvSpPr>
              <p:nvPr/>
            </p:nvSpPr>
            <p:spPr bwMode="auto">
              <a:xfrm>
                <a:off x="8436" y="-1722"/>
                <a:ext cx="122" cy="86"/>
              </a:xfrm>
              <a:custGeom>
                <a:avLst/>
                <a:gdLst>
                  <a:gd name="T0" fmla="*/ 121 w 122"/>
                  <a:gd name="T1" fmla="*/ -1722 h 86"/>
                  <a:gd name="T2" fmla="*/ 0 w 122"/>
                  <a:gd name="T3" fmla="*/ -1704 h 86"/>
                  <a:gd name="T4" fmla="*/ 36 w 122"/>
                  <a:gd name="T5" fmla="*/ -1636 h 86"/>
                  <a:gd name="T6" fmla="*/ 121 w 122"/>
                  <a:gd name="T7" fmla="*/ -1722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2" h="86">
                    <a:moveTo>
                      <a:pt x="121" y="0"/>
                    </a:moveTo>
                    <a:lnTo>
                      <a:pt x="0" y="18"/>
                    </a:lnTo>
                    <a:lnTo>
                      <a:pt x="36" y="8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1" name="Group 74"/>
            <p:cNvGrpSpPr>
              <a:grpSpLocks/>
            </p:cNvGrpSpPr>
            <p:nvPr/>
          </p:nvGrpSpPr>
          <p:grpSpPr bwMode="auto">
            <a:xfrm>
              <a:off x="7836" y="-1429"/>
              <a:ext cx="122" cy="86"/>
              <a:chOff x="7836" y="-1429"/>
              <a:chExt cx="122" cy="86"/>
            </a:xfrm>
          </p:grpSpPr>
          <p:sp>
            <p:nvSpPr>
              <p:cNvPr id="28872" name="Freeform 75"/>
              <p:cNvSpPr>
                <a:spLocks/>
              </p:cNvSpPr>
              <p:nvPr/>
            </p:nvSpPr>
            <p:spPr bwMode="auto">
              <a:xfrm>
                <a:off x="7836" y="-1429"/>
                <a:ext cx="122" cy="86"/>
              </a:xfrm>
              <a:custGeom>
                <a:avLst/>
                <a:gdLst>
                  <a:gd name="T0" fmla="*/ 86 w 122"/>
                  <a:gd name="T1" fmla="*/ -1429 h 86"/>
                  <a:gd name="T2" fmla="*/ 0 w 122"/>
                  <a:gd name="T3" fmla="*/ -1343 h 86"/>
                  <a:gd name="T4" fmla="*/ 122 w 122"/>
                  <a:gd name="T5" fmla="*/ -1361 h 86"/>
                  <a:gd name="T6" fmla="*/ 86 w 122"/>
                  <a:gd name="T7" fmla="*/ -1429 h 8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2" h="86">
                    <a:moveTo>
                      <a:pt x="86" y="0"/>
                    </a:moveTo>
                    <a:lnTo>
                      <a:pt x="0" y="86"/>
                    </a:lnTo>
                    <a:lnTo>
                      <a:pt x="122" y="6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2" name="Group 76"/>
            <p:cNvGrpSpPr>
              <a:grpSpLocks/>
            </p:cNvGrpSpPr>
            <p:nvPr/>
          </p:nvGrpSpPr>
          <p:grpSpPr bwMode="auto">
            <a:xfrm>
              <a:off x="9486" y="-3962"/>
              <a:ext cx="505" cy="424"/>
              <a:chOff x="9486" y="-3962"/>
              <a:chExt cx="505" cy="424"/>
            </a:xfrm>
          </p:grpSpPr>
          <p:sp>
            <p:nvSpPr>
              <p:cNvPr id="28871" name="Freeform 77"/>
              <p:cNvSpPr>
                <a:spLocks/>
              </p:cNvSpPr>
              <p:nvPr/>
            </p:nvSpPr>
            <p:spPr bwMode="auto">
              <a:xfrm>
                <a:off x="9486" y="-3962"/>
                <a:ext cx="505" cy="424"/>
              </a:xfrm>
              <a:custGeom>
                <a:avLst/>
                <a:gdLst>
                  <a:gd name="T0" fmla="*/ 0 w 505"/>
                  <a:gd name="T1" fmla="*/ -3538 h 424"/>
                  <a:gd name="T2" fmla="*/ 505 w 505"/>
                  <a:gd name="T3" fmla="*/ -3538 h 424"/>
                  <a:gd name="T4" fmla="*/ 505 w 505"/>
                  <a:gd name="T5" fmla="*/ -3962 h 424"/>
                  <a:gd name="T6" fmla="*/ 0 w 505"/>
                  <a:gd name="T7" fmla="*/ -3962 h 424"/>
                  <a:gd name="T8" fmla="*/ 0 w 505"/>
                  <a:gd name="T9" fmla="*/ -3538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5" h="424">
                    <a:moveTo>
                      <a:pt x="0" y="424"/>
                    </a:moveTo>
                    <a:lnTo>
                      <a:pt x="505" y="424"/>
                    </a:lnTo>
                    <a:lnTo>
                      <a:pt x="505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3" name="Group 78"/>
            <p:cNvGrpSpPr>
              <a:grpSpLocks/>
            </p:cNvGrpSpPr>
            <p:nvPr/>
          </p:nvGrpSpPr>
          <p:grpSpPr bwMode="auto">
            <a:xfrm>
              <a:off x="7543" y="-2610"/>
              <a:ext cx="929" cy="424"/>
              <a:chOff x="7543" y="-2610"/>
              <a:chExt cx="929" cy="424"/>
            </a:xfrm>
          </p:grpSpPr>
          <p:sp>
            <p:nvSpPr>
              <p:cNvPr id="28870" name="Freeform 79"/>
              <p:cNvSpPr>
                <a:spLocks/>
              </p:cNvSpPr>
              <p:nvPr/>
            </p:nvSpPr>
            <p:spPr bwMode="auto">
              <a:xfrm>
                <a:off x="7543" y="-2610"/>
                <a:ext cx="929" cy="424"/>
              </a:xfrm>
              <a:custGeom>
                <a:avLst/>
                <a:gdLst>
                  <a:gd name="T0" fmla="*/ 0 w 929"/>
                  <a:gd name="T1" fmla="*/ -2186 h 424"/>
                  <a:gd name="T2" fmla="*/ 929 w 929"/>
                  <a:gd name="T3" fmla="*/ -2186 h 424"/>
                  <a:gd name="T4" fmla="*/ 929 w 929"/>
                  <a:gd name="T5" fmla="*/ -2610 h 424"/>
                  <a:gd name="T6" fmla="*/ 0 w 929"/>
                  <a:gd name="T7" fmla="*/ -2610 h 424"/>
                  <a:gd name="T8" fmla="*/ 0 w 929"/>
                  <a:gd name="T9" fmla="*/ -2186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9" y="424"/>
                    </a:lnTo>
                    <a:lnTo>
                      <a:pt x="929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4" name="Group 80"/>
            <p:cNvGrpSpPr>
              <a:grpSpLocks/>
            </p:cNvGrpSpPr>
            <p:nvPr/>
          </p:nvGrpSpPr>
          <p:grpSpPr bwMode="auto">
            <a:xfrm>
              <a:off x="7543" y="-2610"/>
              <a:ext cx="929" cy="424"/>
              <a:chOff x="7543" y="-2610"/>
              <a:chExt cx="929" cy="424"/>
            </a:xfrm>
          </p:grpSpPr>
          <p:sp>
            <p:nvSpPr>
              <p:cNvPr id="28869" name="Freeform 81"/>
              <p:cNvSpPr>
                <a:spLocks/>
              </p:cNvSpPr>
              <p:nvPr/>
            </p:nvSpPr>
            <p:spPr bwMode="auto">
              <a:xfrm>
                <a:off x="7543" y="-2610"/>
                <a:ext cx="929" cy="424"/>
              </a:xfrm>
              <a:custGeom>
                <a:avLst/>
                <a:gdLst>
                  <a:gd name="T0" fmla="*/ 0 w 929"/>
                  <a:gd name="T1" fmla="*/ -2186 h 424"/>
                  <a:gd name="T2" fmla="*/ 929 w 929"/>
                  <a:gd name="T3" fmla="*/ -2186 h 424"/>
                  <a:gd name="T4" fmla="*/ 929 w 929"/>
                  <a:gd name="T5" fmla="*/ -2610 h 424"/>
                  <a:gd name="T6" fmla="*/ 0 w 929"/>
                  <a:gd name="T7" fmla="*/ -2610 h 424"/>
                  <a:gd name="T8" fmla="*/ 0 w 929"/>
                  <a:gd name="T9" fmla="*/ -2186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9" h="424">
                    <a:moveTo>
                      <a:pt x="0" y="424"/>
                    </a:moveTo>
                    <a:lnTo>
                      <a:pt x="929" y="424"/>
                    </a:lnTo>
                    <a:lnTo>
                      <a:pt x="929" y="0"/>
                    </a:lnTo>
                    <a:lnTo>
                      <a:pt x="0" y="0"/>
                    </a:lnTo>
                    <a:lnTo>
                      <a:pt x="0" y="424"/>
                    </a:lnTo>
                    <a:close/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5" name="Group 82"/>
            <p:cNvGrpSpPr>
              <a:grpSpLocks/>
            </p:cNvGrpSpPr>
            <p:nvPr/>
          </p:nvGrpSpPr>
          <p:grpSpPr bwMode="auto">
            <a:xfrm>
              <a:off x="8977" y="-1343"/>
              <a:ext cx="934" cy="339"/>
              <a:chOff x="8977" y="-1343"/>
              <a:chExt cx="934" cy="339"/>
            </a:xfrm>
          </p:grpSpPr>
          <p:sp>
            <p:nvSpPr>
              <p:cNvPr id="28868" name="Freeform 83"/>
              <p:cNvSpPr>
                <a:spLocks/>
              </p:cNvSpPr>
              <p:nvPr/>
            </p:nvSpPr>
            <p:spPr bwMode="auto">
              <a:xfrm>
                <a:off x="8977" y="-1343"/>
                <a:ext cx="934" cy="339"/>
              </a:xfrm>
              <a:custGeom>
                <a:avLst/>
                <a:gdLst>
                  <a:gd name="T0" fmla="*/ 0 w 934"/>
                  <a:gd name="T1" fmla="*/ -1005 h 339"/>
                  <a:gd name="T2" fmla="*/ 933 w 934"/>
                  <a:gd name="T3" fmla="*/ -1005 h 339"/>
                  <a:gd name="T4" fmla="*/ 933 w 934"/>
                  <a:gd name="T5" fmla="*/ -1343 h 339"/>
                  <a:gd name="T6" fmla="*/ 0 w 934"/>
                  <a:gd name="T7" fmla="*/ -1343 h 339"/>
                  <a:gd name="T8" fmla="*/ 0 w 934"/>
                  <a:gd name="T9" fmla="*/ -1005 h 3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4" h="339">
                    <a:moveTo>
                      <a:pt x="0" y="338"/>
                    </a:moveTo>
                    <a:lnTo>
                      <a:pt x="933" y="338"/>
                    </a:lnTo>
                    <a:lnTo>
                      <a:pt x="933" y="0"/>
                    </a:lnTo>
                    <a:lnTo>
                      <a:pt x="0" y="0"/>
                    </a:ln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84"/>
            <p:cNvGrpSpPr>
              <a:grpSpLocks/>
            </p:cNvGrpSpPr>
            <p:nvPr/>
          </p:nvGrpSpPr>
          <p:grpSpPr bwMode="auto">
            <a:xfrm>
              <a:off x="9991" y="-1447"/>
              <a:ext cx="298" cy="212"/>
              <a:chOff x="9991" y="-1447"/>
              <a:chExt cx="298" cy="212"/>
            </a:xfrm>
          </p:grpSpPr>
          <p:sp>
            <p:nvSpPr>
              <p:cNvPr id="28867" name="Freeform 85"/>
              <p:cNvSpPr>
                <a:spLocks/>
              </p:cNvSpPr>
              <p:nvPr/>
            </p:nvSpPr>
            <p:spPr bwMode="auto">
              <a:xfrm>
                <a:off x="9991" y="-1447"/>
                <a:ext cx="298" cy="212"/>
              </a:xfrm>
              <a:custGeom>
                <a:avLst/>
                <a:gdLst>
                  <a:gd name="T0" fmla="*/ 297 w 298"/>
                  <a:gd name="T1" fmla="*/ -1447 h 212"/>
                  <a:gd name="T2" fmla="*/ 0 w 298"/>
                  <a:gd name="T3" fmla="*/ -1235 h 2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8" h="212">
                    <a:moveTo>
                      <a:pt x="297" y="0"/>
                    </a:moveTo>
                    <a:lnTo>
                      <a:pt x="0" y="212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86"/>
            <p:cNvGrpSpPr>
              <a:grpSpLocks/>
            </p:cNvGrpSpPr>
            <p:nvPr/>
          </p:nvGrpSpPr>
          <p:grpSpPr bwMode="auto">
            <a:xfrm>
              <a:off x="10257" y="-1510"/>
              <a:ext cx="118" cy="100"/>
              <a:chOff x="10257" y="-1510"/>
              <a:chExt cx="118" cy="100"/>
            </a:xfrm>
          </p:grpSpPr>
          <p:sp>
            <p:nvSpPr>
              <p:cNvPr id="28866" name="Freeform 87"/>
              <p:cNvSpPr>
                <a:spLocks/>
              </p:cNvSpPr>
              <p:nvPr/>
            </p:nvSpPr>
            <p:spPr bwMode="auto">
              <a:xfrm>
                <a:off x="10257" y="-1510"/>
                <a:ext cx="118" cy="100"/>
              </a:xfrm>
              <a:custGeom>
                <a:avLst/>
                <a:gdLst>
                  <a:gd name="T0" fmla="*/ 117 w 118"/>
                  <a:gd name="T1" fmla="*/ -1510 h 100"/>
                  <a:gd name="T2" fmla="*/ 0 w 118"/>
                  <a:gd name="T3" fmla="*/ -1474 h 100"/>
                  <a:gd name="T4" fmla="*/ 45 w 118"/>
                  <a:gd name="T5" fmla="*/ -1411 h 100"/>
                  <a:gd name="T6" fmla="*/ 117 w 118"/>
                  <a:gd name="T7" fmla="*/ -151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8" h="100">
                    <a:moveTo>
                      <a:pt x="117" y="0"/>
                    </a:moveTo>
                    <a:lnTo>
                      <a:pt x="0" y="36"/>
                    </a:lnTo>
                    <a:lnTo>
                      <a:pt x="45" y="9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8" name="Group 88"/>
            <p:cNvGrpSpPr>
              <a:grpSpLocks/>
            </p:cNvGrpSpPr>
            <p:nvPr/>
          </p:nvGrpSpPr>
          <p:grpSpPr bwMode="auto">
            <a:xfrm>
              <a:off x="9910" y="-1271"/>
              <a:ext cx="113" cy="100"/>
              <a:chOff x="9910" y="-1271"/>
              <a:chExt cx="113" cy="100"/>
            </a:xfrm>
          </p:grpSpPr>
          <p:sp>
            <p:nvSpPr>
              <p:cNvPr id="28865" name="Freeform 89"/>
              <p:cNvSpPr>
                <a:spLocks/>
              </p:cNvSpPr>
              <p:nvPr/>
            </p:nvSpPr>
            <p:spPr bwMode="auto">
              <a:xfrm>
                <a:off x="9910" y="-1271"/>
                <a:ext cx="113" cy="100"/>
              </a:xfrm>
              <a:custGeom>
                <a:avLst/>
                <a:gdLst>
                  <a:gd name="T0" fmla="*/ 67 w 113"/>
                  <a:gd name="T1" fmla="*/ -1271 h 100"/>
                  <a:gd name="T2" fmla="*/ 0 w 113"/>
                  <a:gd name="T3" fmla="*/ -1172 h 100"/>
                  <a:gd name="T4" fmla="*/ 112 w 113"/>
                  <a:gd name="T5" fmla="*/ -1208 h 100"/>
                  <a:gd name="T6" fmla="*/ 67 w 113"/>
                  <a:gd name="T7" fmla="*/ -1271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" h="100">
                    <a:moveTo>
                      <a:pt x="67" y="0"/>
                    </a:moveTo>
                    <a:lnTo>
                      <a:pt x="0" y="99"/>
                    </a:lnTo>
                    <a:lnTo>
                      <a:pt x="112" y="6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9" name="Group 90"/>
            <p:cNvGrpSpPr>
              <a:grpSpLocks/>
            </p:cNvGrpSpPr>
            <p:nvPr/>
          </p:nvGrpSpPr>
          <p:grpSpPr bwMode="auto">
            <a:xfrm>
              <a:off x="8557" y="-581"/>
              <a:ext cx="1015" cy="424"/>
              <a:chOff x="8557" y="-581"/>
              <a:chExt cx="1015" cy="424"/>
            </a:xfrm>
          </p:grpSpPr>
          <p:sp>
            <p:nvSpPr>
              <p:cNvPr id="28864" name="Freeform 91"/>
              <p:cNvSpPr>
                <a:spLocks/>
              </p:cNvSpPr>
              <p:nvPr/>
            </p:nvSpPr>
            <p:spPr bwMode="auto">
              <a:xfrm>
                <a:off x="8557" y="-581"/>
                <a:ext cx="1015" cy="424"/>
              </a:xfrm>
              <a:custGeom>
                <a:avLst/>
                <a:gdLst>
                  <a:gd name="T0" fmla="*/ 0 w 1015"/>
                  <a:gd name="T1" fmla="*/ -158 h 424"/>
                  <a:gd name="T2" fmla="*/ 1015 w 1015"/>
                  <a:gd name="T3" fmla="*/ -158 h 424"/>
                  <a:gd name="T4" fmla="*/ 1015 w 1015"/>
                  <a:gd name="T5" fmla="*/ -581 h 424"/>
                  <a:gd name="T6" fmla="*/ 0 w 1015"/>
                  <a:gd name="T7" fmla="*/ -581 h 424"/>
                  <a:gd name="T8" fmla="*/ 0 w 1015"/>
                  <a:gd name="T9" fmla="*/ -158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5" h="424">
                    <a:moveTo>
                      <a:pt x="0" y="423"/>
                    </a:moveTo>
                    <a:lnTo>
                      <a:pt x="1015" y="423"/>
                    </a:lnTo>
                    <a:lnTo>
                      <a:pt x="1015" y="0"/>
                    </a:lnTo>
                    <a:lnTo>
                      <a:pt x="0" y="0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0" name="Group 92"/>
            <p:cNvGrpSpPr>
              <a:grpSpLocks/>
            </p:cNvGrpSpPr>
            <p:nvPr/>
          </p:nvGrpSpPr>
          <p:grpSpPr bwMode="auto">
            <a:xfrm>
              <a:off x="8557" y="-581"/>
              <a:ext cx="1015" cy="424"/>
              <a:chOff x="8557" y="-581"/>
              <a:chExt cx="1015" cy="424"/>
            </a:xfrm>
          </p:grpSpPr>
          <p:sp>
            <p:nvSpPr>
              <p:cNvPr id="28863" name="Freeform 93"/>
              <p:cNvSpPr>
                <a:spLocks/>
              </p:cNvSpPr>
              <p:nvPr/>
            </p:nvSpPr>
            <p:spPr bwMode="auto">
              <a:xfrm>
                <a:off x="8557" y="-581"/>
                <a:ext cx="1015" cy="424"/>
              </a:xfrm>
              <a:custGeom>
                <a:avLst/>
                <a:gdLst>
                  <a:gd name="T0" fmla="*/ 0 w 1015"/>
                  <a:gd name="T1" fmla="*/ -158 h 424"/>
                  <a:gd name="T2" fmla="*/ 1015 w 1015"/>
                  <a:gd name="T3" fmla="*/ -158 h 424"/>
                  <a:gd name="T4" fmla="*/ 1015 w 1015"/>
                  <a:gd name="T5" fmla="*/ -581 h 424"/>
                  <a:gd name="T6" fmla="*/ 0 w 1015"/>
                  <a:gd name="T7" fmla="*/ -581 h 424"/>
                  <a:gd name="T8" fmla="*/ 0 w 1015"/>
                  <a:gd name="T9" fmla="*/ -158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5" h="424">
                    <a:moveTo>
                      <a:pt x="0" y="423"/>
                    </a:moveTo>
                    <a:lnTo>
                      <a:pt x="1015" y="423"/>
                    </a:lnTo>
                    <a:lnTo>
                      <a:pt x="1015" y="0"/>
                    </a:lnTo>
                    <a:lnTo>
                      <a:pt x="0" y="0"/>
                    </a:lnTo>
                    <a:lnTo>
                      <a:pt x="0" y="423"/>
                    </a:lnTo>
                    <a:close/>
                  </a:path>
                </a:pathLst>
              </a:custGeom>
              <a:noFill/>
              <a:ln w="1431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1" name="Group 94"/>
            <p:cNvGrpSpPr>
              <a:grpSpLocks/>
            </p:cNvGrpSpPr>
            <p:nvPr/>
          </p:nvGrpSpPr>
          <p:grpSpPr bwMode="auto">
            <a:xfrm>
              <a:off x="9062" y="-791"/>
              <a:ext cx="2" cy="210"/>
              <a:chOff x="9062" y="-791"/>
              <a:chExt cx="2" cy="210"/>
            </a:xfrm>
          </p:grpSpPr>
          <p:sp>
            <p:nvSpPr>
              <p:cNvPr id="28862" name="Freeform 95"/>
              <p:cNvSpPr>
                <a:spLocks/>
              </p:cNvSpPr>
              <p:nvPr/>
            </p:nvSpPr>
            <p:spPr bwMode="auto">
              <a:xfrm>
                <a:off x="9062" y="-791"/>
                <a:ext cx="2" cy="210"/>
              </a:xfrm>
              <a:custGeom>
                <a:avLst/>
                <a:gdLst>
                  <a:gd name="T0" fmla="*/ 0 w 2"/>
                  <a:gd name="T1" fmla="*/ -791 h 210"/>
                  <a:gd name="T2" fmla="*/ 0 w 2"/>
                  <a:gd name="T3" fmla="*/ -581 h 2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10">
                    <a:moveTo>
                      <a:pt x="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45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2" name="Group 96"/>
            <p:cNvGrpSpPr>
              <a:grpSpLocks/>
            </p:cNvGrpSpPr>
            <p:nvPr/>
          </p:nvGrpSpPr>
          <p:grpSpPr bwMode="auto">
            <a:xfrm>
              <a:off x="9062" y="-867"/>
              <a:ext cx="5" cy="5"/>
              <a:chOff x="9062" y="-867"/>
              <a:chExt cx="5" cy="5"/>
            </a:xfrm>
          </p:grpSpPr>
          <p:sp>
            <p:nvSpPr>
              <p:cNvPr id="28861" name="Freeform 97"/>
              <p:cNvSpPr>
                <a:spLocks/>
              </p:cNvSpPr>
              <p:nvPr/>
            </p:nvSpPr>
            <p:spPr bwMode="auto">
              <a:xfrm>
                <a:off x="9062" y="-867"/>
                <a:ext cx="5" cy="5"/>
              </a:xfrm>
              <a:custGeom>
                <a:avLst/>
                <a:gdLst>
                  <a:gd name="T0" fmla="*/ 0 w 5"/>
                  <a:gd name="T1" fmla="*/ -865 h 5"/>
                  <a:gd name="T2" fmla="*/ 5 w 5"/>
                  <a:gd name="T3" fmla="*/ -86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5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3" name="Group 98"/>
            <p:cNvGrpSpPr>
              <a:grpSpLocks/>
            </p:cNvGrpSpPr>
            <p:nvPr/>
          </p:nvGrpSpPr>
          <p:grpSpPr bwMode="auto">
            <a:xfrm>
              <a:off x="9058" y="-863"/>
              <a:ext cx="9" cy="5"/>
              <a:chOff x="9058" y="-863"/>
              <a:chExt cx="9" cy="5"/>
            </a:xfrm>
          </p:grpSpPr>
          <p:sp>
            <p:nvSpPr>
              <p:cNvPr id="28860" name="Freeform 99"/>
              <p:cNvSpPr>
                <a:spLocks/>
              </p:cNvSpPr>
              <p:nvPr/>
            </p:nvSpPr>
            <p:spPr bwMode="auto">
              <a:xfrm>
                <a:off x="9058" y="-863"/>
                <a:ext cx="9" cy="5"/>
              </a:xfrm>
              <a:custGeom>
                <a:avLst/>
                <a:gdLst>
                  <a:gd name="T0" fmla="*/ 0 w 9"/>
                  <a:gd name="T1" fmla="*/ -861 h 5"/>
                  <a:gd name="T2" fmla="*/ 9 w 9"/>
                  <a:gd name="T3" fmla="*/ -86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lnTo>
                      <a:pt x="9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4" name="Group 100"/>
            <p:cNvGrpSpPr>
              <a:grpSpLocks/>
            </p:cNvGrpSpPr>
            <p:nvPr/>
          </p:nvGrpSpPr>
          <p:grpSpPr bwMode="auto">
            <a:xfrm>
              <a:off x="9058" y="-858"/>
              <a:ext cx="14" cy="5"/>
              <a:chOff x="9058" y="-858"/>
              <a:chExt cx="14" cy="5"/>
            </a:xfrm>
          </p:grpSpPr>
          <p:sp>
            <p:nvSpPr>
              <p:cNvPr id="28859" name="Freeform 101"/>
              <p:cNvSpPr>
                <a:spLocks/>
              </p:cNvSpPr>
              <p:nvPr/>
            </p:nvSpPr>
            <p:spPr bwMode="auto">
              <a:xfrm>
                <a:off x="9058" y="-858"/>
                <a:ext cx="14" cy="5"/>
              </a:xfrm>
              <a:custGeom>
                <a:avLst/>
                <a:gdLst>
                  <a:gd name="T0" fmla="*/ 0 w 14"/>
                  <a:gd name="T1" fmla="*/ -856 h 5"/>
                  <a:gd name="T2" fmla="*/ 13 w 14"/>
                  <a:gd name="T3" fmla="*/ -85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" h="5">
                    <a:moveTo>
                      <a:pt x="0" y="2"/>
                    </a:moveTo>
                    <a:lnTo>
                      <a:pt x="13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5" name="Group 102"/>
            <p:cNvGrpSpPr>
              <a:grpSpLocks/>
            </p:cNvGrpSpPr>
            <p:nvPr/>
          </p:nvGrpSpPr>
          <p:grpSpPr bwMode="auto">
            <a:xfrm>
              <a:off x="9053" y="-854"/>
              <a:ext cx="19" cy="5"/>
              <a:chOff x="9053" y="-854"/>
              <a:chExt cx="19" cy="5"/>
            </a:xfrm>
          </p:grpSpPr>
          <p:sp>
            <p:nvSpPr>
              <p:cNvPr id="28858" name="Freeform 103"/>
              <p:cNvSpPr>
                <a:spLocks/>
              </p:cNvSpPr>
              <p:nvPr/>
            </p:nvSpPr>
            <p:spPr bwMode="auto">
              <a:xfrm>
                <a:off x="9053" y="-854"/>
                <a:ext cx="19" cy="5"/>
              </a:xfrm>
              <a:custGeom>
                <a:avLst/>
                <a:gdLst>
                  <a:gd name="T0" fmla="*/ 0 w 19"/>
                  <a:gd name="T1" fmla="*/ -852 h 5"/>
                  <a:gd name="T2" fmla="*/ 18 w 19"/>
                  <a:gd name="T3" fmla="*/ -85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" h="5">
                    <a:moveTo>
                      <a:pt x="0" y="2"/>
                    </a:moveTo>
                    <a:lnTo>
                      <a:pt x="18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6" name="Group 104"/>
            <p:cNvGrpSpPr>
              <a:grpSpLocks/>
            </p:cNvGrpSpPr>
            <p:nvPr/>
          </p:nvGrpSpPr>
          <p:grpSpPr bwMode="auto">
            <a:xfrm>
              <a:off x="9053" y="-849"/>
              <a:ext cx="23" cy="5"/>
              <a:chOff x="9053" y="-849"/>
              <a:chExt cx="23" cy="5"/>
            </a:xfrm>
          </p:grpSpPr>
          <p:sp>
            <p:nvSpPr>
              <p:cNvPr id="28857" name="Freeform 105"/>
              <p:cNvSpPr>
                <a:spLocks/>
              </p:cNvSpPr>
              <p:nvPr/>
            </p:nvSpPr>
            <p:spPr bwMode="auto">
              <a:xfrm>
                <a:off x="9053" y="-849"/>
                <a:ext cx="23" cy="5"/>
              </a:xfrm>
              <a:custGeom>
                <a:avLst/>
                <a:gdLst>
                  <a:gd name="T0" fmla="*/ 0 w 23"/>
                  <a:gd name="T1" fmla="*/ -847 h 5"/>
                  <a:gd name="T2" fmla="*/ 23 w 23"/>
                  <a:gd name="T3" fmla="*/ -847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5">
                    <a:moveTo>
                      <a:pt x="0" y="2"/>
                    </a:moveTo>
                    <a:lnTo>
                      <a:pt x="23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7" name="Group 106"/>
            <p:cNvGrpSpPr>
              <a:grpSpLocks/>
            </p:cNvGrpSpPr>
            <p:nvPr/>
          </p:nvGrpSpPr>
          <p:grpSpPr bwMode="auto">
            <a:xfrm>
              <a:off x="9049" y="-845"/>
              <a:ext cx="28" cy="5"/>
              <a:chOff x="9049" y="-845"/>
              <a:chExt cx="28" cy="5"/>
            </a:xfrm>
          </p:grpSpPr>
          <p:sp>
            <p:nvSpPr>
              <p:cNvPr id="28856" name="Freeform 107"/>
              <p:cNvSpPr>
                <a:spLocks/>
              </p:cNvSpPr>
              <p:nvPr/>
            </p:nvSpPr>
            <p:spPr bwMode="auto">
              <a:xfrm>
                <a:off x="9049" y="-845"/>
                <a:ext cx="28" cy="5"/>
              </a:xfrm>
              <a:custGeom>
                <a:avLst/>
                <a:gdLst>
                  <a:gd name="T0" fmla="*/ 0 w 28"/>
                  <a:gd name="T1" fmla="*/ -843 h 5"/>
                  <a:gd name="T2" fmla="*/ 27 w 28"/>
                  <a:gd name="T3" fmla="*/ -843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" h="5">
                    <a:moveTo>
                      <a:pt x="0" y="2"/>
                    </a:moveTo>
                    <a:lnTo>
                      <a:pt x="27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8" name="Group 108"/>
            <p:cNvGrpSpPr>
              <a:grpSpLocks/>
            </p:cNvGrpSpPr>
            <p:nvPr/>
          </p:nvGrpSpPr>
          <p:grpSpPr bwMode="auto">
            <a:xfrm>
              <a:off x="9049" y="-840"/>
              <a:ext cx="32" cy="5"/>
              <a:chOff x="9049" y="-840"/>
              <a:chExt cx="32" cy="5"/>
            </a:xfrm>
          </p:grpSpPr>
          <p:sp>
            <p:nvSpPr>
              <p:cNvPr id="28855" name="Freeform 109"/>
              <p:cNvSpPr>
                <a:spLocks/>
              </p:cNvSpPr>
              <p:nvPr/>
            </p:nvSpPr>
            <p:spPr bwMode="auto">
              <a:xfrm>
                <a:off x="9049" y="-840"/>
                <a:ext cx="32" cy="5"/>
              </a:xfrm>
              <a:custGeom>
                <a:avLst/>
                <a:gdLst>
                  <a:gd name="T0" fmla="*/ 0 w 32"/>
                  <a:gd name="T1" fmla="*/ -838 h 5"/>
                  <a:gd name="T2" fmla="*/ 31 w 32"/>
                  <a:gd name="T3" fmla="*/ -838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" h="5">
                    <a:moveTo>
                      <a:pt x="0" y="2"/>
                    </a:moveTo>
                    <a:lnTo>
                      <a:pt x="31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9" name="Group 110"/>
            <p:cNvGrpSpPr>
              <a:grpSpLocks/>
            </p:cNvGrpSpPr>
            <p:nvPr/>
          </p:nvGrpSpPr>
          <p:grpSpPr bwMode="auto">
            <a:xfrm>
              <a:off x="9044" y="-836"/>
              <a:ext cx="37" cy="5"/>
              <a:chOff x="9044" y="-836"/>
              <a:chExt cx="37" cy="5"/>
            </a:xfrm>
          </p:grpSpPr>
          <p:sp>
            <p:nvSpPr>
              <p:cNvPr id="28854" name="Freeform 111"/>
              <p:cNvSpPr>
                <a:spLocks/>
              </p:cNvSpPr>
              <p:nvPr/>
            </p:nvSpPr>
            <p:spPr bwMode="auto">
              <a:xfrm>
                <a:off x="9044" y="-836"/>
                <a:ext cx="37" cy="5"/>
              </a:xfrm>
              <a:custGeom>
                <a:avLst/>
                <a:gdLst>
                  <a:gd name="T0" fmla="*/ 0 w 37"/>
                  <a:gd name="T1" fmla="*/ -834 h 5"/>
                  <a:gd name="T2" fmla="*/ 36 w 37"/>
                  <a:gd name="T3" fmla="*/ -834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" h="5">
                    <a:moveTo>
                      <a:pt x="0" y="2"/>
                    </a:moveTo>
                    <a:lnTo>
                      <a:pt x="36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0" name="Group 112"/>
            <p:cNvGrpSpPr>
              <a:grpSpLocks/>
            </p:cNvGrpSpPr>
            <p:nvPr/>
          </p:nvGrpSpPr>
          <p:grpSpPr bwMode="auto">
            <a:xfrm>
              <a:off x="9044" y="-831"/>
              <a:ext cx="41" cy="5"/>
              <a:chOff x="9044" y="-831"/>
              <a:chExt cx="41" cy="5"/>
            </a:xfrm>
          </p:grpSpPr>
          <p:sp>
            <p:nvSpPr>
              <p:cNvPr id="28853" name="Freeform 113"/>
              <p:cNvSpPr>
                <a:spLocks/>
              </p:cNvSpPr>
              <p:nvPr/>
            </p:nvSpPr>
            <p:spPr bwMode="auto">
              <a:xfrm>
                <a:off x="9044" y="-831"/>
                <a:ext cx="41" cy="5"/>
              </a:xfrm>
              <a:custGeom>
                <a:avLst/>
                <a:gdLst>
                  <a:gd name="T0" fmla="*/ 0 w 41"/>
                  <a:gd name="T1" fmla="*/ -829 h 5"/>
                  <a:gd name="T2" fmla="*/ 41 w 41"/>
                  <a:gd name="T3" fmla="*/ -829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1" h="5">
                    <a:moveTo>
                      <a:pt x="0" y="2"/>
                    </a:moveTo>
                    <a:lnTo>
                      <a:pt x="41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1" name="Group 114"/>
            <p:cNvGrpSpPr>
              <a:grpSpLocks/>
            </p:cNvGrpSpPr>
            <p:nvPr/>
          </p:nvGrpSpPr>
          <p:grpSpPr bwMode="auto">
            <a:xfrm>
              <a:off x="9040" y="-827"/>
              <a:ext cx="46" cy="5"/>
              <a:chOff x="9040" y="-827"/>
              <a:chExt cx="46" cy="5"/>
            </a:xfrm>
          </p:grpSpPr>
          <p:sp>
            <p:nvSpPr>
              <p:cNvPr id="28852" name="Freeform 115"/>
              <p:cNvSpPr>
                <a:spLocks/>
              </p:cNvSpPr>
              <p:nvPr/>
            </p:nvSpPr>
            <p:spPr bwMode="auto">
              <a:xfrm>
                <a:off x="9040" y="-827"/>
                <a:ext cx="46" cy="5"/>
              </a:xfrm>
              <a:custGeom>
                <a:avLst/>
                <a:gdLst>
                  <a:gd name="T0" fmla="*/ 0 w 46"/>
                  <a:gd name="T1" fmla="*/ -825 h 5"/>
                  <a:gd name="T2" fmla="*/ 45 w 46"/>
                  <a:gd name="T3" fmla="*/ -82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" h="5">
                    <a:moveTo>
                      <a:pt x="0" y="2"/>
                    </a:moveTo>
                    <a:lnTo>
                      <a:pt x="45" y="2"/>
                    </a:lnTo>
                  </a:path>
                </a:pathLst>
              </a:custGeom>
              <a:noFill/>
              <a:ln w="413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2" name="Group 116"/>
            <p:cNvGrpSpPr>
              <a:grpSpLocks/>
            </p:cNvGrpSpPr>
            <p:nvPr/>
          </p:nvGrpSpPr>
          <p:grpSpPr bwMode="auto">
            <a:xfrm>
              <a:off x="9040" y="-822"/>
              <a:ext cx="50" cy="5"/>
              <a:chOff x="9040" y="-822"/>
              <a:chExt cx="50" cy="5"/>
            </a:xfrm>
          </p:grpSpPr>
          <p:sp>
            <p:nvSpPr>
              <p:cNvPr id="28851" name="Freeform 117"/>
              <p:cNvSpPr>
                <a:spLocks/>
              </p:cNvSpPr>
              <p:nvPr/>
            </p:nvSpPr>
            <p:spPr bwMode="auto">
              <a:xfrm>
                <a:off x="9040" y="-822"/>
                <a:ext cx="50" cy="5"/>
              </a:xfrm>
              <a:custGeom>
                <a:avLst/>
                <a:gdLst>
                  <a:gd name="T0" fmla="*/ 0 w 50"/>
                  <a:gd name="T1" fmla="*/ -820 h 5"/>
                  <a:gd name="T2" fmla="*/ 49 w 50"/>
                  <a:gd name="T3" fmla="*/ -82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0" h="5">
                    <a:moveTo>
                      <a:pt x="0" y="2"/>
                    </a:moveTo>
                    <a:lnTo>
                      <a:pt x="49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3" name="Group 118"/>
            <p:cNvGrpSpPr>
              <a:grpSpLocks/>
            </p:cNvGrpSpPr>
            <p:nvPr/>
          </p:nvGrpSpPr>
          <p:grpSpPr bwMode="auto">
            <a:xfrm>
              <a:off x="9035" y="-818"/>
              <a:ext cx="55" cy="5"/>
              <a:chOff x="9035" y="-818"/>
              <a:chExt cx="55" cy="5"/>
            </a:xfrm>
          </p:grpSpPr>
          <p:sp>
            <p:nvSpPr>
              <p:cNvPr id="28850" name="Freeform 119"/>
              <p:cNvSpPr>
                <a:spLocks/>
              </p:cNvSpPr>
              <p:nvPr/>
            </p:nvSpPr>
            <p:spPr bwMode="auto">
              <a:xfrm>
                <a:off x="9035" y="-818"/>
                <a:ext cx="55" cy="5"/>
              </a:xfrm>
              <a:custGeom>
                <a:avLst/>
                <a:gdLst>
                  <a:gd name="T0" fmla="*/ 0 w 55"/>
                  <a:gd name="T1" fmla="*/ -816 h 5"/>
                  <a:gd name="T2" fmla="*/ 54 w 55"/>
                  <a:gd name="T3" fmla="*/ -81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" h="5">
                    <a:moveTo>
                      <a:pt x="0" y="2"/>
                    </a:moveTo>
                    <a:lnTo>
                      <a:pt x="54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4" name="Group 120"/>
            <p:cNvGrpSpPr>
              <a:grpSpLocks/>
            </p:cNvGrpSpPr>
            <p:nvPr/>
          </p:nvGrpSpPr>
          <p:grpSpPr bwMode="auto">
            <a:xfrm>
              <a:off x="9035" y="-813"/>
              <a:ext cx="59" cy="5"/>
              <a:chOff x="9035" y="-813"/>
              <a:chExt cx="59" cy="5"/>
            </a:xfrm>
          </p:grpSpPr>
          <p:sp>
            <p:nvSpPr>
              <p:cNvPr id="28849" name="Freeform 121"/>
              <p:cNvSpPr>
                <a:spLocks/>
              </p:cNvSpPr>
              <p:nvPr/>
            </p:nvSpPr>
            <p:spPr bwMode="auto">
              <a:xfrm>
                <a:off x="9035" y="-813"/>
                <a:ext cx="59" cy="5"/>
              </a:xfrm>
              <a:custGeom>
                <a:avLst/>
                <a:gdLst>
                  <a:gd name="T0" fmla="*/ 0 w 59"/>
                  <a:gd name="T1" fmla="*/ -811 h 5"/>
                  <a:gd name="T2" fmla="*/ 59 w 59"/>
                  <a:gd name="T3" fmla="*/ -81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5">
                    <a:moveTo>
                      <a:pt x="0" y="2"/>
                    </a:moveTo>
                    <a:lnTo>
                      <a:pt x="59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5" name="Group 122"/>
            <p:cNvGrpSpPr>
              <a:grpSpLocks/>
            </p:cNvGrpSpPr>
            <p:nvPr/>
          </p:nvGrpSpPr>
          <p:grpSpPr bwMode="auto">
            <a:xfrm>
              <a:off x="9031" y="-809"/>
              <a:ext cx="64" cy="5"/>
              <a:chOff x="9031" y="-809"/>
              <a:chExt cx="64" cy="5"/>
            </a:xfrm>
          </p:grpSpPr>
          <p:sp>
            <p:nvSpPr>
              <p:cNvPr id="28848" name="Freeform 123"/>
              <p:cNvSpPr>
                <a:spLocks/>
              </p:cNvSpPr>
              <p:nvPr/>
            </p:nvSpPr>
            <p:spPr bwMode="auto">
              <a:xfrm>
                <a:off x="9031" y="-809"/>
                <a:ext cx="64" cy="5"/>
              </a:xfrm>
              <a:custGeom>
                <a:avLst/>
                <a:gdLst>
                  <a:gd name="T0" fmla="*/ 0 w 64"/>
                  <a:gd name="T1" fmla="*/ -807 h 5"/>
                  <a:gd name="T2" fmla="*/ 63 w 64"/>
                  <a:gd name="T3" fmla="*/ -807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4" h="5">
                    <a:moveTo>
                      <a:pt x="0" y="2"/>
                    </a:moveTo>
                    <a:lnTo>
                      <a:pt x="63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6" name="Group 124"/>
            <p:cNvGrpSpPr>
              <a:grpSpLocks/>
            </p:cNvGrpSpPr>
            <p:nvPr/>
          </p:nvGrpSpPr>
          <p:grpSpPr bwMode="auto">
            <a:xfrm>
              <a:off x="9031" y="-804"/>
              <a:ext cx="68" cy="5"/>
              <a:chOff x="9031" y="-804"/>
              <a:chExt cx="68" cy="5"/>
            </a:xfrm>
          </p:grpSpPr>
          <p:sp>
            <p:nvSpPr>
              <p:cNvPr id="28847" name="Freeform 125"/>
              <p:cNvSpPr>
                <a:spLocks/>
              </p:cNvSpPr>
              <p:nvPr/>
            </p:nvSpPr>
            <p:spPr bwMode="auto">
              <a:xfrm>
                <a:off x="9031" y="-804"/>
                <a:ext cx="68" cy="5"/>
              </a:xfrm>
              <a:custGeom>
                <a:avLst/>
                <a:gdLst>
                  <a:gd name="T0" fmla="*/ 0 w 68"/>
                  <a:gd name="T1" fmla="*/ -802 h 5"/>
                  <a:gd name="T2" fmla="*/ 67 w 68"/>
                  <a:gd name="T3" fmla="*/ -80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5">
                    <a:moveTo>
                      <a:pt x="0" y="2"/>
                    </a:moveTo>
                    <a:lnTo>
                      <a:pt x="67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26"/>
            <p:cNvGrpSpPr>
              <a:grpSpLocks/>
            </p:cNvGrpSpPr>
            <p:nvPr/>
          </p:nvGrpSpPr>
          <p:grpSpPr bwMode="auto">
            <a:xfrm>
              <a:off x="9026" y="-800"/>
              <a:ext cx="73" cy="5"/>
              <a:chOff x="9026" y="-800"/>
              <a:chExt cx="73" cy="5"/>
            </a:xfrm>
          </p:grpSpPr>
          <p:sp>
            <p:nvSpPr>
              <p:cNvPr id="28846" name="Freeform 127"/>
              <p:cNvSpPr>
                <a:spLocks/>
              </p:cNvSpPr>
              <p:nvPr/>
            </p:nvSpPr>
            <p:spPr bwMode="auto">
              <a:xfrm>
                <a:off x="9026" y="-800"/>
                <a:ext cx="73" cy="5"/>
              </a:xfrm>
              <a:custGeom>
                <a:avLst/>
                <a:gdLst>
                  <a:gd name="T0" fmla="*/ 0 w 73"/>
                  <a:gd name="T1" fmla="*/ -798 h 5"/>
                  <a:gd name="T2" fmla="*/ 72 w 73"/>
                  <a:gd name="T3" fmla="*/ -798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" h="5">
                    <a:moveTo>
                      <a:pt x="0" y="2"/>
                    </a:moveTo>
                    <a:lnTo>
                      <a:pt x="72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8"/>
            <p:cNvGrpSpPr>
              <a:grpSpLocks/>
            </p:cNvGrpSpPr>
            <p:nvPr/>
          </p:nvGrpSpPr>
          <p:grpSpPr bwMode="auto">
            <a:xfrm>
              <a:off x="9062" y="-791"/>
              <a:ext cx="5" cy="5"/>
              <a:chOff x="9062" y="-791"/>
              <a:chExt cx="5" cy="5"/>
            </a:xfrm>
          </p:grpSpPr>
          <p:sp>
            <p:nvSpPr>
              <p:cNvPr id="28845" name="Freeform 129"/>
              <p:cNvSpPr>
                <a:spLocks/>
              </p:cNvSpPr>
              <p:nvPr/>
            </p:nvSpPr>
            <p:spPr bwMode="auto">
              <a:xfrm>
                <a:off x="9062" y="-791"/>
                <a:ext cx="5" cy="5"/>
              </a:xfrm>
              <a:custGeom>
                <a:avLst/>
                <a:gdLst>
                  <a:gd name="T0" fmla="*/ 0 w 5"/>
                  <a:gd name="T1" fmla="*/ -789 h 5"/>
                  <a:gd name="T2" fmla="*/ 5 w 5"/>
                  <a:gd name="T3" fmla="*/ -789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5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9" name="Group 130"/>
            <p:cNvGrpSpPr>
              <a:grpSpLocks/>
            </p:cNvGrpSpPr>
            <p:nvPr/>
          </p:nvGrpSpPr>
          <p:grpSpPr bwMode="auto">
            <a:xfrm>
              <a:off x="9058" y="-782"/>
              <a:ext cx="14" cy="5"/>
              <a:chOff x="9058" y="-782"/>
              <a:chExt cx="14" cy="5"/>
            </a:xfrm>
          </p:grpSpPr>
          <p:sp>
            <p:nvSpPr>
              <p:cNvPr id="28844" name="Freeform 131"/>
              <p:cNvSpPr>
                <a:spLocks/>
              </p:cNvSpPr>
              <p:nvPr/>
            </p:nvSpPr>
            <p:spPr bwMode="auto">
              <a:xfrm>
                <a:off x="9058" y="-782"/>
                <a:ext cx="14" cy="5"/>
              </a:xfrm>
              <a:custGeom>
                <a:avLst/>
                <a:gdLst>
                  <a:gd name="T0" fmla="*/ 0 w 14"/>
                  <a:gd name="T1" fmla="*/ -780 h 5"/>
                  <a:gd name="T2" fmla="*/ 13 w 14"/>
                  <a:gd name="T3" fmla="*/ -78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" h="5">
                    <a:moveTo>
                      <a:pt x="0" y="2"/>
                    </a:moveTo>
                    <a:lnTo>
                      <a:pt x="13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0" name="Group 132"/>
            <p:cNvGrpSpPr>
              <a:grpSpLocks/>
            </p:cNvGrpSpPr>
            <p:nvPr/>
          </p:nvGrpSpPr>
          <p:grpSpPr bwMode="auto">
            <a:xfrm>
              <a:off x="9053" y="-773"/>
              <a:ext cx="23" cy="5"/>
              <a:chOff x="9053" y="-773"/>
              <a:chExt cx="23" cy="5"/>
            </a:xfrm>
          </p:grpSpPr>
          <p:sp>
            <p:nvSpPr>
              <p:cNvPr id="28843" name="Freeform 133"/>
              <p:cNvSpPr>
                <a:spLocks/>
              </p:cNvSpPr>
              <p:nvPr/>
            </p:nvSpPr>
            <p:spPr bwMode="auto">
              <a:xfrm>
                <a:off x="9053" y="-773"/>
                <a:ext cx="23" cy="5"/>
              </a:xfrm>
              <a:custGeom>
                <a:avLst/>
                <a:gdLst>
                  <a:gd name="T0" fmla="*/ 0 w 23"/>
                  <a:gd name="T1" fmla="*/ -771 h 5"/>
                  <a:gd name="T2" fmla="*/ 23 w 23"/>
                  <a:gd name="T3" fmla="*/ -77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5">
                    <a:moveTo>
                      <a:pt x="0" y="2"/>
                    </a:moveTo>
                    <a:lnTo>
                      <a:pt x="23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1" name="Group 134"/>
            <p:cNvGrpSpPr>
              <a:grpSpLocks/>
            </p:cNvGrpSpPr>
            <p:nvPr/>
          </p:nvGrpSpPr>
          <p:grpSpPr bwMode="auto">
            <a:xfrm>
              <a:off x="9049" y="-764"/>
              <a:ext cx="32" cy="5"/>
              <a:chOff x="9049" y="-764"/>
              <a:chExt cx="32" cy="5"/>
            </a:xfrm>
          </p:grpSpPr>
          <p:sp>
            <p:nvSpPr>
              <p:cNvPr id="28842" name="Freeform 135"/>
              <p:cNvSpPr>
                <a:spLocks/>
              </p:cNvSpPr>
              <p:nvPr/>
            </p:nvSpPr>
            <p:spPr bwMode="auto">
              <a:xfrm>
                <a:off x="9049" y="-764"/>
                <a:ext cx="32" cy="5"/>
              </a:xfrm>
              <a:custGeom>
                <a:avLst/>
                <a:gdLst>
                  <a:gd name="T0" fmla="*/ 0 w 32"/>
                  <a:gd name="T1" fmla="*/ -762 h 5"/>
                  <a:gd name="T2" fmla="*/ 31 w 32"/>
                  <a:gd name="T3" fmla="*/ -76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" h="5">
                    <a:moveTo>
                      <a:pt x="0" y="2"/>
                    </a:moveTo>
                    <a:lnTo>
                      <a:pt x="31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2" name="Group 136"/>
            <p:cNvGrpSpPr>
              <a:grpSpLocks/>
            </p:cNvGrpSpPr>
            <p:nvPr/>
          </p:nvGrpSpPr>
          <p:grpSpPr bwMode="auto">
            <a:xfrm>
              <a:off x="9044" y="-755"/>
              <a:ext cx="41" cy="5"/>
              <a:chOff x="9044" y="-755"/>
              <a:chExt cx="41" cy="5"/>
            </a:xfrm>
          </p:grpSpPr>
          <p:sp>
            <p:nvSpPr>
              <p:cNvPr id="28841" name="Freeform 137"/>
              <p:cNvSpPr>
                <a:spLocks/>
              </p:cNvSpPr>
              <p:nvPr/>
            </p:nvSpPr>
            <p:spPr bwMode="auto">
              <a:xfrm>
                <a:off x="9044" y="-755"/>
                <a:ext cx="41" cy="5"/>
              </a:xfrm>
              <a:custGeom>
                <a:avLst/>
                <a:gdLst>
                  <a:gd name="T0" fmla="*/ 0 w 41"/>
                  <a:gd name="T1" fmla="*/ -753 h 5"/>
                  <a:gd name="T2" fmla="*/ 41 w 41"/>
                  <a:gd name="T3" fmla="*/ -753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1" h="5">
                    <a:moveTo>
                      <a:pt x="0" y="2"/>
                    </a:moveTo>
                    <a:lnTo>
                      <a:pt x="41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3" name="Group 138"/>
            <p:cNvGrpSpPr>
              <a:grpSpLocks/>
            </p:cNvGrpSpPr>
            <p:nvPr/>
          </p:nvGrpSpPr>
          <p:grpSpPr bwMode="auto">
            <a:xfrm>
              <a:off x="9040" y="-746"/>
              <a:ext cx="50" cy="5"/>
              <a:chOff x="9040" y="-746"/>
              <a:chExt cx="50" cy="5"/>
            </a:xfrm>
          </p:grpSpPr>
          <p:sp>
            <p:nvSpPr>
              <p:cNvPr id="28840" name="Freeform 139"/>
              <p:cNvSpPr>
                <a:spLocks/>
              </p:cNvSpPr>
              <p:nvPr/>
            </p:nvSpPr>
            <p:spPr bwMode="auto">
              <a:xfrm>
                <a:off x="9040" y="-746"/>
                <a:ext cx="50" cy="5"/>
              </a:xfrm>
              <a:custGeom>
                <a:avLst/>
                <a:gdLst>
                  <a:gd name="T0" fmla="*/ 0 w 50"/>
                  <a:gd name="T1" fmla="*/ -744 h 5"/>
                  <a:gd name="T2" fmla="*/ 49 w 50"/>
                  <a:gd name="T3" fmla="*/ -744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0" h="5">
                    <a:moveTo>
                      <a:pt x="0" y="2"/>
                    </a:moveTo>
                    <a:lnTo>
                      <a:pt x="49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4" name="Group 140"/>
            <p:cNvGrpSpPr>
              <a:grpSpLocks/>
            </p:cNvGrpSpPr>
            <p:nvPr/>
          </p:nvGrpSpPr>
          <p:grpSpPr bwMode="auto">
            <a:xfrm>
              <a:off x="9035" y="-737"/>
              <a:ext cx="59" cy="5"/>
              <a:chOff x="9035" y="-737"/>
              <a:chExt cx="59" cy="5"/>
            </a:xfrm>
          </p:grpSpPr>
          <p:sp>
            <p:nvSpPr>
              <p:cNvPr id="28839" name="Freeform 141"/>
              <p:cNvSpPr>
                <a:spLocks/>
              </p:cNvSpPr>
              <p:nvPr/>
            </p:nvSpPr>
            <p:spPr bwMode="auto">
              <a:xfrm>
                <a:off x="9035" y="-737"/>
                <a:ext cx="59" cy="5"/>
              </a:xfrm>
              <a:custGeom>
                <a:avLst/>
                <a:gdLst>
                  <a:gd name="T0" fmla="*/ 0 w 59"/>
                  <a:gd name="T1" fmla="*/ -735 h 5"/>
                  <a:gd name="T2" fmla="*/ 59 w 59"/>
                  <a:gd name="T3" fmla="*/ -73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5">
                    <a:moveTo>
                      <a:pt x="0" y="2"/>
                    </a:moveTo>
                    <a:lnTo>
                      <a:pt x="59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5" name="Group 142"/>
            <p:cNvGrpSpPr>
              <a:grpSpLocks/>
            </p:cNvGrpSpPr>
            <p:nvPr/>
          </p:nvGrpSpPr>
          <p:grpSpPr bwMode="auto">
            <a:xfrm>
              <a:off x="9031" y="-728"/>
              <a:ext cx="68" cy="5"/>
              <a:chOff x="9031" y="-728"/>
              <a:chExt cx="68" cy="5"/>
            </a:xfrm>
          </p:grpSpPr>
          <p:sp>
            <p:nvSpPr>
              <p:cNvPr id="28838" name="Freeform 143"/>
              <p:cNvSpPr>
                <a:spLocks/>
              </p:cNvSpPr>
              <p:nvPr/>
            </p:nvSpPr>
            <p:spPr bwMode="auto">
              <a:xfrm>
                <a:off x="9031" y="-728"/>
                <a:ext cx="68" cy="5"/>
              </a:xfrm>
              <a:custGeom>
                <a:avLst/>
                <a:gdLst>
                  <a:gd name="T0" fmla="*/ 0 w 68"/>
                  <a:gd name="T1" fmla="*/ -726 h 5"/>
                  <a:gd name="T2" fmla="*/ 67 w 68"/>
                  <a:gd name="T3" fmla="*/ -72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5">
                    <a:moveTo>
                      <a:pt x="0" y="2"/>
                    </a:moveTo>
                    <a:lnTo>
                      <a:pt x="67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6" name="Group 144"/>
            <p:cNvGrpSpPr>
              <a:grpSpLocks/>
            </p:cNvGrpSpPr>
            <p:nvPr/>
          </p:nvGrpSpPr>
          <p:grpSpPr bwMode="auto">
            <a:xfrm>
              <a:off x="9910" y="-581"/>
              <a:ext cx="1015" cy="424"/>
              <a:chOff x="9910" y="-581"/>
              <a:chExt cx="1015" cy="424"/>
            </a:xfrm>
          </p:grpSpPr>
          <p:sp>
            <p:nvSpPr>
              <p:cNvPr id="28837" name="Freeform 145"/>
              <p:cNvSpPr>
                <a:spLocks/>
              </p:cNvSpPr>
              <p:nvPr/>
            </p:nvSpPr>
            <p:spPr bwMode="auto">
              <a:xfrm>
                <a:off x="9910" y="-581"/>
                <a:ext cx="1015" cy="424"/>
              </a:xfrm>
              <a:custGeom>
                <a:avLst/>
                <a:gdLst>
                  <a:gd name="T0" fmla="*/ 0 w 1015"/>
                  <a:gd name="T1" fmla="*/ -158 h 424"/>
                  <a:gd name="T2" fmla="*/ 1014 w 1015"/>
                  <a:gd name="T3" fmla="*/ -158 h 424"/>
                  <a:gd name="T4" fmla="*/ 1014 w 1015"/>
                  <a:gd name="T5" fmla="*/ -581 h 424"/>
                  <a:gd name="T6" fmla="*/ 0 w 1015"/>
                  <a:gd name="T7" fmla="*/ -581 h 424"/>
                  <a:gd name="T8" fmla="*/ 0 w 1015"/>
                  <a:gd name="T9" fmla="*/ -158 h 4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5"/>
                  <a:gd name="T16" fmla="*/ 0 h 424"/>
                  <a:gd name="T17" fmla="*/ 1015 w 1015"/>
                  <a:gd name="T18" fmla="*/ 424 h 4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5" h="424">
                    <a:moveTo>
                      <a:pt x="0" y="423"/>
                    </a:moveTo>
                    <a:lnTo>
                      <a:pt x="1014" y="423"/>
                    </a:lnTo>
                    <a:lnTo>
                      <a:pt x="1014" y="0"/>
                    </a:lnTo>
                    <a:lnTo>
                      <a:pt x="0" y="0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  </a:t>
                </a:r>
              </a:p>
            </p:txBody>
          </p:sp>
        </p:grpSp>
        <p:grpSp>
          <p:nvGrpSpPr>
            <p:cNvPr id="28757" name="Group 146"/>
            <p:cNvGrpSpPr>
              <a:grpSpLocks/>
            </p:cNvGrpSpPr>
            <p:nvPr/>
          </p:nvGrpSpPr>
          <p:grpSpPr bwMode="auto">
            <a:xfrm>
              <a:off x="10415" y="-874"/>
              <a:ext cx="2" cy="149"/>
              <a:chOff x="10415" y="-874"/>
              <a:chExt cx="2" cy="149"/>
            </a:xfrm>
          </p:grpSpPr>
          <p:sp>
            <p:nvSpPr>
              <p:cNvPr id="28836" name="Freeform 147"/>
              <p:cNvSpPr>
                <a:spLocks/>
              </p:cNvSpPr>
              <p:nvPr/>
            </p:nvSpPr>
            <p:spPr bwMode="auto">
              <a:xfrm>
                <a:off x="10415" y="-874"/>
                <a:ext cx="2" cy="149"/>
              </a:xfrm>
              <a:custGeom>
                <a:avLst/>
                <a:gdLst>
                  <a:gd name="T0" fmla="*/ 0 w 2"/>
                  <a:gd name="T1" fmla="*/ -874 h 149"/>
                  <a:gd name="T2" fmla="*/ 0 w 2"/>
                  <a:gd name="T3" fmla="*/ -725 h 14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49">
                    <a:moveTo>
                      <a:pt x="0" y="0"/>
                    </a:moveTo>
                    <a:lnTo>
                      <a:pt x="0" y="149"/>
                    </a:lnTo>
                  </a:path>
                </a:pathLst>
              </a:custGeom>
              <a:noFill/>
              <a:ln w="285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8" name="Group 148"/>
            <p:cNvGrpSpPr>
              <a:grpSpLocks/>
            </p:cNvGrpSpPr>
            <p:nvPr/>
          </p:nvGrpSpPr>
          <p:grpSpPr bwMode="auto">
            <a:xfrm>
              <a:off x="10379" y="-732"/>
              <a:ext cx="77" cy="5"/>
              <a:chOff x="10379" y="-732"/>
              <a:chExt cx="77" cy="5"/>
            </a:xfrm>
          </p:grpSpPr>
          <p:sp>
            <p:nvSpPr>
              <p:cNvPr id="28835" name="Freeform 149"/>
              <p:cNvSpPr>
                <a:spLocks/>
              </p:cNvSpPr>
              <p:nvPr/>
            </p:nvSpPr>
            <p:spPr bwMode="auto">
              <a:xfrm>
                <a:off x="10379" y="-732"/>
                <a:ext cx="77" cy="5"/>
              </a:xfrm>
              <a:custGeom>
                <a:avLst/>
                <a:gdLst>
                  <a:gd name="T0" fmla="*/ 0 w 77"/>
                  <a:gd name="T1" fmla="*/ -730 h 5"/>
                  <a:gd name="T2" fmla="*/ 76 w 77"/>
                  <a:gd name="T3" fmla="*/ -73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7" h="5">
                    <a:moveTo>
                      <a:pt x="0" y="2"/>
                    </a:moveTo>
                    <a:lnTo>
                      <a:pt x="76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59" name="Group 150"/>
            <p:cNvGrpSpPr>
              <a:grpSpLocks/>
            </p:cNvGrpSpPr>
            <p:nvPr/>
          </p:nvGrpSpPr>
          <p:grpSpPr bwMode="auto">
            <a:xfrm>
              <a:off x="10379" y="-728"/>
              <a:ext cx="73" cy="5"/>
              <a:chOff x="10379" y="-728"/>
              <a:chExt cx="73" cy="5"/>
            </a:xfrm>
          </p:grpSpPr>
          <p:sp>
            <p:nvSpPr>
              <p:cNvPr id="28834" name="Freeform 151"/>
              <p:cNvSpPr>
                <a:spLocks/>
              </p:cNvSpPr>
              <p:nvPr/>
            </p:nvSpPr>
            <p:spPr bwMode="auto">
              <a:xfrm>
                <a:off x="10379" y="-728"/>
                <a:ext cx="73" cy="5"/>
              </a:xfrm>
              <a:custGeom>
                <a:avLst/>
                <a:gdLst>
                  <a:gd name="T0" fmla="*/ 0 w 73"/>
                  <a:gd name="T1" fmla="*/ -726 h 5"/>
                  <a:gd name="T2" fmla="*/ 72 w 73"/>
                  <a:gd name="T3" fmla="*/ -72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" h="5">
                    <a:moveTo>
                      <a:pt x="0" y="2"/>
                    </a:moveTo>
                    <a:lnTo>
                      <a:pt x="72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0" name="Group 152"/>
            <p:cNvGrpSpPr>
              <a:grpSpLocks/>
            </p:cNvGrpSpPr>
            <p:nvPr/>
          </p:nvGrpSpPr>
          <p:grpSpPr bwMode="auto">
            <a:xfrm>
              <a:off x="10383" y="-723"/>
              <a:ext cx="68" cy="5"/>
              <a:chOff x="10383" y="-723"/>
              <a:chExt cx="68" cy="5"/>
            </a:xfrm>
          </p:grpSpPr>
          <p:sp>
            <p:nvSpPr>
              <p:cNvPr id="28833" name="Freeform 153"/>
              <p:cNvSpPr>
                <a:spLocks/>
              </p:cNvSpPr>
              <p:nvPr/>
            </p:nvSpPr>
            <p:spPr bwMode="auto">
              <a:xfrm>
                <a:off x="10383" y="-723"/>
                <a:ext cx="68" cy="5"/>
              </a:xfrm>
              <a:custGeom>
                <a:avLst/>
                <a:gdLst>
                  <a:gd name="T0" fmla="*/ 0 w 68"/>
                  <a:gd name="T1" fmla="*/ -721 h 5"/>
                  <a:gd name="T2" fmla="*/ 68 w 68"/>
                  <a:gd name="T3" fmla="*/ -72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5">
                    <a:moveTo>
                      <a:pt x="0" y="2"/>
                    </a:moveTo>
                    <a:lnTo>
                      <a:pt x="68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1" name="Group 154"/>
            <p:cNvGrpSpPr>
              <a:grpSpLocks/>
            </p:cNvGrpSpPr>
            <p:nvPr/>
          </p:nvGrpSpPr>
          <p:grpSpPr bwMode="auto">
            <a:xfrm>
              <a:off x="10383" y="-719"/>
              <a:ext cx="64" cy="5"/>
              <a:chOff x="10383" y="-719"/>
              <a:chExt cx="64" cy="5"/>
            </a:xfrm>
          </p:grpSpPr>
          <p:sp>
            <p:nvSpPr>
              <p:cNvPr id="28832" name="Freeform 155"/>
              <p:cNvSpPr>
                <a:spLocks/>
              </p:cNvSpPr>
              <p:nvPr/>
            </p:nvSpPr>
            <p:spPr bwMode="auto">
              <a:xfrm>
                <a:off x="10383" y="-719"/>
                <a:ext cx="64" cy="5"/>
              </a:xfrm>
              <a:custGeom>
                <a:avLst/>
                <a:gdLst>
                  <a:gd name="T0" fmla="*/ 0 w 64"/>
                  <a:gd name="T1" fmla="*/ -716 h 5"/>
                  <a:gd name="T2" fmla="*/ 63 w 64"/>
                  <a:gd name="T3" fmla="*/ -71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4" h="5">
                    <a:moveTo>
                      <a:pt x="0" y="3"/>
                    </a:moveTo>
                    <a:lnTo>
                      <a:pt x="63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2" name="Group 156"/>
            <p:cNvGrpSpPr>
              <a:grpSpLocks/>
            </p:cNvGrpSpPr>
            <p:nvPr/>
          </p:nvGrpSpPr>
          <p:grpSpPr bwMode="auto">
            <a:xfrm>
              <a:off x="10388" y="-714"/>
              <a:ext cx="59" cy="5"/>
              <a:chOff x="10388" y="-714"/>
              <a:chExt cx="59" cy="5"/>
            </a:xfrm>
          </p:grpSpPr>
          <p:sp>
            <p:nvSpPr>
              <p:cNvPr id="28831" name="Freeform 157"/>
              <p:cNvSpPr>
                <a:spLocks/>
              </p:cNvSpPr>
              <p:nvPr/>
            </p:nvSpPr>
            <p:spPr bwMode="auto">
              <a:xfrm>
                <a:off x="10388" y="-714"/>
                <a:ext cx="59" cy="5"/>
              </a:xfrm>
              <a:custGeom>
                <a:avLst/>
                <a:gdLst>
                  <a:gd name="T0" fmla="*/ 0 w 59"/>
                  <a:gd name="T1" fmla="*/ -712 h 5"/>
                  <a:gd name="T2" fmla="*/ 58 w 59"/>
                  <a:gd name="T3" fmla="*/ -71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5">
                    <a:moveTo>
                      <a:pt x="0" y="2"/>
                    </a:moveTo>
                    <a:lnTo>
                      <a:pt x="58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3" name="Group 158"/>
            <p:cNvGrpSpPr>
              <a:grpSpLocks/>
            </p:cNvGrpSpPr>
            <p:nvPr/>
          </p:nvGrpSpPr>
          <p:grpSpPr bwMode="auto">
            <a:xfrm>
              <a:off x="10388" y="-710"/>
              <a:ext cx="55" cy="5"/>
              <a:chOff x="10388" y="-710"/>
              <a:chExt cx="55" cy="5"/>
            </a:xfrm>
          </p:grpSpPr>
          <p:sp>
            <p:nvSpPr>
              <p:cNvPr id="28830" name="Freeform 159"/>
              <p:cNvSpPr>
                <a:spLocks/>
              </p:cNvSpPr>
              <p:nvPr/>
            </p:nvSpPr>
            <p:spPr bwMode="auto">
              <a:xfrm>
                <a:off x="10388" y="-710"/>
                <a:ext cx="55" cy="5"/>
              </a:xfrm>
              <a:custGeom>
                <a:avLst/>
                <a:gdLst>
                  <a:gd name="T0" fmla="*/ 0 w 55"/>
                  <a:gd name="T1" fmla="*/ -707 h 5"/>
                  <a:gd name="T2" fmla="*/ 54 w 55"/>
                  <a:gd name="T3" fmla="*/ -707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" h="5">
                    <a:moveTo>
                      <a:pt x="0" y="3"/>
                    </a:moveTo>
                    <a:lnTo>
                      <a:pt x="54" y="3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4" name="Group 160"/>
            <p:cNvGrpSpPr>
              <a:grpSpLocks/>
            </p:cNvGrpSpPr>
            <p:nvPr/>
          </p:nvGrpSpPr>
          <p:grpSpPr bwMode="auto">
            <a:xfrm>
              <a:off x="10392" y="-705"/>
              <a:ext cx="50" cy="5"/>
              <a:chOff x="10392" y="-705"/>
              <a:chExt cx="50" cy="5"/>
            </a:xfrm>
          </p:grpSpPr>
          <p:sp>
            <p:nvSpPr>
              <p:cNvPr id="28829" name="Freeform 161"/>
              <p:cNvSpPr>
                <a:spLocks/>
              </p:cNvSpPr>
              <p:nvPr/>
            </p:nvSpPr>
            <p:spPr bwMode="auto">
              <a:xfrm>
                <a:off x="10392" y="-705"/>
                <a:ext cx="50" cy="5"/>
              </a:xfrm>
              <a:custGeom>
                <a:avLst/>
                <a:gdLst>
                  <a:gd name="T0" fmla="*/ 0 w 50"/>
                  <a:gd name="T1" fmla="*/ -703 h 5"/>
                  <a:gd name="T2" fmla="*/ 50 w 50"/>
                  <a:gd name="T3" fmla="*/ -703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0" h="5">
                    <a:moveTo>
                      <a:pt x="0" y="2"/>
                    </a:moveTo>
                    <a:lnTo>
                      <a:pt x="50" y="2"/>
                    </a:lnTo>
                  </a:path>
                </a:pathLst>
              </a:custGeom>
              <a:noFill/>
              <a:ln w="413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5" name="Group 162"/>
            <p:cNvGrpSpPr>
              <a:grpSpLocks/>
            </p:cNvGrpSpPr>
            <p:nvPr/>
          </p:nvGrpSpPr>
          <p:grpSpPr bwMode="auto">
            <a:xfrm>
              <a:off x="10392" y="-701"/>
              <a:ext cx="46" cy="5"/>
              <a:chOff x="10392" y="-701"/>
              <a:chExt cx="46" cy="5"/>
            </a:xfrm>
          </p:grpSpPr>
          <p:sp>
            <p:nvSpPr>
              <p:cNvPr id="28828" name="Freeform 163"/>
              <p:cNvSpPr>
                <a:spLocks/>
              </p:cNvSpPr>
              <p:nvPr/>
            </p:nvSpPr>
            <p:spPr bwMode="auto">
              <a:xfrm>
                <a:off x="10392" y="-701"/>
                <a:ext cx="46" cy="5"/>
              </a:xfrm>
              <a:custGeom>
                <a:avLst/>
                <a:gdLst>
                  <a:gd name="T0" fmla="*/ 0 w 46"/>
                  <a:gd name="T1" fmla="*/ -698 h 5"/>
                  <a:gd name="T2" fmla="*/ 45 w 46"/>
                  <a:gd name="T3" fmla="*/ -698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" h="5">
                    <a:moveTo>
                      <a:pt x="0" y="3"/>
                    </a:moveTo>
                    <a:lnTo>
                      <a:pt x="45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6" name="Group 164"/>
            <p:cNvGrpSpPr>
              <a:grpSpLocks/>
            </p:cNvGrpSpPr>
            <p:nvPr/>
          </p:nvGrpSpPr>
          <p:grpSpPr bwMode="auto">
            <a:xfrm>
              <a:off x="10397" y="-696"/>
              <a:ext cx="41" cy="5"/>
              <a:chOff x="10397" y="-696"/>
              <a:chExt cx="41" cy="5"/>
            </a:xfrm>
          </p:grpSpPr>
          <p:sp>
            <p:nvSpPr>
              <p:cNvPr id="28827" name="Freeform 165"/>
              <p:cNvSpPr>
                <a:spLocks/>
              </p:cNvSpPr>
              <p:nvPr/>
            </p:nvSpPr>
            <p:spPr bwMode="auto">
              <a:xfrm>
                <a:off x="10397" y="-696"/>
                <a:ext cx="41" cy="5"/>
              </a:xfrm>
              <a:custGeom>
                <a:avLst/>
                <a:gdLst>
                  <a:gd name="T0" fmla="*/ 0 w 41"/>
                  <a:gd name="T1" fmla="*/ -694 h 5"/>
                  <a:gd name="T2" fmla="*/ 40 w 41"/>
                  <a:gd name="T3" fmla="*/ -694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1" h="5">
                    <a:moveTo>
                      <a:pt x="0" y="2"/>
                    </a:moveTo>
                    <a:lnTo>
                      <a:pt x="40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7" name="Group 166"/>
            <p:cNvGrpSpPr>
              <a:grpSpLocks/>
            </p:cNvGrpSpPr>
            <p:nvPr/>
          </p:nvGrpSpPr>
          <p:grpSpPr bwMode="auto">
            <a:xfrm>
              <a:off x="10397" y="-692"/>
              <a:ext cx="37" cy="5"/>
              <a:chOff x="10397" y="-692"/>
              <a:chExt cx="37" cy="5"/>
            </a:xfrm>
          </p:grpSpPr>
          <p:sp>
            <p:nvSpPr>
              <p:cNvPr id="28826" name="Freeform 167"/>
              <p:cNvSpPr>
                <a:spLocks/>
              </p:cNvSpPr>
              <p:nvPr/>
            </p:nvSpPr>
            <p:spPr bwMode="auto">
              <a:xfrm>
                <a:off x="10397" y="-692"/>
                <a:ext cx="37" cy="5"/>
              </a:xfrm>
              <a:custGeom>
                <a:avLst/>
                <a:gdLst>
                  <a:gd name="T0" fmla="*/ 0 w 37"/>
                  <a:gd name="T1" fmla="*/ -689 h 5"/>
                  <a:gd name="T2" fmla="*/ 36 w 37"/>
                  <a:gd name="T3" fmla="*/ -689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36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168"/>
            <p:cNvGrpSpPr>
              <a:grpSpLocks/>
            </p:cNvGrpSpPr>
            <p:nvPr/>
          </p:nvGrpSpPr>
          <p:grpSpPr bwMode="auto">
            <a:xfrm>
              <a:off x="10401" y="-687"/>
              <a:ext cx="32" cy="5"/>
              <a:chOff x="10401" y="-687"/>
              <a:chExt cx="32" cy="5"/>
            </a:xfrm>
          </p:grpSpPr>
          <p:sp>
            <p:nvSpPr>
              <p:cNvPr id="28825" name="Freeform 169"/>
              <p:cNvSpPr>
                <a:spLocks/>
              </p:cNvSpPr>
              <p:nvPr/>
            </p:nvSpPr>
            <p:spPr bwMode="auto">
              <a:xfrm>
                <a:off x="10401" y="-687"/>
                <a:ext cx="32" cy="5"/>
              </a:xfrm>
              <a:custGeom>
                <a:avLst/>
                <a:gdLst>
                  <a:gd name="T0" fmla="*/ 0 w 32"/>
                  <a:gd name="T1" fmla="*/ -685 h 5"/>
                  <a:gd name="T2" fmla="*/ 32 w 32"/>
                  <a:gd name="T3" fmla="*/ -68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" h="5">
                    <a:moveTo>
                      <a:pt x="0" y="2"/>
                    </a:moveTo>
                    <a:lnTo>
                      <a:pt x="32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170"/>
            <p:cNvGrpSpPr>
              <a:grpSpLocks/>
            </p:cNvGrpSpPr>
            <p:nvPr/>
          </p:nvGrpSpPr>
          <p:grpSpPr bwMode="auto">
            <a:xfrm>
              <a:off x="10401" y="-683"/>
              <a:ext cx="28" cy="5"/>
              <a:chOff x="10401" y="-683"/>
              <a:chExt cx="28" cy="5"/>
            </a:xfrm>
          </p:grpSpPr>
          <p:sp>
            <p:nvSpPr>
              <p:cNvPr id="28824" name="Freeform 171"/>
              <p:cNvSpPr>
                <a:spLocks/>
              </p:cNvSpPr>
              <p:nvPr/>
            </p:nvSpPr>
            <p:spPr bwMode="auto">
              <a:xfrm>
                <a:off x="10401" y="-683"/>
                <a:ext cx="28" cy="5"/>
              </a:xfrm>
              <a:custGeom>
                <a:avLst/>
                <a:gdLst>
                  <a:gd name="T0" fmla="*/ 0 w 28"/>
                  <a:gd name="T1" fmla="*/ -680 h 5"/>
                  <a:gd name="T2" fmla="*/ 27 w 28"/>
                  <a:gd name="T3" fmla="*/ -68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" h="5">
                    <a:moveTo>
                      <a:pt x="0" y="3"/>
                    </a:moveTo>
                    <a:lnTo>
                      <a:pt x="27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0" name="Group 172"/>
            <p:cNvGrpSpPr>
              <a:grpSpLocks/>
            </p:cNvGrpSpPr>
            <p:nvPr/>
          </p:nvGrpSpPr>
          <p:grpSpPr bwMode="auto">
            <a:xfrm>
              <a:off x="10406" y="-678"/>
              <a:ext cx="23" cy="5"/>
              <a:chOff x="10406" y="-678"/>
              <a:chExt cx="23" cy="5"/>
            </a:xfrm>
          </p:grpSpPr>
          <p:sp>
            <p:nvSpPr>
              <p:cNvPr id="28823" name="Freeform 173"/>
              <p:cNvSpPr>
                <a:spLocks/>
              </p:cNvSpPr>
              <p:nvPr/>
            </p:nvSpPr>
            <p:spPr bwMode="auto">
              <a:xfrm>
                <a:off x="10406" y="-678"/>
                <a:ext cx="23" cy="5"/>
              </a:xfrm>
              <a:custGeom>
                <a:avLst/>
                <a:gdLst>
                  <a:gd name="T0" fmla="*/ 0 w 23"/>
                  <a:gd name="T1" fmla="*/ -676 h 5"/>
                  <a:gd name="T2" fmla="*/ 22 w 23"/>
                  <a:gd name="T3" fmla="*/ -67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5">
                    <a:moveTo>
                      <a:pt x="0" y="2"/>
                    </a:moveTo>
                    <a:lnTo>
                      <a:pt x="22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1" name="Group 174"/>
            <p:cNvGrpSpPr>
              <a:grpSpLocks/>
            </p:cNvGrpSpPr>
            <p:nvPr/>
          </p:nvGrpSpPr>
          <p:grpSpPr bwMode="auto">
            <a:xfrm>
              <a:off x="10406" y="-674"/>
              <a:ext cx="19" cy="5"/>
              <a:chOff x="10406" y="-674"/>
              <a:chExt cx="19" cy="5"/>
            </a:xfrm>
          </p:grpSpPr>
          <p:sp>
            <p:nvSpPr>
              <p:cNvPr id="28822" name="Freeform 175"/>
              <p:cNvSpPr>
                <a:spLocks/>
              </p:cNvSpPr>
              <p:nvPr/>
            </p:nvSpPr>
            <p:spPr bwMode="auto">
              <a:xfrm>
                <a:off x="10406" y="-674"/>
                <a:ext cx="19" cy="5"/>
              </a:xfrm>
              <a:custGeom>
                <a:avLst/>
                <a:gdLst>
                  <a:gd name="T0" fmla="*/ 0 w 19"/>
                  <a:gd name="T1" fmla="*/ -671 h 5"/>
                  <a:gd name="T2" fmla="*/ 18 w 19"/>
                  <a:gd name="T3" fmla="*/ -67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" h="5">
                    <a:moveTo>
                      <a:pt x="0" y="3"/>
                    </a:moveTo>
                    <a:lnTo>
                      <a:pt x="18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2" name="Group 176"/>
            <p:cNvGrpSpPr>
              <a:grpSpLocks/>
            </p:cNvGrpSpPr>
            <p:nvPr/>
          </p:nvGrpSpPr>
          <p:grpSpPr bwMode="auto">
            <a:xfrm>
              <a:off x="10410" y="-669"/>
              <a:ext cx="14" cy="5"/>
              <a:chOff x="10410" y="-669"/>
              <a:chExt cx="14" cy="5"/>
            </a:xfrm>
          </p:grpSpPr>
          <p:sp>
            <p:nvSpPr>
              <p:cNvPr id="28821" name="Freeform 177"/>
              <p:cNvSpPr>
                <a:spLocks/>
              </p:cNvSpPr>
              <p:nvPr/>
            </p:nvSpPr>
            <p:spPr bwMode="auto">
              <a:xfrm>
                <a:off x="10410" y="-669"/>
                <a:ext cx="14" cy="5"/>
              </a:xfrm>
              <a:custGeom>
                <a:avLst/>
                <a:gdLst>
                  <a:gd name="T0" fmla="*/ 0 w 14"/>
                  <a:gd name="T1" fmla="*/ -667 h 5"/>
                  <a:gd name="T2" fmla="*/ 14 w 14"/>
                  <a:gd name="T3" fmla="*/ -667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" h="5">
                    <a:moveTo>
                      <a:pt x="0" y="2"/>
                    </a:moveTo>
                    <a:lnTo>
                      <a:pt x="14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3" name="Group 178"/>
            <p:cNvGrpSpPr>
              <a:grpSpLocks/>
            </p:cNvGrpSpPr>
            <p:nvPr/>
          </p:nvGrpSpPr>
          <p:grpSpPr bwMode="auto">
            <a:xfrm>
              <a:off x="10410" y="-665"/>
              <a:ext cx="9" cy="5"/>
              <a:chOff x="10410" y="-665"/>
              <a:chExt cx="9" cy="5"/>
            </a:xfrm>
          </p:grpSpPr>
          <p:sp>
            <p:nvSpPr>
              <p:cNvPr id="28820" name="Freeform 179"/>
              <p:cNvSpPr>
                <a:spLocks/>
              </p:cNvSpPr>
              <p:nvPr/>
            </p:nvSpPr>
            <p:spPr bwMode="auto">
              <a:xfrm>
                <a:off x="10410" y="-665"/>
                <a:ext cx="9" cy="5"/>
              </a:xfrm>
              <a:custGeom>
                <a:avLst/>
                <a:gdLst>
                  <a:gd name="T0" fmla="*/ 0 w 9"/>
                  <a:gd name="T1" fmla="*/ -662 h 5"/>
                  <a:gd name="T2" fmla="*/ 9 w 9"/>
                  <a:gd name="T3" fmla="*/ -66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lnTo>
                      <a:pt x="9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4" name="Group 180"/>
            <p:cNvGrpSpPr>
              <a:grpSpLocks/>
            </p:cNvGrpSpPr>
            <p:nvPr/>
          </p:nvGrpSpPr>
          <p:grpSpPr bwMode="auto">
            <a:xfrm>
              <a:off x="10415" y="-660"/>
              <a:ext cx="5" cy="5"/>
              <a:chOff x="10415" y="-660"/>
              <a:chExt cx="5" cy="5"/>
            </a:xfrm>
          </p:grpSpPr>
          <p:sp>
            <p:nvSpPr>
              <p:cNvPr id="28819" name="Freeform 181"/>
              <p:cNvSpPr>
                <a:spLocks/>
              </p:cNvSpPr>
              <p:nvPr/>
            </p:nvSpPr>
            <p:spPr bwMode="auto">
              <a:xfrm>
                <a:off x="10415" y="-660"/>
                <a:ext cx="5" cy="5"/>
              </a:xfrm>
              <a:custGeom>
                <a:avLst/>
                <a:gdLst>
                  <a:gd name="T0" fmla="*/ 0 w 5"/>
                  <a:gd name="T1" fmla="*/ -658 h 5"/>
                  <a:gd name="T2" fmla="*/ 4 w 5"/>
                  <a:gd name="T3" fmla="*/ -658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4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5" name="Group 182"/>
            <p:cNvGrpSpPr>
              <a:grpSpLocks/>
            </p:cNvGrpSpPr>
            <p:nvPr/>
          </p:nvGrpSpPr>
          <p:grpSpPr bwMode="auto">
            <a:xfrm>
              <a:off x="10379" y="-656"/>
              <a:ext cx="77" cy="5"/>
              <a:chOff x="10379" y="-656"/>
              <a:chExt cx="77" cy="5"/>
            </a:xfrm>
          </p:grpSpPr>
          <p:sp>
            <p:nvSpPr>
              <p:cNvPr id="28818" name="Freeform 183"/>
              <p:cNvSpPr>
                <a:spLocks/>
              </p:cNvSpPr>
              <p:nvPr/>
            </p:nvSpPr>
            <p:spPr bwMode="auto">
              <a:xfrm>
                <a:off x="10379" y="-656"/>
                <a:ext cx="77" cy="5"/>
              </a:xfrm>
              <a:custGeom>
                <a:avLst/>
                <a:gdLst>
                  <a:gd name="T0" fmla="*/ 0 w 77"/>
                  <a:gd name="T1" fmla="*/ -653 h 5"/>
                  <a:gd name="T2" fmla="*/ 76 w 77"/>
                  <a:gd name="T3" fmla="*/ -653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7" h="5">
                    <a:moveTo>
                      <a:pt x="0" y="3"/>
                    </a:moveTo>
                    <a:lnTo>
                      <a:pt x="76" y="3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6" name="Group 184"/>
            <p:cNvGrpSpPr>
              <a:grpSpLocks/>
            </p:cNvGrpSpPr>
            <p:nvPr/>
          </p:nvGrpSpPr>
          <p:grpSpPr bwMode="auto">
            <a:xfrm>
              <a:off x="10379" y="-651"/>
              <a:ext cx="73" cy="5"/>
              <a:chOff x="10379" y="-651"/>
              <a:chExt cx="73" cy="5"/>
            </a:xfrm>
          </p:grpSpPr>
          <p:sp>
            <p:nvSpPr>
              <p:cNvPr id="28817" name="Freeform 185"/>
              <p:cNvSpPr>
                <a:spLocks/>
              </p:cNvSpPr>
              <p:nvPr/>
            </p:nvSpPr>
            <p:spPr bwMode="auto">
              <a:xfrm>
                <a:off x="10379" y="-651"/>
                <a:ext cx="73" cy="5"/>
              </a:xfrm>
              <a:custGeom>
                <a:avLst/>
                <a:gdLst>
                  <a:gd name="T0" fmla="*/ 0 w 73"/>
                  <a:gd name="T1" fmla="*/ -649 h 5"/>
                  <a:gd name="T2" fmla="*/ 72 w 73"/>
                  <a:gd name="T3" fmla="*/ -649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3" h="5">
                    <a:moveTo>
                      <a:pt x="0" y="2"/>
                    </a:moveTo>
                    <a:lnTo>
                      <a:pt x="72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7" name="Group 186"/>
            <p:cNvGrpSpPr>
              <a:grpSpLocks/>
            </p:cNvGrpSpPr>
            <p:nvPr/>
          </p:nvGrpSpPr>
          <p:grpSpPr bwMode="auto">
            <a:xfrm>
              <a:off x="10383" y="-647"/>
              <a:ext cx="68" cy="5"/>
              <a:chOff x="10383" y="-647"/>
              <a:chExt cx="68" cy="5"/>
            </a:xfrm>
          </p:grpSpPr>
          <p:sp>
            <p:nvSpPr>
              <p:cNvPr id="28816" name="Freeform 187"/>
              <p:cNvSpPr>
                <a:spLocks/>
              </p:cNvSpPr>
              <p:nvPr/>
            </p:nvSpPr>
            <p:spPr bwMode="auto">
              <a:xfrm>
                <a:off x="10383" y="-647"/>
                <a:ext cx="68" cy="5"/>
              </a:xfrm>
              <a:custGeom>
                <a:avLst/>
                <a:gdLst>
                  <a:gd name="T0" fmla="*/ 0 w 68"/>
                  <a:gd name="T1" fmla="*/ -644 h 5"/>
                  <a:gd name="T2" fmla="*/ 68 w 68"/>
                  <a:gd name="T3" fmla="*/ -644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" h="5">
                    <a:moveTo>
                      <a:pt x="0" y="3"/>
                    </a:moveTo>
                    <a:lnTo>
                      <a:pt x="68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8" name="Group 188"/>
            <p:cNvGrpSpPr>
              <a:grpSpLocks/>
            </p:cNvGrpSpPr>
            <p:nvPr/>
          </p:nvGrpSpPr>
          <p:grpSpPr bwMode="auto">
            <a:xfrm>
              <a:off x="10383" y="-642"/>
              <a:ext cx="64" cy="5"/>
              <a:chOff x="10383" y="-642"/>
              <a:chExt cx="64" cy="5"/>
            </a:xfrm>
          </p:grpSpPr>
          <p:sp>
            <p:nvSpPr>
              <p:cNvPr id="28815" name="Freeform 189"/>
              <p:cNvSpPr>
                <a:spLocks/>
              </p:cNvSpPr>
              <p:nvPr/>
            </p:nvSpPr>
            <p:spPr bwMode="auto">
              <a:xfrm>
                <a:off x="10383" y="-642"/>
                <a:ext cx="64" cy="5"/>
              </a:xfrm>
              <a:custGeom>
                <a:avLst/>
                <a:gdLst>
                  <a:gd name="T0" fmla="*/ 0 w 64"/>
                  <a:gd name="T1" fmla="*/ -640 h 5"/>
                  <a:gd name="T2" fmla="*/ 63 w 64"/>
                  <a:gd name="T3" fmla="*/ -64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4" h="5">
                    <a:moveTo>
                      <a:pt x="0" y="2"/>
                    </a:moveTo>
                    <a:lnTo>
                      <a:pt x="63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79" name="Group 190"/>
            <p:cNvGrpSpPr>
              <a:grpSpLocks/>
            </p:cNvGrpSpPr>
            <p:nvPr/>
          </p:nvGrpSpPr>
          <p:grpSpPr bwMode="auto">
            <a:xfrm>
              <a:off x="10388" y="-638"/>
              <a:ext cx="59" cy="5"/>
              <a:chOff x="10388" y="-638"/>
              <a:chExt cx="59" cy="5"/>
            </a:xfrm>
          </p:grpSpPr>
          <p:sp>
            <p:nvSpPr>
              <p:cNvPr id="28814" name="Freeform 191"/>
              <p:cNvSpPr>
                <a:spLocks/>
              </p:cNvSpPr>
              <p:nvPr/>
            </p:nvSpPr>
            <p:spPr bwMode="auto">
              <a:xfrm>
                <a:off x="10388" y="-638"/>
                <a:ext cx="59" cy="5"/>
              </a:xfrm>
              <a:custGeom>
                <a:avLst/>
                <a:gdLst>
                  <a:gd name="T0" fmla="*/ 0 w 59"/>
                  <a:gd name="T1" fmla="*/ -635 h 5"/>
                  <a:gd name="T2" fmla="*/ 58 w 59"/>
                  <a:gd name="T3" fmla="*/ -63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" h="5">
                    <a:moveTo>
                      <a:pt x="0" y="3"/>
                    </a:moveTo>
                    <a:lnTo>
                      <a:pt x="58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0" name="Group 192"/>
            <p:cNvGrpSpPr>
              <a:grpSpLocks/>
            </p:cNvGrpSpPr>
            <p:nvPr/>
          </p:nvGrpSpPr>
          <p:grpSpPr bwMode="auto">
            <a:xfrm>
              <a:off x="10388" y="-633"/>
              <a:ext cx="55" cy="5"/>
              <a:chOff x="10388" y="-633"/>
              <a:chExt cx="55" cy="5"/>
            </a:xfrm>
          </p:grpSpPr>
          <p:sp>
            <p:nvSpPr>
              <p:cNvPr id="28813" name="Freeform 193"/>
              <p:cNvSpPr>
                <a:spLocks/>
              </p:cNvSpPr>
              <p:nvPr/>
            </p:nvSpPr>
            <p:spPr bwMode="auto">
              <a:xfrm>
                <a:off x="10388" y="-633"/>
                <a:ext cx="55" cy="5"/>
              </a:xfrm>
              <a:custGeom>
                <a:avLst/>
                <a:gdLst>
                  <a:gd name="T0" fmla="*/ 0 w 55"/>
                  <a:gd name="T1" fmla="*/ -631 h 5"/>
                  <a:gd name="T2" fmla="*/ 54 w 55"/>
                  <a:gd name="T3" fmla="*/ -63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5" h="5">
                    <a:moveTo>
                      <a:pt x="0" y="2"/>
                    </a:moveTo>
                    <a:lnTo>
                      <a:pt x="54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1" name="Group 194"/>
            <p:cNvGrpSpPr>
              <a:grpSpLocks/>
            </p:cNvGrpSpPr>
            <p:nvPr/>
          </p:nvGrpSpPr>
          <p:grpSpPr bwMode="auto">
            <a:xfrm>
              <a:off x="10392" y="-629"/>
              <a:ext cx="50" cy="5"/>
              <a:chOff x="10392" y="-629"/>
              <a:chExt cx="50" cy="5"/>
            </a:xfrm>
          </p:grpSpPr>
          <p:sp>
            <p:nvSpPr>
              <p:cNvPr id="28812" name="Freeform 195"/>
              <p:cNvSpPr>
                <a:spLocks/>
              </p:cNvSpPr>
              <p:nvPr/>
            </p:nvSpPr>
            <p:spPr bwMode="auto">
              <a:xfrm>
                <a:off x="10392" y="-629"/>
                <a:ext cx="50" cy="5"/>
              </a:xfrm>
              <a:custGeom>
                <a:avLst/>
                <a:gdLst>
                  <a:gd name="T0" fmla="*/ 0 w 50"/>
                  <a:gd name="T1" fmla="*/ -626 h 5"/>
                  <a:gd name="T2" fmla="*/ 50 w 50"/>
                  <a:gd name="T3" fmla="*/ -62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0" h="5">
                    <a:moveTo>
                      <a:pt x="0" y="3"/>
                    </a:moveTo>
                    <a:lnTo>
                      <a:pt x="50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2" name="Group 196"/>
            <p:cNvGrpSpPr>
              <a:grpSpLocks/>
            </p:cNvGrpSpPr>
            <p:nvPr/>
          </p:nvGrpSpPr>
          <p:grpSpPr bwMode="auto">
            <a:xfrm>
              <a:off x="10392" y="-624"/>
              <a:ext cx="46" cy="5"/>
              <a:chOff x="10392" y="-624"/>
              <a:chExt cx="46" cy="5"/>
            </a:xfrm>
          </p:grpSpPr>
          <p:sp>
            <p:nvSpPr>
              <p:cNvPr id="28811" name="Freeform 197"/>
              <p:cNvSpPr>
                <a:spLocks/>
              </p:cNvSpPr>
              <p:nvPr/>
            </p:nvSpPr>
            <p:spPr bwMode="auto">
              <a:xfrm>
                <a:off x="10392" y="-624"/>
                <a:ext cx="46" cy="5"/>
              </a:xfrm>
              <a:custGeom>
                <a:avLst/>
                <a:gdLst>
                  <a:gd name="T0" fmla="*/ 0 w 46"/>
                  <a:gd name="T1" fmla="*/ -622 h 5"/>
                  <a:gd name="T2" fmla="*/ 45 w 46"/>
                  <a:gd name="T3" fmla="*/ -622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6" h="5">
                    <a:moveTo>
                      <a:pt x="0" y="2"/>
                    </a:moveTo>
                    <a:lnTo>
                      <a:pt x="45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3" name="Group 198"/>
            <p:cNvGrpSpPr>
              <a:grpSpLocks/>
            </p:cNvGrpSpPr>
            <p:nvPr/>
          </p:nvGrpSpPr>
          <p:grpSpPr bwMode="auto">
            <a:xfrm>
              <a:off x="10397" y="-620"/>
              <a:ext cx="41" cy="5"/>
              <a:chOff x="10397" y="-620"/>
              <a:chExt cx="41" cy="5"/>
            </a:xfrm>
          </p:grpSpPr>
          <p:sp>
            <p:nvSpPr>
              <p:cNvPr id="28810" name="Freeform 199"/>
              <p:cNvSpPr>
                <a:spLocks/>
              </p:cNvSpPr>
              <p:nvPr/>
            </p:nvSpPr>
            <p:spPr bwMode="auto">
              <a:xfrm>
                <a:off x="10397" y="-620"/>
                <a:ext cx="41" cy="5"/>
              </a:xfrm>
              <a:custGeom>
                <a:avLst/>
                <a:gdLst>
                  <a:gd name="T0" fmla="*/ 0 w 41"/>
                  <a:gd name="T1" fmla="*/ -617 h 5"/>
                  <a:gd name="T2" fmla="*/ 40 w 41"/>
                  <a:gd name="T3" fmla="*/ -617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1" h="5">
                    <a:moveTo>
                      <a:pt x="0" y="3"/>
                    </a:moveTo>
                    <a:lnTo>
                      <a:pt x="40" y="3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4" name="Group 200"/>
            <p:cNvGrpSpPr>
              <a:grpSpLocks/>
            </p:cNvGrpSpPr>
            <p:nvPr/>
          </p:nvGrpSpPr>
          <p:grpSpPr bwMode="auto">
            <a:xfrm>
              <a:off x="10397" y="-615"/>
              <a:ext cx="37" cy="5"/>
              <a:chOff x="10397" y="-615"/>
              <a:chExt cx="37" cy="5"/>
            </a:xfrm>
          </p:grpSpPr>
          <p:sp>
            <p:nvSpPr>
              <p:cNvPr id="28809" name="Freeform 201"/>
              <p:cNvSpPr>
                <a:spLocks/>
              </p:cNvSpPr>
              <p:nvPr/>
            </p:nvSpPr>
            <p:spPr bwMode="auto">
              <a:xfrm>
                <a:off x="10397" y="-615"/>
                <a:ext cx="37" cy="5"/>
              </a:xfrm>
              <a:custGeom>
                <a:avLst/>
                <a:gdLst>
                  <a:gd name="T0" fmla="*/ 0 w 37"/>
                  <a:gd name="T1" fmla="*/ -613 h 5"/>
                  <a:gd name="T2" fmla="*/ 36 w 37"/>
                  <a:gd name="T3" fmla="*/ -613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" h="5">
                    <a:moveTo>
                      <a:pt x="0" y="2"/>
                    </a:moveTo>
                    <a:lnTo>
                      <a:pt x="36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5" name="Group 202"/>
            <p:cNvGrpSpPr>
              <a:grpSpLocks/>
            </p:cNvGrpSpPr>
            <p:nvPr/>
          </p:nvGrpSpPr>
          <p:grpSpPr bwMode="auto">
            <a:xfrm>
              <a:off x="10401" y="-611"/>
              <a:ext cx="32" cy="5"/>
              <a:chOff x="10401" y="-611"/>
              <a:chExt cx="32" cy="5"/>
            </a:xfrm>
          </p:grpSpPr>
          <p:sp>
            <p:nvSpPr>
              <p:cNvPr id="28808" name="Freeform 203"/>
              <p:cNvSpPr>
                <a:spLocks/>
              </p:cNvSpPr>
              <p:nvPr/>
            </p:nvSpPr>
            <p:spPr bwMode="auto">
              <a:xfrm>
                <a:off x="10401" y="-611"/>
                <a:ext cx="32" cy="5"/>
              </a:xfrm>
              <a:custGeom>
                <a:avLst/>
                <a:gdLst>
                  <a:gd name="T0" fmla="*/ 0 w 32"/>
                  <a:gd name="T1" fmla="*/ -608 h 5"/>
                  <a:gd name="T2" fmla="*/ 32 w 32"/>
                  <a:gd name="T3" fmla="*/ -608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2" h="5">
                    <a:moveTo>
                      <a:pt x="0" y="3"/>
                    </a:moveTo>
                    <a:lnTo>
                      <a:pt x="32" y="3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6" name="Group 204"/>
            <p:cNvGrpSpPr>
              <a:grpSpLocks/>
            </p:cNvGrpSpPr>
            <p:nvPr/>
          </p:nvGrpSpPr>
          <p:grpSpPr bwMode="auto">
            <a:xfrm>
              <a:off x="10401" y="-606"/>
              <a:ext cx="28" cy="5"/>
              <a:chOff x="10401" y="-606"/>
              <a:chExt cx="28" cy="5"/>
            </a:xfrm>
          </p:grpSpPr>
          <p:sp>
            <p:nvSpPr>
              <p:cNvPr id="28807" name="Freeform 205"/>
              <p:cNvSpPr>
                <a:spLocks/>
              </p:cNvSpPr>
              <p:nvPr/>
            </p:nvSpPr>
            <p:spPr bwMode="auto">
              <a:xfrm>
                <a:off x="10401" y="-606"/>
                <a:ext cx="28" cy="5"/>
              </a:xfrm>
              <a:custGeom>
                <a:avLst/>
                <a:gdLst>
                  <a:gd name="T0" fmla="*/ 0 w 28"/>
                  <a:gd name="T1" fmla="*/ -604 h 5"/>
                  <a:gd name="T2" fmla="*/ 27 w 28"/>
                  <a:gd name="T3" fmla="*/ -604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" h="5">
                    <a:moveTo>
                      <a:pt x="0" y="2"/>
                    </a:moveTo>
                    <a:lnTo>
                      <a:pt x="27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7" name="Group 206"/>
            <p:cNvGrpSpPr>
              <a:grpSpLocks/>
            </p:cNvGrpSpPr>
            <p:nvPr/>
          </p:nvGrpSpPr>
          <p:grpSpPr bwMode="auto">
            <a:xfrm>
              <a:off x="10406" y="-602"/>
              <a:ext cx="23" cy="5"/>
              <a:chOff x="10406" y="-602"/>
              <a:chExt cx="23" cy="5"/>
            </a:xfrm>
          </p:grpSpPr>
          <p:sp>
            <p:nvSpPr>
              <p:cNvPr id="28806" name="Freeform 207"/>
              <p:cNvSpPr>
                <a:spLocks/>
              </p:cNvSpPr>
              <p:nvPr/>
            </p:nvSpPr>
            <p:spPr bwMode="auto">
              <a:xfrm>
                <a:off x="10406" y="-602"/>
                <a:ext cx="23" cy="5"/>
              </a:xfrm>
              <a:custGeom>
                <a:avLst/>
                <a:gdLst>
                  <a:gd name="T0" fmla="*/ 0 w 23"/>
                  <a:gd name="T1" fmla="*/ -599 h 5"/>
                  <a:gd name="T2" fmla="*/ 22 w 23"/>
                  <a:gd name="T3" fmla="*/ -599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" h="5">
                    <a:moveTo>
                      <a:pt x="0" y="3"/>
                    </a:moveTo>
                    <a:lnTo>
                      <a:pt x="22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8" name="Group 208"/>
            <p:cNvGrpSpPr>
              <a:grpSpLocks/>
            </p:cNvGrpSpPr>
            <p:nvPr/>
          </p:nvGrpSpPr>
          <p:grpSpPr bwMode="auto">
            <a:xfrm>
              <a:off x="10406" y="-597"/>
              <a:ext cx="19" cy="5"/>
              <a:chOff x="10406" y="-597"/>
              <a:chExt cx="19" cy="5"/>
            </a:xfrm>
          </p:grpSpPr>
          <p:sp>
            <p:nvSpPr>
              <p:cNvPr id="28805" name="Freeform 209"/>
              <p:cNvSpPr>
                <a:spLocks/>
              </p:cNvSpPr>
              <p:nvPr/>
            </p:nvSpPr>
            <p:spPr bwMode="auto">
              <a:xfrm>
                <a:off x="10406" y="-597"/>
                <a:ext cx="19" cy="5"/>
              </a:xfrm>
              <a:custGeom>
                <a:avLst/>
                <a:gdLst>
                  <a:gd name="T0" fmla="*/ 0 w 19"/>
                  <a:gd name="T1" fmla="*/ -595 h 5"/>
                  <a:gd name="T2" fmla="*/ 18 w 19"/>
                  <a:gd name="T3" fmla="*/ -595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" h="5">
                    <a:moveTo>
                      <a:pt x="0" y="2"/>
                    </a:moveTo>
                    <a:lnTo>
                      <a:pt x="18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9" name="Group 210"/>
            <p:cNvGrpSpPr>
              <a:grpSpLocks/>
            </p:cNvGrpSpPr>
            <p:nvPr/>
          </p:nvGrpSpPr>
          <p:grpSpPr bwMode="auto">
            <a:xfrm>
              <a:off x="10410" y="-593"/>
              <a:ext cx="14" cy="5"/>
              <a:chOff x="10410" y="-593"/>
              <a:chExt cx="14" cy="5"/>
            </a:xfrm>
          </p:grpSpPr>
          <p:sp>
            <p:nvSpPr>
              <p:cNvPr id="28804" name="Freeform 211"/>
              <p:cNvSpPr>
                <a:spLocks/>
              </p:cNvSpPr>
              <p:nvPr/>
            </p:nvSpPr>
            <p:spPr bwMode="auto">
              <a:xfrm>
                <a:off x="10410" y="-593"/>
                <a:ext cx="14" cy="5"/>
              </a:xfrm>
              <a:custGeom>
                <a:avLst/>
                <a:gdLst>
                  <a:gd name="T0" fmla="*/ 0 w 14"/>
                  <a:gd name="T1" fmla="*/ -590 h 5"/>
                  <a:gd name="T2" fmla="*/ 14 w 14"/>
                  <a:gd name="T3" fmla="*/ -59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" h="5">
                    <a:moveTo>
                      <a:pt x="0" y="3"/>
                    </a:moveTo>
                    <a:lnTo>
                      <a:pt x="14" y="3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90" name="Group 212"/>
            <p:cNvGrpSpPr>
              <a:grpSpLocks/>
            </p:cNvGrpSpPr>
            <p:nvPr/>
          </p:nvGrpSpPr>
          <p:grpSpPr bwMode="auto">
            <a:xfrm>
              <a:off x="10410" y="-588"/>
              <a:ext cx="9" cy="5"/>
              <a:chOff x="10410" y="-588"/>
              <a:chExt cx="9" cy="5"/>
            </a:xfrm>
          </p:grpSpPr>
          <p:sp>
            <p:nvSpPr>
              <p:cNvPr id="28803" name="Freeform 213"/>
              <p:cNvSpPr>
                <a:spLocks/>
              </p:cNvSpPr>
              <p:nvPr/>
            </p:nvSpPr>
            <p:spPr bwMode="auto">
              <a:xfrm>
                <a:off x="10410" y="-588"/>
                <a:ext cx="9" cy="5"/>
              </a:xfrm>
              <a:custGeom>
                <a:avLst/>
                <a:gdLst>
                  <a:gd name="T0" fmla="*/ 0 w 9"/>
                  <a:gd name="T1" fmla="*/ -586 h 5"/>
                  <a:gd name="T2" fmla="*/ 9 w 9"/>
                  <a:gd name="T3" fmla="*/ -58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lnTo>
                      <a:pt x="9" y="2"/>
                    </a:lnTo>
                  </a:path>
                </a:pathLst>
              </a:custGeom>
              <a:noFill/>
              <a:ln w="413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91" name="Group 214"/>
            <p:cNvGrpSpPr>
              <a:grpSpLocks/>
            </p:cNvGrpSpPr>
            <p:nvPr/>
          </p:nvGrpSpPr>
          <p:grpSpPr bwMode="auto">
            <a:xfrm>
              <a:off x="7034" y="-3962"/>
              <a:ext cx="4017" cy="3945"/>
              <a:chOff x="7034" y="-3962"/>
              <a:chExt cx="4017" cy="3945"/>
            </a:xfrm>
          </p:grpSpPr>
          <p:sp>
            <p:nvSpPr>
              <p:cNvPr id="28792" name="Freeform 215"/>
              <p:cNvSpPr>
                <a:spLocks/>
              </p:cNvSpPr>
              <p:nvPr/>
            </p:nvSpPr>
            <p:spPr bwMode="auto">
              <a:xfrm>
                <a:off x="10415" y="-583"/>
                <a:ext cx="5" cy="5"/>
              </a:xfrm>
              <a:custGeom>
                <a:avLst/>
                <a:gdLst>
                  <a:gd name="T0" fmla="*/ 0 w 5"/>
                  <a:gd name="T1" fmla="*/ -581 h 5"/>
                  <a:gd name="T2" fmla="*/ 4 w 5"/>
                  <a:gd name="T3" fmla="*/ -581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4" y="2"/>
                    </a:lnTo>
                  </a:path>
                </a:pathLst>
              </a:custGeom>
              <a:noFill/>
              <a:ln w="41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3" name="Text Box 216"/>
              <p:cNvSpPr txBox="1">
                <a:spLocks noChangeArrowheads="1"/>
              </p:cNvSpPr>
              <p:nvPr/>
            </p:nvSpPr>
            <p:spPr bwMode="auto">
              <a:xfrm>
                <a:off x="9486" y="-3962"/>
                <a:ext cx="505" cy="424"/>
              </a:xfrm>
              <a:prstGeom prst="rect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525"/>
                  </a:spcBef>
                </a:pPr>
                <a:endParaRPr lang="en-US" sz="700" b="1">
                  <a:latin typeface="Times New Roman" charset="0"/>
                  <a:ea typeface="ÇlÇr ñæí©" charset="0"/>
                  <a:cs typeface="ÇlÇr ñæí©" charset="0"/>
                </a:endParaRPr>
              </a:p>
              <a:p>
                <a:pPr>
                  <a:spcBef>
                    <a:spcPts val="525"/>
                  </a:spcBef>
                </a:pPr>
                <a:r>
                  <a:rPr lang="en-US" sz="700" b="1">
                    <a:latin typeface="Times New Roman" charset="0"/>
                    <a:ea typeface="ÇlÇr ñæí©" charset="0"/>
                    <a:cs typeface="ÇlÇr ñæí©" charset="0"/>
                  </a:rPr>
                  <a:t>                </a:t>
                </a: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IPC </a:t>
                </a:r>
                <a:endParaRPr lang="en-US" sz="1200"/>
              </a:p>
            </p:txBody>
          </p:sp>
          <p:sp>
            <p:nvSpPr>
              <p:cNvPr id="28794" name="Text Box 217"/>
              <p:cNvSpPr txBox="1">
                <a:spLocks noChangeArrowheads="1"/>
              </p:cNvSpPr>
              <p:nvPr/>
            </p:nvSpPr>
            <p:spPr bwMode="auto">
              <a:xfrm>
                <a:off x="10117" y="-3962"/>
                <a:ext cx="934" cy="424"/>
              </a:xfrm>
              <a:prstGeom prst="rect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75"/>
                  </a:spcBef>
                </a:pPr>
                <a:endParaRPr lang="en-US" sz="700" b="1">
                  <a:latin typeface="Times New Roman" charset="0"/>
                  <a:ea typeface="ÇlÇr ñæí©" charset="0"/>
                  <a:cs typeface="ÇlÇr ñæí©" charset="0"/>
                </a:endParaRPr>
              </a:p>
              <a:p>
                <a:pPr>
                  <a:spcBef>
                    <a:spcPts val="75"/>
                  </a:spcBef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      Network Interface </a:t>
                </a:r>
                <a:endParaRPr lang="en-US" sz="1200"/>
              </a:p>
            </p:txBody>
          </p:sp>
          <p:sp>
            <p:nvSpPr>
              <p:cNvPr id="28795" name="Text Box 218"/>
              <p:cNvSpPr txBox="1">
                <a:spLocks noChangeArrowheads="1"/>
              </p:cNvSpPr>
              <p:nvPr/>
            </p:nvSpPr>
            <p:spPr bwMode="auto">
              <a:xfrm>
                <a:off x="8977" y="-1343"/>
                <a:ext cx="934" cy="339"/>
              </a:xfrm>
              <a:prstGeom prst="rect">
                <a:avLst/>
              </a:prstGeom>
              <a:noFill/>
              <a:ln w="2857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63"/>
                  </a:spcBef>
                </a:pPr>
                <a:r>
                  <a:rPr lang="en-US" sz="700">
                    <a:latin typeface="Times New Roman" charset="0"/>
                    <a:ea typeface="ÇlÇr ñæí©" charset="0"/>
                    <a:cs typeface="ÇlÇr ñæí©" charset="0"/>
                  </a:rPr>
                  <a:t>File Quota </a:t>
                </a:r>
                <a:endParaRPr lang="en-US"/>
              </a:p>
            </p:txBody>
          </p:sp>
          <p:sp>
            <p:nvSpPr>
              <p:cNvPr id="28796" name="Text Box 219"/>
              <p:cNvSpPr txBox="1">
                <a:spLocks noChangeArrowheads="1"/>
              </p:cNvSpPr>
              <p:nvPr/>
            </p:nvSpPr>
            <p:spPr bwMode="auto">
              <a:xfrm>
                <a:off x="7034" y="-581"/>
                <a:ext cx="929" cy="424"/>
              </a:xfrm>
              <a:prstGeom prst="rect">
                <a:avLst/>
              </a:prstGeom>
              <a:solidFill>
                <a:srgbClr val="FF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75"/>
                  </a:spcBef>
                </a:pPr>
                <a:endParaRPr lang="en-US" sz="700" b="1">
                  <a:latin typeface="Times New Roman" charset="0"/>
                  <a:ea typeface="ÇlÇr ñæí©" charset="0"/>
                  <a:cs typeface="ÇlÇr ñæí©" charset="0"/>
                </a:endParaRPr>
              </a:p>
              <a:p>
                <a:pPr>
                  <a:spcBef>
                    <a:spcPts val="75"/>
                  </a:spcBef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      Process Scheduler </a:t>
                </a:r>
                <a:endParaRPr lang="en-US" sz="1200"/>
              </a:p>
            </p:txBody>
          </p:sp>
          <p:sp>
            <p:nvSpPr>
              <p:cNvPr id="28797" name="Text Box 220"/>
              <p:cNvSpPr txBox="1">
                <a:spLocks noChangeArrowheads="1"/>
              </p:cNvSpPr>
              <p:nvPr/>
            </p:nvSpPr>
            <p:spPr bwMode="auto">
              <a:xfrm>
                <a:off x="7543" y="-2610"/>
                <a:ext cx="929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25"/>
                  </a:spcBef>
                </a:pPr>
                <a:r>
                  <a:rPr lang="en-US" sz="700">
                    <a:latin typeface="Times New Roman" charset="0"/>
                    <a:ea typeface="ÇlÇr ñæí©" charset="0"/>
                    <a:cs typeface="ÇlÇr ñæí©" charset="0"/>
                  </a:rPr>
                  <a:t>Executable File Formats </a:t>
                </a:r>
                <a:endParaRPr lang="en-US"/>
              </a:p>
            </p:txBody>
          </p:sp>
          <p:sp>
            <p:nvSpPr>
              <p:cNvPr id="28798" name="Text Box 221"/>
              <p:cNvSpPr txBox="1">
                <a:spLocks noChangeArrowheads="1"/>
              </p:cNvSpPr>
              <p:nvPr/>
            </p:nvSpPr>
            <p:spPr bwMode="auto">
              <a:xfrm>
                <a:off x="9910" y="-1934"/>
                <a:ext cx="929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25"/>
                  </a:spcBef>
                </a:pPr>
                <a:r>
                  <a:rPr lang="en-US" sz="700">
                    <a:latin typeface="Times New Roman" charset="0"/>
                    <a:ea typeface="ÇlÇr ñæí©" charset="0"/>
                    <a:cs typeface="ÇlÇr ñæí©" charset="0"/>
                  </a:rPr>
                  <a:t>Logical File Systems </a:t>
                </a:r>
                <a:endParaRPr lang="en-US"/>
              </a:p>
            </p:txBody>
          </p:sp>
          <p:sp>
            <p:nvSpPr>
              <p:cNvPr id="28799" name="Text Box 222"/>
              <p:cNvSpPr txBox="1">
                <a:spLocks noChangeArrowheads="1"/>
              </p:cNvSpPr>
              <p:nvPr/>
            </p:nvSpPr>
            <p:spPr bwMode="auto">
              <a:xfrm>
                <a:off x="7205" y="-3286"/>
                <a:ext cx="3719" cy="2412"/>
              </a:xfrm>
              <a:prstGeom prst="rect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75"/>
                  </a:spcBef>
                </a:pPr>
                <a:endParaRPr lang="en-US" sz="700" dirty="0">
                  <a:latin typeface="Times New Roman" charset="0"/>
                  <a:ea typeface="ÇlÇr ñæí©" charset="0"/>
                  <a:cs typeface="ÇlÇr ñæí©" charset="0"/>
                </a:endParaRPr>
              </a:p>
            </p:txBody>
          </p:sp>
          <p:sp>
            <p:nvSpPr>
              <p:cNvPr id="28800" name="Text Box 223"/>
              <p:cNvSpPr txBox="1">
                <a:spLocks noChangeArrowheads="1"/>
              </p:cNvSpPr>
              <p:nvPr/>
            </p:nvSpPr>
            <p:spPr bwMode="auto">
              <a:xfrm>
                <a:off x="8721" y="-441"/>
                <a:ext cx="1015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575"/>
                  </a:spcBef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      Initialization</a:t>
                </a:r>
                <a:endParaRPr lang="en-US" sz="1200"/>
              </a:p>
            </p:txBody>
          </p:sp>
          <p:sp>
            <p:nvSpPr>
              <p:cNvPr id="28801" name="Text Box 224"/>
              <p:cNvSpPr txBox="1">
                <a:spLocks noChangeArrowheads="1"/>
              </p:cNvSpPr>
              <p:nvPr/>
            </p:nvSpPr>
            <p:spPr bwMode="auto">
              <a:xfrm>
                <a:off x="7317" y="-3850"/>
                <a:ext cx="42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60000"/>
                  </a:lnSpc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Memory </a:t>
                </a:r>
                <a:endParaRPr lang="en-US" sz="1200">
                  <a:latin typeface="Times New Roman" charset="0"/>
                  <a:ea typeface="ÇlÇr ñæí©" charset="0"/>
                  <a:cs typeface="ÇlÇr ñæí©" charset="0"/>
                </a:endParaRPr>
              </a:p>
              <a:p>
                <a:pPr>
                  <a:lnSpc>
                    <a:spcPct val="67000"/>
                  </a:lnSpc>
                  <a:spcBef>
                    <a:spcPts val="38"/>
                  </a:spcBef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Manager </a:t>
                </a:r>
                <a:endParaRPr lang="en-US" sz="1200"/>
              </a:p>
            </p:txBody>
          </p:sp>
          <p:sp>
            <p:nvSpPr>
              <p:cNvPr id="28802" name="Text Box 225"/>
              <p:cNvSpPr txBox="1">
                <a:spLocks noChangeArrowheads="1"/>
              </p:cNvSpPr>
              <p:nvPr/>
            </p:nvSpPr>
            <p:spPr bwMode="auto">
              <a:xfrm>
                <a:off x="10167" y="-444"/>
                <a:ext cx="501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9000"/>
                  </a:lnSpc>
                </a:pPr>
                <a:r>
                  <a:rPr lang="en-US" sz="1200" b="1">
                    <a:latin typeface="Times New Roman" charset="0"/>
                    <a:ea typeface="ÇlÇr ñæí©" charset="0"/>
                    <a:cs typeface="ÇlÇr ñæí©" charset="0"/>
                  </a:rPr>
                  <a:t>   Library </a:t>
                </a:r>
                <a:endParaRPr lang="en-US" sz="1200"/>
              </a:p>
            </p:txBody>
          </p:sp>
        </p:grpSp>
      </p:grpSp>
      <p:sp>
        <p:nvSpPr>
          <p:cNvPr id="28675" name="Text Box 224"/>
          <p:cNvSpPr txBox="1">
            <a:spLocks noChangeArrowheads="1"/>
          </p:cNvSpPr>
          <p:nvPr/>
        </p:nvSpPr>
        <p:spPr bwMode="auto">
          <a:xfrm>
            <a:off x="3810000" y="2217563"/>
            <a:ext cx="144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 dirty="0">
                <a:latin typeface="Times New Roman" charset="0"/>
                <a:ea typeface="ÇlÇr ñæí©" charset="0"/>
                <a:cs typeface="ÇlÇr ñæí©" charset="0"/>
              </a:rPr>
              <a:t>System Call Interface</a:t>
            </a:r>
            <a:endParaRPr lang="en-US" sz="1200" dirty="0"/>
          </a:p>
        </p:txBody>
      </p:sp>
      <p:sp>
        <p:nvSpPr>
          <p:cNvPr id="28676" name="Text Box 224"/>
          <p:cNvSpPr txBox="1">
            <a:spLocks noChangeArrowheads="1"/>
          </p:cNvSpPr>
          <p:nvPr/>
        </p:nvSpPr>
        <p:spPr bwMode="auto">
          <a:xfrm>
            <a:off x="5257800" y="2900251"/>
            <a:ext cx="144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 dirty="0">
                <a:latin typeface="Times New Roman" charset="0"/>
                <a:ea typeface="ÇlÇr ñæí©" charset="0"/>
                <a:cs typeface="ÇlÇr ñæí©" charset="0"/>
              </a:rPr>
              <a:t>Virtual File System</a:t>
            </a:r>
            <a:endParaRPr lang="en-US" sz="1200" dirty="0"/>
          </a:p>
        </p:txBody>
      </p:sp>
      <p:sp>
        <p:nvSpPr>
          <p:cNvPr id="28677" name="Text Box 224"/>
          <p:cNvSpPr txBox="1">
            <a:spLocks noChangeArrowheads="1"/>
          </p:cNvSpPr>
          <p:nvPr/>
        </p:nvSpPr>
        <p:spPr bwMode="auto">
          <a:xfrm>
            <a:off x="4267200" y="3928533"/>
            <a:ext cx="1066800" cy="1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>
                <a:latin typeface="Times New Roman" charset="0"/>
                <a:ea typeface="ÇlÇr ñæí©" charset="0"/>
                <a:cs typeface="ÇlÇr ñæí©" charset="0"/>
              </a:rPr>
              <a:t>Device Drivers</a:t>
            </a:r>
            <a:endParaRPr lang="en-US" sz="1200"/>
          </a:p>
        </p:txBody>
      </p:sp>
      <p:sp>
        <p:nvSpPr>
          <p:cNvPr id="28678" name="Text Box 224"/>
          <p:cNvSpPr txBox="1">
            <a:spLocks noChangeArrowheads="1"/>
          </p:cNvSpPr>
          <p:nvPr/>
        </p:nvSpPr>
        <p:spPr bwMode="auto">
          <a:xfrm>
            <a:off x="2133600" y="4538133"/>
            <a:ext cx="990600" cy="1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>
                <a:latin typeface="Times New Roman" charset="0"/>
                <a:ea typeface="ÇlÇr ñæí©" charset="0"/>
                <a:cs typeface="ÇlÇr ñæí©" charset="0"/>
              </a:rPr>
              <a:t>Buffer Cache</a:t>
            </a:r>
            <a:endParaRPr lang="en-US" sz="1200"/>
          </a:p>
        </p:txBody>
      </p:sp>
      <p:sp>
        <p:nvSpPr>
          <p:cNvPr id="28679" name="Text Box 224"/>
          <p:cNvSpPr txBox="1">
            <a:spLocks noChangeArrowheads="1"/>
          </p:cNvSpPr>
          <p:nvPr/>
        </p:nvSpPr>
        <p:spPr bwMode="auto">
          <a:xfrm>
            <a:off x="2286000" y="2885760"/>
            <a:ext cx="1219200" cy="1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 dirty="0">
                <a:latin typeface="Times New Roman" charset="0"/>
                <a:ea typeface="ÇlÇr ñæí©" charset="0"/>
                <a:cs typeface="ÇlÇr ñæí©" charset="0"/>
              </a:rPr>
              <a:t>Executable File Formats</a:t>
            </a:r>
            <a:endParaRPr lang="en-US" sz="1200" dirty="0"/>
          </a:p>
        </p:txBody>
      </p:sp>
      <p:sp>
        <p:nvSpPr>
          <p:cNvPr id="28680" name="Text Box 224"/>
          <p:cNvSpPr txBox="1">
            <a:spLocks noChangeArrowheads="1"/>
          </p:cNvSpPr>
          <p:nvPr/>
        </p:nvSpPr>
        <p:spPr bwMode="auto">
          <a:xfrm>
            <a:off x="2103438" y="3088923"/>
            <a:ext cx="1447800" cy="1354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endParaRPr lang="en-US" sz="1200" dirty="0"/>
          </a:p>
        </p:txBody>
      </p:sp>
      <p:sp>
        <p:nvSpPr>
          <p:cNvPr id="28681" name="Text Box 224"/>
          <p:cNvSpPr txBox="1">
            <a:spLocks noChangeArrowheads="1"/>
          </p:cNvSpPr>
          <p:nvPr/>
        </p:nvSpPr>
        <p:spPr bwMode="auto">
          <a:xfrm>
            <a:off x="6400800" y="3685643"/>
            <a:ext cx="1447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 dirty="0">
                <a:latin typeface="Times New Roman" charset="0"/>
                <a:ea typeface="ÇlÇr ñæí©" charset="0"/>
                <a:cs typeface="ÇlÇr ñæí©" charset="0"/>
              </a:rPr>
              <a:t>Logical File Systems</a:t>
            </a:r>
            <a:endParaRPr lang="en-US" sz="1200" dirty="0"/>
          </a:p>
        </p:txBody>
      </p:sp>
      <p:sp>
        <p:nvSpPr>
          <p:cNvPr id="28682" name="Text Box 224"/>
          <p:cNvSpPr txBox="1">
            <a:spLocks noChangeArrowheads="1"/>
          </p:cNvSpPr>
          <p:nvPr/>
        </p:nvSpPr>
        <p:spPr bwMode="auto">
          <a:xfrm>
            <a:off x="6337300" y="3793067"/>
            <a:ext cx="1447800" cy="1354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endParaRPr lang="en-US" sz="1200"/>
          </a:p>
        </p:txBody>
      </p:sp>
      <p:sp>
        <p:nvSpPr>
          <p:cNvPr id="28683" name="Text Box 224"/>
          <p:cNvSpPr txBox="1">
            <a:spLocks noChangeArrowheads="1"/>
          </p:cNvSpPr>
          <p:nvPr/>
        </p:nvSpPr>
        <p:spPr bwMode="auto">
          <a:xfrm>
            <a:off x="4681538" y="4446412"/>
            <a:ext cx="1295400" cy="677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endParaRPr lang="en-US" sz="1200"/>
          </a:p>
        </p:txBody>
      </p:sp>
      <p:sp>
        <p:nvSpPr>
          <p:cNvPr id="28684" name="Text Box 224"/>
          <p:cNvSpPr txBox="1">
            <a:spLocks noChangeArrowheads="1"/>
          </p:cNvSpPr>
          <p:nvPr/>
        </p:nvSpPr>
        <p:spPr bwMode="auto">
          <a:xfrm>
            <a:off x="5105400" y="4538133"/>
            <a:ext cx="914400" cy="13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</a:pPr>
            <a:r>
              <a:rPr lang="en-US" sz="1200" b="1">
                <a:latin typeface="Times New Roman" charset="0"/>
                <a:ea typeface="ÇlÇr ñæí©" charset="0"/>
                <a:cs typeface="ÇlÇr ñæí©" charset="0"/>
              </a:rPr>
              <a:t>File Quota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868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02886" y="220533"/>
            <a:ext cx="8229600" cy="541867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2738"/>
            <a:ext cx="8229600" cy="449593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Five subsystems implement the main roles of the File System: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Device Drivers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Perform all communication with hardware devices supported by Linux.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Logical File Systems </a:t>
            </a:r>
          </a:p>
          <a:p>
            <a:pPr lvl="1">
              <a:defRPr/>
            </a:pPr>
            <a:r>
              <a:rPr lang="en-US" dirty="0"/>
              <a:t>Implement several logical file systems that can be placed on hardware devices; these different file systems allow interoperability with different operating systems and also allow specialized functionality such as encryption compression and high performance.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5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93748" y="229669"/>
            <a:ext cx="8229600" cy="541867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The File System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04466"/>
            <a:ext cx="8229600" cy="451420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Executable File Formats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clients to execute programs from several different executable file formats including not only compiled programs but also interpreted scripts.</a:t>
            </a:r>
          </a:p>
          <a:p>
            <a:r>
              <a:rPr lang="en-US" dirty="0">
                <a:solidFill>
                  <a:srgbClr val="0000FF"/>
                </a:solidFill>
              </a:rPr>
              <a:t>File Quota</a:t>
            </a:r>
          </a:p>
          <a:p>
            <a:pPr lvl="1"/>
            <a:r>
              <a:rPr lang="en-US" dirty="0"/>
              <a:t>Allow system administrators to limit the amount </a:t>
            </a:r>
            <a:r>
              <a:rPr lang="en-US"/>
              <a:t>of file </a:t>
            </a:r>
            <a:r>
              <a:rPr lang="en-US" dirty="0"/>
              <a:t>storage that individual users may use.</a:t>
            </a:r>
          </a:p>
          <a:p>
            <a:r>
              <a:rPr lang="en-US" dirty="0">
                <a:solidFill>
                  <a:srgbClr val="0000FF"/>
                </a:solidFill>
              </a:rPr>
              <a:t>Buffer Cache</a:t>
            </a:r>
          </a:p>
          <a:p>
            <a:pPr lvl="1"/>
            <a:r>
              <a:rPr lang="en-US" dirty="0"/>
              <a:t>Provide memory buffers for input/output operations and reduces hardware accesses by caching data and eliminating redundant reads and writes.</a:t>
            </a: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8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18960"/>
            <a:ext cx="8229600" cy="539329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Reference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33362"/>
            <a:ext cx="8378421" cy="438850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I.T. Bowman, R.C. Holt, and N.V. Brewster: “</a:t>
            </a:r>
            <a:r>
              <a:rPr lang="en-US" i="1" dirty="0"/>
              <a:t>Linux as a Case Study Its Extracted Software Architecture</a:t>
            </a:r>
            <a:r>
              <a:rPr lang="en-US" dirty="0"/>
              <a:t>”, </a:t>
            </a:r>
            <a:br>
              <a:rPr lang="en-US" dirty="0"/>
            </a:br>
            <a:r>
              <a:rPr lang="en-US" dirty="0"/>
              <a:t>Proc. ICSE ‘99, Los Angeles, CA., pp. 555-563.</a:t>
            </a:r>
          </a:p>
        </p:txBody>
      </p:sp>
    </p:spTree>
    <p:extLst>
      <p:ext uri="{BB962C8B-B14F-4D97-AF65-F5344CB8AC3E}">
        <p14:creationId xmlns:p14="http://schemas.microsoft.com/office/powerpoint/2010/main" val="130756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211397"/>
            <a:ext cx="8229600" cy="541867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The File System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2738"/>
            <a:ext cx="8229600" cy="449593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Unexpected relationships from Conceptual architecture: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Device Drivers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Process Scheduler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A device driver might request to be suspended while waiting for i/o to complete.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sym typeface="Wingdings"/>
              </a:rPr>
              <a:t>Logical File System  Network Interface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Some logical files are stored on another computer  and accessed using the network.</a:t>
            </a:r>
            <a:endParaRPr lang="en-US" dirty="0"/>
          </a:p>
          <a:p>
            <a:pPr>
              <a:defRPr/>
            </a:pPr>
            <a:r>
              <a:rPr lang="en-US" dirty="0"/>
              <a:t>Memory Manager </a:t>
            </a:r>
            <a:r>
              <a:rPr lang="en-US" dirty="0">
                <a:sym typeface="Wingdings"/>
              </a:rPr>
              <a:t> Virtual File System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Swap memory to and from secondary storage.</a:t>
            </a:r>
          </a:p>
          <a:p>
            <a:pPr lvl="1">
              <a:defRPr/>
            </a:pPr>
            <a:r>
              <a:rPr lang="en-US" dirty="0">
                <a:sym typeface="Wingdings"/>
              </a:rPr>
              <a:t>[Not sure why this was unexpected…]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The File System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Linux uses the Façade design pattern to allow user processes and other parts of the kernel to use elements of the File System through a single interface.</a:t>
            </a:r>
          </a:p>
          <a:p>
            <a:r>
              <a:rPr lang="en-US">
                <a:latin typeface="Tahoma" charset="0"/>
              </a:rPr>
              <a:t>The File System follows the “object-oriented”  or “data abstraction” style (described by Garlan and Shaw).</a:t>
            </a:r>
          </a:p>
        </p:txBody>
      </p:sp>
    </p:spTree>
    <p:extLst>
      <p:ext uri="{BB962C8B-B14F-4D97-AF65-F5344CB8AC3E}">
        <p14:creationId xmlns:p14="http://schemas.microsoft.com/office/powerpoint/2010/main" val="9077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29669"/>
            <a:ext cx="8229600" cy="406400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Extracting the Concrete Architecture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57200" y="941009"/>
            <a:ext cx="8229600" cy="4477658"/>
          </a:xfrm>
        </p:spPr>
        <p:txBody>
          <a:bodyPr/>
          <a:lstStyle/>
          <a:p>
            <a:r>
              <a:rPr lang="en-US" dirty="0"/>
              <a:t>Kernel contains 1,682 source files.</a:t>
            </a:r>
          </a:p>
          <a:p>
            <a:r>
              <a:rPr lang="en-US" dirty="0">
                <a:solidFill>
                  <a:srgbClr val="0000FF"/>
                </a:solidFill>
              </a:rPr>
              <a:t>Relations between source files are at too low a level for easy system understanding.</a:t>
            </a:r>
          </a:p>
          <a:p>
            <a:r>
              <a:rPr lang="en-US" dirty="0">
                <a:solidFill>
                  <a:srgbClr val="0000FF"/>
                </a:solidFill>
              </a:rPr>
              <a:t>Focus on relations between subsystems.</a:t>
            </a:r>
          </a:p>
          <a:p>
            <a:r>
              <a:rPr lang="en-US" dirty="0"/>
              <a:t>Used tools (</a:t>
            </a:r>
            <a:r>
              <a:rPr lang="en-US" dirty="0" err="1">
                <a:cs typeface="Courier" charset="0"/>
              </a:rPr>
              <a:t>grok</a:t>
            </a:r>
            <a:r>
              <a:rPr lang="en-US" dirty="0"/>
              <a:t> and </a:t>
            </a:r>
            <a:r>
              <a:rPr lang="en-US" dirty="0" err="1">
                <a:cs typeface="Courier" charset="0"/>
              </a:rPr>
              <a:t>lsedit</a:t>
            </a:r>
            <a:r>
              <a:rPr lang="en-US" dirty="0"/>
              <a:t>) to determine what relations exist between subsystems, based on the relations between  the source files that are contained in the subsystems.</a:t>
            </a:r>
          </a:p>
          <a:p>
            <a:r>
              <a:rPr lang="en-US" dirty="0">
                <a:solidFill>
                  <a:srgbClr val="0000FF"/>
                </a:solidFill>
              </a:rPr>
              <a:t>Combined tool support and human interpretation to extract the concrete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85123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66337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Extraction Methodology </a:t>
            </a:r>
            <a:r>
              <a:rPr lang="en-US" sz="2000" b="0" dirty="0">
                <a:latin typeface="Verdana" charset="0"/>
              </a:rPr>
              <a:t> 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968418"/>
            <a:ext cx="8229600" cy="4450250"/>
          </a:xfrm>
        </p:spPr>
        <p:txBody>
          <a:bodyPr/>
          <a:lstStyle/>
          <a:p>
            <a:r>
              <a:rPr lang="en-US" sz="2000" dirty="0"/>
              <a:t>Manually created a tree structure of subsystems.</a:t>
            </a:r>
          </a:p>
          <a:p>
            <a:r>
              <a:rPr lang="en-US" sz="2000" dirty="0"/>
              <a:t>Assigned each subsystem to a single containing subsystem (used the subsystems from conceptual architecture.)  </a:t>
            </a:r>
          </a:p>
          <a:p>
            <a:r>
              <a:rPr lang="en-US" sz="2000" dirty="0"/>
              <a:t>Manually assigned source files to subsystems based on:</a:t>
            </a:r>
          </a:p>
          <a:p>
            <a:pPr lvl="1"/>
            <a:r>
              <a:rPr lang="en-US" dirty="0"/>
              <a:t>directory structure </a:t>
            </a:r>
          </a:p>
          <a:p>
            <a:pPr lvl="1"/>
            <a:r>
              <a:rPr lang="en-US" dirty="0"/>
              <a:t>file naming conventions </a:t>
            </a:r>
          </a:p>
          <a:p>
            <a:pPr lvl="1"/>
            <a:r>
              <a:rPr lang="en-US" dirty="0"/>
              <a:t>source code comments </a:t>
            </a:r>
          </a:p>
          <a:p>
            <a:pPr lvl="1"/>
            <a:r>
              <a:rPr lang="en-US" dirty="0"/>
              <a:t>documentation </a:t>
            </a:r>
          </a:p>
          <a:p>
            <a:pPr lvl="1"/>
            <a:r>
              <a:rPr lang="en-US" dirty="0"/>
              <a:t>examination of the source code </a:t>
            </a:r>
          </a:p>
          <a:p>
            <a:r>
              <a:rPr lang="en-US" sz="2000" dirty="0"/>
              <a:t>If a set of source files seemed logically related, created a new subsystem to contain them.</a:t>
            </a:r>
          </a:p>
          <a:p>
            <a:endParaRPr lang="en-US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2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220533"/>
            <a:ext cx="8229600" cy="54186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Hierarchical Decomposition </a:t>
            </a:r>
            <a:r>
              <a:rPr lang="en-US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(Partial)</a:t>
            </a: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728664" y="922737"/>
            <a:ext cx="5201344" cy="4766863"/>
            <a:chOff x="6358" y="-45"/>
            <a:chExt cx="4371" cy="3814"/>
          </a:xfrm>
        </p:grpSpPr>
        <p:grpSp>
          <p:nvGrpSpPr>
            <p:cNvPr id="35843" name="Group 2"/>
            <p:cNvGrpSpPr>
              <a:grpSpLocks/>
            </p:cNvGrpSpPr>
            <p:nvPr/>
          </p:nvGrpSpPr>
          <p:grpSpPr bwMode="auto">
            <a:xfrm>
              <a:off x="6361" y="620"/>
              <a:ext cx="752" cy="395"/>
              <a:chOff x="6361" y="620"/>
              <a:chExt cx="752" cy="395"/>
            </a:xfrm>
          </p:grpSpPr>
          <p:sp>
            <p:nvSpPr>
              <p:cNvPr id="36002" name="Freeform 3"/>
              <p:cNvSpPr>
                <a:spLocks/>
              </p:cNvSpPr>
              <p:nvPr/>
            </p:nvSpPr>
            <p:spPr bwMode="auto">
              <a:xfrm>
                <a:off x="6361" y="620"/>
                <a:ext cx="752" cy="395"/>
              </a:xfrm>
              <a:custGeom>
                <a:avLst/>
                <a:gdLst>
                  <a:gd name="T0" fmla="*/ 0 w 752"/>
                  <a:gd name="T1" fmla="*/ 1014 h 395"/>
                  <a:gd name="T2" fmla="*/ 752 w 752"/>
                  <a:gd name="T3" fmla="*/ 1014 h 395"/>
                  <a:gd name="T4" fmla="*/ 752 w 752"/>
                  <a:gd name="T5" fmla="*/ 620 h 395"/>
                  <a:gd name="T6" fmla="*/ 0 w 752"/>
                  <a:gd name="T7" fmla="*/ 620 h 395"/>
                  <a:gd name="T8" fmla="*/ 0 w 752"/>
                  <a:gd name="T9" fmla="*/ 1014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95">
                    <a:moveTo>
                      <a:pt x="0" y="394"/>
                    </a:moveTo>
                    <a:lnTo>
                      <a:pt x="752" y="394"/>
                    </a:lnTo>
                    <a:lnTo>
                      <a:pt x="752" y="0"/>
                    </a:lnTo>
                    <a:lnTo>
                      <a:pt x="0" y="0"/>
                    </a:lnTo>
                    <a:lnTo>
                      <a:pt x="0" y="394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7554" y="620"/>
              <a:ext cx="879" cy="395"/>
              <a:chOff x="7554" y="620"/>
              <a:chExt cx="879" cy="395"/>
            </a:xfrm>
          </p:grpSpPr>
          <p:sp>
            <p:nvSpPr>
              <p:cNvPr id="36001" name="Freeform 5"/>
              <p:cNvSpPr>
                <a:spLocks/>
              </p:cNvSpPr>
              <p:nvPr/>
            </p:nvSpPr>
            <p:spPr bwMode="auto">
              <a:xfrm>
                <a:off x="7554" y="620"/>
                <a:ext cx="879" cy="395"/>
              </a:xfrm>
              <a:custGeom>
                <a:avLst/>
                <a:gdLst>
                  <a:gd name="T0" fmla="*/ 0 w 879"/>
                  <a:gd name="T1" fmla="*/ 1014 h 395"/>
                  <a:gd name="T2" fmla="*/ 879 w 879"/>
                  <a:gd name="T3" fmla="*/ 1014 h 395"/>
                  <a:gd name="T4" fmla="*/ 879 w 879"/>
                  <a:gd name="T5" fmla="*/ 620 h 395"/>
                  <a:gd name="T6" fmla="*/ 0 w 879"/>
                  <a:gd name="T7" fmla="*/ 620 h 395"/>
                  <a:gd name="T8" fmla="*/ 0 w 879"/>
                  <a:gd name="T9" fmla="*/ 1014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9" h="395">
                    <a:moveTo>
                      <a:pt x="0" y="394"/>
                    </a:moveTo>
                    <a:lnTo>
                      <a:pt x="879" y="394"/>
                    </a:lnTo>
                    <a:lnTo>
                      <a:pt x="879" y="0"/>
                    </a:lnTo>
                    <a:lnTo>
                      <a:pt x="0" y="0"/>
                    </a:lnTo>
                    <a:lnTo>
                      <a:pt x="0" y="394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5" name="Group 6"/>
            <p:cNvGrpSpPr>
              <a:grpSpLocks/>
            </p:cNvGrpSpPr>
            <p:nvPr/>
          </p:nvGrpSpPr>
          <p:grpSpPr bwMode="auto">
            <a:xfrm>
              <a:off x="8786" y="309"/>
              <a:ext cx="2" cy="1081"/>
              <a:chOff x="8786" y="309"/>
              <a:chExt cx="2" cy="1081"/>
            </a:xfrm>
          </p:grpSpPr>
          <p:sp>
            <p:nvSpPr>
              <p:cNvPr id="36000" name="Freeform 7"/>
              <p:cNvSpPr>
                <a:spLocks/>
              </p:cNvSpPr>
              <p:nvPr/>
            </p:nvSpPr>
            <p:spPr bwMode="auto">
              <a:xfrm>
                <a:off x="8786" y="309"/>
                <a:ext cx="2" cy="1081"/>
              </a:xfrm>
              <a:custGeom>
                <a:avLst/>
                <a:gdLst>
                  <a:gd name="T0" fmla="*/ 0 w 2"/>
                  <a:gd name="T1" fmla="*/ 309 h 1081"/>
                  <a:gd name="T2" fmla="*/ 0 w 2"/>
                  <a:gd name="T3" fmla="*/ 1390 h 108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081">
                    <a:moveTo>
                      <a:pt x="0" y="0"/>
                    </a:moveTo>
                    <a:lnTo>
                      <a:pt x="0" y="1081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6" name="Group 8"/>
            <p:cNvGrpSpPr>
              <a:grpSpLocks/>
            </p:cNvGrpSpPr>
            <p:nvPr/>
          </p:nvGrpSpPr>
          <p:grpSpPr bwMode="auto">
            <a:xfrm>
              <a:off x="6737" y="441"/>
              <a:ext cx="2050" cy="179"/>
              <a:chOff x="6737" y="441"/>
              <a:chExt cx="2050" cy="179"/>
            </a:xfrm>
          </p:grpSpPr>
          <p:sp>
            <p:nvSpPr>
              <p:cNvPr id="35999" name="Freeform 9"/>
              <p:cNvSpPr>
                <a:spLocks/>
              </p:cNvSpPr>
              <p:nvPr/>
            </p:nvSpPr>
            <p:spPr bwMode="auto">
              <a:xfrm>
                <a:off x="6737" y="441"/>
                <a:ext cx="2050" cy="179"/>
              </a:xfrm>
              <a:custGeom>
                <a:avLst/>
                <a:gdLst>
                  <a:gd name="T0" fmla="*/ 2049 w 2050"/>
                  <a:gd name="T1" fmla="*/ 441 h 179"/>
                  <a:gd name="T2" fmla="*/ 0 w 2050"/>
                  <a:gd name="T3" fmla="*/ 441 h 179"/>
                  <a:gd name="T4" fmla="*/ 0 w 2050"/>
                  <a:gd name="T5" fmla="*/ 62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50" h="179">
                    <a:moveTo>
                      <a:pt x="2049" y="0"/>
                    </a:moveTo>
                    <a:lnTo>
                      <a:pt x="0" y="0"/>
                    </a:lnTo>
                    <a:lnTo>
                      <a:pt x="0" y="179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7" name="Group 10"/>
            <p:cNvGrpSpPr>
              <a:grpSpLocks/>
            </p:cNvGrpSpPr>
            <p:nvPr/>
          </p:nvGrpSpPr>
          <p:grpSpPr bwMode="auto">
            <a:xfrm>
              <a:off x="9138" y="620"/>
              <a:ext cx="748" cy="395"/>
              <a:chOff x="9138" y="620"/>
              <a:chExt cx="748" cy="395"/>
            </a:xfrm>
          </p:grpSpPr>
          <p:sp>
            <p:nvSpPr>
              <p:cNvPr id="35998" name="Freeform 11"/>
              <p:cNvSpPr>
                <a:spLocks/>
              </p:cNvSpPr>
              <p:nvPr/>
            </p:nvSpPr>
            <p:spPr bwMode="auto">
              <a:xfrm>
                <a:off x="9138" y="620"/>
                <a:ext cx="748" cy="395"/>
              </a:xfrm>
              <a:custGeom>
                <a:avLst/>
                <a:gdLst>
                  <a:gd name="T0" fmla="*/ 0 w 748"/>
                  <a:gd name="T1" fmla="*/ 1014 h 395"/>
                  <a:gd name="T2" fmla="*/ 748 w 748"/>
                  <a:gd name="T3" fmla="*/ 1014 h 395"/>
                  <a:gd name="T4" fmla="*/ 748 w 748"/>
                  <a:gd name="T5" fmla="*/ 620 h 395"/>
                  <a:gd name="T6" fmla="*/ 0 w 748"/>
                  <a:gd name="T7" fmla="*/ 620 h 395"/>
                  <a:gd name="T8" fmla="*/ 0 w 748"/>
                  <a:gd name="T9" fmla="*/ 1014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8" h="395">
                    <a:moveTo>
                      <a:pt x="0" y="394"/>
                    </a:moveTo>
                    <a:lnTo>
                      <a:pt x="748" y="394"/>
                    </a:lnTo>
                    <a:lnTo>
                      <a:pt x="748" y="0"/>
                    </a:lnTo>
                    <a:lnTo>
                      <a:pt x="0" y="0"/>
                    </a:lnTo>
                    <a:lnTo>
                      <a:pt x="0" y="394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8" name="Group 12"/>
            <p:cNvGrpSpPr>
              <a:grpSpLocks/>
            </p:cNvGrpSpPr>
            <p:nvPr/>
          </p:nvGrpSpPr>
          <p:grpSpPr bwMode="auto">
            <a:xfrm>
              <a:off x="10285" y="620"/>
              <a:ext cx="442" cy="395"/>
              <a:chOff x="10285" y="620"/>
              <a:chExt cx="442" cy="395"/>
            </a:xfrm>
          </p:grpSpPr>
          <p:sp>
            <p:nvSpPr>
              <p:cNvPr id="35997" name="Freeform 13"/>
              <p:cNvSpPr>
                <a:spLocks/>
              </p:cNvSpPr>
              <p:nvPr/>
            </p:nvSpPr>
            <p:spPr bwMode="auto">
              <a:xfrm>
                <a:off x="10285" y="620"/>
                <a:ext cx="442" cy="395"/>
              </a:xfrm>
              <a:custGeom>
                <a:avLst/>
                <a:gdLst>
                  <a:gd name="T0" fmla="*/ 0 w 442"/>
                  <a:gd name="T1" fmla="*/ 1014 h 395"/>
                  <a:gd name="T2" fmla="*/ 442 w 442"/>
                  <a:gd name="T3" fmla="*/ 1014 h 395"/>
                  <a:gd name="T4" fmla="*/ 442 w 442"/>
                  <a:gd name="T5" fmla="*/ 620 h 395"/>
                  <a:gd name="T6" fmla="*/ 0 w 442"/>
                  <a:gd name="T7" fmla="*/ 620 h 395"/>
                  <a:gd name="T8" fmla="*/ 0 w 442"/>
                  <a:gd name="T9" fmla="*/ 1014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2" h="395">
                    <a:moveTo>
                      <a:pt x="0" y="394"/>
                    </a:moveTo>
                    <a:lnTo>
                      <a:pt x="442" y="394"/>
                    </a:lnTo>
                    <a:lnTo>
                      <a:pt x="442" y="0"/>
                    </a:lnTo>
                    <a:lnTo>
                      <a:pt x="0" y="0"/>
                    </a:lnTo>
                    <a:lnTo>
                      <a:pt x="0" y="394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9" name="Group 14"/>
            <p:cNvGrpSpPr>
              <a:grpSpLocks/>
            </p:cNvGrpSpPr>
            <p:nvPr/>
          </p:nvGrpSpPr>
          <p:grpSpPr bwMode="auto">
            <a:xfrm>
              <a:off x="8786" y="441"/>
              <a:ext cx="1721" cy="179"/>
              <a:chOff x="8786" y="441"/>
              <a:chExt cx="1721" cy="179"/>
            </a:xfrm>
          </p:grpSpPr>
          <p:sp>
            <p:nvSpPr>
              <p:cNvPr id="35996" name="Freeform 15"/>
              <p:cNvSpPr>
                <a:spLocks/>
              </p:cNvSpPr>
              <p:nvPr/>
            </p:nvSpPr>
            <p:spPr bwMode="auto">
              <a:xfrm>
                <a:off x="8786" y="441"/>
                <a:ext cx="1721" cy="179"/>
              </a:xfrm>
              <a:custGeom>
                <a:avLst/>
                <a:gdLst>
                  <a:gd name="T0" fmla="*/ 0 w 1721"/>
                  <a:gd name="T1" fmla="*/ 441 h 179"/>
                  <a:gd name="T2" fmla="*/ 1720 w 1721"/>
                  <a:gd name="T3" fmla="*/ 441 h 179"/>
                  <a:gd name="T4" fmla="*/ 1720 w 1721"/>
                  <a:gd name="T5" fmla="*/ 62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21" h="179">
                    <a:moveTo>
                      <a:pt x="0" y="0"/>
                    </a:moveTo>
                    <a:lnTo>
                      <a:pt x="1720" y="0"/>
                    </a:lnTo>
                    <a:lnTo>
                      <a:pt x="1720" y="179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0" name="Group 16"/>
            <p:cNvGrpSpPr>
              <a:grpSpLocks/>
            </p:cNvGrpSpPr>
            <p:nvPr/>
          </p:nvGrpSpPr>
          <p:grpSpPr bwMode="auto">
            <a:xfrm>
              <a:off x="7992" y="441"/>
              <a:ext cx="795" cy="179"/>
              <a:chOff x="7992" y="441"/>
              <a:chExt cx="795" cy="179"/>
            </a:xfrm>
          </p:grpSpPr>
          <p:sp>
            <p:nvSpPr>
              <p:cNvPr id="35995" name="Freeform 17"/>
              <p:cNvSpPr>
                <a:spLocks/>
              </p:cNvSpPr>
              <p:nvPr/>
            </p:nvSpPr>
            <p:spPr bwMode="auto">
              <a:xfrm>
                <a:off x="7992" y="441"/>
                <a:ext cx="795" cy="179"/>
              </a:xfrm>
              <a:custGeom>
                <a:avLst/>
                <a:gdLst>
                  <a:gd name="T0" fmla="*/ 794 w 795"/>
                  <a:gd name="T1" fmla="*/ 441 h 179"/>
                  <a:gd name="T2" fmla="*/ 0 w 795"/>
                  <a:gd name="T3" fmla="*/ 441 h 179"/>
                  <a:gd name="T4" fmla="*/ 0 w 795"/>
                  <a:gd name="T5" fmla="*/ 62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95" h="179">
                    <a:moveTo>
                      <a:pt x="794" y="0"/>
                    </a:moveTo>
                    <a:lnTo>
                      <a:pt x="0" y="0"/>
                    </a:lnTo>
                    <a:lnTo>
                      <a:pt x="0" y="179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1" name="Group 18"/>
            <p:cNvGrpSpPr>
              <a:grpSpLocks/>
            </p:cNvGrpSpPr>
            <p:nvPr/>
          </p:nvGrpSpPr>
          <p:grpSpPr bwMode="auto">
            <a:xfrm>
              <a:off x="8786" y="441"/>
              <a:ext cx="729" cy="179"/>
              <a:chOff x="8786" y="441"/>
              <a:chExt cx="729" cy="179"/>
            </a:xfrm>
          </p:grpSpPr>
          <p:sp>
            <p:nvSpPr>
              <p:cNvPr id="35994" name="Freeform 19"/>
              <p:cNvSpPr>
                <a:spLocks/>
              </p:cNvSpPr>
              <p:nvPr/>
            </p:nvSpPr>
            <p:spPr bwMode="auto">
              <a:xfrm>
                <a:off x="8786" y="441"/>
                <a:ext cx="729" cy="179"/>
              </a:xfrm>
              <a:custGeom>
                <a:avLst/>
                <a:gdLst>
                  <a:gd name="T0" fmla="*/ 0 w 729"/>
                  <a:gd name="T1" fmla="*/ 441 h 179"/>
                  <a:gd name="T2" fmla="*/ 728 w 729"/>
                  <a:gd name="T3" fmla="*/ 441 h 179"/>
                  <a:gd name="T4" fmla="*/ 728 w 729"/>
                  <a:gd name="T5" fmla="*/ 62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9" h="179">
                    <a:moveTo>
                      <a:pt x="0" y="0"/>
                    </a:moveTo>
                    <a:lnTo>
                      <a:pt x="728" y="0"/>
                    </a:lnTo>
                    <a:lnTo>
                      <a:pt x="728" y="179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20"/>
            <p:cNvGrpSpPr>
              <a:grpSpLocks/>
            </p:cNvGrpSpPr>
            <p:nvPr/>
          </p:nvGrpSpPr>
          <p:grpSpPr bwMode="auto">
            <a:xfrm>
              <a:off x="7334" y="441"/>
              <a:ext cx="1453" cy="973"/>
              <a:chOff x="7334" y="441"/>
              <a:chExt cx="1453" cy="973"/>
            </a:xfrm>
          </p:grpSpPr>
          <p:sp>
            <p:nvSpPr>
              <p:cNvPr id="35993" name="Freeform 21"/>
              <p:cNvSpPr>
                <a:spLocks/>
              </p:cNvSpPr>
              <p:nvPr/>
            </p:nvSpPr>
            <p:spPr bwMode="auto">
              <a:xfrm>
                <a:off x="7334" y="441"/>
                <a:ext cx="1453" cy="973"/>
              </a:xfrm>
              <a:custGeom>
                <a:avLst/>
                <a:gdLst>
                  <a:gd name="T0" fmla="*/ 1452 w 1453"/>
                  <a:gd name="T1" fmla="*/ 441 h 973"/>
                  <a:gd name="T2" fmla="*/ 0 w 1453"/>
                  <a:gd name="T3" fmla="*/ 441 h 973"/>
                  <a:gd name="T4" fmla="*/ 0 w 1453"/>
                  <a:gd name="T5" fmla="*/ 1414 h 9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53" h="973">
                    <a:moveTo>
                      <a:pt x="1452" y="0"/>
                    </a:moveTo>
                    <a:lnTo>
                      <a:pt x="0" y="0"/>
                    </a:lnTo>
                    <a:lnTo>
                      <a:pt x="0" y="973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3" name="Group 22"/>
            <p:cNvGrpSpPr>
              <a:grpSpLocks/>
            </p:cNvGrpSpPr>
            <p:nvPr/>
          </p:nvGrpSpPr>
          <p:grpSpPr bwMode="auto">
            <a:xfrm>
              <a:off x="6497" y="2269"/>
              <a:ext cx="969" cy="400"/>
              <a:chOff x="6497" y="2269"/>
              <a:chExt cx="969" cy="400"/>
            </a:xfrm>
          </p:grpSpPr>
          <p:sp>
            <p:nvSpPr>
              <p:cNvPr id="35992" name="Freeform 23"/>
              <p:cNvSpPr>
                <a:spLocks/>
              </p:cNvSpPr>
              <p:nvPr/>
            </p:nvSpPr>
            <p:spPr bwMode="auto">
              <a:xfrm>
                <a:off x="6497" y="2269"/>
                <a:ext cx="969" cy="400"/>
              </a:xfrm>
              <a:custGeom>
                <a:avLst/>
                <a:gdLst>
                  <a:gd name="T0" fmla="*/ 0 w 969"/>
                  <a:gd name="T1" fmla="*/ 2669 h 400"/>
                  <a:gd name="T2" fmla="*/ 968 w 969"/>
                  <a:gd name="T3" fmla="*/ 2669 h 400"/>
                  <a:gd name="T4" fmla="*/ 968 w 969"/>
                  <a:gd name="T5" fmla="*/ 2269 h 400"/>
                  <a:gd name="T6" fmla="*/ 0 w 969"/>
                  <a:gd name="T7" fmla="*/ 2269 h 400"/>
                  <a:gd name="T8" fmla="*/ 0 w 969"/>
                  <a:gd name="T9" fmla="*/ 266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9" h="400">
                    <a:moveTo>
                      <a:pt x="0" y="400"/>
                    </a:moveTo>
                    <a:lnTo>
                      <a:pt x="968" y="400"/>
                    </a:lnTo>
                    <a:lnTo>
                      <a:pt x="968" y="0"/>
                    </a:lnTo>
                    <a:lnTo>
                      <a:pt x="0" y="0"/>
                    </a:lnTo>
                    <a:lnTo>
                      <a:pt x="0" y="400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4" name="Group 24"/>
            <p:cNvGrpSpPr>
              <a:grpSpLocks/>
            </p:cNvGrpSpPr>
            <p:nvPr/>
          </p:nvGrpSpPr>
          <p:grpSpPr bwMode="auto">
            <a:xfrm>
              <a:off x="8786" y="1785"/>
              <a:ext cx="2" cy="334"/>
              <a:chOff x="8786" y="1785"/>
              <a:chExt cx="2" cy="334"/>
            </a:xfrm>
          </p:grpSpPr>
          <p:sp>
            <p:nvSpPr>
              <p:cNvPr id="35991" name="Freeform 25"/>
              <p:cNvSpPr>
                <a:spLocks/>
              </p:cNvSpPr>
              <p:nvPr/>
            </p:nvSpPr>
            <p:spPr bwMode="auto">
              <a:xfrm>
                <a:off x="8786" y="1785"/>
                <a:ext cx="2" cy="334"/>
              </a:xfrm>
              <a:custGeom>
                <a:avLst/>
                <a:gdLst>
                  <a:gd name="T0" fmla="*/ 0 w 2"/>
                  <a:gd name="T1" fmla="*/ 1785 h 334"/>
                  <a:gd name="T2" fmla="*/ 0 w 2"/>
                  <a:gd name="T3" fmla="*/ 2119 h 3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334">
                    <a:moveTo>
                      <a:pt x="0" y="0"/>
                    </a:moveTo>
                    <a:lnTo>
                      <a:pt x="0" y="33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5" name="Group 26"/>
            <p:cNvGrpSpPr>
              <a:grpSpLocks/>
            </p:cNvGrpSpPr>
            <p:nvPr/>
          </p:nvGrpSpPr>
          <p:grpSpPr bwMode="auto">
            <a:xfrm>
              <a:off x="6981" y="2119"/>
              <a:ext cx="1805" cy="151"/>
              <a:chOff x="6981" y="2119"/>
              <a:chExt cx="1805" cy="151"/>
            </a:xfrm>
          </p:grpSpPr>
          <p:sp>
            <p:nvSpPr>
              <p:cNvPr id="35990" name="Freeform 27"/>
              <p:cNvSpPr>
                <a:spLocks/>
              </p:cNvSpPr>
              <p:nvPr/>
            </p:nvSpPr>
            <p:spPr bwMode="auto">
              <a:xfrm>
                <a:off x="6981" y="2119"/>
                <a:ext cx="1805" cy="151"/>
              </a:xfrm>
              <a:custGeom>
                <a:avLst/>
                <a:gdLst>
                  <a:gd name="T0" fmla="*/ 1805 w 1805"/>
                  <a:gd name="T1" fmla="*/ 2119 h 151"/>
                  <a:gd name="T2" fmla="*/ 0 w 1805"/>
                  <a:gd name="T3" fmla="*/ 2119 h 151"/>
                  <a:gd name="T4" fmla="*/ 0 w 1805"/>
                  <a:gd name="T5" fmla="*/ 2269 h 1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05" h="151">
                    <a:moveTo>
                      <a:pt x="1805" y="0"/>
                    </a:moveTo>
                    <a:lnTo>
                      <a:pt x="0" y="0"/>
                    </a:lnTo>
                    <a:lnTo>
                      <a:pt x="0" y="150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6" name="Group 28"/>
            <p:cNvGrpSpPr>
              <a:grpSpLocks/>
            </p:cNvGrpSpPr>
            <p:nvPr/>
          </p:nvGrpSpPr>
          <p:grpSpPr bwMode="auto">
            <a:xfrm>
              <a:off x="9933" y="2269"/>
              <a:ext cx="795" cy="400"/>
              <a:chOff x="9933" y="2269"/>
              <a:chExt cx="795" cy="400"/>
            </a:xfrm>
          </p:grpSpPr>
          <p:sp>
            <p:nvSpPr>
              <p:cNvPr id="35989" name="Freeform 29"/>
              <p:cNvSpPr>
                <a:spLocks/>
              </p:cNvSpPr>
              <p:nvPr/>
            </p:nvSpPr>
            <p:spPr bwMode="auto">
              <a:xfrm>
                <a:off x="9933" y="2269"/>
                <a:ext cx="795" cy="400"/>
              </a:xfrm>
              <a:custGeom>
                <a:avLst/>
                <a:gdLst>
                  <a:gd name="T0" fmla="*/ 0 w 795"/>
                  <a:gd name="T1" fmla="*/ 2669 h 400"/>
                  <a:gd name="T2" fmla="*/ 794 w 795"/>
                  <a:gd name="T3" fmla="*/ 2669 h 400"/>
                  <a:gd name="T4" fmla="*/ 794 w 795"/>
                  <a:gd name="T5" fmla="*/ 2269 h 400"/>
                  <a:gd name="T6" fmla="*/ 0 w 795"/>
                  <a:gd name="T7" fmla="*/ 2269 h 400"/>
                  <a:gd name="T8" fmla="*/ 0 w 795"/>
                  <a:gd name="T9" fmla="*/ 266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400">
                    <a:moveTo>
                      <a:pt x="0" y="400"/>
                    </a:moveTo>
                    <a:lnTo>
                      <a:pt x="794" y="400"/>
                    </a:lnTo>
                    <a:lnTo>
                      <a:pt x="794" y="0"/>
                    </a:lnTo>
                    <a:lnTo>
                      <a:pt x="0" y="0"/>
                    </a:lnTo>
                    <a:lnTo>
                      <a:pt x="0" y="400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7" name="Group 30"/>
            <p:cNvGrpSpPr>
              <a:grpSpLocks/>
            </p:cNvGrpSpPr>
            <p:nvPr/>
          </p:nvGrpSpPr>
          <p:grpSpPr bwMode="auto">
            <a:xfrm>
              <a:off x="8786" y="2119"/>
              <a:ext cx="1542" cy="151"/>
              <a:chOff x="8786" y="2119"/>
              <a:chExt cx="1542" cy="151"/>
            </a:xfrm>
          </p:grpSpPr>
          <p:sp>
            <p:nvSpPr>
              <p:cNvPr id="35988" name="Freeform 31"/>
              <p:cNvSpPr>
                <a:spLocks/>
              </p:cNvSpPr>
              <p:nvPr/>
            </p:nvSpPr>
            <p:spPr bwMode="auto">
              <a:xfrm>
                <a:off x="8786" y="2119"/>
                <a:ext cx="1542" cy="151"/>
              </a:xfrm>
              <a:custGeom>
                <a:avLst/>
                <a:gdLst>
                  <a:gd name="T0" fmla="*/ 0 w 1542"/>
                  <a:gd name="T1" fmla="*/ 2119 h 151"/>
                  <a:gd name="T2" fmla="*/ 1541 w 1542"/>
                  <a:gd name="T3" fmla="*/ 2119 h 151"/>
                  <a:gd name="T4" fmla="*/ 1541 w 1542"/>
                  <a:gd name="T5" fmla="*/ 2269 h 1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42" h="151">
                    <a:moveTo>
                      <a:pt x="0" y="0"/>
                    </a:moveTo>
                    <a:lnTo>
                      <a:pt x="1541" y="0"/>
                    </a:lnTo>
                    <a:lnTo>
                      <a:pt x="1541" y="150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8" name="Group 32"/>
            <p:cNvGrpSpPr>
              <a:grpSpLocks/>
            </p:cNvGrpSpPr>
            <p:nvPr/>
          </p:nvGrpSpPr>
          <p:grpSpPr bwMode="auto">
            <a:xfrm>
              <a:off x="8259" y="2119"/>
              <a:ext cx="527" cy="151"/>
              <a:chOff x="8259" y="2119"/>
              <a:chExt cx="527" cy="151"/>
            </a:xfrm>
          </p:grpSpPr>
          <p:sp>
            <p:nvSpPr>
              <p:cNvPr id="35987" name="Freeform 33"/>
              <p:cNvSpPr>
                <a:spLocks/>
              </p:cNvSpPr>
              <p:nvPr/>
            </p:nvSpPr>
            <p:spPr bwMode="auto">
              <a:xfrm>
                <a:off x="8259" y="2119"/>
                <a:ext cx="527" cy="151"/>
              </a:xfrm>
              <a:custGeom>
                <a:avLst/>
                <a:gdLst>
                  <a:gd name="T0" fmla="*/ 527 w 527"/>
                  <a:gd name="T1" fmla="*/ 2119 h 151"/>
                  <a:gd name="T2" fmla="*/ 0 w 527"/>
                  <a:gd name="T3" fmla="*/ 2119 h 151"/>
                  <a:gd name="T4" fmla="*/ 0 w 527"/>
                  <a:gd name="T5" fmla="*/ 2269 h 1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27" h="151">
                    <a:moveTo>
                      <a:pt x="527" y="0"/>
                    </a:moveTo>
                    <a:lnTo>
                      <a:pt x="0" y="0"/>
                    </a:lnTo>
                    <a:lnTo>
                      <a:pt x="0" y="150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9" name="Group 34"/>
            <p:cNvGrpSpPr>
              <a:grpSpLocks/>
            </p:cNvGrpSpPr>
            <p:nvPr/>
          </p:nvGrpSpPr>
          <p:grpSpPr bwMode="auto">
            <a:xfrm>
              <a:off x="8786" y="2119"/>
              <a:ext cx="574" cy="151"/>
              <a:chOff x="8786" y="2119"/>
              <a:chExt cx="574" cy="151"/>
            </a:xfrm>
          </p:grpSpPr>
          <p:sp>
            <p:nvSpPr>
              <p:cNvPr id="35986" name="Freeform 35"/>
              <p:cNvSpPr>
                <a:spLocks/>
              </p:cNvSpPr>
              <p:nvPr/>
            </p:nvSpPr>
            <p:spPr bwMode="auto">
              <a:xfrm>
                <a:off x="8786" y="2119"/>
                <a:ext cx="574" cy="151"/>
              </a:xfrm>
              <a:custGeom>
                <a:avLst/>
                <a:gdLst>
                  <a:gd name="T0" fmla="*/ 0 w 574"/>
                  <a:gd name="T1" fmla="*/ 2119 h 151"/>
                  <a:gd name="T2" fmla="*/ 573 w 574"/>
                  <a:gd name="T3" fmla="*/ 2119 h 151"/>
                  <a:gd name="T4" fmla="*/ 573 w 574"/>
                  <a:gd name="T5" fmla="*/ 2269 h 1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4" h="151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50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0" name="Group 36"/>
            <p:cNvGrpSpPr>
              <a:grpSpLocks/>
            </p:cNvGrpSpPr>
            <p:nvPr/>
          </p:nvGrpSpPr>
          <p:grpSpPr bwMode="auto">
            <a:xfrm>
              <a:off x="8433" y="1390"/>
              <a:ext cx="705" cy="395"/>
              <a:chOff x="8433" y="1390"/>
              <a:chExt cx="705" cy="395"/>
            </a:xfrm>
          </p:grpSpPr>
          <p:sp>
            <p:nvSpPr>
              <p:cNvPr id="35985" name="Freeform 37"/>
              <p:cNvSpPr>
                <a:spLocks/>
              </p:cNvSpPr>
              <p:nvPr/>
            </p:nvSpPr>
            <p:spPr bwMode="auto">
              <a:xfrm>
                <a:off x="8433" y="1390"/>
                <a:ext cx="705" cy="395"/>
              </a:xfrm>
              <a:custGeom>
                <a:avLst/>
                <a:gdLst>
                  <a:gd name="T0" fmla="*/ 0 w 705"/>
                  <a:gd name="T1" fmla="*/ 1785 h 395"/>
                  <a:gd name="T2" fmla="*/ 705 w 705"/>
                  <a:gd name="T3" fmla="*/ 1785 h 395"/>
                  <a:gd name="T4" fmla="*/ 705 w 705"/>
                  <a:gd name="T5" fmla="*/ 1390 h 395"/>
                  <a:gd name="T6" fmla="*/ 0 w 705"/>
                  <a:gd name="T7" fmla="*/ 1390 h 395"/>
                  <a:gd name="T8" fmla="*/ 0 w 705"/>
                  <a:gd name="T9" fmla="*/ 1785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5" h="395">
                    <a:moveTo>
                      <a:pt x="0" y="395"/>
                    </a:moveTo>
                    <a:lnTo>
                      <a:pt x="705" y="395"/>
                    </a:lnTo>
                    <a:lnTo>
                      <a:pt x="705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1" name="Group 38"/>
            <p:cNvGrpSpPr>
              <a:grpSpLocks/>
            </p:cNvGrpSpPr>
            <p:nvPr/>
          </p:nvGrpSpPr>
          <p:grpSpPr bwMode="auto">
            <a:xfrm>
              <a:off x="8433" y="1390"/>
              <a:ext cx="705" cy="395"/>
              <a:chOff x="8433" y="1390"/>
              <a:chExt cx="705" cy="395"/>
            </a:xfrm>
          </p:grpSpPr>
          <p:sp>
            <p:nvSpPr>
              <p:cNvPr id="35984" name="Freeform 39"/>
              <p:cNvSpPr>
                <a:spLocks/>
              </p:cNvSpPr>
              <p:nvPr/>
            </p:nvSpPr>
            <p:spPr bwMode="auto">
              <a:xfrm>
                <a:off x="8433" y="1390"/>
                <a:ext cx="705" cy="395"/>
              </a:xfrm>
              <a:custGeom>
                <a:avLst/>
                <a:gdLst>
                  <a:gd name="T0" fmla="*/ 0 w 705"/>
                  <a:gd name="T1" fmla="*/ 1785 h 395"/>
                  <a:gd name="T2" fmla="*/ 705 w 705"/>
                  <a:gd name="T3" fmla="*/ 1785 h 395"/>
                  <a:gd name="T4" fmla="*/ 705 w 705"/>
                  <a:gd name="T5" fmla="*/ 1390 h 395"/>
                  <a:gd name="T6" fmla="*/ 0 w 705"/>
                  <a:gd name="T7" fmla="*/ 1390 h 395"/>
                  <a:gd name="T8" fmla="*/ 0 w 705"/>
                  <a:gd name="T9" fmla="*/ 1785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5" h="395">
                    <a:moveTo>
                      <a:pt x="0" y="395"/>
                    </a:moveTo>
                    <a:lnTo>
                      <a:pt x="705" y="395"/>
                    </a:lnTo>
                    <a:lnTo>
                      <a:pt x="705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2" name="Group 40"/>
            <p:cNvGrpSpPr>
              <a:grpSpLocks/>
            </p:cNvGrpSpPr>
            <p:nvPr/>
          </p:nvGrpSpPr>
          <p:grpSpPr bwMode="auto">
            <a:xfrm>
              <a:off x="8259" y="2655"/>
              <a:ext cx="2" cy="278"/>
              <a:chOff x="8259" y="2655"/>
              <a:chExt cx="2" cy="278"/>
            </a:xfrm>
          </p:grpSpPr>
          <p:sp>
            <p:nvSpPr>
              <p:cNvPr id="35983" name="Freeform 41"/>
              <p:cNvSpPr>
                <a:spLocks/>
              </p:cNvSpPr>
              <p:nvPr/>
            </p:nvSpPr>
            <p:spPr bwMode="auto">
              <a:xfrm>
                <a:off x="8259" y="2655"/>
                <a:ext cx="2" cy="278"/>
              </a:xfrm>
              <a:custGeom>
                <a:avLst/>
                <a:gdLst>
                  <a:gd name="T0" fmla="*/ 0 w 2"/>
                  <a:gd name="T1" fmla="*/ 2655 h 278"/>
                  <a:gd name="T2" fmla="*/ 0 w 2"/>
                  <a:gd name="T3" fmla="*/ 2932 h 2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78">
                    <a:moveTo>
                      <a:pt x="0" y="0"/>
                    </a:moveTo>
                    <a:lnTo>
                      <a:pt x="0" y="277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3" name="Group 42"/>
            <p:cNvGrpSpPr>
              <a:grpSpLocks/>
            </p:cNvGrpSpPr>
            <p:nvPr/>
          </p:nvGrpSpPr>
          <p:grpSpPr bwMode="auto">
            <a:xfrm>
              <a:off x="7023" y="3110"/>
              <a:ext cx="1058" cy="395"/>
              <a:chOff x="7023" y="3110"/>
              <a:chExt cx="1058" cy="395"/>
            </a:xfrm>
          </p:grpSpPr>
          <p:sp>
            <p:nvSpPr>
              <p:cNvPr id="35982" name="Freeform 43"/>
              <p:cNvSpPr>
                <a:spLocks/>
              </p:cNvSpPr>
              <p:nvPr/>
            </p:nvSpPr>
            <p:spPr bwMode="auto">
              <a:xfrm>
                <a:off x="7023" y="3110"/>
                <a:ext cx="1058" cy="395"/>
              </a:xfrm>
              <a:custGeom>
                <a:avLst/>
                <a:gdLst>
                  <a:gd name="T0" fmla="*/ 0 w 1058"/>
                  <a:gd name="T1" fmla="*/ 3505 h 395"/>
                  <a:gd name="T2" fmla="*/ 1058 w 1058"/>
                  <a:gd name="T3" fmla="*/ 3505 h 395"/>
                  <a:gd name="T4" fmla="*/ 1058 w 1058"/>
                  <a:gd name="T5" fmla="*/ 3110 h 395"/>
                  <a:gd name="T6" fmla="*/ 0 w 1058"/>
                  <a:gd name="T7" fmla="*/ 3110 h 395"/>
                  <a:gd name="T8" fmla="*/ 0 w 1058"/>
                  <a:gd name="T9" fmla="*/ 3505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8" h="395">
                    <a:moveTo>
                      <a:pt x="0" y="395"/>
                    </a:moveTo>
                    <a:lnTo>
                      <a:pt x="1058" y="395"/>
                    </a:lnTo>
                    <a:lnTo>
                      <a:pt x="1058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4" name="Group 44"/>
            <p:cNvGrpSpPr>
              <a:grpSpLocks/>
            </p:cNvGrpSpPr>
            <p:nvPr/>
          </p:nvGrpSpPr>
          <p:grpSpPr bwMode="auto">
            <a:xfrm>
              <a:off x="7554" y="2932"/>
              <a:ext cx="705" cy="179"/>
              <a:chOff x="7554" y="2932"/>
              <a:chExt cx="705" cy="179"/>
            </a:xfrm>
          </p:grpSpPr>
          <p:sp>
            <p:nvSpPr>
              <p:cNvPr id="35981" name="Freeform 45"/>
              <p:cNvSpPr>
                <a:spLocks/>
              </p:cNvSpPr>
              <p:nvPr/>
            </p:nvSpPr>
            <p:spPr bwMode="auto">
              <a:xfrm>
                <a:off x="7554" y="2932"/>
                <a:ext cx="705" cy="179"/>
              </a:xfrm>
              <a:custGeom>
                <a:avLst/>
                <a:gdLst>
                  <a:gd name="T0" fmla="*/ 705 w 705"/>
                  <a:gd name="T1" fmla="*/ 2932 h 179"/>
                  <a:gd name="T2" fmla="*/ 0 w 705"/>
                  <a:gd name="T3" fmla="*/ 2932 h 179"/>
                  <a:gd name="T4" fmla="*/ 0 w 705"/>
                  <a:gd name="T5" fmla="*/ 311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05" h="179">
                    <a:moveTo>
                      <a:pt x="705" y="0"/>
                    </a:moveTo>
                    <a:lnTo>
                      <a:pt x="0" y="0"/>
                    </a:lnTo>
                    <a:lnTo>
                      <a:pt x="0" y="178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5" name="Group 46"/>
            <p:cNvGrpSpPr>
              <a:grpSpLocks/>
            </p:cNvGrpSpPr>
            <p:nvPr/>
          </p:nvGrpSpPr>
          <p:grpSpPr bwMode="auto">
            <a:xfrm>
              <a:off x="8259" y="2932"/>
              <a:ext cx="748" cy="179"/>
              <a:chOff x="8259" y="2932"/>
              <a:chExt cx="748" cy="179"/>
            </a:xfrm>
          </p:grpSpPr>
          <p:sp>
            <p:nvSpPr>
              <p:cNvPr id="35980" name="Freeform 47"/>
              <p:cNvSpPr>
                <a:spLocks/>
              </p:cNvSpPr>
              <p:nvPr/>
            </p:nvSpPr>
            <p:spPr bwMode="auto">
              <a:xfrm>
                <a:off x="8259" y="2932"/>
                <a:ext cx="748" cy="179"/>
              </a:xfrm>
              <a:custGeom>
                <a:avLst/>
                <a:gdLst>
                  <a:gd name="T0" fmla="*/ 0 w 748"/>
                  <a:gd name="T1" fmla="*/ 2932 h 179"/>
                  <a:gd name="T2" fmla="*/ 748 w 748"/>
                  <a:gd name="T3" fmla="*/ 2932 h 179"/>
                  <a:gd name="T4" fmla="*/ 748 w 748"/>
                  <a:gd name="T5" fmla="*/ 3110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48" h="179">
                    <a:moveTo>
                      <a:pt x="0" y="0"/>
                    </a:moveTo>
                    <a:lnTo>
                      <a:pt x="748" y="0"/>
                    </a:lnTo>
                    <a:lnTo>
                      <a:pt x="748" y="178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6" name="Group 48"/>
            <p:cNvGrpSpPr>
              <a:grpSpLocks/>
            </p:cNvGrpSpPr>
            <p:nvPr/>
          </p:nvGrpSpPr>
          <p:grpSpPr bwMode="auto">
            <a:xfrm>
              <a:off x="7728" y="2269"/>
              <a:ext cx="1058" cy="400"/>
              <a:chOff x="7728" y="2269"/>
              <a:chExt cx="1058" cy="400"/>
            </a:xfrm>
          </p:grpSpPr>
          <p:sp>
            <p:nvSpPr>
              <p:cNvPr id="35979" name="Freeform 49"/>
              <p:cNvSpPr>
                <a:spLocks/>
              </p:cNvSpPr>
              <p:nvPr/>
            </p:nvSpPr>
            <p:spPr bwMode="auto">
              <a:xfrm>
                <a:off x="7728" y="2269"/>
                <a:ext cx="1058" cy="400"/>
              </a:xfrm>
              <a:custGeom>
                <a:avLst/>
                <a:gdLst>
                  <a:gd name="T0" fmla="*/ 0 w 1058"/>
                  <a:gd name="T1" fmla="*/ 2669 h 400"/>
                  <a:gd name="T2" fmla="*/ 1058 w 1058"/>
                  <a:gd name="T3" fmla="*/ 2669 h 400"/>
                  <a:gd name="T4" fmla="*/ 1058 w 1058"/>
                  <a:gd name="T5" fmla="*/ 2269 h 400"/>
                  <a:gd name="T6" fmla="*/ 0 w 1058"/>
                  <a:gd name="T7" fmla="*/ 2269 h 400"/>
                  <a:gd name="T8" fmla="*/ 0 w 1058"/>
                  <a:gd name="T9" fmla="*/ 266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8" h="400">
                    <a:moveTo>
                      <a:pt x="0" y="400"/>
                    </a:moveTo>
                    <a:lnTo>
                      <a:pt x="1058" y="400"/>
                    </a:lnTo>
                    <a:lnTo>
                      <a:pt x="1058" y="0"/>
                    </a:lnTo>
                    <a:lnTo>
                      <a:pt x="0" y="0"/>
                    </a:lnTo>
                    <a:lnTo>
                      <a:pt x="0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7" name="Group 50"/>
            <p:cNvGrpSpPr>
              <a:grpSpLocks/>
            </p:cNvGrpSpPr>
            <p:nvPr/>
          </p:nvGrpSpPr>
          <p:grpSpPr bwMode="auto">
            <a:xfrm>
              <a:off x="7728" y="2269"/>
              <a:ext cx="1058" cy="400"/>
              <a:chOff x="7728" y="2269"/>
              <a:chExt cx="1058" cy="400"/>
            </a:xfrm>
          </p:grpSpPr>
          <p:sp>
            <p:nvSpPr>
              <p:cNvPr id="35978" name="Freeform 51"/>
              <p:cNvSpPr>
                <a:spLocks/>
              </p:cNvSpPr>
              <p:nvPr/>
            </p:nvSpPr>
            <p:spPr bwMode="auto">
              <a:xfrm>
                <a:off x="7728" y="2269"/>
                <a:ext cx="1058" cy="400"/>
              </a:xfrm>
              <a:custGeom>
                <a:avLst/>
                <a:gdLst>
                  <a:gd name="T0" fmla="*/ 0 w 1058"/>
                  <a:gd name="T1" fmla="*/ 2669 h 400"/>
                  <a:gd name="T2" fmla="*/ 1058 w 1058"/>
                  <a:gd name="T3" fmla="*/ 2669 h 400"/>
                  <a:gd name="T4" fmla="*/ 1058 w 1058"/>
                  <a:gd name="T5" fmla="*/ 2269 h 400"/>
                  <a:gd name="T6" fmla="*/ 0 w 1058"/>
                  <a:gd name="T7" fmla="*/ 2269 h 400"/>
                  <a:gd name="T8" fmla="*/ 0 w 1058"/>
                  <a:gd name="T9" fmla="*/ 266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8" h="400">
                    <a:moveTo>
                      <a:pt x="0" y="400"/>
                    </a:moveTo>
                    <a:lnTo>
                      <a:pt x="1058" y="400"/>
                    </a:lnTo>
                    <a:lnTo>
                      <a:pt x="1058" y="0"/>
                    </a:lnTo>
                    <a:lnTo>
                      <a:pt x="0" y="0"/>
                    </a:lnTo>
                    <a:lnTo>
                      <a:pt x="0" y="400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8" name="Group 52"/>
            <p:cNvGrpSpPr>
              <a:grpSpLocks/>
            </p:cNvGrpSpPr>
            <p:nvPr/>
          </p:nvGrpSpPr>
          <p:grpSpPr bwMode="auto">
            <a:xfrm>
              <a:off x="8433" y="3110"/>
              <a:ext cx="1147" cy="395"/>
              <a:chOff x="8433" y="3110"/>
              <a:chExt cx="1147" cy="395"/>
            </a:xfrm>
          </p:grpSpPr>
          <p:sp>
            <p:nvSpPr>
              <p:cNvPr id="35977" name="Freeform 53"/>
              <p:cNvSpPr>
                <a:spLocks/>
              </p:cNvSpPr>
              <p:nvPr/>
            </p:nvSpPr>
            <p:spPr bwMode="auto">
              <a:xfrm>
                <a:off x="8433" y="3110"/>
                <a:ext cx="1147" cy="395"/>
              </a:xfrm>
              <a:custGeom>
                <a:avLst/>
                <a:gdLst>
                  <a:gd name="T0" fmla="*/ 0 w 1147"/>
                  <a:gd name="T1" fmla="*/ 3505 h 395"/>
                  <a:gd name="T2" fmla="*/ 1147 w 1147"/>
                  <a:gd name="T3" fmla="*/ 3505 h 395"/>
                  <a:gd name="T4" fmla="*/ 1147 w 1147"/>
                  <a:gd name="T5" fmla="*/ 3110 h 395"/>
                  <a:gd name="T6" fmla="*/ 0 w 1147"/>
                  <a:gd name="T7" fmla="*/ 3110 h 395"/>
                  <a:gd name="T8" fmla="*/ 0 w 1147"/>
                  <a:gd name="T9" fmla="*/ 3505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7" h="395">
                    <a:moveTo>
                      <a:pt x="0" y="395"/>
                    </a:moveTo>
                    <a:lnTo>
                      <a:pt x="1147" y="395"/>
                    </a:lnTo>
                    <a:lnTo>
                      <a:pt x="1147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69" name="Group 54"/>
            <p:cNvGrpSpPr>
              <a:grpSpLocks/>
            </p:cNvGrpSpPr>
            <p:nvPr/>
          </p:nvGrpSpPr>
          <p:grpSpPr bwMode="auto">
            <a:xfrm>
              <a:off x="7437" y="3505"/>
              <a:ext cx="118" cy="174"/>
              <a:chOff x="7437" y="3505"/>
              <a:chExt cx="118" cy="174"/>
            </a:xfrm>
          </p:grpSpPr>
          <p:sp>
            <p:nvSpPr>
              <p:cNvPr id="35976" name="Freeform 55"/>
              <p:cNvSpPr>
                <a:spLocks/>
              </p:cNvSpPr>
              <p:nvPr/>
            </p:nvSpPr>
            <p:spPr bwMode="auto">
              <a:xfrm>
                <a:off x="7437" y="3505"/>
                <a:ext cx="118" cy="174"/>
              </a:xfrm>
              <a:custGeom>
                <a:avLst/>
                <a:gdLst>
                  <a:gd name="T0" fmla="*/ 117 w 118"/>
                  <a:gd name="T1" fmla="*/ 3505 h 174"/>
                  <a:gd name="T2" fmla="*/ 0 w 118"/>
                  <a:gd name="T3" fmla="*/ 3679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117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0" name="Group 56"/>
            <p:cNvGrpSpPr>
              <a:grpSpLocks/>
            </p:cNvGrpSpPr>
            <p:nvPr/>
          </p:nvGrpSpPr>
          <p:grpSpPr bwMode="auto">
            <a:xfrm>
              <a:off x="7376" y="3646"/>
              <a:ext cx="99" cy="123"/>
              <a:chOff x="7376" y="3646"/>
              <a:chExt cx="99" cy="123"/>
            </a:xfrm>
          </p:grpSpPr>
          <p:sp>
            <p:nvSpPr>
              <p:cNvPr id="35975" name="Freeform 57"/>
              <p:cNvSpPr>
                <a:spLocks/>
              </p:cNvSpPr>
              <p:nvPr/>
            </p:nvSpPr>
            <p:spPr bwMode="auto">
              <a:xfrm>
                <a:off x="7376" y="3646"/>
                <a:ext cx="99" cy="123"/>
              </a:xfrm>
              <a:custGeom>
                <a:avLst/>
                <a:gdLst>
                  <a:gd name="T0" fmla="*/ 33 w 99"/>
                  <a:gd name="T1" fmla="*/ 3646 h 123"/>
                  <a:gd name="T2" fmla="*/ 0 w 99"/>
                  <a:gd name="T3" fmla="*/ 3768 h 123"/>
                  <a:gd name="T4" fmla="*/ 99 w 99"/>
                  <a:gd name="T5" fmla="*/ 3693 h 123"/>
                  <a:gd name="T6" fmla="*/ 33 w 99"/>
                  <a:gd name="T7" fmla="*/ 3646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9" y="4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1" name="Group 58"/>
            <p:cNvGrpSpPr>
              <a:grpSpLocks/>
            </p:cNvGrpSpPr>
            <p:nvPr/>
          </p:nvGrpSpPr>
          <p:grpSpPr bwMode="auto">
            <a:xfrm>
              <a:off x="7639" y="3505"/>
              <a:ext cx="118" cy="174"/>
              <a:chOff x="7639" y="3505"/>
              <a:chExt cx="118" cy="174"/>
            </a:xfrm>
          </p:grpSpPr>
          <p:sp>
            <p:nvSpPr>
              <p:cNvPr id="35974" name="Freeform 59"/>
              <p:cNvSpPr>
                <a:spLocks/>
              </p:cNvSpPr>
              <p:nvPr/>
            </p:nvSpPr>
            <p:spPr bwMode="auto">
              <a:xfrm>
                <a:off x="7639" y="3505"/>
                <a:ext cx="118" cy="174"/>
              </a:xfrm>
              <a:custGeom>
                <a:avLst/>
                <a:gdLst>
                  <a:gd name="T0" fmla="*/ 0 w 118"/>
                  <a:gd name="T1" fmla="*/ 3505 h 174"/>
                  <a:gd name="T2" fmla="*/ 118 w 118"/>
                  <a:gd name="T3" fmla="*/ 3679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0" y="0"/>
                    </a:moveTo>
                    <a:lnTo>
                      <a:pt x="118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2" name="Group 60"/>
            <p:cNvGrpSpPr>
              <a:grpSpLocks/>
            </p:cNvGrpSpPr>
            <p:nvPr/>
          </p:nvGrpSpPr>
          <p:grpSpPr bwMode="auto">
            <a:xfrm>
              <a:off x="7719" y="3646"/>
              <a:ext cx="99" cy="123"/>
              <a:chOff x="7719" y="3646"/>
              <a:chExt cx="99" cy="123"/>
            </a:xfrm>
          </p:grpSpPr>
          <p:sp>
            <p:nvSpPr>
              <p:cNvPr id="35973" name="Freeform 61"/>
              <p:cNvSpPr>
                <a:spLocks/>
              </p:cNvSpPr>
              <p:nvPr/>
            </p:nvSpPr>
            <p:spPr bwMode="auto">
              <a:xfrm>
                <a:off x="7719" y="3646"/>
                <a:ext cx="99" cy="123"/>
              </a:xfrm>
              <a:custGeom>
                <a:avLst/>
                <a:gdLst>
                  <a:gd name="T0" fmla="*/ 66 w 99"/>
                  <a:gd name="T1" fmla="*/ 3646 h 123"/>
                  <a:gd name="T2" fmla="*/ 0 w 99"/>
                  <a:gd name="T3" fmla="*/ 3693 h 123"/>
                  <a:gd name="T4" fmla="*/ 99 w 99"/>
                  <a:gd name="T5" fmla="*/ 3768 h 123"/>
                  <a:gd name="T6" fmla="*/ 66 w 99"/>
                  <a:gd name="T7" fmla="*/ 3646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66" y="0"/>
                    </a:moveTo>
                    <a:lnTo>
                      <a:pt x="0" y="47"/>
                    </a:lnTo>
                    <a:lnTo>
                      <a:pt x="99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3" name="Group 62"/>
            <p:cNvGrpSpPr>
              <a:grpSpLocks/>
            </p:cNvGrpSpPr>
            <p:nvPr/>
          </p:nvGrpSpPr>
          <p:grpSpPr bwMode="auto">
            <a:xfrm>
              <a:off x="7597" y="3505"/>
              <a:ext cx="2" cy="156"/>
              <a:chOff x="7597" y="3505"/>
              <a:chExt cx="2" cy="156"/>
            </a:xfrm>
          </p:grpSpPr>
          <p:sp>
            <p:nvSpPr>
              <p:cNvPr id="35972" name="Freeform 63"/>
              <p:cNvSpPr>
                <a:spLocks/>
              </p:cNvSpPr>
              <p:nvPr/>
            </p:nvSpPr>
            <p:spPr bwMode="auto">
              <a:xfrm>
                <a:off x="7597" y="3505"/>
                <a:ext cx="2" cy="156"/>
              </a:xfrm>
              <a:custGeom>
                <a:avLst/>
                <a:gdLst>
                  <a:gd name="T0" fmla="*/ 0 w 2"/>
                  <a:gd name="T1" fmla="*/ 3505 h 156"/>
                  <a:gd name="T2" fmla="*/ 0 w 2"/>
                  <a:gd name="T3" fmla="*/ 3660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4" name="Group 64"/>
            <p:cNvGrpSpPr>
              <a:grpSpLocks/>
            </p:cNvGrpSpPr>
            <p:nvPr/>
          </p:nvGrpSpPr>
          <p:grpSpPr bwMode="auto">
            <a:xfrm>
              <a:off x="7554" y="3651"/>
              <a:ext cx="80" cy="118"/>
              <a:chOff x="7554" y="3651"/>
              <a:chExt cx="80" cy="118"/>
            </a:xfrm>
          </p:grpSpPr>
          <p:sp>
            <p:nvSpPr>
              <p:cNvPr id="35971" name="Freeform 65"/>
              <p:cNvSpPr>
                <a:spLocks/>
              </p:cNvSpPr>
              <p:nvPr/>
            </p:nvSpPr>
            <p:spPr bwMode="auto">
              <a:xfrm>
                <a:off x="7554" y="3651"/>
                <a:ext cx="80" cy="118"/>
              </a:xfrm>
              <a:custGeom>
                <a:avLst/>
                <a:gdLst>
                  <a:gd name="T0" fmla="*/ 80 w 80"/>
                  <a:gd name="T1" fmla="*/ 3651 h 118"/>
                  <a:gd name="T2" fmla="*/ 0 w 80"/>
                  <a:gd name="T3" fmla="*/ 3651 h 118"/>
                  <a:gd name="T4" fmla="*/ 43 w 80"/>
                  <a:gd name="T5" fmla="*/ 3768 h 118"/>
                  <a:gd name="T6" fmla="*/ 80 w 80"/>
                  <a:gd name="T7" fmla="*/ 3651 h 1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18">
                    <a:moveTo>
                      <a:pt x="80" y="0"/>
                    </a:moveTo>
                    <a:lnTo>
                      <a:pt x="0" y="0"/>
                    </a:lnTo>
                    <a:lnTo>
                      <a:pt x="43" y="1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5" name="Group 66"/>
            <p:cNvGrpSpPr>
              <a:grpSpLocks/>
            </p:cNvGrpSpPr>
            <p:nvPr/>
          </p:nvGrpSpPr>
          <p:grpSpPr bwMode="auto">
            <a:xfrm>
              <a:off x="6864" y="2669"/>
              <a:ext cx="118" cy="174"/>
              <a:chOff x="6864" y="2669"/>
              <a:chExt cx="118" cy="174"/>
            </a:xfrm>
          </p:grpSpPr>
          <p:sp>
            <p:nvSpPr>
              <p:cNvPr id="35970" name="Freeform 67"/>
              <p:cNvSpPr>
                <a:spLocks/>
              </p:cNvSpPr>
              <p:nvPr/>
            </p:nvSpPr>
            <p:spPr bwMode="auto">
              <a:xfrm>
                <a:off x="6864" y="2669"/>
                <a:ext cx="118" cy="174"/>
              </a:xfrm>
              <a:custGeom>
                <a:avLst/>
                <a:gdLst>
                  <a:gd name="T0" fmla="*/ 117 w 118"/>
                  <a:gd name="T1" fmla="*/ 2669 h 174"/>
                  <a:gd name="T2" fmla="*/ 0 w 118"/>
                  <a:gd name="T3" fmla="*/ 284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117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6" name="Group 68"/>
            <p:cNvGrpSpPr>
              <a:grpSpLocks/>
            </p:cNvGrpSpPr>
            <p:nvPr/>
          </p:nvGrpSpPr>
          <p:grpSpPr bwMode="auto">
            <a:xfrm>
              <a:off x="6802" y="2810"/>
              <a:ext cx="99" cy="123"/>
              <a:chOff x="6802" y="2810"/>
              <a:chExt cx="99" cy="123"/>
            </a:xfrm>
          </p:grpSpPr>
          <p:sp>
            <p:nvSpPr>
              <p:cNvPr id="35969" name="Freeform 69"/>
              <p:cNvSpPr>
                <a:spLocks/>
              </p:cNvSpPr>
              <p:nvPr/>
            </p:nvSpPr>
            <p:spPr bwMode="auto">
              <a:xfrm>
                <a:off x="6802" y="2810"/>
                <a:ext cx="99" cy="123"/>
              </a:xfrm>
              <a:custGeom>
                <a:avLst/>
                <a:gdLst>
                  <a:gd name="T0" fmla="*/ 33 w 99"/>
                  <a:gd name="T1" fmla="*/ 2810 h 123"/>
                  <a:gd name="T2" fmla="*/ 0 w 99"/>
                  <a:gd name="T3" fmla="*/ 2932 h 123"/>
                  <a:gd name="T4" fmla="*/ 99 w 99"/>
                  <a:gd name="T5" fmla="*/ 2857 h 123"/>
                  <a:gd name="T6" fmla="*/ 33 w 99"/>
                  <a:gd name="T7" fmla="*/ 281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9" y="4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7" name="Group 70"/>
            <p:cNvGrpSpPr>
              <a:grpSpLocks/>
            </p:cNvGrpSpPr>
            <p:nvPr/>
          </p:nvGrpSpPr>
          <p:grpSpPr bwMode="auto">
            <a:xfrm>
              <a:off x="7066" y="2669"/>
              <a:ext cx="118" cy="174"/>
              <a:chOff x="7066" y="2669"/>
              <a:chExt cx="118" cy="174"/>
            </a:xfrm>
          </p:grpSpPr>
          <p:sp>
            <p:nvSpPr>
              <p:cNvPr id="35968" name="Freeform 71"/>
              <p:cNvSpPr>
                <a:spLocks/>
              </p:cNvSpPr>
              <p:nvPr/>
            </p:nvSpPr>
            <p:spPr bwMode="auto">
              <a:xfrm>
                <a:off x="7066" y="2669"/>
                <a:ext cx="118" cy="174"/>
              </a:xfrm>
              <a:custGeom>
                <a:avLst/>
                <a:gdLst>
                  <a:gd name="T0" fmla="*/ 0 w 118"/>
                  <a:gd name="T1" fmla="*/ 2669 h 174"/>
                  <a:gd name="T2" fmla="*/ 117 w 118"/>
                  <a:gd name="T3" fmla="*/ 284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0" y="0"/>
                    </a:moveTo>
                    <a:lnTo>
                      <a:pt x="117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8" name="Group 72"/>
            <p:cNvGrpSpPr>
              <a:grpSpLocks/>
            </p:cNvGrpSpPr>
            <p:nvPr/>
          </p:nvGrpSpPr>
          <p:grpSpPr bwMode="auto">
            <a:xfrm>
              <a:off x="7146" y="2810"/>
              <a:ext cx="99" cy="123"/>
              <a:chOff x="7146" y="2810"/>
              <a:chExt cx="99" cy="123"/>
            </a:xfrm>
          </p:grpSpPr>
          <p:sp>
            <p:nvSpPr>
              <p:cNvPr id="35967" name="Freeform 73"/>
              <p:cNvSpPr>
                <a:spLocks/>
              </p:cNvSpPr>
              <p:nvPr/>
            </p:nvSpPr>
            <p:spPr bwMode="auto">
              <a:xfrm>
                <a:off x="7146" y="2810"/>
                <a:ext cx="99" cy="123"/>
              </a:xfrm>
              <a:custGeom>
                <a:avLst/>
                <a:gdLst>
                  <a:gd name="T0" fmla="*/ 65 w 99"/>
                  <a:gd name="T1" fmla="*/ 2810 h 123"/>
                  <a:gd name="T2" fmla="*/ 0 w 99"/>
                  <a:gd name="T3" fmla="*/ 2857 h 123"/>
                  <a:gd name="T4" fmla="*/ 98 w 99"/>
                  <a:gd name="T5" fmla="*/ 2932 h 123"/>
                  <a:gd name="T6" fmla="*/ 65 w 99"/>
                  <a:gd name="T7" fmla="*/ 281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65" y="0"/>
                    </a:moveTo>
                    <a:lnTo>
                      <a:pt x="0" y="47"/>
                    </a:lnTo>
                    <a:lnTo>
                      <a:pt x="98" y="12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9" name="Group 74"/>
            <p:cNvGrpSpPr>
              <a:grpSpLocks/>
            </p:cNvGrpSpPr>
            <p:nvPr/>
          </p:nvGrpSpPr>
          <p:grpSpPr bwMode="auto">
            <a:xfrm>
              <a:off x="7023" y="2669"/>
              <a:ext cx="2" cy="156"/>
              <a:chOff x="7023" y="2669"/>
              <a:chExt cx="2" cy="156"/>
            </a:xfrm>
          </p:grpSpPr>
          <p:sp>
            <p:nvSpPr>
              <p:cNvPr id="35966" name="Freeform 75"/>
              <p:cNvSpPr>
                <a:spLocks/>
              </p:cNvSpPr>
              <p:nvPr/>
            </p:nvSpPr>
            <p:spPr bwMode="auto">
              <a:xfrm>
                <a:off x="7023" y="2669"/>
                <a:ext cx="2" cy="156"/>
              </a:xfrm>
              <a:custGeom>
                <a:avLst/>
                <a:gdLst>
                  <a:gd name="T0" fmla="*/ 0 w 2"/>
                  <a:gd name="T1" fmla="*/ 2669 h 156"/>
                  <a:gd name="T2" fmla="*/ 0 w 2"/>
                  <a:gd name="T3" fmla="*/ 2824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0" name="Group 76"/>
            <p:cNvGrpSpPr>
              <a:grpSpLocks/>
            </p:cNvGrpSpPr>
            <p:nvPr/>
          </p:nvGrpSpPr>
          <p:grpSpPr bwMode="auto">
            <a:xfrm>
              <a:off x="6986" y="2814"/>
              <a:ext cx="80" cy="118"/>
              <a:chOff x="6986" y="2814"/>
              <a:chExt cx="80" cy="118"/>
            </a:xfrm>
          </p:grpSpPr>
          <p:sp>
            <p:nvSpPr>
              <p:cNvPr id="35965" name="Freeform 77"/>
              <p:cNvSpPr>
                <a:spLocks/>
              </p:cNvSpPr>
              <p:nvPr/>
            </p:nvSpPr>
            <p:spPr bwMode="auto">
              <a:xfrm>
                <a:off x="6986" y="2814"/>
                <a:ext cx="80" cy="118"/>
              </a:xfrm>
              <a:custGeom>
                <a:avLst/>
                <a:gdLst>
                  <a:gd name="T0" fmla="*/ 80 w 80"/>
                  <a:gd name="T1" fmla="*/ 2814 h 118"/>
                  <a:gd name="T2" fmla="*/ 0 w 80"/>
                  <a:gd name="T3" fmla="*/ 2814 h 118"/>
                  <a:gd name="T4" fmla="*/ 37 w 80"/>
                  <a:gd name="T5" fmla="*/ 2932 h 118"/>
                  <a:gd name="T6" fmla="*/ 80 w 80"/>
                  <a:gd name="T7" fmla="*/ 2814 h 1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18">
                    <a:moveTo>
                      <a:pt x="80" y="0"/>
                    </a:moveTo>
                    <a:lnTo>
                      <a:pt x="0" y="0"/>
                    </a:lnTo>
                    <a:lnTo>
                      <a:pt x="37" y="11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78"/>
            <p:cNvGrpSpPr>
              <a:grpSpLocks/>
            </p:cNvGrpSpPr>
            <p:nvPr/>
          </p:nvGrpSpPr>
          <p:grpSpPr bwMode="auto">
            <a:xfrm>
              <a:off x="6553" y="1014"/>
              <a:ext cx="118" cy="174"/>
              <a:chOff x="6553" y="1014"/>
              <a:chExt cx="118" cy="174"/>
            </a:xfrm>
          </p:grpSpPr>
          <p:sp>
            <p:nvSpPr>
              <p:cNvPr id="35964" name="Freeform 79"/>
              <p:cNvSpPr>
                <a:spLocks/>
              </p:cNvSpPr>
              <p:nvPr/>
            </p:nvSpPr>
            <p:spPr bwMode="auto">
              <a:xfrm>
                <a:off x="6553" y="1014"/>
                <a:ext cx="118" cy="174"/>
              </a:xfrm>
              <a:custGeom>
                <a:avLst/>
                <a:gdLst>
                  <a:gd name="T0" fmla="*/ 118 w 118"/>
                  <a:gd name="T1" fmla="*/ 1014 h 174"/>
                  <a:gd name="T2" fmla="*/ 0 w 118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118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80"/>
            <p:cNvGrpSpPr>
              <a:grpSpLocks/>
            </p:cNvGrpSpPr>
            <p:nvPr/>
          </p:nvGrpSpPr>
          <p:grpSpPr bwMode="auto">
            <a:xfrm>
              <a:off x="6497" y="1160"/>
              <a:ext cx="99" cy="123"/>
              <a:chOff x="6497" y="1160"/>
              <a:chExt cx="99" cy="123"/>
            </a:xfrm>
          </p:grpSpPr>
          <p:sp>
            <p:nvSpPr>
              <p:cNvPr id="35963" name="Freeform 81"/>
              <p:cNvSpPr>
                <a:spLocks/>
              </p:cNvSpPr>
              <p:nvPr/>
            </p:nvSpPr>
            <p:spPr bwMode="auto">
              <a:xfrm>
                <a:off x="6497" y="1160"/>
                <a:ext cx="99" cy="123"/>
              </a:xfrm>
              <a:custGeom>
                <a:avLst/>
                <a:gdLst>
                  <a:gd name="T0" fmla="*/ 33 w 99"/>
                  <a:gd name="T1" fmla="*/ 1160 h 123"/>
                  <a:gd name="T2" fmla="*/ 0 w 99"/>
                  <a:gd name="T3" fmla="*/ 1282 h 123"/>
                  <a:gd name="T4" fmla="*/ 99 w 99"/>
                  <a:gd name="T5" fmla="*/ 1202 h 123"/>
                  <a:gd name="T6" fmla="*/ 33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9" y="4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82"/>
            <p:cNvGrpSpPr>
              <a:grpSpLocks/>
            </p:cNvGrpSpPr>
            <p:nvPr/>
          </p:nvGrpSpPr>
          <p:grpSpPr bwMode="auto">
            <a:xfrm>
              <a:off x="6760" y="1014"/>
              <a:ext cx="113" cy="174"/>
              <a:chOff x="6760" y="1014"/>
              <a:chExt cx="113" cy="174"/>
            </a:xfrm>
          </p:grpSpPr>
          <p:sp>
            <p:nvSpPr>
              <p:cNvPr id="35962" name="Freeform 83"/>
              <p:cNvSpPr>
                <a:spLocks/>
              </p:cNvSpPr>
              <p:nvPr/>
            </p:nvSpPr>
            <p:spPr bwMode="auto">
              <a:xfrm>
                <a:off x="6760" y="1014"/>
                <a:ext cx="113" cy="174"/>
              </a:xfrm>
              <a:custGeom>
                <a:avLst/>
                <a:gdLst>
                  <a:gd name="T0" fmla="*/ 0 w 113"/>
                  <a:gd name="T1" fmla="*/ 1014 h 174"/>
                  <a:gd name="T2" fmla="*/ 113 w 113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" h="174">
                    <a:moveTo>
                      <a:pt x="0" y="0"/>
                    </a:moveTo>
                    <a:lnTo>
                      <a:pt x="113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4"/>
            <p:cNvGrpSpPr>
              <a:grpSpLocks/>
            </p:cNvGrpSpPr>
            <p:nvPr/>
          </p:nvGrpSpPr>
          <p:grpSpPr bwMode="auto">
            <a:xfrm>
              <a:off x="6835" y="1160"/>
              <a:ext cx="99" cy="123"/>
              <a:chOff x="6835" y="1160"/>
              <a:chExt cx="99" cy="123"/>
            </a:xfrm>
          </p:grpSpPr>
          <p:sp>
            <p:nvSpPr>
              <p:cNvPr id="35961" name="Freeform 85"/>
              <p:cNvSpPr>
                <a:spLocks/>
              </p:cNvSpPr>
              <p:nvPr/>
            </p:nvSpPr>
            <p:spPr bwMode="auto">
              <a:xfrm>
                <a:off x="6835" y="1160"/>
                <a:ext cx="99" cy="123"/>
              </a:xfrm>
              <a:custGeom>
                <a:avLst/>
                <a:gdLst>
                  <a:gd name="T0" fmla="*/ 66 w 99"/>
                  <a:gd name="T1" fmla="*/ 1160 h 123"/>
                  <a:gd name="T2" fmla="*/ 0 w 99"/>
                  <a:gd name="T3" fmla="*/ 1202 h 123"/>
                  <a:gd name="T4" fmla="*/ 99 w 99"/>
                  <a:gd name="T5" fmla="*/ 1282 h 123"/>
                  <a:gd name="T6" fmla="*/ 66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66" y="0"/>
                    </a:moveTo>
                    <a:lnTo>
                      <a:pt x="0" y="42"/>
                    </a:lnTo>
                    <a:lnTo>
                      <a:pt x="99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5" name="Group 86"/>
            <p:cNvGrpSpPr>
              <a:grpSpLocks/>
            </p:cNvGrpSpPr>
            <p:nvPr/>
          </p:nvGrpSpPr>
          <p:grpSpPr bwMode="auto">
            <a:xfrm>
              <a:off x="6713" y="1014"/>
              <a:ext cx="2" cy="156"/>
              <a:chOff x="6713" y="1014"/>
              <a:chExt cx="2" cy="156"/>
            </a:xfrm>
          </p:grpSpPr>
          <p:sp>
            <p:nvSpPr>
              <p:cNvPr id="35960" name="Freeform 87"/>
              <p:cNvSpPr>
                <a:spLocks/>
              </p:cNvSpPr>
              <p:nvPr/>
            </p:nvSpPr>
            <p:spPr bwMode="auto">
              <a:xfrm>
                <a:off x="6713" y="1014"/>
                <a:ext cx="2" cy="156"/>
              </a:xfrm>
              <a:custGeom>
                <a:avLst/>
                <a:gdLst>
                  <a:gd name="T0" fmla="*/ 0 w 2"/>
                  <a:gd name="T1" fmla="*/ 1014 h 156"/>
                  <a:gd name="T2" fmla="*/ 0 w 2"/>
                  <a:gd name="T3" fmla="*/ 1169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6" name="Group 88"/>
            <p:cNvGrpSpPr>
              <a:grpSpLocks/>
            </p:cNvGrpSpPr>
            <p:nvPr/>
          </p:nvGrpSpPr>
          <p:grpSpPr bwMode="auto">
            <a:xfrm>
              <a:off x="6676" y="1160"/>
              <a:ext cx="80" cy="123"/>
              <a:chOff x="6676" y="1160"/>
              <a:chExt cx="80" cy="123"/>
            </a:xfrm>
          </p:grpSpPr>
          <p:sp>
            <p:nvSpPr>
              <p:cNvPr id="35959" name="Freeform 89"/>
              <p:cNvSpPr>
                <a:spLocks/>
              </p:cNvSpPr>
              <p:nvPr/>
            </p:nvSpPr>
            <p:spPr bwMode="auto">
              <a:xfrm>
                <a:off x="6676" y="1160"/>
                <a:ext cx="80" cy="123"/>
              </a:xfrm>
              <a:custGeom>
                <a:avLst/>
                <a:gdLst>
                  <a:gd name="T0" fmla="*/ 80 w 80"/>
                  <a:gd name="T1" fmla="*/ 1160 h 123"/>
                  <a:gd name="T2" fmla="*/ 0 w 80"/>
                  <a:gd name="T3" fmla="*/ 1160 h 123"/>
                  <a:gd name="T4" fmla="*/ 37 w 80"/>
                  <a:gd name="T5" fmla="*/ 1282 h 123"/>
                  <a:gd name="T6" fmla="*/ 80 w 80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23">
                    <a:moveTo>
                      <a:pt x="80" y="0"/>
                    </a:moveTo>
                    <a:lnTo>
                      <a:pt x="0" y="0"/>
                    </a:lnTo>
                    <a:lnTo>
                      <a:pt x="37" y="12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7" name="Group 90"/>
            <p:cNvGrpSpPr>
              <a:grpSpLocks/>
            </p:cNvGrpSpPr>
            <p:nvPr/>
          </p:nvGrpSpPr>
          <p:grpSpPr bwMode="auto">
            <a:xfrm>
              <a:off x="7879" y="1014"/>
              <a:ext cx="113" cy="174"/>
              <a:chOff x="7879" y="1014"/>
              <a:chExt cx="113" cy="174"/>
            </a:xfrm>
          </p:grpSpPr>
          <p:sp>
            <p:nvSpPr>
              <p:cNvPr id="35958" name="Freeform 91"/>
              <p:cNvSpPr>
                <a:spLocks/>
              </p:cNvSpPr>
              <p:nvPr/>
            </p:nvSpPr>
            <p:spPr bwMode="auto">
              <a:xfrm>
                <a:off x="7879" y="1014"/>
                <a:ext cx="113" cy="174"/>
              </a:xfrm>
              <a:custGeom>
                <a:avLst/>
                <a:gdLst>
                  <a:gd name="T0" fmla="*/ 113 w 113"/>
                  <a:gd name="T1" fmla="*/ 1014 h 174"/>
                  <a:gd name="T2" fmla="*/ 0 w 113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" h="174">
                    <a:moveTo>
                      <a:pt x="113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8" name="Group 92"/>
            <p:cNvGrpSpPr>
              <a:grpSpLocks/>
            </p:cNvGrpSpPr>
            <p:nvPr/>
          </p:nvGrpSpPr>
          <p:grpSpPr bwMode="auto">
            <a:xfrm>
              <a:off x="7818" y="1160"/>
              <a:ext cx="99" cy="123"/>
              <a:chOff x="7818" y="1160"/>
              <a:chExt cx="99" cy="123"/>
            </a:xfrm>
          </p:grpSpPr>
          <p:sp>
            <p:nvSpPr>
              <p:cNvPr id="35957" name="Freeform 93"/>
              <p:cNvSpPr>
                <a:spLocks/>
              </p:cNvSpPr>
              <p:nvPr/>
            </p:nvSpPr>
            <p:spPr bwMode="auto">
              <a:xfrm>
                <a:off x="7818" y="1160"/>
                <a:ext cx="99" cy="123"/>
              </a:xfrm>
              <a:custGeom>
                <a:avLst/>
                <a:gdLst>
                  <a:gd name="T0" fmla="*/ 33 w 99"/>
                  <a:gd name="T1" fmla="*/ 1160 h 123"/>
                  <a:gd name="T2" fmla="*/ 0 w 99"/>
                  <a:gd name="T3" fmla="*/ 1282 h 123"/>
                  <a:gd name="T4" fmla="*/ 98 w 99"/>
                  <a:gd name="T5" fmla="*/ 1202 h 123"/>
                  <a:gd name="T6" fmla="*/ 33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8" y="4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9" name="Group 94"/>
            <p:cNvGrpSpPr>
              <a:grpSpLocks/>
            </p:cNvGrpSpPr>
            <p:nvPr/>
          </p:nvGrpSpPr>
          <p:grpSpPr bwMode="auto">
            <a:xfrm>
              <a:off x="8081" y="1014"/>
              <a:ext cx="118" cy="174"/>
              <a:chOff x="8081" y="1014"/>
              <a:chExt cx="118" cy="174"/>
            </a:xfrm>
          </p:grpSpPr>
          <p:sp>
            <p:nvSpPr>
              <p:cNvPr id="35956" name="Freeform 95"/>
              <p:cNvSpPr>
                <a:spLocks/>
              </p:cNvSpPr>
              <p:nvPr/>
            </p:nvSpPr>
            <p:spPr bwMode="auto">
              <a:xfrm>
                <a:off x="8081" y="1014"/>
                <a:ext cx="118" cy="174"/>
              </a:xfrm>
              <a:custGeom>
                <a:avLst/>
                <a:gdLst>
                  <a:gd name="T0" fmla="*/ 0 w 118"/>
                  <a:gd name="T1" fmla="*/ 1014 h 174"/>
                  <a:gd name="T2" fmla="*/ 117 w 118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0" y="0"/>
                    </a:moveTo>
                    <a:lnTo>
                      <a:pt x="117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0" name="Group 96"/>
            <p:cNvGrpSpPr>
              <a:grpSpLocks/>
            </p:cNvGrpSpPr>
            <p:nvPr/>
          </p:nvGrpSpPr>
          <p:grpSpPr bwMode="auto">
            <a:xfrm>
              <a:off x="8156" y="1160"/>
              <a:ext cx="104" cy="123"/>
              <a:chOff x="8156" y="1160"/>
              <a:chExt cx="104" cy="123"/>
            </a:xfrm>
          </p:grpSpPr>
          <p:sp>
            <p:nvSpPr>
              <p:cNvPr id="35955" name="Freeform 97"/>
              <p:cNvSpPr>
                <a:spLocks/>
              </p:cNvSpPr>
              <p:nvPr/>
            </p:nvSpPr>
            <p:spPr bwMode="auto">
              <a:xfrm>
                <a:off x="8156" y="1160"/>
                <a:ext cx="104" cy="123"/>
              </a:xfrm>
              <a:custGeom>
                <a:avLst/>
                <a:gdLst>
                  <a:gd name="T0" fmla="*/ 66 w 104"/>
                  <a:gd name="T1" fmla="*/ 1160 h 123"/>
                  <a:gd name="T2" fmla="*/ 0 w 104"/>
                  <a:gd name="T3" fmla="*/ 1202 h 123"/>
                  <a:gd name="T4" fmla="*/ 103 w 104"/>
                  <a:gd name="T5" fmla="*/ 1282 h 123"/>
                  <a:gd name="T6" fmla="*/ 66 w 104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23">
                    <a:moveTo>
                      <a:pt x="66" y="0"/>
                    </a:moveTo>
                    <a:lnTo>
                      <a:pt x="0" y="42"/>
                    </a:lnTo>
                    <a:lnTo>
                      <a:pt x="103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1" name="Group 98"/>
            <p:cNvGrpSpPr>
              <a:grpSpLocks/>
            </p:cNvGrpSpPr>
            <p:nvPr/>
          </p:nvGrpSpPr>
          <p:grpSpPr bwMode="auto">
            <a:xfrm>
              <a:off x="8039" y="1014"/>
              <a:ext cx="2" cy="156"/>
              <a:chOff x="8039" y="1014"/>
              <a:chExt cx="2" cy="156"/>
            </a:xfrm>
          </p:grpSpPr>
          <p:sp>
            <p:nvSpPr>
              <p:cNvPr id="35954" name="Freeform 99"/>
              <p:cNvSpPr>
                <a:spLocks/>
              </p:cNvSpPr>
              <p:nvPr/>
            </p:nvSpPr>
            <p:spPr bwMode="auto">
              <a:xfrm>
                <a:off x="8039" y="1014"/>
                <a:ext cx="2" cy="156"/>
              </a:xfrm>
              <a:custGeom>
                <a:avLst/>
                <a:gdLst>
                  <a:gd name="T0" fmla="*/ 0 w 2"/>
                  <a:gd name="T1" fmla="*/ 1014 h 156"/>
                  <a:gd name="T2" fmla="*/ 0 w 2"/>
                  <a:gd name="T3" fmla="*/ 1169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2" name="Group 100"/>
            <p:cNvGrpSpPr>
              <a:grpSpLocks/>
            </p:cNvGrpSpPr>
            <p:nvPr/>
          </p:nvGrpSpPr>
          <p:grpSpPr bwMode="auto">
            <a:xfrm>
              <a:off x="7996" y="1160"/>
              <a:ext cx="80" cy="123"/>
              <a:chOff x="7996" y="1160"/>
              <a:chExt cx="80" cy="123"/>
            </a:xfrm>
          </p:grpSpPr>
          <p:sp>
            <p:nvSpPr>
              <p:cNvPr id="35953" name="Freeform 101"/>
              <p:cNvSpPr>
                <a:spLocks/>
              </p:cNvSpPr>
              <p:nvPr/>
            </p:nvSpPr>
            <p:spPr bwMode="auto">
              <a:xfrm>
                <a:off x="7996" y="1160"/>
                <a:ext cx="80" cy="123"/>
              </a:xfrm>
              <a:custGeom>
                <a:avLst/>
                <a:gdLst>
                  <a:gd name="T0" fmla="*/ 80 w 80"/>
                  <a:gd name="T1" fmla="*/ 1160 h 123"/>
                  <a:gd name="T2" fmla="*/ 0 w 80"/>
                  <a:gd name="T3" fmla="*/ 1160 h 123"/>
                  <a:gd name="T4" fmla="*/ 43 w 80"/>
                  <a:gd name="T5" fmla="*/ 1282 h 123"/>
                  <a:gd name="T6" fmla="*/ 80 w 80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23">
                    <a:moveTo>
                      <a:pt x="80" y="0"/>
                    </a:moveTo>
                    <a:lnTo>
                      <a:pt x="0" y="0"/>
                    </a:lnTo>
                    <a:lnTo>
                      <a:pt x="43" y="12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3" name="Group 102"/>
            <p:cNvGrpSpPr>
              <a:grpSpLocks/>
            </p:cNvGrpSpPr>
            <p:nvPr/>
          </p:nvGrpSpPr>
          <p:grpSpPr bwMode="auto">
            <a:xfrm>
              <a:off x="9373" y="1014"/>
              <a:ext cx="118" cy="174"/>
              <a:chOff x="9373" y="1014"/>
              <a:chExt cx="118" cy="174"/>
            </a:xfrm>
          </p:grpSpPr>
          <p:sp>
            <p:nvSpPr>
              <p:cNvPr id="35952" name="Freeform 103"/>
              <p:cNvSpPr>
                <a:spLocks/>
              </p:cNvSpPr>
              <p:nvPr/>
            </p:nvSpPr>
            <p:spPr bwMode="auto">
              <a:xfrm>
                <a:off x="9373" y="1014"/>
                <a:ext cx="118" cy="174"/>
              </a:xfrm>
              <a:custGeom>
                <a:avLst/>
                <a:gdLst>
                  <a:gd name="T0" fmla="*/ 118 w 118"/>
                  <a:gd name="T1" fmla="*/ 1014 h 174"/>
                  <a:gd name="T2" fmla="*/ 0 w 118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118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4" name="Group 104"/>
            <p:cNvGrpSpPr>
              <a:grpSpLocks/>
            </p:cNvGrpSpPr>
            <p:nvPr/>
          </p:nvGrpSpPr>
          <p:grpSpPr bwMode="auto">
            <a:xfrm>
              <a:off x="9317" y="1160"/>
              <a:ext cx="99" cy="123"/>
              <a:chOff x="9317" y="1160"/>
              <a:chExt cx="99" cy="123"/>
            </a:xfrm>
          </p:grpSpPr>
          <p:sp>
            <p:nvSpPr>
              <p:cNvPr id="35951" name="Freeform 105"/>
              <p:cNvSpPr>
                <a:spLocks/>
              </p:cNvSpPr>
              <p:nvPr/>
            </p:nvSpPr>
            <p:spPr bwMode="auto">
              <a:xfrm>
                <a:off x="9317" y="1160"/>
                <a:ext cx="99" cy="123"/>
              </a:xfrm>
              <a:custGeom>
                <a:avLst/>
                <a:gdLst>
                  <a:gd name="T0" fmla="*/ 33 w 99"/>
                  <a:gd name="T1" fmla="*/ 1160 h 123"/>
                  <a:gd name="T2" fmla="*/ 0 w 99"/>
                  <a:gd name="T3" fmla="*/ 1282 h 123"/>
                  <a:gd name="T4" fmla="*/ 99 w 99"/>
                  <a:gd name="T5" fmla="*/ 1202 h 123"/>
                  <a:gd name="T6" fmla="*/ 33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9" y="4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5" name="Group 106"/>
            <p:cNvGrpSpPr>
              <a:grpSpLocks/>
            </p:cNvGrpSpPr>
            <p:nvPr/>
          </p:nvGrpSpPr>
          <p:grpSpPr bwMode="auto">
            <a:xfrm>
              <a:off x="9580" y="1014"/>
              <a:ext cx="113" cy="174"/>
              <a:chOff x="9580" y="1014"/>
              <a:chExt cx="113" cy="174"/>
            </a:xfrm>
          </p:grpSpPr>
          <p:sp>
            <p:nvSpPr>
              <p:cNvPr id="35950" name="Freeform 107"/>
              <p:cNvSpPr>
                <a:spLocks/>
              </p:cNvSpPr>
              <p:nvPr/>
            </p:nvSpPr>
            <p:spPr bwMode="auto">
              <a:xfrm>
                <a:off x="9580" y="1014"/>
                <a:ext cx="113" cy="174"/>
              </a:xfrm>
              <a:custGeom>
                <a:avLst/>
                <a:gdLst>
                  <a:gd name="T0" fmla="*/ 0 w 113"/>
                  <a:gd name="T1" fmla="*/ 1014 h 174"/>
                  <a:gd name="T2" fmla="*/ 113 w 113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" h="174">
                    <a:moveTo>
                      <a:pt x="0" y="0"/>
                    </a:moveTo>
                    <a:lnTo>
                      <a:pt x="113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6" name="Group 108"/>
            <p:cNvGrpSpPr>
              <a:grpSpLocks/>
            </p:cNvGrpSpPr>
            <p:nvPr/>
          </p:nvGrpSpPr>
          <p:grpSpPr bwMode="auto">
            <a:xfrm>
              <a:off x="9655" y="1160"/>
              <a:ext cx="99" cy="123"/>
              <a:chOff x="9655" y="1160"/>
              <a:chExt cx="99" cy="123"/>
            </a:xfrm>
          </p:grpSpPr>
          <p:sp>
            <p:nvSpPr>
              <p:cNvPr id="35949" name="Freeform 109"/>
              <p:cNvSpPr>
                <a:spLocks/>
              </p:cNvSpPr>
              <p:nvPr/>
            </p:nvSpPr>
            <p:spPr bwMode="auto">
              <a:xfrm>
                <a:off x="9655" y="1160"/>
                <a:ext cx="99" cy="123"/>
              </a:xfrm>
              <a:custGeom>
                <a:avLst/>
                <a:gdLst>
                  <a:gd name="T0" fmla="*/ 66 w 99"/>
                  <a:gd name="T1" fmla="*/ 1160 h 123"/>
                  <a:gd name="T2" fmla="*/ 0 w 99"/>
                  <a:gd name="T3" fmla="*/ 1202 h 123"/>
                  <a:gd name="T4" fmla="*/ 99 w 99"/>
                  <a:gd name="T5" fmla="*/ 1282 h 123"/>
                  <a:gd name="T6" fmla="*/ 66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66" y="0"/>
                    </a:moveTo>
                    <a:lnTo>
                      <a:pt x="0" y="42"/>
                    </a:lnTo>
                    <a:lnTo>
                      <a:pt x="99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7" name="Group 110"/>
            <p:cNvGrpSpPr>
              <a:grpSpLocks/>
            </p:cNvGrpSpPr>
            <p:nvPr/>
          </p:nvGrpSpPr>
          <p:grpSpPr bwMode="auto">
            <a:xfrm>
              <a:off x="9533" y="1014"/>
              <a:ext cx="2" cy="156"/>
              <a:chOff x="9533" y="1014"/>
              <a:chExt cx="2" cy="156"/>
            </a:xfrm>
          </p:grpSpPr>
          <p:sp>
            <p:nvSpPr>
              <p:cNvPr id="35948" name="Freeform 111"/>
              <p:cNvSpPr>
                <a:spLocks/>
              </p:cNvSpPr>
              <p:nvPr/>
            </p:nvSpPr>
            <p:spPr bwMode="auto">
              <a:xfrm>
                <a:off x="9533" y="1014"/>
                <a:ext cx="2" cy="156"/>
              </a:xfrm>
              <a:custGeom>
                <a:avLst/>
                <a:gdLst>
                  <a:gd name="T0" fmla="*/ 0 w 2"/>
                  <a:gd name="T1" fmla="*/ 1014 h 156"/>
                  <a:gd name="T2" fmla="*/ 0 w 2"/>
                  <a:gd name="T3" fmla="*/ 1169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8" name="Group 112"/>
            <p:cNvGrpSpPr>
              <a:grpSpLocks/>
            </p:cNvGrpSpPr>
            <p:nvPr/>
          </p:nvGrpSpPr>
          <p:grpSpPr bwMode="auto">
            <a:xfrm>
              <a:off x="9495" y="1160"/>
              <a:ext cx="80" cy="123"/>
              <a:chOff x="9495" y="1160"/>
              <a:chExt cx="80" cy="123"/>
            </a:xfrm>
          </p:grpSpPr>
          <p:sp>
            <p:nvSpPr>
              <p:cNvPr id="35947" name="Freeform 113"/>
              <p:cNvSpPr>
                <a:spLocks/>
              </p:cNvSpPr>
              <p:nvPr/>
            </p:nvSpPr>
            <p:spPr bwMode="auto">
              <a:xfrm>
                <a:off x="9495" y="1160"/>
                <a:ext cx="80" cy="123"/>
              </a:xfrm>
              <a:custGeom>
                <a:avLst/>
                <a:gdLst>
                  <a:gd name="T0" fmla="*/ 80 w 80"/>
                  <a:gd name="T1" fmla="*/ 1160 h 123"/>
                  <a:gd name="T2" fmla="*/ 0 w 80"/>
                  <a:gd name="T3" fmla="*/ 1160 h 123"/>
                  <a:gd name="T4" fmla="*/ 38 w 80"/>
                  <a:gd name="T5" fmla="*/ 1282 h 123"/>
                  <a:gd name="T6" fmla="*/ 80 w 80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23">
                    <a:moveTo>
                      <a:pt x="80" y="0"/>
                    </a:moveTo>
                    <a:lnTo>
                      <a:pt x="0" y="0"/>
                    </a:lnTo>
                    <a:lnTo>
                      <a:pt x="38" y="12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99" name="Group 114"/>
            <p:cNvGrpSpPr>
              <a:grpSpLocks/>
            </p:cNvGrpSpPr>
            <p:nvPr/>
          </p:nvGrpSpPr>
          <p:grpSpPr bwMode="auto">
            <a:xfrm>
              <a:off x="10346" y="1014"/>
              <a:ext cx="113" cy="174"/>
              <a:chOff x="10346" y="1014"/>
              <a:chExt cx="113" cy="174"/>
            </a:xfrm>
          </p:grpSpPr>
          <p:sp>
            <p:nvSpPr>
              <p:cNvPr id="35946" name="Freeform 115"/>
              <p:cNvSpPr>
                <a:spLocks/>
              </p:cNvSpPr>
              <p:nvPr/>
            </p:nvSpPr>
            <p:spPr bwMode="auto">
              <a:xfrm>
                <a:off x="10346" y="1014"/>
                <a:ext cx="113" cy="174"/>
              </a:xfrm>
              <a:custGeom>
                <a:avLst/>
                <a:gdLst>
                  <a:gd name="T0" fmla="*/ 113 w 113"/>
                  <a:gd name="T1" fmla="*/ 1014 h 174"/>
                  <a:gd name="T2" fmla="*/ 0 w 113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" h="174">
                    <a:moveTo>
                      <a:pt x="113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0" name="Group 116"/>
            <p:cNvGrpSpPr>
              <a:grpSpLocks/>
            </p:cNvGrpSpPr>
            <p:nvPr/>
          </p:nvGrpSpPr>
          <p:grpSpPr bwMode="auto">
            <a:xfrm>
              <a:off x="10285" y="1160"/>
              <a:ext cx="99" cy="123"/>
              <a:chOff x="10285" y="1160"/>
              <a:chExt cx="99" cy="123"/>
            </a:xfrm>
          </p:grpSpPr>
          <p:sp>
            <p:nvSpPr>
              <p:cNvPr id="35945" name="Freeform 117"/>
              <p:cNvSpPr>
                <a:spLocks/>
              </p:cNvSpPr>
              <p:nvPr/>
            </p:nvSpPr>
            <p:spPr bwMode="auto">
              <a:xfrm>
                <a:off x="10285" y="1160"/>
                <a:ext cx="99" cy="123"/>
              </a:xfrm>
              <a:custGeom>
                <a:avLst/>
                <a:gdLst>
                  <a:gd name="T0" fmla="*/ 33 w 99"/>
                  <a:gd name="T1" fmla="*/ 1160 h 123"/>
                  <a:gd name="T2" fmla="*/ 0 w 99"/>
                  <a:gd name="T3" fmla="*/ 1282 h 123"/>
                  <a:gd name="T4" fmla="*/ 99 w 99"/>
                  <a:gd name="T5" fmla="*/ 1202 h 123"/>
                  <a:gd name="T6" fmla="*/ 33 w 99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99" y="4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1" name="Group 118"/>
            <p:cNvGrpSpPr>
              <a:grpSpLocks/>
            </p:cNvGrpSpPr>
            <p:nvPr/>
          </p:nvGrpSpPr>
          <p:grpSpPr bwMode="auto">
            <a:xfrm>
              <a:off x="10548" y="1014"/>
              <a:ext cx="118" cy="174"/>
              <a:chOff x="10548" y="1014"/>
              <a:chExt cx="118" cy="174"/>
            </a:xfrm>
          </p:grpSpPr>
          <p:sp>
            <p:nvSpPr>
              <p:cNvPr id="35944" name="Freeform 119"/>
              <p:cNvSpPr>
                <a:spLocks/>
              </p:cNvSpPr>
              <p:nvPr/>
            </p:nvSpPr>
            <p:spPr bwMode="auto">
              <a:xfrm>
                <a:off x="10548" y="1014"/>
                <a:ext cx="118" cy="174"/>
              </a:xfrm>
              <a:custGeom>
                <a:avLst/>
                <a:gdLst>
                  <a:gd name="T0" fmla="*/ 0 w 118"/>
                  <a:gd name="T1" fmla="*/ 1014 h 174"/>
                  <a:gd name="T2" fmla="*/ 118 w 118"/>
                  <a:gd name="T3" fmla="*/ 1188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0" y="0"/>
                    </a:moveTo>
                    <a:lnTo>
                      <a:pt x="118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2" name="Group 120"/>
            <p:cNvGrpSpPr>
              <a:grpSpLocks/>
            </p:cNvGrpSpPr>
            <p:nvPr/>
          </p:nvGrpSpPr>
          <p:grpSpPr bwMode="auto">
            <a:xfrm>
              <a:off x="10623" y="1160"/>
              <a:ext cx="104" cy="123"/>
              <a:chOff x="10623" y="1160"/>
              <a:chExt cx="104" cy="123"/>
            </a:xfrm>
          </p:grpSpPr>
          <p:sp>
            <p:nvSpPr>
              <p:cNvPr id="35943" name="Freeform 121"/>
              <p:cNvSpPr>
                <a:spLocks/>
              </p:cNvSpPr>
              <p:nvPr/>
            </p:nvSpPr>
            <p:spPr bwMode="auto">
              <a:xfrm>
                <a:off x="10623" y="1160"/>
                <a:ext cx="104" cy="123"/>
              </a:xfrm>
              <a:custGeom>
                <a:avLst/>
                <a:gdLst>
                  <a:gd name="T0" fmla="*/ 66 w 104"/>
                  <a:gd name="T1" fmla="*/ 1160 h 123"/>
                  <a:gd name="T2" fmla="*/ 0 w 104"/>
                  <a:gd name="T3" fmla="*/ 1202 h 123"/>
                  <a:gd name="T4" fmla="*/ 104 w 104"/>
                  <a:gd name="T5" fmla="*/ 1282 h 123"/>
                  <a:gd name="T6" fmla="*/ 66 w 104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23">
                    <a:moveTo>
                      <a:pt x="66" y="0"/>
                    </a:moveTo>
                    <a:lnTo>
                      <a:pt x="0" y="42"/>
                    </a:lnTo>
                    <a:lnTo>
                      <a:pt x="104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3" name="Group 122"/>
            <p:cNvGrpSpPr>
              <a:grpSpLocks/>
            </p:cNvGrpSpPr>
            <p:nvPr/>
          </p:nvGrpSpPr>
          <p:grpSpPr bwMode="auto">
            <a:xfrm>
              <a:off x="10506" y="1014"/>
              <a:ext cx="2" cy="156"/>
              <a:chOff x="10506" y="1014"/>
              <a:chExt cx="2" cy="156"/>
            </a:xfrm>
          </p:grpSpPr>
          <p:sp>
            <p:nvSpPr>
              <p:cNvPr id="35942" name="Freeform 123"/>
              <p:cNvSpPr>
                <a:spLocks/>
              </p:cNvSpPr>
              <p:nvPr/>
            </p:nvSpPr>
            <p:spPr bwMode="auto">
              <a:xfrm>
                <a:off x="10506" y="1014"/>
                <a:ext cx="2" cy="156"/>
              </a:xfrm>
              <a:custGeom>
                <a:avLst/>
                <a:gdLst>
                  <a:gd name="T0" fmla="*/ 0 w 2"/>
                  <a:gd name="T1" fmla="*/ 1014 h 156"/>
                  <a:gd name="T2" fmla="*/ 0 w 2"/>
                  <a:gd name="T3" fmla="*/ 1169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4" name="Group 124"/>
            <p:cNvGrpSpPr>
              <a:grpSpLocks/>
            </p:cNvGrpSpPr>
            <p:nvPr/>
          </p:nvGrpSpPr>
          <p:grpSpPr bwMode="auto">
            <a:xfrm>
              <a:off x="10464" y="1160"/>
              <a:ext cx="80" cy="123"/>
              <a:chOff x="10464" y="1160"/>
              <a:chExt cx="80" cy="123"/>
            </a:xfrm>
          </p:grpSpPr>
          <p:sp>
            <p:nvSpPr>
              <p:cNvPr id="35941" name="Freeform 125"/>
              <p:cNvSpPr>
                <a:spLocks/>
              </p:cNvSpPr>
              <p:nvPr/>
            </p:nvSpPr>
            <p:spPr bwMode="auto">
              <a:xfrm>
                <a:off x="10464" y="1160"/>
                <a:ext cx="80" cy="123"/>
              </a:xfrm>
              <a:custGeom>
                <a:avLst/>
                <a:gdLst>
                  <a:gd name="T0" fmla="*/ 79 w 80"/>
                  <a:gd name="T1" fmla="*/ 1160 h 123"/>
                  <a:gd name="T2" fmla="*/ 0 w 80"/>
                  <a:gd name="T3" fmla="*/ 1160 h 123"/>
                  <a:gd name="T4" fmla="*/ 42 w 80"/>
                  <a:gd name="T5" fmla="*/ 1282 h 123"/>
                  <a:gd name="T6" fmla="*/ 79 w 80"/>
                  <a:gd name="T7" fmla="*/ 1160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23">
                    <a:moveTo>
                      <a:pt x="79" y="0"/>
                    </a:moveTo>
                    <a:lnTo>
                      <a:pt x="0" y="0"/>
                    </a:lnTo>
                    <a:lnTo>
                      <a:pt x="42" y="122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5" name="Group 126"/>
            <p:cNvGrpSpPr>
              <a:grpSpLocks/>
            </p:cNvGrpSpPr>
            <p:nvPr/>
          </p:nvGrpSpPr>
          <p:grpSpPr bwMode="auto">
            <a:xfrm>
              <a:off x="8889" y="3505"/>
              <a:ext cx="118" cy="174"/>
              <a:chOff x="8889" y="3505"/>
              <a:chExt cx="118" cy="174"/>
            </a:xfrm>
          </p:grpSpPr>
          <p:sp>
            <p:nvSpPr>
              <p:cNvPr id="35940" name="Freeform 127"/>
              <p:cNvSpPr>
                <a:spLocks/>
              </p:cNvSpPr>
              <p:nvPr/>
            </p:nvSpPr>
            <p:spPr bwMode="auto">
              <a:xfrm>
                <a:off x="8889" y="3505"/>
                <a:ext cx="118" cy="174"/>
              </a:xfrm>
              <a:custGeom>
                <a:avLst/>
                <a:gdLst>
                  <a:gd name="T0" fmla="*/ 118 w 118"/>
                  <a:gd name="T1" fmla="*/ 3505 h 174"/>
                  <a:gd name="T2" fmla="*/ 0 w 118"/>
                  <a:gd name="T3" fmla="*/ 3679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74">
                    <a:moveTo>
                      <a:pt x="118" y="0"/>
                    </a:moveTo>
                    <a:lnTo>
                      <a:pt x="0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6" name="Group 128"/>
            <p:cNvGrpSpPr>
              <a:grpSpLocks/>
            </p:cNvGrpSpPr>
            <p:nvPr/>
          </p:nvGrpSpPr>
          <p:grpSpPr bwMode="auto">
            <a:xfrm>
              <a:off x="8828" y="3646"/>
              <a:ext cx="104" cy="123"/>
              <a:chOff x="8828" y="3646"/>
              <a:chExt cx="104" cy="123"/>
            </a:xfrm>
          </p:grpSpPr>
          <p:sp>
            <p:nvSpPr>
              <p:cNvPr id="35939" name="Freeform 129"/>
              <p:cNvSpPr>
                <a:spLocks/>
              </p:cNvSpPr>
              <p:nvPr/>
            </p:nvSpPr>
            <p:spPr bwMode="auto">
              <a:xfrm>
                <a:off x="8828" y="3646"/>
                <a:ext cx="104" cy="123"/>
              </a:xfrm>
              <a:custGeom>
                <a:avLst/>
                <a:gdLst>
                  <a:gd name="T0" fmla="*/ 33 w 104"/>
                  <a:gd name="T1" fmla="*/ 3646 h 123"/>
                  <a:gd name="T2" fmla="*/ 0 w 104"/>
                  <a:gd name="T3" fmla="*/ 3768 h 123"/>
                  <a:gd name="T4" fmla="*/ 103 w 104"/>
                  <a:gd name="T5" fmla="*/ 3693 h 123"/>
                  <a:gd name="T6" fmla="*/ 33 w 104"/>
                  <a:gd name="T7" fmla="*/ 3646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23">
                    <a:moveTo>
                      <a:pt x="33" y="0"/>
                    </a:moveTo>
                    <a:lnTo>
                      <a:pt x="0" y="122"/>
                    </a:lnTo>
                    <a:lnTo>
                      <a:pt x="103" y="47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7" name="Group 130"/>
            <p:cNvGrpSpPr>
              <a:grpSpLocks/>
            </p:cNvGrpSpPr>
            <p:nvPr/>
          </p:nvGrpSpPr>
          <p:grpSpPr bwMode="auto">
            <a:xfrm>
              <a:off x="9096" y="3505"/>
              <a:ext cx="113" cy="174"/>
              <a:chOff x="9096" y="3505"/>
              <a:chExt cx="113" cy="174"/>
            </a:xfrm>
          </p:grpSpPr>
          <p:sp>
            <p:nvSpPr>
              <p:cNvPr id="35938" name="Freeform 131"/>
              <p:cNvSpPr>
                <a:spLocks/>
              </p:cNvSpPr>
              <p:nvPr/>
            </p:nvSpPr>
            <p:spPr bwMode="auto">
              <a:xfrm>
                <a:off x="9096" y="3505"/>
                <a:ext cx="113" cy="174"/>
              </a:xfrm>
              <a:custGeom>
                <a:avLst/>
                <a:gdLst>
                  <a:gd name="T0" fmla="*/ 0 w 113"/>
                  <a:gd name="T1" fmla="*/ 3505 h 174"/>
                  <a:gd name="T2" fmla="*/ 113 w 113"/>
                  <a:gd name="T3" fmla="*/ 3679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" h="174">
                    <a:moveTo>
                      <a:pt x="0" y="0"/>
                    </a:moveTo>
                    <a:lnTo>
                      <a:pt x="113" y="174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8" name="Group 132"/>
            <p:cNvGrpSpPr>
              <a:grpSpLocks/>
            </p:cNvGrpSpPr>
            <p:nvPr/>
          </p:nvGrpSpPr>
          <p:grpSpPr bwMode="auto">
            <a:xfrm>
              <a:off x="9171" y="3646"/>
              <a:ext cx="99" cy="123"/>
              <a:chOff x="9171" y="3646"/>
              <a:chExt cx="99" cy="123"/>
            </a:xfrm>
          </p:grpSpPr>
          <p:sp>
            <p:nvSpPr>
              <p:cNvPr id="35937" name="Freeform 133"/>
              <p:cNvSpPr>
                <a:spLocks/>
              </p:cNvSpPr>
              <p:nvPr/>
            </p:nvSpPr>
            <p:spPr bwMode="auto">
              <a:xfrm>
                <a:off x="9171" y="3646"/>
                <a:ext cx="99" cy="123"/>
              </a:xfrm>
              <a:custGeom>
                <a:avLst/>
                <a:gdLst>
                  <a:gd name="T0" fmla="*/ 66 w 99"/>
                  <a:gd name="T1" fmla="*/ 3646 h 123"/>
                  <a:gd name="T2" fmla="*/ 0 w 99"/>
                  <a:gd name="T3" fmla="*/ 3693 h 123"/>
                  <a:gd name="T4" fmla="*/ 99 w 99"/>
                  <a:gd name="T5" fmla="*/ 3768 h 123"/>
                  <a:gd name="T6" fmla="*/ 66 w 99"/>
                  <a:gd name="T7" fmla="*/ 3646 h 1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23">
                    <a:moveTo>
                      <a:pt x="66" y="0"/>
                    </a:moveTo>
                    <a:lnTo>
                      <a:pt x="0" y="47"/>
                    </a:lnTo>
                    <a:lnTo>
                      <a:pt x="99" y="12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9" name="Group 134"/>
            <p:cNvGrpSpPr>
              <a:grpSpLocks/>
            </p:cNvGrpSpPr>
            <p:nvPr/>
          </p:nvGrpSpPr>
          <p:grpSpPr bwMode="auto">
            <a:xfrm>
              <a:off x="9049" y="3505"/>
              <a:ext cx="2" cy="156"/>
              <a:chOff x="9049" y="3505"/>
              <a:chExt cx="2" cy="156"/>
            </a:xfrm>
          </p:grpSpPr>
          <p:sp>
            <p:nvSpPr>
              <p:cNvPr id="35936" name="Freeform 135"/>
              <p:cNvSpPr>
                <a:spLocks/>
              </p:cNvSpPr>
              <p:nvPr/>
            </p:nvSpPr>
            <p:spPr bwMode="auto">
              <a:xfrm>
                <a:off x="9049" y="3505"/>
                <a:ext cx="2" cy="156"/>
              </a:xfrm>
              <a:custGeom>
                <a:avLst/>
                <a:gdLst>
                  <a:gd name="T0" fmla="*/ 0 w 2"/>
                  <a:gd name="T1" fmla="*/ 3505 h 156"/>
                  <a:gd name="T2" fmla="*/ 0 w 2"/>
                  <a:gd name="T3" fmla="*/ 3660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0" name="Group 136"/>
            <p:cNvGrpSpPr>
              <a:grpSpLocks/>
            </p:cNvGrpSpPr>
            <p:nvPr/>
          </p:nvGrpSpPr>
          <p:grpSpPr bwMode="auto">
            <a:xfrm>
              <a:off x="9011" y="3651"/>
              <a:ext cx="80" cy="118"/>
              <a:chOff x="9011" y="3651"/>
              <a:chExt cx="80" cy="118"/>
            </a:xfrm>
          </p:grpSpPr>
          <p:sp>
            <p:nvSpPr>
              <p:cNvPr id="35935" name="Freeform 137"/>
              <p:cNvSpPr>
                <a:spLocks/>
              </p:cNvSpPr>
              <p:nvPr/>
            </p:nvSpPr>
            <p:spPr bwMode="auto">
              <a:xfrm>
                <a:off x="9011" y="3651"/>
                <a:ext cx="80" cy="118"/>
              </a:xfrm>
              <a:custGeom>
                <a:avLst/>
                <a:gdLst>
                  <a:gd name="T0" fmla="*/ 80 w 80"/>
                  <a:gd name="T1" fmla="*/ 3651 h 118"/>
                  <a:gd name="T2" fmla="*/ 0 w 80"/>
                  <a:gd name="T3" fmla="*/ 3651 h 118"/>
                  <a:gd name="T4" fmla="*/ 38 w 80"/>
                  <a:gd name="T5" fmla="*/ 3768 h 118"/>
                  <a:gd name="T6" fmla="*/ 80 w 80"/>
                  <a:gd name="T7" fmla="*/ 3651 h 1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18">
                    <a:moveTo>
                      <a:pt x="80" y="0"/>
                    </a:moveTo>
                    <a:lnTo>
                      <a:pt x="0" y="0"/>
                    </a:lnTo>
                    <a:lnTo>
                      <a:pt x="38" y="1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1" name="Group 138"/>
            <p:cNvGrpSpPr>
              <a:grpSpLocks/>
            </p:cNvGrpSpPr>
            <p:nvPr/>
          </p:nvGrpSpPr>
          <p:grpSpPr bwMode="auto">
            <a:xfrm>
              <a:off x="8964" y="2269"/>
              <a:ext cx="790" cy="400"/>
              <a:chOff x="8964" y="2269"/>
              <a:chExt cx="790" cy="400"/>
            </a:xfrm>
          </p:grpSpPr>
          <p:sp>
            <p:nvSpPr>
              <p:cNvPr id="35934" name="Freeform 139"/>
              <p:cNvSpPr>
                <a:spLocks/>
              </p:cNvSpPr>
              <p:nvPr/>
            </p:nvSpPr>
            <p:spPr bwMode="auto">
              <a:xfrm>
                <a:off x="8964" y="2269"/>
                <a:ext cx="790" cy="400"/>
              </a:xfrm>
              <a:custGeom>
                <a:avLst/>
                <a:gdLst>
                  <a:gd name="T0" fmla="*/ 0 w 790"/>
                  <a:gd name="T1" fmla="*/ 2669 h 400"/>
                  <a:gd name="T2" fmla="*/ 790 w 790"/>
                  <a:gd name="T3" fmla="*/ 2669 h 400"/>
                  <a:gd name="T4" fmla="*/ 790 w 790"/>
                  <a:gd name="T5" fmla="*/ 2269 h 400"/>
                  <a:gd name="T6" fmla="*/ 0 w 790"/>
                  <a:gd name="T7" fmla="*/ 2269 h 400"/>
                  <a:gd name="T8" fmla="*/ 0 w 790"/>
                  <a:gd name="T9" fmla="*/ 2669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0" h="400">
                    <a:moveTo>
                      <a:pt x="0" y="400"/>
                    </a:moveTo>
                    <a:lnTo>
                      <a:pt x="790" y="400"/>
                    </a:lnTo>
                    <a:lnTo>
                      <a:pt x="790" y="0"/>
                    </a:lnTo>
                    <a:lnTo>
                      <a:pt x="0" y="0"/>
                    </a:lnTo>
                    <a:lnTo>
                      <a:pt x="0" y="400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2" name="Group 140"/>
            <p:cNvGrpSpPr>
              <a:grpSpLocks/>
            </p:cNvGrpSpPr>
            <p:nvPr/>
          </p:nvGrpSpPr>
          <p:grpSpPr bwMode="auto">
            <a:xfrm>
              <a:off x="9843" y="1414"/>
              <a:ext cx="616" cy="395"/>
              <a:chOff x="9843" y="1414"/>
              <a:chExt cx="616" cy="395"/>
            </a:xfrm>
          </p:grpSpPr>
          <p:sp>
            <p:nvSpPr>
              <p:cNvPr id="35933" name="Freeform 141"/>
              <p:cNvSpPr>
                <a:spLocks/>
              </p:cNvSpPr>
              <p:nvPr/>
            </p:nvSpPr>
            <p:spPr bwMode="auto">
              <a:xfrm>
                <a:off x="9843" y="1414"/>
                <a:ext cx="616" cy="395"/>
              </a:xfrm>
              <a:custGeom>
                <a:avLst/>
                <a:gdLst>
                  <a:gd name="T0" fmla="*/ 0 w 616"/>
                  <a:gd name="T1" fmla="*/ 1809 h 395"/>
                  <a:gd name="T2" fmla="*/ 616 w 616"/>
                  <a:gd name="T3" fmla="*/ 1809 h 395"/>
                  <a:gd name="T4" fmla="*/ 616 w 616"/>
                  <a:gd name="T5" fmla="*/ 1414 h 395"/>
                  <a:gd name="T6" fmla="*/ 0 w 616"/>
                  <a:gd name="T7" fmla="*/ 1414 h 395"/>
                  <a:gd name="T8" fmla="*/ 0 w 616"/>
                  <a:gd name="T9" fmla="*/ 1809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6" h="395">
                    <a:moveTo>
                      <a:pt x="0" y="395"/>
                    </a:moveTo>
                    <a:lnTo>
                      <a:pt x="616" y="395"/>
                    </a:lnTo>
                    <a:lnTo>
                      <a:pt x="616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3" name="Group 142"/>
            <p:cNvGrpSpPr>
              <a:grpSpLocks/>
            </p:cNvGrpSpPr>
            <p:nvPr/>
          </p:nvGrpSpPr>
          <p:grpSpPr bwMode="auto">
            <a:xfrm>
              <a:off x="6849" y="1414"/>
              <a:ext cx="969" cy="395"/>
              <a:chOff x="6849" y="1414"/>
              <a:chExt cx="969" cy="395"/>
            </a:xfrm>
          </p:grpSpPr>
          <p:sp>
            <p:nvSpPr>
              <p:cNvPr id="35932" name="Freeform 143"/>
              <p:cNvSpPr>
                <a:spLocks/>
              </p:cNvSpPr>
              <p:nvPr/>
            </p:nvSpPr>
            <p:spPr bwMode="auto">
              <a:xfrm>
                <a:off x="6849" y="1414"/>
                <a:ext cx="969" cy="395"/>
              </a:xfrm>
              <a:custGeom>
                <a:avLst/>
                <a:gdLst>
                  <a:gd name="T0" fmla="*/ 0 w 969"/>
                  <a:gd name="T1" fmla="*/ 1809 h 395"/>
                  <a:gd name="T2" fmla="*/ 969 w 969"/>
                  <a:gd name="T3" fmla="*/ 1809 h 395"/>
                  <a:gd name="T4" fmla="*/ 969 w 969"/>
                  <a:gd name="T5" fmla="*/ 1414 h 395"/>
                  <a:gd name="T6" fmla="*/ 0 w 969"/>
                  <a:gd name="T7" fmla="*/ 1414 h 395"/>
                  <a:gd name="T8" fmla="*/ 0 w 969"/>
                  <a:gd name="T9" fmla="*/ 1809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9" h="395">
                    <a:moveTo>
                      <a:pt x="0" y="395"/>
                    </a:moveTo>
                    <a:lnTo>
                      <a:pt x="969" y="395"/>
                    </a:lnTo>
                    <a:lnTo>
                      <a:pt x="969" y="0"/>
                    </a:lnTo>
                    <a:lnTo>
                      <a:pt x="0" y="0"/>
                    </a:lnTo>
                    <a:lnTo>
                      <a:pt x="0" y="395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4" name="Group 144"/>
            <p:cNvGrpSpPr>
              <a:grpSpLocks/>
            </p:cNvGrpSpPr>
            <p:nvPr/>
          </p:nvGrpSpPr>
          <p:grpSpPr bwMode="auto">
            <a:xfrm>
              <a:off x="8433" y="-43"/>
              <a:ext cx="705" cy="353"/>
              <a:chOff x="8433" y="-43"/>
              <a:chExt cx="705" cy="353"/>
            </a:xfrm>
          </p:grpSpPr>
          <p:sp>
            <p:nvSpPr>
              <p:cNvPr id="35931" name="Freeform 145"/>
              <p:cNvSpPr>
                <a:spLocks/>
              </p:cNvSpPr>
              <p:nvPr/>
            </p:nvSpPr>
            <p:spPr bwMode="auto">
              <a:xfrm>
                <a:off x="8433" y="-43"/>
                <a:ext cx="705" cy="353"/>
              </a:xfrm>
              <a:custGeom>
                <a:avLst/>
                <a:gdLst>
                  <a:gd name="T0" fmla="*/ 0 w 705"/>
                  <a:gd name="T1" fmla="*/ 309 h 353"/>
                  <a:gd name="T2" fmla="*/ 705 w 705"/>
                  <a:gd name="T3" fmla="*/ 309 h 353"/>
                  <a:gd name="T4" fmla="*/ 705 w 705"/>
                  <a:gd name="T5" fmla="*/ -43 h 353"/>
                  <a:gd name="T6" fmla="*/ 0 w 705"/>
                  <a:gd name="T7" fmla="*/ -43 h 353"/>
                  <a:gd name="T8" fmla="*/ 0 w 705"/>
                  <a:gd name="T9" fmla="*/ 309 h 3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5" h="353">
                    <a:moveTo>
                      <a:pt x="0" y="352"/>
                    </a:moveTo>
                    <a:lnTo>
                      <a:pt x="705" y="352"/>
                    </a:lnTo>
                    <a:lnTo>
                      <a:pt x="705" y="0"/>
                    </a:lnTo>
                    <a:lnTo>
                      <a:pt x="0" y="0"/>
                    </a:lnTo>
                    <a:lnTo>
                      <a:pt x="0" y="352"/>
                    </a:lnTo>
                    <a:close/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15" name="Group 146"/>
            <p:cNvGrpSpPr>
              <a:grpSpLocks/>
            </p:cNvGrpSpPr>
            <p:nvPr/>
          </p:nvGrpSpPr>
          <p:grpSpPr bwMode="auto">
            <a:xfrm>
              <a:off x="10153" y="441"/>
              <a:ext cx="2" cy="973"/>
              <a:chOff x="10153" y="441"/>
              <a:chExt cx="2" cy="973"/>
            </a:xfrm>
          </p:grpSpPr>
          <p:sp>
            <p:nvSpPr>
              <p:cNvPr id="35916" name="Freeform 147"/>
              <p:cNvSpPr>
                <a:spLocks/>
              </p:cNvSpPr>
              <p:nvPr/>
            </p:nvSpPr>
            <p:spPr bwMode="auto">
              <a:xfrm>
                <a:off x="10153" y="441"/>
                <a:ext cx="2" cy="973"/>
              </a:xfrm>
              <a:custGeom>
                <a:avLst/>
                <a:gdLst>
                  <a:gd name="T0" fmla="*/ 0 w 2"/>
                  <a:gd name="T1" fmla="*/ 1414 h 973"/>
                  <a:gd name="T2" fmla="*/ 0 w 2"/>
                  <a:gd name="T3" fmla="*/ 441 h 97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973">
                    <a:moveTo>
                      <a:pt x="0" y="973"/>
                    </a:moveTo>
                    <a:lnTo>
                      <a:pt x="0" y="0"/>
                    </a:lnTo>
                  </a:path>
                </a:pathLst>
              </a:custGeom>
              <a:noFill/>
              <a:ln w="298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Text Box 148"/>
              <p:cNvSpPr txBox="1">
                <a:spLocks noChangeArrowheads="1"/>
              </p:cNvSpPr>
              <p:nvPr/>
            </p:nvSpPr>
            <p:spPr bwMode="auto">
              <a:xfrm>
                <a:off x="8433" y="-43"/>
                <a:ext cx="705" cy="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550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Linux</a:t>
                </a:r>
                <a:endParaRPr lang="en-US" sz="1200"/>
              </a:p>
            </p:txBody>
          </p:sp>
          <p:sp>
            <p:nvSpPr>
              <p:cNvPr id="35918" name="Text Box 149"/>
              <p:cNvSpPr txBox="1">
                <a:spLocks noChangeArrowheads="1"/>
              </p:cNvSpPr>
              <p:nvPr/>
            </p:nvSpPr>
            <p:spPr bwMode="auto">
              <a:xfrm>
                <a:off x="6361" y="620"/>
                <a:ext cx="752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Memory Manager</a:t>
                </a:r>
                <a:endParaRPr lang="en-US" sz="1200"/>
              </a:p>
            </p:txBody>
          </p:sp>
          <p:sp>
            <p:nvSpPr>
              <p:cNvPr id="35919" name="Text Box 150"/>
              <p:cNvSpPr txBox="1">
                <a:spLocks noChangeArrowheads="1"/>
              </p:cNvSpPr>
              <p:nvPr/>
            </p:nvSpPr>
            <p:spPr bwMode="auto">
              <a:xfrm>
                <a:off x="7554" y="620"/>
                <a:ext cx="879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Process Scheduler</a:t>
                </a:r>
                <a:endParaRPr lang="en-US" sz="1200"/>
              </a:p>
            </p:txBody>
          </p:sp>
          <p:sp>
            <p:nvSpPr>
              <p:cNvPr id="35920" name="Text Box 151"/>
              <p:cNvSpPr txBox="1">
                <a:spLocks noChangeArrowheads="1"/>
              </p:cNvSpPr>
              <p:nvPr/>
            </p:nvSpPr>
            <p:spPr bwMode="auto">
              <a:xfrm>
                <a:off x="9138" y="620"/>
                <a:ext cx="748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Network Interface</a:t>
                </a:r>
                <a:endParaRPr lang="en-US" sz="1200"/>
              </a:p>
            </p:txBody>
          </p:sp>
          <p:sp>
            <p:nvSpPr>
              <p:cNvPr id="35921" name="Text Box 152"/>
              <p:cNvSpPr txBox="1">
                <a:spLocks noChangeArrowheads="1"/>
              </p:cNvSpPr>
              <p:nvPr/>
            </p:nvSpPr>
            <p:spPr bwMode="auto">
              <a:xfrm>
                <a:off x="10285" y="620"/>
                <a:ext cx="442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63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IPC </a:t>
                </a:r>
                <a:endParaRPr lang="en-US" sz="1200"/>
              </a:p>
            </p:txBody>
          </p:sp>
          <p:sp>
            <p:nvSpPr>
              <p:cNvPr id="35922" name="Text Box 153"/>
              <p:cNvSpPr txBox="1">
                <a:spLocks noChangeArrowheads="1"/>
              </p:cNvSpPr>
              <p:nvPr/>
            </p:nvSpPr>
            <p:spPr bwMode="auto">
              <a:xfrm>
                <a:off x="8433" y="1390"/>
                <a:ext cx="705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File</a:t>
                </a:r>
                <a:endParaRPr lang="en-US" sz="1200">
                  <a:latin typeface="Helvetica" charset="0"/>
                  <a:cs typeface="Helvetica" charset="0"/>
                </a:endParaRPr>
              </a:p>
              <a:p>
                <a:pPr algn="ctr">
                  <a:spcBef>
                    <a:spcPts val="18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System</a:t>
                </a:r>
                <a:endParaRPr lang="en-US" sz="1200"/>
              </a:p>
            </p:txBody>
          </p:sp>
          <p:sp>
            <p:nvSpPr>
              <p:cNvPr id="35923" name="Text Box 154"/>
              <p:cNvSpPr txBox="1">
                <a:spLocks noChangeArrowheads="1"/>
              </p:cNvSpPr>
              <p:nvPr/>
            </p:nvSpPr>
            <p:spPr bwMode="auto">
              <a:xfrm>
                <a:off x="6849" y="1414"/>
                <a:ext cx="969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63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Initialization</a:t>
                </a:r>
                <a:endParaRPr lang="en-US" sz="1200"/>
              </a:p>
            </p:txBody>
          </p:sp>
          <p:sp>
            <p:nvSpPr>
              <p:cNvPr id="35924" name="Text Box 155"/>
              <p:cNvSpPr txBox="1">
                <a:spLocks noChangeArrowheads="1"/>
              </p:cNvSpPr>
              <p:nvPr/>
            </p:nvSpPr>
            <p:spPr bwMode="auto">
              <a:xfrm>
                <a:off x="9843" y="1414"/>
                <a:ext cx="616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63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Library</a:t>
                </a:r>
                <a:endParaRPr lang="en-US" sz="1200"/>
              </a:p>
            </p:txBody>
          </p:sp>
          <p:sp>
            <p:nvSpPr>
              <p:cNvPr id="35925" name="Text Box 156"/>
              <p:cNvSpPr txBox="1">
                <a:spLocks noChangeArrowheads="1"/>
              </p:cNvSpPr>
              <p:nvPr/>
            </p:nvSpPr>
            <p:spPr bwMode="auto">
              <a:xfrm>
                <a:off x="6497" y="2269"/>
                <a:ext cx="969" cy="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8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Executable Formats</a:t>
                </a:r>
                <a:endParaRPr lang="en-US" sz="1200"/>
              </a:p>
            </p:txBody>
          </p:sp>
          <p:sp>
            <p:nvSpPr>
              <p:cNvPr id="35926" name="Text Box 157"/>
              <p:cNvSpPr txBox="1">
                <a:spLocks noChangeArrowheads="1"/>
              </p:cNvSpPr>
              <p:nvPr/>
            </p:nvSpPr>
            <p:spPr bwMode="auto">
              <a:xfrm>
                <a:off x="8964" y="2269"/>
                <a:ext cx="790" cy="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8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File Quota</a:t>
                </a:r>
                <a:endParaRPr lang="en-US" sz="1200"/>
              </a:p>
            </p:txBody>
          </p:sp>
          <p:sp>
            <p:nvSpPr>
              <p:cNvPr id="35927" name="Text Box 158"/>
              <p:cNvSpPr txBox="1">
                <a:spLocks noChangeArrowheads="1"/>
              </p:cNvSpPr>
              <p:nvPr/>
            </p:nvSpPr>
            <p:spPr bwMode="auto">
              <a:xfrm>
                <a:off x="9933" y="2269"/>
                <a:ext cx="795" cy="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8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Buffer Cache</a:t>
                </a:r>
                <a:endParaRPr lang="en-US" sz="1200"/>
              </a:p>
            </p:txBody>
          </p:sp>
          <p:sp>
            <p:nvSpPr>
              <p:cNvPr id="35928" name="Text Box 159"/>
              <p:cNvSpPr txBox="1">
                <a:spLocks noChangeArrowheads="1"/>
              </p:cNvSpPr>
              <p:nvPr/>
            </p:nvSpPr>
            <p:spPr bwMode="auto">
              <a:xfrm>
                <a:off x="7023" y="3110"/>
                <a:ext cx="1058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Device Drivers</a:t>
                </a:r>
                <a:endParaRPr lang="en-US" sz="1200"/>
              </a:p>
            </p:txBody>
          </p:sp>
          <p:sp>
            <p:nvSpPr>
              <p:cNvPr id="35929" name="Text Box 160"/>
              <p:cNvSpPr txBox="1">
                <a:spLocks noChangeArrowheads="1"/>
              </p:cNvSpPr>
              <p:nvPr/>
            </p:nvSpPr>
            <p:spPr bwMode="auto">
              <a:xfrm>
                <a:off x="8433" y="3110"/>
                <a:ext cx="1147" cy="3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75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Logical File Systems</a:t>
                </a:r>
                <a:endParaRPr lang="en-US" sz="1200"/>
              </a:p>
            </p:txBody>
          </p:sp>
          <p:sp>
            <p:nvSpPr>
              <p:cNvPr id="35930" name="Text Box 161"/>
              <p:cNvSpPr txBox="1">
                <a:spLocks noChangeArrowheads="1"/>
              </p:cNvSpPr>
              <p:nvPr/>
            </p:nvSpPr>
            <p:spPr bwMode="auto">
              <a:xfrm>
                <a:off x="7902" y="2299"/>
                <a:ext cx="710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ts val="50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Virtual File</a:t>
                </a:r>
                <a:endParaRPr lang="en-US" sz="1200">
                  <a:latin typeface="Helvetica" charset="0"/>
                  <a:cs typeface="Helvetica" charset="0"/>
                </a:endParaRPr>
              </a:p>
              <a:p>
                <a:pPr algn="ctr">
                  <a:lnSpc>
                    <a:spcPct val="58000"/>
                  </a:lnSpc>
                  <a:spcBef>
                    <a:spcPts val="188"/>
                  </a:spcBef>
                </a:pPr>
                <a:r>
                  <a:rPr lang="en-US" sz="1200">
                    <a:latin typeface="Helvetica" charset="0"/>
                    <a:ea typeface="ÇlÇr ñæí©" charset="0"/>
                    <a:cs typeface="ÇlÇr ñæí©" charset="0"/>
                  </a:rPr>
                  <a:t>System</a:t>
                </a: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04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211398"/>
            <a:ext cx="8229600" cy="474133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Concrete Architecture</a:t>
            </a:r>
          </a:p>
        </p:txBody>
      </p:sp>
      <p:grpSp>
        <p:nvGrpSpPr>
          <p:cNvPr id="36866" name="Group 1"/>
          <p:cNvGrpSpPr>
            <a:grpSpLocks/>
          </p:cNvGrpSpPr>
          <p:nvPr/>
        </p:nvGrpSpPr>
        <p:grpSpPr bwMode="auto">
          <a:xfrm>
            <a:off x="1828975" y="1050642"/>
            <a:ext cx="5425924" cy="4567444"/>
            <a:chOff x="6363" y="-3285"/>
            <a:chExt cx="4156" cy="3103"/>
          </a:xfrm>
        </p:grpSpPr>
        <p:grpSp>
          <p:nvGrpSpPr>
            <p:cNvPr id="36867" name="Group 2"/>
            <p:cNvGrpSpPr>
              <a:grpSpLocks/>
            </p:cNvGrpSpPr>
            <p:nvPr/>
          </p:nvGrpSpPr>
          <p:grpSpPr bwMode="auto">
            <a:xfrm>
              <a:off x="9334" y="-2358"/>
              <a:ext cx="920" cy="416"/>
              <a:chOff x="9334" y="-2358"/>
              <a:chExt cx="920" cy="416"/>
            </a:xfrm>
          </p:grpSpPr>
          <p:sp>
            <p:nvSpPr>
              <p:cNvPr id="37001" name="Freeform 3"/>
              <p:cNvSpPr>
                <a:spLocks/>
              </p:cNvSpPr>
              <p:nvPr/>
            </p:nvSpPr>
            <p:spPr bwMode="auto">
              <a:xfrm>
                <a:off x="9334" y="-2358"/>
                <a:ext cx="920" cy="416"/>
              </a:xfrm>
              <a:custGeom>
                <a:avLst/>
                <a:gdLst>
                  <a:gd name="T0" fmla="*/ 0 w 920"/>
                  <a:gd name="T1" fmla="*/ -1943 h 416"/>
                  <a:gd name="T2" fmla="*/ 920 w 920"/>
                  <a:gd name="T3" fmla="*/ -1943 h 416"/>
                  <a:gd name="T4" fmla="*/ 920 w 920"/>
                  <a:gd name="T5" fmla="*/ -2358 h 416"/>
                  <a:gd name="T6" fmla="*/ 0 w 920"/>
                  <a:gd name="T7" fmla="*/ -2358 h 416"/>
                  <a:gd name="T8" fmla="*/ 0 w 920"/>
                  <a:gd name="T9" fmla="*/ -1943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0" h="416">
                    <a:moveTo>
                      <a:pt x="0" y="415"/>
                    </a:moveTo>
                    <a:lnTo>
                      <a:pt x="920" y="415"/>
                    </a:lnTo>
                    <a:lnTo>
                      <a:pt x="920" y="0"/>
                    </a:lnTo>
                    <a:lnTo>
                      <a:pt x="0" y="0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9017" y="-3090"/>
              <a:ext cx="746" cy="634"/>
              <a:chOff x="9017" y="-3090"/>
              <a:chExt cx="746" cy="634"/>
            </a:xfrm>
          </p:grpSpPr>
          <p:sp>
            <p:nvSpPr>
              <p:cNvPr id="37000" name="Freeform 5"/>
              <p:cNvSpPr>
                <a:spLocks/>
              </p:cNvSpPr>
              <p:nvPr/>
            </p:nvSpPr>
            <p:spPr bwMode="auto">
              <a:xfrm>
                <a:off x="9017" y="-3090"/>
                <a:ext cx="746" cy="634"/>
              </a:xfrm>
              <a:custGeom>
                <a:avLst/>
                <a:gdLst>
                  <a:gd name="T0" fmla="*/ 745 w 746"/>
                  <a:gd name="T1" fmla="*/ -2456 h 634"/>
                  <a:gd name="T2" fmla="*/ 714 w 746"/>
                  <a:gd name="T3" fmla="*/ -2528 h 634"/>
                  <a:gd name="T4" fmla="*/ 683 w 746"/>
                  <a:gd name="T5" fmla="*/ -2590 h 634"/>
                  <a:gd name="T6" fmla="*/ 643 w 746"/>
                  <a:gd name="T7" fmla="*/ -2653 h 634"/>
                  <a:gd name="T8" fmla="*/ 603 w 746"/>
                  <a:gd name="T9" fmla="*/ -2711 h 634"/>
                  <a:gd name="T10" fmla="*/ 513 w 746"/>
                  <a:gd name="T11" fmla="*/ -2818 h 634"/>
                  <a:gd name="T12" fmla="*/ 460 w 746"/>
                  <a:gd name="T13" fmla="*/ -2863 h 634"/>
                  <a:gd name="T14" fmla="*/ 440 w 746"/>
                  <a:gd name="T15" fmla="*/ -2880 h 634"/>
                  <a:gd name="T16" fmla="*/ 378 w 746"/>
                  <a:gd name="T17" fmla="*/ -2927 h 634"/>
                  <a:gd name="T18" fmla="*/ 313 w 746"/>
                  <a:gd name="T19" fmla="*/ -2968 h 634"/>
                  <a:gd name="T20" fmla="*/ 244 w 746"/>
                  <a:gd name="T21" fmla="*/ -3004 h 634"/>
                  <a:gd name="T22" fmla="*/ 173 w 746"/>
                  <a:gd name="T23" fmla="*/ -3035 h 634"/>
                  <a:gd name="T24" fmla="*/ 99 w 746"/>
                  <a:gd name="T25" fmla="*/ -3062 h 634"/>
                  <a:gd name="T26" fmla="*/ 25 w 746"/>
                  <a:gd name="T27" fmla="*/ -3084 h 634"/>
                  <a:gd name="T28" fmla="*/ 0 w 746"/>
                  <a:gd name="T29" fmla="*/ -3090 h 6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46" h="634">
                    <a:moveTo>
                      <a:pt x="745" y="634"/>
                    </a:moveTo>
                    <a:lnTo>
                      <a:pt x="714" y="562"/>
                    </a:lnTo>
                    <a:lnTo>
                      <a:pt x="683" y="500"/>
                    </a:lnTo>
                    <a:lnTo>
                      <a:pt x="643" y="437"/>
                    </a:lnTo>
                    <a:lnTo>
                      <a:pt x="603" y="379"/>
                    </a:lnTo>
                    <a:lnTo>
                      <a:pt x="513" y="272"/>
                    </a:lnTo>
                    <a:lnTo>
                      <a:pt x="460" y="227"/>
                    </a:lnTo>
                    <a:lnTo>
                      <a:pt x="440" y="210"/>
                    </a:lnTo>
                    <a:lnTo>
                      <a:pt x="378" y="163"/>
                    </a:lnTo>
                    <a:lnTo>
                      <a:pt x="313" y="122"/>
                    </a:lnTo>
                    <a:lnTo>
                      <a:pt x="244" y="86"/>
                    </a:lnTo>
                    <a:lnTo>
                      <a:pt x="173" y="55"/>
                    </a:lnTo>
                    <a:lnTo>
                      <a:pt x="99" y="28"/>
                    </a:lnTo>
                    <a:lnTo>
                      <a:pt x="25" y="6"/>
                    </a:lnTo>
                    <a:lnTo>
                      <a:pt x="0" y="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69" name="Group 6"/>
            <p:cNvGrpSpPr>
              <a:grpSpLocks/>
            </p:cNvGrpSpPr>
            <p:nvPr/>
          </p:nvGrpSpPr>
          <p:grpSpPr bwMode="auto">
            <a:xfrm>
              <a:off x="9722" y="-2479"/>
              <a:ext cx="72" cy="121"/>
              <a:chOff x="9722" y="-2479"/>
              <a:chExt cx="72" cy="121"/>
            </a:xfrm>
          </p:grpSpPr>
          <p:sp>
            <p:nvSpPr>
              <p:cNvPr id="36999" name="Freeform 7"/>
              <p:cNvSpPr>
                <a:spLocks/>
              </p:cNvSpPr>
              <p:nvPr/>
            </p:nvSpPr>
            <p:spPr bwMode="auto">
              <a:xfrm>
                <a:off x="9722" y="-2479"/>
                <a:ext cx="72" cy="121"/>
              </a:xfrm>
              <a:custGeom>
                <a:avLst/>
                <a:gdLst>
                  <a:gd name="T0" fmla="*/ 72 w 72"/>
                  <a:gd name="T1" fmla="*/ -2479 h 121"/>
                  <a:gd name="T2" fmla="*/ 0 w 72"/>
                  <a:gd name="T3" fmla="*/ -2456 h 121"/>
                  <a:gd name="T4" fmla="*/ 72 w 72"/>
                  <a:gd name="T5" fmla="*/ -2358 h 121"/>
                  <a:gd name="T6" fmla="*/ 72 w 72"/>
                  <a:gd name="T7" fmla="*/ -2479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" h="121">
                    <a:moveTo>
                      <a:pt x="72" y="0"/>
                    </a:moveTo>
                    <a:lnTo>
                      <a:pt x="0" y="23"/>
                    </a:lnTo>
                    <a:lnTo>
                      <a:pt x="72" y="12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0" name="Group 8"/>
            <p:cNvGrpSpPr>
              <a:grpSpLocks/>
            </p:cNvGrpSpPr>
            <p:nvPr/>
          </p:nvGrpSpPr>
          <p:grpSpPr bwMode="auto">
            <a:xfrm>
              <a:off x="7910" y="-3282"/>
              <a:ext cx="1005" cy="335"/>
              <a:chOff x="7910" y="-3282"/>
              <a:chExt cx="1005" cy="335"/>
            </a:xfrm>
          </p:grpSpPr>
          <p:sp>
            <p:nvSpPr>
              <p:cNvPr id="36998" name="Freeform 9"/>
              <p:cNvSpPr>
                <a:spLocks/>
              </p:cNvSpPr>
              <p:nvPr/>
            </p:nvSpPr>
            <p:spPr bwMode="auto">
              <a:xfrm>
                <a:off x="7910" y="-3282"/>
                <a:ext cx="1005" cy="335"/>
              </a:xfrm>
              <a:custGeom>
                <a:avLst/>
                <a:gdLst>
                  <a:gd name="T0" fmla="*/ 0 w 1005"/>
                  <a:gd name="T1" fmla="*/ -2947 h 335"/>
                  <a:gd name="T2" fmla="*/ 1004 w 1005"/>
                  <a:gd name="T3" fmla="*/ -2947 h 335"/>
                  <a:gd name="T4" fmla="*/ 1004 w 1005"/>
                  <a:gd name="T5" fmla="*/ -3282 h 335"/>
                  <a:gd name="T6" fmla="*/ 0 w 1005"/>
                  <a:gd name="T7" fmla="*/ -3282 h 335"/>
                  <a:gd name="T8" fmla="*/ 0 w 1005"/>
                  <a:gd name="T9" fmla="*/ -2947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5" h="335">
                    <a:moveTo>
                      <a:pt x="0" y="335"/>
                    </a:moveTo>
                    <a:lnTo>
                      <a:pt x="1004" y="335"/>
                    </a:lnTo>
                    <a:lnTo>
                      <a:pt x="1004" y="0"/>
                    </a:lnTo>
                    <a:lnTo>
                      <a:pt x="0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1" name="Group 10"/>
            <p:cNvGrpSpPr>
              <a:grpSpLocks/>
            </p:cNvGrpSpPr>
            <p:nvPr/>
          </p:nvGrpSpPr>
          <p:grpSpPr bwMode="auto">
            <a:xfrm>
              <a:off x="8914" y="-3126"/>
              <a:ext cx="121" cy="76"/>
              <a:chOff x="8914" y="-3126"/>
              <a:chExt cx="121" cy="76"/>
            </a:xfrm>
          </p:grpSpPr>
          <p:sp>
            <p:nvSpPr>
              <p:cNvPr id="36997" name="Freeform 11"/>
              <p:cNvSpPr>
                <a:spLocks/>
              </p:cNvSpPr>
              <p:nvPr/>
            </p:nvSpPr>
            <p:spPr bwMode="auto">
              <a:xfrm>
                <a:off x="8914" y="-3126"/>
                <a:ext cx="121" cy="76"/>
              </a:xfrm>
              <a:custGeom>
                <a:avLst/>
                <a:gdLst>
                  <a:gd name="T0" fmla="*/ 121 w 121"/>
                  <a:gd name="T1" fmla="*/ -3126 h 76"/>
                  <a:gd name="T2" fmla="*/ 0 w 121"/>
                  <a:gd name="T3" fmla="*/ -3113 h 76"/>
                  <a:gd name="T4" fmla="*/ 103 w 121"/>
                  <a:gd name="T5" fmla="*/ -3050 h 76"/>
                  <a:gd name="T6" fmla="*/ 121 w 121"/>
                  <a:gd name="T7" fmla="*/ -3126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121" y="0"/>
                    </a:moveTo>
                    <a:lnTo>
                      <a:pt x="0" y="13"/>
                    </a:lnTo>
                    <a:lnTo>
                      <a:pt x="103" y="76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2" name="Group 12"/>
            <p:cNvGrpSpPr>
              <a:grpSpLocks/>
            </p:cNvGrpSpPr>
            <p:nvPr/>
          </p:nvGrpSpPr>
          <p:grpSpPr bwMode="auto">
            <a:xfrm>
              <a:off x="6990" y="-3095"/>
              <a:ext cx="817" cy="639"/>
              <a:chOff x="6990" y="-3095"/>
              <a:chExt cx="817" cy="639"/>
            </a:xfrm>
          </p:grpSpPr>
          <p:sp>
            <p:nvSpPr>
              <p:cNvPr id="36996" name="Freeform 13"/>
              <p:cNvSpPr>
                <a:spLocks/>
              </p:cNvSpPr>
              <p:nvPr/>
            </p:nvSpPr>
            <p:spPr bwMode="auto">
              <a:xfrm>
                <a:off x="6990" y="-3095"/>
                <a:ext cx="817" cy="639"/>
              </a:xfrm>
              <a:custGeom>
                <a:avLst/>
                <a:gdLst>
                  <a:gd name="T0" fmla="*/ 817 w 817"/>
                  <a:gd name="T1" fmla="*/ -3095 h 639"/>
                  <a:gd name="T2" fmla="*/ 709 w 817"/>
                  <a:gd name="T3" fmla="*/ -3065 h 639"/>
                  <a:gd name="T4" fmla="*/ 606 w 817"/>
                  <a:gd name="T5" fmla="*/ -3029 h 639"/>
                  <a:gd name="T6" fmla="*/ 508 w 817"/>
                  <a:gd name="T7" fmla="*/ -2985 h 639"/>
                  <a:gd name="T8" fmla="*/ 416 w 817"/>
                  <a:gd name="T9" fmla="*/ -2934 h 639"/>
                  <a:gd name="T10" fmla="*/ 329 w 817"/>
                  <a:gd name="T11" fmla="*/ -2875 h 639"/>
                  <a:gd name="T12" fmla="*/ 249 w 817"/>
                  <a:gd name="T13" fmla="*/ -2808 h 639"/>
                  <a:gd name="T14" fmla="*/ 176 w 817"/>
                  <a:gd name="T15" fmla="*/ -2733 h 639"/>
                  <a:gd name="T16" fmla="*/ 109 w 817"/>
                  <a:gd name="T17" fmla="*/ -2649 h 639"/>
                  <a:gd name="T18" fmla="*/ 51 w 817"/>
                  <a:gd name="T19" fmla="*/ -2557 h 639"/>
                  <a:gd name="T20" fmla="*/ 24 w 817"/>
                  <a:gd name="T21" fmla="*/ -2508 h 639"/>
                  <a:gd name="T22" fmla="*/ 0 w 817"/>
                  <a:gd name="T23" fmla="*/ -2456 h 63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17" h="639">
                    <a:moveTo>
                      <a:pt x="817" y="0"/>
                    </a:moveTo>
                    <a:lnTo>
                      <a:pt x="709" y="30"/>
                    </a:lnTo>
                    <a:lnTo>
                      <a:pt x="606" y="66"/>
                    </a:lnTo>
                    <a:lnTo>
                      <a:pt x="508" y="110"/>
                    </a:lnTo>
                    <a:lnTo>
                      <a:pt x="416" y="161"/>
                    </a:lnTo>
                    <a:lnTo>
                      <a:pt x="329" y="220"/>
                    </a:lnTo>
                    <a:lnTo>
                      <a:pt x="249" y="287"/>
                    </a:lnTo>
                    <a:lnTo>
                      <a:pt x="176" y="362"/>
                    </a:lnTo>
                    <a:lnTo>
                      <a:pt x="109" y="446"/>
                    </a:lnTo>
                    <a:lnTo>
                      <a:pt x="51" y="538"/>
                    </a:lnTo>
                    <a:lnTo>
                      <a:pt x="24" y="587"/>
                    </a:lnTo>
                    <a:lnTo>
                      <a:pt x="0" y="639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3" name="Group 14"/>
            <p:cNvGrpSpPr>
              <a:grpSpLocks/>
            </p:cNvGrpSpPr>
            <p:nvPr/>
          </p:nvGrpSpPr>
          <p:grpSpPr bwMode="auto">
            <a:xfrm>
              <a:off x="7794" y="-3131"/>
              <a:ext cx="117" cy="76"/>
              <a:chOff x="7794" y="-3131"/>
              <a:chExt cx="117" cy="76"/>
            </a:xfrm>
          </p:grpSpPr>
          <p:sp>
            <p:nvSpPr>
              <p:cNvPr id="36995" name="Freeform 15"/>
              <p:cNvSpPr>
                <a:spLocks/>
              </p:cNvSpPr>
              <p:nvPr/>
            </p:nvSpPr>
            <p:spPr bwMode="auto">
              <a:xfrm>
                <a:off x="7794" y="-3131"/>
                <a:ext cx="117" cy="76"/>
              </a:xfrm>
              <a:custGeom>
                <a:avLst/>
                <a:gdLst>
                  <a:gd name="T0" fmla="*/ 0 w 117"/>
                  <a:gd name="T1" fmla="*/ -3131 h 76"/>
                  <a:gd name="T2" fmla="*/ 13 w 117"/>
                  <a:gd name="T3" fmla="*/ -3055 h 76"/>
                  <a:gd name="T4" fmla="*/ 116 w 117"/>
                  <a:gd name="T5" fmla="*/ -3113 h 76"/>
                  <a:gd name="T6" fmla="*/ 0 w 117"/>
                  <a:gd name="T7" fmla="*/ -3131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76">
                    <a:moveTo>
                      <a:pt x="0" y="0"/>
                    </a:moveTo>
                    <a:lnTo>
                      <a:pt x="13" y="76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4" name="Group 16"/>
            <p:cNvGrpSpPr>
              <a:grpSpLocks/>
            </p:cNvGrpSpPr>
            <p:nvPr/>
          </p:nvGrpSpPr>
          <p:grpSpPr bwMode="auto">
            <a:xfrm>
              <a:off x="6950" y="-2479"/>
              <a:ext cx="76" cy="121"/>
              <a:chOff x="6950" y="-2479"/>
              <a:chExt cx="76" cy="121"/>
            </a:xfrm>
          </p:grpSpPr>
          <p:sp>
            <p:nvSpPr>
              <p:cNvPr id="36994" name="Freeform 17"/>
              <p:cNvSpPr>
                <a:spLocks/>
              </p:cNvSpPr>
              <p:nvPr/>
            </p:nvSpPr>
            <p:spPr bwMode="auto">
              <a:xfrm>
                <a:off x="6950" y="-2479"/>
                <a:ext cx="76" cy="121"/>
              </a:xfrm>
              <a:custGeom>
                <a:avLst/>
                <a:gdLst>
                  <a:gd name="T0" fmla="*/ 9 w 76"/>
                  <a:gd name="T1" fmla="*/ -2479 h 121"/>
                  <a:gd name="T2" fmla="*/ 0 w 76"/>
                  <a:gd name="T3" fmla="*/ -2358 h 121"/>
                  <a:gd name="T4" fmla="*/ 76 w 76"/>
                  <a:gd name="T5" fmla="*/ -2452 h 121"/>
                  <a:gd name="T6" fmla="*/ 9 w 76"/>
                  <a:gd name="T7" fmla="*/ -2479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" h="121">
                    <a:moveTo>
                      <a:pt x="9" y="0"/>
                    </a:moveTo>
                    <a:lnTo>
                      <a:pt x="0" y="121"/>
                    </a:lnTo>
                    <a:lnTo>
                      <a:pt x="76" y="2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5" name="Group 18"/>
            <p:cNvGrpSpPr>
              <a:grpSpLocks/>
            </p:cNvGrpSpPr>
            <p:nvPr/>
          </p:nvGrpSpPr>
          <p:grpSpPr bwMode="auto">
            <a:xfrm>
              <a:off x="6990" y="-1354"/>
              <a:ext cx="1005" cy="416"/>
              <a:chOff x="6990" y="-1354"/>
              <a:chExt cx="1005" cy="416"/>
            </a:xfrm>
          </p:grpSpPr>
          <p:sp>
            <p:nvSpPr>
              <p:cNvPr id="36993" name="Freeform 19"/>
              <p:cNvSpPr>
                <a:spLocks/>
              </p:cNvSpPr>
              <p:nvPr/>
            </p:nvSpPr>
            <p:spPr bwMode="auto">
              <a:xfrm>
                <a:off x="6990" y="-1354"/>
                <a:ext cx="1005" cy="416"/>
              </a:xfrm>
              <a:custGeom>
                <a:avLst/>
                <a:gdLst>
                  <a:gd name="T0" fmla="*/ 0 w 1005"/>
                  <a:gd name="T1" fmla="*/ -938 h 416"/>
                  <a:gd name="T2" fmla="*/ 1005 w 1005"/>
                  <a:gd name="T3" fmla="*/ -938 h 416"/>
                  <a:gd name="T4" fmla="*/ 1005 w 1005"/>
                  <a:gd name="T5" fmla="*/ -1354 h 416"/>
                  <a:gd name="T6" fmla="*/ 0 w 1005"/>
                  <a:gd name="T7" fmla="*/ -1354 h 416"/>
                  <a:gd name="T8" fmla="*/ 0 w 1005"/>
                  <a:gd name="T9" fmla="*/ -938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5" h="416">
                    <a:moveTo>
                      <a:pt x="0" y="416"/>
                    </a:moveTo>
                    <a:lnTo>
                      <a:pt x="1005" y="416"/>
                    </a:lnTo>
                    <a:lnTo>
                      <a:pt x="1005" y="0"/>
                    </a:lnTo>
                    <a:lnTo>
                      <a:pt x="0" y="0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6" name="Group 20"/>
            <p:cNvGrpSpPr>
              <a:grpSpLocks/>
            </p:cNvGrpSpPr>
            <p:nvPr/>
          </p:nvGrpSpPr>
          <p:grpSpPr bwMode="auto">
            <a:xfrm>
              <a:off x="6821" y="-1854"/>
              <a:ext cx="108" cy="615"/>
              <a:chOff x="6821" y="-1854"/>
              <a:chExt cx="108" cy="615"/>
            </a:xfrm>
          </p:grpSpPr>
          <p:sp>
            <p:nvSpPr>
              <p:cNvPr id="36992" name="Freeform 21"/>
              <p:cNvSpPr>
                <a:spLocks/>
              </p:cNvSpPr>
              <p:nvPr/>
            </p:nvSpPr>
            <p:spPr bwMode="auto">
              <a:xfrm>
                <a:off x="6821" y="-1854"/>
                <a:ext cx="108" cy="615"/>
              </a:xfrm>
              <a:custGeom>
                <a:avLst/>
                <a:gdLst>
                  <a:gd name="T0" fmla="*/ 71 w 108"/>
                  <a:gd name="T1" fmla="*/ -1854 h 615"/>
                  <a:gd name="T2" fmla="*/ 42 w 108"/>
                  <a:gd name="T3" fmla="*/ -1794 h 615"/>
                  <a:gd name="T4" fmla="*/ 18 w 108"/>
                  <a:gd name="T5" fmla="*/ -1722 h 615"/>
                  <a:gd name="T6" fmla="*/ 5 w 108"/>
                  <a:gd name="T7" fmla="*/ -1648 h 615"/>
                  <a:gd name="T8" fmla="*/ 0 w 108"/>
                  <a:gd name="T9" fmla="*/ -1583 h 615"/>
                  <a:gd name="T10" fmla="*/ 1 w 108"/>
                  <a:gd name="T11" fmla="*/ -1563 h 615"/>
                  <a:gd name="T12" fmla="*/ 8 w 108"/>
                  <a:gd name="T13" fmla="*/ -1502 h 615"/>
                  <a:gd name="T14" fmla="*/ 21 w 108"/>
                  <a:gd name="T15" fmla="*/ -1443 h 615"/>
                  <a:gd name="T16" fmla="*/ 39 w 108"/>
                  <a:gd name="T17" fmla="*/ -1385 h 615"/>
                  <a:gd name="T18" fmla="*/ 62 w 108"/>
                  <a:gd name="T19" fmla="*/ -1329 h 615"/>
                  <a:gd name="T20" fmla="*/ 88 w 108"/>
                  <a:gd name="T21" fmla="*/ -1275 h 615"/>
                  <a:gd name="T22" fmla="*/ 97 w 108"/>
                  <a:gd name="T23" fmla="*/ -1257 h 615"/>
                  <a:gd name="T24" fmla="*/ 107 w 108"/>
                  <a:gd name="T25" fmla="*/ -1240 h 6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8" h="615">
                    <a:moveTo>
                      <a:pt x="71" y="0"/>
                    </a:moveTo>
                    <a:lnTo>
                      <a:pt x="42" y="60"/>
                    </a:lnTo>
                    <a:lnTo>
                      <a:pt x="18" y="132"/>
                    </a:lnTo>
                    <a:lnTo>
                      <a:pt x="5" y="206"/>
                    </a:lnTo>
                    <a:lnTo>
                      <a:pt x="0" y="271"/>
                    </a:lnTo>
                    <a:lnTo>
                      <a:pt x="1" y="291"/>
                    </a:lnTo>
                    <a:lnTo>
                      <a:pt x="8" y="352"/>
                    </a:lnTo>
                    <a:lnTo>
                      <a:pt x="21" y="411"/>
                    </a:lnTo>
                    <a:lnTo>
                      <a:pt x="39" y="469"/>
                    </a:lnTo>
                    <a:lnTo>
                      <a:pt x="62" y="525"/>
                    </a:lnTo>
                    <a:lnTo>
                      <a:pt x="88" y="579"/>
                    </a:lnTo>
                    <a:lnTo>
                      <a:pt x="97" y="597"/>
                    </a:lnTo>
                    <a:lnTo>
                      <a:pt x="107" y="614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7" name="Group 22"/>
            <p:cNvGrpSpPr>
              <a:grpSpLocks/>
            </p:cNvGrpSpPr>
            <p:nvPr/>
          </p:nvGrpSpPr>
          <p:grpSpPr bwMode="auto">
            <a:xfrm>
              <a:off x="6856" y="-1943"/>
              <a:ext cx="94" cy="117"/>
              <a:chOff x="6856" y="-1943"/>
              <a:chExt cx="94" cy="117"/>
            </a:xfrm>
          </p:grpSpPr>
          <p:sp>
            <p:nvSpPr>
              <p:cNvPr id="36991" name="Freeform 23"/>
              <p:cNvSpPr>
                <a:spLocks/>
              </p:cNvSpPr>
              <p:nvPr/>
            </p:nvSpPr>
            <p:spPr bwMode="auto">
              <a:xfrm>
                <a:off x="6856" y="-1943"/>
                <a:ext cx="94" cy="117"/>
              </a:xfrm>
              <a:custGeom>
                <a:avLst/>
                <a:gdLst>
                  <a:gd name="T0" fmla="*/ 94 w 94"/>
                  <a:gd name="T1" fmla="*/ -1943 h 117"/>
                  <a:gd name="T2" fmla="*/ 0 w 94"/>
                  <a:gd name="T3" fmla="*/ -1867 h 117"/>
                  <a:gd name="T4" fmla="*/ 63 w 94"/>
                  <a:gd name="T5" fmla="*/ -1827 h 117"/>
                  <a:gd name="T6" fmla="*/ 94 w 94"/>
                  <a:gd name="T7" fmla="*/ -1943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4" h="117">
                    <a:moveTo>
                      <a:pt x="94" y="0"/>
                    </a:moveTo>
                    <a:lnTo>
                      <a:pt x="0" y="76"/>
                    </a:lnTo>
                    <a:lnTo>
                      <a:pt x="63" y="11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8" name="Group 24"/>
            <p:cNvGrpSpPr>
              <a:grpSpLocks/>
            </p:cNvGrpSpPr>
            <p:nvPr/>
          </p:nvGrpSpPr>
          <p:grpSpPr bwMode="auto">
            <a:xfrm>
              <a:off x="6896" y="-1260"/>
              <a:ext cx="94" cy="117"/>
              <a:chOff x="6896" y="-1260"/>
              <a:chExt cx="94" cy="117"/>
            </a:xfrm>
          </p:grpSpPr>
          <p:sp>
            <p:nvSpPr>
              <p:cNvPr id="36990" name="Freeform 25"/>
              <p:cNvSpPr>
                <a:spLocks/>
              </p:cNvSpPr>
              <p:nvPr/>
            </p:nvSpPr>
            <p:spPr bwMode="auto">
              <a:xfrm>
                <a:off x="6896" y="-1260"/>
                <a:ext cx="94" cy="117"/>
              </a:xfrm>
              <a:custGeom>
                <a:avLst/>
                <a:gdLst>
                  <a:gd name="T0" fmla="*/ 63 w 94"/>
                  <a:gd name="T1" fmla="*/ -1260 h 117"/>
                  <a:gd name="T2" fmla="*/ 0 w 94"/>
                  <a:gd name="T3" fmla="*/ -1220 h 117"/>
                  <a:gd name="T4" fmla="*/ 94 w 94"/>
                  <a:gd name="T5" fmla="*/ -1144 h 117"/>
                  <a:gd name="T6" fmla="*/ 63 w 94"/>
                  <a:gd name="T7" fmla="*/ -1260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4" h="117">
                    <a:moveTo>
                      <a:pt x="63" y="0"/>
                    </a:moveTo>
                    <a:lnTo>
                      <a:pt x="0" y="40"/>
                    </a:lnTo>
                    <a:lnTo>
                      <a:pt x="94" y="11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9" name="Group 26"/>
            <p:cNvGrpSpPr>
              <a:grpSpLocks/>
            </p:cNvGrpSpPr>
            <p:nvPr/>
          </p:nvGrpSpPr>
          <p:grpSpPr bwMode="auto">
            <a:xfrm>
              <a:off x="8749" y="-1354"/>
              <a:ext cx="1090" cy="416"/>
              <a:chOff x="8749" y="-1354"/>
              <a:chExt cx="1090" cy="416"/>
            </a:xfrm>
          </p:grpSpPr>
          <p:sp>
            <p:nvSpPr>
              <p:cNvPr id="36989" name="Freeform 27"/>
              <p:cNvSpPr>
                <a:spLocks/>
              </p:cNvSpPr>
              <p:nvPr/>
            </p:nvSpPr>
            <p:spPr bwMode="auto">
              <a:xfrm>
                <a:off x="8749" y="-1354"/>
                <a:ext cx="1090" cy="416"/>
              </a:xfrm>
              <a:custGeom>
                <a:avLst/>
                <a:gdLst>
                  <a:gd name="T0" fmla="*/ 0 w 1090"/>
                  <a:gd name="T1" fmla="*/ -938 h 416"/>
                  <a:gd name="T2" fmla="*/ 1089 w 1090"/>
                  <a:gd name="T3" fmla="*/ -938 h 416"/>
                  <a:gd name="T4" fmla="*/ 1089 w 1090"/>
                  <a:gd name="T5" fmla="*/ -1354 h 416"/>
                  <a:gd name="T6" fmla="*/ 0 w 1090"/>
                  <a:gd name="T7" fmla="*/ -1354 h 416"/>
                  <a:gd name="T8" fmla="*/ 0 w 1090"/>
                  <a:gd name="T9" fmla="*/ -938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0" h="416">
                    <a:moveTo>
                      <a:pt x="0" y="416"/>
                    </a:moveTo>
                    <a:lnTo>
                      <a:pt x="1089" y="416"/>
                    </a:lnTo>
                    <a:lnTo>
                      <a:pt x="1089" y="0"/>
                    </a:lnTo>
                    <a:lnTo>
                      <a:pt x="0" y="0"/>
                    </a:lnTo>
                    <a:lnTo>
                      <a:pt x="0" y="416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0" name="Group 28"/>
            <p:cNvGrpSpPr>
              <a:grpSpLocks/>
            </p:cNvGrpSpPr>
            <p:nvPr/>
          </p:nvGrpSpPr>
          <p:grpSpPr bwMode="auto">
            <a:xfrm>
              <a:off x="7495" y="-2090"/>
              <a:ext cx="1697" cy="719"/>
              <a:chOff x="7495" y="-2090"/>
              <a:chExt cx="1697" cy="719"/>
            </a:xfrm>
          </p:grpSpPr>
          <p:sp>
            <p:nvSpPr>
              <p:cNvPr id="36988" name="Freeform 29"/>
              <p:cNvSpPr>
                <a:spLocks/>
              </p:cNvSpPr>
              <p:nvPr/>
            </p:nvSpPr>
            <p:spPr bwMode="auto">
              <a:xfrm>
                <a:off x="7495" y="-2090"/>
                <a:ext cx="1697" cy="719"/>
              </a:xfrm>
              <a:custGeom>
                <a:avLst/>
                <a:gdLst>
                  <a:gd name="T0" fmla="*/ 0 w 1697"/>
                  <a:gd name="T1" fmla="*/ -2090 h 719"/>
                  <a:gd name="T2" fmla="*/ 75 w 1697"/>
                  <a:gd name="T3" fmla="*/ -2037 h 719"/>
                  <a:gd name="T4" fmla="*/ 153 w 1697"/>
                  <a:gd name="T5" fmla="*/ -1985 h 719"/>
                  <a:gd name="T6" fmla="*/ 231 w 1697"/>
                  <a:gd name="T7" fmla="*/ -1935 h 719"/>
                  <a:gd name="T8" fmla="*/ 310 w 1697"/>
                  <a:gd name="T9" fmla="*/ -1887 h 719"/>
                  <a:gd name="T10" fmla="*/ 391 w 1697"/>
                  <a:gd name="T11" fmla="*/ -1840 h 719"/>
                  <a:gd name="T12" fmla="*/ 472 w 1697"/>
                  <a:gd name="T13" fmla="*/ -1796 h 719"/>
                  <a:gd name="T14" fmla="*/ 555 w 1697"/>
                  <a:gd name="T15" fmla="*/ -1753 h 719"/>
                  <a:gd name="T16" fmla="*/ 638 w 1697"/>
                  <a:gd name="T17" fmla="*/ -1712 h 719"/>
                  <a:gd name="T18" fmla="*/ 722 w 1697"/>
                  <a:gd name="T19" fmla="*/ -1673 h 719"/>
                  <a:gd name="T20" fmla="*/ 807 w 1697"/>
                  <a:gd name="T21" fmla="*/ -1636 h 719"/>
                  <a:gd name="T22" fmla="*/ 893 w 1697"/>
                  <a:gd name="T23" fmla="*/ -1600 h 719"/>
                  <a:gd name="T24" fmla="*/ 980 w 1697"/>
                  <a:gd name="T25" fmla="*/ -1567 h 719"/>
                  <a:gd name="T26" fmla="*/ 1067 w 1697"/>
                  <a:gd name="T27" fmla="*/ -1536 h 719"/>
                  <a:gd name="T28" fmla="*/ 1156 w 1697"/>
                  <a:gd name="T29" fmla="*/ -1506 h 719"/>
                  <a:gd name="T30" fmla="*/ 1244 w 1697"/>
                  <a:gd name="T31" fmla="*/ -1479 h 719"/>
                  <a:gd name="T32" fmla="*/ 1334 w 1697"/>
                  <a:gd name="T33" fmla="*/ -1453 h 719"/>
                  <a:gd name="T34" fmla="*/ 1423 w 1697"/>
                  <a:gd name="T35" fmla="*/ -1430 h 719"/>
                  <a:gd name="T36" fmla="*/ 1514 w 1697"/>
                  <a:gd name="T37" fmla="*/ -1408 h 719"/>
                  <a:gd name="T38" fmla="*/ 1605 w 1697"/>
                  <a:gd name="T39" fmla="*/ -1389 h 719"/>
                  <a:gd name="T40" fmla="*/ 1696 w 1697"/>
                  <a:gd name="T41" fmla="*/ -1372 h 7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97" h="719">
                    <a:moveTo>
                      <a:pt x="0" y="0"/>
                    </a:moveTo>
                    <a:lnTo>
                      <a:pt x="75" y="53"/>
                    </a:lnTo>
                    <a:lnTo>
                      <a:pt x="153" y="105"/>
                    </a:lnTo>
                    <a:lnTo>
                      <a:pt x="231" y="155"/>
                    </a:lnTo>
                    <a:lnTo>
                      <a:pt x="310" y="203"/>
                    </a:lnTo>
                    <a:lnTo>
                      <a:pt x="391" y="250"/>
                    </a:lnTo>
                    <a:lnTo>
                      <a:pt x="472" y="294"/>
                    </a:lnTo>
                    <a:lnTo>
                      <a:pt x="555" y="337"/>
                    </a:lnTo>
                    <a:lnTo>
                      <a:pt x="638" y="378"/>
                    </a:lnTo>
                    <a:lnTo>
                      <a:pt x="722" y="417"/>
                    </a:lnTo>
                    <a:lnTo>
                      <a:pt x="807" y="454"/>
                    </a:lnTo>
                    <a:lnTo>
                      <a:pt x="893" y="490"/>
                    </a:lnTo>
                    <a:lnTo>
                      <a:pt x="980" y="523"/>
                    </a:lnTo>
                    <a:lnTo>
                      <a:pt x="1067" y="554"/>
                    </a:lnTo>
                    <a:lnTo>
                      <a:pt x="1156" y="584"/>
                    </a:lnTo>
                    <a:lnTo>
                      <a:pt x="1244" y="611"/>
                    </a:lnTo>
                    <a:lnTo>
                      <a:pt x="1334" y="637"/>
                    </a:lnTo>
                    <a:lnTo>
                      <a:pt x="1423" y="660"/>
                    </a:lnTo>
                    <a:lnTo>
                      <a:pt x="1514" y="682"/>
                    </a:lnTo>
                    <a:lnTo>
                      <a:pt x="1605" y="701"/>
                    </a:lnTo>
                    <a:lnTo>
                      <a:pt x="1696" y="718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1" name="Group 30"/>
            <p:cNvGrpSpPr>
              <a:grpSpLocks/>
            </p:cNvGrpSpPr>
            <p:nvPr/>
          </p:nvGrpSpPr>
          <p:grpSpPr bwMode="auto">
            <a:xfrm>
              <a:off x="7410" y="-2148"/>
              <a:ext cx="112" cy="94"/>
              <a:chOff x="7410" y="-2148"/>
              <a:chExt cx="112" cy="94"/>
            </a:xfrm>
          </p:grpSpPr>
          <p:sp>
            <p:nvSpPr>
              <p:cNvPr id="36987" name="Freeform 31"/>
              <p:cNvSpPr>
                <a:spLocks/>
              </p:cNvSpPr>
              <p:nvPr/>
            </p:nvSpPr>
            <p:spPr bwMode="auto">
              <a:xfrm>
                <a:off x="7410" y="-2148"/>
                <a:ext cx="112" cy="94"/>
              </a:xfrm>
              <a:custGeom>
                <a:avLst/>
                <a:gdLst>
                  <a:gd name="T0" fmla="*/ 0 w 112"/>
                  <a:gd name="T1" fmla="*/ -2148 h 94"/>
                  <a:gd name="T2" fmla="*/ 67 w 112"/>
                  <a:gd name="T3" fmla="*/ -2055 h 94"/>
                  <a:gd name="T4" fmla="*/ 111 w 112"/>
                  <a:gd name="T5" fmla="*/ -2113 h 94"/>
                  <a:gd name="T6" fmla="*/ 0 w 112"/>
                  <a:gd name="T7" fmla="*/ -2148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94">
                    <a:moveTo>
                      <a:pt x="0" y="0"/>
                    </a:moveTo>
                    <a:lnTo>
                      <a:pt x="67" y="93"/>
                    </a:lnTo>
                    <a:lnTo>
                      <a:pt x="111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2" name="Group 32"/>
            <p:cNvGrpSpPr>
              <a:grpSpLocks/>
            </p:cNvGrpSpPr>
            <p:nvPr/>
          </p:nvGrpSpPr>
          <p:grpSpPr bwMode="auto">
            <a:xfrm>
              <a:off x="9173" y="-1412"/>
              <a:ext cx="121" cy="76"/>
              <a:chOff x="9173" y="-1412"/>
              <a:chExt cx="121" cy="76"/>
            </a:xfrm>
          </p:grpSpPr>
          <p:sp>
            <p:nvSpPr>
              <p:cNvPr id="36986" name="Freeform 33"/>
              <p:cNvSpPr>
                <a:spLocks/>
              </p:cNvSpPr>
              <p:nvPr/>
            </p:nvSpPr>
            <p:spPr bwMode="auto">
              <a:xfrm>
                <a:off x="9173" y="-1412"/>
                <a:ext cx="121" cy="76"/>
              </a:xfrm>
              <a:custGeom>
                <a:avLst/>
                <a:gdLst>
                  <a:gd name="T0" fmla="*/ 14 w 121"/>
                  <a:gd name="T1" fmla="*/ -1412 h 76"/>
                  <a:gd name="T2" fmla="*/ 0 w 121"/>
                  <a:gd name="T3" fmla="*/ -1336 h 76"/>
                  <a:gd name="T4" fmla="*/ 121 w 121"/>
                  <a:gd name="T5" fmla="*/ -1354 h 76"/>
                  <a:gd name="T6" fmla="*/ 14 w 121"/>
                  <a:gd name="T7" fmla="*/ -1412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14" y="0"/>
                    </a:moveTo>
                    <a:lnTo>
                      <a:pt x="0" y="76"/>
                    </a:lnTo>
                    <a:lnTo>
                      <a:pt x="121" y="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3" name="Group 34"/>
            <p:cNvGrpSpPr>
              <a:grpSpLocks/>
            </p:cNvGrpSpPr>
            <p:nvPr/>
          </p:nvGrpSpPr>
          <p:grpSpPr bwMode="auto">
            <a:xfrm>
              <a:off x="7539" y="-2849"/>
              <a:ext cx="661" cy="1402"/>
              <a:chOff x="7539" y="-2849"/>
              <a:chExt cx="661" cy="1402"/>
            </a:xfrm>
          </p:grpSpPr>
          <p:sp>
            <p:nvSpPr>
              <p:cNvPr id="36985" name="Freeform 35"/>
              <p:cNvSpPr>
                <a:spLocks/>
              </p:cNvSpPr>
              <p:nvPr/>
            </p:nvSpPr>
            <p:spPr bwMode="auto">
              <a:xfrm>
                <a:off x="7539" y="-2849"/>
                <a:ext cx="661" cy="1402"/>
              </a:xfrm>
              <a:custGeom>
                <a:avLst/>
                <a:gdLst>
                  <a:gd name="T0" fmla="*/ 661 w 661"/>
                  <a:gd name="T1" fmla="*/ -2849 h 1402"/>
                  <a:gd name="T2" fmla="*/ 0 w 661"/>
                  <a:gd name="T3" fmla="*/ -1447 h 140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61" h="1402">
                    <a:moveTo>
                      <a:pt x="661" y="0"/>
                    </a:moveTo>
                    <a:lnTo>
                      <a:pt x="0" y="1402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4" name="Group 36"/>
            <p:cNvGrpSpPr>
              <a:grpSpLocks/>
            </p:cNvGrpSpPr>
            <p:nvPr/>
          </p:nvGrpSpPr>
          <p:grpSpPr bwMode="auto">
            <a:xfrm>
              <a:off x="8164" y="-2947"/>
              <a:ext cx="81" cy="121"/>
              <a:chOff x="8164" y="-2947"/>
              <a:chExt cx="81" cy="121"/>
            </a:xfrm>
          </p:grpSpPr>
          <p:sp>
            <p:nvSpPr>
              <p:cNvPr id="36984" name="Freeform 37"/>
              <p:cNvSpPr>
                <a:spLocks/>
              </p:cNvSpPr>
              <p:nvPr/>
            </p:nvSpPr>
            <p:spPr bwMode="auto">
              <a:xfrm>
                <a:off x="8164" y="-2947"/>
                <a:ext cx="81" cy="121"/>
              </a:xfrm>
              <a:custGeom>
                <a:avLst/>
                <a:gdLst>
                  <a:gd name="T0" fmla="*/ 81 w 81"/>
                  <a:gd name="T1" fmla="*/ -2947 h 121"/>
                  <a:gd name="T2" fmla="*/ 0 w 81"/>
                  <a:gd name="T3" fmla="*/ -2858 h 121"/>
                  <a:gd name="T4" fmla="*/ 67 w 81"/>
                  <a:gd name="T5" fmla="*/ -2827 h 121"/>
                  <a:gd name="T6" fmla="*/ 81 w 81"/>
                  <a:gd name="T7" fmla="*/ -2947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121">
                    <a:moveTo>
                      <a:pt x="81" y="0"/>
                    </a:moveTo>
                    <a:lnTo>
                      <a:pt x="0" y="89"/>
                    </a:lnTo>
                    <a:lnTo>
                      <a:pt x="67" y="12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5" name="Group 38"/>
            <p:cNvGrpSpPr>
              <a:grpSpLocks/>
            </p:cNvGrpSpPr>
            <p:nvPr/>
          </p:nvGrpSpPr>
          <p:grpSpPr bwMode="auto">
            <a:xfrm>
              <a:off x="7495" y="-1474"/>
              <a:ext cx="81" cy="121"/>
              <a:chOff x="7495" y="-1474"/>
              <a:chExt cx="81" cy="121"/>
            </a:xfrm>
          </p:grpSpPr>
          <p:sp>
            <p:nvSpPr>
              <p:cNvPr id="36983" name="Freeform 39"/>
              <p:cNvSpPr>
                <a:spLocks/>
              </p:cNvSpPr>
              <p:nvPr/>
            </p:nvSpPr>
            <p:spPr bwMode="auto">
              <a:xfrm>
                <a:off x="7495" y="-1474"/>
                <a:ext cx="81" cy="121"/>
              </a:xfrm>
              <a:custGeom>
                <a:avLst/>
                <a:gdLst>
                  <a:gd name="T0" fmla="*/ 13 w 81"/>
                  <a:gd name="T1" fmla="*/ -1474 h 121"/>
                  <a:gd name="T2" fmla="*/ 0 w 81"/>
                  <a:gd name="T3" fmla="*/ -1354 h 121"/>
                  <a:gd name="T4" fmla="*/ 80 w 81"/>
                  <a:gd name="T5" fmla="*/ -1443 h 121"/>
                  <a:gd name="T6" fmla="*/ 13 w 81"/>
                  <a:gd name="T7" fmla="*/ -1474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121">
                    <a:moveTo>
                      <a:pt x="13" y="0"/>
                    </a:moveTo>
                    <a:lnTo>
                      <a:pt x="0" y="120"/>
                    </a:lnTo>
                    <a:lnTo>
                      <a:pt x="80" y="3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6" name="Group 40"/>
            <p:cNvGrpSpPr>
              <a:grpSpLocks/>
            </p:cNvGrpSpPr>
            <p:nvPr/>
          </p:nvGrpSpPr>
          <p:grpSpPr bwMode="auto">
            <a:xfrm>
              <a:off x="7753" y="-2104"/>
              <a:ext cx="1487" cy="706"/>
              <a:chOff x="7753" y="-2104"/>
              <a:chExt cx="1487" cy="706"/>
            </a:xfrm>
          </p:grpSpPr>
          <p:sp>
            <p:nvSpPr>
              <p:cNvPr id="36982" name="Freeform 41"/>
              <p:cNvSpPr>
                <a:spLocks/>
              </p:cNvSpPr>
              <p:nvPr/>
            </p:nvSpPr>
            <p:spPr bwMode="auto">
              <a:xfrm>
                <a:off x="7753" y="-2104"/>
                <a:ext cx="1487" cy="706"/>
              </a:xfrm>
              <a:custGeom>
                <a:avLst/>
                <a:gdLst>
                  <a:gd name="T0" fmla="*/ 1487 w 1487"/>
                  <a:gd name="T1" fmla="*/ -2104 h 706"/>
                  <a:gd name="T2" fmla="*/ 0 w 1487"/>
                  <a:gd name="T3" fmla="*/ -1398 h 70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87" h="706">
                    <a:moveTo>
                      <a:pt x="1487" y="0"/>
                    </a:moveTo>
                    <a:lnTo>
                      <a:pt x="0" y="706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7" name="Group 42"/>
            <p:cNvGrpSpPr>
              <a:grpSpLocks/>
            </p:cNvGrpSpPr>
            <p:nvPr/>
          </p:nvGrpSpPr>
          <p:grpSpPr bwMode="auto">
            <a:xfrm>
              <a:off x="9213" y="-2148"/>
              <a:ext cx="121" cy="81"/>
              <a:chOff x="9213" y="-2148"/>
              <a:chExt cx="121" cy="81"/>
            </a:xfrm>
          </p:grpSpPr>
          <p:sp>
            <p:nvSpPr>
              <p:cNvPr id="36981" name="Freeform 43"/>
              <p:cNvSpPr>
                <a:spLocks/>
              </p:cNvSpPr>
              <p:nvPr/>
            </p:nvSpPr>
            <p:spPr bwMode="auto">
              <a:xfrm>
                <a:off x="9213" y="-2148"/>
                <a:ext cx="121" cy="81"/>
              </a:xfrm>
              <a:custGeom>
                <a:avLst/>
                <a:gdLst>
                  <a:gd name="T0" fmla="*/ 121 w 121"/>
                  <a:gd name="T1" fmla="*/ -2148 h 81"/>
                  <a:gd name="T2" fmla="*/ 0 w 121"/>
                  <a:gd name="T3" fmla="*/ -2135 h 81"/>
                  <a:gd name="T4" fmla="*/ 36 w 121"/>
                  <a:gd name="T5" fmla="*/ -2068 h 81"/>
                  <a:gd name="T6" fmla="*/ 121 w 121"/>
                  <a:gd name="T7" fmla="*/ -2148 h 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81">
                    <a:moveTo>
                      <a:pt x="121" y="0"/>
                    </a:moveTo>
                    <a:lnTo>
                      <a:pt x="0" y="13"/>
                    </a:lnTo>
                    <a:lnTo>
                      <a:pt x="36" y="8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8" name="Group 44"/>
            <p:cNvGrpSpPr>
              <a:grpSpLocks/>
            </p:cNvGrpSpPr>
            <p:nvPr/>
          </p:nvGrpSpPr>
          <p:grpSpPr bwMode="auto">
            <a:xfrm>
              <a:off x="7660" y="-1438"/>
              <a:ext cx="121" cy="85"/>
              <a:chOff x="7660" y="-1438"/>
              <a:chExt cx="121" cy="85"/>
            </a:xfrm>
          </p:grpSpPr>
          <p:sp>
            <p:nvSpPr>
              <p:cNvPr id="36980" name="Freeform 45"/>
              <p:cNvSpPr>
                <a:spLocks/>
              </p:cNvSpPr>
              <p:nvPr/>
            </p:nvSpPr>
            <p:spPr bwMode="auto">
              <a:xfrm>
                <a:off x="7660" y="-1438"/>
                <a:ext cx="121" cy="85"/>
              </a:xfrm>
              <a:custGeom>
                <a:avLst/>
                <a:gdLst>
                  <a:gd name="T0" fmla="*/ 85 w 121"/>
                  <a:gd name="T1" fmla="*/ -1438 h 85"/>
                  <a:gd name="T2" fmla="*/ 0 w 121"/>
                  <a:gd name="T3" fmla="*/ -1354 h 85"/>
                  <a:gd name="T4" fmla="*/ 120 w 121"/>
                  <a:gd name="T5" fmla="*/ -1372 h 85"/>
                  <a:gd name="T6" fmla="*/ 85 w 121"/>
                  <a:gd name="T7" fmla="*/ -1438 h 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85">
                    <a:moveTo>
                      <a:pt x="85" y="0"/>
                    </a:moveTo>
                    <a:lnTo>
                      <a:pt x="0" y="84"/>
                    </a:lnTo>
                    <a:lnTo>
                      <a:pt x="120" y="6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89" name="Group 46"/>
            <p:cNvGrpSpPr>
              <a:grpSpLocks/>
            </p:cNvGrpSpPr>
            <p:nvPr/>
          </p:nvGrpSpPr>
          <p:grpSpPr bwMode="auto">
            <a:xfrm>
              <a:off x="8079" y="-1090"/>
              <a:ext cx="581" cy="90"/>
              <a:chOff x="8079" y="-1090"/>
              <a:chExt cx="581" cy="90"/>
            </a:xfrm>
          </p:grpSpPr>
          <p:sp>
            <p:nvSpPr>
              <p:cNvPr id="36979" name="Freeform 47"/>
              <p:cNvSpPr>
                <a:spLocks/>
              </p:cNvSpPr>
              <p:nvPr/>
            </p:nvSpPr>
            <p:spPr bwMode="auto">
              <a:xfrm>
                <a:off x="8079" y="-1090"/>
                <a:ext cx="581" cy="90"/>
              </a:xfrm>
              <a:custGeom>
                <a:avLst/>
                <a:gdLst>
                  <a:gd name="T0" fmla="*/ 581 w 581"/>
                  <a:gd name="T1" fmla="*/ -1090 h 90"/>
                  <a:gd name="T2" fmla="*/ 526 w 581"/>
                  <a:gd name="T3" fmla="*/ -1060 h 90"/>
                  <a:gd name="T4" fmla="*/ 469 w 581"/>
                  <a:gd name="T5" fmla="*/ -1035 h 90"/>
                  <a:gd name="T6" fmla="*/ 410 w 581"/>
                  <a:gd name="T7" fmla="*/ -1017 h 90"/>
                  <a:gd name="T8" fmla="*/ 351 w 581"/>
                  <a:gd name="T9" fmla="*/ -1005 h 90"/>
                  <a:gd name="T10" fmla="*/ 291 w 581"/>
                  <a:gd name="T11" fmla="*/ -1001 h 90"/>
                  <a:gd name="T12" fmla="*/ 261 w 581"/>
                  <a:gd name="T13" fmla="*/ -1001 h 90"/>
                  <a:gd name="T14" fmla="*/ 201 w 581"/>
                  <a:gd name="T15" fmla="*/ -1007 h 90"/>
                  <a:gd name="T16" fmla="*/ 142 w 581"/>
                  <a:gd name="T17" fmla="*/ -1020 h 90"/>
                  <a:gd name="T18" fmla="*/ 84 w 581"/>
                  <a:gd name="T19" fmla="*/ -1040 h 90"/>
                  <a:gd name="T20" fmla="*/ 28 w 581"/>
                  <a:gd name="T21" fmla="*/ -1069 h 90"/>
                  <a:gd name="T22" fmla="*/ 0 w 581"/>
                  <a:gd name="T23" fmla="*/ -1086 h 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81" h="90">
                    <a:moveTo>
                      <a:pt x="581" y="0"/>
                    </a:moveTo>
                    <a:lnTo>
                      <a:pt x="526" y="30"/>
                    </a:lnTo>
                    <a:lnTo>
                      <a:pt x="469" y="55"/>
                    </a:lnTo>
                    <a:lnTo>
                      <a:pt x="410" y="73"/>
                    </a:lnTo>
                    <a:lnTo>
                      <a:pt x="351" y="85"/>
                    </a:lnTo>
                    <a:lnTo>
                      <a:pt x="291" y="89"/>
                    </a:lnTo>
                    <a:lnTo>
                      <a:pt x="261" y="89"/>
                    </a:lnTo>
                    <a:lnTo>
                      <a:pt x="201" y="83"/>
                    </a:lnTo>
                    <a:lnTo>
                      <a:pt x="142" y="70"/>
                    </a:lnTo>
                    <a:lnTo>
                      <a:pt x="84" y="50"/>
                    </a:lnTo>
                    <a:lnTo>
                      <a:pt x="28" y="21"/>
                    </a:lnTo>
                    <a:lnTo>
                      <a:pt x="0" y="4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0" name="Group 48"/>
            <p:cNvGrpSpPr>
              <a:grpSpLocks/>
            </p:cNvGrpSpPr>
            <p:nvPr/>
          </p:nvGrpSpPr>
          <p:grpSpPr bwMode="auto">
            <a:xfrm>
              <a:off x="8633" y="-1144"/>
              <a:ext cx="117" cy="94"/>
              <a:chOff x="8633" y="-1144"/>
              <a:chExt cx="117" cy="94"/>
            </a:xfrm>
          </p:grpSpPr>
          <p:sp>
            <p:nvSpPr>
              <p:cNvPr id="36978" name="Freeform 49"/>
              <p:cNvSpPr>
                <a:spLocks/>
              </p:cNvSpPr>
              <p:nvPr/>
            </p:nvSpPr>
            <p:spPr bwMode="auto">
              <a:xfrm>
                <a:off x="8633" y="-1144"/>
                <a:ext cx="117" cy="94"/>
              </a:xfrm>
              <a:custGeom>
                <a:avLst/>
                <a:gdLst>
                  <a:gd name="T0" fmla="*/ 116 w 117"/>
                  <a:gd name="T1" fmla="*/ -1144 h 94"/>
                  <a:gd name="T2" fmla="*/ 0 w 117"/>
                  <a:gd name="T3" fmla="*/ -1117 h 94"/>
                  <a:gd name="T4" fmla="*/ 40 w 117"/>
                  <a:gd name="T5" fmla="*/ -1050 h 94"/>
                  <a:gd name="T6" fmla="*/ 116 w 117"/>
                  <a:gd name="T7" fmla="*/ -1144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94">
                    <a:moveTo>
                      <a:pt x="116" y="0"/>
                    </a:moveTo>
                    <a:lnTo>
                      <a:pt x="0" y="27"/>
                    </a:lnTo>
                    <a:lnTo>
                      <a:pt x="40" y="9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1" name="Group 50"/>
            <p:cNvGrpSpPr>
              <a:grpSpLocks/>
            </p:cNvGrpSpPr>
            <p:nvPr/>
          </p:nvGrpSpPr>
          <p:grpSpPr bwMode="auto">
            <a:xfrm>
              <a:off x="7995" y="-1144"/>
              <a:ext cx="117" cy="94"/>
              <a:chOff x="7995" y="-1144"/>
              <a:chExt cx="117" cy="94"/>
            </a:xfrm>
          </p:grpSpPr>
          <p:sp>
            <p:nvSpPr>
              <p:cNvPr id="36977" name="Freeform 51"/>
              <p:cNvSpPr>
                <a:spLocks/>
              </p:cNvSpPr>
              <p:nvPr/>
            </p:nvSpPr>
            <p:spPr bwMode="auto">
              <a:xfrm>
                <a:off x="7995" y="-1144"/>
                <a:ext cx="117" cy="94"/>
              </a:xfrm>
              <a:custGeom>
                <a:avLst/>
                <a:gdLst>
                  <a:gd name="T0" fmla="*/ 0 w 117"/>
                  <a:gd name="T1" fmla="*/ -1144 h 94"/>
                  <a:gd name="T2" fmla="*/ 71 w 117"/>
                  <a:gd name="T3" fmla="*/ -1050 h 94"/>
                  <a:gd name="T4" fmla="*/ 116 w 117"/>
                  <a:gd name="T5" fmla="*/ -1108 h 94"/>
                  <a:gd name="T6" fmla="*/ 0 w 117"/>
                  <a:gd name="T7" fmla="*/ -1144 h 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94">
                    <a:moveTo>
                      <a:pt x="0" y="0"/>
                    </a:moveTo>
                    <a:lnTo>
                      <a:pt x="71" y="94"/>
                    </a:lnTo>
                    <a:lnTo>
                      <a:pt x="116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2" name="Group 52"/>
            <p:cNvGrpSpPr>
              <a:grpSpLocks/>
            </p:cNvGrpSpPr>
            <p:nvPr/>
          </p:nvGrpSpPr>
          <p:grpSpPr bwMode="auto">
            <a:xfrm>
              <a:off x="7512" y="-2278"/>
              <a:ext cx="1719" cy="2"/>
              <a:chOff x="7512" y="-2278"/>
              <a:chExt cx="1719" cy="2"/>
            </a:xfrm>
          </p:grpSpPr>
          <p:sp>
            <p:nvSpPr>
              <p:cNvPr id="36976" name="Freeform 53"/>
              <p:cNvSpPr>
                <a:spLocks/>
              </p:cNvSpPr>
              <p:nvPr/>
            </p:nvSpPr>
            <p:spPr bwMode="auto">
              <a:xfrm>
                <a:off x="7512" y="-2278"/>
                <a:ext cx="1719" cy="2"/>
              </a:xfrm>
              <a:custGeom>
                <a:avLst/>
                <a:gdLst>
                  <a:gd name="T0" fmla="*/ 1719 w 1719"/>
                  <a:gd name="T1" fmla="*/ 0 h 2"/>
                  <a:gd name="T2" fmla="*/ 0 w 1719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719" h="2">
                    <a:moveTo>
                      <a:pt x="1719" y="0"/>
                    </a:moveTo>
                    <a:lnTo>
                      <a:pt x="0" y="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3" name="Group 54"/>
            <p:cNvGrpSpPr>
              <a:grpSpLocks/>
            </p:cNvGrpSpPr>
            <p:nvPr/>
          </p:nvGrpSpPr>
          <p:grpSpPr bwMode="auto">
            <a:xfrm>
              <a:off x="9222" y="-2314"/>
              <a:ext cx="112" cy="76"/>
              <a:chOff x="9222" y="-2314"/>
              <a:chExt cx="112" cy="76"/>
            </a:xfrm>
          </p:grpSpPr>
          <p:sp>
            <p:nvSpPr>
              <p:cNvPr id="36975" name="Freeform 55"/>
              <p:cNvSpPr>
                <a:spLocks/>
              </p:cNvSpPr>
              <p:nvPr/>
            </p:nvSpPr>
            <p:spPr bwMode="auto">
              <a:xfrm>
                <a:off x="9222" y="-2314"/>
                <a:ext cx="112" cy="76"/>
              </a:xfrm>
              <a:custGeom>
                <a:avLst/>
                <a:gdLst>
                  <a:gd name="T0" fmla="*/ 0 w 112"/>
                  <a:gd name="T1" fmla="*/ -2314 h 76"/>
                  <a:gd name="T2" fmla="*/ 0 w 112"/>
                  <a:gd name="T3" fmla="*/ -2238 h 76"/>
                  <a:gd name="T4" fmla="*/ 112 w 112"/>
                  <a:gd name="T5" fmla="*/ -2278 h 76"/>
                  <a:gd name="T6" fmla="*/ 0 w 112"/>
                  <a:gd name="T7" fmla="*/ -2314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0"/>
                    </a:moveTo>
                    <a:lnTo>
                      <a:pt x="0" y="76"/>
                    </a:lnTo>
                    <a:lnTo>
                      <a:pt x="112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4" name="Group 56"/>
            <p:cNvGrpSpPr>
              <a:grpSpLocks/>
            </p:cNvGrpSpPr>
            <p:nvPr/>
          </p:nvGrpSpPr>
          <p:grpSpPr bwMode="auto">
            <a:xfrm>
              <a:off x="7410" y="-2314"/>
              <a:ext cx="112" cy="76"/>
              <a:chOff x="7410" y="-2314"/>
              <a:chExt cx="112" cy="76"/>
            </a:xfrm>
          </p:grpSpPr>
          <p:sp>
            <p:nvSpPr>
              <p:cNvPr id="36974" name="Freeform 57"/>
              <p:cNvSpPr>
                <a:spLocks/>
              </p:cNvSpPr>
              <p:nvPr/>
            </p:nvSpPr>
            <p:spPr bwMode="auto">
              <a:xfrm>
                <a:off x="7410" y="-2314"/>
                <a:ext cx="112" cy="76"/>
              </a:xfrm>
              <a:custGeom>
                <a:avLst/>
                <a:gdLst>
                  <a:gd name="T0" fmla="*/ 111 w 112"/>
                  <a:gd name="T1" fmla="*/ -2314 h 76"/>
                  <a:gd name="T2" fmla="*/ 0 w 112"/>
                  <a:gd name="T3" fmla="*/ -2278 h 76"/>
                  <a:gd name="T4" fmla="*/ 111 w 112"/>
                  <a:gd name="T5" fmla="*/ -2238 h 76"/>
                  <a:gd name="T6" fmla="*/ 111 w 112"/>
                  <a:gd name="T7" fmla="*/ -2314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111" y="0"/>
                    </a:moveTo>
                    <a:lnTo>
                      <a:pt x="0" y="36"/>
                    </a:lnTo>
                    <a:lnTo>
                      <a:pt x="111" y="7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5" name="Group 58"/>
            <p:cNvGrpSpPr>
              <a:grpSpLocks/>
            </p:cNvGrpSpPr>
            <p:nvPr/>
          </p:nvGrpSpPr>
          <p:grpSpPr bwMode="auto">
            <a:xfrm>
              <a:off x="9548" y="-1849"/>
              <a:ext cx="201" cy="402"/>
              <a:chOff x="9548" y="-1849"/>
              <a:chExt cx="201" cy="402"/>
            </a:xfrm>
          </p:grpSpPr>
          <p:sp>
            <p:nvSpPr>
              <p:cNvPr id="36973" name="Freeform 59"/>
              <p:cNvSpPr>
                <a:spLocks/>
              </p:cNvSpPr>
              <p:nvPr/>
            </p:nvSpPr>
            <p:spPr bwMode="auto">
              <a:xfrm>
                <a:off x="9548" y="-1849"/>
                <a:ext cx="201" cy="402"/>
              </a:xfrm>
              <a:custGeom>
                <a:avLst/>
                <a:gdLst>
                  <a:gd name="T0" fmla="*/ 201 w 201"/>
                  <a:gd name="T1" fmla="*/ -1849 h 402"/>
                  <a:gd name="T2" fmla="*/ 0 w 201"/>
                  <a:gd name="T3" fmla="*/ -1447 h 40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1" h="402">
                    <a:moveTo>
                      <a:pt x="201" y="0"/>
                    </a:moveTo>
                    <a:lnTo>
                      <a:pt x="0" y="402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6" name="Group 60"/>
            <p:cNvGrpSpPr>
              <a:grpSpLocks/>
            </p:cNvGrpSpPr>
            <p:nvPr/>
          </p:nvGrpSpPr>
          <p:grpSpPr bwMode="auto">
            <a:xfrm>
              <a:off x="9709" y="-1943"/>
              <a:ext cx="85" cy="121"/>
              <a:chOff x="9709" y="-1943"/>
              <a:chExt cx="85" cy="121"/>
            </a:xfrm>
          </p:grpSpPr>
          <p:sp>
            <p:nvSpPr>
              <p:cNvPr id="36972" name="Freeform 61"/>
              <p:cNvSpPr>
                <a:spLocks/>
              </p:cNvSpPr>
              <p:nvPr/>
            </p:nvSpPr>
            <p:spPr bwMode="auto">
              <a:xfrm>
                <a:off x="9709" y="-1943"/>
                <a:ext cx="85" cy="121"/>
              </a:xfrm>
              <a:custGeom>
                <a:avLst/>
                <a:gdLst>
                  <a:gd name="T0" fmla="*/ 85 w 85"/>
                  <a:gd name="T1" fmla="*/ -1943 h 121"/>
                  <a:gd name="T2" fmla="*/ 0 w 85"/>
                  <a:gd name="T3" fmla="*/ -1858 h 121"/>
                  <a:gd name="T4" fmla="*/ 67 w 85"/>
                  <a:gd name="T5" fmla="*/ -1822 h 121"/>
                  <a:gd name="T6" fmla="*/ 85 w 85"/>
                  <a:gd name="T7" fmla="*/ -1943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21">
                    <a:moveTo>
                      <a:pt x="85" y="0"/>
                    </a:moveTo>
                    <a:lnTo>
                      <a:pt x="0" y="85"/>
                    </a:lnTo>
                    <a:lnTo>
                      <a:pt x="67" y="12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7" name="Group 62"/>
            <p:cNvGrpSpPr>
              <a:grpSpLocks/>
            </p:cNvGrpSpPr>
            <p:nvPr/>
          </p:nvGrpSpPr>
          <p:grpSpPr bwMode="auto">
            <a:xfrm>
              <a:off x="9504" y="-1474"/>
              <a:ext cx="85" cy="121"/>
              <a:chOff x="9504" y="-1474"/>
              <a:chExt cx="85" cy="121"/>
            </a:xfrm>
          </p:grpSpPr>
          <p:sp>
            <p:nvSpPr>
              <p:cNvPr id="36971" name="Freeform 63"/>
              <p:cNvSpPr>
                <a:spLocks/>
              </p:cNvSpPr>
              <p:nvPr/>
            </p:nvSpPr>
            <p:spPr bwMode="auto">
              <a:xfrm>
                <a:off x="9504" y="-1474"/>
                <a:ext cx="85" cy="121"/>
              </a:xfrm>
              <a:custGeom>
                <a:avLst/>
                <a:gdLst>
                  <a:gd name="T0" fmla="*/ 13 w 85"/>
                  <a:gd name="T1" fmla="*/ -1474 h 121"/>
                  <a:gd name="T2" fmla="*/ 0 w 85"/>
                  <a:gd name="T3" fmla="*/ -1354 h 121"/>
                  <a:gd name="T4" fmla="*/ 84 w 85"/>
                  <a:gd name="T5" fmla="*/ -1438 h 121"/>
                  <a:gd name="T6" fmla="*/ 13 w 85"/>
                  <a:gd name="T7" fmla="*/ -1474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21">
                    <a:moveTo>
                      <a:pt x="13" y="0"/>
                    </a:moveTo>
                    <a:lnTo>
                      <a:pt x="0" y="120"/>
                    </a:lnTo>
                    <a:lnTo>
                      <a:pt x="84" y="3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8" name="Group 64"/>
            <p:cNvGrpSpPr>
              <a:grpSpLocks/>
            </p:cNvGrpSpPr>
            <p:nvPr/>
          </p:nvGrpSpPr>
          <p:grpSpPr bwMode="auto">
            <a:xfrm>
              <a:off x="6490" y="-519"/>
              <a:ext cx="1005" cy="335"/>
              <a:chOff x="6490" y="-519"/>
              <a:chExt cx="1005" cy="335"/>
            </a:xfrm>
          </p:grpSpPr>
          <p:sp>
            <p:nvSpPr>
              <p:cNvPr id="36970" name="Freeform 65"/>
              <p:cNvSpPr>
                <a:spLocks/>
              </p:cNvSpPr>
              <p:nvPr/>
            </p:nvSpPr>
            <p:spPr bwMode="auto">
              <a:xfrm>
                <a:off x="6490" y="-519"/>
                <a:ext cx="1005" cy="335"/>
              </a:xfrm>
              <a:custGeom>
                <a:avLst/>
                <a:gdLst>
                  <a:gd name="T0" fmla="*/ 0 w 1005"/>
                  <a:gd name="T1" fmla="*/ -184 h 335"/>
                  <a:gd name="T2" fmla="*/ 1005 w 1005"/>
                  <a:gd name="T3" fmla="*/ -184 h 335"/>
                  <a:gd name="T4" fmla="*/ 1005 w 1005"/>
                  <a:gd name="T5" fmla="*/ -519 h 335"/>
                  <a:gd name="T6" fmla="*/ 0 w 1005"/>
                  <a:gd name="T7" fmla="*/ -519 h 335"/>
                  <a:gd name="T8" fmla="*/ 0 w 1005"/>
                  <a:gd name="T9" fmla="*/ -184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5" h="335">
                    <a:moveTo>
                      <a:pt x="0" y="335"/>
                    </a:moveTo>
                    <a:lnTo>
                      <a:pt x="1005" y="335"/>
                    </a:lnTo>
                    <a:lnTo>
                      <a:pt x="1005" y="0"/>
                    </a:lnTo>
                    <a:lnTo>
                      <a:pt x="0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99" name="Group 66"/>
            <p:cNvGrpSpPr>
              <a:grpSpLocks/>
            </p:cNvGrpSpPr>
            <p:nvPr/>
          </p:nvGrpSpPr>
          <p:grpSpPr bwMode="auto">
            <a:xfrm>
              <a:off x="7495" y="-898"/>
              <a:ext cx="1242" cy="465"/>
              <a:chOff x="7495" y="-898"/>
              <a:chExt cx="1242" cy="465"/>
            </a:xfrm>
          </p:grpSpPr>
          <p:sp>
            <p:nvSpPr>
              <p:cNvPr id="36969" name="Freeform 67"/>
              <p:cNvSpPr>
                <a:spLocks/>
              </p:cNvSpPr>
              <p:nvPr/>
            </p:nvSpPr>
            <p:spPr bwMode="auto">
              <a:xfrm>
                <a:off x="7495" y="-898"/>
                <a:ext cx="1242" cy="465"/>
              </a:xfrm>
              <a:custGeom>
                <a:avLst/>
                <a:gdLst>
                  <a:gd name="T0" fmla="*/ 1241 w 1242"/>
                  <a:gd name="T1" fmla="*/ -898 h 465"/>
                  <a:gd name="T2" fmla="*/ 0 w 1242"/>
                  <a:gd name="T3" fmla="*/ -434 h 46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42" h="465">
                    <a:moveTo>
                      <a:pt x="1241" y="0"/>
                    </a:moveTo>
                    <a:lnTo>
                      <a:pt x="0" y="464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0" name="Group 68"/>
            <p:cNvGrpSpPr>
              <a:grpSpLocks/>
            </p:cNvGrpSpPr>
            <p:nvPr/>
          </p:nvGrpSpPr>
          <p:grpSpPr bwMode="auto">
            <a:xfrm>
              <a:off x="8713" y="-938"/>
              <a:ext cx="121" cy="76"/>
              <a:chOff x="8713" y="-938"/>
              <a:chExt cx="121" cy="76"/>
            </a:xfrm>
          </p:grpSpPr>
          <p:sp>
            <p:nvSpPr>
              <p:cNvPr id="36968" name="Freeform 69"/>
              <p:cNvSpPr>
                <a:spLocks/>
              </p:cNvSpPr>
              <p:nvPr/>
            </p:nvSpPr>
            <p:spPr bwMode="auto">
              <a:xfrm>
                <a:off x="8713" y="-938"/>
                <a:ext cx="121" cy="76"/>
              </a:xfrm>
              <a:custGeom>
                <a:avLst/>
                <a:gdLst>
                  <a:gd name="T0" fmla="*/ 121 w 121"/>
                  <a:gd name="T1" fmla="*/ -938 h 76"/>
                  <a:gd name="T2" fmla="*/ 0 w 121"/>
                  <a:gd name="T3" fmla="*/ -934 h 76"/>
                  <a:gd name="T4" fmla="*/ 27 w 121"/>
                  <a:gd name="T5" fmla="*/ -863 h 76"/>
                  <a:gd name="T6" fmla="*/ 121 w 121"/>
                  <a:gd name="T7" fmla="*/ -938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121" y="0"/>
                    </a:moveTo>
                    <a:lnTo>
                      <a:pt x="0" y="4"/>
                    </a:lnTo>
                    <a:lnTo>
                      <a:pt x="27" y="7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1" name="Group 70"/>
            <p:cNvGrpSpPr>
              <a:grpSpLocks/>
            </p:cNvGrpSpPr>
            <p:nvPr/>
          </p:nvGrpSpPr>
          <p:grpSpPr bwMode="auto">
            <a:xfrm>
              <a:off x="7070" y="-872"/>
              <a:ext cx="344" cy="286"/>
              <a:chOff x="7070" y="-872"/>
              <a:chExt cx="344" cy="286"/>
            </a:xfrm>
          </p:grpSpPr>
          <p:sp>
            <p:nvSpPr>
              <p:cNvPr id="36967" name="Freeform 71"/>
              <p:cNvSpPr>
                <a:spLocks/>
              </p:cNvSpPr>
              <p:nvPr/>
            </p:nvSpPr>
            <p:spPr bwMode="auto">
              <a:xfrm>
                <a:off x="7070" y="-872"/>
                <a:ext cx="344" cy="286"/>
              </a:xfrm>
              <a:custGeom>
                <a:avLst/>
                <a:gdLst>
                  <a:gd name="T0" fmla="*/ 344 w 344"/>
                  <a:gd name="T1" fmla="*/ -872 h 286"/>
                  <a:gd name="T2" fmla="*/ 0 w 344"/>
                  <a:gd name="T3" fmla="*/ -586 h 28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44" h="286">
                    <a:moveTo>
                      <a:pt x="344" y="0"/>
                    </a:moveTo>
                    <a:lnTo>
                      <a:pt x="0" y="286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2" name="Group 72"/>
            <p:cNvGrpSpPr>
              <a:grpSpLocks/>
            </p:cNvGrpSpPr>
            <p:nvPr/>
          </p:nvGrpSpPr>
          <p:grpSpPr bwMode="auto">
            <a:xfrm>
              <a:off x="7378" y="-938"/>
              <a:ext cx="117" cy="103"/>
              <a:chOff x="7378" y="-938"/>
              <a:chExt cx="117" cy="103"/>
            </a:xfrm>
          </p:grpSpPr>
          <p:sp>
            <p:nvSpPr>
              <p:cNvPr id="36966" name="Freeform 73"/>
              <p:cNvSpPr>
                <a:spLocks/>
              </p:cNvSpPr>
              <p:nvPr/>
            </p:nvSpPr>
            <p:spPr bwMode="auto">
              <a:xfrm>
                <a:off x="7378" y="-938"/>
                <a:ext cx="117" cy="103"/>
              </a:xfrm>
              <a:custGeom>
                <a:avLst/>
                <a:gdLst>
                  <a:gd name="T0" fmla="*/ 117 w 117"/>
                  <a:gd name="T1" fmla="*/ -938 h 103"/>
                  <a:gd name="T2" fmla="*/ 0 w 117"/>
                  <a:gd name="T3" fmla="*/ -894 h 103"/>
                  <a:gd name="T4" fmla="*/ 50 w 117"/>
                  <a:gd name="T5" fmla="*/ -836 h 103"/>
                  <a:gd name="T6" fmla="*/ 117 w 117"/>
                  <a:gd name="T7" fmla="*/ -938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103">
                    <a:moveTo>
                      <a:pt x="117" y="0"/>
                    </a:moveTo>
                    <a:lnTo>
                      <a:pt x="0" y="44"/>
                    </a:lnTo>
                    <a:lnTo>
                      <a:pt x="50" y="10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3" name="Group 74"/>
            <p:cNvGrpSpPr>
              <a:grpSpLocks/>
            </p:cNvGrpSpPr>
            <p:nvPr/>
          </p:nvGrpSpPr>
          <p:grpSpPr bwMode="auto">
            <a:xfrm>
              <a:off x="6990" y="-621"/>
              <a:ext cx="112" cy="103"/>
              <a:chOff x="6990" y="-621"/>
              <a:chExt cx="112" cy="103"/>
            </a:xfrm>
          </p:grpSpPr>
          <p:sp>
            <p:nvSpPr>
              <p:cNvPr id="36965" name="Freeform 75"/>
              <p:cNvSpPr>
                <a:spLocks/>
              </p:cNvSpPr>
              <p:nvPr/>
            </p:nvSpPr>
            <p:spPr bwMode="auto">
              <a:xfrm>
                <a:off x="6990" y="-621"/>
                <a:ext cx="112" cy="103"/>
              </a:xfrm>
              <a:custGeom>
                <a:avLst/>
                <a:gdLst>
                  <a:gd name="T0" fmla="*/ 63 w 112"/>
                  <a:gd name="T1" fmla="*/ -621 h 103"/>
                  <a:gd name="T2" fmla="*/ 0 w 112"/>
                  <a:gd name="T3" fmla="*/ -519 h 103"/>
                  <a:gd name="T4" fmla="*/ 112 w 112"/>
                  <a:gd name="T5" fmla="*/ -563 h 103"/>
                  <a:gd name="T6" fmla="*/ 63 w 112"/>
                  <a:gd name="T7" fmla="*/ -621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103">
                    <a:moveTo>
                      <a:pt x="63" y="0"/>
                    </a:moveTo>
                    <a:lnTo>
                      <a:pt x="0" y="102"/>
                    </a:lnTo>
                    <a:lnTo>
                      <a:pt x="112" y="58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4" name="Group 76"/>
            <p:cNvGrpSpPr>
              <a:grpSpLocks/>
            </p:cNvGrpSpPr>
            <p:nvPr/>
          </p:nvGrpSpPr>
          <p:grpSpPr bwMode="auto">
            <a:xfrm>
              <a:off x="7597" y="-349"/>
              <a:ext cx="1465" cy="2"/>
              <a:chOff x="7597" y="-349"/>
              <a:chExt cx="1465" cy="2"/>
            </a:xfrm>
          </p:grpSpPr>
          <p:sp>
            <p:nvSpPr>
              <p:cNvPr id="36964" name="Freeform 77"/>
              <p:cNvSpPr>
                <a:spLocks/>
              </p:cNvSpPr>
              <p:nvPr/>
            </p:nvSpPr>
            <p:spPr bwMode="auto">
              <a:xfrm>
                <a:off x="7597" y="-349"/>
                <a:ext cx="1465" cy="2"/>
              </a:xfrm>
              <a:custGeom>
                <a:avLst/>
                <a:gdLst>
                  <a:gd name="T0" fmla="*/ 1465 w 1465"/>
                  <a:gd name="T1" fmla="*/ 0 h 2"/>
                  <a:gd name="T2" fmla="*/ 0 w 1465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65" h="2">
                    <a:moveTo>
                      <a:pt x="1465" y="0"/>
                    </a:moveTo>
                    <a:lnTo>
                      <a:pt x="0" y="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5" name="Group 78"/>
            <p:cNvGrpSpPr>
              <a:grpSpLocks/>
            </p:cNvGrpSpPr>
            <p:nvPr/>
          </p:nvGrpSpPr>
          <p:grpSpPr bwMode="auto">
            <a:xfrm>
              <a:off x="9169" y="-519"/>
              <a:ext cx="1005" cy="335"/>
              <a:chOff x="9169" y="-519"/>
              <a:chExt cx="1005" cy="335"/>
            </a:xfrm>
          </p:grpSpPr>
          <p:sp>
            <p:nvSpPr>
              <p:cNvPr id="36963" name="Freeform 79"/>
              <p:cNvSpPr>
                <a:spLocks/>
              </p:cNvSpPr>
              <p:nvPr/>
            </p:nvSpPr>
            <p:spPr bwMode="auto">
              <a:xfrm>
                <a:off x="9169" y="-519"/>
                <a:ext cx="1005" cy="335"/>
              </a:xfrm>
              <a:custGeom>
                <a:avLst/>
                <a:gdLst>
                  <a:gd name="T0" fmla="*/ 0 w 1005"/>
                  <a:gd name="T1" fmla="*/ -184 h 335"/>
                  <a:gd name="T2" fmla="*/ 1004 w 1005"/>
                  <a:gd name="T3" fmla="*/ -184 h 335"/>
                  <a:gd name="T4" fmla="*/ 1004 w 1005"/>
                  <a:gd name="T5" fmla="*/ -519 h 335"/>
                  <a:gd name="T6" fmla="*/ 0 w 1005"/>
                  <a:gd name="T7" fmla="*/ -519 h 335"/>
                  <a:gd name="T8" fmla="*/ 0 w 1005"/>
                  <a:gd name="T9" fmla="*/ -184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5" h="335">
                    <a:moveTo>
                      <a:pt x="0" y="335"/>
                    </a:moveTo>
                    <a:lnTo>
                      <a:pt x="1004" y="335"/>
                    </a:lnTo>
                    <a:lnTo>
                      <a:pt x="1004" y="0"/>
                    </a:lnTo>
                    <a:lnTo>
                      <a:pt x="0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6" name="Group 80"/>
            <p:cNvGrpSpPr>
              <a:grpSpLocks/>
            </p:cNvGrpSpPr>
            <p:nvPr/>
          </p:nvGrpSpPr>
          <p:grpSpPr bwMode="auto">
            <a:xfrm>
              <a:off x="9053" y="-389"/>
              <a:ext cx="117" cy="76"/>
              <a:chOff x="9053" y="-389"/>
              <a:chExt cx="117" cy="76"/>
            </a:xfrm>
          </p:grpSpPr>
          <p:sp>
            <p:nvSpPr>
              <p:cNvPr id="36962" name="Freeform 81"/>
              <p:cNvSpPr>
                <a:spLocks/>
              </p:cNvSpPr>
              <p:nvPr/>
            </p:nvSpPr>
            <p:spPr bwMode="auto">
              <a:xfrm>
                <a:off x="9053" y="-389"/>
                <a:ext cx="117" cy="76"/>
              </a:xfrm>
              <a:custGeom>
                <a:avLst/>
                <a:gdLst>
                  <a:gd name="T0" fmla="*/ 0 w 117"/>
                  <a:gd name="T1" fmla="*/ -389 h 76"/>
                  <a:gd name="T2" fmla="*/ 0 w 117"/>
                  <a:gd name="T3" fmla="*/ -313 h 76"/>
                  <a:gd name="T4" fmla="*/ 116 w 117"/>
                  <a:gd name="T5" fmla="*/ -349 h 76"/>
                  <a:gd name="T6" fmla="*/ 0 w 117"/>
                  <a:gd name="T7" fmla="*/ -389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76">
                    <a:moveTo>
                      <a:pt x="0" y="0"/>
                    </a:moveTo>
                    <a:lnTo>
                      <a:pt x="0" y="76"/>
                    </a:lnTo>
                    <a:lnTo>
                      <a:pt x="11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7" name="Group 82"/>
            <p:cNvGrpSpPr>
              <a:grpSpLocks/>
            </p:cNvGrpSpPr>
            <p:nvPr/>
          </p:nvGrpSpPr>
          <p:grpSpPr bwMode="auto">
            <a:xfrm>
              <a:off x="7495" y="-389"/>
              <a:ext cx="112" cy="76"/>
              <a:chOff x="7495" y="-389"/>
              <a:chExt cx="112" cy="76"/>
            </a:xfrm>
          </p:grpSpPr>
          <p:sp>
            <p:nvSpPr>
              <p:cNvPr id="36961" name="Freeform 83"/>
              <p:cNvSpPr>
                <a:spLocks/>
              </p:cNvSpPr>
              <p:nvPr/>
            </p:nvSpPr>
            <p:spPr bwMode="auto">
              <a:xfrm>
                <a:off x="7495" y="-389"/>
                <a:ext cx="112" cy="76"/>
              </a:xfrm>
              <a:custGeom>
                <a:avLst/>
                <a:gdLst>
                  <a:gd name="T0" fmla="*/ 111 w 112"/>
                  <a:gd name="T1" fmla="*/ -389 h 76"/>
                  <a:gd name="T2" fmla="*/ 0 w 112"/>
                  <a:gd name="T3" fmla="*/ -349 h 76"/>
                  <a:gd name="T4" fmla="*/ 111 w 112"/>
                  <a:gd name="T5" fmla="*/ -313 h 76"/>
                  <a:gd name="T6" fmla="*/ 111 w 112"/>
                  <a:gd name="T7" fmla="*/ -389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111" y="0"/>
                    </a:moveTo>
                    <a:lnTo>
                      <a:pt x="0" y="40"/>
                    </a:lnTo>
                    <a:lnTo>
                      <a:pt x="111" y="7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8" name="Group 84"/>
            <p:cNvGrpSpPr>
              <a:grpSpLocks/>
            </p:cNvGrpSpPr>
            <p:nvPr/>
          </p:nvGrpSpPr>
          <p:grpSpPr bwMode="auto">
            <a:xfrm>
              <a:off x="6365" y="-3247"/>
              <a:ext cx="1545" cy="2630"/>
              <a:chOff x="6365" y="-3247"/>
              <a:chExt cx="1545" cy="2630"/>
            </a:xfrm>
          </p:grpSpPr>
          <p:sp>
            <p:nvSpPr>
              <p:cNvPr id="36960" name="Freeform 85"/>
              <p:cNvSpPr>
                <a:spLocks/>
              </p:cNvSpPr>
              <p:nvPr/>
            </p:nvSpPr>
            <p:spPr bwMode="auto">
              <a:xfrm>
                <a:off x="6365" y="-3247"/>
                <a:ext cx="1545" cy="2630"/>
              </a:xfrm>
              <a:custGeom>
                <a:avLst/>
                <a:gdLst>
                  <a:gd name="T0" fmla="*/ 1545 w 1545"/>
                  <a:gd name="T1" fmla="*/ -3238 h 2630"/>
                  <a:gd name="T2" fmla="*/ 1415 w 1545"/>
                  <a:gd name="T3" fmla="*/ -3247 h 2630"/>
                  <a:gd name="T4" fmla="*/ 1290 w 1545"/>
                  <a:gd name="T5" fmla="*/ -3247 h 2630"/>
                  <a:gd name="T6" fmla="*/ 1174 w 1545"/>
                  <a:gd name="T7" fmla="*/ -3242 h 2630"/>
                  <a:gd name="T8" fmla="*/ 1058 w 1545"/>
                  <a:gd name="T9" fmla="*/ -3233 h 2630"/>
                  <a:gd name="T10" fmla="*/ 951 w 1545"/>
                  <a:gd name="T11" fmla="*/ -3220 h 2630"/>
                  <a:gd name="T12" fmla="*/ 853 w 1545"/>
                  <a:gd name="T13" fmla="*/ -3202 h 2630"/>
                  <a:gd name="T14" fmla="*/ 755 w 1545"/>
                  <a:gd name="T15" fmla="*/ -3180 h 2630"/>
                  <a:gd name="T16" fmla="*/ 665 w 1545"/>
                  <a:gd name="T17" fmla="*/ -3148 h 2630"/>
                  <a:gd name="T18" fmla="*/ 580 w 1545"/>
                  <a:gd name="T19" fmla="*/ -3117 h 2630"/>
                  <a:gd name="T20" fmla="*/ 500 w 1545"/>
                  <a:gd name="T21" fmla="*/ -3077 h 2630"/>
                  <a:gd name="T22" fmla="*/ 429 w 1545"/>
                  <a:gd name="T23" fmla="*/ -3032 h 2630"/>
                  <a:gd name="T24" fmla="*/ 362 w 1545"/>
                  <a:gd name="T25" fmla="*/ -2983 h 2630"/>
                  <a:gd name="T26" fmla="*/ 302 w 1545"/>
                  <a:gd name="T27" fmla="*/ -2932 h 2630"/>
                  <a:gd name="T28" fmla="*/ 260 w 1545"/>
                  <a:gd name="T29" fmla="*/ -2886 h 2630"/>
                  <a:gd name="T30" fmla="*/ 220 w 1545"/>
                  <a:gd name="T31" fmla="*/ -2836 h 2630"/>
                  <a:gd name="T32" fmla="*/ 183 w 1545"/>
                  <a:gd name="T33" fmla="*/ -2784 h 2630"/>
                  <a:gd name="T34" fmla="*/ 150 w 1545"/>
                  <a:gd name="T35" fmla="*/ -2731 h 2630"/>
                  <a:gd name="T36" fmla="*/ 112 w 1545"/>
                  <a:gd name="T37" fmla="*/ -2662 h 2630"/>
                  <a:gd name="T38" fmla="*/ 80 w 1545"/>
                  <a:gd name="T39" fmla="*/ -2581 h 2630"/>
                  <a:gd name="T40" fmla="*/ 54 w 1545"/>
                  <a:gd name="T41" fmla="*/ -2497 h 2630"/>
                  <a:gd name="T42" fmla="*/ 31 w 1545"/>
                  <a:gd name="T43" fmla="*/ -2407 h 2630"/>
                  <a:gd name="T44" fmla="*/ 5 w 1545"/>
                  <a:gd name="T45" fmla="*/ -2211 h 2630"/>
                  <a:gd name="T46" fmla="*/ 0 w 1545"/>
                  <a:gd name="T47" fmla="*/ -2108 h 2630"/>
                  <a:gd name="T48" fmla="*/ 5 w 1545"/>
                  <a:gd name="T49" fmla="*/ -1997 h 2630"/>
                  <a:gd name="T50" fmla="*/ 13 w 1545"/>
                  <a:gd name="T51" fmla="*/ -1880 h 2630"/>
                  <a:gd name="T52" fmla="*/ 22 w 1545"/>
                  <a:gd name="T53" fmla="*/ -1760 h 2630"/>
                  <a:gd name="T54" fmla="*/ 45 w 1545"/>
                  <a:gd name="T55" fmla="*/ -1635 h 2630"/>
                  <a:gd name="T56" fmla="*/ 67 w 1545"/>
                  <a:gd name="T57" fmla="*/ -1505 h 2630"/>
                  <a:gd name="T58" fmla="*/ 98 w 1545"/>
                  <a:gd name="T59" fmla="*/ -1367 h 2630"/>
                  <a:gd name="T60" fmla="*/ 117 w 1545"/>
                  <a:gd name="T61" fmla="*/ -1289 h 2630"/>
                  <a:gd name="T62" fmla="*/ 137 w 1545"/>
                  <a:gd name="T63" fmla="*/ -1213 h 2630"/>
                  <a:gd name="T64" fmla="*/ 159 w 1545"/>
                  <a:gd name="T65" fmla="*/ -1137 h 2630"/>
                  <a:gd name="T66" fmla="*/ 181 w 1545"/>
                  <a:gd name="T67" fmla="*/ -1062 h 2630"/>
                  <a:gd name="T68" fmla="*/ 205 w 1545"/>
                  <a:gd name="T69" fmla="*/ -988 h 2630"/>
                  <a:gd name="T70" fmla="*/ 229 w 1545"/>
                  <a:gd name="T71" fmla="*/ -914 h 2630"/>
                  <a:gd name="T72" fmla="*/ 255 w 1545"/>
                  <a:gd name="T73" fmla="*/ -841 h 2630"/>
                  <a:gd name="T74" fmla="*/ 281 w 1545"/>
                  <a:gd name="T75" fmla="*/ -766 h 2630"/>
                  <a:gd name="T76" fmla="*/ 308 w 1545"/>
                  <a:gd name="T77" fmla="*/ -692 h 2630"/>
                  <a:gd name="T78" fmla="*/ 321 w 1545"/>
                  <a:gd name="T79" fmla="*/ -655 h 2630"/>
                  <a:gd name="T80" fmla="*/ 335 w 1545"/>
                  <a:gd name="T81" fmla="*/ -617 h 26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545" h="2630">
                    <a:moveTo>
                      <a:pt x="1545" y="9"/>
                    </a:moveTo>
                    <a:lnTo>
                      <a:pt x="1415" y="0"/>
                    </a:lnTo>
                    <a:lnTo>
                      <a:pt x="1290" y="0"/>
                    </a:lnTo>
                    <a:lnTo>
                      <a:pt x="1174" y="5"/>
                    </a:lnTo>
                    <a:lnTo>
                      <a:pt x="1058" y="14"/>
                    </a:lnTo>
                    <a:lnTo>
                      <a:pt x="951" y="27"/>
                    </a:lnTo>
                    <a:lnTo>
                      <a:pt x="853" y="45"/>
                    </a:lnTo>
                    <a:lnTo>
                      <a:pt x="755" y="67"/>
                    </a:lnTo>
                    <a:lnTo>
                      <a:pt x="665" y="99"/>
                    </a:lnTo>
                    <a:lnTo>
                      <a:pt x="580" y="130"/>
                    </a:lnTo>
                    <a:lnTo>
                      <a:pt x="500" y="170"/>
                    </a:lnTo>
                    <a:lnTo>
                      <a:pt x="429" y="215"/>
                    </a:lnTo>
                    <a:lnTo>
                      <a:pt x="362" y="264"/>
                    </a:lnTo>
                    <a:lnTo>
                      <a:pt x="302" y="315"/>
                    </a:lnTo>
                    <a:lnTo>
                      <a:pt x="260" y="361"/>
                    </a:lnTo>
                    <a:lnTo>
                      <a:pt x="220" y="411"/>
                    </a:lnTo>
                    <a:lnTo>
                      <a:pt x="183" y="463"/>
                    </a:lnTo>
                    <a:lnTo>
                      <a:pt x="150" y="516"/>
                    </a:lnTo>
                    <a:lnTo>
                      <a:pt x="112" y="585"/>
                    </a:lnTo>
                    <a:lnTo>
                      <a:pt x="80" y="666"/>
                    </a:lnTo>
                    <a:lnTo>
                      <a:pt x="54" y="750"/>
                    </a:lnTo>
                    <a:lnTo>
                      <a:pt x="31" y="840"/>
                    </a:lnTo>
                    <a:lnTo>
                      <a:pt x="5" y="1036"/>
                    </a:lnTo>
                    <a:lnTo>
                      <a:pt x="0" y="1139"/>
                    </a:lnTo>
                    <a:lnTo>
                      <a:pt x="5" y="1250"/>
                    </a:lnTo>
                    <a:lnTo>
                      <a:pt x="13" y="1367"/>
                    </a:lnTo>
                    <a:lnTo>
                      <a:pt x="22" y="1487"/>
                    </a:lnTo>
                    <a:lnTo>
                      <a:pt x="45" y="1612"/>
                    </a:lnTo>
                    <a:lnTo>
                      <a:pt x="67" y="1742"/>
                    </a:lnTo>
                    <a:lnTo>
                      <a:pt x="98" y="1880"/>
                    </a:lnTo>
                    <a:lnTo>
                      <a:pt x="117" y="1958"/>
                    </a:lnTo>
                    <a:lnTo>
                      <a:pt x="137" y="2034"/>
                    </a:lnTo>
                    <a:lnTo>
                      <a:pt x="159" y="2110"/>
                    </a:lnTo>
                    <a:lnTo>
                      <a:pt x="181" y="2185"/>
                    </a:lnTo>
                    <a:lnTo>
                      <a:pt x="205" y="2259"/>
                    </a:lnTo>
                    <a:lnTo>
                      <a:pt x="229" y="2333"/>
                    </a:lnTo>
                    <a:lnTo>
                      <a:pt x="255" y="2406"/>
                    </a:lnTo>
                    <a:lnTo>
                      <a:pt x="281" y="2481"/>
                    </a:lnTo>
                    <a:lnTo>
                      <a:pt x="308" y="2555"/>
                    </a:lnTo>
                    <a:lnTo>
                      <a:pt x="321" y="2592"/>
                    </a:lnTo>
                    <a:lnTo>
                      <a:pt x="335" y="263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9" name="Group 86"/>
            <p:cNvGrpSpPr>
              <a:grpSpLocks/>
            </p:cNvGrpSpPr>
            <p:nvPr/>
          </p:nvGrpSpPr>
          <p:grpSpPr bwMode="auto">
            <a:xfrm>
              <a:off x="7794" y="-3282"/>
              <a:ext cx="117" cy="76"/>
              <a:chOff x="7794" y="-3282"/>
              <a:chExt cx="117" cy="76"/>
            </a:xfrm>
          </p:grpSpPr>
          <p:sp>
            <p:nvSpPr>
              <p:cNvPr id="36959" name="Freeform 87"/>
              <p:cNvSpPr>
                <a:spLocks/>
              </p:cNvSpPr>
              <p:nvPr/>
            </p:nvSpPr>
            <p:spPr bwMode="auto">
              <a:xfrm>
                <a:off x="7794" y="-3282"/>
                <a:ext cx="117" cy="76"/>
              </a:xfrm>
              <a:custGeom>
                <a:avLst/>
                <a:gdLst>
                  <a:gd name="T0" fmla="*/ 4 w 117"/>
                  <a:gd name="T1" fmla="*/ -3282 h 76"/>
                  <a:gd name="T2" fmla="*/ 0 w 117"/>
                  <a:gd name="T3" fmla="*/ -3206 h 76"/>
                  <a:gd name="T4" fmla="*/ 116 w 117"/>
                  <a:gd name="T5" fmla="*/ -3238 h 76"/>
                  <a:gd name="T6" fmla="*/ 4 w 117"/>
                  <a:gd name="T7" fmla="*/ -3282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76">
                    <a:moveTo>
                      <a:pt x="4" y="0"/>
                    </a:moveTo>
                    <a:lnTo>
                      <a:pt x="0" y="76"/>
                    </a:lnTo>
                    <a:lnTo>
                      <a:pt x="116" y="4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0" name="Group 88"/>
            <p:cNvGrpSpPr>
              <a:grpSpLocks/>
            </p:cNvGrpSpPr>
            <p:nvPr/>
          </p:nvGrpSpPr>
          <p:grpSpPr bwMode="auto">
            <a:xfrm>
              <a:off x="6664" y="-639"/>
              <a:ext cx="76" cy="121"/>
              <a:chOff x="6664" y="-639"/>
              <a:chExt cx="76" cy="121"/>
            </a:xfrm>
          </p:grpSpPr>
          <p:sp>
            <p:nvSpPr>
              <p:cNvPr id="36958" name="Freeform 89"/>
              <p:cNvSpPr>
                <a:spLocks/>
              </p:cNvSpPr>
              <p:nvPr/>
            </p:nvSpPr>
            <p:spPr bwMode="auto">
              <a:xfrm>
                <a:off x="6664" y="-639"/>
                <a:ext cx="76" cy="121"/>
              </a:xfrm>
              <a:custGeom>
                <a:avLst/>
                <a:gdLst>
                  <a:gd name="T0" fmla="*/ 67 w 76"/>
                  <a:gd name="T1" fmla="*/ -639 h 121"/>
                  <a:gd name="T2" fmla="*/ 0 w 76"/>
                  <a:gd name="T3" fmla="*/ -613 h 121"/>
                  <a:gd name="T4" fmla="*/ 76 w 76"/>
                  <a:gd name="T5" fmla="*/ -519 h 121"/>
                  <a:gd name="T6" fmla="*/ 67 w 76"/>
                  <a:gd name="T7" fmla="*/ -639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" h="121">
                    <a:moveTo>
                      <a:pt x="67" y="0"/>
                    </a:moveTo>
                    <a:lnTo>
                      <a:pt x="0" y="26"/>
                    </a:lnTo>
                    <a:lnTo>
                      <a:pt x="76" y="12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1" name="Group 90"/>
            <p:cNvGrpSpPr>
              <a:grpSpLocks/>
            </p:cNvGrpSpPr>
            <p:nvPr/>
          </p:nvGrpSpPr>
          <p:grpSpPr bwMode="auto">
            <a:xfrm>
              <a:off x="6673" y="-1840"/>
              <a:ext cx="233" cy="1322"/>
              <a:chOff x="6673" y="-1840"/>
              <a:chExt cx="233" cy="1322"/>
            </a:xfrm>
          </p:grpSpPr>
          <p:sp>
            <p:nvSpPr>
              <p:cNvPr id="36957" name="Freeform 91"/>
              <p:cNvSpPr>
                <a:spLocks/>
              </p:cNvSpPr>
              <p:nvPr/>
            </p:nvSpPr>
            <p:spPr bwMode="auto">
              <a:xfrm>
                <a:off x="6673" y="-1840"/>
                <a:ext cx="233" cy="1322"/>
              </a:xfrm>
              <a:custGeom>
                <a:avLst/>
                <a:gdLst>
                  <a:gd name="T0" fmla="*/ 0 w 233"/>
                  <a:gd name="T1" fmla="*/ -1840 h 1322"/>
                  <a:gd name="T2" fmla="*/ 232 w 233"/>
                  <a:gd name="T3" fmla="*/ -519 h 132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3" h="1322">
                    <a:moveTo>
                      <a:pt x="0" y="0"/>
                    </a:moveTo>
                    <a:lnTo>
                      <a:pt x="232" y="1321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2" name="Group 92"/>
            <p:cNvGrpSpPr>
              <a:grpSpLocks/>
            </p:cNvGrpSpPr>
            <p:nvPr/>
          </p:nvGrpSpPr>
          <p:grpSpPr bwMode="auto">
            <a:xfrm>
              <a:off x="6637" y="-1943"/>
              <a:ext cx="76" cy="121"/>
              <a:chOff x="6637" y="-1943"/>
              <a:chExt cx="76" cy="121"/>
            </a:xfrm>
          </p:grpSpPr>
          <p:sp>
            <p:nvSpPr>
              <p:cNvPr id="36956" name="Freeform 93"/>
              <p:cNvSpPr>
                <a:spLocks/>
              </p:cNvSpPr>
              <p:nvPr/>
            </p:nvSpPr>
            <p:spPr bwMode="auto">
              <a:xfrm>
                <a:off x="6637" y="-1943"/>
                <a:ext cx="76" cy="121"/>
              </a:xfrm>
              <a:custGeom>
                <a:avLst/>
                <a:gdLst>
                  <a:gd name="T0" fmla="*/ 18 w 76"/>
                  <a:gd name="T1" fmla="*/ -1943 h 121"/>
                  <a:gd name="T2" fmla="*/ 0 w 76"/>
                  <a:gd name="T3" fmla="*/ -1822 h 121"/>
                  <a:gd name="T4" fmla="*/ 76 w 76"/>
                  <a:gd name="T5" fmla="*/ -1836 h 121"/>
                  <a:gd name="T6" fmla="*/ 18 w 76"/>
                  <a:gd name="T7" fmla="*/ -1943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" h="121">
                    <a:moveTo>
                      <a:pt x="18" y="0"/>
                    </a:moveTo>
                    <a:lnTo>
                      <a:pt x="0" y="121"/>
                    </a:lnTo>
                    <a:lnTo>
                      <a:pt x="76" y="10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3" name="Group 94"/>
            <p:cNvGrpSpPr>
              <a:grpSpLocks/>
            </p:cNvGrpSpPr>
            <p:nvPr/>
          </p:nvGrpSpPr>
          <p:grpSpPr bwMode="auto">
            <a:xfrm>
              <a:off x="9017" y="-3229"/>
              <a:ext cx="1500" cy="2617"/>
              <a:chOff x="9017" y="-3229"/>
              <a:chExt cx="1500" cy="2617"/>
            </a:xfrm>
          </p:grpSpPr>
          <p:sp>
            <p:nvSpPr>
              <p:cNvPr id="36955" name="Freeform 95"/>
              <p:cNvSpPr>
                <a:spLocks/>
              </p:cNvSpPr>
              <p:nvPr/>
            </p:nvSpPr>
            <p:spPr bwMode="auto">
              <a:xfrm>
                <a:off x="9017" y="-3229"/>
                <a:ext cx="1500" cy="2617"/>
              </a:xfrm>
              <a:custGeom>
                <a:avLst/>
                <a:gdLst>
                  <a:gd name="T0" fmla="*/ 0 w 1500"/>
                  <a:gd name="T1" fmla="*/ -3229 h 2617"/>
                  <a:gd name="T2" fmla="*/ 134 w 1500"/>
                  <a:gd name="T3" fmla="*/ -3211 h 2617"/>
                  <a:gd name="T4" fmla="*/ 263 w 1500"/>
                  <a:gd name="T5" fmla="*/ -3189 h 2617"/>
                  <a:gd name="T6" fmla="*/ 384 w 1500"/>
                  <a:gd name="T7" fmla="*/ -3162 h 2617"/>
                  <a:gd name="T8" fmla="*/ 500 w 1500"/>
                  <a:gd name="T9" fmla="*/ -3131 h 2617"/>
                  <a:gd name="T10" fmla="*/ 607 w 1500"/>
                  <a:gd name="T11" fmla="*/ -3099 h 2617"/>
                  <a:gd name="T12" fmla="*/ 710 w 1500"/>
                  <a:gd name="T13" fmla="*/ -3064 h 2617"/>
                  <a:gd name="T14" fmla="*/ 804 w 1500"/>
                  <a:gd name="T15" fmla="*/ -3019 h 2617"/>
                  <a:gd name="T16" fmla="*/ 893 w 1500"/>
                  <a:gd name="T17" fmla="*/ -2974 h 2617"/>
                  <a:gd name="T18" fmla="*/ 955 w 1500"/>
                  <a:gd name="T19" fmla="*/ -2940 h 2617"/>
                  <a:gd name="T20" fmla="*/ 1015 w 1500"/>
                  <a:gd name="T21" fmla="*/ -2901 h 2617"/>
                  <a:gd name="T22" fmla="*/ 1073 w 1500"/>
                  <a:gd name="T23" fmla="*/ -2860 h 2617"/>
                  <a:gd name="T24" fmla="*/ 1129 w 1500"/>
                  <a:gd name="T25" fmla="*/ -2815 h 2617"/>
                  <a:gd name="T26" fmla="*/ 1181 w 1500"/>
                  <a:gd name="T27" fmla="*/ -2767 h 2617"/>
                  <a:gd name="T28" fmla="*/ 1231 w 1500"/>
                  <a:gd name="T29" fmla="*/ -2715 h 2617"/>
                  <a:gd name="T30" fmla="*/ 1277 w 1500"/>
                  <a:gd name="T31" fmla="*/ -2661 h 2617"/>
                  <a:gd name="T32" fmla="*/ 1318 w 1500"/>
                  <a:gd name="T33" fmla="*/ -2603 h 2617"/>
                  <a:gd name="T34" fmla="*/ 1356 w 1500"/>
                  <a:gd name="T35" fmla="*/ -2542 h 2617"/>
                  <a:gd name="T36" fmla="*/ 1388 w 1500"/>
                  <a:gd name="T37" fmla="*/ -2479 h 2617"/>
                  <a:gd name="T38" fmla="*/ 1425 w 1500"/>
                  <a:gd name="T39" fmla="*/ -2392 h 2617"/>
                  <a:gd name="T40" fmla="*/ 1455 w 1500"/>
                  <a:gd name="T41" fmla="*/ -2303 h 2617"/>
                  <a:gd name="T42" fmla="*/ 1476 w 1500"/>
                  <a:gd name="T43" fmla="*/ -2211 h 2617"/>
                  <a:gd name="T44" fmla="*/ 1490 w 1500"/>
                  <a:gd name="T45" fmla="*/ -2118 h 2617"/>
                  <a:gd name="T46" fmla="*/ 1498 w 1500"/>
                  <a:gd name="T47" fmla="*/ -2022 h 2617"/>
                  <a:gd name="T48" fmla="*/ 1499 w 1500"/>
                  <a:gd name="T49" fmla="*/ -1925 h 2617"/>
                  <a:gd name="T50" fmla="*/ 1494 w 1500"/>
                  <a:gd name="T51" fmla="*/ -1827 h 2617"/>
                  <a:gd name="T52" fmla="*/ 1484 w 1500"/>
                  <a:gd name="T53" fmla="*/ -1728 h 2617"/>
                  <a:gd name="T54" fmla="*/ 1470 w 1500"/>
                  <a:gd name="T55" fmla="*/ -1628 h 2617"/>
                  <a:gd name="T56" fmla="*/ 1451 w 1500"/>
                  <a:gd name="T57" fmla="*/ -1529 h 2617"/>
                  <a:gd name="T58" fmla="*/ 1427 w 1500"/>
                  <a:gd name="T59" fmla="*/ -1430 h 2617"/>
                  <a:gd name="T60" fmla="*/ 1401 w 1500"/>
                  <a:gd name="T61" fmla="*/ -1331 h 2617"/>
                  <a:gd name="T62" fmla="*/ 1371 w 1500"/>
                  <a:gd name="T63" fmla="*/ -1234 h 2617"/>
                  <a:gd name="T64" fmla="*/ 1339 w 1500"/>
                  <a:gd name="T65" fmla="*/ -1138 h 2617"/>
                  <a:gd name="T66" fmla="*/ 1304 w 1500"/>
                  <a:gd name="T67" fmla="*/ -1044 h 2617"/>
                  <a:gd name="T68" fmla="*/ 1268 w 1500"/>
                  <a:gd name="T69" fmla="*/ -952 h 2617"/>
                  <a:gd name="T70" fmla="*/ 1231 w 1500"/>
                  <a:gd name="T71" fmla="*/ -863 h 2617"/>
                  <a:gd name="T72" fmla="*/ 1193 w 1500"/>
                  <a:gd name="T73" fmla="*/ -776 h 2617"/>
                  <a:gd name="T74" fmla="*/ 1154 w 1500"/>
                  <a:gd name="T75" fmla="*/ -692 h 2617"/>
                  <a:gd name="T76" fmla="*/ 1116 w 1500"/>
                  <a:gd name="T77" fmla="*/ -613 h 261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00" h="2617">
                    <a:moveTo>
                      <a:pt x="0" y="0"/>
                    </a:moveTo>
                    <a:lnTo>
                      <a:pt x="134" y="18"/>
                    </a:lnTo>
                    <a:lnTo>
                      <a:pt x="263" y="40"/>
                    </a:lnTo>
                    <a:lnTo>
                      <a:pt x="384" y="67"/>
                    </a:lnTo>
                    <a:lnTo>
                      <a:pt x="500" y="98"/>
                    </a:lnTo>
                    <a:lnTo>
                      <a:pt x="607" y="130"/>
                    </a:lnTo>
                    <a:lnTo>
                      <a:pt x="710" y="165"/>
                    </a:lnTo>
                    <a:lnTo>
                      <a:pt x="804" y="210"/>
                    </a:lnTo>
                    <a:lnTo>
                      <a:pt x="893" y="255"/>
                    </a:lnTo>
                    <a:lnTo>
                      <a:pt x="955" y="289"/>
                    </a:lnTo>
                    <a:lnTo>
                      <a:pt x="1015" y="328"/>
                    </a:lnTo>
                    <a:lnTo>
                      <a:pt x="1073" y="369"/>
                    </a:lnTo>
                    <a:lnTo>
                      <a:pt x="1129" y="414"/>
                    </a:lnTo>
                    <a:lnTo>
                      <a:pt x="1181" y="462"/>
                    </a:lnTo>
                    <a:lnTo>
                      <a:pt x="1231" y="514"/>
                    </a:lnTo>
                    <a:lnTo>
                      <a:pt x="1277" y="568"/>
                    </a:lnTo>
                    <a:lnTo>
                      <a:pt x="1318" y="626"/>
                    </a:lnTo>
                    <a:lnTo>
                      <a:pt x="1356" y="687"/>
                    </a:lnTo>
                    <a:lnTo>
                      <a:pt x="1388" y="750"/>
                    </a:lnTo>
                    <a:lnTo>
                      <a:pt x="1425" y="837"/>
                    </a:lnTo>
                    <a:lnTo>
                      <a:pt x="1455" y="926"/>
                    </a:lnTo>
                    <a:lnTo>
                      <a:pt x="1476" y="1018"/>
                    </a:lnTo>
                    <a:lnTo>
                      <a:pt x="1490" y="1111"/>
                    </a:lnTo>
                    <a:lnTo>
                      <a:pt x="1498" y="1207"/>
                    </a:lnTo>
                    <a:lnTo>
                      <a:pt x="1499" y="1304"/>
                    </a:lnTo>
                    <a:lnTo>
                      <a:pt x="1494" y="1402"/>
                    </a:lnTo>
                    <a:lnTo>
                      <a:pt x="1484" y="1501"/>
                    </a:lnTo>
                    <a:lnTo>
                      <a:pt x="1470" y="1601"/>
                    </a:lnTo>
                    <a:lnTo>
                      <a:pt x="1451" y="1700"/>
                    </a:lnTo>
                    <a:lnTo>
                      <a:pt x="1427" y="1799"/>
                    </a:lnTo>
                    <a:lnTo>
                      <a:pt x="1401" y="1898"/>
                    </a:lnTo>
                    <a:lnTo>
                      <a:pt x="1371" y="1995"/>
                    </a:lnTo>
                    <a:lnTo>
                      <a:pt x="1339" y="2091"/>
                    </a:lnTo>
                    <a:lnTo>
                      <a:pt x="1304" y="2185"/>
                    </a:lnTo>
                    <a:lnTo>
                      <a:pt x="1268" y="2277"/>
                    </a:lnTo>
                    <a:lnTo>
                      <a:pt x="1231" y="2366"/>
                    </a:lnTo>
                    <a:lnTo>
                      <a:pt x="1193" y="2453"/>
                    </a:lnTo>
                    <a:lnTo>
                      <a:pt x="1154" y="2537"/>
                    </a:lnTo>
                    <a:lnTo>
                      <a:pt x="1116" y="2616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4" name="Group 96"/>
            <p:cNvGrpSpPr>
              <a:grpSpLocks/>
            </p:cNvGrpSpPr>
            <p:nvPr/>
          </p:nvGrpSpPr>
          <p:grpSpPr bwMode="auto">
            <a:xfrm>
              <a:off x="8914" y="-3264"/>
              <a:ext cx="121" cy="76"/>
              <a:chOff x="8914" y="-3264"/>
              <a:chExt cx="121" cy="76"/>
            </a:xfrm>
          </p:grpSpPr>
          <p:sp>
            <p:nvSpPr>
              <p:cNvPr id="36954" name="Freeform 97"/>
              <p:cNvSpPr>
                <a:spLocks/>
              </p:cNvSpPr>
              <p:nvPr/>
            </p:nvSpPr>
            <p:spPr bwMode="auto">
              <a:xfrm>
                <a:off x="8914" y="-3264"/>
                <a:ext cx="121" cy="76"/>
              </a:xfrm>
              <a:custGeom>
                <a:avLst/>
                <a:gdLst>
                  <a:gd name="T0" fmla="*/ 121 w 121"/>
                  <a:gd name="T1" fmla="*/ -3264 h 76"/>
                  <a:gd name="T2" fmla="*/ 0 w 121"/>
                  <a:gd name="T3" fmla="*/ -3238 h 76"/>
                  <a:gd name="T4" fmla="*/ 112 w 121"/>
                  <a:gd name="T5" fmla="*/ -3189 h 76"/>
                  <a:gd name="T6" fmla="*/ 121 w 121"/>
                  <a:gd name="T7" fmla="*/ -3264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121" y="0"/>
                    </a:moveTo>
                    <a:lnTo>
                      <a:pt x="0" y="26"/>
                    </a:lnTo>
                    <a:lnTo>
                      <a:pt x="112" y="7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5" name="Group 98"/>
            <p:cNvGrpSpPr>
              <a:grpSpLocks/>
            </p:cNvGrpSpPr>
            <p:nvPr/>
          </p:nvGrpSpPr>
          <p:grpSpPr bwMode="auto">
            <a:xfrm>
              <a:off x="10088" y="-635"/>
              <a:ext cx="85" cy="117"/>
              <a:chOff x="10088" y="-635"/>
              <a:chExt cx="85" cy="117"/>
            </a:xfrm>
          </p:grpSpPr>
          <p:sp>
            <p:nvSpPr>
              <p:cNvPr id="36953" name="Freeform 99"/>
              <p:cNvSpPr>
                <a:spLocks/>
              </p:cNvSpPr>
              <p:nvPr/>
            </p:nvSpPr>
            <p:spPr bwMode="auto">
              <a:xfrm>
                <a:off x="10088" y="-635"/>
                <a:ext cx="85" cy="117"/>
              </a:xfrm>
              <a:custGeom>
                <a:avLst/>
                <a:gdLst>
                  <a:gd name="T0" fmla="*/ 14 w 85"/>
                  <a:gd name="T1" fmla="*/ -635 h 117"/>
                  <a:gd name="T2" fmla="*/ 0 w 85"/>
                  <a:gd name="T3" fmla="*/ -519 h 117"/>
                  <a:gd name="T4" fmla="*/ 85 w 85"/>
                  <a:gd name="T5" fmla="*/ -604 h 117"/>
                  <a:gd name="T6" fmla="*/ 14 w 85"/>
                  <a:gd name="T7" fmla="*/ -635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17">
                    <a:moveTo>
                      <a:pt x="14" y="0"/>
                    </a:moveTo>
                    <a:lnTo>
                      <a:pt x="0" y="116"/>
                    </a:lnTo>
                    <a:lnTo>
                      <a:pt x="85" y="3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6" name="Group 100"/>
            <p:cNvGrpSpPr>
              <a:grpSpLocks/>
            </p:cNvGrpSpPr>
            <p:nvPr/>
          </p:nvGrpSpPr>
          <p:grpSpPr bwMode="auto">
            <a:xfrm>
              <a:off x="9954" y="-1836"/>
              <a:ext cx="154" cy="1219"/>
              <a:chOff x="9954" y="-1836"/>
              <a:chExt cx="154" cy="1219"/>
            </a:xfrm>
          </p:grpSpPr>
          <p:sp>
            <p:nvSpPr>
              <p:cNvPr id="36952" name="Freeform 101"/>
              <p:cNvSpPr>
                <a:spLocks/>
              </p:cNvSpPr>
              <p:nvPr/>
            </p:nvSpPr>
            <p:spPr bwMode="auto">
              <a:xfrm>
                <a:off x="9954" y="-1836"/>
                <a:ext cx="154" cy="1219"/>
              </a:xfrm>
              <a:custGeom>
                <a:avLst/>
                <a:gdLst>
                  <a:gd name="T0" fmla="*/ 143 w 154"/>
                  <a:gd name="T1" fmla="*/ -1836 h 1219"/>
                  <a:gd name="T2" fmla="*/ 149 w 154"/>
                  <a:gd name="T3" fmla="*/ -1752 h 1219"/>
                  <a:gd name="T4" fmla="*/ 153 w 154"/>
                  <a:gd name="T5" fmla="*/ -1664 h 1219"/>
                  <a:gd name="T6" fmla="*/ 154 w 154"/>
                  <a:gd name="T7" fmla="*/ -1574 h 1219"/>
                  <a:gd name="T8" fmla="*/ 153 w 154"/>
                  <a:gd name="T9" fmla="*/ -1544 h 1219"/>
                  <a:gd name="T10" fmla="*/ 152 w 154"/>
                  <a:gd name="T11" fmla="*/ -1483 h 1219"/>
                  <a:gd name="T12" fmla="*/ 149 w 154"/>
                  <a:gd name="T13" fmla="*/ -1394 h 1219"/>
                  <a:gd name="T14" fmla="*/ 143 w 154"/>
                  <a:gd name="T15" fmla="*/ -1307 h 1219"/>
                  <a:gd name="T16" fmla="*/ 136 w 154"/>
                  <a:gd name="T17" fmla="*/ -1219 h 1219"/>
                  <a:gd name="T18" fmla="*/ 128 w 154"/>
                  <a:gd name="T19" fmla="*/ -1154 h 1219"/>
                  <a:gd name="T20" fmla="*/ 120 w 154"/>
                  <a:gd name="T21" fmla="*/ -1089 h 1219"/>
                  <a:gd name="T22" fmla="*/ 109 w 154"/>
                  <a:gd name="T23" fmla="*/ -1025 h 1219"/>
                  <a:gd name="T24" fmla="*/ 97 w 154"/>
                  <a:gd name="T25" fmla="*/ -961 h 1219"/>
                  <a:gd name="T26" fmla="*/ 84 w 154"/>
                  <a:gd name="T27" fmla="*/ -897 h 1219"/>
                  <a:gd name="T28" fmla="*/ 69 w 154"/>
                  <a:gd name="T29" fmla="*/ -834 h 1219"/>
                  <a:gd name="T30" fmla="*/ 52 w 154"/>
                  <a:gd name="T31" fmla="*/ -771 h 1219"/>
                  <a:gd name="T32" fmla="*/ 33 w 154"/>
                  <a:gd name="T33" fmla="*/ -709 h 1219"/>
                  <a:gd name="T34" fmla="*/ 12 w 154"/>
                  <a:gd name="T35" fmla="*/ -648 h 1219"/>
                  <a:gd name="T36" fmla="*/ 0 w 154"/>
                  <a:gd name="T37" fmla="*/ -617 h 12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4" h="1219">
                    <a:moveTo>
                      <a:pt x="143" y="0"/>
                    </a:moveTo>
                    <a:lnTo>
                      <a:pt x="149" y="84"/>
                    </a:lnTo>
                    <a:lnTo>
                      <a:pt x="153" y="172"/>
                    </a:lnTo>
                    <a:lnTo>
                      <a:pt x="154" y="262"/>
                    </a:lnTo>
                    <a:lnTo>
                      <a:pt x="153" y="292"/>
                    </a:lnTo>
                    <a:lnTo>
                      <a:pt x="152" y="353"/>
                    </a:lnTo>
                    <a:lnTo>
                      <a:pt x="149" y="442"/>
                    </a:lnTo>
                    <a:lnTo>
                      <a:pt x="143" y="529"/>
                    </a:lnTo>
                    <a:lnTo>
                      <a:pt x="136" y="617"/>
                    </a:lnTo>
                    <a:lnTo>
                      <a:pt x="128" y="682"/>
                    </a:lnTo>
                    <a:lnTo>
                      <a:pt x="120" y="747"/>
                    </a:lnTo>
                    <a:lnTo>
                      <a:pt x="109" y="811"/>
                    </a:lnTo>
                    <a:lnTo>
                      <a:pt x="97" y="875"/>
                    </a:lnTo>
                    <a:lnTo>
                      <a:pt x="84" y="939"/>
                    </a:lnTo>
                    <a:lnTo>
                      <a:pt x="69" y="1002"/>
                    </a:lnTo>
                    <a:lnTo>
                      <a:pt x="52" y="1065"/>
                    </a:lnTo>
                    <a:lnTo>
                      <a:pt x="33" y="1127"/>
                    </a:lnTo>
                    <a:lnTo>
                      <a:pt x="12" y="1188"/>
                    </a:lnTo>
                    <a:lnTo>
                      <a:pt x="0" y="1219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7" name="Group 102"/>
            <p:cNvGrpSpPr>
              <a:grpSpLocks/>
            </p:cNvGrpSpPr>
            <p:nvPr/>
          </p:nvGrpSpPr>
          <p:grpSpPr bwMode="auto">
            <a:xfrm>
              <a:off x="10062" y="-1943"/>
              <a:ext cx="76" cy="121"/>
              <a:chOff x="10062" y="-1943"/>
              <a:chExt cx="76" cy="121"/>
            </a:xfrm>
          </p:grpSpPr>
          <p:sp>
            <p:nvSpPr>
              <p:cNvPr id="36951" name="Freeform 103"/>
              <p:cNvSpPr>
                <a:spLocks/>
              </p:cNvSpPr>
              <p:nvPr/>
            </p:nvSpPr>
            <p:spPr bwMode="auto">
              <a:xfrm>
                <a:off x="10062" y="-1943"/>
                <a:ext cx="76" cy="121"/>
              </a:xfrm>
              <a:custGeom>
                <a:avLst/>
                <a:gdLst>
                  <a:gd name="T0" fmla="*/ 26 w 76"/>
                  <a:gd name="T1" fmla="*/ -1943 h 121"/>
                  <a:gd name="T2" fmla="*/ 0 w 76"/>
                  <a:gd name="T3" fmla="*/ -1822 h 121"/>
                  <a:gd name="T4" fmla="*/ 75 w 76"/>
                  <a:gd name="T5" fmla="*/ -1831 h 121"/>
                  <a:gd name="T6" fmla="*/ 26 w 76"/>
                  <a:gd name="T7" fmla="*/ -1943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" h="121">
                    <a:moveTo>
                      <a:pt x="26" y="0"/>
                    </a:moveTo>
                    <a:lnTo>
                      <a:pt x="0" y="121"/>
                    </a:lnTo>
                    <a:lnTo>
                      <a:pt x="75" y="11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8" name="Group 104"/>
            <p:cNvGrpSpPr>
              <a:grpSpLocks/>
            </p:cNvGrpSpPr>
            <p:nvPr/>
          </p:nvGrpSpPr>
          <p:grpSpPr bwMode="auto">
            <a:xfrm>
              <a:off x="9919" y="-639"/>
              <a:ext cx="76" cy="121"/>
              <a:chOff x="9919" y="-639"/>
              <a:chExt cx="76" cy="121"/>
            </a:xfrm>
          </p:grpSpPr>
          <p:sp>
            <p:nvSpPr>
              <p:cNvPr id="36950" name="Freeform 105"/>
              <p:cNvSpPr>
                <a:spLocks/>
              </p:cNvSpPr>
              <p:nvPr/>
            </p:nvSpPr>
            <p:spPr bwMode="auto">
              <a:xfrm>
                <a:off x="9919" y="-639"/>
                <a:ext cx="76" cy="121"/>
              </a:xfrm>
              <a:custGeom>
                <a:avLst/>
                <a:gdLst>
                  <a:gd name="T0" fmla="*/ 4 w 76"/>
                  <a:gd name="T1" fmla="*/ -639 h 121"/>
                  <a:gd name="T2" fmla="*/ 0 w 76"/>
                  <a:gd name="T3" fmla="*/ -519 h 121"/>
                  <a:gd name="T4" fmla="*/ 76 w 76"/>
                  <a:gd name="T5" fmla="*/ -613 h 121"/>
                  <a:gd name="T6" fmla="*/ 4 w 76"/>
                  <a:gd name="T7" fmla="*/ -639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" h="121">
                    <a:moveTo>
                      <a:pt x="4" y="0"/>
                    </a:moveTo>
                    <a:lnTo>
                      <a:pt x="0" y="120"/>
                    </a:lnTo>
                    <a:lnTo>
                      <a:pt x="76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19" name="Group 106"/>
            <p:cNvGrpSpPr>
              <a:grpSpLocks/>
            </p:cNvGrpSpPr>
            <p:nvPr/>
          </p:nvGrpSpPr>
          <p:grpSpPr bwMode="auto">
            <a:xfrm>
              <a:off x="7843" y="-903"/>
              <a:ext cx="1224" cy="434"/>
              <a:chOff x="7843" y="-903"/>
              <a:chExt cx="1224" cy="434"/>
            </a:xfrm>
          </p:grpSpPr>
          <p:sp>
            <p:nvSpPr>
              <p:cNvPr id="36949" name="Freeform 107"/>
              <p:cNvSpPr>
                <a:spLocks/>
              </p:cNvSpPr>
              <p:nvPr/>
            </p:nvSpPr>
            <p:spPr bwMode="auto">
              <a:xfrm>
                <a:off x="7843" y="-903"/>
                <a:ext cx="1224" cy="434"/>
              </a:xfrm>
              <a:custGeom>
                <a:avLst/>
                <a:gdLst>
                  <a:gd name="T0" fmla="*/ 0 w 1224"/>
                  <a:gd name="T1" fmla="*/ -903 h 434"/>
                  <a:gd name="T2" fmla="*/ 1223 w 1224"/>
                  <a:gd name="T3" fmla="*/ -470 h 4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24" h="434">
                    <a:moveTo>
                      <a:pt x="0" y="0"/>
                    </a:moveTo>
                    <a:lnTo>
                      <a:pt x="1223" y="433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0" name="Group 108"/>
            <p:cNvGrpSpPr>
              <a:grpSpLocks/>
            </p:cNvGrpSpPr>
            <p:nvPr/>
          </p:nvGrpSpPr>
          <p:grpSpPr bwMode="auto">
            <a:xfrm>
              <a:off x="7745" y="-938"/>
              <a:ext cx="121" cy="76"/>
              <a:chOff x="7745" y="-938"/>
              <a:chExt cx="121" cy="76"/>
            </a:xfrm>
          </p:grpSpPr>
          <p:sp>
            <p:nvSpPr>
              <p:cNvPr id="36948" name="Freeform 109"/>
              <p:cNvSpPr>
                <a:spLocks/>
              </p:cNvSpPr>
              <p:nvPr/>
            </p:nvSpPr>
            <p:spPr bwMode="auto">
              <a:xfrm>
                <a:off x="7745" y="-938"/>
                <a:ext cx="121" cy="76"/>
              </a:xfrm>
              <a:custGeom>
                <a:avLst/>
                <a:gdLst>
                  <a:gd name="T0" fmla="*/ 0 w 121"/>
                  <a:gd name="T1" fmla="*/ -938 h 76"/>
                  <a:gd name="T2" fmla="*/ 93 w 121"/>
                  <a:gd name="T3" fmla="*/ -863 h 76"/>
                  <a:gd name="T4" fmla="*/ 120 w 121"/>
                  <a:gd name="T5" fmla="*/ -934 h 76"/>
                  <a:gd name="T6" fmla="*/ 0 w 121"/>
                  <a:gd name="T7" fmla="*/ -938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0" y="0"/>
                    </a:moveTo>
                    <a:lnTo>
                      <a:pt x="93" y="75"/>
                    </a:lnTo>
                    <a:lnTo>
                      <a:pt x="12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1" name="Group 110"/>
            <p:cNvGrpSpPr>
              <a:grpSpLocks/>
            </p:cNvGrpSpPr>
            <p:nvPr/>
          </p:nvGrpSpPr>
          <p:grpSpPr bwMode="auto">
            <a:xfrm>
              <a:off x="9048" y="-510"/>
              <a:ext cx="121" cy="76"/>
              <a:chOff x="9048" y="-510"/>
              <a:chExt cx="121" cy="76"/>
            </a:xfrm>
          </p:grpSpPr>
          <p:sp>
            <p:nvSpPr>
              <p:cNvPr id="36947" name="Freeform 111"/>
              <p:cNvSpPr>
                <a:spLocks/>
              </p:cNvSpPr>
              <p:nvPr/>
            </p:nvSpPr>
            <p:spPr bwMode="auto">
              <a:xfrm>
                <a:off x="9048" y="-510"/>
                <a:ext cx="121" cy="76"/>
              </a:xfrm>
              <a:custGeom>
                <a:avLst/>
                <a:gdLst>
                  <a:gd name="T0" fmla="*/ 22 w 121"/>
                  <a:gd name="T1" fmla="*/ -510 h 76"/>
                  <a:gd name="T2" fmla="*/ 0 w 121"/>
                  <a:gd name="T3" fmla="*/ -438 h 76"/>
                  <a:gd name="T4" fmla="*/ 121 w 121"/>
                  <a:gd name="T5" fmla="*/ -434 h 76"/>
                  <a:gd name="T6" fmla="*/ 22 w 121"/>
                  <a:gd name="T7" fmla="*/ -510 h 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" h="76">
                    <a:moveTo>
                      <a:pt x="22" y="0"/>
                    </a:moveTo>
                    <a:lnTo>
                      <a:pt x="0" y="72"/>
                    </a:lnTo>
                    <a:lnTo>
                      <a:pt x="121" y="7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2" name="Group 112"/>
            <p:cNvGrpSpPr>
              <a:grpSpLocks/>
            </p:cNvGrpSpPr>
            <p:nvPr/>
          </p:nvGrpSpPr>
          <p:grpSpPr bwMode="auto">
            <a:xfrm>
              <a:off x="9294" y="-938"/>
              <a:ext cx="197" cy="331"/>
              <a:chOff x="9294" y="-938"/>
              <a:chExt cx="197" cy="331"/>
            </a:xfrm>
          </p:grpSpPr>
          <p:sp>
            <p:nvSpPr>
              <p:cNvPr id="36946" name="Freeform 113"/>
              <p:cNvSpPr>
                <a:spLocks/>
              </p:cNvSpPr>
              <p:nvPr/>
            </p:nvSpPr>
            <p:spPr bwMode="auto">
              <a:xfrm>
                <a:off x="9294" y="-938"/>
                <a:ext cx="197" cy="331"/>
              </a:xfrm>
              <a:custGeom>
                <a:avLst/>
                <a:gdLst>
                  <a:gd name="T0" fmla="*/ 0 w 197"/>
                  <a:gd name="T1" fmla="*/ -938 h 331"/>
                  <a:gd name="T2" fmla="*/ 196 w 197"/>
                  <a:gd name="T3" fmla="*/ -608 h 33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7" h="331">
                    <a:moveTo>
                      <a:pt x="0" y="0"/>
                    </a:moveTo>
                    <a:lnTo>
                      <a:pt x="196" y="33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3" name="Group 114"/>
            <p:cNvGrpSpPr>
              <a:grpSpLocks/>
            </p:cNvGrpSpPr>
            <p:nvPr/>
          </p:nvGrpSpPr>
          <p:grpSpPr bwMode="auto">
            <a:xfrm>
              <a:off x="9450" y="-635"/>
              <a:ext cx="94" cy="117"/>
              <a:chOff x="9450" y="-635"/>
              <a:chExt cx="94" cy="117"/>
            </a:xfrm>
          </p:grpSpPr>
          <p:sp>
            <p:nvSpPr>
              <p:cNvPr id="36945" name="Freeform 115"/>
              <p:cNvSpPr>
                <a:spLocks/>
              </p:cNvSpPr>
              <p:nvPr/>
            </p:nvSpPr>
            <p:spPr bwMode="auto">
              <a:xfrm>
                <a:off x="9450" y="-635"/>
                <a:ext cx="94" cy="117"/>
              </a:xfrm>
              <a:custGeom>
                <a:avLst/>
                <a:gdLst>
                  <a:gd name="T0" fmla="*/ 67 w 94"/>
                  <a:gd name="T1" fmla="*/ -635 h 117"/>
                  <a:gd name="T2" fmla="*/ 0 w 94"/>
                  <a:gd name="T3" fmla="*/ -595 h 117"/>
                  <a:gd name="T4" fmla="*/ 94 w 94"/>
                  <a:gd name="T5" fmla="*/ -519 h 117"/>
                  <a:gd name="T6" fmla="*/ 67 w 94"/>
                  <a:gd name="T7" fmla="*/ -635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4" h="117">
                    <a:moveTo>
                      <a:pt x="67" y="0"/>
                    </a:moveTo>
                    <a:lnTo>
                      <a:pt x="0" y="40"/>
                    </a:lnTo>
                    <a:lnTo>
                      <a:pt x="94" y="11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4" name="Group 116"/>
            <p:cNvGrpSpPr>
              <a:grpSpLocks/>
            </p:cNvGrpSpPr>
            <p:nvPr/>
          </p:nvGrpSpPr>
          <p:grpSpPr bwMode="auto">
            <a:xfrm>
              <a:off x="8664" y="-2947"/>
              <a:ext cx="670" cy="1496"/>
              <a:chOff x="8664" y="-2947"/>
              <a:chExt cx="670" cy="1496"/>
            </a:xfrm>
          </p:grpSpPr>
          <p:sp>
            <p:nvSpPr>
              <p:cNvPr id="36944" name="Freeform 117"/>
              <p:cNvSpPr>
                <a:spLocks/>
              </p:cNvSpPr>
              <p:nvPr/>
            </p:nvSpPr>
            <p:spPr bwMode="auto">
              <a:xfrm>
                <a:off x="8664" y="-2947"/>
                <a:ext cx="670" cy="1496"/>
              </a:xfrm>
              <a:custGeom>
                <a:avLst/>
                <a:gdLst>
                  <a:gd name="T0" fmla="*/ 670 w 670"/>
                  <a:gd name="T1" fmla="*/ -1452 h 1496"/>
                  <a:gd name="T2" fmla="*/ 0 w 670"/>
                  <a:gd name="T3" fmla="*/ -2947 h 14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70" h="1496">
                    <a:moveTo>
                      <a:pt x="670" y="1495"/>
                    </a:moveTo>
                    <a:lnTo>
                      <a:pt x="0" y="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5" name="Group 118"/>
            <p:cNvGrpSpPr>
              <a:grpSpLocks/>
            </p:cNvGrpSpPr>
            <p:nvPr/>
          </p:nvGrpSpPr>
          <p:grpSpPr bwMode="auto">
            <a:xfrm>
              <a:off x="9294" y="-1474"/>
              <a:ext cx="81" cy="121"/>
              <a:chOff x="9294" y="-1474"/>
              <a:chExt cx="81" cy="121"/>
            </a:xfrm>
          </p:grpSpPr>
          <p:sp>
            <p:nvSpPr>
              <p:cNvPr id="36943" name="Freeform 119"/>
              <p:cNvSpPr>
                <a:spLocks/>
              </p:cNvSpPr>
              <p:nvPr/>
            </p:nvSpPr>
            <p:spPr bwMode="auto">
              <a:xfrm>
                <a:off x="9294" y="-1474"/>
                <a:ext cx="81" cy="121"/>
              </a:xfrm>
              <a:custGeom>
                <a:avLst/>
                <a:gdLst>
                  <a:gd name="T0" fmla="*/ 71 w 81"/>
                  <a:gd name="T1" fmla="*/ -1474 h 121"/>
                  <a:gd name="T2" fmla="*/ 0 w 81"/>
                  <a:gd name="T3" fmla="*/ -1443 h 121"/>
                  <a:gd name="T4" fmla="*/ 80 w 81"/>
                  <a:gd name="T5" fmla="*/ -1354 h 121"/>
                  <a:gd name="T6" fmla="*/ 71 w 81"/>
                  <a:gd name="T7" fmla="*/ -1474 h 1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" h="121">
                    <a:moveTo>
                      <a:pt x="71" y="0"/>
                    </a:moveTo>
                    <a:lnTo>
                      <a:pt x="0" y="31"/>
                    </a:lnTo>
                    <a:lnTo>
                      <a:pt x="80" y="12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6" name="Group 120"/>
            <p:cNvGrpSpPr>
              <a:grpSpLocks/>
            </p:cNvGrpSpPr>
            <p:nvPr/>
          </p:nvGrpSpPr>
          <p:grpSpPr bwMode="auto">
            <a:xfrm>
              <a:off x="7325" y="-1939"/>
              <a:ext cx="1947" cy="1420"/>
              <a:chOff x="7325" y="-1939"/>
              <a:chExt cx="1947" cy="1420"/>
            </a:xfrm>
          </p:grpSpPr>
          <p:sp>
            <p:nvSpPr>
              <p:cNvPr id="36942" name="Freeform 121"/>
              <p:cNvSpPr>
                <a:spLocks/>
              </p:cNvSpPr>
              <p:nvPr/>
            </p:nvSpPr>
            <p:spPr bwMode="auto">
              <a:xfrm>
                <a:off x="7325" y="-1939"/>
                <a:ext cx="1947" cy="1420"/>
              </a:xfrm>
              <a:custGeom>
                <a:avLst/>
                <a:gdLst>
                  <a:gd name="T0" fmla="*/ 1946 w 1947"/>
                  <a:gd name="T1" fmla="*/ -1939 h 1420"/>
                  <a:gd name="T2" fmla="*/ 1848 w 1947"/>
                  <a:gd name="T3" fmla="*/ -1805 h 1420"/>
                  <a:gd name="T4" fmla="*/ 1634 w 1947"/>
                  <a:gd name="T5" fmla="*/ -1555 h 1420"/>
                  <a:gd name="T6" fmla="*/ 1518 w 1947"/>
                  <a:gd name="T7" fmla="*/ -1438 h 1420"/>
                  <a:gd name="T8" fmla="*/ 1402 w 1947"/>
                  <a:gd name="T9" fmla="*/ -1327 h 1420"/>
                  <a:gd name="T10" fmla="*/ 1281 w 1947"/>
                  <a:gd name="T11" fmla="*/ -1224 h 1420"/>
                  <a:gd name="T12" fmla="*/ 1156 w 1947"/>
                  <a:gd name="T13" fmla="*/ -1122 h 1420"/>
                  <a:gd name="T14" fmla="*/ 1103 w 1947"/>
                  <a:gd name="T15" fmla="*/ -1083 h 1420"/>
                  <a:gd name="T16" fmla="*/ 1050 w 1947"/>
                  <a:gd name="T17" fmla="*/ -1045 h 1420"/>
                  <a:gd name="T18" fmla="*/ 996 w 1947"/>
                  <a:gd name="T19" fmla="*/ -1008 h 1420"/>
                  <a:gd name="T20" fmla="*/ 942 w 1947"/>
                  <a:gd name="T21" fmla="*/ -971 h 1420"/>
                  <a:gd name="T22" fmla="*/ 887 w 1947"/>
                  <a:gd name="T23" fmla="*/ -936 h 1420"/>
                  <a:gd name="T24" fmla="*/ 831 w 1947"/>
                  <a:gd name="T25" fmla="*/ -901 h 1420"/>
                  <a:gd name="T26" fmla="*/ 775 w 1947"/>
                  <a:gd name="T27" fmla="*/ -868 h 1420"/>
                  <a:gd name="T28" fmla="*/ 718 w 1947"/>
                  <a:gd name="T29" fmla="*/ -835 h 1420"/>
                  <a:gd name="T30" fmla="*/ 661 w 1947"/>
                  <a:gd name="T31" fmla="*/ -803 h 1420"/>
                  <a:gd name="T32" fmla="*/ 603 w 1947"/>
                  <a:gd name="T33" fmla="*/ -772 h 1420"/>
                  <a:gd name="T34" fmla="*/ 545 w 1947"/>
                  <a:gd name="T35" fmla="*/ -742 h 1420"/>
                  <a:gd name="T36" fmla="*/ 486 w 1947"/>
                  <a:gd name="T37" fmla="*/ -713 h 1420"/>
                  <a:gd name="T38" fmla="*/ 427 w 1947"/>
                  <a:gd name="T39" fmla="*/ -685 h 1420"/>
                  <a:gd name="T40" fmla="*/ 367 w 1947"/>
                  <a:gd name="T41" fmla="*/ -658 h 1420"/>
                  <a:gd name="T42" fmla="*/ 307 w 1947"/>
                  <a:gd name="T43" fmla="*/ -632 h 1420"/>
                  <a:gd name="T44" fmla="*/ 247 w 1947"/>
                  <a:gd name="T45" fmla="*/ -607 h 1420"/>
                  <a:gd name="T46" fmla="*/ 186 w 1947"/>
                  <a:gd name="T47" fmla="*/ -583 h 1420"/>
                  <a:gd name="T48" fmla="*/ 124 w 1947"/>
                  <a:gd name="T49" fmla="*/ -561 h 1420"/>
                  <a:gd name="T50" fmla="*/ 62 w 1947"/>
                  <a:gd name="T51" fmla="*/ -539 h 1420"/>
                  <a:gd name="T52" fmla="*/ 0 w 1947"/>
                  <a:gd name="T53" fmla="*/ -519 h 14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947" h="1420">
                    <a:moveTo>
                      <a:pt x="1946" y="0"/>
                    </a:moveTo>
                    <a:lnTo>
                      <a:pt x="1848" y="134"/>
                    </a:lnTo>
                    <a:lnTo>
                      <a:pt x="1634" y="384"/>
                    </a:lnTo>
                    <a:lnTo>
                      <a:pt x="1518" y="501"/>
                    </a:lnTo>
                    <a:lnTo>
                      <a:pt x="1402" y="612"/>
                    </a:lnTo>
                    <a:lnTo>
                      <a:pt x="1281" y="715"/>
                    </a:lnTo>
                    <a:lnTo>
                      <a:pt x="1156" y="817"/>
                    </a:lnTo>
                    <a:lnTo>
                      <a:pt x="1103" y="856"/>
                    </a:lnTo>
                    <a:lnTo>
                      <a:pt x="1050" y="894"/>
                    </a:lnTo>
                    <a:lnTo>
                      <a:pt x="996" y="931"/>
                    </a:lnTo>
                    <a:lnTo>
                      <a:pt x="942" y="968"/>
                    </a:lnTo>
                    <a:lnTo>
                      <a:pt x="887" y="1003"/>
                    </a:lnTo>
                    <a:lnTo>
                      <a:pt x="831" y="1038"/>
                    </a:lnTo>
                    <a:lnTo>
                      <a:pt x="775" y="1071"/>
                    </a:lnTo>
                    <a:lnTo>
                      <a:pt x="718" y="1104"/>
                    </a:lnTo>
                    <a:lnTo>
                      <a:pt x="661" y="1136"/>
                    </a:lnTo>
                    <a:lnTo>
                      <a:pt x="603" y="1167"/>
                    </a:lnTo>
                    <a:lnTo>
                      <a:pt x="545" y="1197"/>
                    </a:lnTo>
                    <a:lnTo>
                      <a:pt x="486" y="1226"/>
                    </a:lnTo>
                    <a:lnTo>
                      <a:pt x="427" y="1254"/>
                    </a:lnTo>
                    <a:lnTo>
                      <a:pt x="367" y="1281"/>
                    </a:lnTo>
                    <a:lnTo>
                      <a:pt x="307" y="1307"/>
                    </a:lnTo>
                    <a:lnTo>
                      <a:pt x="247" y="1332"/>
                    </a:lnTo>
                    <a:lnTo>
                      <a:pt x="186" y="1356"/>
                    </a:lnTo>
                    <a:lnTo>
                      <a:pt x="124" y="1378"/>
                    </a:lnTo>
                    <a:lnTo>
                      <a:pt x="62" y="1400"/>
                    </a:lnTo>
                    <a:lnTo>
                      <a:pt x="0" y="1420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7" name="Group 122"/>
            <p:cNvGrpSpPr>
              <a:grpSpLocks/>
            </p:cNvGrpSpPr>
            <p:nvPr/>
          </p:nvGrpSpPr>
          <p:grpSpPr bwMode="auto">
            <a:xfrm>
              <a:off x="9236" y="-2023"/>
              <a:ext cx="99" cy="112"/>
              <a:chOff x="9236" y="-2023"/>
              <a:chExt cx="99" cy="112"/>
            </a:xfrm>
          </p:grpSpPr>
          <p:sp>
            <p:nvSpPr>
              <p:cNvPr id="36941" name="Freeform 123"/>
              <p:cNvSpPr>
                <a:spLocks/>
              </p:cNvSpPr>
              <p:nvPr/>
            </p:nvSpPr>
            <p:spPr bwMode="auto">
              <a:xfrm>
                <a:off x="9236" y="-2023"/>
                <a:ext cx="99" cy="112"/>
              </a:xfrm>
              <a:custGeom>
                <a:avLst/>
                <a:gdLst>
                  <a:gd name="T0" fmla="*/ 98 w 99"/>
                  <a:gd name="T1" fmla="*/ -2023 h 112"/>
                  <a:gd name="T2" fmla="*/ 0 w 99"/>
                  <a:gd name="T3" fmla="*/ -1952 h 112"/>
                  <a:gd name="T4" fmla="*/ 62 w 99"/>
                  <a:gd name="T5" fmla="*/ -1912 h 112"/>
                  <a:gd name="T6" fmla="*/ 98 w 99"/>
                  <a:gd name="T7" fmla="*/ -2023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9" h="112">
                    <a:moveTo>
                      <a:pt x="98" y="0"/>
                    </a:moveTo>
                    <a:lnTo>
                      <a:pt x="0" y="71"/>
                    </a:lnTo>
                    <a:lnTo>
                      <a:pt x="62" y="11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8" name="Group 124"/>
            <p:cNvGrpSpPr>
              <a:grpSpLocks/>
            </p:cNvGrpSpPr>
            <p:nvPr/>
          </p:nvGrpSpPr>
          <p:grpSpPr bwMode="auto">
            <a:xfrm>
              <a:off x="7477" y="-1943"/>
              <a:ext cx="1684" cy="1376"/>
              <a:chOff x="7477" y="-1943"/>
              <a:chExt cx="1684" cy="1376"/>
            </a:xfrm>
          </p:grpSpPr>
          <p:sp>
            <p:nvSpPr>
              <p:cNvPr id="36940" name="Freeform 125"/>
              <p:cNvSpPr>
                <a:spLocks/>
              </p:cNvSpPr>
              <p:nvPr/>
            </p:nvSpPr>
            <p:spPr bwMode="auto">
              <a:xfrm>
                <a:off x="7477" y="-1943"/>
                <a:ext cx="1684" cy="1376"/>
              </a:xfrm>
              <a:custGeom>
                <a:avLst/>
                <a:gdLst>
                  <a:gd name="T0" fmla="*/ 0 w 1684"/>
                  <a:gd name="T1" fmla="*/ -1943 h 1376"/>
                  <a:gd name="T2" fmla="*/ 70 w 1684"/>
                  <a:gd name="T3" fmla="*/ -1861 h 1376"/>
                  <a:gd name="T4" fmla="*/ 142 w 1684"/>
                  <a:gd name="T5" fmla="*/ -1780 h 1376"/>
                  <a:gd name="T6" fmla="*/ 216 w 1684"/>
                  <a:gd name="T7" fmla="*/ -1701 h 1376"/>
                  <a:gd name="T8" fmla="*/ 291 w 1684"/>
                  <a:gd name="T9" fmla="*/ -1623 h 1376"/>
                  <a:gd name="T10" fmla="*/ 368 w 1684"/>
                  <a:gd name="T11" fmla="*/ -1547 h 1376"/>
                  <a:gd name="T12" fmla="*/ 446 w 1684"/>
                  <a:gd name="T13" fmla="*/ -1472 h 1376"/>
                  <a:gd name="T14" fmla="*/ 525 w 1684"/>
                  <a:gd name="T15" fmla="*/ -1399 h 1376"/>
                  <a:gd name="T16" fmla="*/ 606 w 1684"/>
                  <a:gd name="T17" fmla="*/ -1327 h 1376"/>
                  <a:gd name="T18" fmla="*/ 689 w 1684"/>
                  <a:gd name="T19" fmla="*/ -1257 h 1376"/>
                  <a:gd name="T20" fmla="*/ 772 w 1684"/>
                  <a:gd name="T21" fmla="*/ -1188 h 1376"/>
                  <a:gd name="T22" fmla="*/ 813 w 1684"/>
                  <a:gd name="T23" fmla="*/ -1153 h 1376"/>
                  <a:gd name="T24" fmla="*/ 898 w 1684"/>
                  <a:gd name="T25" fmla="*/ -1084 h 1376"/>
                  <a:gd name="T26" fmla="*/ 985 w 1684"/>
                  <a:gd name="T27" fmla="*/ -1017 h 1376"/>
                  <a:gd name="T28" fmla="*/ 1074 w 1684"/>
                  <a:gd name="T29" fmla="*/ -952 h 1376"/>
                  <a:gd name="T30" fmla="*/ 1166 w 1684"/>
                  <a:gd name="T31" fmla="*/ -888 h 1376"/>
                  <a:gd name="T32" fmla="*/ 1259 w 1684"/>
                  <a:gd name="T33" fmla="*/ -826 h 1376"/>
                  <a:gd name="T34" fmla="*/ 1353 w 1684"/>
                  <a:gd name="T35" fmla="*/ -766 h 1376"/>
                  <a:gd name="T36" fmla="*/ 1447 w 1684"/>
                  <a:gd name="T37" fmla="*/ -707 h 1376"/>
                  <a:gd name="T38" fmla="*/ 1542 w 1684"/>
                  <a:gd name="T39" fmla="*/ -650 h 1376"/>
                  <a:gd name="T40" fmla="*/ 1636 w 1684"/>
                  <a:gd name="T41" fmla="*/ -595 h 1376"/>
                  <a:gd name="T42" fmla="*/ 1683 w 1684"/>
                  <a:gd name="T43" fmla="*/ -568 h 137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684" h="1376">
                    <a:moveTo>
                      <a:pt x="0" y="0"/>
                    </a:moveTo>
                    <a:lnTo>
                      <a:pt x="70" y="82"/>
                    </a:lnTo>
                    <a:lnTo>
                      <a:pt x="142" y="163"/>
                    </a:lnTo>
                    <a:lnTo>
                      <a:pt x="216" y="242"/>
                    </a:lnTo>
                    <a:lnTo>
                      <a:pt x="291" y="320"/>
                    </a:lnTo>
                    <a:lnTo>
                      <a:pt x="368" y="396"/>
                    </a:lnTo>
                    <a:lnTo>
                      <a:pt x="446" y="471"/>
                    </a:lnTo>
                    <a:lnTo>
                      <a:pt x="525" y="544"/>
                    </a:lnTo>
                    <a:lnTo>
                      <a:pt x="606" y="616"/>
                    </a:lnTo>
                    <a:lnTo>
                      <a:pt x="689" y="686"/>
                    </a:lnTo>
                    <a:lnTo>
                      <a:pt x="772" y="755"/>
                    </a:lnTo>
                    <a:lnTo>
                      <a:pt x="813" y="790"/>
                    </a:lnTo>
                    <a:lnTo>
                      <a:pt x="898" y="859"/>
                    </a:lnTo>
                    <a:lnTo>
                      <a:pt x="985" y="926"/>
                    </a:lnTo>
                    <a:lnTo>
                      <a:pt x="1074" y="991"/>
                    </a:lnTo>
                    <a:lnTo>
                      <a:pt x="1166" y="1055"/>
                    </a:lnTo>
                    <a:lnTo>
                      <a:pt x="1259" y="1117"/>
                    </a:lnTo>
                    <a:lnTo>
                      <a:pt x="1353" y="1177"/>
                    </a:lnTo>
                    <a:lnTo>
                      <a:pt x="1447" y="1236"/>
                    </a:lnTo>
                    <a:lnTo>
                      <a:pt x="1542" y="1293"/>
                    </a:lnTo>
                    <a:lnTo>
                      <a:pt x="1636" y="1348"/>
                    </a:lnTo>
                    <a:lnTo>
                      <a:pt x="1683" y="1375"/>
                    </a:lnTo>
                  </a:path>
                </a:pathLst>
              </a:custGeom>
              <a:noFill/>
              <a:ln w="2832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29" name="Group 126"/>
            <p:cNvGrpSpPr>
              <a:grpSpLocks/>
            </p:cNvGrpSpPr>
            <p:nvPr/>
          </p:nvGrpSpPr>
          <p:grpSpPr bwMode="auto">
            <a:xfrm>
              <a:off x="7410" y="-2023"/>
              <a:ext cx="103" cy="112"/>
              <a:chOff x="7410" y="-2023"/>
              <a:chExt cx="103" cy="112"/>
            </a:xfrm>
          </p:grpSpPr>
          <p:sp>
            <p:nvSpPr>
              <p:cNvPr id="36939" name="Freeform 127"/>
              <p:cNvSpPr>
                <a:spLocks/>
              </p:cNvSpPr>
              <p:nvPr/>
            </p:nvSpPr>
            <p:spPr bwMode="auto">
              <a:xfrm>
                <a:off x="7410" y="-2023"/>
                <a:ext cx="103" cy="112"/>
              </a:xfrm>
              <a:custGeom>
                <a:avLst/>
                <a:gdLst>
                  <a:gd name="T0" fmla="*/ 0 w 103"/>
                  <a:gd name="T1" fmla="*/ -2023 h 112"/>
                  <a:gd name="T2" fmla="*/ 44 w 103"/>
                  <a:gd name="T3" fmla="*/ -1912 h 112"/>
                  <a:gd name="T4" fmla="*/ 102 w 103"/>
                  <a:gd name="T5" fmla="*/ -1961 h 112"/>
                  <a:gd name="T6" fmla="*/ 0 w 103"/>
                  <a:gd name="T7" fmla="*/ -2023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44" y="111"/>
                    </a:lnTo>
                    <a:lnTo>
                      <a:pt x="102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0" name="Group 128"/>
            <p:cNvGrpSpPr>
              <a:grpSpLocks/>
            </p:cNvGrpSpPr>
            <p:nvPr/>
          </p:nvGrpSpPr>
          <p:grpSpPr bwMode="auto">
            <a:xfrm>
              <a:off x="9133" y="-608"/>
              <a:ext cx="117" cy="90"/>
              <a:chOff x="9133" y="-608"/>
              <a:chExt cx="117" cy="90"/>
            </a:xfrm>
          </p:grpSpPr>
          <p:sp>
            <p:nvSpPr>
              <p:cNvPr id="36931" name="Freeform 129"/>
              <p:cNvSpPr>
                <a:spLocks/>
              </p:cNvSpPr>
              <p:nvPr/>
            </p:nvSpPr>
            <p:spPr bwMode="auto">
              <a:xfrm>
                <a:off x="9133" y="-608"/>
                <a:ext cx="117" cy="90"/>
              </a:xfrm>
              <a:custGeom>
                <a:avLst/>
                <a:gdLst>
                  <a:gd name="T0" fmla="*/ 36 w 117"/>
                  <a:gd name="T1" fmla="*/ -608 h 90"/>
                  <a:gd name="T2" fmla="*/ 0 w 117"/>
                  <a:gd name="T3" fmla="*/ -541 h 90"/>
                  <a:gd name="T4" fmla="*/ 116 w 117"/>
                  <a:gd name="T5" fmla="*/ -519 h 90"/>
                  <a:gd name="T6" fmla="*/ 36 w 117"/>
                  <a:gd name="T7" fmla="*/ -608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" h="90">
                    <a:moveTo>
                      <a:pt x="36" y="0"/>
                    </a:moveTo>
                    <a:lnTo>
                      <a:pt x="0" y="67"/>
                    </a:lnTo>
                    <a:lnTo>
                      <a:pt x="116" y="8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2" name="Text Box 130"/>
              <p:cNvSpPr txBox="1">
                <a:spLocks noChangeArrowheads="1"/>
              </p:cNvSpPr>
              <p:nvPr/>
            </p:nvSpPr>
            <p:spPr bwMode="auto">
              <a:xfrm>
                <a:off x="6490" y="-2358"/>
                <a:ext cx="920" cy="416"/>
              </a:xfrm>
              <a:prstGeom prst="rect">
                <a:avLst/>
              </a:prstGeom>
              <a:solidFill>
                <a:srgbClr val="FFFFFF"/>
              </a:solidFill>
              <a:ln w="2832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150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Memory Manager </a:t>
                </a:r>
                <a:endParaRPr lang="en-US" sz="1200"/>
              </a:p>
            </p:txBody>
          </p:sp>
          <p:sp>
            <p:nvSpPr>
              <p:cNvPr id="36933" name="Text Box 131"/>
              <p:cNvSpPr txBox="1">
                <a:spLocks noChangeArrowheads="1"/>
              </p:cNvSpPr>
              <p:nvPr/>
            </p:nvSpPr>
            <p:spPr bwMode="auto">
              <a:xfrm>
                <a:off x="8075" y="-3186"/>
                <a:ext cx="679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File System </a:t>
                </a:r>
                <a:endParaRPr lang="en-US" sz="1200"/>
              </a:p>
            </p:txBody>
          </p:sp>
          <p:sp>
            <p:nvSpPr>
              <p:cNvPr id="36934" name="Text Box 132"/>
              <p:cNvSpPr txBox="1">
                <a:spLocks noChangeArrowheads="1"/>
              </p:cNvSpPr>
              <p:nvPr/>
            </p:nvSpPr>
            <p:spPr bwMode="auto">
              <a:xfrm>
                <a:off x="9539" y="-2311"/>
                <a:ext cx="50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9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Network </a:t>
                </a:r>
              </a:p>
              <a:p>
                <a:pPr>
                  <a:lnSpc>
                    <a:spcPct val="64000"/>
                  </a:lnSpc>
                  <a:spcBef>
                    <a:spcPts val="75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Interface </a:t>
                </a:r>
                <a:endParaRPr lang="en-US" sz="1200"/>
              </a:p>
            </p:txBody>
          </p:sp>
          <p:sp>
            <p:nvSpPr>
              <p:cNvPr id="36935" name="Text Box 133"/>
              <p:cNvSpPr txBox="1">
                <a:spLocks noChangeArrowheads="1"/>
              </p:cNvSpPr>
              <p:nvPr/>
            </p:nvSpPr>
            <p:spPr bwMode="auto">
              <a:xfrm>
                <a:off x="7204" y="-1307"/>
                <a:ext cx="57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9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Process </a:t>
                </a:r>
              </a:p>
              <a:p>
                <a:pPr>
                  <a:lnSpc>
                    <a:spcPct val="64000"/>
                  </a:lnSpc>
                  <a:spcBef>
                    <a:spcPts val="75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Scheduler </a:t>
                </a:r>
                <a:endParaRPr lang="en-US" sz="1200"/>
              </a:p>
            </p:txBody>
          </p:sp>
          <p:sp>
            <p:nvSpPr>
              <p:cNvPr id="36936" name="Text Box 134"/>
              <p:cNvSpPr txBox="1">
                <a:spLocks noChangeArrowheads="1"/>
              </p:cNvSpPr>
              <p:nvPr/>
            </p:nvSpPr>
            <p:spPr bwMode="auto">
              <a:xfrm>
                <a:off x="8825" y="-1307"/>
                <a:ext cx="93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9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Inter-Process </a:t>
                </a:r>
              </a:p>
              <a:p>
                <a:pPr>
                  <a:lnSpc>
                    <a:spcPct val="64000"/>
                  </a:lnSpc>
                  <a:spcBef>
                    <a:spcPts val="75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Communication </a:t>
                </a:r>
                <a:endParaRPr lang="en-US" sz="1200"/>
              </a:p>
            </p:txBody>
          </p:sp>
          <p:sp>
            <p:nvSpPr>
              <p:cNvPr id="36937" name="Text Box 135"/>
              <p:cNvSpPr txBox="1">
                <a:spLocks noChangeArrowheads="1"/>
              </p:cNvSpPr>
              <p:nvPr/>
            </p:nvSpPr>
            <p:spPr bwMode="auto">
              <a:xfrm>
                <a:off x="6620" y="-423"/>
                <a:ext cx="741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Initialization </a:t>
                </a:r>
                <a:endParaRPr lang="en-US" sz="1200"/>
              </a:p>
            </p:txBody>
          </p:sp>
          <p:sp>
            <p:nvSpPr>
              <p:cNvPr id="36938" name="Text Box 136"/>
              <p:cNvSpPr txBox="1">
                <a:spLocks noChangeArrowheads="1"/>
              </p:cNvSpPr>
              <p:nvPr/>
            </p:nvSpPr>
            <p:spPr bwMode="auto">
              <a:xfrm>
                <a:off x="9450" y="-423"/>
                <a:ext cx="438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Library </a:t>
                </a: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104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229669"/>
            <a:ext cx="8229600" cy="54186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Conceptual Architecture</a:t>
            </a:r>
          </a:p>
        </p:txBody>
      </p:sp>
      <p:grpSp>
        <p:nvGrpSpPr>
          <p:cNvPr id="22530" name="Group 1"/>
          <p:cNvGrpSpPr>
            <a:grpSpLocks/>
          </p:cNvGrpSpPr>
          <p:nvPr/>
        </p:nvGrpSpPr>
        <p:grpSpPr bwMode="auto">
          <a:xfrm>
            <a:off x="1298575" y="1223434"/>
            <a:ext cx="5632450" cy="3177822"/>
            <a:chOff x="6404" y="2065"/>
            <a:chExt cx="3710" cy="2308"/>
          </a:xfrm>
        </p:grpSpPr>
        <p:grpSp>
          <p:nvGrpSpPr>
            <p:cNvPr id="22584" name="Group 2"/>
            <p:cNvGrpSpPr>
              <a:grpSpLocks/>
            </p:cNvGrpSpPr>
            <p:nvPr/>
          </p:nvGrpSpPr>
          <p:grpSpPr bwMode="auto">
            <a:xfrm>
              <a:off x="9204" y="2970"/>
              <a:ext cx="910" cy="414"/>
              <a:chOff x="9204" y="2970"/>
              <a:chExt cx="910" cy="414"/>
            </a:xfrm>
          </p:grpSpPr>
          <p:sp>
            <p:nvSpPr>
              <p:cNvPr id="22630" name="Freeform 3"/>
              <p:cNvSpPr>
                <a:spLocks/>
              </p:cNvSpPr>
              <p:nvPr/>
            </p:nvSpPr>
            <p:spPr bwMode="auto">
              <a:xfrm>
                <a:off x="9204" y="2970"/>
                <a:ext cx="910" cy="414"/>
              </a:xfrm>
              <a:custGeom>
                <a:avLst/>
                <a:gdLst>
                  <a:gd name="T0" fmla="*/ 0 w 910"/>
                  <a:gd name="T1" fmla="*/ 3383 h 414"/>
                  <a:gd name="T2" fmla="*/ 910 w 910"/>
                  <a:gd name="T3" fmla="*/ 3383 h 414"/>
                  <a:gd name="T4" fmla="*/ 910 w 910"/>
                  <a:gd name="T5" fmla="*/ 2970 h 414"/>
                  <a:gd name="T6" fmla="*/ 0 w 910"/>
                  <a:gd name="T7" fmla="*/ 2970 h 414"/>
                  <a:gd name="T8" fmla="*/ 0 w 910"/>
                  <a:gd name="T9" fmla="*/ 3383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0" h="414">
                    <a:moveTo>
                      <a:pt x="0" y="413"/>
                    </a:moveTo>
                    <a:lnTo>
                      <a:pt x="910" y="413"/>
                    </a:lnTo>
                    <a:lnTo>
                      <a:pt x="910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5" name="Group 4"/>
            <p:cNvGrpSpPr>
              <a:grpSpLocks/>
            </p:cNvGrpSpPr>
            <p:nvPr/>
          </p:nvGrpSpPr>
          <p:grpSpPr bwMode="auto">
            <a:xfrm>
              <a:off x="7806" y="2065"/>
              <a:ext cx="989" cy="330"/>
              <a:chOff x="7806" y="2065"/>
              <a:chExt cx="989" cy="330"/>
            </a:xfrm>
          </p:grpSpPr>
          <p:sp>
            <p:nvSpPr>
              <p:cNvPr id="22629" name="Freeform 5"/>
              <p:cNvSpPr>
                <a:spLocks/>
              </p:cNvSpPr>
              <p:nvPr/>
            </p:nvSpPr>
            <p:spPr bwMode="auto">
              <a:xfrm>
                <a:off x="7806" y="2065"/>
                <a:ext cx="989" cy="330"/>
              </a:xfrm>
              <a:custGeom>
                <a:avLst/>
                <a:gdLst>
                  <a:gd name="T0" fmla="*/ 0 w 989"/>
                  <a:gd name="T1" fmla="*/ 2394 h 330"/>
                  <a:gd name="T2" fmla="*/ 989 w 989"/>
                  <a:gd name="T3" fmla="*/ 2394 h 330"/>
                  <a:gd name="T4" fmla="*/ 989 w 989"/>
                  <a:gd name="T5" fmla="*/ 2065 h 330"/>
                  <a:gd name="T6" fmla="*/ 0 w 989"/>
                  <a:gd name="T7" fmla="*/ 2065 h 330"/>
                  <a:gd name="T8" fmla="*/ 0 w 989"/>
                  <a:gd name="T9" fmla="*/ 2394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330">
                    <a:moveTo>
                      <a:pt x="0" y="329"/>
                    </a:moveTo>
                    <a:lnTo>
                      <a:pt x="989" y="329"/>
                    </a:lnTo>
                    <a:lnTo>
                      <a:pt x="989" y="0"/>
                    </a:lnTo>
                    <a:lnTo>
                      <a:pt x="0" y="0"/>
                    </a:lnTo>
                    <a:lnTo>
                      <a:pt x="0" y="329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6" name="Group 6"/>
            <p:cNvGrpSpPr>
              <a:grpSpLocks/>
            </p:cNvGrpSpPr>
            <p:nvPr/>
          </p:nvGrpSpPr>
          <p:grpSpPr bwMode="auto">
            <a:xfrm>
              <a:off x="8795" y="2227"/>
              <a:ext cx="831" cy="646"/>
              <a:chOff x="8795" y="2227"/>
              <a:chExt cx="831" cy="646"/>
            </a:xfrm>
          </p:grpSpPr>
          <p:sp>
            <p:nvSpPr>
              <p:cNvPr id="22628" name="Freeform 7"/>
              <p:cNvSpPr>
                <a:spLocks/>
              </p:cNvSpPr>
              <p:nvPr/>
            </p:nvSpPr>
            <p:spPr bwMode="auto">
              <a:xfrm>
                <a:off x="8795" y="2227"/>
                <a:ext cx="831" cy="646"/>
              </a:xfrm>
              <a:custGeom>
                <a:avLst/>
                <a:gdLst>
                  <a:gd name="T0" fmla="*/ 831 w 831"/>
                  <a:gd name="T1" fmla="*/ 2873 h 646"/>
                  <a:gd name="T2" fmla="*/ 807 w 831"/>
                  <a:gd name="T3" fmla="*/ 2818 h 646"/>
                  <a:gd name="T4" fmla="*/ 754 w 831"/>
                  <a:gd name="T5" fmla="*/ 2715 h 646"/>
                  <a:gd name="T6" fmla="*/ 693 w 831"/>
                  <a:gd name="T7" fmla="*/ 2624 h 646"/>
                  <a:gd name="T8" fmla="*/ 623 w 831"/>
                  <a:gd name="T9" fmla="*/ 2542 h 646"/>
                  <a:gd name="T10" fmla="*/ 547 w 831"/>
                  <a:gd name="T11" fmla="*/ 2470 h 646"/>
                  <a:gd name="T12" fmla="*/ 463 w 831"/>
                  <a:gd name="T13" fmla="*/ 2407 h 646"/>
                  <a:gd name="T14" fmla="*/ 371 w 831"/>
                  <a:gd name="T15" fmla="*/ 2353 h 646"/>
                  <a:gd name="T16" fmla="*/ 273 w 831"/>
                  <a:gd name="T17" fmla="*/ 2308 h 646"/>
                  <a:gd name="T18" fmla="*/ 169 w 831"/>
                  <a:gd name="T19" fmla="*/ 2270 h 646"/>
                  <a:gd name="T20" fmla="*/ 58 w 831"/>
                  <a:gd name="T21" fmla="*/ 2240 h 646"/>
                  <a:gd name="T22" fmla="*/ 0 w 831"/>
                  <a:gd name="T23" fmla="*/ 2227 h 64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31" h="646">
                    <a:moveTo>
                      <a:pt x="831" y="646"/>
                    </a:moveTo>
                    <a:lnTo>
                      <a:pt x="807" y="591"/>
                    </a:lnTo>
                    <a:lnTo>
                      <a:pt x="754" y="488"/>
                    </a:lnTo>
                    <a:lnTo>
                      <a:pt x="693" y="397"/>
                    </a:lnTo>
                    <a:lnTo>
                      <a:pt x="623" y="315"/>
                    </a:lnTo>
                    <a:lnTo>
                      <a:pt x="547" y="243"/>
                    </a:lnTo>
                    <a:lnTo>
                      <a:pt x="463" y="180"/>
                    </a:lnTo>
                    <a:lnTo>
                      <a:pt x="371" y="126"/>
                    </a:lnTo>
                    <a:lnTo>
                      <a:pt x="273" y="81"/>
                    </a:lnTo>
                    <a:lnTo>
                      <a:pt x="169" y="43"/>
                    </a:lnTo>
                    <a:lnTo>
                      <a:pt x="58" y="13"/>
                    </a:lnTo>
                    <a:lnTo>
                      <a:pt x="0" y="0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7" name="Group 8"/>
            <p:cNvGrpSpPr>
              <a:grpSpLocks/>
            </p:cNvGrpSpPr>
            <p:nvPr/>
          </p:nvGrpSpPr>
          <p:grpSpPr bwMode="auto">
            <a:xfrm>
              <a:off x="9586" y="2851"/>
              <a:ext cx="71" cy="119"/>
              <a:chOff x="9586" y="2851"/>
              <a:chExt cx="71" cy="119"/>
            </a:xfrm>
          </p:grpSpPr>
          <p:sp>
            <p:nvSpPr>
              <p:cNvPr id="22627" name="Freeform 9"/>
              <p:cNvSpPr>
                <a:spLocks/>
              </p:cNvSpPr>
              <p:nvPr/>
            </p:nvSpPr>
            <p:spPr bwMode="auto">
              <a:xfrm>
                <a:off x="9586" y="2851"/>
                <a:ext cx="71" cy="119"/>
              </a:xfrm>
              <a:custGeom>
                <a:avLst/>
                <a:gdLst>
                  <a:gd name="T0" fmla="*/ 70 w 71"/>
                  <a:gd name="T1" fmla="*/ 2851 h 119"/>
                  <a:gd name="T2" fmla="*/ 0 w 71"/>
                  <a:gd name="T3" fmla="*/ 2878 h 119"/>
                  <a:gd name="T4" fmla="*/ 70 w 71"/>
                  <a:gd name="T5" fmla="*/ 2970 h 119"/>
                  <a:gd name="T6" fmla="*/ 70 w 71"/>
                  <a:gd name="T7" fmla="*/ 2851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1" h="119">
                    <a:moveTo>
                      <a:pt x="70" y="0"/>
                    </a:moveTo>
                    <a:lnTo>
                      <a:pt x="0" y="27"/>
                    </a:lnTo>
                    <a:lnTo>
                      <a:pt x="70" y="11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8" name="Group 10"/>
            <p:cNvGrpSpPr>
              <a:grpSpLocks/>
            </p:cNvGrpSpPr>
            <p:nvPr/>
          </p:nvGrpSpPr>
          <p:grpSpPr bwMode="auto">
            <a:xfrm>
              <a:off x="6897" y="2249"/>
              <a:ext cx="809" cy="624"/>
              <a:chOff x="6897" y="2249"/>
              <a:chExt cx="809" cy="624"/>
            </a:xfrm>
          </p:grpSpPr>
          <p:sp>
            <p:nvSpPr>
              <p:cNvPr id="22626" name="Freeform 11"/>
              <p:cNvSpPr>
                <a:spLocks/>
              </p:cNvSpPr>
              <p:nvPr/>
            </p:nvSpPr>
            <p:spPr bwMode="auto">
              <a:xfrm>
                <a:off x="6897" y="2249"/>
                <a:ext cx="809" cy="624"/>
              </a:xfrm>
              <a:custGeom>
                <a:avLst/>
                <a:gdLst>
                  <a:gd name="T0" fmla="*/ 808 w 809"/>
                  <a:gd name="T1" fmla="*/ 2249 h 624"/>
                  <a:gd name="T2" fmla="*/ 730 w 809"/>
                  <a:gd name="T3" fmla="*/ 2267 h 624"/>
                  <a:gd name="T4" fmla="*/ 652 w 809"/>
                  <a:gd name="T5" fmla="*/ 2291 h 624"/>
                  <a:gd name="T6" fmla="*/ 575 w 809"/>
                  <a:gd name="T7" fmla="*/ 2320 h 624"/>
                  <a:gd name="T8" fmla="*/ 499 w 809"/>
                  <a:gd name="T9" fmla="*/ 2354 h 624"/>
                  <a:gd name="T10" fmla="*/ 427 w 809"/>
                  <a:gd name="T11" fmla="*/ 2393 h 624"/>
                  <a:gd name="T12" fmla="*/ 359 w 809"/>
                  <a:gd name="T13" fmla="*/ 2437 h 624"/>
                  <a:gd name="T14" fmla="*/ 259 w 809"/>
                  <a:gd name="T15" fmla="*/ 2517 h 624"/>
                  <a:gd name="T16" fmla="*/ 158 w 809"/>
                  <a:gd name="T17" fmla="*/ 2618 h 624"/>
                  <a:gd name="T18" fmla="*/ 114 w 809"/>
                  <a:gd name="T19" fmla="*/ 2680 h 624"/>
                  <a:gd name="T20" fmla="*/ 74 w 809"/>
                  <a:gd name="T21" fmla="*/ 2741 h 624"/>
                  <a:gd name="T22" fmla="*/ 35 w 809"/>
                  <a:gd name="T23" fmla="*/ 2807 h 624"/>
                  <a:gd name="T24" fmla="*/ 0 w 809"/>
                  <a:gd name="T25" fmla="*/ 2873 h 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09" h="624">
                    <a:moveTo>
                      <a:pt x="808" y="0"/>
                    </a:moveTo>
                    <a:lnTo>
                      <a:pt x="730" y="18"/>
                    </a:lnTo>
                    <a:lnTo>
                      <a:pt x="652" y="42"/>
                    </a:lnTo>
                    <a:lnTo>
                      <a:pt x="575" y="71"/>
                    </a:lnTo>
                    <a:lnTo>
                      <a:pt x="499" y="105"/>
                    </a:lnTo>
                    <a:lnTo>
                      <a:pt x="427" y="144"/>
                    </a:lnTo>
                    <a:lnTo>
                      <a:pt x="359" y="188"/>
                    </a:lnTo>
                    <a:lnTo>
                      <a:pt x="259" y="268"/>
                    </a:lnTo>
                    <a:lnTo>
                      <a:pt x="158" y="369"/>
                    </a:lnTo>
                    <a:lnTo>
                      <a:pt x="114" y="431"/>
                    </a:lnTo>
                    <a:lnTo>
                      <a:pt x="74" y="492"/>
                    </a:lnTo>
                    <a:lnTo>
                      <a:pt x="35" y="558"/>
                    </a:lnTo>
                    <a:lnTo>
                      <a:pt x="0" y="62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89" name="Group 12"/>
            <p:cNvGrpSpPr>
              <a:grpSpLocks/>
            </p:cNvGrpSpPr>
            <p:nvPr/>
          </p:nvGrpSpPr>
          <p:grpSpPr bwMode="auto">
            <a:xfrm>
              <a:off x="7688" y="2214"/>
              <a:ext cx="119" cy="71"/>
              <a:chOff x="7688" y="2214"/>
              <a:chExt cx="119" cy="71"/>
            </a:xfrm>
          </p:grpSpPr>
          <p:sp>
            <p:nvSpPr>
              <p:cNvPr id="22625" name="Freeform 13"/>
              <p:cNvSpPr>
                <a:spLocks/>
              </p:cNvSpPr>
              <p:nvPr/>
            </p:nvSpPr>
            <p:spPr bwMode="auto">
              <a:xfrm>
                <a:off x="7688" y="2214"/>
                <a:ext cx="119" cy="71"/>
              </a:xfrm>
              <a:custGeom>
                <a:avLst/>
                <a:gdLst>
                  <a:gd name="T0" fmla="*/ 0 w 119"/>
                  <a:gd name="T1" fmla="*/ 2214 h 71"/>
                  <a:gd name="T2" fmla="*/ 13 w 119"/>
                  <a:gd name="T3" fmla="*/ 2284 h 71"/>
                  <a:gd name="T4" fmla="*/ 118 w 119"/>
                  <a:gd name="T5" fmla="*/ 2227 h 71"/>
                  <a:gd name="T6" fmla="*/ 0 w 119"/>
                  <a:gd name="T7" fmla="*/ 2214 h 7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9" h="71">
                    <a:moveTo>
                      <a:pt x="0" y="0"/>
                    </a:moveTo>
                    <a:lnTo>
                      <a:pt x="13" y="70"/>
                    </a:lnTo>
                    <a:lnTo>
                      <a:pt x="11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0" name="Group 14"/>
            <p:cNvGrpSpPr>
              <a:grpSpLocks/>
            </p:cNvGrpSpPr>
            <p:nvPr/>
          </p:nvGrpSpPr>
          <p:grpSpPr bwMode="auto">
            <a:xfrm>
              <a:off x="6404" y="2970"/>
              <a:ext cx="906" cy="414"/>
              <a:chOff x="6404" y="2970"/>
              <a:chExt cx="906" cy="414"/>
            </a:xfrm>
          </p:grpSpPr>
          <p:sp>
            <p:nvSpPr>
              <p:cNvPr id="22624" name="Freeform 15"/>
              <p:cNvSpPr>
                <a:spLocks/>
              </p:cNvSpPr>
              <p:nvPr/>
            </p:nvSpPr>
            <p:spPr bwMode="auto">
              <a:xfrm>
                <a:off x="6404" y="2970"/>
                <a:ext cx="906" cy="414"/>
              </a:xfrm>
              <a:custGeom>
                <a:avLst/>
                <a:gdLst>
                  <a:gd name="T0" fmla="*/ 0 w 906"/>
                  <a:gd name="T1" fmla="*/ 3383 h 414"/>
                  <a:gd name="T2" fmla="*/ 906 w 906"/>
                  <a:gd name="T3" fmla="*/ 3383 h 414"/>
                  <a:gd name="T4" fmla="*/ 906 w 906"/>
                  <a:gd name="T5" fmla="*/ 2970 h 414"/>
                  <a:gd name="T6" fmla="*/ 0 w 906"/>
                  <a:gd name="T7" fmla="*/ 2970 h 414"/>
                  <a:gd name="T8" fmla="*/ 0 w 906"/>
                  <a:gd name="T9" fmla="*/ 3383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6" h="414">
                    <a:moveTo>
                      <a:pt x="0" y="413"/>
                    </a:moveTo>
                    <a:lnTo>
                      <a:pt x="906" y="413"/>
                    </a:lnTo>
                    <a:lnTo>
                      <a:pt x="906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1" name="Group 16"/>
            <p:cNvGrpSpPr>
              <a:grpSpLocks/>
            </p:cNvGrpSpPr>
            <p:nvPr/>
          </p:nvGrpSpPr>
          <p:grpSpPr bwMode="auto">
            <a:xfrm>
              <a:off x="6857" y="2851"/>
              <a:ext cx="80" cy="119"/>
              <a:chOff x="6857" y="2851"/>
              <a:chExt cx="80" cy="119"/>
            </a:xfrm>
          </p:grpSpPr>
          <p:sp>
            <p:nvSpPr>
              <p:cNvPr id="22623" name="Freeform 17"/>
              <p:cNvSpPr>
                <a:spLocks/>
              </p:cNvSpPr>
              <p:nvPr/>
            </p:nvSpPr>
            <p:spPr bwMode="auto">
              <a:xfrm>
                <a:off x="6857" y="2851"/>
                <a:ext cx="80" cy="119"/>
              </a:xfrm>
              <a:custGeom>
                <a:avLst/>
                <a:gdLst>
                  <a:gd name="T0" fmla="*/ 9 w 80"/>
                  <a:gd name="T1" fmla="*/ 2851 h 119"/>
                  <a:gd name="T2" fmla="*/ 0 w 80"/>
                  <a:gd name="T3" fmla="*/ 2970 h 119"/>
                  <a:gd name="T4" fmla="*/ 79 w 80"/>
                  <a:gd name="T5" fmla="*/ 2882 h 119"/>
                  <a:gd name="T6" fmla="*/ 9 w 80"/>
                  <a:gd name="T7" fmla="*/ 2851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0" h="119">
                    <a:moveTo>
                      <a:pt x="9" y="0"/>
                    </a:moveTo>
                    <a:lnTo>
                      <a:pt x="0" y="119"/>
                    </a:lnTo>
                    <a:lnTo>
                      <a:pt x="79" y="3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2" name="Group 18"/>
            <p:cNvGrpSpPr>
              <a:grpSpLocks/>
            </p:cNvGrpSpPr>
            <p:nvPr/>
          </p:nvGrpSpPr>
          <p:grpSpPr bwMode="auto">
            <a:xfrm>
              <a:off x="6897" y="3959"/>
              <a:ext cx="989" cy="414"/>
              <a:chOff x="6897" y="3959"/>
              <a:chExt cx="989" cy="414"/>
            </a:xfrm>
          </p:grpSpPr>
          <p:sp>
            <p:nvSpPr>
              <p:cNvPr id="22622" name="Freeform 19"/>
              <p:cNvSpPr>
                <a:spLocks/>
              </p:cNvSpPr>
              <p:nvPr/>
            </p:nvSpPr>
            <p:spPr bwMode="auto">
              <a:xfrm>
                <a:off x="6897" y="3959"/>
                <a:ext cx="989" cy="414"/>
              </a:xfrm>
              <a:custGeom>
                <a:avLst/>
                <a:gdLst>
                  <a:gd name="T0" fmla="*/ 0 w 989"/>
                  <a:gd name="T1" fmla="*/ 4372 h 414"/>
                  <a:gd name="T2" fmla="*/ 988 w 989"/>
                  <a:gd name="T3" fmla="*/ 4372 h 414"/>
                  <a:gd name="T4" fmla="*/ 988 w 989"/>
                  <a:gd name="T5" fmla="*/ 3959 h 414"/>
                  <a:gd name="T6" fmla="*/ 0 w 989"/>
                  <a:gd name="T7" fmla="*/ 3959 h 414"/>
                  <a:gd name="T8" fmla="*/ 0 w 989"/>
                  <a:gd name="T9" fmla="*/ 4372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414">
                    <a:moveTo>
                      <a:pt x="0" y="413"/>
                    </a:moveTo>
                    <a:lnTo>
                      <a:pt x="988" y="413"/>
                    </a:lnTo>
                    <a:lnTo>
                      <a:pt x="988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3" name="Group 20"/>
            <p:cNvGrpSpPr>
              <a:grpSpLocks/>
            </p:cNvGrpSpPr>
            <p:nvPr/>
          </p:nvGrpSpPr>
          <p:grpSpPr bwMode="auto">
            <a:xfrm>
              <a:off x="6734" y="3466"/>
              <a:ext cx="98" cy="596"/>
              <a:chOff x="6734" y="3466"/>
              <a:chExt cx="98" cy="596"/>
            </a:xfrm>
          </p:grpSpPr>
          <p:sp>
            <p:nvSpPr>
              <p:cNvPr id="22621" name="Freeform 21"/>
              <p:cNvSpPr>
                <a:spLocks/>
              </p:cNvSpPr>
              <p:nvPr/>
            </p:nvSpPr>
            <p:spPr bwMode="auto">
              <a:xfrm>
                <a:off x="6734" y="3466"/>
                <a:ext cx="98" cy="596"/>
              </a:xfrm>
              <a:custGeom>
                <a:avLst/>
                <a:gdLst>
                  <a:gd name="T0" fmla="*/ 66 w 98"/>
                  <a:gd name="T1" fmla="*/ 3466 h 596"/>
                  <a:gd name="T2" fmla="*/ 39 w 98"/>
                  <a:gd name="T3" fmla="*/ 3522 h 596"/>
                  <a:gd name="T4" fmla="*/ 14 w 98"/>
                  <a:gd name="T5" fmla="*/ 3597 h 596"/>
                  <a:gd name="T6" fmla="*/ 1 w 98"/>
                  <a:gd name="T7" fmla="*/ 3675 h 596"/>
                  <a:gd name="T8" fmla="*/ 0 w 98"/>
                  <a:gd name="T9" fmla="*/ 3716 h 596"/>
                  <a:gd name="T10" fmla="*/ 0 w 98"/>
                  <a:gd name="T11" fmla="*/ 3736 h 596"/>
                  <a:gd name="T12" fmla="*/ 0 w 98"/>
                  <a:gd name="T13" fmla="*/ 3755 h 596"/>
                  <a:gd name="T14" fmla="*/ 9 w 98"/>
                  <a:gd name="T15" fmla="*/ 3834 h 596"/>
                  <a:gd name="T16" fmla="*/ 25 w 98"/>
                  <a:gd name="T17" fmla="*/ 3894 h 596"/>
                  <a:gd name="T18" fmla="*/ 46 w 98"/>
                  <a:gd name="T19" fmla="*/ 3953 h 596"/>
                  <a:gd name="T20" fmla="*/ 71 w 98"/>
                  <a:gd name="T21" fmla="*/ 4009 h 596"/>
                  <a:gd name="T22" fmla="*/ 88 w 98"/>
                  <a:gd name="T23" fmla="*/ 4045 h 596"/>
                  <a:gd name="T24" fmla="*/ 97 w 98"/>
                  <a:gd name="T25" fmla="*/ 4062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8" h="596">
                    <a:moveTo>
                      <a:pt x="66" y="0"/>
                    </a:moveTo>
                    <a:lnTo>
                      <a:pt x="39" y="56"/>
                    </a:lnTo>
                    <a:lnTo>
                      <a:pt x="14" y="131"/>
                    </a:lnTo>
                    <a:lnTo>
                      <a:pt x="1" y="209"/>
                    </a:lnTo>
                    <a:lnTo>
                      <a:pt x="0" y="250"/>
                    </a:lnTo>
                    <a:lnTo>
                      <a:pt x="0" y="270"/>
                    </a:lnTo>
                    <a:lnTo>
                      <a:pt x="0" y="289"/>
                    </a:lnTo>
                    <a:lnTo>
                      <a:pt x="9" y="368"/>
                    </a:lnTo>
                    <a:lnTo>
                      <a:pt x="25" y="428"/>
                    </a:lnTo>
                    <a:lnTo>
                      <a:pt x="46" y="487"/>
                    </a:lnTo>
                    <a:lnTo>
                      <a:pt x="71" y="543"/>
                    </a:lnTo>
                    <a:lnTo>
                      <a:pt x="88" y="579"/>
                    </a:lnTo>
                    <a:lnTo>
                      <a:pt x="97" y="596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4" name="Group 22"/>
            <p:cNvGrpSpPr>
              <a:grpSpLocks/>
            </p:cNvGrpSpPr>
            <p:nvPr/>
          </p:nvGrpSpPr>
          <p:grpSpPr bwMode="auto">
            <a:xfrm>
              <a:off x="6765" y="3383"/>
              <a:ext cx="93" cy="115"/>
              <a:chOff x="6765" y="3383"/>
              <a:chExt cx="93" cy="115"/>
            </a:xfrm>
          </p:grpSpPr>
          <p:sp>
            <p:nvSpPr>
              <p:cNvPr id="22620" name="Freeform 23"/>
              <p:cNvSpPr>
                <a:spLocks/>
              </p:cNvSpPr>
              <p:nvPr/>
            </p:nvSpPr>
            <p:spPr bwMode="auto">
              <a:xfrm>
                <a:off x="6765" y="3383"/>
                <a:ext cx="93" cy="115"/>
              </a:xfrm>
              <a:custGeom>
                <a:avLst/>
                <a:gdLst>
                  <a:gd name="T0" fmla="*/ 92 w 93"/>
                  <a:gd name="T1" fmla="*/ 3383 h 115"/>
                  <a:gd name="T2" fmla="*/ 0 w 93"/>
                  <a:gd name="T3" fmla="*/ 3453 h 115"/>
                  <a:gd name="T4" fmla="*/ 61 w 93"/>
                  <a:gd name="T5" fmla="*/ 3497 h 115"/>
                  <a:gd name="T6" fmla="*/ 92 w 93"/>
                  <a:gd name="T7" fmla="*/ 3383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92" y="0"/>
                    </a:moveTo>
                    <a:lnTo>
                      <a:pt x="0" y="70"/>
                    </a:lnTo>
                    <a:lnTo>
                      <a:pt x="61" y="11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5" name="Group 24"/>
            <p:cNvGrpSpPr>
              <a:grpSpLocks/>
            </p:cNvGrpSpPr>
            <p:nvPr/>
          </p:nvGrpSpPr>
          <p:grpSpPr bwMode="auto">
            <a:xfrm>
              <a:off x="6804" y="4051"/>
              <a:ext cx="93" cy="115"/>
              <a:chOff x="6804" y="4051"/>
              <a:chExt cx="93" cy="115"/>
            </a:xfrm>
          </p:grpSpPr>
          <p:sp>
            <p:nvSpPr>
              <p:cNvPr id="22619" name="Freeform 25"/>
              <p:cNvSpPr>
                <a:spLocks/>
              </p:cNvSpPr>
              <p:nvPr/>
            </p:nvSpPr>
            <p:spPr bwMode="auto">
              <a:xfrm>
                <a:off x="6804" y="4051"/>
                <a:ext cx="93" cy="115"/>
              </a:xfrm>
              <a:custGeom>
                <a:avLst/>
                <a:gdLst>
                  <a:gd name="T0" fmla="*/ 62 w 93"/>
                  <a:gd name="T1" fmla="*/ 4051 h 115"/>
                  <a:gd name="T2" fmla="*/ 0 w 93"/>
                  <a:gd name="T3" fmla="*/ 4090 h 115"/>
                  <a:gd name="T4" fmla="*/ 93 w 93"/>
                  <a:gd name="T5" fmla="*/ 4165 h 115"/>
                  <a:gd name="T6" fmla="*/ 62 w 93"/>
                  <a:gd name="T7" fmla="*/ 405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62" y="0"/>
                    </a:moveTo>
                    <a:lnTo>
                      <a:pt x="0" y="39"/>
                    </a:lnTo>
                    <a:lnTo>
                      <a:pt x="93" y="11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6" name="Group 26"/>
            <p:cNvGrpSpPr>
              <a:grpSpLocks/>
            </p:cNvGrpSpPr>
            <p:nvPr/>
          </p:nvGrpSpPr>
          <p:grpSpPr bwMode="auto">
            <a:xfrm>
              <a:off x="8628" y="3959"/>
              <a:ext cx="1073" cy="414"/>
              <a:chOff x="8628" y="3959"/>
              <a:chExt cx="1073" cy="414"/>
            </a:xfrm>
          </p:grpSpPr>
          <p:sp>
            <p:nvSpPr>
              <p:cNvPr id="22618" name="Freeform 27"/>
              <p:cNvSpPr>
                <a:spLocks/>
              </p:cNvSpPr>
              <p:nvPr/>
            </p:nvSpPr>
            <p:spPr bwMode="auto">
              <a:xfrm>
                <a:off x="8628" y="3959"/>
                <a:ext cx="1073" cy="414"/>
              </a:xfrm>
              <a:custGeom>
                <a:avLst/>
                <a:gdLst>
                  <a:gd name="T0" fmla="*/ 0 w 1073"/>
                  <a:gd name="T1" fmla="*/ 4372 h 414"/>
                  <a:gd name="T2" fmla="*/ 1072 w 1073"/>
                  <a:gd name="T3" fmla="*/ 4372 h 414"/>
                  <a:gd name="T4" fmla="*/ 1072 w 1073"/>
                  <a:gd name="T5" fmla="*/ 3959 h 414"/>
                  <a:gd name="T6" fmla="*/ 0 w 1073"/>
                  <a:gd name="T7" fmla="*/ 3959 h 414"/>
                  <a:gd name="T8" fmla="*/ 0 w 1073"/>
                  <a:gd name="T9" fmla="*/ 4372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414">
                    <a:moveTo>
                      <a:pt x="0" y="413"/>
                    </a:moveTo>
                    <a:lnTo>
                      <a:pt x="1072" y="413"/>
                    </a:lnTo>
                    <a:lnTo>
                      <a:pt x="1072" y="0"/>
                    </a:lnTo>
                    <a:lnTo>
                      <a:pt x="0" y="0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FFFFFF"/>
              </a:solidFill>
              <a:ln w="279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7" name="Group 28"/>
            <p:cNvGrpSpPr>
              <a:grpSpLocks/>
            </p:cNvGrpSpPr>
            <p:nvPr/>
          </p:nvGrpSpPr>
          <p:grpSpPr bwMode="auto">
            <a:xfrm>
              <a:off x="7393" y="3238"/>
              <a:ext cx="1771" cy="721"/>
              <a:chOff x="7393" y="3238"/>
              <a:chExt cx="1771" cy="721"/>
            </a:xfrm>
          </p:grpSpPr>
          <p:sp>
            <p:nvSpPr>
              <p:cNvPr id="22617" name="Freeform 29"/>
              <p:cNvSpPr>
                <a:spLocks/>
              </p:cNvSpPr>
              <p:nvPr/>
            </p:nvSpPr>
            <p:spPr bwMode="auto">
              <a:xfrm>
                <a:off x="7393" y="3238"/>
                <a:ext cx="1771" cy="721"/>
              </a:xfrm>
              <a:custGeom>
                <a:avLst/>
                <a:gdLst>
                  <a:gd name="T0" fmla="*/ 0 w 1771"/>
                  <a:gd name="T1" fmla="*/ 3238 h 721"/>
                  <a:gd name="T2" fmla="*/ 79 w 1771"/>
                  <a:gd name="T3" fmla="*/ 3291 h 721"/>
                  <a:gd name="T4" fmla="*/ 160 w 1771"/>
                  <a:gd name="T5" fmla="*/ 3344 h 721"/>
                  <a:gd name="T6" fmla="*/ 242 w 1771"/>
                  <a:gd name="T7" fmla="*/ 3396 h 721"/>
                  <a:gd name="T8" fmla="*/ 326 w 1771"/>
                  <a:gd name="T9" fmla="*/ 3447 h 721"/>
                  <a:gd name="T10" fmla="*/ 411 w 1771"/>
                  <a:gd name="T11" fmla="*/ 3496 h 721"/>
                  <a:gd name="T12" fmla="*/ 497 w 1771"/>
                  <a:gd name="T13" fmla="*/ 3543 h 721"/>
                  <a:gd name="T14" fmla="*/ 584 w 1771"/>
                  <a:gd name="T15" fmla="*/ 3588 h 721"/>
                  <a:gd name="T16" fmla="*/ 672 w 1771"/>
                  <a:gd name="T17" fmla="*/ 3629 h 721"/>
                  <a:gd name="T18" fmla="*/ 760 w 1771"/>
                  <a:gd name="T19" fmla="*/ 3668 h 721"/>
                  <a:gd name="T20" fmla="*/ 848 w 1771"/>
                  <a:gd name="T21" fmla="*/ 3704 h 721"/>
                  <a:gd name="T22" fmla="*/ 893 w 1771"/>
                  <a:gd name="T23" fmla="*/ 3722 h 721"/>
                  <a:gd name="T24" fmla="*/ 983 w 1771"/>
                  <a:gd name="T25" fmla="*/ 3756 h 721"/>
                  <a:gd name="T26" fmla="*/ 1073 w 1771"/>
                  <a:gd name="T27" fmla="*/ 3788 h 721"/>
                  <a:gd name="T28" fmla="*/ 1164 w 1771"/>
                  <a:gd name="T29" fmla="*/ 3818 h 721"/>
                  <a:gd name="T30" fmla="*/ 1256 w 1771"/>
                  <a:gd name="T31" fmla="*/ 3846 h 721"/>
                  <a:gd name="T32" fmla="*/ 1349 w 1771"/>
                  <a:gd name="T33" fmla="*/ 3871 h 721"/>
                  <a:gd name="T34" fmla="*/ 1442 w 1771"/>
                  <a:gd name="T35" fmla="*/ 3895 h 721"/>
                  <a:gd name="T36" fmla="*/ 1535 w 1771"/>
                  <a:gd name="T37" fmla="*/ 3916 h 721"/>
                  <a:gd name="T38" fmla="*/ 1629 w 1771"/>
                  <a:gd name="T39" fmla="*/ 3935 h 721"/>
                  <a:gd name="T40" fmla="*/ 1724 w 1771"/>
                  <a:gd name="T41" fmla="*/ 3951 h 721"/>
                  <a:gd name="T42" fmla="*/ 1771 w 1771"/>
                  <a:gd name="T43" fmla="*/ 3959 h 7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771" h="721">
                    <a:moveTo>
                      <a:pt x="0" y="0"/>
                    </a:moveTo>
                    <a:lnTo>
                      <a:pt x="79" y="53"/>
                    </a:lnTo>
                    <a:lnTo>
                      <a:pt x="160" y="106"/>
                    </a:lnTo>
                    <a:lnTo>
                      <a:pt x="242" y="158"/>
                    </a:lnTo>
                    <a:lnTo>
                      <a:pt x="326" y="209"/>
                    </a:lnTo>
                    <a:lnTo>
                      <a:pt x="411" y="258"/>
                    </a:lnTo>
                    <a:lnTo>
                      <a:pt x="497" y="305"/>
                    </a:lnTo>
                    <a:lnTo>
                      <a:pt x="584" y="350"/>
                    </a:lnTo>
                    <a:lnTo>
                      <a:pt x="672" y="391"/>
                    </a:lnTo>
                    <a:lnTo>
                      <a:pt x="760" y="430"/>
                    </a:lnTo>
                    <a:lnTo>
                      <a:pt x="848" y="466"/>
                    </a:lnTo>
                    <a:lnTo>
                      <a:pt x="893" y="484"/>
                    </a:lnTo>
                    <a:lnTo>
                      <a:pt x="983" y="518"/>
                    </a:lnTo>
                    <a:lnTo>
                      <a:pt x="1073" y="550"/>
                    </a:lnTo>
                    <a:lnTo>
                      <a:pt x="1164" y="580"/>
                    </a:lnTo>
                    <a:lnTo>
                      <a:pt x="1256" y="608"/>
                    </a:lnTo>
                    <a:lnTo>
                      <a:pt x="1349" y="633"/>
                    </a:lnTo>
                    <a:lnTo>
                      <a:pt x="1442" y="657"/>
                    </a:lnTo>
                    <a:lnTo>
                      <a:pt x="1535" y="678"/>
                    </a:lnTo>
                    <a:lnTo>
                      <a:pt x="1629" y="697"/>
                    </a:lnTo>
                    <a:lnTo>
                      <a:pt x="1724" y="713"/>
                    </a:lnTo>
                    <a:lnTo>
                      <a:pt x="1771" y="721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8" name="Group 30"/>
            <p:cNvGrpSpPr>
              <a:grpSpLocks/>
            </p:cNvGrpSpPr>
            <p:nvPr/>
          </p:nvGrpSpPr>
          <p:grpSpPr bwMode="auto">
            <a:xfrm>
              <a:off x="7310" y="3176"/>
              <a:ext cx="115" cy="97"/>
              <a:chOff x="7310" y="3176"/>
              <a:chExt cx="115" cy="97"/>
            </a:xfrm>
          </p:grpSpPr>
          <p:sp>
            <p:nvSpPr>
              <p:cNvPr id="22616" name="Freeform 31"/>
              <p:cNvSpPr>
                <a:spLocks/>
              </p:cNvSpPr>
              <p:nvPr/>
            </p:nvSpPr>
            <p:spPr bwMode="auto">
              <a:xfrm>
                <a:off x="7310" y="3176"/>
                <a:ext cx="115" cy="97"/>
              </a:xfrm>
              <a:custGeom>
                <a:avLst/>
                <a:gdLst>
                  <a:gd name="T0" fmla="*/ 0 w 115"/>
                  <a:gd name="T1" fmla="*/ 3176 h 97"/>
                  <a:gd name="T2" fmla="*/ 70 w 115"/>
                  <a:gd name="T3" fmla="*/ 3273 h 97"/>
                  <a:gd name="T4" fmla="*/ 114 w 115"/>
                  <a:gd name="T5" fmla="*/ 3212 h 97"/>
                  <a:gd name="T6" fmla="*/ 0 w 115"/>
                  <a:gd name="T7" fmla="*/ 3176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97">
                    <a:moveTo>
                      <a:pt x="0" y="0"/>
                    </a:moveTo>
                    <a:lnTo>
                      <a:pt x="70" y="97"/>
                    </a:lnTo>
                    <a:lnTo>
                      <a:pt x="114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99" name="Group 32"/>
            <p:cNvGrpSpPr>
              <a:grpSpLocks/>
            </p:cNvGrpSpPr>
            <p:nvPr/>
          </p:nvGrpSpPr>
          <p:grpSpPr bwMode="auto">
            <a:xfrm>
              <a:off x="7283" y="2394"/>
              <a:ext cx="1016" cy="1481"/>
              <a:chOff x="7283" y="2394"/>
              <a:chExt cx="1016" cy="1481"/>
            </a:xfrm>
          </p:grpSpPr>
          <p:sp>
            <p:nvSpPr>
              <p:cNvPr id="22615" name="Freeform 33"/>
              <p:cNvSpPr>
                <a:spLocks/>
              </p:cNvSpPr>
              <p:nvPr/>
            </p:nvSpPr>
            <p:spPr bwMode="auto">
              <a:xfrm>
                <a:off x="7283" y="2394"/>
                <a:ext cx="1016" cy="1481"/>
              </a:xfrm>
              <a:custGeom>
                <a:avLst/>
                <a:gdLst>
                  <a:gd name="T0" fmla="*/ 1016 w 1016"/>
                  <a:gd name="T1" fmla="*/ 2394 h 1481"/>
                  <a:gd name="T2" fmla="*/ 0 w 1016"/>
                  <a:gd name="T3" fmla="*/ 3875 h 148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16" h="1481">
                    <a:moveTo>
                      <a:pt x="1016" y="0"/>
                    </a:moveTo>
                    <a:lnTo>
                      <a:pt x="0" y="1481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0" name="Group 34"/>
            <p:cNvGrpSpPr>
              <a:grpSpLocks/>
            </p:cNvGrpSpPr>
            <p:nvPr/>
          </p:nvGrpSpPr>
          <p:grpSpPr bwMode="auto">
            <a:xfrm>
              <a:off x="7226" y="3844"/>
              <a:ext cx="97" cy="115"/>
              <a:chOff x="7226" y="3844"/>
              <a:chExt cx="97" cy="115"/>
            </a:xfrm>
          </p:grpSpPr>
          <p:sp>
            <p:nvSpPr>
              <p:cNvPr id="22614" name="Freeform 35"/>
              <p:cNvSpPr>
                <a:spLocks/>
              </p:cNvSpPr>
              <p:nvPr/>
            </p:nvSpPr>
            <p:spPr bwMode="auto">
              <a:xfrm>
                <a:off x="7226" y="3844"/>
                <a:ext cx="97" cy="115"/>
              </a:xfrm>
              <a:custGeom>
                <a:avLst/>
                <a:gdLst>
                  <a:gd name="T0" fmla="*/ 35 w 97"/>
                  <a:gd name="T1" fmla="*/ 3844 h 115"/>
                  <a:gd name="T2" fmla="*/ 0 w 97"/>
                  <a:gd name="T3" fmla="*/ 3959 h 115"/>
                  <a:gd name="T4" fmla="*/ 97 w 97"/>
                  <a:gd name="T5" fmla="*/ 3888 h 115"/>
                  <a:gd name="T6" fmla="*/ 35 w 97"/>
                  <a:gd name="T7" fmla="*/ 3844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" h="115">
                    <a:moveTo>
                      <a:pt x="35" y="0"/>
                    </a:moveTo>
                    <a:lnTo>
                      <a:pt x="0" y="115"/>
                    </a:lnTo>
                    <a:lnTo>
                      <a:pt x="97" y="4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1" name="Group 36"/>
            <p:cNvGrpSpPr>
              <a:grpSpLocks/>
            </p:cNvGrpSpPr>
            <p:nvPr/>
          </p:nvGrpSpPr>
          <p:grpSpPr bwMode="auto">
            <a:xfrm>
              <a:off x="7732" y="3176"/>
              <a:ext cx="1473" cy="734"/>
              <a:chOff x="7732" y="3176"/>
              <a:chExt cx="1473" cy="734"/>
            </a:xfrm>
          </p:grpSpPr>
          <p:sp>
            <p:nvSpPr>
              <p:cNvPr id="22613" name="Freeform 37"/>
              <p:cNvSpPr>
                <a:spLocks/>
              </p:cNvSpPr>
              <p:nvPr/>
            </p:nvSpPr>
            <p:spPr bwMode="auto">
              <a:xfrm>
                <a:off x="7732" y="3176"/>
                <a:ext cx="1473" cy="734"/>
              </a:xfrm>
              <a:custGeom>
                <a:avLst/>
                <a:gdLst>
                  <a:gd name="T0" fmla="*/ 1472 w 1473"/>
                  <a:gd name="T1" fmla="*/ 3176 h 734"/>
                  <a:gd name="T2" fmla="*/ 0 w 1473"/>
                  <a:gd name="T3" fmla="*/ 3910 h 7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73" h="734">
                    <a:moveTo>
                      <a:pt x="1472" y="0"/>
                    </a:moveTo>
                    <a:lnTo>
                      <a:pt x="0" y="73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2" name="Group 38"/>
            <p:cNvGrpSpPr>
              <a:grpSpLocks/>
            </p:cNvGrpSpPr>
            <p:nvPr/>
          </p:nvGrpSpPr>
          <p:grpSpPr bwMode="auto">
            <a:xfrm>
              <a:off x="7639" y="3875"/>
              <a:ext cx="119" cy="84"/>
              <a:chOff x="7639" y="3875"/>
              <a:chExt cx="119" cy="84"/>
            </a:xfrm>
          </p:grpSpPr>
          <p:sp>
            <p:nvSpPr>
              <p:cNvPr id="22612" name="Freeform 39"/>
              <p:cNvSpPr>
                <a:spLocks/>
              </p:cNvSpPr>
              <p:nvPr/>
            </p:nvSpPr>
            <p:spPr bwMode="auto">
              <a:xfrm>
                <a:off x="7639" y="3875"/>
                <a:ext cx="119" cy="84"/>
              </a:xfrm>
              <a:custGeom>
                <a:avLst/>
                <a:gdLst>
                  <a:gd name="T0" fmla="*/ 84 w 119"/>
                  <a:gd name="T1" fmla="*/ 3875 h 84"/>
                  <a:gd name="T2" fmla="*/ 0 w 119"/>
                  <a:gd name="T3" fmla="*/ 3959 h 84"/>
                  <a:gd name="T4" fmla="*/ 119 w 119"/>
                  <a:gd name="T5" fmla="*/ 3941 h 84"/>
                  <a:gd name="T6" fmla="*/ 84 w 119"/>
                  <a:gd name="T7" fmla="*/ 3875 h 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9" h="84">
                    <a:moveTo>
                      <a:pt x="84" y="0"/>
                    </a:moveTo>
                    <a:lnTo>
                      <a:pt x="0" y="84"/>
                    </a:lnTo>
                    <a:lnTo>
                      <a:pt x="119" y="6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3" name="Group 40"/>
            <p:cNvGrpSpPr>
              <a:grpSpLocks/>
            </p:cNvGrpSpPr>
            <p:nvPr/>
          </p:nvGrpSpPr>
          <p:grpSpPr bwMode="auto">
            <a:xfrm>
              <a:off x="7969" y="4165"/>
              <a:ext cx="660" cy="141"/>
              <a:chOff x="7969" y="4165"/>
              <a:chExt cx="660" cy="141"/>
            </a:xfrm>
          </p:grpSpPr>
          <p:sp>
            <p:nvSpPr>
              <p:cNvPr id="22611" name="Freeform 41"/>
              <p:cNvSpPr>
                <a:spLocks/>
              </p:cNvSpPr>
              <p:nvPr/>
            </p:nvSpPr>
            <p:spPr bwMode="auto">
              <a:xfrm>
                <a:off x="7969" y="4165"/>
                <a:ext cx="660" cy="141"/>
              </a:xfrm>
              <a:custGeom>
                <a:avLst/>
                <a:gdLst>
                  <a:gd name="T0" fmla="*/ 659 w 660"/>
                  <a:gd name="T1" fmla="*/ 4165 h 141"/>
                  <a:gd name="T2" fmla="*/ 609 w 660"/>
                  <a:gd name="T3" fmla="*/ 4199 h 141"/>
                  <a:gd name="T4" fmla="*/ 556 w 660"/>
                  <a:gd name="T5" fmla="*/ 4230 h 141"/>
                  <a:gd name="T6" fmla="*/ 502 w 660"/>
                  <a:gd name="T7" fmla="*/ 4257 h 141"/>
                  <a:gd name="T8" fmla="*/ 446 w 660"/>
                  <a:gd name="T9" fmla="*/ 4280 h 141"/>
                  <a:gd name="T10" fmla="*/ 388 w 660"/>
                  <a:gd name="T11" fmla="*/ 4295 h 141"/>
                  <a:gd name="T12" fmla="*/ 299 w 660"/>
                  <a:gd name="T13" fmla="*/ 4306 h 141"/>
                  <a:gd name="T14" fmla="*/ 246 w 660"/>
                  <a:gd name="T15" fmla="*/ 4306 h 141"/>
                  <a:gd name="T16" fmla="*/ 198 w 660"/>
                  <a:gd name="T17" fmla="*/ 4301 h 141"/>
                  <a:gd name="T18" fmla="*/ 149 w 660"/>
                  <a:gd name="T19" fmla="*/ 4288 h 141"/>
                  <a:gd name="T20" fmla="*/ 97 w 660"/>
                  <a:gd name="T21" fmla="*/ 4275 h 141"/>
                  <a:gd name="T22" fmla="*/ 48 w 660"/>
                  <a:gd name="T23" fmla="*/ 4253 h 141"/>
                  <a:gd name="T24" fmla="*/ 0 w 660"/>
                  <a:gd name="T25" fmla="*/ 4222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0" h="141">
                    <a:moveTo>
                      <a:pt x="659" y="0"/>
                    </a:moveTo>
                    <a:lnTo>
                      <a:pt x="609" y="34"/>
                    </a:lnTo>
                    <a:lnTo>
                      <a:pt x="556" y="65"/>
                    </a:lnTo>
                    <a:lnTo>
                      <a:pt x="502" y="92"/>
                    </a:lnTo>
                    <a:lnTo>
                      <a:pt x="446" y="115"/>
                    </a:lnTo>
                    <a:lnTo>
                      <a:pt x="388" y="130"/>
                    </a:lnTo>
                    <a:lnTo>
                      <a:pt x="299" y="141"/>
                    </a:lnTo>
                    <a:lnTo>
                      <a:pt x="246" y="141"/>
                    </a:lnTo>
                    <a:lnTo>
                      <a:pt x="198" y="136"/>
                    </a:lnTo>
                    <a:lnTo>
                      <a:pt x="149" y="123"/>
                    </a:lnTo>
                    <a:lnTo>
                      <a:pt x="97" y="110"/>
                    </a:lnTo>
                    <a:lnTo>
                      <a:pt x="48" y="88"/>
                    </a:lnTo>
                    <a:lnTo>
                      <a:pt x="0" y="57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4" name="Group 42"/>
            <p:cNvGrpSpPr>
              <a:grpSpLocks/>
            </p:cNvGrpSpPr>
            <p:nvPr/>
          </p:nvGrpSpPr>
          <p:grpSpPr bwMode="auto">
            <a:xfrm>
              <a:off x="6602" y="2160"/>
              <a:ext cx="3309" cy="2166"/>
              <a:chOff x="6602" y="2160"/>
              <a:chExt cx="3309" cy="2166"/>
            </a:xfrm>
          </p:grpSpPr>
          <p:sp>
            <p:nvSpPr>
              <p:cNvPr id="22605" name="Freeform 43"/>
              <p:cNvSpPr>
                <a:spLocks/>
              </p:cNvSpPr>
              <p:nvPr/>
            </p:nvSpPr>
            <p:spPr bwMode="auto">
              <a:xfrm>
                <a:off x="7885" y="4165"/>
                <a:ext cx="115" cy="97"/>
              </a:xfrm>
              <a:custGeom>
                <a:avLst/>
                <a:gdLst>
                  <a:gd name="T0" fmla="*/ 0 w 115"/>
                  <a:gd name="T1" fmla="*/ 4165 h 97"/>
                  <a:gd name="T2" fmla="*/ 71 w 115"/>
                  <a:gd name="T3" fmla="*/ 4262 h 97"/>
                  <a:gd name="T4" fmla="*/ 115 w 115"/>
                  <a:gd name="T5" fmla="*/ 4200 h 97"/>
                  <a:gd name="T6" fmla="*/ 0 w 115"/>
                  <a:gd name="T7" fmla="*/ 4165 h 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97">
                    <a:moveTo>
                      <a:pt x="0" y="0"/>
                    </a:moveTo>
                    <a:lnTo>
                      <a:pt x="71" y="97"/>
                    </a:lnTo>
                    <a:lnTo>
                      <a:pt x="11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6" name="Text Box 44"/>
              <p:cNvSpPr txBox="1">
                <a:spLocks noChangeArrowheads="1"/>
              </p:cNvSpPr>
              <p:nvPr/>
            </p:nvSpPr>
            <p:spPr bwMode="auto">
              <a:xfrm>
                <a:off x="7965" y="2160"/>
                <a:ext cx="66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File System </a:t>
                </a:r>
                <a:endParaRPr lang="en-US" sz="1200"/>
              </a:p>
            </p:txBody>
          </p:sp>
          <p:sp>
            <p:nvSpPr>
              <p:cNvPr id="22607" name="Text Box 45"/>
              <p:cNvSpPr txBox="1">
                <a:spLocks noChangeArrowheads="1"/>
              </p:cNvSpPr>
              <p:nvPr/>
            </p:nvSpPr>
            <p:spPr bwMode="auto">
              <a:xfrm>
                <a:off x="6602" y="3016"/>
                <a:ext cx="510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Memory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Manager </a:t>
                </a:r>
                <a:endParaRPr lang="en-US" sz="1200"/>
              </a:p>
            </p:txBody>
          </p:sp>
          <p:sp>
            <p:nvSpPr>
              <p:cNvPr id="22608" name="Text Box 46"/>
              <p:cNvSpPr txBox="1">
                <a:spLocks noChangeArrowheads="1"/>
              </p:cNvSpPr>
              <p:nvPr/>
            </p:nvSpPr>
            <p:spPr bwMode="auto">
              <a:xfrm>
                <a:off x="9410" y="3016"/>
                <a:ext cx="501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Network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Interface </a:t>
                </a:r>
                <a:endParaRPr lang="en-US" sz="1200"/>
              </a:p>
            </p:txBody>
          </p:sp>
          <p:sp>
            <p:nvSpPr>
              <p:cNvPr id="22609" name="Text Box 47"/>
              <p:cNvSpPr txBox="1">
                <a:spLocks noChangeArrowheads="1"/>
              </p:cNvSpPr>
              <p:nvPr/>
            </p:nvSpPr>
            <p:spPr bwMode="auto">
              <a:xfrm>
                <a:off x="7108" y="4005"/>
                <a:ext cx="567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Process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Scheduler </a:t>
                </a:r>
                <a:endParaRPr lang="en-US" sz="1200"/>
              </a:p>
            </p:txBody>
          </p:sp>
          <p:sp>
            <p:nvSpPr>
              <p:cNvPr id="22610" name="Text Box 48"/>
              <p:cNvSpPr txBox="1">
                <a:spLocks noChangeArrowheads="1"/>
              </p:cNvSpPr>
              <p:nvPr/>
            </p:nvSpPr>
            <p:spPr bwMode="auto">
              <a:xfrm>
                <a:off x="8707" y="4005"/>
                <a:ext cx="91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58000"/>
                  </a:lnSpc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Inter-Process </a:t>
                </a:r>
              </a:p>
              <a:p>
                <a:pPr>
                  <a:lnSpc>
                    <a:spcPct val="63000"/>
                  </a:lnSpc>
                  <a:spcBef>
                    <a:spcPts val="63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Communication </a:t>
                </a:r>
                <a:endParaRPr lang="en-US" sz="1200"/>
              </a:p>
            </p:txBody>
          </p:sp>
        </p:grpSp>
      </p:grp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990600" y="4470400"/>
            <a:ext cx="990600" cy="677333"/>
            <a:chOff x="6486" y="-810"/>
            <a:chExt cx="994" cy="662"/>
          </a:xfrm>
        </p:grpSpPr>
        <p:grpSp>
          <p:nvGrpSpPr>
            <p:cNvPr id="22561" name="Group 50"/>
            <p:cNvGrpSpPr>
              <a:grpSpLocks/>
            </p:cNvGrpSpPr>
            <p:nvPr/>
          </p:nvGrpSpPr>
          <p:grpSpPr bwMode="auto">
            <a:xfrm>
              <a:off x="6488" y="-481"/>
              <a:ext cx="989" cy="330"/>
              <a:chOff x="6488" y="-481"/>
              <a:chExt cx="989" cy="330"/>
            </a:xfrm>
          </p:grpSpPr>
          <p:sp>
            <p:nvSpPr>
              <p:cNvPr id="22583" name="Freeform 51"/>
              <p:cNvSpPr>
                <a:spLocks/>
              </p:cNvSpPr>
              <p:nvPr/>
            </p:nvSpPr>
            <p:spPr bwMode="auto">
              <a:xfrm>
                <a:off x="6488" y="-481"/>
                <a:ext cx="989" cy="330"/>
              </a:xfrm>
              <a:custGeom>
                <a:avLst/>
                <a:gdLst>
                  <a:gd name="T0" fmla="*/ 0 w 989"/>
                  <a:gd name="T1" fmla="*/ -151 h 330"/>
                  <a:gd name="T2" fmla="*/ 989 w 989"/>
                  <a:gd name="T3" fmla="*/ -151 h 330"/>
                  <a:gd name="T4" fmla="*/ 989 w 989"/>
                  <a:gd name="T5" fmla="*/ -481 h 330"/>
                  <a:gd name="T6" fmla="*/ 0 w 989"/>
                  <a:gd name="T7" fmla="*/ -481 h 330"/>
                  <a:gd name="T8" fmla="*/ 0 w 989"/>
                  <a:gd name="T9" fmla="*/ -151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89" h="330">
                    <a:moveTo>
                      <a:pt x="0" y="330"/>
                    </a:moveTo>
                    <a:lnTo>
                      <a:pt x="989" y="330"/>
                    </a:lnTo>
                    <a:lnTo>
                      <a:pt x="989" y="0"/>
                    </a:lnTo>
                    <a:lnTo>
                      <a:pt x="0" y="0"/>
                    </a:lnTo>
                    <a:lnTo>
                      <a:pt x="0" y="330"/>
                    </a:lnTo>
                    <a:close/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2" name="Group 52"/>
            <p:cNvGrpSpPr>
              <a:grpSpLocks/>
            </p:cNvGrpSpPr>
            <p:nvPr/>
          </p:nvGrpSpPr>
          <p:grpSpPr bwMode="auto">
            <a:xfrm>
              <a:off x="7064" y="-709"/>
              <a:ext cx="58" cy="229"/>
              <a:chOff x="7064" y="-709"/>
              <a:chExt cx="58" cy="229"/>
            </a:xfrm>
          </p:grpSpPr>
          <p:sp>
            <p:nvSpPr>
              <p:cNvPr id="22582" name="Freeform 53"/>
              <p:cNvSpPr>
                <a:spLocks/>
              </p:cNvSpPr>
              <p:nvPr/>
            </p:nvSpPr>
            <p:spPr bwMode="auto">
              <a:xfrm>
                <a:off x="7064" y="-709"/>
                <a:ext cx="58" cy="229"/>
              </a:xfrm>
              <a:custGeom>
                <a:avLst/>
                <a:gdLst>
                  <a:gd name="T0" fmla="*/ 57 w 58"/>
                  <a:gd name="T1" fmla="*/ -709 h 229"/>
                  <a:gd name="T2" fmla="*/ 0 w 58"/>
                  <a:gd name="T3" fmla="*/ -481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29">
                    <a:moveTo>
                      <a:pt x="57" y="0"/>
                    </a:moveTo>
                    <a:lnTo>
                      <a:pt x="0" y="22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3" name="Group 54"/>
            <p:cNvGrpSpPr>
              <a:grpSpLocks/>
            </p:cNvGrpSpPr>
            <p:nvPr/>
          </p:nvGrpSpPr>
          <p:grpSpPr bwMode="auto">
            <a:xfrm>
              <a:off x="7081" y="-810"/>
              <a:ext cx="75" cy="119"/>
              <a:chOff x="7081" y="-810"/>
              <a:chExt cx="75" cy="119"/>
            </a:xfrm>
          </p:grpSpPr>
          <p:sp>
            <p:nvSpPr>
              <p:cNvPr id="22581" name="Freeform 55"/>
              <p:cNvSpPr>
                <a:spLocks/>
              </p:cNvSpPr>
              <p:nvPr/>
            </p:nvSpPr>
            <p:spPr bwMode="auto">
              <a:xfrm>
                <a:off x="7081" y="-810"/>
                <a:ext cx="75" cy="119"/>
              </a:xfrm>
              <a:custGeom>
                <a:avLst/>
                <a:gdLst>
                  <a:gd name="T0" fmla="*/ 66 w 75"/>
                  <a:gd name="T1" fmla="*/ -810 h 119"/>
                  <a:gd name="T2" fmla="*/ 0 w 75"/>
                  <a:gd name="T3" fmla="*/ -709 h 119"/>
                  <a:gd name="T4" fmla="*/ 75 w 75"/>
                  <a:gd name="T5" fmla="*/ -692 h 119"/>
                  <a:gd name="T6" fmla="*/ 66 w 75"/>
                  <a:gd name="T7" fmla="*/ -810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9">
                    <a:moveTo>
                      <a:pt x="66" y="0"/>
                    </a:moveTo>
                    <a:lnTo>
                      <a:pt x="0" y="101"/>
                    </a:lnTo>
                    <a:lnTo>
                      <a:pt x="75" y="11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4" name="Group 56"/>
            <p:cNvGrpSpPr>
              <a:grpSpLocks/>
            </p:cNvGrpSpPr>
            <p:nvPr/>
          </p:nvGrpSpPr>
          <p:grpSpPr bwMode="auto">
            <a:xfrm>
              <a:off x="6980" y="-705"/>
              <a:ext cx="2" cy="225"/>
              <a:chOff x="6980" y="-705"/>
              <a:chExt cx="2" cy="225"/>
            </a:xfrm>
          </p:grpSpPr>
          <p:sp>
            <p:nvSpPr>
              <p:cNvPr id="22580" name="Freeform 57"/>
              <p:cNvSpPr>
                <a:spLocks/>
              </p:cNvSpPr>
              <p:nvPr/>
            </p:nvSpPr>
            <p:spPr bwMode="auto">
              <a:xfrm>
                <a:off x="6980" y="-705"/>
                <a:ext cx="2" cy="225"/>
              </a:xfrm>
              <a:custGeom>
                <a:avLst/>
                <a:gdLst>
                  <a:gd name="T0" fmla="*/ 0 w 2"/>
                  <a:gd name="T1" fmla="*/ -705 h 225"/>
                  <a:gd name="T2" fmla="*/ 0 w 2"/>
                  <a:gd name="T3" fmla="*/ -481 h 2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25">
                    <a:moveTo>
                      <a:pt x="0" y="0"/>
                    </a:moveTo>
                    <a:lnTo>
                      <a:pt x="0" y="22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5" name="Group 58"/>
            <p:cNvGrpSpPr>
              <a:grpSpLocks/>
            </p:cNvGrpSpPr>
            <p:nvPr/>
          </p:nvGrpSpPr>
          <p:grpSpPr bwMode="auto">
            <a:xfrm>
              <a:off x="6945" y="-810"/>
              <a:ext cx="75" cy="115"/>
              <a:chOff x="6945" y="-810"/>
              <a:chExt cx="75" cy="115"/>
            </a:xfrm>
          </p:grpSpPr>
          <p:sp>
            <p:nvSpPr>
              <p:cNvPr id="22579" name="Freeform 59"/>
              <p:cNvSpPr>
                <a:spLocks/>
              </p:cNvSpPr>
              <p:nvPr/>
            </p:nvSpPr>
            <p:spPr bwMode="auto">
              <a:xfrm>
                <a:off x="6945" y="-810"/>
                <a:ext cx="75" cy="115"/>
              </a:xfrm>
              <a:custGeom>
                <a:avLst/>
                <a:gdLst>
                  <a:gd name="T0" fmla="*/ 35 w 75"/>
                  <a:gd name="T1" fmla="*/ -810 h 115"/>
                  <a:gd name="T2" fmla="*/ 0 w 75"/>
                  <a:gd name="T3" fmla="*/ -696 h 115"/>
                  <a:gd name="T4" fmla="*/ 75 w 75"/>
                  <a:gd name="T5" fmla="*/ -696 h 115"/>
                  <a:gd name="T6" fmla="*/ 35 w 75"/>
                  <a:gd name="T7" fmla="*/ -810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35" y="0"/>
                    </a:moveTo>
                    <a:lnTo>
                      <a:pt x="0" y="114"/>
                    </a:lnTo>
                    <a:lnTo>
                      <a:pt x="75" y="11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6" name="Group 60"/>
            <p:cNvGrpSpPr>
              <a:grpSpLocks/>
            </p:cNvGrpSpPr>
            <p:nvPr/>
          </p:nvGrpSpPr>
          <p:grpSpPr bwMode="auto">
            <a:xfrm>
              <a:off x="7147" y="-639"/>
              <a:ext cx="106" cy="159"/>
              <a:chOff x="7147" y="-639"/>
              <a:chExt cx="106" cy="159"/>
            </a:xfrm>
          </p:grpSpPr>
          <p:sp>
            <p:nvSpPr>
              <p:cNvPr id="22578" name="Freeform 61"/>
              <p:cNvSpPr>
                <a:spLocks/>
              </p:cNvSpPr>
              <p:nvPr/>
            </p:nvSpPr>
            <p:spPr bwMode="auto">
              <a:xfrm>
                <a:off x="7147" y="-639"/>
                <a:ext cx="106" cy="159"/>
              </a:xfrm>
              <a:custGeom>
                <a:avLst/>
                <a:gdLst>
                  <a:gd name="T0" fmla="*/ 106 w 106"/>
                  <a:gd name="T1" fmla="*/ -639 h 159"/>
                  <a:gd name="T2" fmla="*/ 0 w 106"/>
                  <a:gd name="T3" fmla="*/ -481 h 15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6" h="159">
                    <a:moveTo>
                      <a:pt x="106" y="0"/>
                    </a:moveTo>
                    <a:lnTo>
                      <a:pt x="0" y="15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7" name="Group 62"/>
            <p:cNvGrpSpPr>
              <a:grpSpLocks/>
            </p:cNvGrpSpPr>
            <p:nvPr/>
          </p:nvGrpSpPr>
          <p:grpSpPr bwMode="auto">
            <a:xfrm>
              <a:off x="7217" y="-727"/>
              <a:ext cx="93" cy="115"/>
              <a:chOff x="7217" y="-727"/>
              <a:chExt cx="93" cy="115"/>
            </a:xfrm>
          </p:grpSpPr>
          <p:sp>
            <p:nvSpPr>
              <p:cNvPr id="22577" name="Freeform 63"/>
              <p:cNvSpPr>
                <a:spLocks/>
              </p:cNvSpPr>
              <p:nvPr/>
            </p:nvSpPr>
            <p:spPr bwMode="auto">
              <a:xfrm>
                <a:off x="7217" y="-727"/>
                <a:ext cx="93" cy="115"/>
              </a:xfrm>
              <a:custGeom>
                <a:avLst/>
                <a:gdLst>
                  <a:gd name="T0" fmla="*/ 93 w 93"/>
                  <a:gd name="T1" fmla="*/ -727 h 115"/>
                  <a:gd name="T2" fmla="*/ 0 w 93"/>
                  <a:gd name="T3" fmla="*/ -652 h 115"/>
                  <a:gd name="T4" fmla="*/ 62 w 93"/>
                  <a:gd name="T5" fmla="*/ -613 h 115"/>
                  <a:gd name="T6" fmla="*/ 93 w 93"/>
                  <a:gd name="T7" fmla="*/ -727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93" y="0"/>
                    </a:moveTo>
                    <a:lnTo>
                      <a:pt x="0" y="75"/>
                    </a:lnTo>
                    <a:lnTo>
                      <a:pt x="62" y="11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8" name="Group 64"/>
            <p:cNvGrpSpPr>
              <a:grpSpLocks/>
            </p:cNvGrpSpPr>
            <p:nvPr/>
          </p:nvGrpSpPr>
          <p:grpSpPr bwMode="auto">
            <a:xfrm>
              <a:off x="6738" y="-635"/>
              <a:ext cx="80" cy="154"/>
              <a:chOff x="6738" y="-635"/>
              <a:chExt cx="80" cy="154"/>
            </a:xfrm>
          </p:grpSpPr>
          <p:sp>
            <p:nvSpPr>
              <p:cNvPr id="22576" name="Freeform 65"/>
              <p:cNvSpPr>
                <a:spLocks/>
              </p:cNvSpPr>
              <p:nvPr/>
            </p:nvSpPr>
            <p:spPr bwMode="auto">
              <a:xfrm>
                <a:off x="6738" y="-635"/>
                <a:ext cx="80" cy="154"/>
              </a:xfrm>
              <a:custGeom>
                <a:avLst/>
                <a:gdLst>
                  <a:gd name="T0" fmla="*/ 0 w 80"/>
                  <a:gd name="T1" fmla="*/ -635 h 154"/>
                  <a:gd name="T2" fmla="*/ 80 w 80"/>
                  <a:gd name="T3" fmla="*/ -481 h 1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" h="154">
                    <a:moveTo>
                      <a:pt x="0" y="0"/>
                    </a:moveTo>
                    <a:lnTo>
                      <a:pt x="80" y="154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69" name="Group 66"/>
            <p:cNvGrpSpPr>
              <a:grpSpLocks/>
            </p:cNvGrpSpPr>
            <p:nvPr/>
          </p:nvGrpSpPr>
          <p:grpSpPr bwMode="auto">
            <a:xfrm>
              <a:off x="6690" y="-727"/>
              <a:ext cx="84" cy="119"/>
              <a:chOff x="6690" y="-727"/>
              <a:chExt cx="84" cy="119"/>
            </a:xfrm>
          </p:grpSpPr>
          <p:sp>
            <p:nvSpPr>
              <p:cNvPr id="22575" name="Freeform 67"/>
              <p:cNvSpPr>
                <a:spLocks/>
              </p:cNvSpPr>
              <p:nvPr/>
            </p:nvSpPr>
            <p:spPr bwMode="auto">
              <a:xfrm>
                <a:off x="6690" y="-727"/>
                <a:ext cx="84" cy="119"/>
              </a:xfrm>
              <a:custGeom>
                <a:avLst/>
                <a:gdLst>
                  <a:gd name="T0" fmla="*/ 0 w 84"/>
                  <a:gd name="T1" fmla="*/ -727 h 119"/>
                  <a:gd name="T2" fmla="*/ 18 w 84"/>
                  <a:gd name="T3" fmla="*/ -608 h 119"/>
                  <a:gd name="T4" fmla="*/ 84 w 84"/>
                  <a:gd name="T5" fmla="*/ -643 h 119"/>
                  <a:gd name="T6" fmla="*/ 0 w 84"/>
                  <a:gd name="T7" fmla="*/ -727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19">
                    <a:moveTo>
                      <a:pt x="0" y="0"/>
                    </a:moveTo>
                    <a:lnTo>
                      <a:pt x="18" y="119"/>
                    </a:lnTo>
                    <a:lnTo>
                      <a:pt x="84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0" name="Group 68"/>
            <p:cNvGrpSpPr>
              <a:grpSpLocks/>
            </p:cNvGrpSpPr>
            <p:nvPr/>
          </p:nvGrpSpPr>
          <p:grpSpPr bwMode="auto">
            <a:xfrm>
              <a:off x="6840" y="-709"/>
              <a:ext cx="58" cy="229"/>
              <a:chOff x="6840" y="-709"/>
              <a:chExt cx="58" cy="229"/>
            </a:xfrm>
          </p:grpSpPr>
          <p:sp>
            <p:nvSpPr>
              <p:cNvPr id="22574" name="Freeform 69"/>
              <p:cNvSpPr>
                <a:spLocks/>
              </p:cNvSpPr>
              <p:nvPr/>
            </p:nvSpPr>
            <p:spPr bwMode="auto">
              <a:xfrm>
                <a:off x="6840" y="-709"/>
                <a:ext cx="58" cy="229"/>
              </a:xfrm>
              <a:custGeom>
                <a:avLst/>
                <a:gdLst>
                  <a:gd name="T0" fmla="*/ 0 w 58"/>
                  <a:gd name="T1" fmla="*/ -709 h 229"/>
                  <a:gd name="T2" fmla="*/ 57 w 58"/>
                  <a:gd name="T3" fmla="*/ -481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29">
                    <a:moveTo>
                      <a:pt x="0" y="0"/>
                    </a:moveTo>
                    <a:lnTo>
                      <a:pt x="57" y="228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1" name="Group 70"/>
            <p:cNvGrpSpPr>
              <a:grpSpLocks/>
            </p:cNvGrpSpPr>
            <p:nvPr/>
          </p:nvGrpSpPr>
          <p:grpSpPr bwMode="auto">
            <a:xfrm>
              <a:off x="6804" y="-810"/>
              <a:ext cx="75" cy="119"/>
              <a:chOff x="6804" y="-810"/>
              <a:chExt cx="75" cy="119"/>
            </a:xfrm>
          </p:grpSpPr>
          <p:sp>
            <p:nvSpPr>
              <p:cNvPr id="22572" name="Freeform 71"/>
              <p:cNvSpPr>
                <a:spLocks/>
              </p:cNvSpPr>
              <p:nvPr/>
            </p:nvSpPr>
            <p:spPr bwMode="auto">
              <a:xfrm>
                <a:off x="6804" y="-810"/>
                <a:ext cx="75" cy="119"/>
              </a:xfrm>
              <a:custGeom>
                <a:avLst/>
                <a:gdLst>
                  <a:gd name="T0" fmla="*/ 14 w 75"/>
                  <a:gd name="T1" fmla="*/ -810 h 119"/>
                  <a:gd name="T2" fmla="*/ 0 w 75"/>
                  <a:gd name="T3" fmla="*/ -692 h 119"/>
                  <a:gd name="T4" fmla="*/ 75 w 75"/>
                  <a:gd name="T5" fmla="*/ -709 h 119"/>
                  <a:gd name="T6" fmla="*/ 14 w 75"/>
                  <a:gd name="T7" fmla="*/ -810 h 11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9">
                    <a:moveTo>
                      <a:pt x="14" y="0"/>
                    </a:moveTo>
                    <a:lnTo>
                      <a:pt x="0" y="118"/>
                    </a:lnTo>
                    <a:lnTo>
                      <a:pt x="75" y="10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Text Box 72"/>
              <p:cNvSpPr txBox="1">
                <a:spLocks noChangeArrowheads="1"/>
              </p:cNvSpPr>
              <p:nvPr/>
            </p:nvSpPr>
            <p:spPr bwMode="auto">
              <a:xfrm>
                <a:off x="6488" y="-481"/>
                <a:ext cx="989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400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Initialization</a:t>
                </a:r>
                <a:endParaRPr lang="en-US" sz="1200"/>
              </a:p>
            </p:txBody>
          </p:sp>
        </p:grpSp>
      </p:grpSp>
      <p:grpSp>
        <p:nvGrpSpPr>
          <p:cNvPr id="22532" name="Group 73"/>
          <p:cNvGrpSpPr>
            <a:grpSpLocks/>
          </p:cNvGrpSpPr>
          <p:nvPr/>
        </p:nvGrpSpPr>
        <p:grpSpPr bwMode="auto">
          <a:xfrm>
            <a:off x="6781800" y="4470400"/>
            <a:ext cx="838200" cy="677333"/>
            <a:chOff x="9125" y="-948"/>
            <a:chExt cx="989" cy="662"/>
          </a:xfrm>
        </p:grpSpPr>
        <p:grpSp>
          <p:nvGrpSpPr>
            <p:cNvPr id="22540" name="Group 74"/>
            <p:cNvGrpSpPr>
              <a:grpSpLocks/>
            </p:cNvGrpSpPr>
            <p:nvPr/>
          </p:nvGrpSpPr>
          <p:grpSpPr bwMode="auto">
            <a:xfrm>
              <a:off x="9683" y="-946"/>
              <a:ext cx="58" cy="233"/>
              <a:chOff x="9683" y="-946"/>
              <a:chExt cx="58" cy="233"/>
            </a:xfrm>
          </p:grpSpPr>
          <p:sp>
            <p:nvSpPr>
              <p:cNvPr id="22560" name="Freeform 75"/>
              <p:cNvSpPr>
                <a:spLocks/>
              </p:cNvSpPr>
              <p:nvPr/>
            </p:nvSpPr>
            <p:spPr bwMode="auto">
              <a:xfrm>
                <a:off x="9683" y="-946"/>
                <a:ext cx="58" cy="233"/>
              </a:xfrm>
              <a:custGeom>
                <a:avLst/>
                <a:gdLst>
                  <a:gd name="T0" fmla="*/ 57 w 58"/>
                  <a:gd name="T1" fmla="*/ -946 h 233"/>
                  <a:gd name="T2" fmla="*/ 0 w 58"/>
                  <a:gd name="T3" fmla="*/ -713 h 2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33">
                    <a:moveTo>
                      <a:pt x="57" y="0"/>
                    </a:moveTo>
                    <a:lnTo>
                      <a:pt x="0" y="23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76"/>
            <p:cNvGrpSpPr>
              <a:grpSpLocks/>
            </p:cNvGrpSpPr>
            <p:nvPr/>
          </p:nvGrpSpPr>
          <p:grpSpPr bwMode="auto">
            <a:xfrm>
              <a:off x="9648" y="-731"/>
              <a:ext cx="75" cy="115"/>
              <a:chOff x="9648" y="-731"/>
              <a:chExt cx="75" cy="115"/>
            </a:xfrm>
          </p:grpSpPr>
          <p:sp>
            <p:nvSpPr>
              <p:cNvPr id="22559" name="Freeform 77"/>
              <p:cNvSpPr>
                <a:spLocks/>
              </p:cNvSpPr>
              <p:nvPr/>
            </p:nvSpPr>
            <p:spPr bwMode="auto">
              <a:xfrm>
                <a:off x="9648" y="-731"/>
                <a:ext cx="75" cy="115"/>
              </a:xfrm>
              <a:custGeom>
                <a:avLst/>
                <a:gdLst>
                  <a:gd name="T0" fmla="*/ 0 w 75"/>
                  <a:gd name="T1" fmla="*/ -731 h 115"/>
                  <a:gd name="T2" fmla="*/ 8 w 75"/>
                  <a:gd name="T3" fmla="*/ -616 h 115"/>
                  <a:gd name="T4" fmla="*/ 74 w 75"/>
                  <a:gd name="T5" fmla="*/ -713 h 115"/>
                  <a:gd name="T6" fmla="*/ 0 w 75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0" y="0"/>
                    </a:moveTo>
                    <a:lnTo>
                      <a:pt x="8" y="115"/>
                    </a:lnTo>
                    <a:lnTo>
                      <a:pt x="7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2" name="Group 78"/>
            <p:cNvGrpSpPr>
              <a:grpSpLocks/>
            </p:cNvGrpSpPr>
            <p:nvPr/>
          </p:nvGrpSpPr>
          <p:grpSpPr bwMode="auto">
            <a:xfrm>
              <a:off x="9577" y="-946"/>
              <a:ext cx="2" cy="229"/>
              <a:chOff x="9577" y="-946"/>
              <a:chExt cx="2" cy="229"/>
            </a:xfrm>
          </p:grpSpPr>
          <p:sp>
            <p:nvSpPr>
              <p:cNvPr id="22558" name="Freeform 79"/>
              <p:cNvSpPr>
                <a:spLocks/>
              </p:cNvSpPr>
              <p:nvPr/>
            </p:nvSpPr>
            <p:spPr bwMode="auto">
              <a:xfrm>
                <a:off x="9577" y="-946"/>
                <a:ext cx="2" cy="229"/>
              </a:xfrm>
              <a:custGeom>
                <a:avLst/>
                <a:gdLst>
                  <a:gd name="T0" fmla="*/ 0 w 2"/>
                  <a:gd name="T1" fmla="*/ -946 h 229"/>
                  <a:gd name="T2" fmla="*/ 0 w 2"/>
                  <a:gd name="T3" fmla="*/ -717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" h="229">
                    <a:moveTo>
                      <a:pt x="0" y="0"/>
                    </a:moveTo>
                    <a:lnTo>
                      <a:pt x="0" y="229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3" name="Group 80"/>
            <p:cNvGrpSpPr>
              <a:grpSpLocks/>
            </p:cNvGrpSpPr>
            <p:nvPr/>
          </p:nvGrpSpPr>
          <p:grpSpPr bwMode="auto">
            <a:xfrm>
              <a:off x="9538" y="-726"/>
              <a:ext cx="75" cy="110"/>
              <a:chOff x="9538" y="-726"/>
              <a:chExt cx="75" cy="110"/>
            </a:xfrm>
          </p:grpSpPr>
          <p:sp>
            <p:nvSpPr>
              <p:cNvPr id="22557" name="Freeform 81"/>
              <p:cNvSpPr>
                <a:spLocks/>
              </p:cNvSpPr>
              <p:nvPr/>
            </p:nvSpPr>
            <p:spPr bwMode="auto">
              <a:xfrm>
                <a:off x="9538" y="-726"/>
                <a:ext cx="75" cy="110"/>
              </a:xfrm>
              <a:custGeom>
                <a:avLst/>
                <a:gdLst>
                  <a:gd name="T0" fmla="*/ 74 w 75"/>
                  <a:gd name="T1" fmla="*/ -726 h 110"/>
                  <a:gd name="T2" fmla="*/ 0 w 75"/>
                  <a:gd name="T3" fmla="*/ -726 h 110"/>
                  <a:gd name="T4" fmla="*/ 39 w 75"/>
                  <a:gd name="T5" fmla="*/ -616 h 110"/>
                  <a:gd name="T6" fmla="*/ 74 w 75"/>
                  <a:gd name="T7" fmla="*/ -726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0">
                    <a:moveTo>
                      <a:pt x="74" y="0"/>
                    </a:moveTo>
                    <a:lnTo>
                      <a:pt x="0" y="0"/>
                    </a:lnTo>
                    <a:lnTo>
                      <a:pt x="39" y="11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4" name="Group 82"/>
            <p:cNvGrpSpPr>
              <a:grpSpLocks/>
            </p:cNvGrpSpPr>
            <p:nvPr/>
          </p:nvGrpSpPr>
          <p:grpSpPr bwMode="auto">
            <a:xfrm>
              <a:off x="9797" y="-862"/>
              <a:ext cx="110" cy="163"/>
              <a:chOff x="9797" y="-862"/>
              <a:chExt cx="110" cy="163"/>
            </a:xfrm>
          </p:grpSpPr>
          <p:sp>
            <p:nvSpPr>
              <p:cNvPr id="22556" name="Freeform 83"/>
              <p:cNvSpPr>
                <a:spLocks/>
              </p:cNvSpPr>
              <p:nvPr/>
            </p:nvSpPr>
            <p:spPr bwMode="auto">
              <a:xfrm>
                <a:off x="9797" y="-862"/>
                <a:ext cx="110" cy="163"/>
              </a:xfrm>
              <a:custGeom>
                <a:avLst/>
                <a:gdLst>
                  <a:gd name="T0" fmla="*/ 110 w 110"/>
                  <a:gd name="T1" fmla="*/ -862 h 163"/>
                  <a:gd name="T2" fmla="*/ 0 w 110"/>
                  <a:gd name="T3" fmla="*/ -700 h 16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0" h="163">
                    <a:moveTo>
                      <a:pt x="110" y="0"/>
                    </a:moveTo>
                    <a:lnTo>
                      <a:pt x="0" y="162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84"/>
            <p:cNvGrpSpPr>
              <a:grpSpLocks/>
            </p:cNvGrpSpPr>
            <p:nvPr/>
          </p:nvGrpSpPr>
          <p:grpSpPr bwMode="auto">
            <a:xfrm>
              <a:off x="9740" y="-731"/>
              <a:ext cx="93" cy="115"/>
              <a:chOff x="9740" y="-731"/>
              <a:chExt cx="93" cy="115"/>
            </a:xfrm>
          </p:grpSpPr>
          <p:sp>
            <p:nvSpPr>
              <p:cNvPr id="22555" name="Freeform 85"/>
              <p:cNvSpPr>
                <a:spLocks/>
              </p:cNvSpPr>
              <p:nvPr/>
            </p:nvSpPr>
            <p:spPr bwMode="auto">
              <a:xfrm>
                <a:off x="9740" y="-731"/>
                <a:ext cx="93" cy="115"/>
              </a:xfrm>
              <a:custGeom>
                <a:avLst/>
                <a:gdLst>
                  <a:gd name="T0" fmla="*/ 31 w 93"/>
                  <a:gd name="T1" fmla="*/ -731 h 115"/>
                  <a:gd name="T2" fmla="*/ 0 w 93"/>
                  <a:gd name="T3" fmla="*/ -616 h 115"/>
                  <a:gd name="T4" fmla="*/ 92 w 93"/>
                  <a:gd name="T5" fmla="*/ -687 h 115"/>
                  <a:gd name="T6" fmla="*/ 31 w 93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3" h="115">
                    <a:moveTo>
                      <a:pt x="31" y="0"/>
                    </a:moveTo>
                    <a:lnTo>
                      <a:pt x="0" y="115"/>
                    </a:lnTo>
                    <a:lnTo>
                      <a:pt x="92" y="4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6" name="Group 86"/>
            <p:cNvGrpSpPr>
              <a:grpSpLocks/>
            </p:cNvGrpSpPr>
            <p:nvPr/>
          </p:nvGrpSpPr>
          <p:grpSpPr bwMode="auto">
            <a:xfrm>
              <a:off x="9287" y="-862"/>
              <a:ext cx="80" cy="154"/>
              <a:chOff x="9287" y="-862"/>
              <a:chExt cx="80" cy="154"/>
            </a:xfrm>
          </p:grpSpPr>
          <p:sp>
            <p:nvSpPr>
              <p:cNvPr id="22554" name="Freeform 87"/>
              <p:cNvSpPr>
                <a:spLocks/>
              </p:cNvSpPr>
              <p:nvPr/>
            </p:nvSpPr>
            <p:spPr bwMode="auto">
              <a:xfrm>
                <a:off x="9287" y="-862"/>
                <a:ext cx="80" cy="154"/>
              </a:xfrm>
              <a:custGeom>
                <a:avLst/>
                <a:gdLst>
                  <a:gd name="T0" fmla="*/ 0 w 80"/>
                  <a:gd name="T1" fmla="*/ -862 h 154"/>
                  <a:gd name="T2" fmla="*/ 79 w 80"/>
                  <a:gd name="T3" fmla="*/ -709 h 1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" h="154">
                    <a:moveTo>
                      <a:pt x="0" y="0"/>
                    </a:moveTo>
                    <a:lnTo>
                      <a:pt x="79" y="15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7" name="Group 88"/>
            <p:cNvGrpSpPr>
              <a:grpSpLocks/>
            </p:cNvGrpSpPr>
            <p:nvPr/>
          </p:nvGrpSpPr>
          <p:grpSpPr bwMode="auto">
            <a:xfrm>
              <a:off x="9327" y="-731"/>
              <a:ext cx="84" cy="115"/>
              <a:chOff x="9327" y="-731"/>
              <a:chExt cx="84" cy="115"/>
            </a:xfrm>
          </p:grpSpPr>
          <p:sp>
            <p:nvSpPr>
              <p:cNvPr id="22553" name="Freeform 89"/>
              <p:cNvSpPr>
                <a:spLocks/>
              </p:cNvSpPr>
              <p:nvPr/>
            </p:nvSpPr>
            <p:spPr bwMode="auto">
              <a:xfrm>
                <a:off x="9327" y="-731"/>
                <a:ext cx="84" cy="115"/>
              </a:xfrm>
              <a:custGeom>
                <a:avLst/>
                <a:gdLst>
                  <a:gd name="T0" fmla="*/ 66 w 84"/>
                  <a:gd name="T1" fmla="*/ -731 h 115"/>
                  <a:gd name="T2" fmla="*/ 0 w 84"/>
                  <a:gd name="T3" fmla="*/ -700 h 115"/>
                  <a:gd name="T4" fmla="*/ 83 w 84"/>
                  <a:gd name="T5" fmla="*/ -616 h 115"/>
                  <a:gd name="T6" fmla="*/ 66 w 84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4" h="115">
                    <a:moveTo>
                      <a:pt x="66" y="0"/>
                    </a:moveTo>
                    <a:lnTo>
                      <a:pt x="0" y="31"/>
                    </a:lnTo>
                    <a:lnTo>
                      <a:pt x="83" y="115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8" name="Group 90"/>
            <p:cNvGrpSpPr>
              <a:grpSpLocks/>
            </p:cNvGrpSpPr>
            <p:nvPr/>
          </p:nvGrpSpPr>
          <p:grpSpPr bwMode="auto">
            <a:xfrm>
              <a:off x="9410" y="-946"/>
              <a:ext cx="58" cy="233"/>
              <a:chOff x="9410" y="-946"/>
              <a:chExt cx="58" cy="233"/>
            </a:xfrm>
          </p:grpSpPr>
          <p:sp>
            <p:nvSpPr>
              <p:cNvPr id="22552" name="Freeform 91"/>
              <p:cNvSpPr>
                <a:spLocks/>
              </p:cNvSpPr>
              <p:nvPr/>
            </p:nvSpPr>
            <p:spPr bwMode="auto">
              <a:xfrm>
                <a:off x="9410" y="-946"/>
                <a:ext cx="58" cy="233"/>
              </a:xfrm>
              <a:custGeom>
                <a:avLst/>
                <a:gdLst>
                  <a:gd name="T0" fmla="*/ 0 w 58"/>
                  <a:gd name="T1" fmla="*/ -946 h 233"/>
                  <a:gd name="T2" fmla="*/ 57 w 58"/>
                  <a:gd name="T3" fmla="*/ -713 h 23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8" h="233">
                    <a:moveTo>
                      <a:pt x="0" y="0"/>
                    </a:moveTo>
                    <a:lnTo>
                      <a:pt x="57" y="233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9" name="Group 92"/>
            <p:cNvGrpSpPr>
              <a:grpSpLocks/>
            </p:cNvGrpSpPr>
            <p:nvPr/>
          </p:nvGrpSpPr>
          <p:grpSpPr bwMode="auto">
            <a:xfrm>
              <a:off x="9428" y="-731"/>
              <a:ext cx="75" cy="115"/>
              <a:chOff x="9428" y="-731"/>
              <a:chExt cx="75" cy="115"/>
            </a:xfrm>
          </p:grpSpPr>
          <p:sp>
            <p:nvSpPr>
              <p:cNvPr id="22550" name="Freeform 93"/>
              <p:cNvSpPr>
                <a:spLocks/>
              </p:cNvSpPr>
              <p:nvPr/>
            </p:nvSpPr>
            <p:spPr bwMode="auto">
              <a:xfrm>
                <a:off x="9428" y="-731"/>
                <a:ext cx="75" cy="115"/>
              </a:xfrm>
              <a:custGeom>
                <a:avLst/>
                <a:gdLst>
                  <a:gd name="T0" fmla="*/ 75 w 75"/>
                  <a:gd name="T1" fmla="*/ -731 h 115"/>
                  <a:gd name="T2" fmla="*/ 0 w 75"/>
                  <a:gd name="T3" fmla="*/ -713 h 115"/>
                  <a:gd name="T4" fmla="*/ 66 w 75"/>
                  <a:gd name="T5" fmla="*/ -616 h 115"/>
                  <a:gd name="T6" fmla="*/ 75 w 75"/>
                  <a:gd name="T7" fmla="*/ -731 h 1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" h="115">
                    <a:moveTo>
                      <a:pt x="75" y="0"/>
                    </a:moveTo>
                    <a:lnTo>
                      <a:pt x="0" y="18"/>
                    </a:lnTo>
                    <a:lnTo>
                      <a:pt x="66" y="115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94"/>
              <p:cNvSpPr txBox="1">
                <a:spLocks noChangeArrowheads="1"/>
              </p:cNvSpPr>
              <p:nvPr/>
            </p:nvSpPr>
            <p:spPr bwMode="auto">
              <a:xfrm>
                <a:off x="9125" y="-616"/>
                <a:ext cx="989" cy="330"/>
              </a:xfrm>
              <a:prstGeom prst="rect">
                <a:avLst/>
              </a:prstGeom>
              <a:solidFill>
                <a:srgbClr val="FFFFFF"/>
              </a:solidFill>
              <a:ln w="2794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ts val="388"/>
                  </a:spcBef>
                </a:pPr>
                <a:r>
                  <a:rPr lang="en-US" sz="1200">
                    <a:latin typeface="Times New Roman" charset="0"/>
                    <a:ea typeface="ÇlÇr ñæí©" charset="0"/>
                    <a:cs typeface="ÇlÇr ñæí©" charset="0"/>
                  </a:rPr>
                  <a:t>Library </a:t>
                </a:r>
                <a:endParaRPr lang="en-US" sz="1200"/>
              </a:p>
            </p:txBody>
          </p:sp>
        </p:grpSp>
      </p:grpSp>
      <p:sp>
        <p:nvSpPr>
          <p:cNvPr id="22533" name="Text Box 96"/>
          <p:cNvSpPr txBox="1">
            <a:spLocks noChangeArrowheads="1"/>
          </p:cNvSpPr>
          <p:nvPr/>
        </p:nvSpPr>
        <p:spPr bwMode="auto">
          <a:xfrm>
            <a:off x="3581400" y="5215467"/>
            <a:ext cx="838200" cy="275167"/>
          </a:xfrm>
          <a:prstGeom prst="rect">
            <a:avLst/>
          </a:prstGeom>
          <a:solidFill>
            <a:srgbClr val="FFFFFF"/>
          </a:solidFill>
          <a:ln w="279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ts val="163"/>
              </a:spcBef>
            </a:pPr>
            <a:r>
              <a:rPr lang="en-US" sz="1200">
                <a:latin typeface="Times New Roman" charset="0"/>
                <a:ea typeface="ÇlÇr ñæí©" charset="0"/>
                <a:cs typeface="ÇlÇr ñæí©" charset="0"/>
              </a:rPr>
              <a:t>Subsystem </a:t>
            </a:r>
            <a:endParaRPr lang="en-US" sz="1200"/>
          </a:p>
        </p:txBody>
      </p:sp>
      <p:grpSp>
        <p:nvGrpSpPr>
          <p:cNvPr id="22534" name="Group 97"/>
          <p:cNvGrpSpPr>
            <a:grpSpLocks/>
          </p:cNvGrpSpPr>
          <p:nvPr/>
        </p:nvGrpSpPr>
        <p:grpSpPr bwMode="auto">
          <a:xfrm>
            <a:off x="4854576" y="5311422"/>
            <a:ext cx="1058863" cy="67733"/>
            <a:chOff x="9452" y="47"/>
            <a:chExt cx="495" cy="75"/>
          </a:xfrm>
        </p:grpSpPr>
        <p:grpSp>
          <p:nvGrpSpPr>
            <p:cNvPr id="22536" name="Group 98"/>
            <p:cNvGrpSpPr>
              <a:grpSpLocks/>
            </p:cNvGrpSpPr>
            <p:nvPr/>
          </p:nvGrpSpPr>
          <p:grpSpPr bwMode="auto">
            <a:xfrm>
              <a:off x="9454" y="87"/>
              <a:ext cx="392" cy="2"/>
              <a:chOff x="9454" y="87"/>
              <a:chExt cx="392" cy="2"/>
            </a:xfrm>
          </p:grpSpPr>
          <p:sp>
            <p:nvSpPr>
              <p:cNvPr id="22539" name="Freeform 99"/>
              <p:cNvSpPr>
                <a:spLocks/>
              </p:cNvSpPr>
              <p:nvPr/>
            </p:nvSpPr>
            <p:spPr bwMode="auto">
              <a:xfrm>
                <a:off x="9454" y="87"/>
                <a:ext cx="392" cy="2"/>
              </a:xfrm>
              <a:custGeom>
                <a:avLst/>
                <a:gdLst>
                  <a:gd name="T0" fmla="*/ 0 w 392"/>
                  <a:gd name="T1" fmla="*/ 0 h 2"/>
                  <a:gd name="T2" fmla="*/ 391 w 392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92" h="2">
                    <a:moveTo>
                      <a:pt x="0" y="0"/>
                    </a:moveTo>
                    <a:lnTo>
                      <a:pt x="391" y="0"/>
                    </a:lnTo>
                  </a:path>
                </a:pathLst>
              </a:custGeom>
              <a:noFill/>
              <a:ln w="2794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7" name="Group 100"/>
            <p:cNvGrpSpPr>
              <a:grpSpLocks/>
            </p:cNvGrpSpPr>
            <p:nvPr/>
          </p:nvGrpSpPr>
          <p:grpSpPr bwMode="auto">
            <a:xfrm>
              <a:off x="9837" y="47"/>
              <a:ext cx="110" cy="75"/>
              <a:chOff x="9837" y="47"/>
              <a:chExt cx="110" cy="75"/>
            </a:xfrm>
          </p:grpSpPr>
          <p:sp>
            <p:nvSpPr>
              <p:cNvPr id="22538" name="Freeform 101"/>
              <p:cNvSpPr>
                <a:spLocks/>
              </p:cNvSpPr>
              <p:nvPr/>
            </p:nvSpPr>
            <p:spPr bwMode="auto">
              <a:xfrm>
                <a:off x="9837" y="47"/>
                <a:ext cx="110" cy="75"/>
              </a:xfrm>
              <a:custGeom>
                <a:avLst/>
                <a:gdLst>
                  <a:gd name="T0" fmla="*/ 0 w 110"/>
                  <a:gd name="T1" fmla="*/ 47 h 75"/>
                  <a:gd name="T2" fmla="*/ 0 w 110"/>
                  <a:gd name="T3" fmla="*/ 122 h 75"/>
                  <a:gd name="T4" fmla="*/ 110 w 110"/>
                  <a:gd name="T5" fmla="*/ 87 h 75"/>
                  <a:gd name="T6" fmla="*/ 0 w 110"/>
                  <a:gd name="T7" fmla="*/ 47 h 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0" h="75">
                    <a:moveTo>
                      <a:pt x="0" y="0"/>
                    </a:moveTo>
                    <a:lnTo>
                      <a:pt x="0" y="75"/>
                    </a:lnTo>
                    <a:lnTo>
                      <a:pt x="11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4854575" y="5160434"/>
            <a:ext cx="1295400" cy="2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144547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Concrete </a:t>
            </a:r>
            <a:r>
              <a:rPr lang="en-US" sz="2800" dirty="0" err="1">
                <a:latin typeface="Verdana" charset="0"/>
              </a:rPr>
              <a:t>vs</a:t>
            </a:r>
            <a:r>
              <a:rPr lang="en-US" sz="2800" dirty="0">
                <a:latin typeface="Verdana" charset="0"/>
              </a:rPr>
              <a:t> Conceptual Architecture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941009"/>
            <a:ext cx="8229600" cy="4477658"/>
          </a:xfrm>
        </p:spPr>
        <p:txBody>
          <a:bodyPr/>
          <a:lstStyle/>
          <a:p>
            <a:r>
              <a:rPr lang="en-US" dirty="0">
                <a:latin typeface="+mj-lt"/>
              </a:rPr>
              <a:t>Same subsystems</a:t>
            </a:r>
          </a:p>
          <a:p>
            <a:r>
              <a:rPr lang="en-US" dirty="0">
                <a:latin typeface="+mj-lt"/>
              </a:rPr>
              <a:t>Dependency relations appear to be quite different</a:t>
            </a:r>
          </a:p>
          <a:p>
            <a:pPr lvl="1"/>
            <a:r>
              <a:rPr lang="en-US" dirty="0">
                <a:latin typeface="+mj-lt"/>
              </a:rPr>
              <a:t>Concrete architecture almost fully connected.</a:t>
            </a:r>
          </a:p>
          <a:p>
            <a:r>
              <a:rPr lang="en-US" dirty="0">
                <a:latin typeface="+mj-lt"/>
              </a:rPr>
              <a:t>Lesson learned: a concrete implementation is likely to have more dependencies. Why?</a:t>
            </a:r>
          </a:p>
          <a:p>
            <a:pPr lvl="1"/>
            <a:r>
              <a:rPr lang="en-US" dirty="0">
                <a:latin typeface="+mj-lt"/>
              </a:rPr>
              <a:t>Developers might avoid existing interfaces for better efficiency.</a:t>
            </a:r>
          </a:p>
          <a:p>
            <a:pPr lvl="1"/>
            <a:r>
              <a:rPr lang="en-US" dirty="0">
                <a:latin typeface="+mj-lt"/>
              </a:rPr>
              <a:t>Unclear if the dependencies are required.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68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211397"/>
            <a:ext cx="8229600" cy="745067"/>
          </a:xfrm>
        </p:spPr>
        <p:txBody>
          <a:bodyPr/>
          <a:lstStyle/>
          <a:p>
            <a:r>
              <a:rPr lang="en-US" sz="28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File System Concrete Architecture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788756"/>
              </p:ext>
            </p:extLst>
          </p:nvPr>
        </p:nvGraphicFramePr>
        <p:xfrm>
          <a:off x="533400" y="1215089"/>
          <a:ext cx="8102600" cy="437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3" imgW="6540259" imgH="2552606" progId="Word.Document.12">
                  <p:embed/>
                </p:oleObj>
              </mc:Choice>
              <mc:Fallback>
                <p:oleObj name="Document" r:id="rId3" imgW="6540259" imgH="25526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5089"/>
                        <a:ext cx="8102600" cy="4372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03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207931"/>
            <a:ext cx="8229600" cy="621287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File System Concrete Architecture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995826"/>
            <a:ext cx="8229600" cy="4422842"/>
          </a:xfrm>
        </p:spPr>
        <p:txBody>
          <a:bodyPr/>
          <a:lstStyle/>
          <a:p>
            <a:r>
              <a:rPr lang="en-US" dirty="0"/>
              <a:t>Same subsystems.</a:t>
            </a:r>
          </a:p>
          <a:p>
            <a:r>
              <a:rPr lang="en-US" dirty="0"/>
              <a:t>Also has substantially more dependency relations. Why?</a:t>
            </a:r>
          </a:p>
          <a:p>
            <a:pPr lvl="1"/>
            <a:r>
              <a:rPr lang="en-US" dirty="0"/>
              <a:t>Missed dependencies in the documentation.</a:t>
            </a:r>
          </a:p>
          <a:p>
            <a:pPr lvl="1"/>
            <a:r>
              <a:rPr lang="en-US" dirty="0"/>
              <a:t>Functionality that was implemented in multiple subsystems.</a:t>
            </a:r>
          </a:p>
          <a:p>
            <a:pPr lvl="1"/>
            <a:r>
              <a:rPr lang="en-US" dirty="0"/>
              <a:t>Unexpected control flow implementations.</a:t>
            </a:r>
          </a:p>
          <a:p>
            <a:pPr marL="914400" lvl="2" indent="0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2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About the Paper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r>
              <a:rPr lang="en-US" dirty="0"/>
              <a:t>Describes work done to document the software architecture of the Linux kernel </a:t>
            </a:r>
          </a:p>
          <a:p>
            <a:pPr lvl="1"/>
            <a:r>
              <a:rPr lang="fr-FR" dirty="0"/>
              <a:t>Linux </a:t>
            </a:r>
            <a:r>
              <a:rPr lang="fr-FR" dirty="0" err="1"/>
              <a:t>kernel</a:t>
            </a:r>
            <a:r>
              <a:rPr lang="fr-FR" dirty="0"/>
              <a:t> (~800KLOC)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responsible</a:t>
            </a:r>
            <a:r>
              <a:rPr lang="fr-FR" dirty="0"/>
              <a:t> for:</a:t>
            </a:r>
          </a:p>
          <a:p>
            <a:pPr lvl="2"/>
            <a:r>
              <a:rPr lang="fr-FR" dirty="0" err="1"/>
              <a:t>Process</a:t>
            </a:r>
            <a:r>
              <a:rPr lang="fr-FR" dirty="0"/>
              <a:t> management</a:t>
            </a:r>
          </a:p>
          <a:p>
            <a:pPr lvl="2"/>
            <a:r>
              <a:rPr lang="fr-FR" dirty="0"/>
              <a:t>Memory management</a:t>
            </a:r>
          </a:p>
          <a:p>
            <a:pPr lvl="2"/>
            <a:r>
              <a:rPr lang="fr-FR" dirty="0"/>
              <a:t>Hardware </a:t>
            </a:r>
            <a:r>
              <a:rPr lang="fr-FR" dirty="0" err="1"/>
              <a:t>device</a:t>
            </a:r>
            <a:r>
              <a:rPr lang="fr-FR" dirty="0"/>
              <a:t> management</a:t>
            </a: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7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220533"/>
            <a:ext cx="8229600" cy="609600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File System Concrete Architecture </a:t>
            </a:r>
            <a:r>
              <a:rPr lang="en-US" sz="1800" b="0" dirty="0">
                <a:latin typeface="Verdana" charset="0"/>
              </a:rPr>
              <a:t>(cont’d)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950145"/>
            <a:ext cx="8229600" cy="4468522"/>
          </a:xfrm>
        </p:spPr>
        <p:txBody>
          <a:bodyPr/>
          <a:lstStyle/>
          <a:p>
            <a:r>
              <a:rPr lang="en-US" dirty="0"/>
              <a:t>Some unexpected relations:</a:t>
            </a:r>
          </a:p>
          <a:p>
            <a:pPr lvl="1"/>
            <a:r>
              <a:rPr lang="en-US" dirty="0"/>
              <a:t>Network Interface </a:t>
            </a:r>
            <a:r>
              <a:rPr lang="en-US" dirty="0">
                <a:sym typeface="Wingdings" charset="0"/>
              </a:rPr>
              <a:t> File System</a:t>
            </a:r>
          </a:p>
          <a:p>
            <a:pPr lvl="2"/>
            <a:r>
              <a:rPr lang="en-US" dirty="0">
                <a:sym typeface="Wingdings" charset="0"/>
              </a:rPr>
              <a:t>The Network Interface directly calls functions in the implementation of two logical file systems (NCPFS, SMBFS).</a:t>
            </a:r>
          </a:p>
          <a:p>
            <a:pPr lvl="1"/>
            <a:r>
              <a:rPr lang="en-US" dirty="0">
                <a:sym typeface="Wingdings" charset="0"/>
              </a:rPr>
              <a:t>Process Scheduler  Device Drivers</a:t>
            </a:r>
          </a:p>
          <a:p>
            <a:pPr lvl="2"/>
            <a:r>
              <a:rPr lang="en-US" dirty="0">
                <a:sym typeface="Wingdings" charset="0"/>
              </a:rPr>
              <a:t>A Process Scheduler routine calls a routine implemented within the Device Drivers.</a:t>
            </a:r>
          </a:p>
          <a:p>
            <a:pPr lvl="1"/>
            <a:r>
              <a:rPr lang="en-US" dirty="0">
                <a:sym typeface="Wingdings" charset="0"/>
              </a:rPr>
              <a:t>File System subsystems  IPC</a:t>
            </a:r>
          </a:p>
          <a:p>
            <a:pPr lvl="2"/>
            <a:r>
              <a:rPr lang="en-US" dirty="0">
                <a:sym typeface="Wingdings" charset="0"/>
              </a:rPr>
              <a:t>Synchronization primitives are also used by the kernel.</a:t>
            </a:r>
          </a:p>
        </p:txBody>
      </p:sp>
    </p:spTree>
    <p:extLst>
      <p:ext uri="{BB962C8B-B14F-4D97-AF65-F5344CB8AC3E}">
        <p14:creationId xmlns:p14="http://schemas.microsoft.com/office/powerpoint/2010/main" val="249938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Logical File System Concrete Architecture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17 different logical file systems.</a:t>
            </a:r>
          </a:p>
          <a:p>
            <a:r>
              <a:rPr lang="en-US" dirty="0"/>
              <a:t>They map logical files to physical locations on storage devices.</a:t>
            </a:r>
          </a:p>
          <a:p>
            <a:r>
              <a:rPr lang="en-US" dirty="0"/>
              <a:t>Has more dependencies than predicted in the conceptual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Takeaways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840514"/>
            <a:ext cx="8229600" cy="4578154"/>
          </a:xfrm>
        </p:spPr>
        <p:txBody>
          <a:bodyPr/>
          <a:lstStyle/>
          <a:p>
            <a:r>
              <a:rPr lang="en-US" dirty="0"/>
              <a:t>Automated tools are very important, but  tools alone are not enough.</a:t>
            </a:r>
          </a:p>
          <a:p>
            <a:r>
              <a:rPr lang="en-US" dirty="0"/>
              <a:t>Human participation still required.</a:t>
            </a:r>
          </a:p>
          <a:p>
            <a:pPr lvl="1"/>
            <a:r>
              <a:rPr lang="en-US" dirty="0"/>
              <a:t>Source code examination is part of the deal</a:t>
            </a:r>
          </a:p>
          <a:p>
            <a:r>
              <a:rPr lang="en-US" dirty="0">
                <a:solidFill>
                  <a:srgbClr val="0000FF"/>
                </a:solidFill>
              </a:rPr>
              <a:t>Remember: the architecture of a system is not “visible”.</a:t>
            </a:r>
          </a:p>
          <a:p>
            <a:r>
              <a:rPr lang="en-US" dirty="0"/>
              <a:t>Substantial differences between conceptual vs. concrete architecture</a:t>
            </a:r>
          </a:p>
          <a:p>
            <a:pPr lvl="1"/>
            <a:r>
              <a:rPr lang="en-US" dirty="0"/>
              <a:t>Missed the use of subsystems (e.g., IPC implements mechanisms used throughout the kernel).</a:t>
            </a:r>
          </a:p>
          <a:p>
            <a:pPr lvl="1"/>
            <a:r>
              <a:rPr lang="en-US" dirty="0"/>
              <a:t>Existing interfaces are bypassed for efficiency reasons.</a:t>
            </a:r>
          </a:p>
        </p:txBody>
      </p:sp>
    </p:spTree>
    <p:extLst>
      <p:ext uri="{BB962C8B-B14F-4D97-AF65-F5344CB8AC3E}">
        <p14:creationId xmlns:p14="http://schemas.microsoft.com/office/powerpoint/2010/main" val="399672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229669"/>
            <a:ext cx="8229600" cy="6096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Takeaways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950145"/>
            <a:ext cx="8229600" cy="4468522"/>
          </a:xfrm>
        </p:spPr>
        <p:txBody>
          <a:bodyPr/>
          <a:lstStyle/>
          <a:p>
            <a:r>
              <a:rPr lang="en-US" dirty="0"/>
              <a:t>The concrete architecture should be used to refine the conceptual architecture.</a:t>
            </a:r>
          </a:p>
          <a:p>
            <a:r>
              <a:rPr lang="en-US" dirty="0"/>
              <a:t>May not be desirable to add all relations</a:t>
            </a:r>
          </a:p>
          <a:p>
            <a:pPr lvl="1"/>
            <a:r>
              <a:rPr lang="en-US" dirty="0"/>
              <a:t>Many are not essential and hinder system understanding.</a:t>
            </a:r>
          </a:p>
          <a:p>
            <a:r>
              <a:rPr lang="en-US" dirty="0"/>
              <a:t>Concrete architecture identifies potential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9635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Why Study This Work?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Look at an example of the architecture of a large, complex, software system.</a:t>
            </a: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Why Study This Work?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r>
              <a:rPr lang="en-US" dirty="0"/>
              <a:t>Look at an example of the architecture of a large, complex, software system.</a:t>
            </a:r>
          </a:p>
          <a:p>
            <a:r>
              <a:rPr lang="en-US" dirty="0">
                <a:solidFill>
                  <a:srgbClr val="0432FF"/>
                </a:solidFill>
                <a:latin typeface="Tahoma" charset="0"/>
              </a:rPr>
              <a:t>Observe the approach used to describe/document the architecture of the software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6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Why Study This Work?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r>
              <a:rPr lang="en-US" dirty="0"/>
              <a:t>Look at an example of the architecture of a large, complex, software system.</a:t>
            </a:r>
          </a:p>
          <a:p>
            <a:r>
              <a:rPr lang="en-US" dirty="0">
                <a:latin typeface="Tahoma" charset="0"/>
              </a:rPr>
              <a:t>Observe the approach used to describe/document the architecture of the software.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Understand what needs to be done to figure out the architecture of such system </a:t>
            </a:r>
            <a:r>
              <a:rPr lang="en-US" dirty="0"/>
              <a:t>[</a:t>
            </a:r>
            <a:r>
              <a:rPr lang="en-US" i="1" dirty="0"/>
              <a:t>extraction methodology</a:t>
            </a:r>
            <a:r>
              <a:rPr lang="en-US" dirty="0"/>
              <a:t>].</a:t>
            </a: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229670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Why Study This Work?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r>
              <a:rPr lang="en-US" dirty="0"/>
              <a:t>Look at an example of the architecture of a large, complex, software system.</a:t>
            </a:r>
          </a:p>
          <a:p>
            <a:r>
              <a:rPr lang="en-US" dirty="0">
                <a:latin typeface="Tahoma" charset="0"/>
              </a:rPr>
              <a:t>Observe the approach used to describe/document the architecture of such software system.</a:t>
            </a:r>
            <a:endParaRPr lang="en-US" dirty="0"/>
          </a:p>
          <a:p>
            <a:r>
              <a:rPr lang="en-US" dirty="0"/>
              <a:t>Understand what needs to be done to figure out the architecture of such system [extraction methodology].</a:t>
            </a:r>
          </a:p>
          <a:p>
            <a:r>
              <a:rPr lang="en-US" dirty="0">
                <a:solidFill>
                  <a:srgbClr val="0432FF"/>
                </a:solidFill>
              </a:rPr>
              <a:t>Point out the differences and significance between the </a:t>
            </a:r>
            <a:r>
              <a:rPr lang="en-US" b="1" dirty="0">
                <a:solidFill>
                  <a:srgbClr val="0432FF"/>
                </a:solidFill>
              </a:rPr>
              <a:t>conceptual</a:t>
            </a:r>
            <a:r>
              <a:rPr lang="en-US" dirty="0">
                <a:solidFill>
                  <a:srgbClr val="0432FF"/>
                </a:solidFill>
              </a:rPr>
              <a:t> and </a:t>
            </a:r>
            <a:r>
              <a:rPr lang="en-US" b="1" dirty="0">
                <a:solidFill>
                  <a:srgbClr val="0432FF"/>
                </a:solidFill>
              </a:rPr>
              <a:t>concrete</a:t>
            </a:r>
            <a:r>
              <a:rPr lang="en-US" dirty="0">
                <a:solidFill>
                  <a:srgbClr val="0432FF"/>
                </a:solidFill>
              </a:rPr>
              <a:t> architectures?</a:t>
            </a:r>
          </a:p>
          <a:p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Architectural Documentation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architectural documentation: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Conceptual architecture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(</a:t>
            </a:r>
            <a:r>
              <a:rPr lang="en-US" i="1" dirty="0"/>
              <a:t>Prescriptive</a:t>
            </a:r>
            <a:r>
              <a:rPr lang="en-US" dirty="0"/>
              <a:t> architecture)</a:t>
            </a:r>
          </a:p>
          <a:p>
            <a:pPr lvl="2"/>
            <a:r>
              <a:rPr lang="en-US" dirty="0"/>
              <a:t>How developers think about the system</a:t>
            </a:r>
          </a:p>
          <a:p>
            <a:pPr lvl="2"/>
            <a:r>
              <a:rPr lang="en-US" dirty="0"/>
              <a:t>Relationships between subsystems that are meaningful to developers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Concrete architecture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Descriptive</a:t>
            </a:r>
            <a:r>
              <a:rPr lang="en-US" dirty="0">
                <a:solidFill>
                  <a:srgbClr val="000000"/>
                </a:solidFill>
              </a:rPr>
              <a:t> architecture)</a:t>
            </a:r>
          </a:p>
          <a:p>
            <a:pPr lvl="2"/>
            <a:r>
              <a:rPr lang="en-US" dirty="0"/>
              <a:t>Relationships that exist in the implemented system.</a:t>
            </a:r>
          </a:p>
        </p:txBody>
      </p:sp>
    </p:spTree>
    <p:extLst>
      <p:ext uri="{BB962C8B-B14F-4D97-AF65-F5344CB8AC3E}">
        <p14:creationId xmlns:p14="http://schemas.microsoft.com/office/powerpoint/2010/main" val="4400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229669"/>
            <a:ext cx="8229600" cy="541867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Architectural Documentation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995825"/>
            <a:ext cx="8229600" cy="4422842"/>
          </a:xfrm>
        </p:spPr>
        <p:txBody>
          <a:bodyPr/>
          <a:lstStyle/>
          <a:p>
            <a:r>
              <a:rPr lang="en-US" dirty="0"/>
              <a:t>Architecture documentation</a:t>
            </a:r>
          </a:p>
          <a:p>
            <a:pPr lvl="1"/>
            <a:r>
              <a:rPr lang="en-US" dirty="0"/>
              <a:t>Individual functions and even modules are not described in detail.</a:t>
            </a:r>
          </a:p>
          <a:p>
            <a:pPr lvl="1"/>
            <a:r>
              <a:rPr lang="en-US" dirty="0"/>
              <a:t>Subsystems and relations between them are documented.</a:t>
            </a:r>
          </a:p>
          <a:p>
            <a:r>
              <a:rPr lang="en-US" dirty="0"/>
              <a:t>Architectural documentation is valuable for understanding the system.</a:t>
            </a:r>
          </a:p>
          <a:p>
            <a:r>
              <a:rPr lang="en-US" dirty="0"/>
              <a:t>Great help for evaluation or re-engineering efforts.</a:t>
            </a:r>
          </a:p>
        </p:txBody>
      </p:sp>
    </p:spTree>
    <p:extLst>
      <p:ext uri="{BB962C8B-B14F-4D97-AF65-F5344CB8AC3E}">
        <p14:creationId xmlns:p14="http://schemas.microsoft.com/office/powerpoint/2010/main" val="29508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19040</TotalTime>
  <Words>1540</Words>
  <Application>Microsoft Macintosh PowerPoint</Application>
  <PresentationFormat>Custom</PresentationFormat>
  <Paragraphs>231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Avant Garde</vt:lpstr>
      <vt:lpstr>Helvetica</vt:lpstr>
      <vt:lpstr>Tahoma</vt:lpstr>
      <vt:lpstr>Times</vt:lpstr>
      <vt:lpstr>Times New Roman</vt:lpstr>
      <vt:lpstr>Verdana</vt:lpstr>
      <vt:lpstr>Wingdings</vt:lpstr>
      <vt:lpstr>Office Theme</vt:lpstr>
      <vt:lpstr>Document</vt:lpstr>
      <vt:lpstr>SE 577 Software Architecture    The Software Architecture of Linux</vt:lpstr>
      <vt:lpstr>Reference</vt:lpstr>
      <vt:lpstr>About the Paper</vt:lpstr>
      <vt:lpstr>Why Study This Work?</vt:lpstr>
      <vt:lpstr>Why Study This Work?</vt:lpstr>
      <vt:lpstr>Why Study This Work?</vt:lpstr>
      <vt:lpstr>Why Study This Work?</vt:lpstr>
      <vt:lpstr>Architectural Documentation</vt:lpstr>
      <vt:lpstr>Architectural Documentation (cont’d)</vt:lpstr>
      <vt:lpstr>Architectural Documentation (cont’d)</vt:lpstr>
      <vt:lpstr>Conceptual Architecture</vt:lpstr>
      <vt:lpstr>Conceptual Architecture (cont’d)</vt:lpstr>
      <vt:lpstr>Conceptual Architecture (cont’d)</vt:lpstr>
      <vt:lpstr>Conceptual Architecture (cont’d)</vt:lpstr>
      <vt:lpstr>Conceptual Architecture (cont’d)</vt:lpstr>
      <vt:lpstr>File System Conceptual Architecture</vt:lpstr>
      <vt:lpstr>File System Conceptual Architecture (cont’d)</vt:lpstr>
      <vt:lpstr>The File System</vt:lpstr>
      <vt:lpstr>The File System (cont’d)</vt:lpstr>
      <vt:lpstr>The File System (cont’d)</vt:lpstr>
      <vt:lpstr>The File System (cont’d)</vt:lpstr>
      <vt:lpstr>Extracting the Concrete Architecture</vt:lpstr>
      <vt:lpstr>Extraction Methodology  </vt:lpstr>
      <vt:lpstr>Hierarchical Decomposition (Partial)</vt:lpstr>
      <vt:lpstr>Concrete Architecture</vt:lpstr>
      <vt:lpstr>Conceptual Architecture</vt:lpstr>
      <vt:lpstr>Concrete vs Conceptual Architecture</vt:lpstr>
      <vt:lpstr>File System Concrete Architecture</vt:lpstr>
      <vt:lpstr>File System Concrete Architecture (cont’d)</vt:lpstr>
      <vt:lpstr>File System Concrete Architecture (cont’d)</vt:lpstr>
      <vt:lpstr>Logical File System Concrete Architecture</vt:lpstr>
      <vt:lpstr>Takeaways</vt:lpstr>
      <vt:lpstr>Takeaways (cont’d)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Vokolos,Filippos</cp:lastModifiedBy>
  <cp:revision>631</cp:revision>
  <cp:lastPrinted>2014-01-29T15:51:24Z</cp:lastPrinted>
  <dcterms:created xsi:type="dcterms:W3CDTF">2000-03-07T00:57:40Z</dcterms:created>
  <dcterms:modified xsi:type="dcterms:W3CDTF">2022-04-02T16:25:37Z</dcterms:modified>
</cp:coreProperties>
</file>