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5"/>
  </p:notesMasterIdLst>
  <p:sldIdLst>
    <p:sldId id="280" r:id="rId2"/>
    <p:sldId id="369" r:id="rId3"/>
    <p:sldId id="278" r:id="rId4"/>
    <p:sldId id="279" r:id="rId5"/>
    <p:sldId id="281" r:id="rId6"/>
    <p:sldId id="268" r:id="rId7"/>
    <p:sldId id="270" r:id="rId8"/>
    <p:sldId id="273" r:id="rId9"/>
    <p:sldId id="325" r:id="rId10"/>
    <p:sldId id="282" r:id="rId11"/>
    <p:sldId id="283" r:id="rId12"/>
    <p:sldId id="284" r:id="rId13"/>
    <p:sldId id="287" r:id="rId14"/>
    <p:sldId id="380" r:id="rId15"/>
    <p:sldId id="381" r:id="rId16"/>
    <p:sldId id="382" r:id="rId17"/>
    <p:sldId id="316" r:id="rId18"/>
    <p:sldId id="317" r:id="rId19"/>
    <p:sldId id="318" r:id="rId20"/>
    <p:sldId id="326" r:id="rId21"/>
    <p:sldId id="327" r:id="rId22"/>
    <p:sldId id="328" r:id="rId23"/>
    <p:sldId id="331" r:id="rId24"/>
    <p:sldId id="334" r:id="rId25"/>
    <p:sldId id="335" r:id="rId26"/>
    <p:sldId id="337" r:id="rId27"/>
    <p:sldId id="338" r:id="rId28"/>
    <p:sldId id="339" r:id="rId29"/>
    <p:sldId id="340" r:id="rId30"/>
    <p:sldId id="341" r:id="rId31"/>
    <p:sldId id="342" r:id="rId32"/>
    <p:sldId id="343" r:id="rId33"/>
    <p:sldId id="362" r:id="rId34"/>
    <p:sldId id="363" r:id="rId35"/>
    <p:sldId id="364" r:id="rId36"/>
    <p:sldId id="365" r:id="rId37"/>
    <p:sldId id="366" r:id="rId38"/>
    <p:sldId id="370" r:id="rId39"/>
    <p:sldId id="371" r:id="rId40"/>
    <p:sldId id="374" r:id="rId41"/>
    <p:sldId id="375" r:id="rId42"/>
    <p:sldId id="373" r:id="rId43"/>
    <p:sldId id="372"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162" autoAdjust="0"/>
    <p:restoredTop sz="62050" autoAdjust="0"/>
  </p:normalViewPr>
  <p:slideViewPr>
    <p:cSldViewPr snapToGrid="0">
      <p:cViewPr varScale="1">
        <p:scale>
          <a:sx n="46" d="100"/>
          <a:sy n="46" d="100"/>
        </p:scale>
        <p:origin x="1122" y="48"/>
      </p:cViewPr>
      <p:guideLst>
        <p:guide orient="horz" pos="2160"/>
        <p:guide pos="384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675A0E-7BDA-4B46-B92E-7B64DE9E75F6}" type="datetimeFigureOut">
              <a:rPr lang="zh-CN" altLang="en-US" smtClean="0"/>
              <a:pPr/>
              <a:t>2016/3/24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ADED32-D3A9-4129-9BEC-8B05450513DB}" type="slidenum">
              <a:rPr lang="zh-CN" altLang="en-US" smtClean="0"/>
              <a:pPr/>
              <a:t>‹#›</a:t>
            </a:fld>
            <a:endParaRPr lang="zh-CN" altLang="en-US"/>
          </a:p>
        </p:txBody>
      </p:sp>
    </p:spTree>
    <p:extLst>
      <p:ext uri="{BB962C8B-B14F-4D97-AF65-F5344CB8AC3E}">
        <p14:creationId xmlns:p14="http://schemas.microsoft.com/office/powerpoint/2010/main" val="3714661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系统功能，两种</a:t>
            </a:r>
            <a:r>
              <a:rPr lang="en-US" altLang="zh-CN" dirty="0" err="1" smtClean="0"/>
              <a:t>c&amp;c</a:t>
            </a:r>
            <a:r>
              <a:rPr lang="zh-CN" altLang="en-US" dirty="0" smtClean="0"/>
              <a:t>架构模式的设计过程和基于此的比较</a:t>
            </a:r>
            <a:endParaRPr lang="zh-CN" altLang="en-US" dirty="0"/>
          </a:p>
        </p:txBody>
      </p:sp>
      <p:sp>
        <p:nvSpPr>
          <p:cNvPr id="4" name="灯片编号占位符 3"/>
          <p:cNvSpPr>
            <a:spLocks noGrp="1"/>
          </p:cNvSpPr>
          <p:nvPr>
            <p:ph type="sldNum" sz="quarter" idx="10"/>
          </p:nvPr>
        </p:nvSpPr>
        <p:spPr/>
        <p:txBody>
          <a:bodyPr/>
          <a:lstStyle/>
          <a:p>
            <a:fld id="{6AADED32-D3A9-4129-9BEC-8B05450513DB}" type="slidenum">
              <a:rPr lang="zh-CN" altLang="en-US" smtClean="0"/>
              <a:pPr/>
              <a:t>1</a:t>
            </a:fld>
            <a:endParaRPr lang="zh-CN" altLang="en-US"/>
          </a:p>
        </p:txBody>
      </p:sp>
    </p:spTree>
    <p:extLst>
      <p:ext uri="{BB962C8B-B14F-4D97-AF65-F5344CB8AC3E}">
        <p14:creationId xmlns:p14="http://schemas.microsoft.com/office/powerpoint/2010/main" val="3562842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引入信用评估节点，对新加入的节点进行信用认证，网络连接上使用传输层安全隧道，进行加密，保证数据传输过程中的安全</a:t>
            </a:r>
            <a:endParaRPr lang="zh-CN" altLang="en-US" dirty="0"/>
          </a:p>
        </p:txBody>
      </p:sp>
      <p:sp>
        <p:nvSpPr>
          <p:cNvPr id="4" name="灯片编号占位符 3"/>
          <p:cNvSpPr>
            <a:spLocks noGrp="1"/>
          </p:cNvSpPr>
          <p:nvPr>
            <p:ph type="sldNum" sz="quarter" idx="10"/>
          </p:nvPr>
        </p:nvSpPr>
        <p:spPr/>
        <p:txBody>
          <a:bodyPr/>
          <a:lstStyle/>
          <a:p>
            <a:fld id="{6AADED32-D3A9-4129-9BEC-8B05450513DB}" type="slidenum">
              <a:rPr lang="zh-CN" altLang="en-US" smtClean="0"/>
              <a:pPr/>
              <a:t>18</a:t>
            </a:fld>
            <a:endParaRPr lang="zh-CN" altLang="en-US"/>
          </a:p>
        </p:txBody>
      </p:sp>
    </p:spTree>
    <p:extLst>
      <p:ext uri="{BB962C8B-B14F-4D97-AF65-F5344CB8AC3E}">
        <p14:creationId xmlns:p14="http://schemas.microsoft.com/office/powerpoint/2010/main" val="2890553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直播部分：引入</a:t>
            </a:r>
            <a:r>
              <a:rPr lang="en-US" altLang="zh-CN" dirty="0" err="1" smtClean="0"/>
              <a:t>cdn</a:t>
            </a:r>
            <a:r>
              <a:rPr lang="zh-CN" altLang="en-US" dirty="0" smtClean="0"/>
              <a:t>技术，使用多个视频源节点，组成分发网络，通过负载均衡器来调节资源分配</a:t>
            </a:r>
            <a:endParaRPr lang="zh-CN" altLang="en-US" dirty="0"/>
          </a:p>
        </p:txBody>
      </p:sp>
      <p:sp>
        <p:nvSpPr>
          <p:cNvPr id="4" name="灯片编号占位符 3"/>
          <p:cNvSpPr>
            <a:spLocks noGrp="1"/>
          </p:cNvSpPr>
          <p:nvPr>
            <p:ph type="sldNum" sz="quarter" idx="10"/>
          </p:nvPr>
        </p:nvSpPr>
        <p:spPr/>
        <p:txBody>
          <a:bodyPr/>
          <a:lstStyle/>
          <a:p>
            <a:fld id="{6AADED32-D3A9-4129-9BEC-8B05450513DB}" type="slidenum">
              <a:rPr lang="zh-CN" altLang="en-US" smtClean="0"/>
              <a:pPr/>
              <a:t>19</a:t>
            </a:fld>
            <a:endParaRPr lang="zh-CN" altLang="en-US"/>
          </a:p>
        </p:txBody>
      </p:sp>
    </p:spTree>
    <p:extLst>
      <p:ext uri="{BB962C8B-B14F-4D97-AF65-F5344CB8AC3E}">
        <p14:creationId xmlns:p14="http://schemas.microsoft.com/office/powerpoint/2010/main" val="94150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有没有跟其他架构决策共同影响一个质量属性</a:t>
            </a:r>
            <a:r>
              <a:rPr lang="en-US" altLang="zh-CN" dirty="0" smtClean="0"/>
              <a:t>——</a:t>
            </a:r>
            <a:r>
              <a:rPr lang="zh-CN" altLang="en-US" dirty="0" smtClean="0"/>
              <a:t>权衡点</a:t>
            </a:r>
            <a:endParaRPr lang="zh-CN" altLang="en-US" dirty="0"/>
          </a:p>
        </p:txBody>
      </p:sp>
      <p:sp>
        <p:nvSpPr>
          <p:cNvPr id="4" name="灯片编号占位符 3"/>
          <p:cNvSpPr>
            <a:spLocks noGrp="1"/>
          </p:cNvSpPr>
          <p:nvPr>
            <p:ph type="sldNum" sz="quarter" idx="10"/>
          </p:nvPr>
        </p:nvSpPr>
        <p:spPr/>
        <p:txBody>
          <a:bodyPr/>
          <a:lstStyle/>
          <a:p>
            <a:fld id="{6AADED32-D3A9-4129-9BEC-8B05450513DB}" type="slidenum">
              <a:rPr lang="zh-CN" altLang="en-US" smtClean="0"/>
              <a:pPr/>
              <a:t>21</a:t>
            </a:fld>
            <a:endParaRPr lang="zh-CN" altLang="en-US"/>
          </a:p>
        </p:txBody>
      </p:sp>
    </p:spTree>
    <p:extLst>
      <p:ext uri="{BB962C8B-B14F-4D97-AF65-F5344CB8AC3E}">
        <p14:creationId xmlns:p14="http://schemas.microsoft.com/office/powerpoint/2010/main" val="991961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ADED32-D3A9-4129-9BEC-8B05450513DB}" type="slidenum">
              <a:rPr lang="zh-CN" altLang="en-US" smtClean="0"/>
              <a:pPr/>
              <a:t>24</a:t>
            </a:fld>
            <a:endParaRPr lang="zh-CN" altLang="en-US"/>
          </a:p>
        </p:txBody>
      </p:sp>
    </p:spTree>
    <p:extLst>
      <p:ext uri="{BB962C8B-B14F-4D97-AF65-F5344CB8AC3E}">
        <p14:creationId xmlns:p14="http://schemas.microsoft.com/office/powerpoint/2010/main" val="511371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我们选择系统（服务器和客户端）的直播模块进行分解。直播模块是系统的核心功能模块之一，它可以分为直播源采集（客户端）、直播数据传输（客户端和服务器之间）、直播数据处理（服务器）和直播观看（客户端）四个分解功能点。对直播模块进行分解，对于进一步设计该系统的体系结构有很大的帮助。</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场景</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：操作系统升级</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场景</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：熟练度培训</a:t>
            </a:r>
          </a:p>
          <a:p>
            <a:r>
              <a:rPr lang="zh-CN" altLang="zh-CN" sz="1200" kern="1200" dirty="0">
                <a:solidFill>
                  <a:schemeClr val="tx1"/>
                </a:solidFill>
                <a:effectLst/>
                <a:latin typeface="+mn-lt"/>
                <a:ea typeface="+mn-ea"/>
                <a:cs typeface="+mn-cs"/>
              </a:rPr>
              <a:t>场景</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：正常操作</a:t>
            </a:r>
          </a:p>
          <a:p>
            <a:r>
              <a:rPr lang="zh-CN" altLang="zh-CN" sz="1200" kern="1200" dirty="0">
                <a:solidFill>
                  <a:schemeClr val="tx1"/>
                </a:solidFill>
                <a:effectLst/>
                <a:latin typeface="+mn-lt"/>
                <a:ea typeface="+mn-ea"/>
                <a:cs typeface="+mn-cs"/>
              </a:rPr>
              <a:t>场景</a:t>
            </a:r>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：用户数量增加</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场景</a:t>
            </a:r>
            <a:r>
              <a:rPr lang="en-US" altLang="zh-CN" sz="1200" kern="1200" dirty="0">
                <a:solidFill>
                  <a:schemeClr val="tx1"/>
                </a:solidFill>
                <a:effectLst/>
                <a:latin typeface="+mn-lt"/>
                <a:ea typeface="+mn-ea"/>
                <a:cs typeface="+mn-cs"/>
              </a:rPr>
              <a:t>9</a:t>
            </a:r>
            <a:r>
              <a:rPr lang="zh-CN" altLang="zh-CN" sz="1200" kern="1200" dirty="0">
                <a:solidFill>
                  <a:schemeClr val="tx1"/>
                </a:solidFill>
                <a:effectLst/>
                <a:latin typeface="+mn-lt"/>
                <a:ea typeface="+mn-ea"/>
                <a:cs typeface="+mn-cs"/>
              </a:rPr>
              <a:t>：客户端进行网络访问</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场景</a:t>
            </a:r>
            <a:r>
              <a:rPr lang="en-US" altLang="zh-CN" sz="1200" kern="1200" dirty="0">
                <a:solidFill>
                  <a:schemeClr val="tx1"/>
                </a:solidFill>
                <a:effectLst/>
                <a:latin typeface="+mn-lt"/>
                <a:ea typeface="+mn-ea"/>
                <a:cs typeface="+mn-cs"/>
              </a:rPr>
              <a:t>11</a:t>
            </a:r>
            <a:r>
              <a:rPr lang="zh-CN" altLang="zh-CN" sz="1200" kern="1200" dirty="0">
                <a:solidFill>
                  <a:schemeClr val="tx1"/>
                </a:solidFill>
                <a:effectLst/>
                <a:latin typeface="+mn-lt"/>
                <a:ea typeface="+mn-ea"/>
                <a:cs typeface="+mn-cs"/>
              </a:rPr>
              <a:t>：服务失效需要修复</a:t>
            </a:r>
          </a:p>
          <a:p>
            <a:r>
              <a:rPr lang="zh-CN" altLang="zh-CN" sz="1200" kern="1200" dirty="0">
                <a:solidFill>
                  <a:schemeClr val="tx1"/>
                </a:solidFill>
                <a:effectLst/>
                <a:latin typeface="+mn-lt"/>
                <a:ea typeface="+mn-ea"/>
                <a:cs typeface="+mn-cs"/>
              </a:rPr>
              <a:t>场景</a:t>
            </a:r>
            <a:r>
              <a:rPr lang="en-US" altLang="zh-CN" sz="1200" kern="1200" dirty="0">
                <a:solidFill>
                  <a:schemeClr val="tx1"/>
                </a:solidFill>
                <a:effectLst/>
                <a:latin typeface="+mn-lt"/>
                <a:ea typeface="+mn-ea"/>
                <a:cs typeface="+mn-cs"/>
              </a:rPr>
              <a:t>12</a:t>
            </a:r>
            <a:r>
              <a:rPr lang="zh-CN" altLang="zh-CN" sz="1200" kern="1200" dirty="0">
                <a:solidFill>
                  <a:schemeClr val="tx1"/>
                </a:solidFill>
                <a:effectLst/>
                <a:latin typeface="+mn-lt"/>
                <a:ea typeface="+mn-ea"/>
                <a:cs typeface="+mn-cs"/>
              </a:rPr>
              <a:t>：直播数据流中断</a:t>
            </a:r>
          </a:p>
          <a:p>
            <a:r>
              <a:rPr lang="zh-CN" altLang="zh-CN" sz="1200" kern="1200" dirty="0">
                <a:solidFill>
                  <a:schemeClr val="tx1"/>
                </a:solidFill>
                <a:effectLst/>
                <a:latin typeface="+mn-lt"/>
                <a:ea typeface="+mn-ea"/>
                <a:cs typeface="+mn-cs"/>
              </a:rPr>
              <a:t>场景</a:t>
            </a:r>
            <a:r>
              <a:rPr lang="en-US" altLang="zh-CN" sz="1200" kern="1200" dirty="0">
                <a:solidFill>
                  <a:schemeClr val="tx1"/>
                </a:solidFill>
                <a:effectLst/>
                <a:latin typeface="+mn-lt"/>
                <a:ea typeface="+mn-ea"/>
                <a:cs typeface="+mn-cs"/>
              </a:rPr>
              <a:t>13</a:t>
            </a:r>
            <a:r>
              <a:rPr lang="zh-CN" altLang="zh-CN" sz="1200" kern="1200" dirty="0">
                <a:solidFill>
                  <a:schemeClr val="tx1"/>
                </a:solidFill>
                <a:effectLst/>
                <a:latin typeface="+mn-lt"/>
                <a:ea typeface="+mn-ea"/>
                <a:cs typeface="+mn-cs"/>
              </a:rPr>
              <a:t>：需要增加一个新的功能</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场景</a:t>
            </a:r>
            <a:r>
              <a:rPr lang="en-US" altLang="zh-CN" sz="1200" kern="1200" dirty="0">
                <a:solidFill>
                  <a:schemeClr val="tx1"/>
                </a:solidFill>
                <a:effectLst/>
                <a:latin typeface="+mn-lt"/>
                <a:ea typeface="+mn-ea"/>
                <a:cs typeface="+mn-cs"/>
              </a:rPr>
              <a:t>15</a:t>
            </a:r>
            <a:r>
              <a:rPr lang="zh-CN" altLang="zh-CN" sz="1200" kern="1200" dirty="0">
                <a:solidFill>
                  <a:schemeClr val="tx1"/>
                </a:solidFill>
                <a:effectLst/>
                <a:latin typeface="+mn-lt"/>
                <a:ea typeface="+mn-ea"/>
                <a:cs typeface="+mn-cs"/>
              </a:rPr>
              <a:t>：服务器或客户端移植到其他环境</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DE3C6D24-33D1-4829-9153-5C092215DA93}" type="slidenum">
              <a:rPr lang="zh-CN" altLang="en-US" smtClean="0"/>
              <a:pPr/>
              <a:t>25</a:t>
            </a:fld>
            <a:endParaRPr lang="zh-CN" altLang="en-US"/>
          </a:p>
        </p:txBody>
      </p:sp>
    </p:spTree>
    <p:extLst>
      <p:ext uri="{BB962C8B-B14F-4D97-AF65-F5344CB8AC3E}">
        <p14:creationId xmlns:p14="http://schemas.microsoft.com/office/powerpoint/2010/main" val="1937204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选择方案：同时支持手机和外部录像设备采集</a:t>
            </a:r>
          </a:p>
          <a:p>
            <a:r>
              <a:rPr lang="zh-CN" altLang="zh-CN" sz="1200" kern="1200" dirty="0">
                <a:solidFill>
                  <a:schemeClr val="tx1"/>
                </a:solidFill>
                <a:effectLst/>
                <a:latin typeface="+mn-lt"/>
                <a:ea typeface="+mn-ea"/>
                <a:cs typeface="+mn-cs"/>
              </a:rPr>
              <a:t>原因：客户端有易用性的质量属性需求，手机采集直播源的方式非常简单，而外部录像设备采集则需要用户使用客户端连接外部设备，然后再进行采集，过程比较繁琐、不方便。所以在易用性上来说，应该选择手机采集。而外部录像设备采集的优点是相比于手机采集来说，采集的视频质量高，在视频质量上对用户更加友好。因此，我们选择了同时支持手机和外部录像设备采集的方案，能够综合两者的优点，让用户可以选择使用哪种方式采集，以满足用户的需求。</a:t>
            </a:r>
          </a:p>
          <a:p>
            <a:endParaRPr lang="zh-CN" altLang="en-US" dirty="0"/>
          </a:p>
        </p:txBody>
      </p:sp>
      <p:sp>
        <p:nvSpPr>
          <p:cNvPr id="4" name="灯片编号占位符 3"/>
          <p:cNvSpPr>
            <a:spLocks noGrp="1"/>
          </p:cNvSpPr>
          <p:nvPr>
            <p:ph type="sldNum" sz="quarter" idx="10"/>
          </p:nvPr>
        </p:nvSpPr>
        <p:spPr/>
        <p:txBody>
          <a:bodyPr/>
          <a:lstStyle/>
          <a:p>
            <a:fld id="{DE3C6D24-33D1-4829-9153-5C092215DA93}" type="slidenum">
              <a:rPr lang="zh-CN" altLang="en-US" smtClean="0"/>
              <a:pPr/>
              <a:t>26</a:t>
            </a:fld>
            <a:endParaRPr lang="zh-CN" altLang="en-US"/>
          </a:p>
        </p:txBody>
      </p:sp>
    </p:spTree>
    <p:extLst>
      <p:ext uri="{BB962C8B-B14F-4D97-AF65-F5344CB8AC3E}">
        <p14:creationId xmlns:p14="http://schemas.microsoft.com/office/powerpoint/2010/main" val="3260637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选择方案：</a:t>
            </a:r>
            <a:r>
              <a:rPr lang="en-US" altLang="zh-CN" sz="1200" kern="1200" dirty="0">
                <a:solidFill>
                  <a:schemeClr val="tx1"/>
                </a:solidFill>
                <a:effectLst/>
                <a:latin typeface="+mn-lt"/>
                <a:ea typeface="+mn-ea"/>
                <a:cs typeface="+mn-cs"/>
              </a:rPr>
              <a:t>H.264</a:t>
            </a:r>
            <a:r>
              <a:rPr lang="zh-CN" altLang="zh-CN" sz="1200" kern="1200" dirty="0">
                <a:solidFill>
                  <a:schemeClr val="tx1"/>
                </a:solidFill>
                <a:effectLst/>
                <a:latin typeface="+mn-lt"/>
                <a:ea typeface="+mn-ea"/>
                <a:cs typeface="+mn-cs"/>
              </a:rPr>
              <a:t>压缩标准</a:t>
            </a:r>
          </a:p>
          <a:p>
            <a:r>
              <a:rPr lang="zh-CN" altLang="zh-CN" sz="1200" kern="1200" dirty="0">
                <a:solidFill>
                  <a:schemeClr val="tx1"/>
                </a:solidFill>
                <a:effectLst/>
                <a:latin typeface="+mn-lt"/>
                <a:ea typeface="+mn-ea"/>
                <a:cs typeface="+mn-cs"/>
              </a:rPr>
              <a:t>原因： </a:t>
            </a:r>
            <a:r>
              <a:rPr lang="en-US" altLang="zh-CN" sz="1200" kern="1200" dirty="0">
                <a:solidFill>
                  <a:schemeClr val="tx1"/>
                </a:solidFill>
                <a:effectLst/>
                <a:latin typeface="+mn-lt"/>
                <a:ea typeface="+mn-ea"/>
                <a:cs typeface="+mn-cs"/>
              </a:rPr>
              <a:t>MPEG</a:t>
            </a:r>
            <a:r>
              <a:rPr lang="zh-CN" altLang="zh-CN" sz="1200" kern="1200" dirty="0">
                <a:solidFill>
                  <a:schemeClr val="tx1"/>
                </a:solidFill>
                <a:effectLst/>
                <a:latin typeface="+mn-lt"/>
                <a:ea typeface="+mn-ea"/>
                <a:cs typeface="+mn-cs"/>
              </a:rPr>
              <a:t>压缩标准属于比较古老的技术，而</a:t>
            </a:r>
            <a:r>
              <a:rPr lang="en-US" altLang="zh-CN" sz="1200" kern="1200" dirty="0">
                <a:solidFill>
                  <a:schemeClr val="tx1"/>
                </a:solidFill>
                <a:effectLst/>
                <a:latin typeface="+mn-lt"/>
                <a:ea typeface="+mn-ea"/>
                <a:cs typeface="+mn-cs"/>
              </a:rPr>
              <a:t>H.264</a:t>
            </a:r>
            <a:r>
              <a:rPr lang="zh-CN" altLang="zh-CN" sz="1200" kern="1200" dirty="0">
                <a:solidFill>
                  <a:schemeClr val="tx1"/>
                </a:solidFill>
                <a:effectLst/>
                <a:latin typeface="+mn-lt"/>
                <a:ea typeface="+mn-ea"/>
                <a:cs typeface="+mn-cs"/>
              </a:rPr>
              <a:t>压缩标准是比较新的压缩技术，所以在压缩率和网络传输的容错能力上讲，</a:t>
            </a:r>
            <a:r>
              <a:rPr lang="en-US" altLang="zh-CN" sz="1200" kern="1200" dirty="0">
                <a:solidFill>
                  <a:schemeClr val="tx1"/>
                </a:solidFill>
                <a:effectLst/>
                <a:latin typeface="+mn-lt"/>
                <a:ea typeface="+mn-ea"/>
                <a:cs typeface="+mn-cs"/>
              </a:rPr>
              <a:t>H.264</a:t>
            </a:r>
            <a:r>
              <a:rPr lang="zh-CN" altLang="zh-CN" sz="1200" kern="1200" dirty="0">
                <a:solidFill>
                  <a:schemeClr val="tx1"/>
                </a:solidFill>
                <a:effectLst/>
                <a:latin typeface="+mn-lt"/>
                <a:ea typeface="+mn-ea"/>
                <a:cs typeface="+mn-cs"/>
              </a:rPr>
              <a:t>压缩率高，文件体积小，视频清晰，优于</a:t>
            </a:r>
            <a:r>
              <a:rPr lang="en-US" altLang="zh-CN" sz="1200" kern="1200" dirty="0">
                <a:solidFill>
                  <a:schemeClr val="tx1"/>
                </a:solidFill>
                <a:effectLst/>
                <a:latin typeface="+mn-lt"/>
                <a:ea typeface="+mn-ea"/>
                <a:cs typeface="+mn-cs"/>
              </a:rPr>
              <a:t>MPEG2</a:t>
            </a:r>
            <a:r>
              <a:rPr lang="zh-CN" altLang="zh-CN" sz="1200" kern="1200" dirty="0">
                <a:solidFill>
                  <a:schemeClr val="tx1"/>
                </a:solidFill>
                <a:effectLst/>
                <a:latin typeface="+mn-lt"/>
                <a:ea typeface="+mn-ea"/>
                <a:cs typeface="+mn-cs"/>
              </a:rPr>
              <a:t>。但</a:t>
            </a:r>
            <a:r>
              <a:rPr lang="en-US" altLang="zh-CN" sz="1200" kern="1200" dirty="0">
                <a:solidFill>
                  <a:schemeClr val="tx1"/>
                </a:solidFill>
                <a:effectLst/>
                <a:latin typeface="+mn-lt"/>
                <a:ea typeface="+mn-ea"/>
                <a:cs typeface="+mn-cs"/>
              </a:rPr>
              <a:t>MPEG2</a:t>
            </a:r>
            <a:r>
              <a:rPr lang="zh-CN" altLang="zh-CN" sz="1200" kern="1200" dirty="0">
                <a:solidFill>
                  <a:schemeClr val="tx1"/>
                </a:solidFill>
                <a:effectLst/>
                <a:latin typeface="+mn-lt"/>
                <a:ea typeface="+mn-ea"/>
                <a:cs typeface="+mn-cs"/>
              </a:rPr>
              <a:t>虽然压缩率低，但对</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的运算能力要求比较低，压缩时间也比较短。但同时考虑到需要进行网络传输，网络传输效率的优先级高于客户端运算的优先级，而通过</a:t>
            </a:r>
            <a:r>
              <a:rPr lang="en-US" altLang="zh-CN" sz="1200" kern="1200" dirty="0">
                <a:solidFill>
                  <a:schemeClr val="tx1"/>
                </a:solidFill>
                <a:effectLst/>
                <a:latin typeface="+mn-lt"/>
                <a:ea typeface="+mn-ea"/>
                <a:cs typeface="+mn-cs"/>
              </a:rPr>
              <a:t>H.264</a:t>
            </a:r>
            <a:r>
              <a:rPr lang="zh-CN" altLang="zh-CN" sz="1200" kern="1200" dirty="0">
                <a:solidFill>
                  <a:schemeClr val="tx1"/>
                </a:solidFill>
                <a:effectLst/>
                <a:latin typeface="+mn-lt"/>
                <a:ea typeface="+mn-ea"/>
                <a:cs typeface="+mn-cs"/>
              </a:rPr>
              <a:t>压缩的视频体积小，利于网络传输，同时又有很好的网络容错能力。所以选择</a:t>
            </a:r>
            <a:r>
              <a:rPr lang="en-US" altLang="zh-CN" sz="1200" kern="1200" dirty="0">
                <a:solidFill>
                  <a:schemeClr val="tx1"/>
                </a:solidFill>
                <a:effectLst/>
                <a:latin typeface="+mn-lt"/>
                <a:ea typeface="+mn-ea"/>
                <a:cs typeface="+mn-cs"/>
              </a:rPr>
              <a:t>H.264</a:t>
            </a:r>
            <a:r>
              <a:rPr lang="zh-CN" altLang="zh-CN" sz="1200" kern="1200" dirty="0">
                <a:solidFill>
                  <a:schemeClr val="tx1"/>
                </a:solidFill>
                <a:effectLst/>
                <a:latin typeface="+mn-lt"/>
                <a:ea typeface="+mn-ea"/>
                <a:cs typeface="+mn-cs"/>
              </a:rPr>
              <a:t>压缩标准。</a:t>
            </a:r>
          </a:p>
          <a:p>
            <a:endParaRPr lang="zh-CN" altLang="en-US" dirty="0"/>
          </a:p>
        </p:txBody>
      </p:sp>
      <p:sp>
        <p:nvSpPr>
          <p:cNvPr id="4" name="灯片编号占位符 3"/>
          <p:cNvSpPr>
            <a:spLocks noGrp="1"/>
          </p:cNvSpPr>
          <p:nvPr>
            <p:ph type="sldNum" sz="quarter" idx="10"/>
          </p:nvPr>
        </p:nvSpPr>
        <p:spPr/>
        <p:txBody>
          <a:bodyPr/>
          <a:lstStyle/>
          <a:p>
            <a:fld id="{DE3C6D24-33D1-4829-9153-5C092215DA93}" type="slidenum">
              <a:rPr lang="zh-CN" altLang="en-US" smtClean="0"/>
              <a:pPr/>
              <a:t>27</a:t>
            </a:fld>
            <a:endParaRPr lang="zh-CN" altLang="en-US"/>
          </a:p>
        </p:txBody>
      </p:sp>
    </p:spTree>
    <p:extLst>
      <p:ext uri="{BB962C8B-B14F-4D97-AF65-F5344CB8AC3E}">
        <p14:creationId xmlns:p14="http://schemas.microsoft.com/office/powerpoint/2010/main" val="34641820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选择方案：</a:t>
            </a:r>
            <a:r>
              <a:rPr lang="en-US" altLang="zh-CN" sz="1200" kern="1200" dirty="0">
                <a:solidFill>
                  <a:schemeClr val="tx1"/>
                </a:solidFill>
                <a:effectLst/>
                <a:latin typeface="+mn-lt"/>
                <a:ea typeface="+mn-ea"/>
                <a:cs typeface="+mn-cs"/>
              </a:rPr>
              <a:t>UDP</a:t>
            </a:r>
            <a:r>
              <a:rPr lang="zh-CN" altLang="zh-CN" sz="1200" kern="1200" dirty="0">
                <a:solidFill>
                  <a:schemeClr val="tx1"/>
                </a:solidFill>
                <a:effectLst/>
                <a:latin typeface="+mn-lt"/>
                <a:ea typeface="+mn-ea"/>
                <a:cs typeface="+mn-cs"/>
              </a:rPr>
              <a:t>协议</a:t>
            </a:r>
          </a:p>
          <a:p>
            <a:r>
              <a:rPr lang="zh-CN" altLang="zh-CN" sz="1200" kern="1200" dirty="0">
                <a:solidFill>
                  <a:schemeClr val="tx1"/>
                </a:solidFill>
                <a:effectLst/>
                <a:latin typeface="+mn-lt"/>
                <a:ea typeface="+mn-ea"/>
                <a:cs typeface="+mn-cs"/>
              </a:rPr>
              <a:t>原因：</a:t>
            </a:r>
            <a:r>
              <a:rPr lang="en-US" altLang="zh-CN" sz="1200" kern="1200" dirty="0">
                <a:solidFill>
                  <a:schemeClr val="tx1"/>
                </a:solidFill>
                <a:effectLst/>
                <a:latin typeface="+mn-lt"/>
                <a:ea typeface="+mn-ea"/>
                <a:cs typeface="+mn-cs"/>
              </a:rPr>
              <a:t>UDP</a:t>
            </a:r>
            <a:r>
              <a:rPr lang="zh-CN" altLang="zh-CN" sz="1200" kern="1200" dirty="0">
                <a:solidFill>
                  <a:schemeClr val="tx1"/>
                </a:solidFill>
                <a:effectLst/>
                <a:latin typeface="+mn-lt"/>
                <a:ea typeface="+mn-ea"/>
                <a:cs typeface="+mn-cs"/>
              </a:rPr>
              <a:t>协议是无连接的，它本身没有数据校验机制，不会进行数据的校准和分组确认。而</a:t>
            </a:r>
            <a:r>
              <a:rPr lang="en-US" altLang="zh-CN" sz="1200" kern="1200" dirty="0">
                <a:solidFill>
                  <a:schemeClr val="tx1"/>
                </a:solidFill>
                <a:effectLst/>
                <a:latin typeface="+mn-lt"/>
                <a:ea typeface="+mn-ea"/>
                <a:cs typeface="+mn-cs"/>
              </a:rPr>
              <a:t>TCP</a:t>
            </a:r>
            <a:r>
              <a:rPr lang="zh-CN" altLang="zh-CN" sz="1200" kern="1200" dirty="0">
                <a:solidFill>
                  <a:schemeClr val="tx1"/>
                </a:solidFill>
                <a:effectLst/>
                <a:latin typeface="+mn-lt"/>
                <a:ea typeface="+mn-ea"/>
                <a:cs typeface="+mn-cs"/>
              </a:rPr>
              <a:t>是面向连接的可靠协议，如果发现分组有丢失现象，会请求进行重传，这样会使后面的分组被阻塞，会导致整个播放过程的延时变大。所以使用</a:t>
            </a:r>
            <a:r>
              <a:rPr lang="en-US" altLang="zh-CN" sz="1200" kern="1200" dirty="0">
                <a:solidFill>
                  <a:schemeClr val="tx1"/>
                </a:solidFill>
                <a:effectLst/>
                <a:latin typeface="+mn-lt"/>
                <a:ea typeface="+mn-ea"/>
                <a:cs typeface="+mn-cs"/>
              </a:rPr>
              <a:t>UDP</a:t>
            </a:r>
            <a:r>
              <a:rPr lang="zh-CN" altLang="zh-CN" sz="1200" kern="1200" dirty="0">
                <a:solidFill>
                  <a:schemeClr val="tx1"/>
                </a:solidFill>
                <a:effectLst/>
                <a:latin typeface="+mn-lt"/>
                <a:ea typeface="+mn-ea"/>
                <a:cs typeface="+mn-cs"/>
              </a:rPr>
              <a:t>协议虽然可靠性弱，但是能保证实时性和视频的连续性。同时视频数据的容错能力比较高，即使丢失个别数据也不会对观看效果造成很大影响，所以允许传输不那么可靠。综上，我们选择</a:t>
            </a:r>
            <a:r>
              <a:rPr lang="en-US" altLang="zh-CN" sz="1200" kern="1200" dirty="0">
                <a:solidFill>
                  <a:schemeClr val="tx1"/>
                </a:solidFill>
                <a:effectLst/>
                <a:latin typeface="+mn-lt"/>
                <a:ea typeface="+mn-ea"/>
                <a:cs typeface="+mn-cs"/>
              </a:rPr>
              <a:t>UDP</a:t>
            </a:r>
            <a:r>
              <a:rPr lang="zh-CN" altLang="zh-CN" sz="1200" kern="1200" dirty="0">
                <a:solidFill>
                  <a:schemeClr val="tx1"/>
                </a:solidFill>
                <a:effectLst/>
                <a:latin typeface="+mn-lt"/>
                <a:ea typeface="+mn-ea"/>
                <a:cs typeface="+mn-cs"/>
              </a:rPr>
              <a:t>协议进行直播数据的传输。</a:t>
            </a:r>
          </a:p>
        </p:txBody>
      </p:sp>
      <p:sp>
        <p:nvSpPr>
          <p:cNvPr id="4" name="灯片编号占位符 3"/>
          <p:cNvSpPr>
            <a:spLocks noGrp="1"/>
          </p:cNvSpPr>
          <p:nvPr>
            <p:ph type="sldNum" sz="quarter" idx="10"/>
          </p:nvPr>
        </p:nvSpPr>
        <p:spPr/>
        <p:txBody>
          <a:bodyPr/>
          <a:lstStyle/>
          <a:p>
            <a:fld id="{DE3C6D24-33D1-4829-9153-5C092215DA93}" type="slidenum">
              <a:rPr lang="zh-CN" altLang="en-US" smtClean="0"/>
              <a:pPr/>
              <a:t>28</a:t>
            </a:fld>
            <a:endParaRPr lang="zh-CN" altLang="en-US"/>
          </a:p>
        </p:txBody>
      </p:sp>
    </p:spTree>
    <p:extLst>
      <p:ext uri="{BB962C8B-B14F-4D97-AF65-F5344CB8AC3E}">
        <p14:creationId xmlns:p14="http://schemas.microsoft.com/office/powerpoint/2010/main" val="31802475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选择方案：使用分布式服务器，并根据需要提升各服务器带宽</a:t>
            </a:r>
          </a:p>
          <a:p>
            <a:r>
              <a:rPr lang="zh-CN" altLang="zh-CN" sz="1200" kern="1200" dirty="0">
                <a:solidFill>
                  <a:schemeClr val="tx1"/>
                </a:solidFill>
                <a:effectLst/>
                <a:latin typeface="+mn-lt"/>
                <a:ea typeface="+mn-ea"/>
                <a:cs typeface="+mn-cs"/>
              </a:rPr>
              <a:t>原因：直播数据传输效率主要考虑传输速率和传输可用性。传输效率主要由服务器总带宽决定，单一提升某一服务器的带宽的确可以提高传输效率，但使用分布式服务器不仅可以提升总带宽，而且有更高的可用性和容错性。单一服务器的连接并发数是固定的，可容纳用户也有数量上的限制，而使用分布式的多台服务器可以容纳更多的用户。如果某台服务器发生故障，单一服务器就再也不能提供服务，而分布式服务器仍可对用户提供直播数据。而限制客户端的码率并不是长久的方案，首先不满足易用性。所以首选方案是使用分布式服务器，当然也可以根据需求提升分布式服务器的带宽。</a:t>
            </a:r>
          </a:p>
          <a:p>
            <a:endParaRPr lang="zh-CN" altLang="en-US" dirty="0"/>
          </a:p>
        </p:txBody>
      </p:sp>
      <p:sp>
        <p:nvSpPr>
          <p:cNvPr id="4" name="灯片编号占位符 3"/>
          <p:cNvSpPr>
            <a:spLocks noGrp="1"/>
          </p:cNvSpPr>
          <p:nvPr>
            <p:ph type="sldNum" sz="quarter" idx="10"/>
          </p:nvPr>
        </p:nvSpPr>
        <p:spPr/>
        <p:txBody>
          <a:bodyPr/>
          <a:lstStyle/>
          <a:p>
            <a:fld id="{DE3C6D24-33D1-4829-9153-5C092215DA93}" type="slidenum">
              <a:rPr lang="zh-CN" altLang="en-US" smtClean="0"/>
              <a:pPr/>
              <a:t>29</a:t>
            </a:fld>
            <a:endParaRPr lang="zh-CN" altLang="en-US"/>
          </a:p>
        </p:txBody>
      </p:sp>
    </p:spTree>
    <p:extLst>
      <p:ext uri="{BB962C8B-B14F-4D97-AF65-F5344CB8AC3E}">
        <p14:creationId xmlns:p14="http://schemas.microsoft.com/office/powerpoint/2010/main" val="40220500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选择方案：边存储边转发</a:t>
            </a:r>
          </a:p>
          <a:p>
            <a:r>
              <a:rPr lang="zh-CN" altLang="zh-CN" sz="1200" kern="1200" dirty="0">
                <a:solidFill>
                  <a:schemeClr val="tx1"/>
                </a:solidFill>
                <a:effectLst/>
                <a:latin typeface="+mn-lt"/>
                <a:ea typeface="+mn-ea"/>
                <a:cs typeface="+mn-cs"/>
              </a:rPr>
              <a:t>原因：如果选用直接转发而不把直播数据保存在存储服务器中，则可以节省存储空间，对系统的性能要求也没那么高，成本也很低。但直播数据是有用的数据，是</a:t>
            </a:r>
            <a:r>
              <a:rPr lang="zh-CN" altLang="en-US" sz="1200" kern="1200" dirty="0">
                <a:solidFill>
                  <a:schemeClr val="tx1"/>
                </a:solidFill>
                <a:effectLst/>
                <a:latin typeface="+mn-lt"/>
                <a:ea typeface="+mn-ea"/>
                <a:cs typeface="+mn-cs"/>
              </a:rPr>
              <a:t>有</a:t>
            </a:r>
            <a:r>
              <a:rPr lang="zh-CN" altLang="zh-CN" sz="1200" kern="1200" dirty="0">
                <a:solidFill>
                  <a:schemeClr val="tx1"/>
                </a:solidFill>
                <a:effectLst/>
                <a:latin typeface="+mn-lt"/>
                <a:ea typeface="+mn-ea"/>
                <a:cs typeface="+mn-cs"/>
              </a:rPr>
              <a:t>商业价值的，假如后续要求有回看直播的功能，存储直播数据就非常有用了，可扩展性很高。使用边存储边转发的方案，既能保证用户能够基本实时观看直播，又能将直播数据存储起来，以供利用。</a:t>
            </a:r>
          </a:p>
        </p:txBody>
      </p:sp>
      <p:sp>
        <p:nvSpPr>
          <p:cNvPr id="4" name="灯片编号占位符 3"/>
          <p:cNvSpPr>
            <a:spLocks noGrp="1"/>
          </p:cNvSpPr>
          <p:nvPr>
            <p:ph type="sldNum" sz="quarter" idx="10"/>
          </p:nvPr>
        </p:nvSpPr>
        <p:spPr/>
        <p:txBody>
          <a:bodyPr/>
          <a:lstStyle/>
          <a:p>
            <a:fld id="{DE3C6D24-33D1-4829-9153-5C092215DA93}" type="slidenum">
              <a:rPr lang="zh-CN" altLang="en-US" smtClean="0"/>
              <a:pPr/>
              <a:t>30</a:t>
            </a:fld>
            <a:endParaRPr lang="zh-CN" altLang="en-US"/>
          </a:p>
        </p:txBody>
      </p:sp>
    </p:spTree>
    <p:extLst>
      <p:ext uri="{BB962C8B-B14F-4D97-AF65-F5344CB8AC3E}">
        <p14:creationId xmlns:p14="http://schemas.microsoft.com/office/powerpoint/2010/main" val="456826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随着全民健身热潮的开展，越来越多人有了健身的念头。但是我们常常会因为懒得踏出房门，或者不想去健身房办卡，又或者自己时间安排比较紧张没有办法配合健身房的课程表安排。于是我们提出了这样一种想法，随时随地健身房！系统定期直播健身课程，让健身老师通过网络视频的形式进行授课，你也可以在网络上与其实时沟通。这样</a:t>
            </a:r>
            <a:r>
              <a:rPr lang="zh-CN" altLang="en-US" baseline="0" dirty="0"/>
              <a:t>不管你是在家里，或者是在室外，只要连上</a:t>
            </a:r>
            <a:r>
              <a:rPr lang="en-US" altLang="zh-CN" baseline="0" dirty="0" err="1"/>
              <a:t>wifi</a:t>
            </a:r>
            <a:r>
              <a:rPr lang="zh-CN" altLang="en-US" baseline="0" dirty="0"/>
              <a:t>，你就可以健身。另外我们也会把视频录下来进行课程整理，为用户提供个性化的健身课程，类似于十天练成马甲线教程，这样用户可以更方便的达成自己的需要。</a:t>
            </a:r>
            <a:endParaRPr lang="zh-CN" altLang="en-US" dirty="0"/>
          </a:p>
        </p:txBody>
      </p:sp>
      <p:sp>
        <p:nvSpPr>
          <p:cNvPr id="4" name="灯片编号占位符 3"/>
          <p:cNvSpPr>
            <a:spLocks noGrp="1"/>
          </p:cNvSpPr>
          <p:nvPr>
            <p:ph type="sldNum" sz="quarter" idx="10"/>
          </p:nvPr>
        </p:nvSpPr>
        <p:spPr/>
        <p:txBody>
          <a:bodyPr/>
          <a:lstStyle/>
          <a:p>
            <a:fld id="{1FD36118-73B6-466E-B0CA-F2B16A451F38}" type="slidenum">
              <a:rPr lang="zh-CN" altLang="en-US" smtClean="0"/>
              <a:pPr/>
              <a:t>3</a:t>
            </a:fld>
            <a:endParaRPr lang="zh-CN" altLang="en-US"/>
          </a:p>
        </p:txBody>
      </p:sp>
    </p:spTree>
    <p:extLst>
      <p:ext uri="{BB962C8B-B14F-4D97-AF65-F5344CB8AC3E}">
        <p14:creationId xmlns:p14="http://schemas.microsoft.com/office/powerpoint/2010/main" val="24743295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选择方案：服务器存储和转发模块分离，并且使用多台存储</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转发服务器</a:t>
            </a:r>
          </a:p>
          <a:p>
            <a:r>
              <a:rPr lang="zh-CN" altLang="zh-CN" sz="1200" kern="1200" dirty="0">
                <a:solidFill>
                  <a:schemeClr val="tx1"/>
                </a:solidFill>
                <a:effectLst/>
                <a:latin typeface="+mn-lt"/>
                <a:ea typeface="+mn-ea"/>
                <a:cs typeface="+mn-cs"/>
              </a:rPr>
              <a:t>原因：存储和转发分离可以让服务器专心做某一件事情，比如存储服务器只需将数据存储起来，而转发服务器只需将数据转发给各个客户端，这样能够加快数据的处理速率。而使用多台服务器更可以减轻单服务器的负担，更能提高处理速率。如果服务失效或直播数据流中断，多台服务器仍然可以保证正常的工作状态，用户的直播观看不受影响。</a:t>
            </a:r>
          </a:p>
        </p:txBody>
      </p:sp>
      <p:sp>
        <p:nvSpPr>
          <p:cNvPr id="4" name="灯片编号占位符 3"/>
          <p:cNvSpPr>
            <a:spLocks noGrp="1"/>
          </p:cNvSpPr>
          <p:nvPr>
            <p:ph type="sldNum" sz="quarter" idx="10"/>
          </p:nvPr>
        </p:nvSpPr>
        <p:spPr/>
        <p:txBody>
          <a:bodyPr/>
          <a:lstStyle/>
          <a:p>
            <a:fld id="{DE3C6D24-33D1-4829-9153-5C092215DA93}" type="slidenum">
              <a:rPr lang="zh-CN" altLang="en-US" smtClean="0"/>
              <a:pPr/>
              <a:t>31</a:t>
            </a:fld>
            <a:endParaRPr lang="zh-CN" altLang="en-US"/>
          </a:p>
        </p:txBody>
      </p:sp>
    </p:spTree>
    <p:extLst>
      <p:ext uri="{BB962C8B-B14F-4D97-AF65-F5344CB8AC3E}">
        <p14:creationId xmlns:p14="http://schemas.microsoft.com/office/powerpoint/2010/main" val="15878461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选择方案：智能推荐</a:t>
            </a:r>
          </a:p>
          <a:p>
            <a:r>
              <a:rPr lang="zh-CN" altLang="zh-CN" sz="1200" kern="1200" dirty="0">
                <a:solidFill>
                  <a:schemeClr val="tx1"/>
                </a:solidFill>
                <a:effectLst/>
                <a:latin typeface="+mn-lt"/>
                <a:ea typeface="+mn-ea"/>
                <a:cs typeface="+mn-cs"/>
              </a:rPr>
              <a:t>原因：用户在客户端上观看直播的体验很大程度取决于网络情况，如果选择质量优先，则不能保证在网络情况较差时用户能流畅观看直播；如果选择流畅优先，则用户体验变差，视频的清晰度不够。而智能推荐是系统根据当前的网络状况，在质量、流畅度和网络状况中综合考虑，自动选择接收直播视频的码率，这样能达到最好的用户体验。</a:t>
            </a: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E3C6D24-33D1-4829-9153-5C092215DA93}" type="slidenum">
              <a:rPr lang="zh-CN" altLang="en-US" smtClean="0"/>
              <a:pPr/>
              <a:t>32</a:t>
            </a:fld>
            <a:endParaRPr lang="zh-CN" altLang="en-US"/>
          </a:p>
        </p:txBody>
      </p:sp>
    </p:spTree>
    <p:extLst>
      <p:ext uri="{BB962C8B-B14F-4D97-AF65-F5344CB8AC3E}">
        <p14:creationId xmlns:p14="http://schemas.microsoft.com/office/powerpoint/2010/main" val="10744464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ADED32-D3A9-4129-9BEC-8B05450513DB}" type="slidenum">
              <a:rPr lang="zh-CN" altLang="en-US" smtClean="0"/>
              <a:pPr/>
              <a:t>34</a:t>
            </a:fld>
            <a:endParaRPr lang="zh-CN" altLang="en-US"/>
          </a:p>
        </p:txBody>
      </p:sp>
    </p:spTree>
    <p:extLst>
      <p:ext uri="{BB962C8B-B14F-4D97-AF65-F5344CB8AC3E}">
        <p14:creationId xmlns:p14="http://schemas.microsoft.com/office/powerpoint/2010/main" val="13625299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在</a:t>
            </a:r>
            <a:r>
              <a:rPr lang="en-US" altLang="zh-CN" dirty="0"/>
              <a:t>P2P</a:t>
            </a:r>
            <a:r>
              <a:rPr lang="zh-CN" altLang="en-US" dirty="0"/>
              <a:t>网络中，每个</a:t>
            </a:r>
            <a:r>
              <a:rPr lang="en-US" altLang="zh-CN" dirty="0"/>
              <a:t>Peer</a:t>
            </a:r>
            <a:r>
              <a:rPr lang="zh-CN" altLang="en-US" dirty="0"/>
              <a:t>都是一个活动的参与者，都向网络贡献一些资源（存储空间、</a:t>
            </a:r>
            <a:r>
              <a:rPr lang="en-US" altLang="zh-CN" dirty="0"/>
              <a:t>CPU</a:t>
            </a:r>
            <a:r>
              <a:rPr lang="zh-CN" altLang="en-US" dirty="0"/>
              <a:t>周期等），所以</a:t>
            </a:r>
            <a:r>
              <a:rPr lang="en-US" altLang="zh-CN" dirty="0"/>
              <a:t>Peer</a:t>
            </a:r>
            <a:r>
              <a:rPr lang="zh-CN" altLang="en-US" dirty="0"/>
              <a:t>越多，网络性能越好，网络随着规模增大而越发稳固</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在</a:t>
            </a:r>
            <a:r>
              <a:rPr lang="en-US" altLang="zh-CN" dirty="0"/>
              <a:t>C/S</a:t>
            </a:r>
            <a:r>
              <a:rPr lang="zh-CN" altLang="en-US" dirty="0"/>
              <a:t>模式下，服务器的存储能力和处理能力以及所在网络的吞吐量是该模式性能的瓶颈，随着节点增加，服务器负载越来越重，一旦服务器崩溃，整个网络也随之瘫痪</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2. P2P </a:t>
            </a:r>
            <a:r>
              <a:rPr lang="zh-CN" altLang="en-US" dirty="0"/>
              <a:t>网络的优势在于能充分利用 </a:t>
            </a:r>
            <a:r>
              <a:rPr lang="en-US" altLang="zh-CN" dirty="0"/>
              <a:t>Peer </a:t>
            </a:r>
            <a:r>
              <a:rPr lang="zh-CN" altLang="en-US" dirty="0"/>
              <a:t>的资源，通过分布式搜索、多源传输、应用层路由、多路由传输等技术提高传输效率和通信质量</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6AADED32-D3A9-4129-9BEC-8B05450513DB}" type="slidenum">
              <a:rPr lang="zh-CN" altLang="en-US" smtClean="0"/>
              <a:pPr/>
              <a:t>39</a:t>
            </a:fld>
            <a:endParaRPr lang="zh-CN" altLang="en-US"/>
          </a:p>
        </p:txBody>
      </p:sp>
    </p:spTree>
    <p:extLst>
      <p:ext uri="{BB962C8B-B14F-4D97-AF65-F5344CB8AC3E}">
        <p14:creationId xmlns:p14="http://schemas.microsoft.com/office/powerpoint/2010/main" val="633757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sz="1200" b="0" i="0" kern="1200" dirty="0">
                <a:solidFill>
                  <a:schemeClr val="tx1"/>
                </a:solidFill>
                <a:latin typeface="+mn-lt"/>
                <a:ea typeface="+mn-ea"/>
                <a:cs typeface="+mn-cs"/>
              </a:rPr>
              <a:t>P2P</a:t>
            </a:r>
            <a:r>
              <a:rPr lang="zh-CN" altLang="en-US" sz="1200" b="0" i="0" kern="1200" dirty="0" smtClean="0">
                <a:solidFill>
                  <a:schemeClr val="tx1"/>
                </a:solidFill>
                <a:latin typeface="+mn-lt"/>
                <a:ea typeface="+mn-ea"/>
                <a:cs typeface="+mn-cs"/>
              </a:rPr>
              <a:t>网络信息</a:t>
            </a:r>
            <a:r>
              <a:rPr lang="zh-CN" altLang="en-US" sz="1200" b="0" i="0" kern="1200" dirty="0">
                <a:solidFill>
                  <a:schemeClr val="tx1"/>
                </a:solidFill>
                <a:latin typeface="+mn-lt"/>
                <a:ea typeface="+mn-ea"/>
                <a:cs typeface="+mn-cs"/>
              </a:rPr>
              <a:t>完全共享，这给了使用者很大的自由，由于各对等点可以随时地加入和退出网络</a:t>
            </a:r>
            <a:r>
              <a:rPr lang="en-US" altLang="zh-CN" sz="1200" b="0" i="0" kern="1200" dirty="0">
                <a:solidFill>
                  <a:schemeClr val="tx1"/>
                </a:solidFill>
                <a:latin typeface="+mn-lt"/>
                <a:ea typeface="+mn-ea"/>
                <a:cs typeface="+mn-cs"/>
              </a:rPr>
              <a:t>, </a:t>
            </a:r>
            <a:r>
              <a:rPr lang="zh-CN" altLang="en-US" sz="1200" b="0" i="0" kern="1200" dirty="0">
                <a:solidFill>
                  <a:schemeClr val="tx1"/>
                </a:solidFill>
                <a:latin typeface="+mn-lt"/>
                <a:ea typeface="+mn-ea"/>
                <a:cs typeface="+mn-cs"/>
              </a:rPr>
              <a:t>因此给网络带来极大的随机性和不确定性</a:t>
            </a:r>
            <a:r>
              <a:rPr lang="en-US" altLang="zh-CN" sz="1200" b="0" i="0" kern="1200" dirty="0">
                <a:solidFill>
                  <a:schemeClr val="tx1"/>
                </a:solidFill>
                <a:latin typeface="+mn-lt"/>
                <a:ea typeface="+mn-ea"/>
                <a:cs typeface="+mn-cs"/>
              </a:rPr>
              <a:t>, </a:t>
            </a:r>
            <a:r>
              <a:rPr lang="zh-CN" altLang="en-US" sz="1200" b="0" i="0" kern="1200" dirty="0">
                <a:solidFill>
                  <a:schemeClr val="tx1"/>
                </a:solidFill>
                <a:latin typeface="+mn-lt"/>
                <a:ea typeface="+mn-ea"/>
                <a:cs typeface="+mn-cs"/>
              </a:rPr>
              <a:t>造成网络带宽和信息的不稳定性</a:t>
            </a:r>
            <a:r>
              <a:rPr lang="en-US" altLang="zh-CN" sz="1200" b="0" i="0" kern="1200" dirty="0">
                <a:solidFill>
                  <a:schemeClr val="tx1"/>
                </a:solidFill>
                <a:latin typeface="+mn-lt"/>
                <a:ea typeface="+mn-ea"/>
                <a:cs typeface="+mn-cs"/>
              </a:rPr>
              <a:t>, </a:t>
            </a:r>
            <a:r>
              <a:rPr lang="zh-CN" altLang="en-US" sz="1200" b="0" i="0" kern="1200" dirty="0">
                <a:solidFill>
                  <a:schemeClr val="tx1"/>
                </a:solidFill>
                <a:latin typeface="+mn-lt"/>
                <a:ea typeface="+mn-ea"/>
                <a:cs typeface="+mn-cs"/>
              </a:rPr>
              <a:t>病毒也可以在共享的对等网络空间中自由复制和感染文档。</a:t>
            </a:r>
            <a:endParaRPr lang="en-US" altLang="zh-CN" sz="1200" b="0" i="0" kern="1200" dirty="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b="0" i="0" kern="1200" dirty="0">
                <a:solidFill>
                  <a:schemeClr val="tx1"/>
                </a:solidFill>
                <a:latin typeface="+mn-lt"/>
                <a:ea typeface="+mn-ea"/>
                <a:cs typeface="+mn-cs"/>
              </a:rPr>
              <a:t>由于</a:t>
            </a:r>
            <a:r>
              <a:rPr lang="en-US" altLang="zh-CN" sz="1200" b="0" i="0" kern="1200" dirty="0">
                <a:solidFill>
                  <a:schemeClr val="tx1"/>
                </a:solidFill>
                <a:latin typeface="+mn-lt"/>
                <a:ea typeface="+mn-ea"/>
                <a:cs typeface="+mn-cs"/>
              </a:rPr>
              <a:t>P2P</a:t>
            </a:r>
            <a:r>
              <a:rPr lang="zh-CN" altLang="en-US" sz="1200" b="0" i="0" kern="1200" dirty="0">
                <a:solidFill>
                  <a:schemeClr val="tx1"/>
                </a:solidFill>
                <a:latin typeface="+mn-lt"/>
                <a:ea typeface="+mn-ea"/>
                <a:cs typeface="+mn-cs"/>
              </a:rPr>
              <a:t>系统的复制传播迅速，一些有高安全性要求的文件（用户隐私等）</a:t>
            </a:r>
            <a:r>
              <a:rPr lang="zh-CN" altLang="en-US" sz="1200" b="0" i="0" kern="1200" dirty="0" smtClean="0">
                <a:solidFill>
                  <a:schemeClr val="tx1"/>
                </a:solidFill>
                <a:latin typeface="+mn-lt"/>
                <a:ea typeface="+mn-ea"/>
                <a:cs typeface="+mn-cs"/>
              </a:rPr>
              <a:t>一经篡改，</a:t>
            </a:r>
            <a:r>
              <a:rPr lang="zh-CN" altLang="en-US" sz="1200" b="0" i="0" kern="1200" dirty="0">
                <a:solidFill>
                  <a:schemeClr val="tx1"/>
                </a:solidFill>
                <a:latin typeface="+mn-lt"/>
                <a:ea typeface="+mn-ea"/>
                <a:cs typeface="+mn-cs"/>
              </a:rPr>
              <a:t>在</a:t>
            </a:r>
            <a:r>
              <a:rPr lang="en-US" altLang="zh-CN" sz="1200" b="0" i="0" kern="1200" dirty="0">
                <a:solidFill>
                  <a:schemeClr val="tx1"/>
                </a:solidFill>
                <a:latin typeface="+mn-lt"/>
                <a:ea typeface="+mn-ea"/>
                <a:cs typeface="+mn-cs"/>
              </a:rPr>
              <a:t>P2P</a:t>
            </a:r>
            <a:r>
              <a:rPr lang="zh-CN" altLang="en-US" sz="1200" b="0" i="0" kern="1200" dirty="0">
                <a:solidFill>
                  <a:schemeClr val="tx1"/>
                </a:solidFill>
                <a:latin typeface="+mn-lt"/>
                <a:ea typeface="+mn-ea"/>
                <a:cs typeface="+mn-cs"/>
              </a:rPr>
              <a:t>系统只要有一份拷贝，就有可能迅速扩张，造成大面积的影响。</a:t>
            </a:r>
            <a:endParaRPr lang="en-US" altLang="zh-CN" sz="1200" b="0" i="0" kern="1200" dirty="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200" b="0" i="0" kern="1200" dirty="0">
                <a:solidFill>
                  <a:schemeClr val="tx1"/>
                </a:solidFill>
                <a:latin typeface="+mn-lt"/>
                <a:ea typeface="+mn-ea"/>
                <a:cs typeface="+mn-cs"/>
              </a:rPr>
              <a:t>C/S</a:t>
            </a:r>
            <a:r>
              <a:rPr lang="zh-CN" altLang="en-US" sz="1200" b="0" i="0" kern="1200" dirty="0">
                <a:solidFill>
                  <a:schemeClr val="tx1"/>
                </a:solidFill>
                <a:latin typeface="+mn-lt"/>
                <a:ea typeface="+mn-ea"/>
                <a:cs typeface="+mn-cs"/>
              </a:rPr>
              <a:t>集中存放易于管理，但若安全策略实施不全，一旦服务器被攻击，整个系统很可能面临瘫痪，造成巨大损失</a:t>
            </a:r>
            <a:endParaRPr lang="en-US" altLang="zh-CN" sz="1200" b="0" i="0" kern="1200" dirty="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zh-CN" altLang="en-US" sz="1200" b="0" i="0" kern="1200" dirty="0">
              <a:solidFill>
                <a:schemeClr val="tx1"/>
              </a:solidFill>
              <a:latin typeface="+mn-lt"/>
              <a:ea typeface="+mn-ea"/>
              <a:cs typeface="+mn-cs"/>
            </a:endParaRPr>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6AADED32-D3A9-4129-9BEC-8B05450513DB}" type="slidenum">
              <a:rPr lang="zh-CN" altLang="en-US" smtClean="0"/>
              <a:pPr/>
              <a:t>40</a:t>
            </a:fld>
            <a:endParaRPr lang="zh-CN" altLang="en-US"/>
          </a:p>
        </p:txBody>
      </p:sp>
    </p:spTree>
    <p:extLst>
      <p:ext uri="{BB962C8B-B14F-4D97-AF65-F5344CB8AC3E}">
        <p14:creationId xmlns:p14="http://schemas.microsoft.com/office/powerpoint/2010/main" val="6337578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在</a:t>
            </a:r>
            <a:r>
              <a:rPr lang="en-US" altLang="zh-CN" dirty="0"/>
              <a:t>P2P</a:t>
            </a:r>
            <a:r>
              <a:rPr lang="zh-CN" altLang="en-US" dirty="0"/>
              <a:t>网络上</a:t>
            </a:r>
            <a:r>
              <a:rPr lang="en-US" altLang="zh-CN" dirty="0"/>
              <a:t>, </a:t>
            </a:r>
            <a:r>
              <a:rPr lang="zh-CN" altLang="en-US" dirty="0"/>
              <a:t>整个系统集中了所有节点的资源为所有的用户服务</a:t>
            </a:r>
            <a:r>
              <a:rPr lang="en-US" altLang="zh-CN" dirty="0"/>
              <a:t>, </a:t>
            </a:r>
            <a:r>
              <a:rPr lang="zh-CN" altLang="en-US" dirty="0"/>
              <a:t>整个网络可以被用作具有海量存储能力和巨大计算处理能力的超级计算机。</a:t>
            </a:r>
            <a:endParaRPr lang="en-US" altLang="zh-CN" dirty="0"/>
          </a:p>
          <a:p>
            <a:pPr marL="228600" indent="-228600">
              <a:buAutoNum type="arabicPeriod"/>
            </a:pPr>
            <a:r>
              <a:rPr lang="zh-CN" altLang="en-US" dirty="0"/>
              <a:t>在传统模式的视频流媒体服务系统中</a:t>
            </a:r>
            <a:r>
              <a:rPr lang="en-US" altLang="zh-CN" dirty="0"/>
              <a:t>,</a:t>
            </a:r>
            <a:r>
              <a:rPr lang="zh-CN" altLang="en-US" dirty="0"/>
              <a:t>服务器若要同时为</a:t>
            </a:r>
            <a:r>
              <a:rPr lang="en-US" altLang="zh-CN" dirty="0"/>
              <a:t>A</a:t>
            </a:r>
            <a:r>
              <a:rPr lang="zh-CN" altLang="en-US" dirty="0"/>
              <a:t>、</a:t>
            </a:r>
            <a:r>
              <a:rPr lang="en-US" altLang="zh-CN" dirty="0"/>
              <a:t>B</a:t>
            </a:r>
            <a:r>
              <a:rPr lang="zh-CN" altLang="en-US" dirty="0"/>
              <a:t>、</a:t>
            </a:r>
            <a:r>
              <a:rPr lang="en-US" altLang="zh-CN" dirty="0"/>
              <a:t>C</a:t>
            </a:r>
            <a:r>
              <a:rPr lang="zh-CN" altLang="en-US" dirty="0"/>
              <a:t>三个客户提供相同的媒体数据流</a:t>
            </a:r>
            <a:r>
              <a:rPr lang="en-US" altLang="zh-CN" dirty="0"/>
              <a:t>,</a:t>
            </a:r>
            <a:r>
              <a:rPr lang="zh-CN" altLang="en-US" dirty="0"/>
              <a:t>则服务器要复制份相同的数据发送</a:t>
            </a:r>
            <a:r>
              <a:rPr lang="en-US" altLang="zh-CN" dirty="0"/>
              <a:t>,</a:t>
            </a:r>
            <a:r>
              <a:rPr lang="zh-CN" altLang="en-US" dirty="0"/>
              <a:t>最极端的情况就是</a:t>
            </a:r>
            <a:r>
              <a:rPr lang="en-US" altLang="zh-CN" dirty="0"/>
              <a:t>A</a:t>
            </a:r>
            <a:r>
              <a:rPr lang="zh-CN" altLang="en-US" dirty="0"/>
              <a:t>、</a:t>
            </a:r>
            <a:r>
              <a:rPr lang="en-US" altLang="zh-CN" dirty="0"/>
              <a:t>B</a:t>
            </a:r>
            <a:r>
              <a:rPr lang="zh-CN" altLang="en-US" dirty="0"/>
              <a:t>、</a:t>
            </a:r>
            <a:r>
              <a:rPr lang="en-US" altLang="zh-CN" dirty="0"/>
              <a:t>C</a:t>
            </a:r>
            <a:r>
              <a:rPr lang="zh-CN" altLang="en-US" dirty="0"/>
              <a:t>处于同一个子网内</a:t>
            </a:r>
            <a:r>
              <a:rPr lang="en-US" altLang="zh-CN" dirty="0"/>
              <a:t>,3</a:t>
            </a:r>
            <a:r>
              <a:rPr lang="zh-CN" altLang="en-US" dirty="0"/>
              <a:t>份数据的路由路径相同</a:t>
            </a:r>
            <a:r>
              <a:rPr lang="en-US" altLang="zh-CN" dirty="0"/>
              <a:t>,</a:t>
            </a:r>
            <a:r>
              <a:rPr lang="zh-CN" altLang="en-US" dirty="0"/>
              <a:t>这造成服务器和网络带宽的极大浪费。</a:t>
            </a:r>
            <a:endParaRPr lang="en-US" altLang="zh-CN" dirty="0"/>
          </a:p>
          <a:p>
            <a:pPr marL="228600" indent="-228600">
              <a:buAutoNum type="arabicPeriod"/>
            </a:pPr>
            <a:r>
              <a:rPr lang="en-US" altLang="zh-CN" dirty="0"/>
              <a:t>C/S</a:t>
            </a:r>
            <a:r>
              <a:rPr lang="zh-CN" altLang="en-US" dirty="0"/>
              <a:t>模式的管理软件更新的较快，要跟上技术，必须花费大量精力和金钱在软件的更新换代上，而且工作人员要维护服务器和数据库，也要耗费大量资金。相反的</a:t>
            </a:r>
            <a:r>
              <a:rPr lang="en-US" altLang="zh-CN" dirty="0"/>
              <a:t>P2P</a:t>
            </a:r>
            <a:r>
              <a:rPr lang="zh-CN" altLang="en-US" dirty="0"/>
              <a:t>不需要服务器，也就不必耗费大量</a:t>
            </a:r>
            <a:r>
              <a:rPr lang="zh-CN" altLang="en-US" dirty="0" smtClean="0"/>
              <a:t>资金</a:t>
            </a:r>
            <a:endParaRPr lang="zh-CN" altLang="en-US" dirty="0"/>
          </a:p>
        </p:txBody>
      </p:sp>
      <p:sp>
        <p:nvSpPr>
          <p:cNvPr id="4" name="灯片编号占位符 3"/>
          <p:cNvSpPr>
            <a:spLocks noGrp="1"/>
          </p:cNvSpPr>
          <p:nvPr>
            <p:ph type="sldNum" sz="quarter" idx="10"/>
          </p:nvPr>
        </p:nvSpPr>
        <p:spPr/>
        <p:txBody>
          <a:bodyPr/>
          <a:lstStyle/>
          <a:p>
            <a:fld id="{6AADED32-D3A9-4129-9BEC-8B05450513DB}" type="slidenum">
              <a:rPr lang="zh-CN" altLang="en-US" smtClean="0"/>
              <a:pPr/>
              <a:t>41</a:t>
            </a:fld>
            <a:endParaRPr lang="zh-CN" altLang="en-US"/>
          </a:p>
        </p:txBody>
      </p:sp>
    </p:spTree>
    <p:extLst>
      <p:ext uri="{BB962C8B-B14F-4D97-AF65-F5344CB8AC3E}">
        <p14:creationId xmlns:p14="http://schemas.microsoft.com/office/powerpoint/2010/main" val="6337578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信息资源丰富：在</a:t>
            </a:r>
            <a:r>
              <a:rPr lang="en-US" altLang="zh-CN" dirty="0"/>
              <a:t>p2p</a:t>
            </a:r>
            <a:r>
              <a:rPr lang="zh-CN" altLang="en-US" dirty="0"/>
              <a:t>网络上</a:t>
            </a:r>
            <a:r>
              <a:rPr lang="en-US" altLang="zh-CN" dirty="0"/>
              <a:t>,</a:t>
            </a:r>
            <a:r>
              <a:rPr lang="zh-CN" altLang="en-US" dirty="0"/>
              <a:t>闲散资源有机会得到</a:t>
            </a:r>
            <a:r>
              <a:rPr lang="zh-CN" altLang="en-US" dirty="0" smtClean="0"/>
              <a:t>利用。</a:t>
            </a:r>
            <a:r>
              <a:rPr lang="en-US" altLang="zh-CN" dirty="0" smtClean="0"/>
              <a:t>c/s</a:t>
            </a:r>
            <a:r>
              <a:rPr lang="zh-CN" altLang="en-US" dirty="0"/>
              <a:t>模式下</a:t>
            </a:r>
            <a:r>
              <a:rPr lang="en-US" altLang="zh-CN" dirty="0"/>
              <a:t>,</a:t>
            </a:r>
            <a:r>
              <a:rPr lang="zh-CN" altLang="en-US" dirty="0"/>
              <a:t>即使客户端有大量的闲置资源</a:t>
            </a:r>
            <a:r>
              <a:rPr lang="en-US" altLang="zh-CN" dirty="0"/>
              <a:t>,</a:t>
            </a:r>
            <a:r>
              <a:rPr lang="zh-CN" altLang="en-US" dirty="0"/>
              <a:t>也无法被利用。</a:t>
            </a:r>
          </a:p>
          <a:p>
            <a:r>
              <a:rPr lang="zh-CN" altLang="en-US" dirty="0" smtClean="0"/>
              <a:t>负载均衡：</a:t>
            </a:r>
            <a:r>
              <a:rPr lang="en-US" altLang="zh-CN" dirty="0" smtClean="0"/>
              <a:t>p2p</a:t>
            </a:r>
            <a:r>
              <a:rPr lang="zh-CN" altLang="en-US" dirty="0"/>
              <a:t>网络模式中节点之间的动态而又对等的互联关系使得流媒体数据传输可以在对等点之间直接、实时地进行</a:t>
            </a:r>
            <a:r>
              <a:rPr lang="en-US" altLang="zh-CN" dirty="0" smtClean="0"/>
              <a:t>,</a:t>
            </a:r>
            <a:r>
              <a:rPr lang="zh-CN" altLang="en-US" dirty="0" smtClean="0"/>
              <a:t>客户</a:t>
            </a:r>
            <a:r>
              <a:rPr lang="zh-CN" altLang="en-US" dirty="0"/>
              <a:t>在享受视频流媒体节目的同时</a:t>
            </a:r>
            <a:r>
              <a:rPr lang="en-US" altLang="zh-CN" dirty="0"/>
              <a:t>,</a:t>
            </a:r>
            <a:r>
              <a:rPr lang="zh-CN" altLang="en-US" dirty="0"/>
              <a:t>也在利用自身计算机的资源为其他客户提供</a:t>
            </a:r>
            <a:r>
              <a:rPr lang="zh-CN" altLang="en-US" dirty="0" smtClean="0"/>
              <a:t>服务</a:t>
            </a:r>
            <a:endParaRPr lang="en-US" altLang="zh-CN" dirty="0" smtClean="0"/>
          </a:p>
          <a:p>
            <a:r>
              <a:rPr lang="zh-CN" altLang="en-US" sz="1200" i="0" kern="1200" dirty="0" smtClean="0">
                <a:solidFill>
                  <a:schemeClr val="tx1"/>
                </a:solidFill>
                <a:effectLst/>
                <a:latin typeface="+mn-lt"/>
                <a:ea typeface="+mn-ea"/>
                <a:cs typeface="+mn-cs"/>
              </a:rPr>
              <a:t>容错性好：在 </a:t>
            </a:r>
            <a:r>
              <a:rPr lang="en-US" altLang="zh-CN" sz="1200" i="0" kern="1200" dirty="0">
                <a:solidFill>
                  <a:schemeClr val="tx1"/>
                </a:solidFill>
                <a:effectLst/>
                <a:latin typeface="+mn-lt"/>
                <a:ea typeface="+mn-ea"/>
                <a:cs typeface="+mn-cs"/>
              </a:rPr>
              <a:t>P2P </a:t>
            </a:r>
            <a:r>
              <a:rPr lang="zh-CN" altLang="en-US" sz="1200" i="0" kern="1200" dirty="0">
                <a:solidFill>
                  <a:schemeClr val="tx1"/>
                </a:solidFill>
                <a:effectLst/>
                <a:latin typeface="+mn-lt"/>
                <a:ea typeface="+mn-ea"/>
                <a:cs typeface="+mn-cs"/>
              </a:rPr>
              <a:t>模式下</a:t>
            </a:r>
            <a:r>
              <a:rPr lang="zh-CN" altLang="en-US" sz="1200" i="0" kern="1200" dirty="0" smtClean="0">
                <a:solidFill>
                  <a:schemeClr val="tx1"/>
                </a:solidFill>
                <a:effectLst/>
                <a:latin typeface="+mn-lt"/>
                <a:ea typeface="+mn-ea"/>
                <a:cs typeface="+mn-cs"/>
              </a:rPr>
              <a:t>，当</a:t>
            </a:r>
            <a:r>
              <a:rPr lang="zh-CN" altLang="en-US" sz="1200" i="0" kern="1200" dirty="0">
                <a:solidFill>
                  <a:schemeClr val="tx1"/>
                </a:solidFill>
                <a:effectLst/>
                <a:latin typeface="+mn-lt"/>
                <a:ea typeface="+mn-ea"/>
                <a:cs typeface="+mn-cs"/>
              </a:rPr>
              <a:t>某台为其他客户端或工作站提供资源和服务的服务器失效时，其他客户端或工作站就</a:t>
            </a:r>
            <a:r>
              <a:rPr lang="zh-CN" altLang="en-US" sz="1200" i="0" kern="1200" dirty="0" smtClean="0">
                <a:solidFill>
                  <a:schemeClr val="tx1"/>
                </a:solidFill>
                <a:effectLst/>
                <a:latin typeface="+mn-lt"/>
                <a:ea typeface="+mn-ea"/>
                <a:cs typeface="+mn-cs"/>
              </a:rPr>
              <a:t>可以接管</a:t>
            </a:r>
            <a:r>
              <a:rPr lang="zh-CN" altLang="en-US" sz="1200" i="0" kern="1200" dirty="0">
                <a:solidFill>
                  <a:schemeClr val="tx1"/>
                </a:solidFill>
                <a:effectLst/>
                <a:latin typeface="+mn-lt"/>
                <a:ea typeface="+mn-ea"/>
                <a:cs typeface="+mn-cs"/>
              </a:rPr>
              <a:t>发生故障的服务器的工作，从而使系统的</a:t>
            </a:r>
            <a:r>
              <a:rPr lang="zh-CN" altLang="en-US" sz="1200" i="0" kern="1200" dirty="0" smtClean="0">
                <a:solidFill>
                  <a:schemeClr val="tx1"/>
                </a:solidFill>
                <a:effectLst/>
                <a:latin typeface="+mn-lt"/>
                <a:ea typeface="+mn-ea"/>
                <a:cs typeface="+mn-cs"/>
              </a:rPr>
              <a:t>可用性大大</a:t>
            </a:r>
            <a:r>
              <a:rPr lang="zh-CN" altLang="en-US" sz="1200" i="0" kern="1200" dirty="0">
                <a:solidFill>
                  <a:schemeClr val="tx1"/>
                </a:solidFill>
                <a:effectLst/>
                <a:latin typeface="+mn-lt"/>
                <a:ea typeface="+mn-ea"/>
                <a:cs typeface="+mn-cs"/>
              </a:rPr>
              <a:t>提高。</a:t>
            </a:r>
            <a:br>
              <a:rPr lang="zh-CN" altLang="en-US" sz="1200" i="0" kern="1200" dirty="0">
                <a:solidFill>
                  <a:schemeClr val="tx1"/>
                </a:solidFill>
                <a:effectLst/>
                <a:latin typeface="+mn-lt"/>
                <a:ea typeface="+mn-ea"/>
                <a:cs typeface="+mn-cs"/>
              </a:rPr>
            </a:b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6AADED32-D3A9-4129-9BEC-8B05450513DB}" type="slidenum">
              <a:rPr lang="zh-CN" altLang="en-US" smtClean="0"/>
              <a:pPr/>
              <a:t>43</a:t>
            </a:fld>
            <a:endParaRPr lang="zh-CN" altLang="en-US"/>
          </a:p>
        </p:txBody>
      </p:sp>
    </p:spTree>
    <p:extLst>
      <p:ext uri="{BB962C8B-B14F-4D97-AF65-F5344CB8AC3E}">
        <p14:creationId xmlns:p14="http://schemas.microsoft.com/office/powerpoint/2010/main" val="1452230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随时健身房功能以外，我们也考虑和可穿戴设备，比如手环，进行交互，实现用户每日的数据采集，包括运动、身体、睡眠状况，并进行一定的统计分析，让用户能够回顾自己的健康历程，进一步制定后期计划。我们也考虑引入教练、医生的角色，与用户进行互动，帮助解决用户的疑难，提供建设性的意见。我们希望通过这个系统，能够全面的建立起用户身体管理机制，帮助用户养成更好的生活习惯。</a:t>
            </a:r>
          </a:p>
        </p:txBody>
      </p:sp>
      <p:sp>
        <p:nvSpPr>
          <p:cNvPr id="4" name="灯片编号占位符 3"/>
          <p:cNvSpPr>
            <a:spLocks noGrp="1"/>
          </p:cNvSpPr>
          <p:nvPr>
            <p:ph type="sldNum" sz="quarter" idx="10"/>
          </p:nvPr>
        </p:nvSpPr>
        <p:spPr/>
        <p:txBody>
          <a:bodyPr/>
          <a:lstStyle/>
          <a:p>
            <a:fld id="{1FD36118-73B6-466E-B0CA-F2B16A451F38}" type="slidenum">
              <a:rPr lang="zh-CN" altLang="en-US" smtClean="0"/>
              <a:pPr/>
              <a:t>4</a:t>
            </a:fld>
            <a:endParaRPr lang="zh-CN" altLang="en-US"/>
          </a:p>
        </p:txBody>
      </p:sp>
    </p:spTree>
    <p:extLst>
      <p:ext uri="{BB962C8B-B14F-4D97-AF65-F5344CB8AC3E}">
        <p14:creationId xmlns:p14="http://schemas.microsoft.com/office/powerpoint/2010/main" val="521668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a:t>
            </a:r>
            <a:r>
              <a:rPr lang="en-US" altLang="zh-CN" dirty="0" smtClean="0"/>
              <a:t>ADD</a:t>
            </a:r>
            <a:r>
              <a:rPr lang="zh-CN" altLang="en-US" dirty="0" smtClean="0"/>
              <a:t>方法开始之前，我们先对系统的</a:t>
            </a:r>
            <a:r>
              <a:rPr lang="en-US" altLang="zh-CN" dirty="0" smtClean="0"/>
              <a:t>ASR</a:t>
            </a:r>
            <a:r>
              <a:rPr lang="zh-CN" altLang="en-US" dirty="0" smtClean="0"/>
              <a:t>进行了分析，并用场景的方式展现出来</a:t>
            </a:r>
            <a:endParaRPr lang="zh-CN" altLang="en-US" dirty="0"/>
          </a:p>
        </p:txBody>
      </p:sp>
      <p:sp>
        <p:nvSpPr>
          <p:cNvPr id="4" name="灯片编号占位符 3"/>
          <p:cNvSpPr>
            <a:spLocks noGrp="1"/>
          </p:cNvSpPr>
          <p:nvPr>
            <p:ph type="sldNum" sz="quarter" idx="10"/>
          </p:nvPr>
        </p:nvSpPr>
        <p:spPr/>
        <p:txBody>
          <a:bodyPr/>
          <a:lstStyle/>
          <a:p>
            <a:fld id="{6AADED32-D3A9-4129-9BEC-8B05450513DB}" type="slidenum">
              <a:rPr lang="zh-CN" altLang="en-US" smtClean="0"/>
              <a:pPr/>
              <a:t>5</a:t>
            </a:fld>
            <a:endParaRPr lang="zh-CN" altLang="en-US"/>
          </a:p>
        </p:txBody>
      </p:sp>
    </p:spTree>
    <p:extLst>
      <p:ext uri="{BB962C8B-B14F-4D97-AF65-F5344CB8AC3E}">
        <p14:creationId xmlns:p14="http://schemas.microsoft.com/office/powerpoint/2010/main" val="1234070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ADED32-D3A9-4129-9BEC-8B05450513DB}" type="slidenum">
              <a:rPr lang="zh-CN" altLang="en-US" smtClean="0"/>
              <a:pPr/>
              <a:t>11</a:t>
            </a:fld>
            <a:endParaRPr lang="zh-CN" altLang="en-US"/>
          </a:p>
        </p:txBody>
      </p:sp>
    </p:spTree>
    <p:extLst>
      <p:ext uri="{BB962C8B-B14F-4D97-AF65-F5344CB8AC3E}">
        <p14:creationId xmlns:p14="http://schemas.microsoft.com/office/powerpoint/2010/main" val="962205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把直播模块扩展为直播和录播两个功能统称为视频播放</a:t>
            </a:r>
            <a:r>
              <a:rPr lang="zh-CN" altLang="en-US" dirty="0" smtClean="0"/>
              <a:t>模块</a:t>
            </a:r>
            <a:endParaRPr lang="en-US" altLang="zh-CN" dirty="0" smtClean="0"/>
          </a:p>
          <a:p>
            <a:r>
              <a:rPr lang="zh-CN" altLang="en-US" dirty="0" smtClean="0"/>
              <a:t>针对每个子关注点进行架构方案的采集，以及初步筛选</a:t>
            </a:r>
            <a:endParaRPr lang="zh-CN" altLang="en-US" dirty="0"/>
          </a:p>
        </p:txBody>
      </p:sp>
      <p:sp>
        <p:nvSpPr>
          <p:cNvPr id="4" name="灯片编号占位符 3"/>
          <p:cNvSpPr>
            <a:spLocks noGrp="1"/>
          </p:cNvSpPr>
          <p:nvPr>
            <p:ph type="sldNum" sz="quarter" idx="10"/>
          </p:nvPr>
        </p:nvSpPr>
        <p:spPr/>
        <p:txBody>
          <a:bodyPr/>
          <a:lstStyle/>
          <a:p>
            <a:fld id="{6AADED32-D3A9-4129-9BEC-8B05450513DB}" type="slidenum">
              <a:rPr lang="zh-CN" altLang="en-US" smtClean="0"/>
              <a:pPr/>
              <a:t>13</a:t>
            </a:fld>
            <a:endParaRPr lang="zh-CN" altLang="en-US"/>
          </a:p>
        </p:txBody>
      </p:sp>
    </p:spTree>
    <p:extLst>
      <p:ext uri="{BB962C8B-B14F-4D97-AF65-F5344CB8AC3E}">
        <p14:creationId xmlns:p14="http://schemas.microsoft.com/office/powerpoint/2010/main" val="1110431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然后我们把各个子关注点筛选出的备选方案综合考虑</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动态路由优化；</a:t>
            </a:r>
            <a:r>
              <a:rPr lang="en-US" altLang="zh-CN" sz="1200" kern="1200" dirty="0" smtClean="0">
                <a:solidFill>
                  <a:schemeClr val="tx1"/>
                </a:solidFill>
                <a:effectLst/>
                <a:latin typeface="+mn-lt"/>
                <a:ea typeface="+mn-ea"/>
                <a:cs typeface="+mn-cs"/>
              </a:rPr>
              <a:t>CDN</a:t>
            </a:r>
            <a:r>
              <a:rPr lang="zh-CN" altLang="zh-CN" sz="1200" kern="1200" dirty="0" smtClean="0">
                <a:solidFill>
                  <a:schemeClr val="tx1"/>
                </a:solidFill>
                <a:effectLst/>
                <a:latin typeface="+mn-lt"/>
                <a:ea typeface="+mn-ea"/>
                <a:cs typeface="+mn-cs"/>
              </a:rPr>
              <a:t>；缓存</a:t>
            </a:r>
          </a:p>
          <a:p>
            <a:r>
              <a:rPr lang="zh-CN" altLang="zh-CN" sz="1200" kern="1200" dirty="0" smtClean="0">
                <a:solidFill>
                  <a:schemeClr val="tx1"/>
                </a:solidFill>
                <a:effectLst/>
                <a:latin typeface="+mn-lt"/>
                <a:ea typeface="+mn-ea"/>
                <a:cs typeface="+mn-cs"/>
              </a:rPr>
              <a:t>动态路由优化在性能提升方面比小包传输更有优势</a:t>
            </a:r>
          </a:p>
          <a:p>
            <a:r>
              <a:rPr lang="en-US" altLang="zh-CN" sz="1200" kern="1200" dirty="0" smtClean="0">
                <a:solidFill>
                  <a:schemeClr val="tx1"/>
                </a:solidFill>
                <a:effectLst/>
                <a:latin typeface="+mn-lt"/>
                <a:ea typeface="+mn-ea"/>
                <a:cs typeface="+mn-cs"/>
              </a:rPr>
              <a:t>CDN</a:t>
            </a:r>
            <a:r>
              <a:rPr lang="zh-CN" altLang="zh-CN" sz="1200" kern="1200" dirty="0" smtClean="0">
                <a:solidFill>
                  <a:schemeClr val="tx1"/>
                </a:solidFill>
                <a:effectLst/>
                <a:latin typeface="+mn-lt"/>
                <a:ea typeface="+mn-ea"/>
                <a:cs typeface="+mn-cs"/>
              </a:rPr>
              <a:t>是更完整的解决方案，包含一部分负载均衡作用</a:t>
            </a:r>
          </a:p>
          <a:p>
            <a:r>
              <a:rPr lang="zh-CN" altLang="zh-CN" sz="1200" kern="1200" dirty="0" smtClean="0">
                <a:solidFill>
                  <a:schemeClr val="tx1"/>
                </a:solidFill>
                <a:effectLst/>
                <a:latin typeface="+mn-lt"/>
                <a:ea typeface="+mn-ea"/>
                <a:cs typeface="+mn-cs"/>
              </a:rPr>
              <a:t>读写分离：在主从数据库复制数据时可能造成数据丢失，存在风险</a:t>
            </a:r>
          </a:p>
          <a:p>
            <a:endParaRPr lang="zh-CN" altLang="en-US" dirty="0"/>
          </a:p>
        </p:txBody>
      </p:sp>
      <p:sp>
        <p:nvSpPr>
          <p:cNvPr id="4" name="灯片编号占位符 3"/>
          <p:cNvSpPr>
            <a:spLocks noGrp="1"/>
          </p:cNvSpPr>
          <p:nvPr>
            <p:ph type="sldNum" sz="quarter" idx="10"/>
          </p:nvPr>
        </p:nvSpPr>
        <p:spPr/>
        <p:txBody>
          <a:bodyPr/>
          <a:lstStyle/>
          <a:p>
            <a:fld id="{6AADED32-D3A9-4129-9BEC-8B05450513DB}" type="slidenum">
              <a:rPr lang="zh-CN" altLang="en-US" smtClean="0"/>
              <a:pPr/>
              <a:t>14</a:t>
            </a:fld>
            <a:endParaRPr lang="zh-CN" altLang="en-US"/>
          </a:p>
        </p:txBody>
      </p:sp>
    </p:spTree>
    <p:extLst>
      <p:ext uri="{BB962C8B-B14F-4D97-AF65-F5344CB8AC3E}">
        <p14:creationId xmlns:p14="http://schemas.microsoft.com/office/powerpoint/2010/main" val="4274345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动态路由优化；</a:t>
            </a:r>
            <a:r>
              <a:rPr lang="en-US" altLang="zh-CN" sz="1200" kern="1200" dirty="0">
                <a:solidFill>
                  <a:schemeClr val="tx1"/>
                </a:solidFill>
                <a:effectLst/>
                <a:latin typeface="+mn-lt"/>
                <a:ea typeface="+mn-ea"/>
                <a:cs typeface="+mn-cs"/>
              </a:rPr>
              <a:t>CDN</a:t>
            </a:r>
            <a:r>
              <a:rPr lang="zh-CN" altLang="zh-CN" sz="1200" kern="1200" dirty="0">
                <a:solidFill>
                  <a:schemeClr val="tx1"/>
                </a:solidFill>
                <a:effectLst/>
                <a:latin typeface="+mn-lt"/>
                <a:ea typeface="+mn-ea"/>
                <a:cs typeface="+mn-cs"/>
              </a:rPr>
              <a:t>；缓存</a:t>
            </a:r>
          </a:p>
          <a:p>
            <a:r>
              <a:rPr lang="zh-CN" altLang="zh-CN" sz="1200" kern="1200" dirty="0">
                <a:solidFill>
                  <a:schemeClr val="tx1"/>
                </a:solidFill>
                <a:effectLst/>
                <a:latin typeface="+mn-lt"/>
                <a:ea typeface="+mn-ea"/>
                <a:cs typeface="+mn-cs"/>
              </a:rPr>
              <a:t>动态路由优化在性能提升方面比小包传输更有优势</a:t>
            </a:r>
          </a:p>
          <a:p>
            <a:r>
              <a:rPr lang="en-US" altLang="zh-CN" sz="1200" kern="1200" dirty="0">
                <a:solidFill>
                  <a:schemeClr val="tx1"/>
                </a:solidFill>
                <a:effectLst/>
                <a:latin typeface="+mn-lt"/>
                <a:ea typeface="+mn-ea"/>
                <a:cs typeface="+mn-cs"/>
              </a:rPr>
              <a:t>CDN</a:t>
            </a:r>
            <a:r>
              <a:rPr lang="zh-CN" altLang="zh-CN" sz="1200" kern="1200" dirty="0">
                <a:solidFill>
                  <a:schemeClr val="tx1"/>
                </a:solidFill>
                <a:effectLst/>
                <a:latin typeface="+mn-lt"/>
                <a:ea typeface="+mn-ea"/>
                <a:cs typeface="+mn-cs"/>
              </a:rPr>
              <a:t>是更完整的解决方案，包含一部分负载均衡作用</a:t>
            </a:r>
          </a:p>
          <a:p>
            <a:r>
              <a:rPr lang="zh-CN" altLang="zh-CN" sz="1200" kern="1200" dirty="0">
                <a:solidFill>
                  <a:schemeClr val="tx1"/>
                </a:solidFill>
                <a:effectLst/>
                <a:latin typeface="+mn-lt"/>
                <a:ea typeface="+mn-ea"/>
                <a:cs typeface="+mn-cs"/>
              </a:rPr>
              <a:t>读写分离：在主从数据库复制数据时可能造成数据丢失，存在风险</a:t>
            </a:r>
          </a:p>
          <a:p>
            <a:endParaRPr lang="zh-CN" altLang="en-US" dirty="0"/>
          </a:p>
        </p:txBody>
      </p:sp>
      <p:sp>
        <p:nvSpPr>
          <p:cNvPr id="4" name="灯片编号占位符 3"/>
          <p:cNvSpPr>
            <a:spLocks noGrp="1"/>
          </p:cNvSpPr>
          <p:nvPr>
            <p:ph type="sldNum" sz="quarter" idx="10"/>
          </p:nvPr>
        </p:nvSpPr>
        <p:spPr/>
        <p:txBody>
          <a:bodyPr/>
          <a:lstStyle/>
          <a:p>
            <a:fld id="{6AADED32-D3A9-4129-9BEC-8B05450513DB}" type="slidenum">
              <a:rPr lang="zh-CN" altLang="en-US" smtClean="0"/>
              <a:pPr/>
              <a:t>15</a:t>
            </a:fld>
            <a:endParaRPr lang="zh-CN" altLang="en-US"/>
          </a:p>
        </p:txBody>
      </p:sp>
    </p:spTree>
    <p:extLst>
      <p:ext uri="{BB962C8B-B14F-4D97-AF65-F5344CB8AC3E}">
        <p14:creationId xmlns:p14="http://schemas.microsoft.com/office/powerpoint/2010/main" val="839896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动态路由优化；</a:t>
            </a:r>
            <a:r>
              <a:rPr lang="en-US" altLang="zh-CN" sz="1200" kern="1200" dirty="0">
                <a:solidFill>
                  <a:schemeClr val="tx1"/>
                </a:solidFill>
                <a:effectLst/>
                <a:latin typeface="+mn-lt"/>
                <a:ea typeface="+mn-ea"/>
                <a:cs typeface="+mn-cs"/>
              </a:rPr>
              <a:t>CDN</a:t>
            </a:r>
            <a:r>
              <a:rPr lang="zh-CN" altLang="zh-CN" sz="1200" kern="1200" dirty="0">
                <a:solidFill>
                  <a:schemeClr val="tx1"/>
                </a:solidFill>
                <a:effectLst/>
                <a:latin typeface="+mn-lt"/>
                <a:ea typeface="+mn-ea"/>
                <a:cs typeface="+mn-cs"/>
              </a:rPr>
              <a:t>；缓存</a:t>
            </a:r>
          </a:p>
          <a:p>
            <a:r>
              <a:rPr lang="zh-CN" altLang="zh-CN" sz="1200" kern="1200" dirty="0">
                <a:solidFill>
                  <a:schemeClr val="tx1"/>
                </a:solidFill>
                <a:effectLst/>
                <a:latin typeface="+mn-lt"/>
                <a:ea typeface="+mn-ea"/>
                <a:cs typeface="+mn-cs"/>
              </a:rPr>
              <a:t>动态路由优化在性能提升方面比小包传输更有优势</a:t>
            </a:r>
          </a:p>
          <a:p>
            <a:r>
              <a:rPr lang="en-US" altLang="zh-CN" sz="1200" kern="1200" dirty="0">
                <a:solidFill>
                  <a:schemeClr val="tx1"/>
                </a:solidFill>
                <a:effectLst/>
                <a:latin typeface="+mn-lt"/>
                <a:ea typeface="+mn-ea"/>
                <a:cs typeface="+mn-cs"/>
              </a:rPr>
              <a:t>CDN</a:t>
            </a:r>
            <a:r>
              <a:rPr lang="zh-CN" altLang="zh-CN" sz="1200" kern="1200" dirty="0">
                <a:solidFill>
                  <a:schemeClr val="tx1"/>
                </a:solidFill>
                <a:effectLst/>
                <a:latin typeface="+mn-lt"/>
                <a:ea typeface="+mn-ea"/>
                <a:cs typeface="+mn-cs"/>
              </a:rPr>
              <a:t>是更完整的解决方案，包含一部分负载均衡作用</a:t>
            </a:r>
          </a:p>
          <a:p>
            <a:r>
              <a:rPr lang="zh-CN" altLang="zh-CN" sz="1200" kern="1200" dirty="0">
                <a:solidFill>
                  <a:schemeClr val="tx1"/>
                </a:solidFill>
                <a:effectLst/>
                <a:latin typeface="+mn-lt"/>
                <a:ea typeface="+mn-ea"/>
                <a:cs typeface="+mn-cs"/>
              </a:rPr>
              <a:t>读写分离：在主从数据库复制数据时可能造成数据丢失，存在风险</a:t>
            </a:r>
          </a:p>
          <a:p>
            <a:endParaRPr lang="zh-CN" altLang="en-US" dirty="0"/>
          </a:p>
        </p:txBody>
      </p:sp>
      <p:sp>
        <p:nvSpPr>
          <p:cNvPr id="4" name="灯片编号占位符 3"/>
          <p:cNvSpPr>
            <a:spLocks noGrp="1"/>
          </p:cNvSpPr>
          <p:nvPr>
            <p:ph type="sldNum" sz="quarter" idx="10"/>
          </p:nvPr>
        </p:nvSpPr>
        <p:spPr/>
        <p:txBody>
          <a:bodyPr/>
          <a:lstStyle/>
          <a:p>
            <a:fld id="{6AADED32-D3A9-4129-9BEC-8B05450513DB}" type="slidenum">
              <a:rPr lang="zh-CN" altLang="en-US" smtClean="0"/>
              <a:pPr/>
              <a:t>16</a:t>
            </a:fld>
            <a:endParaRPr lang="zh-CN" altLang="en-US"/>
          </a:p>
        </p:txBody>
      </p:sp>
    </p:spTree>
    <p:extLst>
      <p:ext uri="{BB962C8B-B14F-4D97-AF65-F5344CB8AC3E}">
        <p14:creationId xmlns:p14="http://schemas.microsoft.com/office/powerpoint/2010/main" val="1278730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3/24/2016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MOVER  </a:t>
            </a:r>
            <a:r>
              <a:rPr lang="zh-CN" altLang="en-US" sz="2600" dirty="0"/>
              <a:t>移动健身</a:t>
            </a:r>
            <a:r>
              <a:rPr lang="en-US" altLang="zh-CN" sz="2600" dirty="0"/>
              <a:t>APP</a:t>
            </a:r>
            <a:endParaRPr lang="zh-CN" altLang="en-US" sz="2600" dirty="0"/>
          </a:p>
        </p:txBody>
      </p:sp>
      <p:sp>
        <p:nvSpPr>
          <p:cNvPr id="3" name="副标题 2"/>
          <p:cNvSpPr>
            <a:spLocks noGrp="1"/>
          </p:cNvSpPr>
          <p:nvPr>
            <p:ph type="subTitle" idx="1"/>
          </p:nvPr>
        </p:nvSpPr>
        <p:spPr/>
        <p:txBody>
          <a:bodyPr/>
          <a:lstStyle/>
          <a:p>
            <a:r>
              <a:rPr lang="zh-CN" altLang="en-US" dirty="0"/>
              <a:t>软件系统设计与体系结构小组汇报</a:t>
            </a:r>
          </a:p>
        </p:txBody>
      </p:sp>
    </p:spTree>
    <p:extLst>
      <p:ext uri="{BB962C8B-B14F-4D97-AF65-F5344CB8AC3E}">
        <p14:creationId xmlns:p14="http://schemas.microsoft.com/office/powerpoint/2010/main" val="4986440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P2P</a:t>
            </a:r>
            <a:r>
              <a:rPr lang="zh-CN" altLang="en-US" dirty="0"/>
              <a:t>架构</a:t>
            </a:r>
            <a:r>
              <a:rPr lang="en-US" altLang="zh-CN" dirty="0"/>
              <a:t>ADD</a:t>
            </a:r>
            <a:r>
              <a:rPr lang="zh-CN" altLang="en-US" dirty="0"/>
              <a:t>方法</a:t>
            </a:r>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449937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2925" y="624110"/>
            <a:ext cx="8911687" cy="824444"/>
          </a:xfrm>
        </p:spPr>
        <p:txBody>
          <a:bodyPr/>
          <a:lstStyle/>
          <a:p>
            <a:r>
              <a:rPr lang="zh-CN" altLang="en-US" dirty="0"/>
              <a:t>第一次迭代 ：分解整个系统</a:t>
            </a:r>
          </a:p>
        </p:txBody>
      </p:sp>
      <p:pic>
        <p:nvPicPr>
          <p:cNvPr id="4" name="内容占位符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3180725" y="1448554"/>
            <a:ext cx="5999489" cy="4807391"/>
          </a:xfrm>
          <a:prstGeom prst="rect">
            <a:avLst/>
          </a:prstGeom>
        </p:spPr>
      </p:pic>
    </p:spTree>
    <p:extLst>
      <p:ext uri="{BB962C8B-B14F-4D97-AF65-F5344CB8AC3E}">
        <p14:creationId xmlns:p14="http://schemas.microsoft.com/office/powerpoint/2010/main" val="26936698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2925" y="624110"/>
            <a:ext cx="8911687" cy="851605"/>
          </a:xfrm>
        </p:spPr>
        <p:txBody>
          <a:bodyPr/>
          <a:lstStyle/>
          <a:p>
            <a:r>
              <a:rPr lang="zh-CN" altLang="en-US" dirty="0"/>
              <a:t>第二次迭代：分解</a:t>
            </a:r>
            <a:r>
              <a:rPr lang="en-US" altLang="zh-CN" dirty="0"/>
              <a:t>peer</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92925" y="1475715"/>
            <a:ext cx="7483582" cy="4635374"/>
          </a:xfrm>
          <a:prstGeom prst="rect">
            <a:avLst/>
          </a:prstGeom>
        </p:spPr>
      </p:pic>
    </p:spTree>
    <p:extLst>
      <p:ext uri="{BB962C8B-B14F-4D97-AF65-F5344CB8AC3E}">
        <p14:creationId xmlns:p14="http://schemas.microsoft.com/office/powerpoint/2010/main" val="26527434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2925" y="624110"/>
            <a:ext cx="8911687" cy="761070"/>
          </a:xfrm>
        </p:spPr>
        <p:txBody>
          <a:bodyPr/>
          <a:lstStyle/>
          <a:p>
            <a:r>
              <a:rPr lang="zh-CN" altLang="en-US" dirty="0"/>
              <a:t>视频播放模块</a:t>
            </a:r>
          </a:p>
        </p:txBody>
      </p:sp>
      <p:sp>
        <p:nvSpPr>
          <p:cNvPr id="3" name="内容占位符 2"/>
          <p:cNvSpPr>
            <a:spLocks noGrp="1"/>
          </p:cNvSpPr>
          <p:nvPr>
            <p:ph idx="1"/>
          </p:nvPr>
        </p:nvSpPr>
        <p:spPr>
          <a:xfrm>
            <a:off x="2589212" y="1385180"/>
            <a:ext cx="8915400" cy="4526042"/>
          </a:xfrm>
        </p:spPr>
        <p:txBody>
          <a:bodyPr/>
          <a:lstStyle/>
          <a:p>
            <a:r>
              <a:rPr lang="zh-CN" altLang="en-US" sz="2400" dirty="0"/>
              <a:t>针对</a:t>
            </a:r>
            <a:r>
              <a:rPr lang="zh-CN" altLang="en-US" sz="3200" dirty="0"/>
              <a:t>性能</a:t>
            </a:r>
            <a:r>
              <a:rPr lang="zh-CN" altLang="en-US" sz="2400" dirty="0"/>
              <a:t>的关注点</a:t>
            </a:r>
            <a:endParaRPr lang="en-US" altLang="zh-CN" sz="2400" dirty="0"/>
          </a:p>
          <a:p>
            <a:pPr marL="0" indent="0">
              <a:buNone/>
            </a:pP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40813356"/>
              </p:ext>
            </p:extLst>
          </p:nvPr>
        </p:nvGraphicFramePr>
        <p:xfrm>
          <a:off x="2670772" y="2462542"/>
          <a:ext cx="8130011" cy="2544024"/>
        </p:xfrm>
        <a:graphic>
          <a:graphicData uri="http://schemas.openxmlformats.org/drawingml/2006/table">
            <a:tbl>
              <a:tblPr firstRow="1" firstCol="1" bandRow="1">
                <a:tableStyleId>{5C22544A-7EE6-4342-B048-85BDC9FD1C3A}</a:tableStyleId>
              </a:tblPr>
              <a:tblGrid>
                <a:gridCol w="2918576">
                  <a:extLst>
                    <a:ext uri="{9D8B030D-6E8A-4147-A177-3AD203B41FA5}">
                      <a16:colId xmlns:a16="http://schemas.microsoft.com/office/drawing/2014/main" xmlns="" val="20000"/>
                    </a:ext>
                  </a:extLst>
                </a:gridCol>
                <a:gridCol w="5211435">
                  <a:extLst>
                    <a:ext uri="{9D8B030D-6E8A-4147-A177-3AD203B41FA5}">
                      <a16:colId xmlns:a16="http://schemas.microsoft.com/office/drawing/2014/main" xmlns="" val="20001"/>
                    </a:ext>
                  </a:extLst>
                </a:gridCol>
              </a:tblGrid>
              <a:tr h="636006">
                <a:tc>
                  <a:txBody>
                    <a:bodyPr/>
                    <a:lstStyle/>
                    <a:p>
                      <a:pPr algn="ctr">
                        <a:spcAft>
                          <a:spcPts val="0"/>
                        </a:spcAft>
                      </a:pPr>
                      <a:r>
                        <a:rPr lang="zh-CN" sz="1800" kern="100" dirty="0">
                          <a:effectLst/>
                        </a:rPr>
                        <a:t>设计关注点</a:t>
                      </a:r>
                      <a:endParaRPr lang="zh-CN" sz="1800" kern="100" dirty="0">
                        <a:effectLst/>
                        <a:latin typeface="Songti SC"/>
                        <a:cs typeface="Times New Roman" panose="02020603050405020304" pitchFamily="18" charset="0"/>
                      </a:endParaRPr>
                    </a:p>
                  </a:txBody>
                  <a:tcPr marL="68580" marR="68580" marT="0" marB="0" anchor="ctr"/>
                </a:tc>
                <a:tc>
                  <a:txBody>
                    <a:bodyPr/>
                    <a:lstStyle/>
                    <a:p>
                      <a:pPr algn="ctr">
                        <a:spcAft>
                          <a:spcPts val="0"/>
                        </a:spcAft>
                      </a:pPr>
                      <a:r>
                        <a:rPr lang="zh-CN" sz="1800" kern="100" dirty="0">
                          <a:effectLst/>
                        </a:rPr>
                        <a:t>子关注点</a:t>
                      </a:r>
                      <a:endParaRPr lang="zh-CN" sz="1800" kern="100" dirty="0">
                        <a:effectLst/>
                        <a:latin typeface="Songti SC"/>
                        <a:cs typeface="Times New Roman" panose="02020603050405020304" pitchFamily="18" charset="0"/>
                      </a:endParaRPr>
                    </a:p>
                  </a:txBody>
                  <a:tcPr marL="68580" marR="68580" marT="0" marB="0" anchor="ctr"/>
                </a:tc>
                <a:extLst>
                  <a:ext uri="{0D108BD9-81ED-4DB2-BD59-A6C34878D82A}">
                    <a16:rowId xmlns:a16="http://schemas.microsoft.com/office/drawing/2014/main" xmlns="" val="10000"/>
                  </a:ext>
                </a:extLst>
              </a:tr>
              <a:tr h="636006">
                <a:tc rowSpan="2">
                  <a:txBody>
                    <a:bodyPr/>
                    <a:lstStyle/>
                    <a:p>
                      <a:pPr algn="ctr">
                        <a:spcAft>
                          <a:spcPts val="0"/>
                        </a:spcAft>
                      </a:pPr>
                      <a:r>
                        <a:rPr lang="zh-CN" sz="1800" kern="100" dirty="0">
                          <a:effectLst/>
                        </a:rPr>
                        <a:t>直播观看体验</a:t>
                      </a:r>
                      <a:endParaRPr lang="zh-CN" sz="1800" kern="100" dirty="0">
                        <a:effectLst/>
                        <a:latin typeface="Songti SC"/>
                        <a:cs typeface="Times New Roman" panose="02020603050405020304" pitchFamily="18" charset="0"/>
                      </a:endParaRPr>
                    </a:p>
                  </a:txBody>
                  <a:tcPr marL="68580" marR="68580" marT="0" marB="0" anchor="ctr"/>
                </a:tc>
                <a:tc>
                  <a:txBody>
                    <a:bodyPr/>
                    <a:lstStyle/>
                    <a:p>
                      <a:pPr algn="ctr">
                        <a:spcAft>
                          <a:spcPts val="0"/>
                        </a:spcAft>
                      </a:pPr>
                      <a:r>
                        <a:rPr lang="zh-CN" sz="1800" kern="100" dirty="0">
                          <a:effectLst/>
                        </a:rPr>
                        <a:t>直播清晰流畅延迟短</a:t>
                      </a:r>
                      <a:endParaRPr lang="zh-CN" sz="1800" kern="100" dirty="0">
                        <a:effectLst/>
                        <a:latin typeface="Songti SC"/>
                        <a:cs typeface="Times New Roman" panose="02020603050405020304" pitchFamily="18" charset="0"/>
                      </a:endParaRPr>
                    </a:p>
                  </a:txBody>
                  <a:tcPr marL="68580" marR="68580" marT="0" marB="0" anchor="ctr"/>
                </a:tc>
                <a:extLst>
                  <a:ext uri="{0D108BD9-81ED-4DB2-BD59-A6C34878D82A}">
                    <a16:rowId xmlns:a16="http://schemas.microsoft.com/office/drawing/2014/main" xmlns="" val="10001"/>
                  </a:ext>
                </a:extLst>
              </a:tr>
              <a:tr h="636006">
                <a:tc vMerge="1">
                  <a:txBody>
                    <a:bodyPr/>
                    <a:lstStyle/>
                    <a:p>
                      <a:endParaRPr lang="zh-CN" altLang="en-US"/>
                    </a:p>
                  </a:txBody>
                  <a:tcPr/>
                </a:tc>
                <a:tc>
                  <a:txBody>
                    <a:bodyPr/>
                    <a:lstStyle/>
                    <a:p>
                      <a:pPr algn="ctr">
                        <a:spcAft>
                          <a:spcPts val="0"/>
                        </a:spcAft>
                      </a:pPr>
                      <a:r>
                        <a:rPr lang="zh-CN" sz="1800" kern="100" dirty="0">
                          <a:effectLst/>
                        </a:rPr>
                        <a:t>可支持较多用户同时观看直播</a:t>
                      </a:r>
                      <a:endParaRPr lang="zh-CN" sz="1800" kern="100" dirty="0">
                        <a:effectLst/>
                        <a:latin typeface="Songti SC"/>
                        <a:cs typeface="Times New Roman" panose="02020603050405020304" pitchFamily="18" charset="0"/>
                      </a:endParaRPr>
                    </a:p>
                  </a:txBody>
                  <a:tcPr marL="68580" marR="68580" marT="0" marB="0" anchor="ctr"/>
                </a:tc>
                <a:extLst>
                  <a:ext uri="{0D108BD9-81ED-4DB2-BD59-A6C34878D82A}">
                    <a16:rowId xmlns:a16="http://schemas.microsoft.com/office/drawing/2014/main" xmlns="" val="10002"/>
                  </a:ext>
                </a:extLst>
              </a:tr>
              <a:tr h="636006">
                <a:tc>
                  <a:txBody>
                    <a:bodyPr/>
                    <a:lstStyle/>
                    <a:p>
                      <a:pPr indent="0" algn="ctr">
                        <a:spcAft>
                          <a:spcPts val="0"/>
                        </a:spcAft>
                      </a:pPr>
                      <a:r>
                        <a:rPr lang="zh-CN" altLang="en-US" sz="1800" kern="100" dirty="0">
                          <a:effectLst/>
                          <a:latin typeface="Songti SC"/>
                          <a:cs typeface="Times New Roman" panose="02020603050405020304" pitchFamily="18" charset="0"/>
                        </a:rPr>
                        <a:t>视频播放体验</a:t>
                      </a:r>
                      <a:endParaRPr lang="zh-CN" sz="1800" kern="100" dirty="0">
                        <a:effectLst/>
                        <a:latin typeface="Songti SC"/>
                        <a:cs typeface="Times New Roman" panose="02020603050405020304" pitchFamily="18" charset="0"/>
                      </a:endParaRPr>
                    </a:p>
                  </a:txBody>
                  <a:tcPr marL="68580" marR="68580" marT="0" marB="0" anchor="ctr"/>
                </a:tc>
                <a:tc>
                  <a:txBody>
                    <a:bodyPr/>
                    <a:lstStyle/>
                    <a:p>
                      <a:pPr algn="ctr">
                        <a:spcAft>
                          <a:spcPts val="0"/>
                        </a:spcAft>
                      </a:pPr>
                      <a:r>
                        <a:rPr lang="zh-CN" sz="1800" kern="100" dirty="0">
                          <a:effectLst/>
                        </a:rPr>
                        <a:t>播放清晰流畅延迟短</a:t>
                      </a:r>
                      <a:endParaRPr lang="zh-CN" sz="1800" kern="100" dirty="0">
                        <a:effectLst/>
                        <a:latin typeface="Songti SC"/>
                        <a:cs typeface="Times New Roman" panose="02020603050405020304" pitchFamily="18" charset="0"/>
                      </a:endParaRPr>
                    </a:p>
                  </a:txBody>
                  <a:tcPr marL="68580" marR="68580" marT="0" marB="0" anchor="ct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3462411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架构模式评估</a:t>
            </a:r>
          </a:p>
        </p:txBody>
      </p:sp>
      <p:graphicFrame>
        <p:nvGraphicFramePr>
          <p:cNvPr id="4" name="内容占位符 3"/>
          <p:cNvGraphicFramePr>
            <a:graphicFrameLocks noGrp="1"/>
          </p:cNvGraphicFramePr>
          <p:nvPr>
            <p:ph idx="1"/>
            <p:extLst/>
          </p:nvPr>
        </p:nvGraphicFramePr>
        <p:xfrm>
          <a:off x="2592925" y="2450011"/>
          <a:ext cx="8993181" cy="2775131"/>
        </p:xfrm>
        <a:graphic>
          <a:graphicData uri="http://schemas.openxmlformats.org/drawingml/2006/table">
            <a:tbl>
              <a:tblPr firstRow="1" firstCol="1" bandRow="1">
                <a:tableStyleId>{5C22544A-7EE6-4342-B048-85BDC9FD1C3A}</a:tableStyleId>
              </a:tblPr>
              <a:tblGrid>
                <a:gridCol w="1689258">
                  <a:extLst>
                    <a:ext uri="{9D8B030D-6E8A-4147-A177-3AD203B41FA5}">
                      <a16:colId xmlns:a16="http://schemas.microsoft.com/office/drawing/2014/main" xmlns="" val="20000"/>
                    </a:ext>
                  </a:extLst>
                </a:gridCol>
                <a:gridCol w="1217920">
                  <a:extLst>
                    <a:ext uri="{9D8B030D-6E8A-4147-A177-3AD203B41FA5}">
                      <a16:colId xmlns:a16="http://schemas.microsoft.com/office/drawing/2014/main" xmlns="" val="20001"/>
                    </a:ext>
                  </a:extLst>
                </a:gridCol>
                <a:gridCol w="1217920">
                  <a:extLst>
                    <a:ext uri="{9D8B030D-6E8A-4147-A177-3AD203B41FA5}">
                      <a16:colId xmlns:a16="http://schemas.microsoft.com/office/drawing/2014/main" xmlns="" val="20002"/>
                    </a:ext>
                  </a:extLst>
                </a:gridCol>
                <a:gridCol w="1217920">
                  <a:extLst>
                    <a:ext uri="{9D8B030D-6E8A-4147-A177-3AD203B41FA5}">
                      <a16:colId xmlns:a16="http://schemas.microsoft.com/office/drawing/2014/main" xmlns="" val="20003"/>
                    </a:ext>
                  </a:extLst>
                </a:gridCol>
                <a:gridCol w="339075">
                  <a:extLst>
                    <a:ext uri="{9D8B030D-6E8A-4147-A177-3AD203B41FA5}">
                      <a16:colId xmlns:a16="http://schemas.microsoft.com/office/drawing/2014/main" xmlns="" val="20004"/>
                    </a:ext>
                  </a:extLst>
                </a:gridCol>
                <a:gridCol w="878845">
                  <a:extLst>
                    <a:ext uri="{9D8B030D-6E8A-4147-A177-3AD203B41FA5}">
                      <a16:colId xmlns:a16="http://schemas.microsoft.com/office/drawing/2014/main" xmlns="" val="20005"/>
                    </a:ext>
                  </a:extLst>
                </a:gridCol>
                <a:gridCol w="1217920">
                  <a:extLst>
                    <a:ext uri="{9D8B030D-6E8A-4147-A177-3AD203B41FA5}">
                      <a16:colId xmlns:a16="http://schemas.microsoft.com/office/drawing/2014/main" xmlns="" val="20006"/>
                    </a:ext>
                  </a:extLst>
                </a:gridCol>
                <a:gridCol w="1214323">
                  <a:extLst>
                    <a:ext uri="{9D8B030D-6E8A-4147-A177-3AD203B41FA5}">
                      <a16:colId xmlns:a16="http://schemas.microsoft.com/office/drawing/2014/main" xmlns="" val="20007"/>
                    </a:ext>
                  </a:extLst>
                </a:gridCol>
              </a:tblGrid>
              <a:tr h="0">
                <a:tc rowSpan="2">
                  <a:txBody>
                    <a:bodyPr/>
                    <a:lstStyle/>
                    <a:p>
                      <a:pPr indent="228600" algn="ctr">
                        <a:spcAft>
                          <a:spcPts val="0"/>
                        </a:spcAft>
                      </a:pPr>
                      <a:r>
                        <a:rPr lang="en-US" sz="1800" kern="100" dirty="0">
                          <a:effectLst/>
                        </a:rPr>
                        <a:t> </a:t>
                      </a:r>
                      <a:endParaRPr lang="zh-CN" sz="1800" kern="100" dirty="0">
                        <a:effectLst/>
                        <a:latin typeface="Songti SC"/>
                        <a:cs typeface="Times New Roman" panose="02020603050405020304" pitchFamily="18" charset="0"/>
                      </a:endParaRPr>
                    </a:p>
                  </a:txBody>
                  <a:tcPr marL="68580" marR="68580" marT="0" marB="0" anchor="ctr"/>
                </a:tc>
                <a:tc gridSpan="2">
                  <a:txBody>
                    <a:bodyPr/>
                    <a:lstStyle/>
                    <a:p>
                      <a:pPr algn="ctr">
                        <a:spcAft>
                          <a:spcPts val="0"/>
                        </a:spcAft>
                      </a:pPr>
                      <a:r>
                        <a:rPr lang="zh-CN" sz="1800" kern="100" dirty="0">
                          <a:effectLst/>
                        </a:rPr>
                        <a:t>直播清晰流畅不卡顿</a:t>
                      </a:r>
                      <a:endParaRPr lang="zh-CN" sz="1800" kern="100" dirty="0">
                        <a:effectLst/>
                        <a:latin typeface="Songti SC"/>
                        <a:cs typeface="Times New Roman" panose="02020603050405020304" pitchFamily="18" charset="0"/>
                      </a:endParaRPr>
                    </a:p>
                  </a:txBody>
                  <a:tcPr marL="68580" marR="68580" marT="0" marB="0" anchor="ctr"/>
                </a:tc>
                <a:tc hMerge="1">
                  <a:txBody>
                    <a:bodyPr/>
                    <a:lstStyle/>
                    <a:p>
                      <a:endParaRPr lang="zh-CN" altLang="en-US"/>
                    </a:p>
                  </a:txBody>
                  <a:tcPr/>
                </a:tc>
                <a:tc gridSpan="3">
                  <a:txBody>
                    <a:bodyPr/>
                    <a:lstStyle/>
                    <a:p>
                      <a:pPr algn="ctr">
                        <a:spcAft>
                          <a:spcPts val="0"/>
                        </a:spcAft>
                      </a:pPr>
                      <a:r>
                        <a:rPr lang="zh-CN" sz="1800" kern="100" dirty="0">
                          <a:effectLst/>
                        </a:rPr>
                        <a:t>可支持较多用户同时观看直播</a:t>
                      </a:r>
                      <a:endParaRPr lang="zh-CN" sz="1800" kern="100" dirty="0">
                        <a:effectLst/>
                        <a:latin typeface="Songti SC"/>
                        <a:cs typeface="Times New Roman" panose="02020603050405020304" pitchFamily="18" charset="0"/>
                      </a:endParaRPr>
                    </a:p>
                  </a:txBody>
                  <a:tcPr marL="68580" marR="68580" marT="0" marB="0" anchor="ctr">
                    <a:lnR w="38100" cap="flat" cmpd="sng" algn="ctr">
                      <a:solidFill>
                        <a:schemeClr val="bg1"/>
                      </a:solidFill>
                      <a:prstDash val="solid"/>
                      <a:round/>
                      <a:headEnd type="none" w="med" len="med"/>
                      <a:tailEnd type="none" w="med" len="med"/>
                    </a:lnR>
                  </a:tcPr>
                </a:tc>
                <a:tc hMerge="1">
                  <a:txBody>
                    <a:bodyPr/>
                    <a:lstStyle/>
                    <a:p>
                      <a:endParaRPr lang="zh-CN" altLang="en-US"/>
                    </a:p>
                  </a:txBody>
                  <a:tcPr/>
                </a:tc>
                <a:tc hMerge="1">
                  <a:txBody>
                    <a:bodyPr/>
                    <a:lstStyle/>
                    <a:p>
                      <a:endParaRPr lang="zh-CN" altLang="en-US"/>
                    </a:p>
                  </a:txBody>
                  <a:tcPr/>
                </a:tc>
                <a:tc gridSpan="2">
                  <a:txBody>
                    <a:bodyPr/>
                    <a:lstStyle/>
                    <a:p>
                      <a:pPr algn="ctr">
                        <a:spcAft>
                          <a:spcPts val="0"/>
                        </a:spcAft>
                      </a:pPr>
                      <a:r>
                        <a:rPr lang="zh-CN" sz="1800" kern="100">
                          <a:effectLst/>
                        </a:rPr>
                        <a:t>播放清晰流畅不卡顿</a:t>
                      </a:r>
                      <a:endParaRPr lang="zh-CN" sz="1800" kern="100">
                        <a:effectLst/>
                        <a:latin typeface="Songti SC"/>
                        <a:cs typeface="Times New Roman" panose="02020603050405020304" pitchFamily="18" charset="0"/>
                      </a:endParaRPr>
                    </a:p>
                  </a:txBody>
                  <a:tcPr marL="68580" marR="68580" marT="0" marB="0" anchor="ctr">
                    <a:lnL w="38100" cap="flat" cmpd="sng" algn="ctr">
                      <a:solidFill>
                        <a:schemeClr val="bg1"/>
                      </a:solidFill>
                      <a:prstDash val="solid"/>
                      <a:round/>
                      <a:headEnd type="none" w="med" len="med"/>
                      <a:tailEnd type="none" w="med" len="med"/>
                    </a:lnL>
                  </a:tcPr>
                </a:tc>
                <a:tc hMerge="1">
                  <a:txBody>
                    <a:bodyPr/>
                    <a:lstStyle/>
                    <a:p>
                      <a:endParaRPr lang="zh-CN" altLang="en-US"/>
                    </a:p>
                  </a:txBody>
                  <a:tcPr/>
                </a:tc>
                <a:extLst>
                  <a:ext uri="{0D108BD9-81ED-4DB2-BD59-A6C34878D82A}">
                    <a16:rowId xmlns:a16="http://schemas.microsoft.com/office/drawing/2014/main" xmlns="" val="10000"/>
                  </a:ext>
                </a:extLst>
              </a:tr>
              <a:tr h="265922">
                <a:tc vMerge="1">
                  <a:txBody>
                    <a:bodyPr/>
                    <a:lstStyle/>
                    <a:p>
                      <a:endParaRPr lang="zh-CN" altLang="en-US"/>
                    </a:p>
                  </a:txBody>
                  <a:tcPr/>
                </a:tc>
                <a:tc>
                  <a:txBody>
                    <a:bodyPr/>
                    <a:lstStyle/>
                    <a:p>
                      <a:pPr algn="ctr">
                        <a:spcAft>
                          <a:spcPts val="0"/>
                        </a:spcAft>
                      </a:pPr>
                      <a:r>
                        <a:rPr lang="zh-CN" sz="1800" kern="100" dirty="0">
                          <a:effectLst/>
                        </a:rPr>
                        <a:t>优点</a:t>
                      </a:r>
                      <a:endParaRPr lang="zh-CN" sz="1800" kern="100" dirty="0">
                        <a:effectLst/>
                        <a:latin typeface="Songti SC"/>
                        <a:cs typeface="Times New Roman" panose="02020603050405020304" pitchFamily="18" charset="0"/>
                      </a:endParaRPr>
                    </a:p>
                  </a:txBody>
                  <a:tcPr marL="68580" marR="68580" marT="0" marB="0" anchor="ctr"/>
                </a:tc>
                <a:tc>
                  <a:txBody>
                    <a:bodyPr/>
                    <a:lstStyle/>
                    <a:p>
                      <a:pPr algn="ctr">
                        <a:spcAft>
                          <a:spcPts val="0"/>
                        </a:spcAft>
                      </a:pPr>
                      <a:r>
                        <a:rPr lang="zh-CN" sz="1800" kern="100" dirty="0">
                          <a:effectLst/>
                        </a:rPr>
                        <a:t>缺点</a:t>
                      </a:r>
                      <a:endParaRPr lang="zh-CN" sz="1800" kern="100" dirty="0">
                        <a:effectLst/>
                        <a:latin typeface="Songti SC"/>
                        <a:cs typeface="Times New Roman" panose="02020603050405020304" pitchFamily="18" charset="0"/>
                      </a:endParaRPr>
                    </a:p>
                  </a:txBody>
                  <a:tcPr marL="68580" marR="68580" marT="0" marB="0" anchor="ctr"/>
                </a:tc>
                <a:tc>
                  <a:txBody>
                    <a:bodyPr/>
                    <a:lstStyle/>
                    <a:p>
                      <a:pPr algn="ctr">
                        <a:spcAft>
                          <a:spcPts val="0"/>
                        </a:spcAft>
                      </a:pPr>
                      <a:r>
                        <a:rPr lang="zh-CN" sz="1800" kern="100" dirty="0">
                          <a:effectLst/>
                        </a:rPr>
                        <a:t>优点</a:t>
                      </a:r>
                      <a:endParaRPr lang="zh-CN" sz="1800" kern="100" dirty="0">
                        <a:effectLst/>
                        <a:latin typeface="Songti SC"/>
                        <a:cs typeface="Times New Roman" panose="02020603050405020304" pitchFamily="18" charset="0"/>
                      </a:endParaRPr>
                    </a:p>
                  </a:txBody>
                  <a:tcPr marL="68580" marR="68580" marT="0" marB="0" anchor="ctr"/>
                </a:tc>
                <a:tc gridSpan="2">
                  <a:txBody>
                    <a:bodyPr/>
                    <a:lstStyle/>
                    <a:p>
                      <a:pPr algn="ctr">
                        <a:spcAft>
                          <a:spcPts val="0"/>
                        </a:spcAft>
                      </a:pPr>
                      <a:r>
                        <a:rPr lang="zh-CN" sz="1800" kern="100" dirty="0">
                          <a:effectLst/>
                        </a:rPr>
                        <a:t>缺点</a:t>
                      </a:r>
                      <a:endParaRPr lang="zh-CN" sz="1800" kern="100" dirty="0">
                        <a:effectLst/>
                        <a:latin typeface="Songti SC"/>
                        <a:cs typeface="Times New Roman" panose="02020603050405020304" pitchFamily="18" charset="0"/>
                      </a:endParaRPr>
                    </a:p>
                  </a:txBody>
                  <a:tcPr marL="68580" marR="68580" marT="0" marB="0" anchor="ctr">
                    <a:lnR w="38100" cap="flat" cmpd="sng" algn="ctr">
                      <a:solidFill>
                        <a:schemeClr val="bg1"/>
                      </a:solidFill>
                      <a:prstDash val="solid"/>
                      <a:round/>
                      <a:headEnd type="none" w="med" len="med"/>
                      <a:tailEnd type="none" w="med" len="med"/>
                    </a:lnR>
                  </a:tcPr>
                </a:tc>
                <a:tc hMerge="1">
                  <a:txBody>
                    <a:bodyPr/>
                    <a:lstStyle/>
                    <a:p>
                      <a:endParaRPr lang="zh-CN" altLang="en-US"/>
                    </a:p>
                  </a:txBody>
                  <a:tcPr/>
                </a:tc>
                <a:tc>
                  <a:txBody>
                    <a:bodyPr/>
                    <a:lstStyle/>
                    <a:p>
                      <a:pPr algn="ctr">
                        <a:spcAft>
                          <a:spcPts val="0"/>
                        </a:spcAft>
                      </a:pPr>
                      <a:r>
                        <a:rPr lang="zh-CN" sz="1800" kern="100">
                          <a:effectLst/>
                        </a:rPr>
                        <a:t>优点</a:t>
                      </a:r>
                      <a:endParaRPr lang="zh-CN" sz="1800" kern="100">
                        <a:effectLst/>
                        <a:latin typeface="Songti SC"/>
                        <a:cs typeface="Times New Roman" panose="02020603050405020304" pitchFamily="18" charset="0"/>
                      </a:endParaRPr>
                    </a:p>
                  </a:txBody>
                  <a:tcPr marL="68580" marR="68580" marT="0" marB="0" anchor="ctr">
                    <a:lnL w="38100" cap="flat" cmpd="sng" algn="ctr">
                      <a:solidFill>
                        <a:schemeClr val="bg1"/>
                      </a:solidFill>
                      <a:prstDash val="solid"/>
                      <a:round/>
                      <a:headEnd type="none" w="med" len="med"/>
                      <a:tailEnd type="none" w="med" len="med"/>
                    </a:lnL>
                  </a:tcPr>
                </a:tc>
                <a:tc>
                  <a:txBody>
                    <a:bodyPr/>
                    <a:lstStyle/>
                    <a:p>
                      <a:pPr algn="ctr">
                        <a:spcAft>
                          <a:spcPts val="0"/>
                        </a:spcAft>
                      </a:pPr>
                      <a:r>
                        <a:rPr lang="zh-CN" sz="1800" kern="100">
                          <a:effectLst/>
                        </a:rPr>
                        <a:t>缺点</a:t>
                      </a:r>
                      <a:endParaRPr lang="zh-CN" sz="1800" kern="100">
                        <a:effectLst/>
                        <a:latin typeface="Songti SC"/>
                        <a:cs typeface="Times New Roman" panose="02020603050405020304" pitchFamily="18" charset="0"/>
                      </a:endParaRPr>
                    </a:p>
                  </a:txBody>
                  <a:tcPr marL="68580" marR="68580" marT="0" marB="0" anchor="ctr"/>
                </a:tc>
                <a:extLst>
                  <a:ext uri="{0D108BD9-81ED-4DB2-BD59-A6C34878D82A}">
                    <a16:rowId xmlns:a16="http://schemas.microsoft.com/office/drawing/2014/main" xmlns="" val="10001"/>
                  </a:ext>
                </a:extLst>
              </a:tr>
              <a:tr h="1063690">
                <a:tc>
                  <a:txBody>
                    <a:bodyPr/>
                    <a:lstStyle/>
                    <a:p>
                      <a:pPr algn="ctr">
                        <a:spcAft>
                          <a:spcPts val="0"/>
                        </a:spcAft>
                      </a:pPr>
                      <a:r>
                        <a:rPr lang="zh-CN" sz="1800" kern="100" dirty="0">
                          <a:effectLst/>
                        </a:rPr>
                        <a:t>小包传输</a:t>
                      </a:r>
                      <a:endParaRPr lang="zh-CN" sz="1800" kern="100" dirty="0">
                        <a:effectLst/>
                        <a:latin typeface="Songti SC"/>
                        <a:cs typeface="Times New Roman" panose="02020603050405020304" pitchFamily="18" charset="0"/>
                      </a:endParaRPr>
                    </a:p>
                  </a:txBody>
                  <a:tcPr marL="68580" marR="68580" marT="0" marB="0" anchor="ctr">
                    <a:lnB w="12700" cap="flat" cmpd="sng" algn="ctr">
                      <a:solidFill>
                        <a:schemeClr val="bg1"/>
                      </a:solidFill>
                      <a:prstDash val="solid"/>
                      <a:round/>
                      <a:headEnd type="none" w="med" len="med"/>
                      <a:tailEnd type="none" w="med" len="med"/>
                    </a:lnB>
                  </a:tcPr>
                </a:tc>
                <a:tc>
                  <a:txBody>
                    <a:bodyPr/>
                    <a:lstStyle/>
                    <a:p>
                      <a:pPr algn="ctr">
                        <a:spcAft>
                          <a:spcPts val="0"/>
                        </a:spcAft>
                      </a:pPr>
                      <a:r>
                        <a:rPr lang="zh-CN" sz="1800" kern="100" dirty="0">
                          <a:effectLst/>
                        </a:rPr>
                        <a:t>带宽要求低</a:t>
                      </a:r>
                      <a:endParaRPr lang="zh-CN" sz="1800" kern="100" dirty="0">
                        <a:effectLst/>
                        <a:latin typeface="Songti SC"/>
                        <a:cs typeface="Times New Roman" panose="02020603050405020304" pitchFamily="18" charset="0"/>
                      </a:endParaRPr>
                    </a:p>
                  </a:txBody>
                  <a:tcPr marL="68580" marR="68580" marT="0" marB="0" anchor="ctr"/>
                </a:tc>
                <a:tc>
                  <a:txBody>
                    <a:bodyPr/>
                    <a:lstStyle/>
                    <a:p>
                      <a:pPr algn="ctr">
                        <a:spcAft>
                          <a:spcPts val="0"/>
                        </a:spcAft>
                      </a:pPr>
                      <a:r>
                        <a:rPr lang="zh-CN" sz="1800" kern="100" dirty="0">
                          <a:effectLst/>
                        </a:rPr>
                        <a:t>网络利用率低，有额外资源开销</a:t>
                      </a:r>
                      <a:endParaRPr lang="zh-CN" sz="1800" kern="100" dirty="0">
                        <a:effectLst/>
                        <a:latin typeface="Songti SC"/>
                        <a:cs typeface="Times New Roman" panose="02020603050405020304" pitchFamily="18" charset="0"/>
                      </a:endParaRPr>
                    </a:p>
                  </a:txBody>
                  <a:tcPr marL="68580" marR="68580" marT="0" marB="0" anchor="ctr"/>
                </a:tc>
                <a:tc gridSpan="3">
                  <a:txBody>
                    <a:bodyPr/>
                    <a:lstStyle/>
                    <a:p>
                      <a:pPr algn="ctr">
                        <a:spcAft>
                          <a:spcPts val="0"/>
                        </a:spcAft>
                      </a:pPr>
                      <a:r>
                        <a:rPr lang="zh-CN" sz="1800" kern="100" dirty="0">
                          <a:effectLst/>
                        </a:rPr>
                        <a:t>无显著影响</a:t>
                      </a:r>
                      <a:endParaRPr lang="zh-CN" sz="1800" kern="100" dirty="0">
                        <a:effectLst/>
                        <a:latin typeface="Songti SC"/>
                        <a:cs typeface="Times New Roman" panose="02020603050405020304" pitchFamily="18" charset="0"/>
                      </a:endParaRPr>
                    </a:p>
                  </a:txBody>
                  <a:tcPr marL="68580" marR="68580" marT="0" marB="0" anchor="ctr">
                    <a:lnR w="38100" cap="flat" cmpd="sng" algn="ctr">
                      <a:solidFill>
                        <a:schemeClr val="bg1"/>
                      </a:solidFill>
                      <a:prstDash val="solid"/>
                      <a:round/>
                      <a:headEnd type="none" w="med" len="med"/>
                      <a:tailEnd type="none" w="med" len="med"/>
                    </a:lnR>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zh-CN" sz="1800" kern="100" dirty="0">
                          <a:effectLst/>
                        </a:rPr>
                        <a:t>带宽要求低</a:t>
                      </a:r>
                      <a:endParaRPr lang="zh-CN" sz="1800" kern="100" dirty="0">
                        <a:effectLst/>
                        <a:latin typeface="Songti SC"/>
                        <a:cs typeface="Times New Roman" panose="02020603050405020304" pitchFamily="18" charset="0"/>
                      </a:endParaRPr>
                    </a:p>
                  </a:txBody>
                  <a:tcPr marL="68580" marR="68580" marT="0" marB="0" anchor="ctr">
                    <a:lnL w="38100" cap="flat" cmpd="sng" algn="ctr">
                      <a:solidFill>
                        <a:schemeClr val="bg1"/>
                      </a:solidFill>
                      <a:prstDash val="solid"/>
                      <a:round/>
                      <a:headEnd type="none" w="med" len="med"/>
                      <a:tailEnd type="none" w="med" len="med"/>
                    </a:lnL>
                  </a:tcPr>
                </a:tc>
                <a:tc>
                  <a:txBody>
                    <a:bodyPr/>
                    <a:lstStyle/>
                    <a:p>
                      <a:pPr algn="ctr">
                        <a:spcAft>
                          <a:spcPts val="0"/>
                        </a:spcAft>
                      </a:pPr>
                      <a:r>
                        <a:rPr lang="zh-CN" sz="1800" kern="100">
                          <a:effectLst/>
                        </a:rPr>
                        <a:t>网络利用率低，有额外资源开销</a:t>
                      </a:r>
                      <a:endParaRPr lang="zh-CN" sz="1800" kern="100">
                        <a:effectLst/>
                        <a:latin typeface="Songti SC"/>
                        <a:cs typeface="Times New Roman" panose="02020603050405020304" pitchFamily="18" charset="0"/>
                      </a:endParaRPr>
                    </a:p>
                  </a:txBody>
                  <a:tcPr marL="68580" marR="68580" marT="0" marB="0" anchor="ctr"/>
                </a:tc>
                <a:extLst>
                  <a:ext uri="{0D108BD9-81ED-4DB2-BD59-A6C34878D82A}">
                    <a16:rowId xmlns:a16="http://schemas.microsoft.com/office/drawing/2014/main" xmlns="" val="10002"/>
                  </a:ext>
                </a:extLst>
              </a:tr>
              <a:tr h="854891">
                <a:tc>
                  <a:txBody>
                    <a:bodyPr/>
                    <a:lstStyle/>
                    <a:p>
                      <a:pPr algn="ctr">
                        <a:spcAft>
                          <a:spcPts val="0"/>
                        </a:spcAft>
                      </a:pPr>
                      <a:r>
                        <a:rPr lang="zh-CN" sz="1800" kern="100" dirty="0">
                          <a:effectLst/>
                        </a:rPr>
                        <a:t>动态路由优化</a:t>
                      </a:r>
                      <a:endParaRPr lang="zh-CN" sz="1800" kern="100" dirty="0">
                        <a:effectLst/>
                        <a:latin typeface="Songti SC"/>
                        <a:cs typeface="Times New Roman" panose="02020603050405020304" pitchFamily="18" charset="0"/>
                      </a:endParaRPr>
                    </a:p>
                  </a:txBody>
                  <a:tcPr marL="68580" marR="68580" marT="0" marB="0"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spcAft>
                          <a:spcPts val="0"/>
                        </a:spcAft>
                      </a:pPr>
                      <a:r>
                        <a:rPr lang="zh-CN" sz="1800" kern="100" dirty="0">
                          <a:solidFill>
                            <a:srgbClr val="FF0000"/>
                          </a:solidFill>
                          <a:effectLst/>
                        </a:rPr>
                        <a:t>效率高</a:t>
                      </a:r>
                      <a:endParaRPr lang="zh-CN" sz="1800" kern="100" dirty="0">
                        <a:solidFill>
                          <a:srgbClr val="FF0000"/>
                        </a:solidFill>
                        <a:effectLst/>
                        <a:latin typeface="Songti SC"/>
                        <a:cs typeface="Times New Roman" panose="02020603050405020304" pitchFamily="18" charset="0"/>
                      </a:endParaRPr>
                    </a:p>
                  </a:txBody>
                  <a:tcPr marL="68580" marR="68580" marT="0" marB="0" anchor="ctr">
                    <a:lnB w="38100" cap="flat" cmpd="sng" algn="ctr">
                      <a:solidFill>
                        <a:schemeClr val="bg1"/>
                      </a:solidFill>
                      <a:prstDash val="solid"/>
                      <a:round/>
                      <a:headEnd type="none" w="med" len="med"/>
                      <a:tailEnd type="none" w="med" len="med"/>
                    </a:lnB>
                  </a:tcPr>
                </a:tc>
                <a:tc>
                  <a:txBody>
                    <a:bodyPr/>
                    <a:lstStyle/>
                    <a:p>
                      <a:pPr algn="ctr">
                        <a:spcAft>
                          <a:spcPts val="0"/>
                        </a:spcAft>
                      </a:pPr>
                      <a:r>
                        <a:rPr lang="zh-CN" sz="1800" kern="100" dirty="0">
                          <a:solidFill>
                            <a:srgbClr val="FF0000"/>
                          </a:solidFill>
                          <a:effectLst/>
                        </a:rPr>
                        <a:t>消耗额外计算资源</a:t>
                      </a:r>
                      <a:endParaRPr lang="zh-CN" sz="1800" kern="100" dirty="0">
                        <a:solidFill>
                          <a:srgbClr val="FF0000"/>
                        </a:solidFill>
                        <a:effectLst/>
                        <a:latin typeface="Songti SC"/>
                        <a:cs typeface="Times New Roman" panose="02020603050405020304" pitchFamily="18" charset="0"/>
                      </a:endParaRPr>
                    </a:p>
                  </a:txBody>
                  <a:tcPr marL="68580" marR="68580" marT="0" marB="0" anchor="ctr">
                    <a:lnB w="38100" cap="flat" cmpd="sng" algn="ctr">
                      <a:solidFill>
                        <a:schemeClr val="bg1"/>
                      </a:solidFill>
                      <a:prstDash val="solid"/>
                      <a:round/>
                      <a:headEnd type="none" w="med" len="med"/>
                      <a:tailEnd type="none" w="med" len="med"/>
                    </a:lnB>
                  </a:tcPr>
                </a:tc>
                <a:tc gridSpan="2">
                  <a:txBody>
                    <a:bodyPr/>
                    <a:lstStyle/>
                    <a:p>
                      <a:pPr algn="ctr">
                        <a:spcAft>
                          <a:spcPts val="0"/>
                        </a:spcAft>
                      </a:pPr>
                      <a:r>
                        <a:rPr lang="zh-CN" sz="1800" kern="100" dirty="0">
                          <a:solidFill>
                            <a:srgbClr val="FF0000"/>
                          </a:solidFill>
                          <a:effectLst/>
                        </a:rPr>
                        <a:t>无显著影响</a:t>
                      </a:r>
                      <a:endParaRPr lang="zh-CN" sz="1800" kern="100" dirty="0">
                        <a:solidFill>
                          <a:srgbClr val="FF0000"/>
                        </a:solidFill>
                        <a:effectLst/>
                        <a:latin typeface="Songti SC"/>
                        <a:cs typeface="Times New Roman" panose="02020603050405020304" pitchFamily="18" charset="0"/>
                      </a:endParaRPr>
                    </a:p>
                  </a:txBody>
                  <a:tcPr marL="68580" marR="68580" marT="0" marB="0" anchor="ctr">
                    <a:lnB w="38100" cap="flat" cmpd="sng" algn="ctr">
                      <a:solidFill>
                        <a:schemeClr val="bg1"/>
                      </a:solidFill>
                      <a:prstDash val="solid"/>
                      <a:round/>
                      <a:headEnd type="none" w="med" len="med"/>
                      <a:tailEnd type="none" w="med" len="med"/>
                    </a:lnB>
                  </a:tcPr>
                </a:tc>
                <a:tc hMerge="1">
                  <a:txBody>
                    <a:bodyPr/>
                    <a:lstStyle/>
                    <a:p>
                      <a:pPr algn="ctr">
                        <a:spcAft>
                          <a:spcPts val="0"/>
                        </a:spcAft>
                      </a:pPr>
                      <a:endParaRPr lang="zh-CN" sz="1800" kern="100">
                        <a:effectLst/>
                        <a:latin typeface="Songti SC"/>
                        <a:cs typeface="Times New Roman" panose="02020603050405020304" pitchFamily="18" charset="0"/>
                      </a:endParaRPr>
                    </a:p>
                  </a:txBody>
                  <a:tcPr marL="68580" marR="68580" marT="0" marB="0" anchor="ctr"/>
                </a:tc>
                <a:tc>
                  <a:txBody>
                    <a:bodyPr/>
                    <a:lstStyle/>
                    <a:p>
                      <a:pPr algn="ctr">
                        <a:spcAft>
                          <a:spcPts val="0"/>
                        </a:spcAft>
                      </a:pPr>
                      <a:r>
                        <a:rPr lang="zh-CN" sz="1800" kern="100" dirty="0">
                          <a:solidFill>
                            <a:srgbClr val="FF0000"/>
                          </a:solidFill>
                          <a:effectLst/>
                        </a:rPr>
                        <a:t>容易造成拥堵</a:t>
                      </a:r>
                      <a:endParaRPr lang="zh-CN" sz="1800" kern="100" dirty="0">
                        <a:solidFill>
                          <a:srgbClr val="FF0000"/>
                        </a:solidFill>
                        <a:effectLst/>
                        <a:latin typeface="Songti SC"/>
                        <a:cs typeface="Times New Roman" panose="02020603050405020304" pitchFamily="18" charset="0"/>
                      </a:endParaRPr>
                    </a:p>
                  </a:txBody>
                  <a:tcPr marL="68580" marR="68580" marT="0" marB="0" anchor="ct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a:txBody>
                    <a:bodyPr/>
                    <a:lstStyle/>
                    <a:p>
                      <a:pPr algn="ctr">
                        <a:spcAft>
                          <a:spcPts val="0"/>
                        </a:spcAft>
                      </a:pPr>
                      <a:r>
                        <a:rPr lang="zh-CN" sz="1800" kern="100" dirty="0">
                          <a:solidFill>
                            <a:srgbClr val="FF0000"/>
                          </a:solidFill>
                          <a:effectLst/>
                        </a:rPr>
                        <a:t>效率高</a:t>
                      </a:r>
                      <a:endParaRPr lang="zh-CN" sz="1800" kern="100" dirty="0">
                        <a:solidFill>
                          <a:srgbClr val="FF0000"/>
                        </a:solidFill>
                        <a:effectLst/>
                        <a:latin typeface="Songti SC"/>
                        <a:cs typeface="Times New Roman" panose="02020603050405020304" pitchFamily="18" charset="0"/>
                      </a:endParaRPr>
                    </a:p>
                  </a:txBody>
                  <a:tcPr marL="68580" marR="68580" marT="0" marB="0" anchor="ctr">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tcPr>
                </a:tc>
                <a:tc>
                  <a:txBody>
                    <a:bodyPr/>
                    <a:lstStyle/>
                    <a:p>
                      <a:pPr algn="ctr">
                        <a:spcAft>
                          <a:spcPts val="0"/>
                        </a:spcAft>
                      </a:pPr>
                      <a:r>
                        <a:rPr lang="zh-CN" sz="1800" kern="100" dirty="0">
                          <a:solidFill>
                            <a:srgbClr val="FF0000"/>
                          </a:solidFill>
                          <a:effectLst/>
                        </a:rPr>
                        <a:t>消耗额外计算资源</a:t>
                      </a:r>
                      <a:endParaRPr lang="zh-CN" sz="1800" kern="100" dirty="0">
                        <a:solidFill>
                          <a:srgbClr val="FF0000"/>
                        </a:solidFill>
                        <a:effectLst/>
                        <a:latin typeface="Songti SC"/>
                        <a:cs typeface="Times New Roman" panose="02020603050405020304" pitchFamily="18" charset="0"/>
                      </a:endParaRPr>
                    </a:p>
                  </a:txBody>
                  <a:tcPr marL="68580" marR="68580" marT="0" marB="0" anchor="ctr">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1753102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架构模式评估</a:t>
            </a:r>
            <a:r>
              <a:rPr lang="en-US" altLang="zh-CN" dirty="0"/>
              <a:t>(cont.)</a:t>
            </a:r>
            <a:endParaRPr lang="zh-CN" altLang="en-US" dirty="0"/>
          </a:p>
        </p:txBody>
      </p:sp>
      <p:graphicFrame>
        <p:nvGraphicFramePr>
          <p:cNvPr id="4" name="内容占位符 3"/>
          <p:cNvGraphicFramePr>
            <a:graphicFrameLocks noGrp="1"/>
          </p:cNvGraphicFramePr>
          <p:nvPr>
            <p:ph idx="1"/>
            <p:extLst/>
          </p:nvPr>
        </p:nvGraphicFramePr>
        <p:xfrm>
          <a:off x="2589215" y="2073728"/>
          <a:ext cx="8915397" cy="3730358"/>
        </p:xfrm>
        <a:graphic>
          <a:graphicData uri="http://schemas.openxmlformats.org/drawingml/2006/table">
            <a:tbl>
              <a:tblPr firstRow="1" firstCol="1" bandRow="1">
                <a:tableStyleId>{5C22544A-7EE6-4342-B048-85BDC9FD1C3A}</a:tableStyleId>
              </a:tblPr>
              <a:tblGrid>
                <a:gridCol w="1674647">
                  <a:extLst>
                    <a:ext uri="{9D8B030D-6E8A-4147-A177-3AD203B41FA5}">
                      <a16:colId xmlns:a16="http://schemas.microsoft.com/office/drawing/2014/main" xmlns="" val="20000"/>
                    </a:ext>
                  </a:extLst>
                </a:gridCol>
                <a:gridCol w="1207386">
                  <a:extLst>
                    <a:ext uri="{9D8B030D-6E8A-4147-A177-3AD203B41FA5}">
                      <a16:colId xmlns:a16="http://schemas.microsoft.com/office/drawing/2014/main" xmlns="" val="20001"/>
                    </a:ext>
                  </a:extLst>
                </a:gridCol>
                <a:gridCol w="1207386">
                  <a:extLst>
                    <a:ext uri="{9D8B030D-6E8A-4147-A177-3AD203B41FA5}">
                      <a16:colId xmlns:a16="http://schemas.microsoft.com/office/drawing/2014/main" xmlns="" val="20002"/>
                    </a:ext>
                  </a:extLst>
                </a:gridCol>
                <a:gridCol w="1207386">
                  <a:extLst>
                    <a:ext uri="{9D8B030D-6E8A-4147-A177-3AD203B41FA5}">
                      <a16:colId xmlns:a16="http://schemas.microsoft.com/office/drawing/2014/main" xmlns="" val="20003"/>
                    </a:ext>
                  </a:extLst>
                </a:gridCol>
                <a:gridCol w="1207386">
                  <a:extLst>
                    <a:ext uri="{9D8B030D-6E8A-4147-A177-3AD203B41FA5}">
                      <a16:colId xmlns:a16="http://schemas.microsoft.com/office/drawing/2014/main" xmlns="" val="20004"/>
                    </a:ext>
                  </a:extLst>
                </a:gridCol>
                <a:gridCol w="1207386">
                  <a:extLst>
                    <a:ext uri="{9D8B030D-6E8A-4147-A177-3AD203B41FA5}">
                      <a16:colId xmlns:a16="http://schemas.microsoft.com/office/drawing/2014/main" xmlns="" val="20005"/>
                    </a:ext>
                  </a:extLst>
                </a:gridCol>
                <a:gridCol w="1203820">
                  <a:extLst>
                    <a:ext uri="{9D8B030D-6E8A-4147-A177-3AD203B41FA5}">
                      <a16:colId xmlns:a16="http://schemas.microsoft.com/office/drawing/2014/main" xmlns="" val="20006"/>
                    </a:ext>
                  </a:extLst>
                </a:gridCol>
              </a:tblGrid>
              <a:tr h="840985">
                <a:tc rowSpan="2">
                  <a:txBody>
                    <a:bodyPr/>
                    <a:lstStyle/>
                    <a:p>
                      <a:pPr indent="228600" algn="ctr">
                        <a:spcAft>
                          <a:spcPts val="0"/>
                        </a:spcAft>
                      </a:pPr>
                      <a:r>
                        <a:rPr lang="en-US" sz="1800" kern="100" dirty="0">
                          <a:effectLst/>
                        </a:rPr>
                        <a:t> </a:t>
                      </a:r>
                      <a:endParaRPr lang="zh-CN" sz="1800" kern="100" dirty="0">
                        <a:effectLst/>
                        <a:latin typeface="Songti SC"/>
                        <a:cs typeface="Times New Roman" panose="02020603050405020304" pitchFamily="18" charset="0"/>
                      </a:endParaRPr>
                    </a:p>
                  </a:txBody>
                  <a:tcPr marL="68580" marR="68580" marT="0" marB="0" anchor="ctr"/>
                </a:tc>
                <a:tc gridSpan="2">
                  <a:txBody>
                    <a:bodyPr/>
                    <a:lstStyle/>
                    <a:p>
                      <a:pPr algn="ctr">
                        <a:spcAft>
                          <a:spcPts val="0"/>
                        </a:spcAft>
                      </a:pPr>
                      <a:r>
                        <a:rPr lang="zh-CN" sz="1800" kern="100" dirty="0">
                          <a:effectLst/>
                        </a:rPr>
                        <a:t>直播清晰流畅不卡顿</a:t>
                      </a:r>
                      <a:endParaRPr lang="zh-CN" sz="1800" kern="100" dirty="0">
                        <a:effectLst/>
                        <a:latin typeface="Songti SC"/>
                        <a:cs typeface="Times New Roman" panose="02020603050405020304" pitchFamily="18" charset="0"/>
                      </a:endParaRPr>
                    </a:p>
                  </a:txBody>
                  <a:tcPr marL="68580" marR="68580" marT="0" marB="0" anchor="ctr"/>
                </a:tc>
                <a:tc hMerge="1">
                  <a:txBody>
                    <a:bodyPr/>
                    <a:lstStyle/>
                    <a:p>
                      <a:endParaRPr lang="zh-CN" altLang="en-US"/>
                    </a:p>
                  </a:txBody>
                  <a:tcPr/>
                </a:tc>
                <a:tc gridSpan="2">
                  <a:txBody>
                    <a:bodyPr/>
                    <a:lstStyle/>
                    <a:p>
                      <a:pPr algn="ctr">
                        <a:spcAft>
                          <a:spcPts val="0"/>
                        </a:spcAft>
                      </a:pPr>
                      <a:r>
                        <a:rPr lang="zh-CN" sz="1800" kern="100" dirty="0">
                          <a:effectLst/>
                        </a:rPr>
                        <a:t>可支持较多用户同时观看直播</a:t>
                      </a:r>
                      <a:endParaRPr lang="zh-CN" sz="1800" kern="100" dirty="0">
                        <a:effectLst/>
                        <a:latin typeface="Songti SC"/>
                        <a:cs typeface="Times New Roman" panose="02020603050405020304" pitchFamily="18" charset="0"/>
                      </a:endParaRPr>
                    </a:p>
                  </a:txBody>
                  <a:tcPr marL="68580" marR="68580" marT="0" marB="0" anchor="ctr">
                    <a:lnR w="38100" cap="flat" cmpd="sng" algn="ctr">
                      <a:solidFill>
                        <a:schemeClr val="bg1"/>
                      </a:solidFill>
                      <a:prstDash val="solid"/>
                      <a:round/>
                      <a:headEnd type="none" w="med" len="med"/>
                      <a:tailEnd type="none" w="med" len="med"/>
                    </a:lnR>
                  </a:tcPr>
                </a:tc>
                <a:tc hMerge="1">
                  <a:txBody>
                    <a:bodyPr/>
                    <a:lstStyle/>
                    <a:p>
                      <a:endParaRPr lang="zh-CN" altLang="en-US"/>
                    </a:p>
                  </a:txBody>
                  <a:tcPr/>
                </a:tc>
                <a:tc gridSpan="2">
                  <a:txBody>
                    <a:bodyPr/>
                    <a:lstStyle/>
                    <a:p>
                      <a:pPr algn="ctr">
                        <a:spcAft>
                          <a:spcPts val="0"/>
                        </a:spcAft>
                      </a:pPr>
                      <a:r>
                        <a:rPr lang="zh-CN" sz="1800" kern="100">
                          <a:effectLst/>
                        </a:rPr>
                        <a:t>播放清晰流畅不卡顿</a:t>
                      </a:r>
                      <a:endParaRPr lang="zh-CN" sz="1800" kern="100">
                        <a:effectLst/>
                        <a:latin typeface="Songti SC"/>
                        <a:cs typeface="Times New Roman" panose="02020603050405020304" pitchFamily="18" charset="0"/>
                      </a:endParaRPr>
                    </a:p>
                  </a:txBody>
                  <a:tcPr marL="68580" marR="68580" marT="0" marB="0" anchor="ctr">
                    <a:lnL w="38100" cap="flat" cmpd="sng" algn="ctr">
                      <a:solidFill>
                        <a:schemeClr val="bg1"/>
                      </a:solidFill>
                      <a:prstDash val="solid"/>
                      <a:round/>
                      <a:headEnd type="none" w="med" len="med"/>
                      <a:tailEnd type="none" w="med" len="med"/>
                    </a:lnL>
                  </a:tcPr>
                </a:tc>
                <a:tc hMerge="1">
                  <a:txBody>
                    <a:bodyPr/>
                    <a:lstStyle/>
                    <a:p>
                      <a:endParaRPr lang="zh-CN" altLang="en-US"/>
                    </a:p>
                  </a:txBody>
                  <a:tcPr/>
                </a:tc>
                <a:extLst>
                  <a:ext uri="{0D108BD9-81ED-4DB2-BD59-A6C34878D82A}">
                    <a16:rowId xmlns:a16="http://schemas.microsoft.com/office/drawing/2014/main" xmlns="" val="10000"/>
                  </a:ext>
                </a:extLst>
              </a:tr>
              <a:tr h="420493">
                <a:tc vMerge="1">
                  <a:txBody>
                    <a:bodyPr/>
                    <a:lstStyle/>
                    <a:p>
                      <a:endParaRPr lang="zh-CN" altLang="en-US"/>
                    </a:p>
                  </a:txBody>
                  <a:tcPr/>
                </a:tc>
                <a:tc>
                  <a:txBody>
                    <a:bodyPr/>
                    <a:lstStyle/>
                    <a:p>
                      <a:pPr algn="ctr">
                        <a:spcAft>
                          <a:spcPts val="0"/>
                        </a:spcAft>
                      </a:pPr>
                      <a:r>
                        <a:rPr lang="zh-CN" sz="1800" kern="100">
                          <a:effectLst/>
                        </a:rPr>
                        <a:t>优点</a:t>
                      </a:r>
                      <a:endParaRPr lang="zh-CN" sz="1800" kern="100">
                        <a:effectLst/>
                        <a:latin typeface="Songti SC"/>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缺点</a:t>
                      </a:r>
                      <a:endParaRPr lang="zh-CN" sz="1800" kern="100">
                        <a:effectLst/>
                        <a:latin typeface="Songti SC"/>
                        <a:cs typeface="Times New Roman" panose="02020603050405020304" pitchFamily="18" charset="0"/>
                      </a:endParaRPr>
                    </a:p>
                  </a:txBody>
                  <a:tcPr marL="68580" marR="68580" marT="0" marB="0" anchor="ctr"/>
                </a:tc>
                <a:tc>
                  <a:txBody>
                    <a:bodyPr/>
                    <a:lstStyle/>
                    <a:p>
                      <a:pPr algn="ctr">
                        <a:spcAft>
                          <a:spcPts val="0"/>
                        </a:spcAft>
                      </a:pPr>
                      <a:r>
                        <a:rPr lang="zh-CN" sz="1800" kern="100" dirty="0">
                          <a:effectLst/>
                        </a:rPr>
                        <a:t>优点</a:t>
                      </a:r>
                      <a:endParaRPr lang="zh-CN" sz="1800" kern="100" dirty="0">
                        <a:effectLst/>
                        <a:latin typeface="Songti SC"/>
                        <a:cs typeface="Times New Roman" panose="02020603050405020304" pitchFamily="18" charset="0"/>
                      </a:endParaRPr>
                    </a:p>
                  </a:txBody>
                  <a:tcPr marL="68580" marR="68580" marT="0" marB="0" anchor="ctr"/>
                </a:tc>
                <a:tc>
                  <a:txBody>
                    <a:bodyPr/>
                    <a:lstStyle/>
                    <a:p>
                      <a:pPr algn="ctr">
                        <a:spcAft>
                          <a:spcPts val="0"/>
                        </a:spcAft>
                      </a:pPr>
                      <a:r>
                        <a:rPr lang="zh-CN" sz="1800" kern="100" dirty="0">
                          <a:effectLst/>
                        </a:rPr>
                        <a:t>缺点</a:t>
                      </a:r>
                      <a:endParaRPr lang="zh-CN" sz="1800" kern="100" dirty="0">
                        <a:effectLst/>
                        <a:latin typeface="Songti SC"/>
                        <a:cs typeface="Times New Roman" panose="02020603050405020304" pitchFamily="18" charset="0"/>
                      </a:endParaRPr>
                    </a:p>
                  </a:txBody>
                  <a:tcPr marL="68580" marR="68580" marT="0" marB="0" anchor="ctr">
                    <a:lnR w="38100" cap="flat" cmpd="sng" algn="ctr">
                      <a:solidFill>
                        <a:schemeClr val="bg1"/>
                      </a:solidFill>
                      <a:prstDash val="solid"/>
                      <a:round/>
                      <a:headEnd type="none" w="med" len="med"/>
                      <a:tailEnd type="none" w="med" len="med"/>
                    </a:lnR>
                  </a:tcPr>
                </a:tc>
                <a:tc>
                  <a:txBody>
                    <a:bodyPr/>
                    <a:lstStyle/>
                    <a:p>
                      <a:pPr algn="ctr">
                        <a:spcAft>
                          <a:spcPts val="0"/>
                        </a:spcAft>
                      </a:pPr>
                      <a:r>
                        <a:rPr lang="zh-CN" sz="1800" kern="100">
                          <a:effectLst/>
                        </a:rPr>
                        <a:t>优点</a:t>
                      </a:r>
                      <a:endParaRPr lang="zh-CN" sz="1800" kern="100">
                        <a:effectLst/>
                        <a:latin typeface="Songti SC"/>
                        <a:cs typeface="Times New Roman" panose="02020603050405020304" pitchFamily="18" charset="0"/>
                      </a:endParaRPr>
                    </a:p>
                  </a:txBody>
                  <a:tcPr marL="68580" marR="68580" marT="0" marB="0" anchor="ctr">
                    <a:lnL w="38100" cap="flat" cmpd="sng" algn="ctr">
                      <a:solidFill>
                        <a:schemeClr val="bg1"/>
                      </a:solidFill>
                      <a:prstDash val="solid"/>
                      <a:round/>
                      <a:headEnd type="none" w="med" len="med"/>
                      <a:tailEnd type="none" w="med" len="med"/>
                    </a:lnL>
                  </a:tcPr>
                </a:tc>
                <a:tc>
                  <a:txBody>
                    <a:bodyPr/>
                    <a:lstStyle/>
                    <a:p>
                      <a:pPr algn="ctr">
                        <a:spcAft>
                          <a:spcPts val="0"/>
                        </a:spcAft>
                      </a:pPr>
                      <a:r>
                        <a:rPr lang="zh-CN" sz="1800" kern="100">
                          <a:effectLst/>
                        </a:rPr>
                        <a:t>缺点</a:t>
                      </a:r>
                      <a:endParaRPr lang="zh-CN" sz="1800" kern="100">
                        <a:effectLst/>
                        <a:latin typeface="Songti SC"/>
                        <a:cs typeface="Times New Roman" panose="02020603050405020304" pitchFamily="18" charset="0"/>
                      </a:endParaRPr>
                    </a:p>
                  </a:txBody>
                  <a:tcPr marL="68580" marR="68580" marT="0" marB="0" anchor="ctr"/>
                </a:tc>
                <a:extLst>
                  <a:ext uri="{0D108BD9-81ED-4DB2-BD59-A6C34878D82A}">
                    <a16:rowId xmlns:a16="http://schemas.microsoft.com/office/drawing/2014/main" xmlns="" val="10001"/>
                  </a:ext>
                </a:extLst>
              </a:tr>
              <a:tr h="1204009">
                <a:tc>
                  <a:txBody>
                    <a:bodyPr/>
                    <a:lstStyle/>
                    <a:p>
                      <a:pPr algn="ctr">
                        <a:spcAft>
                          <a:spcPts val="0"/>
                        </a:spcAft>
                      </a:pPr>
                      <a:r>
                        <a:rPr lang="zh-CN" sz="1800" kern="100" dirty="0">
                          <a:effectLst/>
                        </a:rPr>
                        <a:t>第三方软件管理负载均衡</a:t>
                      </a:r>
                      <a:endParaRPr lang="zh-CN" sz="1800" kern="100" dirty="0">
                        <a:effectLst/>
                        <a:latin typeface="Songti SC"/>
                        <a:cs typeface="Times New Roman" panose="02020603050405020304" pitchFamily="18" charset="0"/>
                      </a:endParaRPr>
                    </a:p>
                  </a:txBody>
                  <a:tcPr marL="68580" marR="68580" marT="0" marB="0" anchor="ctr">
                    <a:lnB w="12700" cap="flat" cmpd="sng" algn="ctr">
                      <a:solidFill>
                        <a:schemeClr val="bg1"/>
                      </a:solidFill>
                      <a:prstDash val="solid"/>
                      <a:round/>
                      <a:headEnd type="none" w="med" len="med"/>
                      <a:tailEnd type="none" w="med" len="med"/>
                    </a:lnB>
                  </a:tcPr>
                </a:tc>
                <a:tc>
                  <a:txBody>
                    <a:bodyPr/>
                    <a:lstStyle/>
                    <a:p>
                      <a:pPr algn="ctr">
                        <a:spcAft>
                          <a:spcPts val="0"/>
                        </a:spcAft>
                      </a:pPr>
                      <a:r>
                        <a:rPr lang="zh-CN" altLang="en-US" sz="1800" kern="100" dirty="0" smtClean="0">
                          <a:effectLst/>
                        </a:rPr>
                        <a:t>使用灵活且可以满足普通需求</a:t>
                      </a:r>
                      <a:endParaRPr lang="zh-CN" sz="1800" kern="100" dirty="0">
                        <a:effectLst/>
                        <a:latin typeface="Songti SC"/>
                        <a:cs typeface="Times New Roman" panose="02020603050405020304" pitchFamily="18" charset="0"/>
                      </a:endParaRPr>
                    </a:p>
                  </a:txBody>
                  <a:tcPr marL="68580" marR="68580" marT="0" marB="0" anchor="ctr">
                    <a:lnB w="12700" cap="flat" cmpd="sng" algn="ctr">
                      <a:solidFill>
                        <a:schemeClr val="bg1"/>
                      </a:solidFill>
                      <a:prstDash val="solid"/>
                      <a:round/>
                      <a:headEnd type="none" w="med" len="med"/>
                      <a:tailEnd type="none" w="med" len="med"/>
                    </a:lnB>
                  </a:tcPr>
                </a:tc>
                <a:tc>
                  <a:txBody>
                    <a:bodyPr/>
                    <a:lstStyle/>
                    <a:p>
                      <a:pPr algn="ctr">
                        <a:spcAft>
                          <a:spcPts val="0"/>
                        </a:spcAft>
                      </a:pPr>
                      <a:r>
                        <a:rPr lang="zh-CN" altLang="en-US" sz="1800" kern="100" dirty="0" smtClean="0">
                          <a:effectLst/>
                          <a:latin typeface="Songti SC"/>
                          <a:cs typeface="Times New Roman" panose="02020603050405020304" pitchFamily="18" charset="0"/>
                        </a:rPr>
                        <a:t>软件运行消耗资源</a:t>
                      </a:r>
                      <a:endParaRPr lang="zh-CN" sz="1800" kern="100" dirty="0">
                        <a:effectLst/>
                        <a:latin typeface="Songti SC"/>
                        <a:cs typeface="Times New Roman" panose="02020603050405020304" pitchFamily="18" charset="0"/>
                      </a:endParaRPr>
                    </a:p>
                  </a:txBody>
                  <a:tcPr marL="68580" marR="68580" marT="0" marB="0" anchor="ctr">
                    <a:lnB w="12700" cap="flat" cmpd="sng" algn="ctr">
                      <a:solidFill>
                        <a:schemeClr val="bg1"/>
                      </a:solidFill>
                      <a:prstDash val="solid"/>
                      <a:round/>
                      <a:headEnd type="none" w="med" len="med"/>
                      <a:tailEnd type="none" w="med" len="med"/>
                    </a:lnB>
                  </a:tcPr>
                </a:tc>
                <a:tc>
                  <a:txBody>
                    <a:bodyPr/>
                    <a:lstStyle/>
                    <a:p>
                      <a:pPr algn="ctr">
                        <a:spcAft>
                          <a:spcPts val="0"/>
                        </a:spcAft>
                      </a:pPr>
                      <a:r>
                        <a:rPr lang="zh-CN" altLang="en-US" sz="1800" kern="100" dirty="0" smtClean="0">
                          <a:effectLst/>
                          <a:latin typeface="Songti SC"/>
                          <a:cs typeface="Times New Roman" panose="02020603050405020304" pitchFamily="18" charset="0"/>
                        </a:rPr>
                        <a:t>成本低廉，配置简单</a:t>
                      </a:r>
                      <a:endParaRPr lang="zh-CN" sz="1800" kern="100" dirty="0">
                        <a:effectLst/>
                        <a:latin typeface="Songti SC"/>
                        <a:cs typeface="Times New Roman" panose="02020603050405020304" pitchFamily="18" charset="0"/>
                      </a:endParaRPr>
                    </a:p>
                  </a:txBody>
                  <a:tcPr marL="68580" marR="68580" marT="0" marB="0" anchor="ctr">
                    <a:lnB w="12700" cap="flat" cmpd="sng" algn="ctr">
                      <a:solidFill>
                        <a:schemeClr val="bg1"/>
                      </a:solidFill>
                      <a:prstDash val="solid"/>
                      <a:round/>
                      <a:headEnd type="none" w="med" len="med"/>
                      <a:tailEnd type="none" w="med" len="med"/>
                    </a:lnB>
                  </a:tcPr>
                </a:tc>
                <a:tc>
                  <a:txBody>
                    <a:bodyPr/>
                    <a:lstStyle/>
                    <a:p>
                      <a:pPr algn="ctr">
                        <a:spcAft>
                          <a:spcPts val="0"/>
                        </a:spcAft>
                      </a:pPr>
                      <a:r>
                        <a:rPr lang="zh-CN" altLang="en-US" sz="1800" kern="100" dirty="0" smtClean="0">
                          <a:effectLst/>
                          <a:latin typeface="Songti SC"/>
                          <a:cs typeface="Times New Roman" panose="02020603050405020304" pitchFamily="18" charset="0"/>
                        </a:rPr>
                        <a:t>当连接数量大时，性能受到软件本身制约</a:t>
                      </a:r>
                      <a:endParaRPr lang="zh-CN" sz="1800" kern="100" dirty="0">
                        <a:effectLst/>
                        <a:latin typeface="Songti SC"/>
                        <a:cs typeface="Times New Roman" panose="02020603050405020304" pitchFamily="18" charset="0"/>
                      </a:endParaRPr>
                    </a:p>
                  </a:txBody>
                  <a:tcPr marL="68580" marR="68580" marT="0" marB="0" anchor="ctr">
                    <a:lnR w="381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a:spcAft>
                          <a:spcPts val="0"/>
                        </a:spcAft>
                      </a:pPr>
                      <a:r>
                        <a:rPr lang="zh-CN" altLang="en-US" sz="1800" kern="100" dirty="0" smtClean="0">
                          <a:effectLst/>
                          <a:latin typeface="Songti SC"/>
                          <a:cs typeface="Times New Roman" panose="02020603050405020304" pitchFamily="18" charset="0"/>
                        </a:rPr>
                        <a:t>成本低廉又可以满足普通需求</a:t>
                      </a:r>
                      <a:endParaRPr lang="zh-CN" sz="1800" kern="100" dirty="0">
                        <a:effectLst/>
                        <a:latin typeface="Songti SC"/>
                        <a:cs typeface="Times New Roman" panose="02020603050405020304" pitchFamily="18" charset="0"/>
                      </a:endParaRPr>
                    </a:p>
                  </a:txBody>
                  <a:tcPr marL="68580" marR="68580" marT="0" marB="0" anchor="ctr">
                    <a:lnL w="381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tc>
                  <a:txBody>
                    <a:bodyPr/>
                    <a:lstStyle/>
                    <a:p>
                      <a:pPr algn="ctr">
                        <a:spcAft>
                          <a:spcPts val="0"/>
                        </a:spcAft>
                      </a:pPr>
                      <a:r>
                        <a:rPr lang="zh-CN" altLang="en-US" sz="1800" kern="100" dirty="0" smtClean="0">
                          <a:effectLst/>
                          <a:latin typeface="Songti SC"/>
                          <a:cs typeface="Times New Roman" panose="02020603050405020304" pitchFamily="18" charset="0"/>
                        </a:rPr>
                        <a:t>软件运行消耗资源</a:t>
                      </a:r>
                      <a:endParaRPr lang="zh-CN" sz="1800" kern="100" dirty="0">
                        <a:effectLst/>
                        <a:latin typeface="Songti SC"/>
                        <a:cs typeface="Times New Roman" panose="02020603050405020304" pitchFamily="18" charset="0"/>
                      </a:endParaRPr>
                    </a:p>
                  </a:txBody>
                  <a:tcPr marL="68580" marR="68580" marT="0" marB="0" anchor="ct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2"/>
                  </a:ext>
                </a:extLst>
              </a:tr>
              <a:tr h="840985">
                <a:tc>
                  <a:txBody>
                    <a:bodyPr/>
                    <a:lstStyle/>
                    <a:p>
                      <a:pPr algn="ctr">
                        <a:spcAft>
                          <a:spcPts val="0"/>
                        </a:spcAft>
                      </a:pPr>
                      <a:r>
                        <a:rPr lang="en-US" sz="1800" kern="100">
                          <a:effectLst/>
                        </a:rPr>
                        <a:t>CDN</a:t>
                      </a:r>
                      <a:endParaRPr lang="zh-CN" sz="1800" kern="100">
                        <a:effectLst/>
                        <a:latin typeface="Songti SC"/>
                        <a:cs typeface="Times New Roman" panose="02020603050405020304" pitchFamily="18" charset="0"/>
                      </a:endParaRPr>
                    </a:p>
                  </a:txBody>
                  <a:tcPr marL="68580" marR="68580" marT="0" marB="0" anchor="ctr">
                    <a:lnT w="12700" cap="flat" cmpd="sng" algn="ctr">
                      <a:solidFill>
                        <a:schemeClr val="bg1"/>
                      </a:solidFill>
                      <a:prstDash val="solid"/>
                      <a:round/>
                      <a:headEnd type="none" w="med" len="med"/>
                      <a:tailEnd type="none" w="med" len="med"/>
                    </a:lnT>
                  </a:tcPr>
                </a:tc>
                <a:tc>
                  <a:txBody>
                    <a:bodyPr/>
                    <a:lstStyle/>
                    <a:p>
                      <a:pPr algn="ctr">
                        <a:spcAft>
                          <a:spcPts val="0"/>
                        </a:spcAft>
                      </a:pPr>
                      <a:r>
                        <a:rPr lang="zh-CN" sz="1800" kern="100" dirty="0">
                          <a:solidFill>
                            <a:srgbClr val="FF0000"/>
                          </a:solidFill>
                          <a:effectLst/>
                        </a:rPr>
                        <a:t>效率高</a:t>
                      </a:r>
                      <a:endParaRPr lang="zh-CN" sz="1800" kern="100" dirty="0">
                        <a:solidFill>
                          <a:srgbClr val="FF0000"/>
                        </a:solidFill>
                        <a:effectLst/>
                        <a:latin typeface="Songti SC"/>
                        <a:cs typeface="Times New Roman" panose="02020603050405020304" pitchFamily="18" charset="0"/>
                      </a:endParaRPr>
                    </a:p>
                  </a:txBody>
                  <a:tcPr marL="68580" marR="68580" marT="0" marB="0" anchor="ctr">
                    <a:lnT w="12700" cap="flat" cmpd="sng" algn="ctr">
                      <a:solidFill>
                        <a:schemeClr val="bg1"/>
                      </a:solidFill>
                      <a:prstDash val="solid"/>
                      <a:round/>
                      <a:headEnd type="none" w="med" len="med"/>
                      <a:tailEnd type="none" w="med" len="med"/>
                    </a:lnT>
                  </a:tcPr>
                </a:tc>
                <a:tc>
                  <a:txBody>
                    <a:bodyPr/>
                    <a:lstStyle/>
                    <a:p>
                      <a:pPr algn="ctr">
                        <a:spcAft>
                          <a:spcPts val="0"/>
                        </a:spcAft>
                      </a:pPr>
                      <a:r>
                        <a:rPr lang="zh-CN" sz="1800" kern="100" dirty="0">
                          <a:solidFill>
                            <a:srgbClr val="FF0000"/>
                          </a:solidFill>
                          <a:effectLst/>
                        </a:rPr>
                        <a:t>无显著缺点</a:t>
                      </a:r>
                      <a:endParaRPr lang="zh-CN" sz="1800" kern="100" dirty="0">
                        <a:solidFill>
                          <a:srgbClr val="FF0000"/>
                        </a:solidFill>
                        <a:effectLst/>
                        <a:latin typeface="Songti SC"/>
                        <a:cs typeface="Times New Roman" panose="02020603050405020304" pitchFamily="18" charset="0"/>
                      </a:endParaRPr>
                    </a:p>
                  </a:txBody>
                  <a:tcPr marL="68580" marR="68580" marT="0" marB="0" anchor="ctr">
                    <a:lnT w="12700" cap="flat" cmpd="sng" algn="ctr">
                      <a:solidFill>
                        <a:schemeClr val="bg1"/>
                      </a:solidFill>
                      <a:prstDash val="solid"/>
                      <a:round/>
                      <a:headEnd type="none" w="med" len="med"/>
                      <a:tailEnd type="none" w="med" len="med"/>
                    </a:lnT>
                  </a:tcPr>
                </a:tc>
                <a:tc gridSpan="2">
                  <a:txBody>
                    <a:bodyPr/>
                    <a:lstStyle/>
                    <a:p>
                      <a:pPr algn="ctr">
                        <a:spcAft>
                          <a:spcPts val="0"/>
                        </a:spcAft>
                      </a:pPr>
                      <a:r>
                        <a:rPr lang="zh-CN" sz="1800" kern="100" dirty="0">
                          <a:solidFill>
                            <a:srgbClr val="FF0000"/>
                          </a:solidFill>
                          <a:effectLst/>
                        </a:rPr>
                        <a:t>解决</a:t>
                      </a:r>
                      <a:r>
                        <a:rPr lang="en-US" sz="1800" kern="100" dirty="0">
                          <a:solidFill>
                            <a:srgbClr val="FF0000"/>
                          </a:solidFill>
                          <a:effectLst/>
                        </a:rPr>
                        <a:t>ISP</a:t>
                      </a:r>
                      <a:r>
                        <a:rPr lang="zh-CN" sz="1800" kern="100" dirty="0">
                          <a:solidFill>
                            <a:srgbClr val="FF0000"/>
                          </a:solidFill>
                          <a:effectLst/>
                        </a:rPr>
                        <a:t>互通问题和网络链路问题；减轻了源服务器的压力；有效抗</a:t>
                      </a:r>
                      <a:r>
                        <a:rPr lang="en-US" sz="1800" kern="100" dirty="0">
                          <a:solidFill>
                            <a:srgbClr val="FF0000"/>
                          </a:solidFill>
                          <a:effectLst/>
                        </a:rPr>
                        <a:t>DDOS</a:t>
                      </a:r>
                      <a:r>
                        <a:rPr lang="zh-CN" sz="1800" kern="100" dirty="0">
                          <a:solidFill>
                            <a:srgbClr val="FF0000"/>
                          </a:solidFill>
                          <a:effectLst/>
                        </a:rPr>
                        <a:t>攻击</a:t>
                      </a:r>
                      <a:endParaRPr lang="zh-CN" sz="1800" kern="100" dirty="0">
                        <a:solidFill>
                          <a:srgbClr val="FF0000"/>
                        </a:solidFill>
                        <a:effectLst/>
                        <a:latin typeface="Songti SC"/>
                        <a:cs typeface="Times New Roman" panose="02020603050405020304" pitchFamily="18" charset="0"/>
                      </a:endParaRPr>
                    </a:p>
                  </a:txBody>
                  <a:tcPr marL="68580" marR="68580" marT="0" marB="0" anchor="ctr">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hMerge="1">
                  <a:txBody>
                    <a:bodyPr/>
                    <a:lstStyle/>
                    <a:p>
                      <a:pPr algn="ctr">
                        <a:spcAft>
                          <a:spcPts val="0"/>
                        </a:spcAft>
                      </a:pPr>
                      <a:endParaRPr lang="zh-CN" sz="1800" kern="100">
                        <a:effectLst/>
                        <a:latin typeface="Songti SC"/>
                        <a:cs typeface="Times New Roman" panose="02020603050405020304" pitchFamily="18" charset="0"/>
                      </a:endParaRPr>
                    </a:p>
                  </a:txBody>
                  <a:tcPr marL="68580" marR="68580" marT="0" marB="0" anchor="ctr"/>
                </a:tc>
                <a:tc>
                  <a:txBody>
                    <a:bodyPr/>
                    <a:lstStyle/>
                    <a:p>
                      <a:pPr algn="ctr">
                        <a:spcAft>
                          <a:spcPts val="0"/>
                        </a:spcAft>
                      </a:pPr>
                      <a:r>
                        <a:rPr lang="zh-CN" sz="1800" kern="100" dirty="0">
                          <a:solidFill>
                            <a:srgbClr val="FF0000"/>
                          </a:solidFill>
                          <a:effectLst/>
                        </a:rPr>
                        <a:t>容量小</a:t>
                      </a:r>
                      <a:endParaRPr lang="zh-CN" sz="1800" kern="100" dirty="0">
                        <a:solidFill>
                          <a:srgbClr val="FF0000"/>
                        </a:solidFill>
                        <a:effectLst/>
                        <a:latin typeface="Songti SC"/>
                        <a:cs typeface="Times New Roman" panose="02020603050405020304" pitchFamily="18" charset="0"/>
                      </a:endParaRPr>
                    </a:p>
                  </a:txBody>
                  <a:tcPr marL="68580" marR="68580" marT="0" marB="0" anchor="ctr">
                    <a:lnL w="381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a:txBody>
                    <a:bodyPr/>
                    <a:lstStyle/>
                    <a:p>
                      <a:pPr algn="ctr">
                        <a:spcAft>
                          <a:spcPts val="0"/>
                        </a:spcAft>
                      </a:pPr>
                      <a:r>
                        <a:rPr lang="zh-CN" sz="1800" kern="100" dirty="0">
                          <a:solidFill>
                            <a:srgbClr val="FF0000"/>
                          </a:solidFill>
                          <a:effectLst/>
                        </a:rPr>
                        <a:t>效率高</a:t>
                      </a:r>
                      <a:endParaRPr lang="zh-CN" sz="1800" kern="100" dirty="0">
                        <a:solidFill>
                          <a:srgbClr val="FF0000"/>
                        </a:solidFill>
                        <a:effectLst/>
                        <a:latin typeface="Songti SC"/>
                        <a:cs typeface="Times New Roman" panose="02020603050405020304" pitchFamily="18" charset="0"/>
                      </a:endParaRPr>
                    </a:p>
                  </a:txBody>
                  <a:tcPr marL="68580" marR="68580" marT="0" marB="0" anchor="ct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9454979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架构模式评估</a:t>
            </a:r>
            <a:r>
              <a:rPr lang="en-US" altLang="zh-CN" dirty="0"/>
              <a:t>(cont.)</a:t>
            </a:r>
            <a:endParaRPr lang="zh-CN" altLang="en-US" dirty="0"/>
          </a:p>
        </p:txBody>
      </p:sp>
      <p:graphicFrame>
        <p:nvGraphicFramePr>
          <p:cNvPr id="4" name="内容占位符 3"/>
          <p:cNvGraphicFramePr>
            <a:graphicFrameLocks noGrp="1"/>
          </p:cNvGraphicFramePr>
          <p:nvPr>
            <p:ph idx="1"/>
            <p:extLst/>
          </p:nvPr>
        </p:nvGraphicFramePr>
        <p:xfrm>
          <a:off x="2589215" y="2286000"/>
          <a:ext cx="8915397" cy="3282043"/>
        </p:xfrm>
        <a:graphic>
          <a:graphicData uri="http://schemas.openxmlformats.org/drawingml/2006/table">
            <a:tbl>
              <a:tblPr firstRow="1" firstCol="1" bandRow="1">
                <a:tableStyleId>{5C22544A-7EE6-4342-B048-85BDC9FD1C3A}</a:tableStyleId>
              </a:tblPr>
              <a:tblGrid>
                <a:gridCol w="1674647">
                  <a:extLst>
                    <a:ext uri="{9D8B030D-6E8A-4147-A177-3AD203B41FA5}">
                      <a16:colId xmlns:a16="http://schemas.microsoft.com/office/drawing/2014/main" xmlns="" val="20000"/>
                    </a:ext>
                  </a:extLst>
                </a:gridCol>
                <a:gridCol w="1207386">
                  <a:extLst>
                    <a:ext uri="{9D8B030D-6E8A-4147-A177-3AD203B41FA5}">
                      <a16:colId xmlns:a16="http://schemas.microsoft.com/office/drawing/2014/main" xmlns="" val="20001"/>
                    </a:ext>
                  </a:extLst>
                </a:gridCol>
                <a:gridCol w="1207386">
                  <a:extLst>
                    <a:ext uri="{9D8B030D-6E8A-4147-A177-3AD203B41FA5}">
                      <a16:colId xmlns:a16="http://schemas.microsoft.com/office/drawing/2014/main" xmlns="" val="20002"/>
                    </a:ext>
                  </a:extLst>
                </a:gridCol>
                <a:gridCol w="1207386">
                  <a:extLst>
                    <a:ext uri="{9D8B030D-6E8A-4147-A177-3AD203B41FA5}">
                      <a16:colId xmlns:a16="http://schemas.microsoft.com/office/drawing/2014/main" xmlns="" val="20003"/>
                    </a:ext>
                  </a:extLst>
                </a:gridCol>
                <a:gridCol w="1207386">
                  <a:extLst>
                    <a:ext uri="{9D8B030D-6E8A-4147-A177-3AD203B41FA5}">
                      <a16:colId xmlns:a16="http://schemas.microsoft.com/office/drawing/2014/main" xmlns="" val="20004"/>
                    </a:ext>
                  </a:extLst>
                </a:gridCol>
                <a:gridCol w="1207386">
                  <a:extLst>
                    <a:ext uri="{9D8B030D-6E8A-4147-A177-3AD203B41FA5}">
                      <a16:colId xmlns:a16="http://schemas.microsoft.com/office/drawing/2014/main" xmlns="" val="20005"/>
                    </a:ext>
                  </a:extLst>
                </a:gridCol>
                <a:gridCol w="1203820">
                  <a:extLst>
                    <a:ext uri="{9D8B030D-6E8A-4147-A177-3AD203B41FA5}">
                      <a16:colId xmlns:a16="http://schemas.microsoft.com/office/drawing/2014/main" xmlns="" val="20006"/>
                    </a:ext>
                  </a:extLst>
                </a:gridCol>
              </a:tblGrid>
              <a:tr h="840985">
                <a:tc rowSpan="2">
                  <a:txBody>
                    <a:bodyPr/>
                    <a:lstStyle/>
                    <a:p>
                      <a:pPr indent="228600" algn="ctr">
                        <a:spcAft>
                          <a:spcPts val="0"/>
                        </a:spcAft>
                      </a:pPr>
                      <a:r>
                        <a:rPr lang="en-US" sz="1800" kern="100" dirty="0">
                          <a:effectLst/>
                        </a:rPr>
                        <a:t> </a:t>
                      </a:r>
                      <a:endParaRPr lang="zh-CN" sz="1800" kern="100" dirty="0">
                        <a:effectLst/>
                        <a:latin typeface="Songti SC"/>
                        <a:cs typeface="Times New Roman" panose="02020603050405020304" pitchFamily="18" charset="0"/>
                      </a:endParaRPr>
                    </a:p>
                  </a:txBody>
                  <a:tcPr marL="68580" marR="68580" marT="0" marB="0" anchor="ctr"/>
                </a:tc>
                <a:tc gridSpan="2">
                  <a:txBody>
                    <a:bodyPr/>
                    <a:lstStyle/>
                    <a:p>
                      <a:pPr algn="ctr">
                        <a:spcAft>
                          <a:spcPts val="0"/>
                        </a:spcAft>
                      </a:pPr>
                      <a:r>
                        <a:rPr lang="zh-CN" sz="1800" kern="100" dirty="0">
                          <a:effectLst/>
                        </a:rPr>
                        <a:t>直播清晰流畅不卡顿</a:t>
                      </a:r>
                      <a:endParaRPr lang="zh-CN" sz="1800" kern="100" dirty="0">
                        <a:effectLst/>
                        <a:latin typeface="Songti SC"/>
                        <a:cs typeface="Times New Roman" panose="02020603050405020304" pitchFamily="18" charset="0"/>
                      </a:endParaRPr>
                    </a:p>
                  </a:txBody>
                  <a:tcPr marL="68580" marR="68580" marT="0" marB="0" anchor="ctr"/>
                </a:tc>
                <a:tc hMerge="1">
                  <a:txBody>
                    <a:bodyPr/>
                    <a:lstStyle/>
                    <a:p>
                      <a:endParaRPr lang="zh-CN" altLang="en-US"/>
                    </a:p>
                  </a:txBody>
                  <a:tcPr/>
                </a:tc>
                <a:tc gridSpan="2">
                  <a:txBody>
                    <a:bodyPr/>
                    <a:lstStyle/>
                    <a:p>
                      <a:pPr algn="ctr">
                        <a:spcAft>
                          <a:spcPts val="0"/>
                        </a:spcAft>
                      </a:pPr>
                      <a:r>
                        <a:rPr lang="zh-CN" sz="1800" kern="100" dirty="0">
                          <a:effectLst/>
                        </a:rPr>
                        <a:t>可支持较多用户同时观看直播</a:t>
                      </a:r>
                      <a:endParaRPr lang="zh-CN" sz="1800" kern="100" dirty="0">
                        <a:effectLst/>
                        <a:latin typeface="Songti SC"/>
                        <a:cs typeface="Times New Roman" panose="02020603050405020304" pitchFamily="18" charset="0"/>
                      </a:endParaRPr>
                    </a:p>
                  </a:txBody>
                  <a:tcPr marL="68580" marR="68580" marT="0" marB="0" anchor="ctr">
                    <a:lnR w="38100" cap="flat" cmpd="sng" algn="ctr">
                      <a:solidFill>
                        <a:schemeClr val="bg1"/>
                      </a:solidFill>
                      <a:prstDash val="solid"/>
                      <a:round/>
                      <a:headEnd type="none" w="med" len="med"/>
                      <a:tailEnd type="none" w="med" len="med"/>
                    </a:lnR>
                  </a:tcPr>
                </a:tc>
                <a:tc hMerge="1">
                  <a:txBody>
                    <a:bodyPr/>
                    <a:lstStyle/>
                    <a:p>
                      <a:endParaRPr lang="zh-CN" altLang="en-US"/>
                    </a:p>
                  </a:txBody>
                  <a:tcPr/>
                </a:tc>
                <a:tc gridSpan="2">
                  <a:txBody>
                    <a:bodyPr/>
                    <a:lstStyle/>
                    <a:p>
                      <a:pPr algn="ctr">
                        <a:spcAft>
                          <a:spcPts val="0"/>
                        </a:spcAft>
                      </a:pPr>
                      <a:r>
                        <a:rPr lang="zh-CN" sz="1800" kern="100">
                          <a:effectLst/>
                        </a:rPr>
                        <a:t>播放清晰流畅不卡顿</a:t>
                      </a:r>
                      <a:endParaRPr lang="zh-CN" sz="1800" kern="100">
                        <a:effectLst/>
                        <a:latin typeface="Songti SC"/>
                        <a:cs typeface="Times New Roman" panose="02020603050405020304" pitchFamily="18" charset="0"/>
                      </a:endParaRPr>
                    </a:p>
                  </a:txBody>
                  <a:tcPr marL="68580" marR="68580" marT="0" marB="0" anchor="ctr">
                    <a:lnL w="38100" cap="flat" cmpd="sng" algn="ctr">
                      <a:solidFill>
                        <a:schemeClr val="bg1"/>
                      </a:solidFill>
                      <a:prstDash val="solid"/>
                      <a:round/>
                      <a:headEnd type="none" w="med" len="med"/>
                      <a:tailEnd type="none" w="med" len="med"/>
                    </a:lnL>
                  </a:tcPr>
                </a:tc>
                <a:tc hMerge="1">
                  <a:txBody>
                    <a:bodyPr/>
                    <a:lstStyle/>
                    <a:p>
                      <a:endParaRPr lang="zh-CN" altLang="en-US"/>
                    </a:p>
                  </a:txBody>
                  <a:tcPr/>
                </a:tc>
                <a:extLst>
                  <a:ext uri="{0D108BD9-81ED-4DB2-BD59-A6C34878D82A}">
                    <a16:rowId xmlns:a16="http://schemas.microsoft.com/office/drawing/2014/main" xmlns="" val="10000"/>
                  </a:ext>
                </a:extLst>
              </a:tr>
              <a:tr h="420493">
                <a:tc vMerge="1">
                  <a:txBody>
                    <a:bodyPr/>
                    <a:lstStyle/>
                    <a:p>
                      <a:endParaRPr lang="zh-CN" altLang="en-US"/>
                    </a:p>
                  </a:txBody>
                  <a:tcPr/>
                </a:tc>
                <a:tc>
                  <a:txBody>
                    <a:bodyPr/>
                    <a:lstStyle/>
                    <a:p>
                      <a:pPr algn="ctr">
                        <a:spcAft>
                          <a:spcPts val="0"/>
                        </a:spcAft>
                      </a:pPr>
                      <a:r>
                        <a:rPr lang="zh-CN" sz="1800" kern="100">
                          <a:effectLst/>
                        </a:rPr>
                        <a:t>优点</a:t>
                      </a:r>
                      <a:endParaRPr lang="zh-CN" sz="1800" kern="100">
                        <a:effectLst/>
                        <a:latin typeface="Songti SC"/>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缺点</a:t>
                      </a:r>
                      <a:endParaRPr lang="zh-CN" sz="1800" kern="100">
                        <a:effectLst/>
                        <a:latin typeface="Songti SC"/>
                        <a:cs typeface="Times New Roman" panose="02020603050405020304" pitchFamily="18" charset="0"/>
                      </a:endParaRPr>
                    </a:p>
                  </a:txBody>
                  <a:tcPr marL="68580" marR="68580" marT="0" marB="0" anchor="ctr"/>
                </a:tc>
                <a:tc>
                  <a:txBody>
                    <a:bodyPr/>
                    <a:lstStyle/>
                    <a:p>
                      <a:pPr algn="ctr">
                        <a:spcAft>
                          <a:spcPts val="0"/>
                        </a:spcAft>
                      </a:pPr>
                      <a:r>
                        <a:rPr lang="zh-CN" sz="1800" kern="100" dirty="0">
                          <a:effectLst/>
                        </a:rPr>
                        <a:t>优点</a:t>
                      </a:r>
                      <a:endParaRPr lang="zh-CN" sz="1800" kern="100" dirty="0">
                        <a:effectLst/>
                        <a:latin typeface="Songti SC"/>
                        <a:cs typeface="Times New Roman" panose="02020603050405020304" pitchFamily="18" charset="0"/>
                      </a:endParaRPr>
                    </a:p>
                  </a:txBody>
                  <a:tcPr marL="68580" marR="68580" marT="0" marB="0" anchor="ctr"/>
                </a:tc>
                <a:tc>
                  <a:txBody>
                    <a:bodyPr/>
                    <a:lstStyle/>
                    <a:p>
                      <a:pPr algn="ctr">
                        <a:spcAft>
                          <a:spcPts val="0"/>
                        </a:spcAft>
                      </a:pPr>
                      <a:r>
                        <a:rPr lang="zh-CN" sz="1800" kern="100" dirty="0">
                          <a:effectLst/>
                        </a:rPr>
                        <a:t>缺点</a:t>
                      </a:r>
                      <a:endParaRPr lang="zh-CN" sz="1800" kern="100" dirty="0">
                        <a:effectLst/>
                        <a:latin typeface="Songti SC"/>
                        <a:cs typeface="Times New Roman" panose="02020603050405020304" pitchFamily="18" charset="0"/>
                      </a:endParaRPr>
                    </a:p>
                  </a:txBody>
                  <a:tcPr marL="68580" marR="68580" marT="0" marB="0" anchor="ctr">
                    <a:lnR w="38100" cap="flat" cmpd="sng" algn="ctr">
                      <a:solidFill>
                        <a:schemeClr val="bg1"/>
                      </a:solidFill>
                      <a:prstDash val="solid"/>
                      <a:round/>
                      <a:headEnd type="none" w="med" len="med"/>
                      <a:tailEnd type="none" w="med" len="med"/>
                    </a:lnR>
                  </a:tcPr>
                </a:tc>
                <a:tc>
                  <a:txBody>
                    <a:bodyPr/>
                    <a:lstStyle/>
                    <a:p>
                      <a:pPr algn="ctr">
                        <a:spcAft>
                          <a:spcPts val="0"/>
                        </a:spcAft>
                      </a:pPr>
                      <a:r>
                        <a:rPr lang="zh-CN" sz="1800" kern="100">
                          <a:effectLst/>
                        </a:rPr>
                        <a:t>优点</a:t>
                      </a:r>
                      <a:endParaRPr lang="zh-CN" sz="1800" kern="100">
                        <a:effectLst/>
                        <a:latin typeface="Songti SC"/>
                        <a:cs typeface="Times New Roman" panose="02020603050405020304" pitchFamily="18" charset="0"/>
                      </a:endParaRPr>
                    </a:p>
                  </a:txBody>
                  <a:tcPr marL="68580" marR="68580" marT="0" marB="0" anchor="ctr">
                    <a:lnL w="38100" cap="flat" cmpd="sng" algn="ctr">
                      <a:solidFill>
                        <a:schemeClr val="bg1"/>
                      </a:solidFill>
                      <a:prstDash val="solid"/>
                      <a:round/>
                      <a:headEnd type="none" w="med" len="med"/>
                      <a:tailEnd type="none" w="med" len="med"/>
                    </a:lnL>
                  </a:tcPr>
                </a:tc>
                <a:tc>
                  <a:txBody>
                    <a:bodyPr/>
                    <a:lstStyle/>
                    <a:p>
                      <a:pPr algn="ctr">
                        <a:spcAft>
                          <a:spcPts val="0"/>
                        </a:spcAft>
                      </a:pPr>
                      <a:r>
                        <a:rPr lang="zh-CN" sz="1800" kern="100">
                          <a:effectLst/>
                        </a:rPr>
                        <a:t>缺点</a:t>
                      </a:r>
                      <a:endParaRPr lang="zh-CN" sz="1800" kern="100">
                        <a:effectLst/>
                        <a:latin typeface="Songti SC"/>
                        <a:cs typeface="Times New Roman" panose="02020603050405020304" pitchFamily="18" charset="0"/>
                      </a:endParaRPr>
                    </a:p>
                  </a:txBody>
                  <a:tcPr marL="68580" marR="68580" marT="0" marB="0" anchor="ctr"/>
                </a:tc>
                <a:extLst>
                  <a:ext uri="{0D108BD9-81ED-4DB2-BD59-A6C34878D82A}">
                    <a16:rowId xmlns:a16="http://schemas.microsoft.com/office/drawing/2014/main" xmlns="" val="10001"/>
                  </a:ext>
                </a:extLst>
              </a:tr>
              <a:tr h="840985">
                <a:tc>
                  <a:txBody>
                    <a:bodyPr/>
                    <a:lstStyle/>
                    <a:p>
                      <a:pPr algn="ctr">
                        <a:spcAft>
                          <a:spcPts val="0"/>
                        </a:spcAft>
                      </a:pPr>
                      <a:r>
                        <a:rPr lang="zh-CN" sz="1800" kern="100" dirty="0">
                          <a:effectLst/>
                        </a:rPr>
                        <a:t>缓存</a:t>
                      </a:r>
                      <a:endParaRPr lang="zh-CN" sz="1800" kern="100" dirty="0">
                        <a:effectLst/>
                        <a:latin typeface="Songti SC"/>
                        <a:cs typeface="Times New Roman" panose="02020603050405020304" pitchFamily="18" charset="0"/>
                      </a:endParaRPr>
                    </a:p>
                  </a:txBody>
                  <a:tcPr marL="68580" marR="68580" marT="0" marB="0" anchor="ctr"/>
                </a:tc>
                <a:tc gridSpan="2">
                  <a:txBody>
                    <a:bodyPr/>
                    <a:lstStyle/>
                    <a:p>
                      <a:pPr algn="ctr">
                        <a:spcAft>
                          <a:spcPts val="0"/>
                        </a:spcAft>
                      </a:pPr>
                      <a:r>
                        <a:rPr lang="zh-CN" sz="1800" kern="100" dirty="0">
                          <a:solidFill>
                            <a:srgbClr val="FF0000"/>
                          </a:solidFill>
                          <a:effectLst/>
                        </a:rPr>
                        <a:t>无显著影响</a:t>
                      </a:r>
                      <a:endParaRPr lang="zh-CN" sz="1800" kern="100" dirty="0">
                        <a:solidFill>
                          <a:srgbClr val="FF0000"/>
                        </a:solidFill>
                        <a:effectLst/>
                        <a:latin typeface="Songti SC"/>
                        <a:cs typeface="Times New Roman" panose="02020603050405020304" pitchFamily="18" charset="0"/>
                      </a:endParaRPr>
                    </a:p>
                  </a:txBody>
                  <a:tcPr marL="68580" marR="68580" marT="0" marB="0" anchor="ctr"/>
                </a:tc>
                <a:tc hMerge="1">
                  <a:txBody>
                    <a:bodyPr/>
                    <a:lstStyle/>
                    <a:p>
                      <a:endParaRPr lang="zh-CN" altLang="en-US"/>
                    </a:p>
                  </a:txBody>
                  <a:tcPr/>
                </a:tc>
                <a:tc gridSpan="2">
                  <a:txBody>
                    <a:bodyPr/>
                    <a:lstStyle/>
                    <a:p>
                      <a:pPr algn="ctr">
                        <a:spcAft>
                          <a:spcPts val="0"/>
                        </a:spcAft>
                      </a:pPr>
                      <a:r>
                        <a:rPr lang="zh-CN" sz="1800" kern="100" dirty="0">
                          <a:solidFill>
                            <a:srgbClr val="FF0000"/>
                          </a:solidFill>
                          <a:effectLst/>
                        </a:rPr>
                        <a:t>无显著影响</a:t>
                      </a:r>
                      <a:endParaRPr lang="zh-CN" sz="1800" kern="100" dirty="0">
                        <a:solidFill>
                          <a:srgbClr val="FF0000"/>
                        </a:solidFill>
                        <a:effectLst/>
                        <a:latin typeface="Songti SC"/>
                        <a:cs typeface="Times New Roman" panose="02020603050405020304" pitchFamily="18" charset="0"/>
                      </a:endParaRPr>
                    </a:p>
                  </a:txBody>
                  <a:tcPr marL="68580" marR="68580" marT="0" marB="0" anchor="ctr">
                    <a:lnR w="38100" cap="flat" cmpd="sng" algn="ctr">
                      <a:solidFill>
                        <a:schemeClr val="bg1"/>
                      </a:solidFill>
                      <a:prstDash val="solid"/>
                      <a:round/>
                      <a:headEnd type="none" w="med" len="med"/>
                      <a:tailEnd type="none" w="med" len="med"/>
                    </a:lnR>
                  </a:tcPr>
                </a:tc>
                <a:tc hMerge="1">
                  <a:txBody>
                    <a:bodyPr/>
                    <a:lstStyle/>
                    <a:p>
                      <a:endParaRPr lang="zh-CN" altLang="en-US"/>
                    </a:p>
                  </a:txBody>
                  <a:tcPr/>
                </a:tc>
                <a:tc>
                  <a:txBody>
                    <a:bodyPr/>
                    <a:lstStyle/>
                    <a:p>
                      <a:pPr algn="ctr">
                        <a:spcAft>
                          <a:spcPts val="0"/>
                        </a:spcAft>
                      </a:pPr>
                      <a:r>
                        <a:rPr lang="zh-CN" sz="1800" kern="100" dirty="0">
                          <a:solidFill>
                            <a:srgbClr val="FF0000"/>
                          </a:solidFill>
                          <a:effectLst/>
                        </a:rPr>
                        <a:t>带宽要求低</a:t>
                      </a:r>
                      <a:endParaRPr lang="zh-CN" sz="1800" kern="100" dirty="0">
                        <a:solidFill>
                          <a:srgbClr val="FF0000"/>
                        </a:solidFill>
                        <a:effectLst/>
                        <a:latin typeface="Songti SC"/>
                        <a:cs typeface="Times New Roman" panose="02020603050405020304" pitchFamily="18" charset="0"/>
                      </a:endParaRPr>
                    </a:p>
                  </a:txBody>
                  <a:tcPr marL="68580" marR="68580" marT="0" marB="0" anchor="ctr">
                    <a:lnL w="38100" cap="flat" cmpd="sng" algn="ctr">
                      <a:solidFill>
                        <a:schemeClr val="bg1"/>
                      </a:solidFill>
                      <a:prstDash val="solid"/>
                      <a:round/>
                      <a:headEnd type="none" w="med" len="med"/>
                      <a:tailEnd type="none" w="med" len="med"/>
                    </a:lnL>
                  </a:tcPr>
                </a:tc>
                <a:tc>
                  <a:txBody>
                    <a:bodyPr/>
                    <a:lstStyle/>
                    <a:p>
                      <a:pPr algn="ctr">
                        <a:spcAft>
                          <a:spcPts val="0"/>
                        </a:spcAft>
                      </a:pPr>
                      <a:r>
                        <a:rPr lang="zh-CN" sz="1800" kern="100" dirty="0">
                          <a:solidFill>
                            <a:srgbClr val="FF0000"/>
                          </a:solidFill>
                          <a:effectLst/>
                        </a:rPr>
                        <a:t>无显著缺点</a:t>
                      </a:r>
                      <a:endParaRPr lang="zh-CN" sz="1800" kern="100" dirty="0">
                        <a:solidFill>
                          <a:srgbClr val="FF0000"/>
                        </a:solidFill>
                        <a:effectLst/>
                        <a:latin typeface="Songti SC"/>
                        <a:cs typeface="Times New Roman" panose="02020603050405020304" pitchFamily="18" charset="0"/>
                      </a:endParaRPr>
                    </a:p>
                  </a:txBody>
                  <a:tcPr marL="68580" marR="68580" marT="0" marB="0" anchor="ctr"/>
                </a:tc>
                <a:extLst>
                  <a:ext uri="{0D108BD9-81ED-4DB2-BD59-A6C34878D82A}">
                    <a16:rowId xmlns:a16="http://schemas.microsoft.com/office/drawing/2014/main" xmlns="" val="10003"/>
                  </a:ext>
                </a:extLst>
              </a:tr>
              <a:tr h="1179580">
                <a:tc>
                  <a:txBody>
                    <a:bodyPr/>
                    <a:lstStyle/>
                    <a:p>
                      <a:pPr algn="ctr">
                        <a:spcAft>
                          <a:spcPts val="0"/>
                        </a:spcAft>
                      </a:pPr>
                      <a:r>
                        <a:rPr lang="zh-CN" sz="1800" kern="100" dirty="0">
                          <a:effectLst/>
                        </a:rPr>
                        <a:t>数据库读写分离</a:t>
                      </a:r>
                      <a:r>
                        <a:rPr lang="en-US" sz="1800" kern="100" dirty="0">
                          <a:effectLst/>
                        </a:rPr>
                        <a:t>+</a:t>
                      </a:r>
                      <a:r>
                        <a:rPr lang="zh-CN" sz="1800" kern="100" dirty="0">
                          <a:effectLst/>
                        </a:rPr>
                        <a:t>分区</a:t>
                      </a:r>
                      <a:endParaRPr lang="zh-CN" sz="1800" kern="100" dirty="0">
                        <a:effectLst/>
                        <a:latin typeface="Songti SC"/>
                        <a:cs typeface="Times New Roman" panose="02020603050405020304" pitchFamily="18" charset="0"/>
                      </a:endParaRPr>
                    </a:p>
                  </a:txBody>
                  <a:tcPr marL="68580" marR="68580" marT="0" marB="0" anchor="ctr"/>
                </a:tc>
                <a:tc>
                  <a:txBody>
                    <a:bodyPr/>
                    <a:lstStyle/>
                    <a:p>
                      <a:pPr algn="ctr">
                        <a:spcAft>
                          <a:spcPts val="0"/>
                        </a:spcAft>
                      </a:pPr>
                      <a:r>
                        <a:rPr lang="zh-CN" altLang="en-US" sz="1800" kern="100" dirty="0" smtClean="0">
                          <a:effectLst/>
                          <a:latin typeface="Songti SC"/>
                          <a:cs typeface="Times New Roman" panose="02020603050405020304" pitchFamily="18" charset="0"/>
                        </a:rPr>
                        <a:t>提高读的效率</a:t>
                      </a:r>
                      <a:endParaRPr lang="zh-CN" sz="1800" kern="100" dirty="0">
                        <a:effectLst/>
                        <a:latin typeface="Songti SC"/>
                        <a:cs typeface="Times New Roman" panose="02020603050405020304" pitchFamily="18" charset="0"/>
                      </a:endParaRPr>
                    </a:p>
                  </a:txBody>
                  <a:tcPr marL="68580" marR="68580" marT="0" marB="0" anchor="ctr"/>
                </a:tc>
                <a:tc>
                  <a:txBody>
                    <a:bodyPr/>
                    <a:lstStyle/>
                    <a:p>
                      <a:pPr algn="ctr">
                        <a:spcAft>
                          <a:spcPts val="0"/>
                        </a:spcAft>
                      </a:pPr>
                      <a:r>
                        <a:rPr lang="zh-CN" altLang="en-US" sz="1800" kern="100" dirty="0" smtClean="0">
                          <a:effectLst/>
                        </a:rPr>
                        <a:t>可能会造成直播故障</a:t>
                      </a:r>
                      <a:endParaRPr lang="zh-CN" sz="1800" kern="100" dirty="0">
                        <a:effectLst/>
                        <a:latin typeface="Songti SC"/>
                        <a:cs typeface="Times New Roman" panose="02020603050405020304" pitchFamily="18" charset="0"/>
                      </a:endParaRPr>
                    </a:p>
                  </a:txBody>
                  <a:tcPr marL="68580" marR="68580" marT="0" marB="0" anchor="ctr"/>
                </a:tc>
                <a:tc>
                  <a:txBody>
                    <a:bodyPr/>
                    <a:lstStyle/>
                    <a:p>
                      <a:pPr algn="ctr">
                        <a:spcAft>
                          <a:spcPts val="0"/>
                        </a:spcAft>
                      </a:pPr>
                      <a:r>
                        <a:rPr lang="zh-CN" altLang="en-US" sz="1800" kern="100" dirty="0" smtClean="0">
                          <a:effectLst/>
                          <a:latin typeface="Songti SC"/>
                          <a:cs typeface="Times New Roman" panose="02020603050405020304" pitchFamily="18" charset="0"/>
                        </a:rPr>
                        <a:t>读资源丰富</a:t>
                      </a:r>
                      <a:endParaRPr lang="zh-CN" sz="1800" kern="100" dirty="0">
                        <a:effectLst/>
                        <a:latin typeface="Songti SC"/>
                        <a:cs typeface="Times New Roman" panose="02020603050405020304" pitchFamily="18" charset="0"/>
                      </a:endParaRPr>
                    </a:p>
                  </a:txBody>
                  <a:tcPr marL="68580" marR="68580" marT="0" marB="0" anchor="ctr"/>
                </a:tc>
                <a:tc>
                  <a:txBody>
                    <a:bodyPr/>
                    <a:lstStyle/>
                    <a:p>
                      <a:pPr algn="ctr">
                        <a:spcAft>
                          <a:spcPts val="0"/>
                        </a:spcAft>
                      </a:pPr>
                      <a:r>
                        <a:rPr lang="zh-CN" altLang="en-US" sz="1800" kern="100" dirty="0" smtClean="0">
                          <a:effectLst/>
                          <a:latin typeface="Songti SC"/>
                          <a:cs typeface="Times New Roman" panose="02020603050405020304" pitchFamily="18" charset="0"/>
                        </a:rPr>
                        <a:t>修复部分故障时间长，影响大</a:t>
                      </a:r>
                      <a:endParaRPr lang="zh-CN" sz="1800" kern="100" dirty="0">
                        <a:effectLst/>
                        <a:latin typeface="Songti SC"/>
                        <a:cs typeface="Times New Roman" panose="02020603050405020304" pitchFamily="18" charset="0"/>
                      </a:endParaRPr>
                    </a:p>
                  </a:txBody>
                  <a:tcPr marL="68580" marR="68580" marT="0" marB="0" anchor="ctr">
                    <a:lnR w="38100" cap="flat" cmpd="sng" algn="ctr">
                      <a:solidFill>
                        <a:schemeClr val="bg1"/>
                      </a:solidFill>
                      <a:prstDash val="solid"/>
                      <a:round/>
                      <a:headEnd type="none" w="med" len="med"/>
                      <a:tailEnd type="none" w="med" len="med"/>
                    </a:lnR>
                  </a:tcPr>
                </a:tc>
                <a:tc>
                  <a:txBody>
                    <a:bodyPr/>
                    <a:lstStyle/>
                    <a:p>
                      <a:pPr algn="ctr">
                        <a:spcAft>
                          <a:spcPts val="0"/>
                        </a:spcAft>
                      </a:pPr>
                      <a:r>
                        <a:rPr lang="zh-CN" altLang="en-US" sz="1800" kern="100" dirty="0" smtClean="0">
                          <a:effectLst/>
                          <a:latin typeface="Songti SC"/>
                          <a:cs typeface="Times New Roman" panose="02020603050405020304" pitchFamily="18" charset="0"/>
                        </a:rPr>
                        <a:t>读数据效率高</a:t>
                      </a:r>
                      <a:endParaRPr lang="zh-CN" sz="1800" kern="100" dirty="0">
                        <a:effectLst/>
                        <a:latin typeface="Songti SC"/>
                        <a:cs typeface="Times New Roman" panose="02020603050405020304" pitchFamily="18" charset="0"/>
                      </a:endParaRPr>
                    </a:p>
                  </a:txBody>
                  <a:tcPr marL="68580" marR="68580" marT="0" marB="0" anchor="ctr">
                    <a:lnL w="38100" cap="flat" cmpd="sng" algn="ctr">
                      <a:solidFill>
                        <a:schemeClr val="bg1"/>
                      </a:solidFill>
                      <a:prstDash val="solid"/>
                      <a:round/>
                      <a:headEnd type="none" w="med" len="med"/>
                      <a:tailEnd type="none" w="med" len="med"/>
                    </a:lnL>
                  </a:tcPr>
                </a:tc>
                <a:tc>
                  <a:txBody>
                    <a:bodyPr/>
                    <a:lstStyle/>
                    <a:p>
                      <a:pPr algn="ctr">
                        <a:spcAft>
                          <a:spcPts val="0"/>
                        </a:spcAft>
                      </a:pPr>
                      <a:r>
                        <a:rPr lang="zh-CN" sz="1800" kern="100" dirty="0">
                          <a:effectLst/>
                        </a:rPr>
                        <a:t>有数据丢失风险</a:t>
                      </a:r>
                      <a:endParaRPr lang="zh-CN" sz="1800" kern="100" dirty="0">
                        <a:effectLst/>
                        <a:latin typeface="Songti SC"/>
                        <a:cs typeface="Times New Roman" panose="02020603050405020304" pitchFamily="18" charset="0"/>
                      </a:endParaRPr>
                    </a:p>
                  </a:txBody>
                  <a:tcPr marL="68580" marR="68580" marT="0" marB="0" anchor="ct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3175438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ADD</a:t>
            </a:r>
            <a:r>
              <a:rPr lang="zh-CN" altLang="en-US" dirty="0"/>
              <a:t>方法结果</a:t>
            </a:r>
          </a:p>
        </p:txBody>
      </p:sp>
      <p:sp>
        <p:nvSpPr>
          <p:cNvPr id="3" name="内容占位符 2"/>
          <p:cNvSpPr>
            <a:spLocks noGrp="1"/>
          </p:cNvSpPr>
          <p:nvPr>
            <p:ph idx="1"/>
          </p:nvPr>
        </p:nvSpPr>
        <p:spPr>
          <a:xfrm>
            <a:off x="2589212" y="1611086"/>
            <a:ext cx="8915400" cy="4300136"/>
          </a:xfrm>
        </p:spPr>
        <p:txBody>
          <a:bodyPr/>
          <a:lstStyle/>
          <a:p>
            <a:r>
              <a:rPr lang="zh-CN" altLang="en-US" dirty="0"/>
              <a:t>模块视图</a:t>
            </a:r>
            <a:endParaRPr lang="en-US" altLang="zh-CN" dirty="0"/>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3133496" y="1311191"/>
            <a:ext cx="7044647" cy="4969865"/>
          </a:xfrm>
          <a:prstGeom prst="rect">
            <a:avLst/>
          </a:prstGeom>
        </p:spPr>
      </p:pic>
    </p:spTree>
    <p:extLst>
      <p:ext uri="{BB962C8B-B14F-4D97-AF65-F5344CB8AC3E}">
        <p14:creationId xmlns:p14="http://schemas.microsoft.com/office/powerpoint/2010/main" val="23444166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C&amp;C</a:t>
            </a:r>
            <a:r>
              <a:rPr lang="zh-CN" altLang="en-US" dirty="0"/>
              <a:t>视图</a:t>
            </a:r>
          </a:p>
        </p:txBody>
      </p:sp>
      <p:sp>
        <p:nvSpPr>
          <p:cNvPr id="3" name="内容占位符 2"/>
          <p:cNvSpPr>
            <a:spLocks noGrp="1"/>
          </p:cNvSpPr>
          <p:nvPr>
            <p:ph idx="1"/>
          </p:nvPr>
        </p:nvSpPr>
        <p:spPr>
          <a:xfrm>
            <a:off x="2589212" y="1589314"/>
            <a:ext cx="8915400" cy="4321908"/>
          </a:xfrm>
        </p:spPr>
        <p:txBody>
          <a:bodyPr/>
          <a:lstStyle/>
          <a:p>
            <a:endParaRPr lang="zh-CN" altLang="en-US" dirty="0"/>
          </a:p>
        </p:txBody>
      </p:sp>
      <p:pic>
        <p:nvPicPr>
          <p:cNvPr id="4" name="图片 3"/>
          <p:cNvPicPr/>
          <p:nvPr/>
        </p:nvPicPr>
        <p:blipFill>
          <a:blip r:embed="rId3">
            <a:extLst>
              <a:ext uri="{28A0092B-C50C-407E-A947-70E740481C1C}">
                <a14:useLocalDpi xmlns:a14="http://schemas.microsoft.com/office/drawing/2010/main" val="0"/>
              </a:ext>
            </a:extLst>
          </a:blip>
          <a:stretch>
            <a:fillRect/>
          </a:stretch>
        </p:blipFill>
        <p:spPr>
          <a:xfrm>
            <a:off x="3373665" y="937984"/>
            <a:ext cx="6434364" cy="5680530"/>
          </a:xfrm>
          <a:prstGeom prst="rect">
            <a:avLst/>
          </a:prstGeom>
        </p:spPr>
      </p:pic>
    </p:spTree>
    <p:extLst>
      <p:ext uri="{BB962C8B-B14F-4D97-AF65-F5344CB8AC3E}">
        <p14:creationId xmlns:p14="http://schemas.microsoft.com/office/powerpoint/2010/main" val="7526707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C&amp;C</a:t>
            </a:r>
            <a:r>
              <a:rPr lang="zh-CN" altLang="en-US" dirty="0"/>
              <a:t>视图</a:t>
            </a:r>
            <a:r>
              <a:rPr lang="en-US" altLang="zh-CN" dirty="0"/>
              <a:t>(cont.)</a:t>
            </a:r>
            <a:endParaRPr lang="zh-CN" altLang="en-US" dirty="0"/>
          </a:p>
        </p:txBody>
      </p:sp>
      <p:pic>
        <p:nvPicPr>
          <p:cNvPr id="4" name="内容占位符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2976798" y="1436913"/>
            <a:ext cx="6645184" cy="5109360"/>
          </a:xfrm>
          <a:prstGeom prst="rect">
            <a:avLst/>
          </a:prstGeom>
        </p:spPr>
      </p:pic>
    </p:spTree>
    <p:extLst>
      <p:ext uri="{BB962C8B-B14F-4D97-AF65-F5344CB8AC3E}">
        <p14:creationId xmlns:p14="http://schemas.microsoft.com/office/powerpoint/2010/main" val="19241756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小组成员 </a:t>
            </a:r>
          </a:p>
        </p:txBody>
      </p:sp>
      <p:sp>
        <p:nvSpPr>
          <p:cNvPr id="3" name="内容占位符 2"/>
          <p:cNvSpPr>
            <a:spLocks noGrp="1"/>
          </p:cNvSpPr>
          <p:nvPr>
            <p:ph idx="1"/>
          </p:nvPr>
        </p:nvSpPr>
        <p:spPr/>
        <p:txBody>
          <a:bodyPr/>
          <a:lstStyle/>
          <a:p>
            <a:r>
              <a:rPr lang="zh-CN" altLang="en-US" dirty="0"/>
              <a:t>许悠 </a:t>
            </a:r>
            <a:endParaRPr lang="en-US" altLang="zh-CN" dirty="0"/>
          </a:p>
          <a:p>
            <a:r>
              <a:rPr lang="zh-CN" altLang="en-US" dirty="0"/>
              <a:t>王静漪 </a:t>
            </a:r>
            <a:endParaRPr lang="en-US" altLang="zh-CN" dirty="0"/>
          </a:p>
          <a:p>
            <a:r>
              <a:rPr lang="zh-CN" altLang="en-US" dirty="0"/>
              <a:t>蔡晓莹</a:t>
            </a:r>
            <a:endParaRPr lang="en-US" altLang="zh-CN" dirty="0"/>
          </a:p>
          <a:p>
            <a:r>
              <a:rPr lang="zh-CN" altLang="en-US" dirty="0"/>
              <a:t>唐珊珊</a:t>
            </a:r>
            <a:endParaRPr lang="en-US" altLang="zh-CN" dirty="0"/>
          </a:p>
          <a:p>
            <a:r>
              <a:rPr lang="zh-CN" altLang="en-US" dirty="0"/>
              <a:t>廖丹琪 </a:t>
            </a:r>
            <a:endParaRPr lang="en-US" altLang="zh-CN" dirty="0"/>
          </a:p>
          <a:p>
            <a:r>
              <a:rPr lang="zh-CN" altLang="en-US" dirty="0"/>
              <a:t>王望月 </a:t>
            </a:r>
            <a:endParaRPr lang="en-US" altLang="zh-CN" dirty="0"/>
          </a:p>
          <a:p>
            <a:r>
              <a:rPr lang="zh-CN" altLang="en-US" dirty="0"/>
              <a:t>周睿</a:t>
            </a:r>
          </a:p>
          <a:p>
            <a:r>
              <a:rPr lang="zh-CN" altLang="en-US" dirty="0"/>
              <a:t>王振聪</a:t>
            </a:r>
          </a:p>
        </p:txBody>
      </p:sp>
    </p:spTree>
    <p:extLst>
      <p:ext uri="{BB962C8B-B14F-4D97-AF65-F5344CB8AC3E}">
        <p14:creationId xmlns:p14="http://schemas.microsoft.com/office/powerpoint/2010/main" val="25659449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P2P</a:t>
            </a:r>
            <a:r>
              <a:rPr lang="zh-CN" altLang="en-US" dirty="0"/>
              <a:t>架构</a:t>
            </a:r>
            <a:r>
              <a:rPr lang="en-US" altLang="zh-CN" dirty="0"/>
              <a:t>——</a:t>
            </a:r>
            <a:r>
              <a:rPr lang="en-US" altLang="zh-CN" dirty="0" smtClean="0"/>
              <a:t>ATAM</a:t>
            </a:r>
            <a:r>
              <a:rPr lang="zh-CN" altLang="en-US" dirty="0"/>
              <a:t>评估</a:t>
            </a:r>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476749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架构方法分析</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577524802"/>
              </p:ext>
            </p:extLst>
          </p:nvPr>
        </p:nvGraphicFramePr>
        <p:xfrm>
          <a:off x="2589211" y="2133600"/>
          <a:ext cx="8915400" cy="3337560"/>
        </p:xfrm>
        <a:graphic>
          <a:graphicData uri="http://schemas.openxmlformats.org/drawingml/2006/table">
            <a:tbl>
              <a:tblPr firstRow="1" bandRow="1">
                <a:tableStyleId>{5C22544A-7EE6-4342-B048-85BDC9FD1C3A}</a:tableStyleId>
              </a:tblPr>
              <a:tblGrid>
                <a:gridCol w="1783080">
                  <a:extLst>
                    <a:ext uri="{9D8B030D-6E8A-4147-A177-3AD203B41FA5}">
                      <a16:colId xmlns:a16="http://schemas.microsoft.com/office/drawing/2014/main" xmlns="" val="20000"/>
                    </a:ext>
                  </a:extLst>
                </a:gridCol>
                <a:gridCol w="1783080">
                  <a:extLst>
                    <a:ext uri="{9D8B030D-6E8A-4147-A177-3AD203B41FA5}">
                      <a16:colId xmlns:a16="http://schemas.microsoft.com/office/drawing/2014/main" xmlns="" val="20001"/>
                    </a:ext>
                  </a:extLst>
                </a:gridCol>
                <a:gridCol w="1783080">
                  <a:extLst>
                    <a:ext uri="{9D8B030D-6E8A-4147-A177-3AD203B41FA5}">
                      <a16:colId xmlns:a16="http://schemas.microsoft.com/office/drawing/2014/main" xmlns="" val="20002"/>
                    </a:ext>
                  </a:extLst>
                </a:gridCol>
                <a:gridCol w="1783080">
                  <a:extLst>
                    <a:ext uri="{9D8B030D-6E8A-4147-A177-3AD203B41FA5}">
                      <a16:colId xmlns:a16="http://schemas.microsoft.com/office/drawing/2014/main" xmlns="" val="20003"/>
                    </a:ext>
                  </a:extLst>
                </a:gridCol>
                <a:gridCol w="1783080">
                  <a:extLst>
                    <a:ext uri="{9D8B030D-6E8A-4147-A177-3AD203B41FA5}">
                      <a16:colId xmlns:a16="http://schemas.microsoft.com/office/drawing/2014/main" xmlns="" val="20004"/>
                    </a:ext>
                  </a:extLst>
                </a:gridCol>
              </a:tblGrid>
              <a:tr h="370840">
                <a:tc>
                  <a:txBody>
                    <a:bodyPr/>
                    <a:lstStyle/>
                    <a:p>
                      <a:r>
                        <a:rPr lang="zh-CN" altLang="en-US" dirty="0"/>
                        <a:t>场景号：</a:t>
                      </a:r>
                      <a:r>
                        <a:rPr lang="en-US" altLang="zh-CN" dirty="0"/>
                        <a:t>A1</a:t>
                      </a:r>
                      <a:endParaRPr lang="zh-CN" altLang="en-US" dirty="0"/>
                    </a:p>
                  </a:txBody>
                  <a:tcPr/>
                </a:tc>
                <a:tc gridSpan="4">
                  <a:txBody>
                    <a:bodyPr/>
                    <a:lstStyle/>
                    <a:p>
                      <a:r>
                        <a:rPr lang="zh-CN" altLang="zh-CN" sz="1800" b="1" kern="1200" dirty="0">
                          <a:solidFill>
                            <a:schemeClr val="lt1"/>
                          </a:solidFill>
                          <a:effectLst/>
                          <a:latin typeface="+mn-lt"/>
                          <a:ea typeface="+mn-ea"/>
                          <a:cs typeface="+mn-cs"/>
                        </a:rPr>
                        <a:t>场景：用户请求直播后获得响应</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xmlns="" val="10000"/>
                  </a:ext>
                </a:extLst>
              </a:tr>
              <a:tr h="370840">
                <a:tc>
                  <a:txBody>
                    <a:bodyPr/>
                    <a:lstStyle/>
                    <a:p>
                      <a:r>
                        <a:rPr lang="zh-CN" altLang="en-US" b="1" dirty="0"/>
                        <a:t>属性</a:t>
                      </a:r>
                    </a:p>
                  </a:txBody>
                  <a:tcPr/>
                </a:tc>
                <a:tc gridSpan="4">
                  <a:txBody>
                    <a:bodyPr/>
                    <a:lstStyle/>
                    <a:p>
                      <a:r>
                        <a:rPr lang="zh-CN" altLang="en-US" dirty="0"/>
                        <a:t>性能</a:t>
                      </a: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xmlns="" val="10001"/>
                  </a:ext>
                </a:extLst>
              </a:tr>
              <a:tr h="370840">
                <a:tc>
                  <a:txBody>
                    <a:bodyPr/>
                    <a:lstStyle/>
                    <a:p>
                      <a:r>
                        <a:rPr lang="zh-CN" altLang="en-US" b="1" dirty="0"/>
                        <a:t>环境</a:t>
                      </a:r>
                    </a:p>
                  </a:txBody>
                  <a:tcPr/>
                </a:tc>
                <a:tc gridSpan="4">
                  <a:txBody>
                    <a:bodyPr/>
                    <a:lstStyle/>
                    <a:p>
                      <a:r>
                        <a:rPr lang="zh-CN" altLang="en-US" dirty="0"/>
                        <a:t>系统正常运行</a:t>
                      </a:r>
                    </a:p>
                  </a:txBody>
                  <a:tcPr/>
                </a:tc>
                <a:tc hMerge="1">
                  <a:txBody>
                    <a:bodyPr/>
                    <a:lstStyle/>
                    <a:p>
                      <a:endParaRPr lang="zh-CN" altLang="en-US"/>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xmlns="" val="10002"/>
                  </a:ext>
                </a:extLst>
              </a:tr>
              <a:tr h="370840">
                <a:tc>
                  <a:txBody>
                    <a:bodyPr/>
                    <a:lstStyle/>
                    <a:p>
                      <a:r>
                        <a:rPr lang="zh-CN" altLang="en-US" b="1" dirty="0"/>
                        <a:t>刺激</a:t>
                      </a:r>
                    </a:p>
                  </a:txBody>
                  <a:tcPr/>
                </a:tc>
                <a:tc gridSpan="4">
                  <a:txBody>
                    <a:bodyPr/>
                    <a:lstStyle/>
                    <a:p>
                      <a:r>
                        <a:rPr lang="zh-CN" altLang="en-US" dirty="0"/>
                        <a:t>用户请求直播</a:t>
                      </a: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xmlns="" val="10003"/>
                  </a:ext>
                </a:extLst>
              </a:tr>
              <a:tr h="370840">
                <a:tc>
                  <a:txBody>
                    <a:bodyPr/>
                    <a:lstStyle/>
                    <a:p>
                      <a:r>
                        <a:rPr lang="zh-CN" altLang="en-US" b="1" dirty="0"/>
                        <a:t>响应</a:t>
                      </a:r>
                    </a:p>
                  </a:txBody>
                  <a:tcPr/>
                </a:tc>
                <a:tc gridSpan="4">
                  <a:txBody>
                    <a:bodyPr/>
                    <a:lstStyle/>
                    <a:p>
                      <a:r>
                        <a:rPr lang="zh-CN" altLang="en-US" dirty="0"/>
                        <a:t>获得响应的平均等待时间不大于</a:t>
                      </a:r>
                      <a:r>
                        <a:rPr lang="en-US" altLang="zh-CN" dirty="0"/>
                        <a:t>2</a:t>
                      </a:r>
                      <a:r>
                        <a:rPr lang="zh-CN" altLang="en-US" dirty="0"/>
                        <a:t>秒</a:t>
                      </a: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xmlns="" val="10004"/>
                  </a:ext>
                </a:extLst>
              </a:tr>
              <a:tr h="370840">
                <a:tc>
                  <a:txBody>
                    <a:bodyPr/>
                    <a:lstStyle/>
                    <a:p>
                      <a:r>
                        <a:rPr lang="zh-CN" altLang="en-US" b="1" dirty="0"/>
                        <a:t>架构决策</a:t>
                      </a:r>
                    </a:p>
                  </a:txBody>
                  <a:tcPr/>
                </a:tc>
                <a:tc>
                  <a:txBody>
                    <a:bodyPr/>
                    <a:lstStyle/>
                    <a:p>
                      <a:r>
                        <a:rPr lang="zh-CN" altLang="en-US" b="1" dirty="0"/>
                        <a:t>敏感点</a:t>
                      </a:r>
                    </a:p>
                  </a:txBody>
                  <a:tcPr/>
                </a:tc>
                <a:tc>
                  <a:txBody>
                    <a:bodyPr/>
                    <a:lstStyle/>
                    <a:p>
                      <a:r>
                        <a:rPr lang="zh-CN" altLang="en-US" b="1" dirty="0"/>
                        <a:t>权衡点</a:t>
                      </a:r>
                    </a:p>
                  </a:txBody>
                  <a:tcPr/>
                </a:tc>
                <a:tc>
                  <a:txBody>
                    <a:bodyPr/>
                    <a:lstStyle/>
                    <a:p>
                      <a:r>
                        <a:rPr lang="zh-CN" altLang="en-US" b="1" dirty="0"/>
                        <a:t>有风险决策</a:t>
                      </a:r>
                    </a:p>
                  </a:txBody>
                  <a:tcPr/>
                </a:tc>
                <a:tc>
                  <a:txBody>
                    <a:bodyPr/>
                    <a:lstStyle/>
                    <a:p>
                      <a:r>
                        <a:rPr lang="zh-CN" altLang="en-US" b="1" dirty="0"/>
                        <a:t>无风险决策</a:t>
                      </a:r>
                    </a:p>
                  </a:txBody>
                  <a:tcPr/>
                </a:tc>
                <a:extLst>
                  <a:ext uri="{0D108BD9-81ED-4DB2-BD59-A6C34878D82A}">
                    <a16:rowId xmlns:a16="http://schemas.microsoft.com/office/drawing/2014/main" xmlns="" val="10005"/>
                  </a:ext>
                </a:extLst>
              </a:tr>
              <a:tr h="370840">
                <a:tc>
                  <a:txBody>
                    <a:bodyPr/>
                    <a:lstStyle/>
                    <a:p>
                      <a:r>
                        <a:rPr lang="zh-CN" altLang="en-US" dirty="0"/>
                        <a:t>小包传输</a:t>
                      </a:r>
                    </a:p>
                  </a:txBody>
                  <a:tcPr/>
                </a:tc>
                <a:tc>
                  <a:txBody>
                    <a:bodyPr/>
                    <a:lstStyle/>
                    <a:p>
                      <a:r>
                        <a:rPr lang="en-US" altLang="zh-CN" dirty="0"/>
                        <a:t>S1</a:t>
                      </a:r>
                      <a:endParaRPr lang="zh-CN" altLang="en-US" dirty="0"/>
                    </a:p>
                  </a:txBody>
                  <a:tcPr/>
                </a:tc>
                <a:tc>
                  <a:txBody>
                    <a:bodyPr/>
                    <a:lstStyle/>
                    <a:p>
                      <a:endParaRPr lang="zh-CN" altLang="en-US"/>
                    </a:p>
                  </a:txBody>
                  <a:tcPr/>
                </a:tc>
                <a:tc>
                  <a:txBody>
                    <a:bodyPr/>
                    <a:lstStyle/>
                    <a:p>
                      <a:r>
                        <a:rPr lang="en-US" altLang="zh-CN" dirty="0"/>
                        <a:t>R1</a:t>
                      </a:r>
                      <a:endParaRPr lang="zh-CN" altLang="en-US" dirty="0"/>
                    </a:p>
                  </a:txBody>
                  <a:tcPr/>
                </a:tc>
                <a:tc>
                  <a:txBody>
                    <a:bodyPr/>
                    <a:lstStyle/>
                    <a:p>
                      <a:endParaRPr lang="zh-CN" altLang="en-US" dirty="0"/>
                    </a:p>
                  </a:txBody>
                  <a:tcPr/>
                </a:tc>
                <a:extLst>
                  <a:ext uri="{0D108BD9-81ED-4DB2-BD59-A6C34878D82A}">
                    <a16:rowId xmlns:a16="http://schemas.microsoft.com/office/drawing/2014/main" xmlns="" val="10006"/>
                  </a:ext>
                </a:extLst>
              </a:tr>
              <a:tr h="370840">
                <a:tc>
                  <a:txBody>
                    <a:bodyPr/>
                    <a:lstStyle/>
                    <a:p>
                      <a:r>
                        <a:rPr lang="zh-CN" altLang="en-US" dirty="0"/>
                        <a:t>动态路由优化</a:t>
                      </a:r>
                    </a:p>
                  </a:txBody>
                  <a:tcPr/>
                </a:tc>
                <a:tc>
                  <a:txBody>
                    <a:bodyPr/>
                    <a:lstStyle/>
                    <a:p>
                      <a:r>
                        <a:rPr lang="en-US" altLang="zh-CN" dirty="0"/>
                        <a:t>S2</a:t>
                      </a:r>
                      <a:endParaRPr lang="zh-CN" altLang="en-US" dirty="0"/>
                    </a:p>
                  </a:txBody>
                  <a:tcPr/>
                </a:tc>
                <a:tc>
                  <a:txBody>
                    <a:bodyPr/>
                    <a:lstStyle/>
                    <a:p>
                      <a:endParaRPr lang="zh-CN" altLang="en-US"/>
                    </a:p>
                  </a:txBody>
                  <a:tcPr/>
                </a:tc>
                <a:tc>
                  <a:txBody>
                    <a:bodyPr/>
                    <a:lstStyle/>
                    <a:p>
                      <a:endParaRPr lang="zh-CN" altLang="en-US" dirty="0"/>
                    </a:p>
                  </a:txBody>
                  <a:tcPr/>
                </a:tc>
                <a:tc>
                  <a:txBody>
                    <a:bodyPr/>
                    <a:lstStyle/>
                    <a:p>
                      <a:r>
                        <a:rPr lang="en-US" altLang="zh-CN" dirty="0"/>
                        <a:t>N1</a:t>
                      </a:r>
                      <a:endParaRPr lang="zh-CN" altLang="en-US" dirty="0"/>
                    </a:p>
                  </a:txBody>
                  <a:tcPr/>
                </a:tc>
                <a:extLst>
                  <a:ext uri="{0D108BD9-81ED-4DB2-BD59-A6C34878D82A}">
                    <a16:rowId xmlns:a16="http://schemas.microsoft.com/office/drawing/2014/main" xmlns="" val="10007"/>
                  </a:ext>
                </a:extLst>
              </a:tr>
              <a:tr h="370840">
                <a:tc>
                  <a:txBody>
                    <a:bodyPr/>
                    <a:lstStyle/>
                    <a:p>
                      <a:r>
                        <a:rPr lang="en-US" altLang="zh-CN" dirty="0"/>
                        <a:t>CDN</a:t>
                      </a:r>
                      <a:endParaRPr lang="zh-CN" altLang="en-US" dirty="0"/>
                    </a:p>
                  </a:txBody>
                  <a:tcPr/>
                </a:tc>
                <a:tc>
                  <a:txBody>
                    <a:bodyPr/>
                    <a:lstStyle/>
                    <a:p>
                      <a:r>
                        <a:rPr lang="en-US" altLang="zh-CN" dirty="0"/>
                        <a:t>S3</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r>
                        <a:rPr lang="en-US" altLang="zh-CN" dirty="0"/>
                        <a:t>N2</a:t>
                      </a:r>
                      <a:endParaRPr lang="zh-CN" altLang="en-US" dirty="0"/>
                    </a:p>
                  </a:txBody>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11957947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架构方法分析</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993508045"/>
              </p:ext>
            </p:extLst>
          </p:nvPr>
        </p:nvGraphicFramePr>
        <p:xfrm>
          <a:off x="2589211" y="2133600"/>
          <a:ext cx="8915400" cy="4119880"/>
        </p:xfrm>
        <a:graphic>
          <a:graphicData uri="http://schemas.openxmlformats.org/drawingml/2006/table">
            <a:tbl>
              <a:tblPr firstRow="1" bandRow="1">
                <a:tableStyleId>{5C22544A-7EE6-4342-B048-85BDC9FD1C3A}</a:tableStyleId>
              </a:tblPr>
              <a:tblGrid>
                <a:gridCol w="1783080">
                  <a:extLst>
                    <a:ext uri="{9D8B030D-6E8A-4147-A177-3AD203B41FA5}">
                      <a16:colId xmlns:a16="http://schemas.microsoft.com/office/drawing/2014/main" xmlns="" val="20000"/>
                    </a:ext>
                  </a:extLst>
                </a:gridCol>
                <a:gridCol w="7132320">
                  <a:extLst>
                    <a:ext uri="{9D8B030D-6E8A-4147-A177-3AD203B41FA5}">
                      <a16:colId xmlns:a16="http://schemas.microsoft.com/office/drawing/2014/main" xmlns="" val="20001"/>
                    </a:ext>
                  </a:extLst>
                </a:gridCol>
              </a:tblGrid>
              <a:tr h="370840">
                <a:tc>
                  <a:txBody>
                    <a:bodyPr/>
                    <a:lstStyle/>
                    <a:p>
                      <a:r>
                        <a:rPr lang="zh-CN" altLang="en-US" dirty="0"/>
                        <a:t>场景号：</a:t>
                      </a:r>
                      <a:r>
                        <a:rPr lang="en-US" altLang="zh-CN" dirty="0"/>
                        <a:t>A1</a:t>
                      </a:r>
                      <a:endParaRPr lang="zh-CN" altLang="en-US" dirty="0"/>
                    </a:p>
                  </a:txBody>
                  <a:tcPr/>
                </a:tc>
                <a:tc>
                  <a:txBody>
                    <a:bodyPr/>
                    <a:lstStyle/>
                    <a:p>
                      <a:r>
                        <a:rPr lang="zh-CN" altLang="zh-CN" sz="1800" b="1" kern="1200" dirty="0">
                          <a:solidFill>
                            <a:schemeClr val="lt1"/>
                          </a:solidFill>
                          <a:effectLst/>
                          <a:latin typeface="+mn-lt"/>
                          <a:ea typeface="+mn-ea"/>
                          <a:cs typeface="+mn-cs"/>
                        </a:rPr>
                        <a:t>场景：用户请求直播后获得响应</a:t>
                      </a:r>
                      <a:r>
                        <a:rPr lang="zh-CN" altLang="en-US" sz="1800" b="1" kern="1200" dirty="0">
                          <a:solidFill>
                            <a:schemeClr val="lt1"/>
                          </a:solidFill>
                          <a:effectLst/>
                          <a:latin typeface="+mn-lt"/>
                          <a:ea typeface="+mn-ea"/>
                          <a:cs typeface="+mn-cs"/>
                        </a:rPr>
                        <a:t>（续表）</a:t>
                      </a:r>
                      <a:endParaRPr lang="zh-CN" altLang="en-US" dirty="0"/>
                    </a:p>
                  </a:txBody>
                  <a:tcPr/>
                </a:tc>
                <a:extLst>
                  <a:ext uri="{0D108BD9-81ED-4DB2-BD59-A6C34878D82A}">
                    <a16:rowId xmlns:a16="http://schemas.microsoft.com/office/drawing/2014/main" xmlns="" val="10000"/>
                  </a:ext>
                </a:extLst>
              </a:tr>
              <a:tr h="370840">
                <a:tc>
                  <a:txBody>
                    <a:bodyPr/>
                    <a:lstStyle/>
                    <a:p>
                      <a:r>
                        <a:rPr lang="zh-CN" altLang="en-US" b="1" dirty="0"/>
                        <a:t>推理</a:t>
                      </a:r>
                    </a:p>
                  </a:txBody>
                  <a:tcPr/>
                </a:tc>
                <a:tc>
                  <a:txBody>
                    <a:bodyPr/>
                    <a:lstStyle/>
                    <a:p>
                      <a:r>
                        <a:rPr lang="zh-CN" altLang="zh-CN" sz="1800" kern="1200" dirty="0">
                          <a:solidFill>
                            <a:schemeClr val="dk1"/>
                          </a:solidFill>
                          <a:effectLst/>
                          <a:latin typeface="+mn-lt"/>
                          <a:ea typeface="+mn-ea"/>
                          <a:cs typeface="+mn-cs"/>
                        </a:rPr>
                        <a:t>小包传输对用户带宽要求低，但网络利用率低，有额外资源开销</a:t>
                      </a:r>
                    </a:p>
                    <a:p>
                      <a:r>
                        <a:rPr lang="zh-CN" altLang="zh-CN" sz="1800" kern="1200" dirty="0">
                          <a:solidFill>
                            <a:schemeClr val="dk1"/>
                          </a:solidFill>
                          <a:effectLst/>
                          <a:latin typeface="+mn-lt"/>
                          <a:ea typeface="+mn-ea"/>
                          <a:cs typeface="+mn-cs"/>
                        </a:rPr>
                        <a:t>动态路由优化的传输效率高</a:t>
                      </a:r>
                    </a:p>
                    <a:p>
                      <a:r>
                        <a:rPr lang="en-US" altLang="zh-CN" sz="1800" kern="1200" dirty="0">
                          <a:solidFill>
                            <a:schemeClr val="dk1"/>
                          </a:solidFill>
                          <a:effectLst/>
                          <a:latin typeface="+mn-lt"/>
                          <a:ea typeface="+mn-ea"/>
                          <a:cs typeface="+mn-cs"/>
                        </a:rPr>
                        <a:t>CDN</a:t>
                      </a:r>
                      <a:r>
                        <a:rPr lang="zh-CN" altLang="zh-CN" sz="1800" kern="1200" dirty="0">
                          <a:solidFill>
                            <a:schemeClr val="dk1"/>
                          </a:solidFill>
                          <a:effectLst/>
                          <a:latin typeface="+mn-lt"/>
                          <a:ea typeface="+mn-ea"/>
                          <a:cs typeface="+mn-cs"/>
                        </a:rPr>
                        <a:t>传输效率高，可解决</a:t>
                      </a:r>
                      <a:r>
                        <a:rPr lang="en-US" altLang="zh-CN" sz="1800" kern="1200" dirty="0">
                          <a:solidFill>
                            <a:schemeClr val="dk1"/>
                          </a:solidFill>
                          <a:effectLst/>
                          <a:latin typeface="+mn-lt"/>
                          <a:ea typeface="+mn-ea"/>
                          <a:cs typeface="+mn-cs"/>
                        </a:rPr>
                        <a:t>ISP</a:t>
                      </a:r>
                      <a:r>
                        <a:rPr lang="zh-CN" altLang="zh-CN" sz="1800" kern="1200" dirty="0">
                          <a:solidFill>
                            <a:schemeClr val="dk1"/>
                          </a:solidFill>
                          <a:effectLst/>
                          <a:latin typeface="+mn-lt"/>
                          <a:ea typeface="+mn-ea"/>
                          <a:cs typeface="+mn-cs"/>
                        </a:rPr>
                        <a:t>互通问题和网络链路问题，有效抗</a:t>
                      </a:r>
                      <a:r>
                        <a:rPr lang="en-US" altLang="zh-CN" sz="1800" kern="1200" dirty="0">
                          <a:solidFill>
                            <a:schemeClr val="dk1"/>
                          </a:solidFill>
                          <a:effectLst/>
                          <a:latin typeface="+mn-lt"/>
                          <a:ea typeface="+mn-ea"/>
                          <a:cs typeface="+mn-cs"/>
                        </a:rPr>
                        <a:t>DDOS</a:t>
                      </a:r>
                      <a:r>
                        <a:rPr lang="zh-CN" altLang="zh-CN" sz="1800" kern="1200" dirty="0">
                          <a:solidFill>
                            <a:schemeClr val="dk1"/>
                          </a:solidFill>
                          <a:effectLst/>
                          <a:latin typeface="+mn-lt"/>
                          <a:ea typeface="+mn-ea"/>
                          <a:cs typeface="+mn-cs"/>
                        </a:rPr>
                        <a:t>攻击</a:t>
                      </a:r>
                      <a:endParaRPr lang="zh-CN" altLang="en-US" dirty="0"/>
                    </a:p>
                  </a:txBody>
                  <a:tcPr/>
                </a:tc>
                <a:extLst>
                  <a:ext uri="{0D108BD9-81ED-4DB2-BD59-A6C34878D82A}">
                    <a16:rowId xmlns:a16="http://schemas.microsoft.com/office/drawing/2014/main" xmlns="" val="10001"/>
                  </a:ext>
                </a:extLst>
              </a:tr>
              <a:tr h="370840">
                <a:tc>
                  <a:txBody>
                    <a:bodyPr/>
                    <a:lstStyle/>
                    <a:p>
                      <a:r>
                        <a:rPr lang="zh-CN" altLang="en-US" b="1" dirty="0"/>
                        <a:t>架构图</a:t>
                      </a:r>
                    </a:p>
                  </a:txBody>
                  <a:tcPr/>
                </a:tc>
                <a:tc>
                  <a: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a:txBody>
                  <a:tcPr/>
                </a:tc>
                <a:extLst>
                  <a:ext uri="{0D108BD9-81ED-4DB2-BD59-A6C34878D82A}">
                    <a16:rowId xmlns:a16="http://schemas.microsoft.com/office/drawing/2014/main" xmlns="" val="10002"/>
                  </a:ext>
                </a:extLst>
              </a:tr>
            </a:tbl>
          </a:graphicData>
        </a:graphic>
      </p:graphicFrame>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5323" y="3822429"/>
            <a:ext cx="7199289" cy="2183145"/>
          </a:xfrm>
          <a:prstGeom prst="rect">
            <a:avLst/>
          </a:prstGeom>
        </p:spPr>
      </p:pic>
    </p:spTree>
    <p:extLst>
      <p:ext uri="{BB962C8B-B14F-4D97-AF65-F5344CB8AC3E}">
        <p14:creationId xmlns:p14="http://schemas.microsoft.com/office/powerpoint/2010/main" val="21621945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C/S</a:t>
            </a:r>
            <a:r>
              <a:rPr lang="zh-CN" altLang="en-US" dirty="0"/>
              <a:t>架构</a:t>
            </a:r>
            <a:r>
              <a:rPr lang="en-US" altLang="zh-CN" dirty="0"/>
              <a:t>ADD</a:t>
            </a:r>
            <a:r>
              <a:rPr lang="zh-CN" altLang="en-US" dirty="0"/>
              <a:t>方法</a:t>
            </a:r>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436232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03989" y="608611"/>
            <a:ext cx="8911687" cy="824444"/>
          </a:xfrm>
        </p:spPr>
        <p:txBody>
          <a:bodyPr/>
          <a:lstStyle/>
          <a:p>
            <a:r>
              <a:rPr lang="zh-CN" altLang="en-US" dirty="0"/>
              <a:t>第一次迭代 ：分解整个系统</a:t>
            </a:r>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06348" y="1433055"/>
            <a:ext cx="6894243" cy="5327051"/>
          </a:xfrm>
        </p:spPr>
      </p:pic>
    </p:spTree>
    <p:extLst>
      <p:ext uri="{BB962C8B-B14F-4D97-AF65-F5344CB8AC3E}">
        <p14:creationId xmlns:p14="http://schemas.microsoft.com/office/powerpoint/2010/main" val="18583049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第二次迭代：视频直播模块</a:t>
            </a:r>
          </a:p>
        </p:txBody>
      </p:sp>
      <p:sp>
        <p:nvSpPr>
          <p:cNvPr id="3" name="内容占位符 2"/>
          <p:cNvSpPr>
            <a:spLocks noGrp="1"/>
          </p:cNvSpPr>
          <p:nvPr>
            <p:ph idx="1"/>
          </p:nvPr>
        </p:nvSpPr>
        <p:spPr>
          <a:xfrm>
            <a:off x="2589212" y="1518557"/>
            <a:ext cx="8915400" cy="4392665"/>
          </a:xfrm>
        </p:spPr>
        <p:txBody>
          <a:bodyPr/>
          <a:lstStyle/>
          <a:p>
            <a:r>
              <a:rPr lang="zh-CN" altLang="en-US" dirty="0"/>
              <a:t>候选的体系结构驱动</a:t>
            </a:r>
            <a:endParaRPr lang="en-US" altLang="zh-CN" dirty="0"/>
          </a:p>
          <a:p>
            <a:pPr marL="0" indent="0">
              <a:buNone/>
            </a:pPr>
            <a:endParaRPr lang="zh-CN" altLang="en-US" dirty="0"/>
          </a:p>
        </p:txBody>
      </p:sp>
      <p:graphicFrame>
        <p:nvGraphicFramePr>
          <p:cNvPr id="13" name="表格 12"/>
          <p:cNvGraphicFramePr>
            <a:graphicFrameLocks noGrp="1"/>
          </p:cNvGraphicFramePr>
          <p:nvPr>
            <p:extLst/>
          </p:nvPr>
        </p:nvGraphicFramePr>
        <p:xfrm>
          <a:off x="2589212" y="2202822"/>
          <a:ext cx="8128000" cy="3708400"/>
        </p:xfrm>
        <a:graphic>
          <a:graphicData uri="http://schemas.openxmlformats.org/drawingml/2006/table">
            <a:tbl>
              <a:tblPr firstRow="1" bandRow="1">
                <a:tableStyleId>{5C22544A-7EE6-4342-B048-85BDC9FD1C3A}</a:tableStyleId>
              </a:tblPr>
              <a:tblGrid>
                <a:gridCol w="1133702">
                  <a:extLst>
                    <a:ext uri="{9D8B030D-6E8A-4147-A177-3AD203B41FA5}">
                      <a16:colId xmlns:a16="http://schemas.microsoft.com/office/drawing/2014/main" xmlns="" val="20000"/>
                    </a:ext>
                  </a:extLst>
                </a:gridCol>
                <a:gridCol w="2930298">
                  <a:extLst>
                    <a:ext uri="{9D8B030D-6E8A-4147-A177-3AD203B41FA5}">
                      <a16:colId xmlns:a16="http://schemas.microsoft.com/office/drawing/2014/main" xmlns="" val="20001"/>
                    </a:ext>
                  </a:extLst>
                </a:gridCol>
                <a:gridCol w="2032000">
                  <a:extLst>
                    <a:ext uri="{9D8B030D-6E8A-4147-A177-3AD203B41FA5}">
                      <a16:colId xmlns:a16="http://schemas.microsoft.com/office/drawing/2014/main" xmlns="" val="20002"/>
                    </a:ext>
                  </a:extLst>
                </a:gridCol>
                <a:gridCol w="2032000">
                  <a:extLst>
                    <a:ext uri="{9D8B030D-6E8A-4147-A177-3AD203B41FA5}">
                      <a16:colId xmlns:a16="http://schemas.microsoft.com/office/drawing/2014/main" xmlns="" val="20003"/>
                    </a:ext>
                  </a:extLst>
                </a:gridCol>
              </a:tblGrid>
              <a:tr h="370840">
                <a:tc>
                  <a:txBody>
                    <a:bodyPr/>
                    <a:lstStyle/>
                    <a:p>
                      <a:pPr algn="ctr"/>
                      <a:r>
                        <a:rPr lang="zh-CN" altLang="en-US" dirty="0"/>
                        <a:t>编号</a:t>
                      </a:r>
                    </a:p>
                  </a:txBody>
                  <a:tcPr/>
                </a:tc>
                <a:tc>
                  <a:txBody>
                    <a:bodyPr/>
                    <a:lstStyle/>
                    <a:p>
                      <a:pPr algn="ctr"/>
                      <a:r>
                        <a:rPr lang="zh-CN" altLang="en-US" dirty="0"/>
                        <a:t>体系结构驱动</a:t>
                      </a:r>
                    </a:p>
                  </a:txBody>
                  <a:tcPr/>
                </a:tc>
                <a:tc>
                  <a:txBody>
                    <a:bodyPr/>
                    <a:lstStyle/>
                    <a:p>
                      <a:pPr algn="ctr"/>
                      <a:r>
                        <a:rPr lang="zh-CN" altLang="en-US" dirty="0"/>
                        <a:t>重要性</a:t>
                      </a:r>
                    </a:p>
                  </a:txBody>
                  <a:tcPr/>
                </a:tc>
                <a:tc>
                  <a:txBody>
                    <a:bodyPr/>
                    <a:lstStyle/>
                    <a:p>
                      <a:pPr algn="ctr"/>
                      <a:r>
                        <a:rPr lang="zh-CN" altLang="en-US" dirty="0"/>
                        <a:t>困难度</a:t>
                      </a:r>
                    </a:p>
                  </a:txBody>
                  <a:tcPr/>
                </a:tc>
                <a:extLst>
                  <a:ext uri="{0D108BD9-81ED-4DB2-BD59-A6C34878D82A}">
                    <a16:rowId xmlns:a16="http://schemas.microsoft.com/office/drawing/2014/main" xmlns="" val="10000"/>
                  </a:ext>
                </a:extLst>
              </a:tr>
              <a:tr h="370840">
                <a:tc>
                  <a:txBody>
                    <a:bodyPr/>
                    <a:lstStyle/>
                    <a:p>
                      <a:pPr algn="ctr"/>
                      <a:r>
                        <a:rPr lang="en-US" altLang="zh-CN" dirty="0">
                          <a:solidFill>
                            <a:schemeClr val="bg1"/>
                          </a:solidFill>
                        </a:rPr>
                        <a:t>1</a:t>
                      </a:r>
                      <a:endParaRPr lang="zh-CN" altLang="en-US" dirty="0">
                        <a:solidFill>
                          <a:schemeClr val="bg1"/>
                        </a:solidFill>
                      </a:endParaRPr>
                    </a:p>
                  </a:txBody>
                  <a:tcPr>
                    <a:solidFill>
                      <a:schemeClr val="accent1"/>
                    </a:solidFill>
                  </a:tcPr>
                </a:tc>
                <a:tc>
                  <a:txBody>
                    <a:bodyPr/>
                    <a:lstStyle/>
                    <a:p>
                      <a:pPr algn="ctr"/>
                      <a:r>
                        <a:rPr lang="zh-CN" altLang="en-US" dirty="0"/>
                        <a:t>场景</a:t>
                      </a:r>
                      <a:r>
                        <a:rPr lang="en-US" altLang="zh-CN" dirty="0"/>
                        <a:t>2</a:t>
                      </a:r>
                      <a:endParaRPr lang="zh-CN" altLang="en-US" dirty="0"/>
                    </a:p>
                  </a:txBody>
                  <a:tcPr/>
                </a:tc>
                <a:tc>
                  <a:txBody>
                    <a:bodyPr/>
                    <a:lstStyle/>
                    <a:p>
                      <a:pPr algn="ctr"/>
                      <a:r>
                        <a:rPr lang="zh-CN" altLang="en-US" dirty="0"/>
                        <a:t>高</a:t>
                      </a:r>
                    </a:p>
                  </a:txBody>
                  <a:tcPr/>
                </a:tc>
                <a:tc>
                  <a:txBody>
                    <a:bodyPr/>
                    <a:lstStyle/>
                    <a:p>
                      <a:pPr algn="ctr"/>
                      <a:r>
                        <a:rPr lang="zh-CN" altLang="en-US" dirty="0"/>
                        <a:t>中</a:t>
                      </a:r>
                    </a:p>
                  </a:txBody>
                  <a:tcPr/>
                </a:tc>
                <a:extLst>
                  <a:ext uri="{0D108BD9-81ED-4DB2-BD59-A6C34878D82A}">
                    <a16:rowId xmlns:a16="http://schemas.microsoft.com/office/drawing/2014/main" xmlns="" val="10001"/>
                  </a:ext>
                </a:extLst>
              </a:tr>
              <a:tr h="370840">
                <a:tc>
                  <a:txBody>
                    <a:bodyPr/>
                    <a:lstStyle/>
                    <a:p>
                      <a:pPr algn="ctr"/>
                      <a:r>
                        <a:rPr lang="en-US" altLang="zh-CN" dirty="0">
                          <a:solidFill>
                            <a:schemeClr val="bg1"/>
                          </a:solidFill>
                        </a:rPr>
                        <a:t>2</a:t>
                      </a:r>
                      <a:endParaRPr lang="zh-CN" altLang="en-US" dirty="0">
                        <a:solidFill>
                          <a:schemeClr val="bg1"/>
                        </a:solidFill>
                      </a:endParaRPr>
                    </a:p>
                  </a:txBody>
                  <a:tcPr>
                    <a:solidFill>
                      <a:schemeClr val="accent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CN" altLang="en-US" dirty="0"/>
                        <a:t>场景</a:t>
                      </a:r>
                      <a:r>
                        <a:rPr lang="en-US" altLang="zh-CN" dirty="0"/>
                        <a:t>4</a:t>
                      </a:r>
                      <a:endParaRPr lang="zh-CN" altLang="en-US" dirty="0"/>
                    </a:p>
                  </a:txBody>
                  <a:tcPr/>
                </a:tc>
                <a:tc>
                  <a:txBody>
                    <a:bodyPr/>
                    <a:lstStyle/>
                    <a:p>
                      <a:pPr algn="ctr"/>
                      <a:r>
                        <a:rPr lang="zh-CN" altLang="en-US" dirty="0"/>
                        <a:t>高</a:t>
                      </a:r>
                    </a:p>
                  </a:txBody>
                  <a:tcPr/>
                </a:tc>
                <a:tc>
                  <a:txBody>
                    <a:bodyPr/>
                    <a:lstStyle/>
                    <a:p>
                      <a:pPr algn="ctr"/>
                      <a:r>
                        <a:rPr lang="zh-CN" altLang="en-US" dirty="0"/>
                        <a:t>低</a:t>
                      </a:r>
                    </a:p>
                  </a:txBody>
                  <a:tcPr/>
                </a:tc>
                <a:extLst>
                  <a:ext uri="{0D108BD9-81ED-4DB2-BD59-A6C34878D82A}">
                    <a16:rowId xmlns:a16="http://schemas.microsoft.com/office/drawing/2014/main" xmlns="" val="10002"/>
                  </a:ext>
                </a:extLst>
              </a:tr>
              <a:tr h="370840">
                <a:tc>
                  <a:txBody>
                    <a:bodyPr/>
                    <a:lstStyle/>
                    <a:p>
                      <a:pPr algn="ctr"/>
                      <a:r>
                        <a:rPr lang="en-US" altLang="zh-CN" dirty="0">
                          <a:solidFill>
                            <a:schemeClr val="bg1"/>
                          </a:solidFill>
                        </a:rPr>
                        <a:t>3</a:t>
                      </a:r>
                      <a:endParaRPr lang="zh-CN" altLang="en-US" dirty="0">
                        <a:solidFill>
                          <a:schemeClr val="bg1"/>
                        </a:solidFill>
                      </a:endParaRPr>
                    </a:p>
                  </a:txBody>
                  <a:tcPr>
                    <a:solidFill>
                      <a:schemeClr val="accent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CN" altLang="en-US" dirty="0"/>
                        <a:t>场景</a:t>
                      </a:r>
                      <a:r>
                        <a:rPr lang="en-US" altLang="zh-CN" dirty="0"/>
                        <a:t>5</a:t>
                      </a:r>
                      <a:endParaRPr lang="zh-CN" altLang="en-US" dirty="0"/>
                    </a:p>
                  </a:txBody>
                  <a:tcPr/>
                </a:tc>
                <a:tc>
                  <a:txBody>
                    <a:bodyPr/>
                    <a:lstStyle/>
                    <a:p>
                      <a:pPr algn="ctr"/>
                      <a:r>
                        <a:rPr lang="zh-CN" altLang="en-US" dirty="0"/>
                        <a:t>高</a:t>
                      </a:r>
                    </a:p>
                  </a:txBody>
                  <a:tcPr/>
                </a:tc>
                <a:tc>
                  <a:txBody>
                    <a:bodyPr/>
                    <a:lstStyle/>
                    <a:p>
                      <a:pPr algn="ctr"/>
                      <a:r>
                        <a:rPr lang="zh-CN" altLang="en-US" dirty="0"/>
                        <a:t>中</a:t>
                      </a:r>
                    </a:p>
                  </a:txBody>
                  <a:tcPr/>
                </a:tc>
                <a:extLst>
                  <a:ext uri="{0D108BD9-81ED-4DB2-BD59-A6C34878D82A}">
                    <a16:rowId xmlns:a16="http://schemas.microsoft.com/office/drawing/2014/main" xmlns="" val="10003"/>
                  </a:ext>
                </a:extLst>
              </a:tr>
              <a:tr h="370840">
                <a:tc>
                  <a:txBody>
                    <a:bodyPr/>
                    <a:lstStyle/>
                    <a:p>
                      <a:pPr algn="ctr"/>
                      <a:r>
                        <a:rPr lang="en-US" altLang="zh-CN" dirty="0">
                          <a:solidFill>
                            <a:schemeClr val="bg1"/>
                          </a:solidFill>
                        </a:rPr>
                        <a:t>4</a:t>
                      </a:r>
                      <a:endParaRPr lang="zh-CN" altLang="en-US" dirty="0">
                        <a:solidFill>
                          <a:schemeClr val="bg1"/>
                        </a:solidFill>
                      </a:endParaRPr>
                    </a:p>
                  </a:txBody>
                  <a:tcPr>
                    <a:solidFill>
                      <a:schemeClr val="accent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CN" altLang="en-US" dirty="0"/>
                        <a:t>场景</a:t>
                      </a:r>
                      <a:r>
                        <a:rPr lang="en-US" altLang="zh-CN" dirty="0"/>
                        <a:t>6</a:t>
                      </a:r>
                      <a:endParaRPr lang="zh-CN" altLang="en-US" dirty="0"/>
                    </a:p>
                  </a:txBody>
                  <a:tcPr/>
                </a:tc>
                <a:tc>
                  <a:txBody>
                    <a:bodyPr/>
                    <a:lstStyle/>
                    <a:p>
                      <a:pPr algn="ctr"/>
                      <a:r>
                        <a:rPr lang="zh-CN" altLang="en-US" dirty="0"/>
                        <a:t>中</a:t>
                      </a:r>
                    </a:p>
                  </a:txBody>
                  <a:tcPr/>
                </a:tc>
                <a:tc>
                  <a:txBody>
                    <a:bodyPr/>
                    <a:lstStyle/>
                    <a:p>
                      <a:pPr algn="ctr"/>
                      <a:r>
                        <a:rPr lang="zh-CN" altLang="en-US" dirty="0"/>
                        <a:t>高</a:t>
                      </a:r>
                    </a:p>
                  </a:txBody>
                  <a:tcPr/>
                </a:tc>
                <a:extLst>
                  <a:ext uri="{0D108BD9-81ED-4DB2-BD59-A6C34878D82A}">
                    <a16:rowId xmlns:a16="http://schemas.microsoft.com/office/drawing/2014/main" xmlns="" val="10004"/>
                  </a:ext>
                </a:extLst>
              </a:tr>
              <a:tr h="370840">
                <a:tc>
                  <a:txBody>
                    <a:bodyPr/>
                    <a:lstStyle/>
                    <a:p>
                      <a:pPr algn="ctr"/>
                      <a:r>
                        <a:rPr lang="en-US" altLang="zh-CN" dirty="0">
                          <a:solidFill>
                            <a:schemeClr val="bg1"/>
                          </a:solidFill>
                        </a:rPr>
                        <a:t>5</a:t>
                      </a:r>
                      <a:endParaRPr lang="zh-CN" altLang="en-US" dirty="0">
                        <a:solidFill>
                          <a:schemeClr val="bg1"/>
                        </a:solidFill>
                      </a:endParaRPr>
                    </a:p>
                  </a:txBody>
                  <a:tcPr>
                    <a:solidFill>
                      <a:schemeClr val="accent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CN" altLang="en-US" dirty="0"/>
                        <a:t>场景</a:t>
                      </a:r>
                      <a:r>
                        <a:rPr lang="en-US" altLang="zh-CN" dirty="0"/>
                        <a:t>9</a:t>
                      </a:r>
                      <a:endParaRPr lang="zh-CN" altLang="en-US" dirty="0"/>
                    </a:p>
                  </a:txBody>
                  <a:tcPr/>
                </a:tc>
                <a:tc>
                  <a:txBody>
                    <a:bodyPr/>
                    <a:lstStyle/>
                    <a:p>
                      <a:pPr algn="ctr"/>
                      <a:r>
                        <a:rPr lang="zh-CN" altLang="en-US" dirty="0"/>
                        <a:t>高</a:t>
                      </a:r>
                    </a:p>
                  </a:txBody>
                  <a:tcPr/>
                </a:tc>
                <a:tc>
                  <a:txBody>
                    <a:bodyPr/>
                    <a:lstStyle/>
                    <a:p>
                      <a:pPr algn="ctr"/>
                      <a:r>
                        <a:rPr lang="zh-CN" altLang="en-US" dirty="0"/>
                        <a:t>高</a:t>
                      </a:r>
                    </a:p>
                  </a:txBody>
                  <a:tcPr/>
                </a:tc>
                <a:extLst>
                  <a:ext uri="{0D108BD9-81ED-4DB2-BD59-A6C34878D82A}">
                    <a16:rowId xmlns:a16="http://schemas.microsoft.com/office/drawing/2014/main" xmlns="" val="10005"/>
                  </a:ext>
                </a:extLst>
              </a:tr>
              <a:tr h="370840">
                <a:tc>
                  <a:txBody>
                    <a:bodyPr/>
                    <a:lstStyle/>
                    <a:p>
                      <a:pPr algn="ctr"/>
                      <a:r>
                        <a:rPr lang="en-US" altLang="zh-CN" dirty="0">
                          <a:solidFill>
                            <a:schemeClr val="bg1"/>
                          </a:solidFill>
                        </a:rPr>
                        <a:t>6</a:t>
                      </a:r>
                      <a:endParaRPr lang="zh-CN" altLang="en-US" dirty="0">
                        <a:solidFill>
                          <a:schemeClr val="bg1"/>
                        </a:solidFill>
                      </a:endParaRPr>
                    </a:p>
                  </a:txBody>
                  <a:tcPr>
                    <a:solidFill>
                      <a:schemeClr val="accent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CN" altLang="en-US" dirty="0"/>
                        <a:t>场景</a:t>
                      </a:r>
                      <a:r>
                        <a:rPr lang="en-US" altLang="zh-CN" dirty="0"/>
                        <a:t>11</a:t>
                      </a:r>
                      <a:endParaRPr lang="zh-CN" altLang="en-US" dirty="0"/>
                    </a:p>
                  </a:txBody>
                  <a:tcPr/>
                </a:tc>
                <a:tc>
                  <a:txBody>
                    <a:bodyPr/>
                    <a:lstStyle/>
                    <a:p>
                      <a:pPr algn="ctr"/>
                      <a:r>
                        <a:rPr lang="zh-CN" altLang="en-US" dirty="0"/>
                        <a:t>高</a:t>
                      </a:r>
                    </a:p>
                  </a:txBody>
                  <a:tcPr/>
                </a:tc>
                <a:tc>
                  <a:txBody>
                    <a:bodyPr/>
                    <a:lstStyle/>
                    <a:p>
                      <a:pPr algn="ctr"/>
                      <a:r>
                        <a:rPr lang="zh-CN" altLang="en-US" dirty="0"/>
                        <a:t>中</a:t>
                      </a:r>
                    </a:p>
                  </a:txBody>
                  <a:tcPr/>
                </a:tc>
                <a:extLst>
                  <a:ext uri="{0D108BD9-81ED-4DB2-BD59-A6C34878D82A}">
                    <a16:rowId xmlns:a16="http://schemas.microsoft.com/office/drawing/2014/main" xmlns="" val="10006"/>
                  </a:ext>
                </a:extLst>
              </a:tr>
              <a:tr h="370840">
                <a:tc>
                  <a:txBody>
                    <a:bodyPr/>
                    <a:lstStyle/>
                    <a:p>
                      <a:pPr algn="ctr"/>
                      <a:r>
                        <a:rPr lang="en-US" altLang="zh-CN" dirty="0">
                          <a:solidFill>
                            <a:schemeClr val="bg1"/>
                          </a:solidFill>
                        </a:rPr>
                        <a:t>7</a:t>
                      </a:r>
                      <a:endParaRPr lang="zh-CN" altLang="en-US" dirty="0">
                        <a:solidFill>
                          <a:schemeClr val="bg1"/>
                        </a:solidFill>
                      </a:endParaRPr>
                    </a:p>
                  </a:txBody>
                  <a:tcPr>
                    <a:solidFill>
                      <a:schemeClr val="accent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CN" altLang="en-US" dirty="0"/>
                        <a:t>场景</a:t>
                      </a:r>
                      <a:r>
                        <a:rPr lang="en-US" altLang="zh-CN" dirty="0"/>
                        <a:t>12</a:t>
                      </a:r>
                      <a:endParaRPr lang="zh-CN" altLang="en-US" dirty="0"/>
                    </a:p>
                  </a:txBody>
                  <a:tcPr/>
                </a:tc>
                <a:tc>
                  <a:txBody>
                    <a:bodyPr/>
                    <a:lstStyle/>
                    <a:p>
                      <a:pPr algn="ctr"/>
                      <a:r>
                        <a:rPr lang="zh-CN" altLang="en-US" dirty="0"/>
                        <a:t>中</a:t>
                      </a:r>
                    </a:p>
                  </a:txBody>
                  <a:tcPr/>
                </a:tc>
                <a:tc>
                  <a:txBody>
                    <a:bodyPr/>
                    <a:lstStyle/>
                    <a:p>
                      <a:pPr algn="ctr"/>
                      <a:r>
                        <a:rPr lang="zh-CN" altLang="en-US" dirty="0"/>
                        <a:t>中</a:t>
                      </a:r>
                    </a:p>
                  </a:txBody>
                  <a:tcPr/>
                </a:tc>
                <a:extLst>
                  <a:ext uri="{0D108BD9-81ED-4DB2-BD59-A6C34878D82A}">
                    <a16:rowId xmlns:a16="http://schemas.microsoft.com/office/drawing/2014/main" xmlns="" val="10007"/>
                  </a:ext>
                </a:extLst>
              </a:tr>
              <a:tr h="370840">
                <a:tc>
                  <a:txBody>
                    <a:bodyPr/>
                    <a:lstStyle/>
                    <a:p>
                      <a:pPr algn="ctr"/>
                      <a:r>
                        <a:rPr lang="en-US" altLang="zh-CN" dirty="0">
                          <a:solidFill>
                            <a:schemeClr val="bg1"/>
                          </a:solidFill>
                        </a:rPr>
                        <a:t>8</a:t>
                      </a:r>
                      <a:endParaRPr lang="zh-CN" altLang="en-US" dirty="0">
                        <a:solidFill>
                          <a:schemeClr val="bg1"/>
                        </a:solidFill>
                      </a:endParaRPr>
                    </a:p>
                  </a:txBody>
                  <a:tcPr>
                    <a:solidFill>
                      <a:schemeClr val="accent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CN" altLang="en-US" dirty="0"/>
                        <a:t>场景</a:t>
                      </a:r>
                      <a:r>
                        <a:rPr lang="en-US" altLang="zh-CN" dirty="0"/>
                        <a:t>13</a:t>
                      </a:r>
                      <a:endParaRPr lang="zh-CN" altLang="en-US" dirty="0"/>
                    </a:p>
                  </a:txBody>
                  <a:tcPr/>
                </a:tc>
                <a:tc>
                  <a:txBody>
                    <a:bodyPr/>
                    <a:lstStyle/>
                    <a:p>
                      <a:pPr algn="ctr"/>
                      <a:r>
                        <a:rPr lang="zh-CN" altLang="en-US" dirty="0"/>
                        <a:t>高</a:t>
                      </a:r>
                    </a:p>
                  </a:txBody>
                  <a:tcPr/>
                </a:tc>
                <a:tc>
                  <a:txBody>
                    <a:bodyPr/>
                    <a:lstStyle/>
                    <a:p>
                      <a:pPr algn="ctr"/>
                      <a:r>
                        <a:rPr lang="zh-CN" altLang="en-US" dirty="0"/>
                        <a:t>中</a:t>
                      </a:r>
                    </a:p>
                  </a:txBody>
                  <a:tcPr/>
                </a:tc>
                <a:extLst>
                  <a:ext uri="{0D108BD9-81ED-4DB2-BD59-A6C34878D82A}">
                    <a16:rowId xmlns:a16="http://schemas.microsoft.com/office/drawing/2014/main" xmlns="" val="10008"/>
                  </a:ext>
                </a:extLst>
              </a:tr>
              <a:tr h="370840">
                <a:tc>
                  <a:txBody>
                    <a:bodyPr/>
                    <a:lstStyle/>
                    <a:p>
                      <a:pPr algn="ctr"/>
                      <a:r>
                        <a:rPr lang="en-US" altLang="zh-CN" dirty="0">
                          <a:solidFill>
                            <a:schemeClr val="bg1"/>
                          </a:solidFill>
                        </a:rPr>
                        <a:t>9</a:t>
                      </a:r>
                      <a:endParaRPr lang="zh-CN" altLang="en-US" dirty="0">
                        <a:solidFill>
                          <a:schemeClr val="bg1"/>
                        </a:solidFill>
                      </a:endParaRPr>
                    </a:p>
                  </a:txBody>
                  <a:tcPr>
                    <a:solidFill>
                      <a:schemeClr val="accent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CN" altLang="en-US" dirty="0"/>
                        <a:t>场景</a:t>
                      </a:r>
                      <a:r>
                        <a:rPr lang="en-US" altLang="zh-CN" dirty="0"/>
                        <a:t>15</a:t>
                      </a:r>
                      <a:endParaRPr lang="zh-CN" altLang="en-US" dirty="0"/>
                    </a:p>
                  </a:txBody>
                  <a:tcPr/>
                </a:tc>
                <a:tc>
                  <a:txBody>
                    <a:bodyPr/>
                    <a:lstStyle/>
                    <a:p>
                      <a:pPr algn="ctr"/>
                      <a:r>
                        <a:rPr lang="zh-CN" altLang="en-US" dirty="0"/>
                        <a:t>中</a:t>
                      </a:r>
                    </a:p>
                  </a:txBody>
                  <a:tcPr/>
                </a:tc>
                <a:tc>
                  <a:txBody>
                    <a:bodyPr/>
                    <a:lstStyle/>
                    <a:p>
                      <a:pPr algn="ctr"/>
                      <a:r>
                        <a:rPr lang="zh-CN" altLang="en-US" dirty="0"/>
                        <a:t>中</a:t>
                      </a:r>
                    </a:p>
                  </a:txBody>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22796298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次级关注点</a:t>
            </a:r>
            <a:r>
              <a:rPr lang="zh-CN" altLang="en-US" dirty="0"/>
              <a:t>的</a:t>
            </a:r>
            <a:r>
              <a:rPr lang="zh-CN" altLang="zh-CN" dirty="0"/>
              <a:t>备选方案</a:t>
            </a:r>
            <a:endParaRPr lang="zh-CN" altLang="en-US" dirty="0"/>
          </a:p>
        </p:txBody>
      </p:sp>
      <p:sp>
        <p:nvSpPr>
          <p:cNvPr id="3" name="内容占位符 2"/>
          <p:cNvSpPr>
            <a:spLocks noGrp="1"/>
          </p:cNvSpPr>
          <p:nvPr>
            <p:ph idx="1"/>
          </p:nvPr>
        </p:nvSpPr>
        <p:spPr>
          <a:xfrm>
            <a:off x="2589212" y="1529443"/>
            <a:ext cx="8915400" cy="3777622"/>
          </a:xfrm>
        </p:spPr>
        <p:txBody>
          <a:bodyPr/>
          <a:lstStyle/>
          <a:p>
            <a:pPr marL="0" indent="0">
              <a:buNone/>
            </a:pPr>
            <a:r>
              <a:rPr lang="zh-CN" altLang="en-US" sz="2800" dirty="0"/>
              <a:t>直播源采集方式</a:t>
            </a:r>
            <a:endParaRPr lang="en-US" altLang="zh-CN" sz="2800" dirty="0"/>
          </a:p>
          <a:p>
            <a:r>
              <a:rPr lang="zh-CN" altLang="zh-CN" dirty="0"/>
              <a:t>用于区分的参数：</a:t>
            </a:r>
          </a:p>
          <a:p>
            <a:r>
              <a:rPr lang="zh-CN" altLang="zh-CN" dirty="0"/>
              <a:t>易用性，熟练度培训（场景</a:t>
            </a:r>
            <a:r>
              <a:rPr lang="en-US" altLang="zh-CN" dirty="0"/>
              <a:t>4</a:t>
            </a:r>
            <a:r>
              <a:rPr lang="zh-CN" altLang="zh-CN" dirty="0"/>
              <a:t>）</a:t>
            </a:r>
          </a:p>
          <a:p>
            <a:r>
              <a:rPr lang="zh-CN" altLang="zh-CN" dirty="0"/>
              <a:t>互操作性，需要连接外部设备</a:t>
            </a:r>
          </a:p>
          <a:p>
            <a:r>
              <a:rPr lang="zh-CN" altLang="zh-CN" dirty="0"/>
              <a:t>性能，手机和外部设备直播采集的性能差异</a:t>
            </a:r>
          </a:p>
          <a:p>
            <a:endParaRPr lang="en-US" altLang="zh-CN" dirty="0"/>
          </a:p>
          <a:p>
            <a:pPr marL="0" indent="0">
              <a:buNone/>
            </a:pP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1724047420"/>
              </p:ext>
            </p:extLst>
          </p:nvPr>
        </p:nvGraphicFramePr>
        <p:xfrm>
          <a:off x="2589212" y="3722916"/>
          <a:ext cx="8915400" cy="2661555"/>
        </p:xfrm>
        <a:graphic>
          <a:graphicData uri="http://schemas.openxmlformats.org/drawingml/2006/table">
            <a:tbl>
              <a:tblPr firstRow="1" firstCol="1" bandRow="1">
                <a:tableStyleId>{5C22544A-7EE6-4342-B048-85BDC9FD1C3A}</a:tableStyleId>
              </a:tblPr>
              <a:tblGrid>
                <a:gridCol w="715158">
                  <a:extLst>
                    <a:ext uri="{9D8B030D-6E8A-4147-A177-3AD203B41FA5}">
                      <a16:colId xmlns:a16="http://schemas.microsoft.com/office/drawing/2014/main" xmlns="" val="20000"/>
                    </a:ext>
                  </a:extLst>
                </a:gridCol>
                <a:gridCol w="4002032">
                  <a:extLst>
                    <a:ext uri="{9D8B030D-6E8A-4147-A177-3AD203B41FA5}">
                      <a16:colId xmlns:a16="http://schemas.microsoft.com/office/drawing/2014/main" xmlns="" val="20001"/>
                    </a:ext>
                  </a:extLst>
                </a:gridCol>
                <a:gridCol w="1219871">
                  <a:extLst>
                    <a:ext uri="{9D8B030D-6E8A-4147-A177-3AD203B41FA5}">
                      <a16:colId xmlns:a16="http://schemas.microsoft.com/office/drawing/2014/main" xmlns="" val="20002"/>
                    </a:ext>
                  </a:extLst>
                </a:gridCol>
                <a:gridCol w="1369679">
                  <a:extLst>
                    <a:ext uri="{9D8B030D-6E8A-4147-A177-3AD203B41FA5}">
                      <a16:colId xmlns:a16="http://schemas.microsoft.com/office/drawing/2014/main" xmlns="" val="20003"/>
                    </a:ext>
                  </a:extLst>
                </a:gridCol>
                <a:gridCol w="1608660">
                  <a:extLst>
                    <a:ext uri="{9D8B030D-6E8A-4147-A177-3AD203B41FA5}">
                      <a16:colId xmlns:a16="http://schemas.microsoft.com/office/drawing/2014/main" xmlns="" val="20004"/>
                    </a:ext>
                  </a:extLst>
                </a:gridCol>
              </a:tblGrid>
              <a:tr h="645677">
                <a:tc>
                  <a:txBody>
                    <a:bodyPr/>
                    <a:lstStyle/>
                    <a:p>
                      <a:pPr algn="ctr">
                        <a:spcAft>
                          <a:spcPts val="0"/>
                        </a:spcAft>
                      </a:pPr>
                      <a:r>
                        <a:rPr lang="zh-CN" sz="1800" kern="100" dirty="0">
                          <a:effectLst/>
                        </a:rPr>
                        <a:t>编号</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dirty="0">
                          <a:effectLst/>
                        </a:rPr>
                        <a:t>方案名称</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易用性</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复杂性</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视频质量</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0"/>
                  </a:ext>
                </a:extLst>
              </a:tr>
              <a:tr h="694690">
                <a:tc>
                  <a:txBody>
                    <a:bodyPr/>
                    <a:lstStyle/>
                    <a:p>
                      <a:pPr algn="ctr">
                        <a:spcAft>
                          <a:spcPts val="0"/>
                        </a:spcAft>
                      </a:pPr>
                      <a:r>
                        <a:rPr lang="en-US" sz="1800" kern="100">
                          <a:effectLst/>
                        </a:rPr>
                        <a:t>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dirty="0">
                          <a:effectLst/>
                        </a:rPr>
                        <a:t>仅支持手机采集</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dirty="0">
                          <a:effectLst/>
                        </a:rPr>
                        <a:t>高</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dirty="0">
                          <a:effectLst/>
                        </a:rPr>
                        <a:t>低</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中</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1"/>
                  </a:ext>
                </a:extLst>
              </a:tr>
              <a:tr h="660594">
                <a:tc>
                  <a:txBody>
                    <a:bodyPr/>
                    <a:lstStyle/>
                    <a:p>
                      <a:pPr algn="ctr">
                        <a:spcAft>
                          <a:spcPts val="0"/>
                        </a:spcAft>
                      </a:pPr>
                      <a:r>
                        <a:rPr lang="en-US" sz="1800" kern="100">
                          <a:effectLst/>
                        </a:rPr>
                        <a:t>2</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dirty="0">
                          <a:effectLst/>
                        </a:rPr>
                        <a:t>仅支持外部录像设备采集</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dirty="0">
                          <a:effectLst/>
                        </a:rPr>
                        <a:t>中</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dirty="0">
                          <a:effectLst/>
                        </a:rPr>
                        <a:t>中</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dirty="0">
                          <a:effectLst/>
                        </a:rPr>
                        <a:t>中、高</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2"/>
                  </a:ext>
                </a:extLst>
              </a:tr>
              <a:tr h="660594">
                <a:tc>
                  <a:txBody>
                    <a:bodyPr/>
                    <a:lstStyle/>
                    <a:p>
                      <a:pPr algn="ctr">
                        <a:spcAft>
                          <a:spcPts val="0"/>
                        </a:spcAft>
                      </a:pPr>
                      <a:r>
                        <a:rPr lang="en-US" sz="1800" kern="100">
                          <a:effectLst/>
                        </a:rPr>
                        <a:t>3</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dirty="0">
                          <a:solidFill>
                            <a:srgbClr val="C00000"/>
                          </a:solidFill>
                          <a:effectLst/>
                        </a:rPr>
                        <a:t>同时支持手机和外部录像设备采集</a:t>
                      </a:r>
                      <a:endParaRPr lang="zh-CN" sz="1800"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高</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中</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dirty="0">
                          <a:effectLst/>
                        </a:rPr>
                        <a:t>中、高</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130705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次级关注点</a:t>
            </a:r>
            <a:r>
              <a:rPr lang="zh-CN" altLang="en-US" dirty="0"/>
              <a:t>的</a:t>
            </a:r>
            <a:r>
              <a:rPr lang="zh-CN" altLang="zh-CN" dirty="0"/>
              <a:t>备选方案</a:t>
            </a:r>
            <a:endParaRPr lang="zh-CN" altLang="en-US" dirty="0"/>
          </a:p>
        </p:txBody>
      </p:sp>
      <p:sp>
        <p:nvSpPr>
          <p:cNvPr id="3" name="内容占位符 2"/>
          <p:cNvSpPr>
            <a:spLocks noGrp="1"/>
          </p:cNvSpPr>
          <p:nvPr>
            <p:ph idx="1"/>
          </p:nvPr>
        </p:nvSpPr>
        <p:spPr>
          <a:xfrm>
            <a:off x="2589212" y="1643464"/>
            <a:ext cx="8915400" cy="3777622"/>
          </a:xfrm>
        </p:spPr>
        <p:txBody>
          <a:bodyPr/>
          <a:lstStyle/>
          <a:p>
            <a:pPr marL="0" indent="0">
              <a:buNone/>
            </a:pPr>
            <a:r>
              <a:rPr lang="zh-CN" altLang="zh-CN" sz="2800" dirty="0"/>
              <a:t>直播源压缩编码</a:t>
            </a:r>
            <a:endParaRPr lang="en-US" altLang="zh-CN" sz="2800" dirty="0"/>
          </a:p>
          <a:p>
            <a:r>
              <a:rPr lang="zh-CN" altLang="zh-CN" dirty="0">
                <a:solidFill>
                  <a:schemeClr val="tx1"/>
                </a:solidFill>
              </a:rPr>
              <a:t>用于区分的参数：</a:t>
            </a:r>
          </a:p>
          <a:p>
            <a:r>
              <a:rPr lang="zh-CN" altLang="zh-CN" dirty="0">
                <a:solidFill>
                  <a:schemeClr val="tx1"/>
                </a:solidFill>
              </a:rPr>
              <a:t>性能，对客户端压缩的性能要求以及网络传输的容错性（场景</a:t>
            </a:r>
            <a:r>
              <a:rPr lang="en-US" altLang="zh-CN" dirty="0">
                <a:solidFill>
                  <a:schemeClr val="tx1"/>
                </a:solidFill>
              </a:rPr>
              <a:t>9</a:t>
            </a:r>
            <a:r>
              <a:rPr lang="zh-CN" altLang="zh-CN" dirty="0">
                <a:solidFill>
                  <a:schemeClr val="tx1"/>
                </a:solidFill>
              </a:rPr>
              <a:t>）</a:t>
            </a:r>
          </a:p>
          <a:p>
            <a:r>
              <a:rPr lang="zh-CN" altLang="zh-CN" dirty="0">
                <a:solidFill>
                  <a:schemeClr val="tx1"/>
                </a:solidFill>
              </a:rPr>
              <a:t>易用性，保证在采集过程中用户的操作是正常不卡顿的</a:t>
            </a:r>
          </a:p>
          <a:p>
            <a:r>
              <a:rPr lang="zh-CN" altLang="zh-CN" dirty="0">
                <a:solidFill>
                  <a:schemeClr val="tx1"/>
                </a:solidFill>
              </a:rPr>
              <a:t>可伸缩性，用户数量增加（场景</a:t>
            </a:r>
            <a:r>
              <a:rPr lang="en-US" altLang="zh-CN" dirty="0">
                <a:solidFill>
                  <a:schemeClr val="tx1"/>
                </a:solidFill>
              </a:rPr>
              <a:t>6</a:t>
            </a:r>
            <a:r>
              <a:rPr lang="zh-CN" altLang="zh-CN" dirty="0">
                <a:solidFill>
                  <a:schemeClr val="tx1"/>
                </a:solidFill>
              </a:rPr>
              <a:t>）</a:t>
            </a:r>
          </a:p>
          <a:p>
            <a:endParaRPr lang="zh-CN" altLang="zh-CN" dirty="0"/>
          </a:p>
          <a:p>
            <a:pPr marL="0" indent="0">
              <a:buNone/>
            </a:pP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632981354"/>
              </p:ext>
            </p:extLst>
          </p:nvPr>
        </p:nvGraphicFramePr>
        <p:xfrm>
          <a:off x="2589212" y="3951514"/>
          <a:ext cx="8915400" cy="2351315"/>
        </p:xfrm>
        <a:graphic>
          <a:graphicData uri="http://schemas.openxmlformats.org/drawingml/2006/table">
            <a:tbl>
              <a:tblPr firstRow="1" firstCol="1" bandRow="1">
                <a:tableStyleId>{5C22544A-7EE6-4342-B048-85BDC9FD1C3A}</a:tableStyleId>
              </a:tblPr>
              <a:tblGrid>
                <a:gridCol w="877450">
                  <a:extLst>
                    <a:ext uri="{9D8B030D-6E8A-4147-A177-3AD203B41FA5}">
                      <a16:colId xmlns:a16="http://schemas.microsoft.com/office/drawing/2014/main" xmlns="" val="20000"/>
                    </a:ext>
                  </a:extLst>
                </a:gridCol>
                <a:gridCol w="1949296">
                  <a:extLst>
                    <a:ext uri="{9D8B030D-6E8A-4147-A177-3AD203B41FA5}">
                      <a16:colId xmlns:a16="http://schemas.microsoft.com/office/drawing/2014/main" xmlns="" val="20001"/>
                    </a:ext>
                  </a:extLst>
                </a:gridCol>
                <a:gridCol w="1127132">
                  <a:extLst>
                    <a:ext uri="{9D8B030D-6E8A-4147-A177-3AD203B41FA5}">
                      <a16:colId xmlns:a16="http://schemas.microsoft.com/office/drawing/2014/main" xmlns="" val="20002"/>
                    </a:ext>
                  </a:extLst>
                </a:gridCol>
                <a:gridCol w="1373247">
                  <a:extLst>
                    <a:ext uri="{9D8B030D-6E8A-4147-A177-3AD203B41FA5}">
                      <a16:colId xmlns:a16="http://schemas.microsoft.com/office/drawing/2014/main" xmlns="" val="20003"/>
                    </a:ext>
                  </a:extLst>
                </a:gridCol>
                <a:gridCol w="1828023">
                  <a:extLst>
                    <a:ext uri="{9D8B030D-6E8A-4147-A177-3AD203B41FA5}">
                      <a16:colId xmlns:a16="http://schemas.microsoft.com/office/drawing/2014/main" xmlns="" val="20004"/>
                    </a:ext>
                  </a:extLst>
                </a:gridCol>
                <a:gridCol w="1760252">
                  <a:extLst>
                    <a:ext uri="{9D8B030D-6E8A-4147-A177-3AD203B41FA5}">
                      <a16:colId xmlns:a16="http://schemas.microsoft.com/office/drawing/2014/main" xmlns="" val="20005"/>
                    </a:ext>
                  </a:extLst>
                </a:gridCol>
              </a:tblGrid>
              <a:tr h="667265">
                <a:tc>
                  <a:txBody>
                    <a:bodyPr/>
                    <a:lstStyle/>
                    <a:p>
                      <a:pPr algn="ctr">
                        <a:spcAft>
                          <a:spcPts val="0"/>
                        </a:spcAft>
                      </a:pPr>
                      <a:r>
                        <a:rPr lang="zh-CN" sz="1800" kern="100" dirty="0">
                          <a:effectLst/>
                        </a:rPr>
                        <a:t>编号</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方案名称</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压缩率</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dirty="0">
                          <a:effectLst/>
                        </a:rPr>
                        <a:t>容错能力</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CPU</a:t>
                      </a:r>
                      <a:r>
                        <a:rPr lang="zh-CN" sz="1800" kern="100">
                          <a:effectLst/>
                        </a:rPr>
                        <a:t>能力要求</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压缩时间</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0"/>
                  </a:ext>
                </a:extLst>
              </a:tr>
              <a:tr h="863208">
                <a:tc>
                  <a:txBody>
                    <a:bodyPr/>
                    <a:lstStyle/>
                    <a:p>
                      <a:pPr algn="ctr">
                        <a:spcAft>
                          <a:spcPts val="0"/>
                        </a:spcAft>
                      </a:pPr>
                      <a:r>
                        <a:rPr lang="en-US" sz="1800" kern="100">
                          <a:effectLst/>
                        </a:rPr>
                        <a:t>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MPEG2</a:t>
                      </a:r>
                      <a:r>
                        <a:rPr lang="zh-CN" sz="1800" kern="100">
                          <a:effectLst/>
                        </a:rPr>
                        <a:t>压缩标准</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dirty="0">
                          <a:effectLst/>
                        </a:rPr>
                        <a:t>低</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dirty="0">
                          <a:effectLst/>
                        </a:rPr>
                        <a:t>中</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中</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短</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1"/>
                  </a:ext>
                </a:extLst>
              </a:tr>
              <a:tr h="820842">
                <a:tc>
                  <a:txBody>
                    <a:bodyPr/>
                    <a:lstStyle/>
                    <a:p>
                      <a:pPr algn="ctr">
                        <a:spcAft>
                          <a:spcPts val="0"/>
                        </a:spcAft>
                      </a:pPr>
                      <a:r>
                        <a:rPr lang="en-US" sz="1800" kern="100">
                          <a:effectLst/>
                        </a:rPr>
                        <a:t>2</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solidFill>
                            <a:srgbClr val="C00000"/>
                          </a:solidFill>
                          <a:effectLst/>
                        </a:rPr>
                        <a:t>H.264</a:t>
                      </a:r>
                      <a:r>
                        <a:rPr lang="zh-CN" sz="1800" kern="100" dirty="0">
                          <a:solidFill>
                            <a:srgbClr val="C00000"/>
                          </a:solidFill>
                          <a:effectLst/>
                        </a:rPr>
                        <a:t>压缩标准</a:t>
                      </a:r>
                      <a:endParaRPr lang="zh-CN" sz="1800"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高</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高</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高</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dirty="0">
                          <a:effectLst/>
                        </a:rPr>
                        <a:t>长</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3345424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次级关注点</a:t>
            </a:r>
            <a:r>
              <a:rPr lang="zh-CN" altLang="en-US" dirty="0"/>
              <a:t>的</a:t>
            </a:r>
            <a:r>
              <a:rPr lang="zh-CN" altLang="zh-CN" dirty="0"/>
              <a:t>备选方案</a:t>
            </a:r>
            <a:endParaRPr lang="zh-CN" altLang="en-US" dirty="0"/>
          </a:p>
        </p:txBody>
      </p:sp>
      <p:sp>
        <p:nvSpPr>
          <p:cNvPr id="3" name="内容占位符 2"/>
          <p:cNvSpPr>
            <a:spLocks noGrp="1"/>
          </p:cNvSpPr>
          <p:nvPr>
            <p:ph idx="1"/>
          </p:nvPr>
        </p:nvSpPr>
        <p:spPr>
          <a:xfrm>
            <a:off x="2589212" y="1643743"/>
            <a:ext cx="8915400" cy="3777622"/>
          </a:xfrm>
        </p:spPr>
        <p:txBody>
          <a:bodyPr/>
          <a:lstStyle/>
          <a:p>
            <a:pPr marL="0" indent="0">
              <a:buNone/>
            </a:pPr>
            <a:r>
              <a:rPr lang="zh-CN" altLang="zh-CN" sz="2800" dirty="0"/>
              <a:t>直播数据传输协议</a:t>
            </a:r>
            <a:endParaRPr lang="en-US" altLang="zh-CN" sz="2800" dirty="0"/>
          </a:p>
          <a:p>
            <a:r>
              <a:rPr lang="zh-CN" altLang="zh-CN" dirty="0">
                <a:solidFill>
                  <a:schemeClr val="tx1"/>
                </a:solidFill>
              </a:rPr>
              <a:t>用于区分的参数：</a:t>
            </a:r>
          </a:p>
          <a:p>
            <a:r>
              <a:rPr lang="zh-CN" altLang="zh-CN" dirty="0">
                <a:solidFill>
                  <a:schemeClr val="tx1"/>
                </a:solidFill>
              </a:rPr>
              <a:t>性能，客户端进行网络访问（场景</a:t>
            </a:r>
            <a:r>
              <a:rPr lang="en-US" altLang="zh-CN" dirty="0">
                <a:solidFill>
                  <a:schemeClr val="tx1"/>
                </a:solidFill>
              </a:rPr>
              <a:t>9</a:t>
            </a:r>
            <a:r>
              <a:rPr lang="zh-CN" altLang="zh-CN" dirty="0">
                <a:solidFill>
                  <a:schemeClr val="tx1"/>
                </a:solidFill>
              </a:rPr>
              <a:t>）</a:t>
            </a:r>
          </a:p>
          <a:p>
            <a:r>
              <a:rPr lang="zh-CN" altLang="zh-CN" dirty="0">
                <a:solidFill>
                  <a:schemeClr val="tx1"/>
                </a:solidFill>
              </a:rPr>
              <a:t>可伸缩性，用户数量增加（场景</a:t>
            </a:r>
            <a:r>
              <a:rPr lang="en-US" altLang="zh-CN" dirty="0">
                <a:solidFill>
                  <a:schemeClr val="tx1"/>
                </a:solidFill>
              </a:rPr>
              <a:t>6</a:t>
            </a:r>
            <a:r>
              <a:rPr lang="zh-CN" altLang="zh-CN" dirty="0">
                <a:solidFill>
                  <a:schemeClr val="tx1"/>
                </a:solidFill>
              </a:rPr>
              <a:t>）</a:t>
            </a:r>
          </a:p>
          <a:p>
            <a:r>
              <a:rPr lang="zh-CN" altLang="zh-CN" dirty="0">
                <a:solidFill>
                  <a:schemeClr val="tx1"/>
                </a:solidFill>
              </a:rPr>
              <a:t>可用性，直播数据流中断（场景</a:t>
            </a:r>
            <a:r>
              <a:rPr lang="en-US" altLang="zh-CN" dirty="0">
                <a:solidFill>
                  <a:schemeClr val="tx1"/>
                </a:solidFill>
              </a:rPr>
              <a:t>12</a:t>
            </a:r>
            <a:r>
              <a:rPr lang="zh-CN" altLang="zh-CN" dirty="0">
                <a:solidFill>
                  <a:schemeClr val="tx1"/>
                </a:solidFill>
              </a:rPr>
              <a:t>）</a:t>
            </a:r>
          </a:p>
          <a:p>
            <a:endParaRPr lang="zh-CN" altLang="zh-CN" dirty="0"/>
          </a:p>
          <a:p>
            <a:pPr marL="0" indent="0">
              <a:buNone/>
            </a:pP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234866072"/>
              </p:ext>
            </p:extLst>
          </p:nvPr>
        </p:nvGraphicFramePr>
        <p:xfrm>
          <a:off x="2589211" y="4046904"/>
          <a:ext cx="8915401" cy="1845130"/>
        </p:xfrm>
        <a:graphic>
          <a:graphicData uri="http://schemas.openxmlformats.org/drawingml/2006/table">
            <a:tbl>
              <a:tblPr firstRow="1" firstCol="1" bandRow="1">
                <a:tableStyleId>{5C22544A-7EE6-4342-B048-85BDC9FD1C3A}</a:tableStyleId>
              </a:tblPr>
              <a:tblGrid>
                <a:gridCol w="1103727">
                  <a:extLst>
                    <a:ext uri="{9D8B030D-6E8A-4147-A177-3AD203B41FA5}">
                      <a16:colId xmlns:a16="http://schemas.microsoft.com/office/drawing/2014/main" xmlns="" val="20000"/>
                    </a:ext>
                  </a:extLst>
                </a:gridCol>
                <a:gridCol w="2451735">
                  <a:extLst>
                    <a:ext uri="{9D8B030D-6E8A-4147-A177-3AD203B41FA5}">
                      <a16:colId xmlns:a16="http://schemas.microsoft.com/office/drawing/2014/main" xmlns="" val="20001"/>
                    </a:ext>
                  </a:extLst>
                </a:gridCol>
                <a:gridCol w="1417549">
                  <a:extLst>
                    <a:ext uri="{9D8B030D-6E8A-4147-A177-3AD203B41FA5}">
                      <a16:colId xmlns:a16="http://schemas.microsoft.com/office/drawing/2014/main" xmlns="" val="20002"/>
                    </a:ext>
                  </a:extLst>
                </a:gridCol>
                <a:gridCol w="1727805">
                  <a:extLst>
                    <a:ext uri="{9D8B030D-6E8A-4147-A177-3AD203B41FA5}">
                      <a16:colId xmlns:a16="http://schemas.microsoft.com/office/drawing/2014/main" xmlns="" val="20003"/>
                    </a:ext>
                  </a:extLst>
                </a:gridCol>
                <a:gridCol w="2214585">
                  <a:extLst>
                    <a:ext uri="{9D8B030D-6E8A-4147-A177-3AD203B41FA5}">
                      <a16:colId xmlns:a16="http://schemas.microsoft.com/office/drawing/2014/main" xmlns="" val="20004"/>
                    </a:ext>
                  </a:extLst>
                </a:gridCol>
              </a:tblGrid>
              <a:tr h="523618">
                <a:tc>
                  <a:txBody>
                    <a:bodyPr/>
                    <a:lstStyle/>
                    <a:p>
                      <a:pPr algn="ctr">
                        <a:spcAft>
                          <a:spcPts val="0"/>
                        </a:spcAft>
                      </a:pPr>
                      <a:r>
                        <a:rPr lang="zh-CN" sz="1800" kern="100" dirty="0">
                          <a:effectLst/>
                        </a:rPr>
                        <a:t>编号</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方案名称</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可靠性</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实时性</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连续性</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0"/>
                  </a:ext>
                </a:extLst>
              </a:tr>
              <a:tr h="677379">
                <a:tc>
                  <a:txBody>
                    <a:bodyPr/>
                    <a:lstStyle/>
                    <a:p>
                      <a:pPr algn="ctr">
                        <a:spcAft>
                          <a:spcPts val="0"/>
                        </a:spcAft>
                      </a:pPr>
                      <a:r>
                        <a:rPr lang="en-US" sz="1800" kern="100">
                          <a:effectLst/>
                        </a:rPr>
                        <a:t>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TCP</a:t>
                      </a:r>
                      <a:r>
                        <a:rPr lang="zh-CN" sz="1800" kern="100" dirty="0">
                          <a:effectLst/>
                        </a:rPr>
                        <a:t>协议</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强</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弱</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坏</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1"/>
                  </a:ext>
                </a:extLst>
              </a:tr>
              <a:tr h="644133">
                <a:tc>
                  <a:txBody>
                    <a:bodyPr/>
                    <a:lstStyle/>
                    <a:p>
                      <a:pPr algn="ctr">
                        <a:spcAft>
                          <a:spcPts val="0"/>
                        </a:spcAft>
                      </a:pPr>
                      <a:r>
                        <a:rPr lang="en-US" sz="1800" kern="100">
                          <a:effectLst/>
                        </a:rPr>
                        <a:t>2</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solidFill>
                            <a:srgbClr val="C00000"/>
                          </a:solidFill>
                          <a:effectLst/>
                        </a:rPr>
                        <a:t>UDP</a:t>
                      </a:r>
                      <a:r>
                        <a:rPr lang="zh-CN" sz="1800" kern="100" dirty="0">
                          <a:solidFill>
                            <a:srgbClr val="C00000"/>
                          </a:solidFill>
                          <a:effectLst/>
                        </a:rPr>
                        <a:t>协议</a:t>
                      </a:r>
                      <a:endParaRPr lang="zh-CN" sz="1800"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弱</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强</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dirty="0">
                          <a:effectLst/>
                        </a:rPr>
                        <a:t>好</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958846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次级关注点</a:t>
            </a:r>
            <a:r>
              <a:rPr lang="zh-CN" altLang="en-US" dirty="0"/>
              <a:t>的</a:t>
            </a:r>
            <a:r>
              <a:rPr lang="zh-CN" altLang="zh-CN" dirty="0"/>
              <a:t>备选方案</a:t>
            </a:r>
            <a:endParaRPr lang="zh-CN" altLang="en-US" dirty="0"/>
          </a:p>
        </p:txBody>
      </p:sp>
      <p:sp>
        <p:nvSpPr>
          <p:cNvPr id="3" name="内容占位符 2"/>
          <p:cNvSpPr>
            <a:spLocks noGrp="1"/>
          </p:cNvSpPr>
          <p:nvPr>
            <p:ph idx="1"/>
          </p:nvPr>
        </p:nvSpPr>
        <p:spPr>
          <a:xfrm>
            <a:off x="2589211" y="1586315"/>
            <a:ext cx="8915400" cy="3777622"/>
          </a:xfrm>
        </p:spPr>
        <p:txBody>
          <a:bodyPr/>
          <a:lstStyle/>
          <a:p>
            <a:pPr marL="0" indent="0">
              <a:buNone/>
            </a:pPr>
            <a:r>
              <a:rPr lang="zh-CN" altLang="zh-CN" sz="2800" dirty="0"/>
              <a:t>直播数据传输效率</a:t>
            </a:r>
            <a:endParaRPr lang="en-US" altLang="zh-CN" sz="2800" dirty="0"/>
          </a:p>
          <a:p>
            <a:r>
              <a:rPr lang="zh-CN" altLang="zh-CN" dirty="0">
                <a:solidFill>
                  <a:schemeClr val="tx1"/>
                </a:solidFill>
              </a:rPr>
              <a:t>用于区分的参数：</a:t>
            </a:r>
          </a:p>
          <a:p>
            <a:r>
              <a:rPr lang="zh-CN" altLang="zh-CN" dirty="0">
                <a:solidFill>
                  <a:schemeClr val="tx1"/>
                </a:solidFill>
              </a:rPr>
              <a:t>性能，客户端进行网络访问（场景</a:t>
            </a:r>
            <a:r>
              <a:rPr lang="en-US" altLang="zh-CN" dirty="0">
                <a:solidFill>
                  <a:schemeClr val="tx1"/>
                </a:solidFill>
              </a:rPr>
              <a:t>9</a:t>
            </a:r>
            <a:r>
              <a:rPr lang="zh-CN" altLang="zh-CN" dirty="0">
                <a:solidFill>
                  <a:schemeClr val="tx1"/>
                </a:solidFill>
              </a:rPr>
              <a:t>）</a:t>
            </a:r>
          </a:p>
          <a:p>
            <a:r>
              <a:rPr lang="zh-CN" altLang="zh-CN" dirty="0">
                <a:solidFill>
                  <a:schemeClr val="tx1"/>
                </a:solidFill>
              </a:rPr>
              <a:t>可伸缩性，用户数量增加（场景</a:t>
            </a:r>
            <a:r>
              <a:rPr lang="en-US" altLang="zh-CN" dirty="0">
                <a:solidFill>
                  <a:schemeClr val="tx1"/>
                </a:solidFill>
              </a:rPr>
              <a:t>6</a:t>
            </a:r>
            <a:r>
              <a:rPr lang="zh-CN" altLang="zh-CN" dirty="0">
                <a:solidFill>
                  <a:schemeClr val="tx1"/>
                </a:solidFill>
              </a:rPr>
              <a:t>）</a:t>
            </a:r>
          </a:p>
          <a:p>
            <a:r>
              <a:rPr lang="zh-CN" altLang="zh-CN" dirty="0">
                <a:solidFill>
                  <a:schemeClr val="tx1"/>
                </a:solidFill>
              </a:rPr>
              <a:t>可用性，直播数据流中断（场景</a:t>
            </a:r>
            <a:r>
              <a:rPr lang="en-US" altLang="zh-CN" dirty="0">
                <a:solidFill>
                  <a:schemeClr val="tx1"/>
                </a:solidFill>
              </a:rPr>
              <a:t>12</a:t>
            </a:r>
            <a:r>
              <a:rPr lang="zh-CN" altLang="zh-CN" dirty="0">
                <a:solidFill>
                  <a:schemeClr val="tx1"/>
                </a:solidFill>
              </a:rPr>
              <a:t>）</a:t>
            </a:r>
          </a:p>
          <a:p>
            <a:endParaRPr lang="zh-CN" altLang="zh-CN" dirty="0"/>
          </a:p>
          <a:p>
            <a:pPr marL="0" indent="0">
              <a:buNone/>
            </a:pP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29170311"/>
              </p:ext>
            </p:extLst>
          </p:nvPr>
        </p:nvGraphicFramePr>
        <p:xfrm>
          <a:off x="2589210" y="3951517"/>
          <a:ext cx="8915401" cy="2204355"/>
        </p:xfrm>
        <a:graphic>
          <a:graphicData uri="http://schemas.openxmlformats.org/drawingml/2006/table">
            <a:tbl>
              <a:tblPr firstRow="1" firstCol="1" bandRow="1">
                <a:tableStyleId>{5C22544A-7EE6-4342-B048-85BDC9FD1C3A}</a:tableStyleId>
              </a:tblPr>
              <a:tblGrid>
                <a:gridCol w="1103727">
                  <a:extLst>
                    <a:ext uri="{9D8B030D-6E8A-4147-A177-3AD203B41FA5}">
                      <a16:colId xmlns:a16="http://schemas.microsoft.com/office/drawing/2014/main" xmlns="" val="20000"/>
                    </a:ext>
                  </a:extLst>
                </a:gridCol>
                <a:gridCol w="2451735">
                  <a:extLst>
                    <a:ext uri="{9D8B030D-6E8A-4147-A177-3AD203B41FA5}">
                      <a16:colId xmlns:a16="http://schemas.microsoft.com/office/drawing/2014/main" xmlns="" val="20001"/>
                    </a:ext>
                  </a:extLst>
                </a:gridCol>
                <a:gridCol w="1417549">
                  <a:extLst>
                    <a:ext uri="{9D8B030D-6E8A-4147-A177-3AD203B41FA5}">
                      <a16:colId xmlns:a16="http://schemas.microsoft.com/office/drawing/2014/main" xmlns="" val="20002"/>
                    </a:ext>
                  </a:extLst>
                </a:gridCol>
                <a:gridCol w="1727805">
                  <a:extLst>
                    <a:ext uri="{9D8B030D-6E8A-4147-A177-3AD203B41FA5}">
                      <a16:colId xmlns:a16="http://schemas.microsoft.com/office/drawing/2014/main" xmlns="" val="20003"/>
                    </a:ext>
                  </a:extLst>
                </a:gridCol>
                <a:gridCol w="2214585">
                  <a:extLst>
                    <a:ext uri="{9D8B030D-6E8A-4147-A177-3AD203B41FA5}">
                      <a16:colId xmlns:a16="http://schemas.microsoft.com/office/drawing/2014/main" xmlns="" val="20004"/>
                    </a:ext>
                  </a:extLst>
                </a:gridCol>
              </a:tblGrid>
              <a:tr h="463687">
                <a:tc>
                  <a:txBody>
                    <a:bodyPr/>
                    <a:lstStyle/>
                    <a:p>
                      <a:pPr algn="ctr">
                        <a:spcAft>
                          <a:spcPts val="0"/>
                        </a:spcAft>
                      </a:pPr>
                      <a:r>
                        <a:rPr lang="zh-CN" sz="1800" kern="100" dirty="0">
                          <a:effectLst/>
                        </a:rPr>
                        <a:t>编号</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方案名称</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传输效率</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可用性</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可容纳用户数量</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0"/>
                  </a:ext>
                </a:extLst>
              </a:tr>
              <a:tr h="599850">
                <a:tc>
                  <a:txBody>
                    <a:bodyPr/>
                    <a:lstStyle/>
                    <a:p>
                      <a:pPr algn="ctr">
                        <a:spcAft>
                          <a:spcPts val="0"/>
                        </a:spcAft>
                      </a:pPr>
                      <a:r>
                        <a:rPr lang="en-US" sz="1800" kern="100">
                          <a:effectLst/>
                        </a:rPr>
                        <a:t>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dirty="0">
                          <a:solidFill>
                            <a:srgbClr val="C00000"/>
                          </a:solidFill>
                          <a:effectLst/>
                        </a:rPr>
                        <a:t>使用分布式服务器</a:t>
                      </a:r>
                      <a:endParaRPr lang="zh-CN" sz="1800"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高</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高</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多</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1"/>
                  </a:ext>
                </a:extLst>
              </a:tr>
              <a:tr h="570409">
                <a:tc>
                  <a:txBody>
                    <a:bodyPr/>
                    <a:lstStyle/>
                    <a:p>
                      <a:pPr algn="ctr">
                        <a:spcAft>
                          <a:spcPts val="0"/>
                        </a:spcAft>
                      </a:pPr>
                      <a:r>
                        <a:rPr lang="en-US" sz="1800" kern="100">
                          <a:effectLst/>
                        </a:rPr>
                        <a:t>2</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dirty="0">
                          <a:solidFill>
                            <a:srgbClr val="C00000"/>
                          </a:solidFill>
                          <a:effectLst/>
                        </a:rPr>
                        <a:t>提升服务器带宽</a:t>
                      </a:r>
                      <a:endParaRPr lang="zh-CN" sz="1800"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高</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中</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中</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2"/>
                  </a:ext>
                </a:extLst>
              </a:tr>
              <a:tr h="570409">
                <a:tc>
                  <a:txBody>
                    <a:bodyPr/>
                    <a:lstStyle/>
                    <a:p>
                      <a:pPr algn="ctr">
                        <a:spcAft>
                          <a:spcPts val="0"/>
                        </a:spcAft>
                      </a:pPr>
                      <a:r>
                        <a:rPr lang="en-US" sz="1800" kern="100">
                          <a:effectLst/>
                        </a:rPr>
                        <a:t>3</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限制客户端的码率</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中低</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中</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dirty="0">
                          <a:effectLst/>
                        </a:rPr>
                        <a:t>中</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104117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28675" y="501134"/>
            <a:ext cx="1814513" cy="523220"/>
          </a:xfrm>
          <a:prstGeom prst="rect">
            <a:avLst/>
          </a:prstGeom>
          <a:noFill/>
        </p:spPr>
        <p:txBody>
          <a:bodyPr wrap="square" rtlCol="0">
            <a:spAutoFit/>
          </a:bodyPr>
          <a:lstStyle/>
          <a:p>
            <a:r>
              <a:rPr lang="zh-CN" altLang="en-US" sz="2800" dirty="0"/>
              <a:t>系统特色</a:t>
            </a:r>
          </a:p>
        </p:txBody>
      </p:sp>
      <p:sp>
        <p:nvSpPr>
          <p:cNvPr id="6" name="TextBox 5"/>
          <p:cNvSpPr txBox="1"/>
          <p:nvPr/>
        </p:nvSpPr>
        <p:spPr>
          <a:xfrm>
            <a:off x="6399739" y="1958020"/>
            <a:ext cx="6029325" cy="2246769"/>
          </a:xfrm>
          <a:prstGeom prst="rect">
            <a:avLst/>
          </a:prstGeom>
          <a:noFill/>
        </p:spPr>
        <p:txBody>
          <a:bodyPr wrap="square" rtlCol="0">
            <a:spAutoFit/>
          </a:bodyPr>
          <a:lstStyle/>
          <a:p>
            <a:r>
              <a:rPr lang="zh-CN" altLang="en-US" sz="2800" dirty="0"/>
              <a:t>随时随地健身房：</a:t>
            </a:r>
            <a:endParaRPr lang="en-US" altLang="zh-CN" sz="2800" dirty="0"/>
          </a:p>
          <a:p>
            <a:r>
              <a:rPr lang="en-US" altLang="zh-CN" sz="2800" dirty="0"/>
              <a:t>		</a:t>
            </a:r>
            <a:r>
              <a:rPr lang="zh-CN" altLang="en-US" sz="2400" dirty="0"/>
              <a:t>连上</a:t>
            </a:r>
            <a:r>
              <a:rPr lang="en-US" altLang="zh-CN" sz="2400" dirty="0" err="1"/>
              <a:t>wifi</a:t>
            </a:r>
            <a:r>
              <a:rPr lang="zh-CN" altLang="en-US" sz="2400" dirty="0"/>
              <a:t>，你就可以健身</a:t>
            </a:r>
            <a:endParaRPr lang="en-US" altLang="zh-CN" sz="2400" dirty="0"/>
          </a:p>
          <a:p>
            <a:endParaRPr lang="en-US" altLang="zh-CN" sz="2800" dirty="0"/>
          </a:p>
          <a:p>
            <a:r>
              <a:rPr lang="zh-CN" altLang="en-US" sz="2800" dirty="0"/>
              <a:t>个性化健身课程：</a:t>
            </a:r>
            <a:endParaRPr lang="en-US" altLang="zh-CN" sz="2800" dirty="0"/>
          </a:p>
          <a:p>
            <a:r>
              <a:rPr lang="en-US" altLang="zh-CN" sz="2800" dirty="0"/>
              <a:t>		</a:t>
            </a:r>
            <a:r>
              <a:rPr lang="zh-CN" altLang="en-US" sz="2400" dirty="0"/>
              <a:t>选择你想要的课程内容</a:t>
            </a:r>
            <a:endParaRPr lang="en-US" altLang="zh-CN" sz="2400" dirty="0"/>
          </a:p>
        </p:txBody>
      </p:sp>
      <p:pic>
        <p:nvPicPr>
          <p:cNvPr id="1026" name="Picture 2" descr="http://img1.gtimg.com/sports/pics/hv1/31/117/1970/1281291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675" y="1256233"/>
            <a:ext cx="4467225" cy="25266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91jucai.com/d/file/mrjd/2013-06-19/4e051f21dbe3044daee3b68310d7b2b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3182" y="4152998"/>
            <a:ext cx="3377936" cy="2533452"/>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6" descr="http://img1.imgtn.bdimg.com/it/u=1769607237,3168957536&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http://img1.imgtn.bdimg.com/it/u=1769607237,3168957536&amp;fm=21&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10" descr="http://img1.imgtn.bdimg.com/it/u=1769607237,3168957536&amp;fm=21&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36" name="Picture 12" descr="http://imgsrc.baidu.com/forum/pic/item/1040ebc4b74543a9c668d96a1c178a82b80114f9.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3233" y="3981450"/>
            <a:ext cx="3718385" cy="2745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198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1036"/>
                                        </p:tgtEl>
                                      </p:cBhvr>
                                    </p:animEffect>
                                    <p:set>
                                      <p:cBhvr>
                                        <p:cTn id="7" dur="1" fill="hold">
                                          <p:stCondLst>
                                            <p:cond delay="499"/>
                                          </p:stCondLst>
                                        </p:cTn>
                                        <p:tgtEl>
                                          <p:spTgt spid="1036"/>
                                        </p:tgtEl>
                                        <p:attrNameLst>
                                          <p:attrName>style.visibility</p:attrName>
                                        </p:attrNameLst>
                                      </p:cBhvr>
                                      <p:to>
                                        <p:strVal val="hidden"/>
                                      </p:to>
                                    </p:se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1028"/>
                                        </p:tgtEl>
                                        <p:attrNameLst>
                                          <p:attrName>style.visibility</p:attrName>
                                        </p:attrNameLst>
                                      </p:cBhvr>
                                      <p:to>
                                        <p:strVal val="visible"/>
                                      </p:to>
                                    </p:set>
                                    <p:animEffect transition="in" filter="fade">
                                      <p:cBhvr>
                                        <p:cTn id="11" dur="1000"/>
                                        <p:tgtEl>
                                          <p:spTgt spid="1028"/>
                                        </p:tgtEl>
                                      </p:cBhvr>
                                    </p:animEffect>
                                    <p:anim calcmode="lin" valueType="num">
                                      <p:cBhvr>
                                        <p:cTn id="12" dur="1000" fill="hold"/>
                                        <p:tgtEl>
                                          <p:spTgt spid="1028"/>
                                        </p:tgtEl>
                                        <p:attrNameLst>
                                          <p:attrName>ppt_x</p:attrName>
                                        </p:attrNameLst>
                                      </p:cBhvr>
                                      <p:tavLst>
                                        <p:tav tm="0">
                                          <p:val>
                                            <p:strVal val="#ppt_x"/>
                                          </p:val>
                                        </p:tav>
                                        <p:tav tm="100000">
                                          <p:val>
                                            <p:strVal val="#ppt_x"/>
                                          </p:val>
                                        </p:tav>
                                      </p:tavLst>
                                    </p:anim>
                                    <p:anim calcmode="lin" valueType="num">
                                      <p:cBhvr>
                                        <p:cTn id="13" dur="1000" fill="hold"/>
                                        <p:tgtEl>
                                          <p:spTgt spid="1028"/>
                                        </p:tgtEl>
                                        <p:attrNameLst>
                                          <p:attrName>ppt_y</p:attrName>
                                        </p:attrNameLst>
                                      </p:cBhvr>
                                      <p:tavLst>
                                        <p:tav tm="0">
                                          <p:val>
                                            <p:strVal val="#ppt_y+.1"/>
                                          </p:val>
                                        </p:tav>
                                        <p:tav tm="100000">
                                          <p:val>
                                            <p:strVal val="#ppt_y"/>
                                          </p:val>
                                        </p:tav>
                                      </p:tavLst>
                                    </p:anim>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次级关注点</a:t>
            </a:r>
            <a:r>
              <a:rPr lang="zh-CN" altLang="en-US" dirty="0"/>
              <a:t>的</a:t>
            </a:r>
            <a:r>
              <a:rPr lang="zh-CN" altLang="zh-CN" dirty="0"/>
              <a:t>备选方案</a:t>
            </a:r>
            <a:endParaRPr lang="zh-CN" altLang="en-US" dirty="0"/>
          </a:p>
        </p:txBody>
      </p:sp>
      <p:sp>
        <p:nvSpPr>
          <p:cNvPr id="3" name="内容占位符 2"/>
          <p:cNvSpPr>
            <a:spLocks noGrp="1"/>
          </p:cNvSpPr>
          <p:nvPr>
            <p:ph idx="1"/>
          </p:nvPr>
        </p:nvSpPr>
        <p:spPr>
          <a:xfrm>
            <a:off x="2589212" y="1453243"/>
            <a:ext cx="8915400" cy="4457979"/>
          </a:xfrm>
        </p:spPr>
        <p:txBody>
          <a:bodyPr/>
          <a:lstStyle/>
          <a:p>
            <a:pPr marL="0" indent="0">
              <a:buNone/>
            </a:pPr>
            <a:r>
              <a:rPr lang="zh-CN" altLang="zh-CN" sz="2800" dirty="0"/>
              <a:t>直播数据处理方式</a:t>
            </a:r>
            <a:endParaRPr lang="en-US" altLang="zh-CN" sz="2800" dirty="0"/>
          </a:p>
          <a:p>
            <a:r>
              <a:rPr lang="zh-CN" altLang="zh-CN" dirty="0"/>
              <a:t>用于区分的参数：</a:t>
            </a:r>
          </a:p>
          <a:p>
            <a:r>
              <a:rPr lang="zh-CN" altLang="zh-CN" dirty="0"/>
              <a:t>可扩展性：需要增加一个新的功能，如回看直播（场景</a:t>
            </a:r>
            <a:r>
              <a:rPr lang="en-US" altLang="zh-CN" dirty="0"/>
              <a:t>13</a:t>
            </a:r>
            <a:r>
              <a:rPr lang="zh-CN" altLang="zh-CN" dirty="0"/>
              <a:t>）</a:t>
            </a:r>
          </a:p>
          <a:p>
            <a:r>
              <a:rPr lang="zh-CN" altLang="zh-CN" dirty="0"/>
              <a:t>性能：直播数据处理的性能要求</a:t>
            </a:r>
          </a:p>
          <a:p>
            <a:r>
              <a:rPr lang="zh-CN" altLang="zh-CN" dirty="0"/>
              <a:t>成本：存储直播数据需要较大成本</a:t>
            </a:r>
          </a:p>
          <a:p>
            <a:pPr marL="0" indent="0">
              <a:buNone/>
            </a:pP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4100309155"/>
              </p:ext>
            </p:extLst>
          </p:nvPr>
        </p:nvGraphicFramePr>
        <p:xfrm>
          <a:off x="2589212" y="3935185"/>
          <a:ext cx="8915400" cy="2171699"/>
        </p:xfrm>
        <a:graphic>
          <a:graphicData uri="http://schemas.openxmlformats.org/drawingml/2006/table">
            <a:tbl>
              <a:tblPr firstRow="1" firstCol="1" bandRow="1">
                <a:tableStyleId>{5C22544A-7EE6-4342-B048-85BDC9FD1C3A}</a:tableStyleId>
              </a:tblPr>
              <a:tblGrid>
                <a:gridCol w="1094811">
                  <a:extLst>
                    <a:ext uri="{9D8B030D-6E8A-4147-A177-3AD203B41FA5}">
                      <a16:colId xmlns:a16="http://schemas.microsoft.com/office/drawing/2014/main" xmlns="" val="20000"/>
                    </a:ext>
                  </a:extLst>
                </a:gridCol>
                <a:gridCol w="2426772">
                  <a:extLst>
                    <a:ext uri="{9D8B030D-6E8A-4147-A177-3AD203B41FA5}">
                      <a16:colId xmlns:a16="http://schemas.microsoft.com/office/drawing/2014/main" xmlns="" val="20001"/>
                    </a:ext>
                  </a:extLst>
                </a:gridCol>
                <a:gridCol w="1597640">
                  <a:extLst>
                    <a:ext uri="{9D8B030D-6E8A-4147-A177-3AD203B41FA5}">
                      <a16:colId xmlns:a16="http://schemas.microsoft.com/office/drawing/2014/main" xmlns="" val="20002"/>
                    </a:ext>
                  </a:extLst>
                </a:gridCol>
                <a:gridCol w="1898980">
                  <a:extLst>
                    <a:ext uri="{9D8B030D-6E8A-4147-A177-3AD203B41FA5}">
                      <a16:colId xmlns:a16="http://schemas.microsoft.com/office/drawing/2014/main" xmlns="" val="20003"/>
                    </a:ext>
                  </a:extLst>
                </a:gridCol>
                <a:gridCol w="1897197">
                  <a:extLst>
                    <a:ext uri="{9D8B030D-6E8A-4147-A177-3AD203B41FA5}">
                      <a16:colId xmlns:a16="http://schemas.microsoft.com/office/drawing/2014/main" xmlns="" val="20004"/>
                    </a:ext>
                  </a:extLst>
                </a:gridCol>
              </a:tblGrid>
              <a:tr h="616293">
                <a:tc>
                  <a:txBody>
                    <a:bodyPr/>
                    <a:lstStyle/>
                    <a:p>
                      <a:pPr algn="ctr">
                        <a:spcAft>
                          <a:spcPts val="0"/>
                        </a:spcAft>
                      </a:pPr>
                      <a:r>
                        <a:rPr lang="zh-CN" sz="1800" kern="100" dirty="0">
                          <a:effectLst/>
                          <a:latin typeface="幼圆" panose="02010509060101010101" pitchFamily="49" charset="-122"/>
                          <a:ea typeface="幼圆" panose="02010509060101010101" pitchFamily="49" charset="-122"/>
                          <a:cs typeface="Times New Roman" panose="02020603050405020304" pitchFamily="18" charset="0"/>
                        </a:rPr>
                        <a:t>编号</a:t>
                      </a:r>
                    </a:p>
                  </a:txBody>
                  <a:tcPr marL="68580" marR="68580" marT="0" marB="0" anchor="ctr"/>
                </a:tc>
                <a:tc>
                  <a:txBody>
                    <a:bodyPr/>
                    <a:lstStyle/>
                    <a:p>
                      <a:pPr algn="ctr">
                        <a:spcAft>
                          <a:spcPts val="0"/>
                        </a:spcAft>
                      </a:pPr>
                      <a:r>
                        <a:rPr lang="zh-CN" sz="1800" kern="100">
                          <a:effectLst/>
                          <a:latin typeface="幼圆" panose="02010509060101010101" pitchFamily="49" charset="-122"/>
                          <a:ea typeface="幼圆" panose="02010509060101010101" pitchFamily="49" charset="-122"/>
                          <a:cs typeface="Times New Roman" panose="02020603050405020304" pitchFamily="18" charset="0"/>
                        </a:rPr>
                        <a:t>方案名称</a:t>
                      </a:r>
                    </a:p>
                  </a:txBody>
                  <a:tcPr marL="68580" marR="68580" marT="0" marB="0" anchor="ctr"/>
                </a:tc>
                <a:tc>
                  <a:txBody>
                    <a:bodyPr/>
                    <a:lstStyle/>
                    <a:p>
                      <a:pPr algn="ctr">
                        <a:spcAft>
                          <a:spcPts val="0"/>
                        </a:spcAft>
                      </a:pPr>
                      <a:r>
                        <a:rPr lang="zh-CN" sz="1800" kern="100">
                          <a:effectLst/>
                          <a:latin typeface="幼圆" panose="02010509060101010101" pitchFamily="49" charset="-122"/>
                          <a:ea typeface="幼圆" panose="02010509060101010101" pitchFamily="49" charset="-122"/>
                          <a:cs typeface="Times New Roman" panose="02020603050405020304" pitchFamily="18" charset="0"/>
                        </a:rPr>
                        <a:t>可扩展性</a:t>
                      </a:r>
                    </a:p>
                  </a:txBody>
                  <a:tcPr marL="68580" marR="68580" marT="0" marB="0" anchor="ctr"/>
                </a:tc>
                <a:tc>
                  <a:txBody>
                    <a:bodyPr/>
                    <a:lstStyle/>
                    <a:p>
                      <a:pPr algn="ctr">
                        <a:spcAft>
                          <a:spcPts val="0"/>
                        </a:spcAft>
                      </a:pPr>
                      <a:r>
                        <a:rPr lang="zh-CN" sz="1800" kern="100">
                          <a:effectLst/>
                          <a:latin typeface="幼圆" panose="02010509060101010101" pitchFamily="49" charset="-122"/>
                          <a:ea typeface="幼圆" panose="02010509060101010101" pitchFamily="49" charset="-122"/>
                          <a:cs typeface="Times New Roman" panose="02020603050405020304" pitchFamily="18" charset="0"/>
                        </a:rPr>
                        <a:t>占用存储</a:t>
                      </a:r>
                    </a:p>
                  </a:txBody>
                  <a:tcPr marL="68580" marR="68580" marT="0" marB="0" anchor="ctr"/>
                </a:tc>
                <a:tc>
                  <a:txBody>
                    <a:bodyPr/>
                    <a:lstStyle/>
                    <a:p>
                      <a:pPr algn="ctr">
                        <a:spcAft>
                          <a:spcPts val="0"/>
                        </a:spcAft>
                      </a:pPr>
                      <a:r>
                        <a:rPr lang="zh-CN" sz="1800" kern="100">
                          <a:effectLst/>
                          <a:latin typeface="幼圆" panose="02010509060101010101" pitchFamily="49" charset="-122"/>
                          <a:ea typeface="幼圆" panose="02010509060101010101" pitchFamily="49" charset="-122"/>
                          <a:cs typeface="Times New Roman" panose="02020603050405020304" pitchFamily="18" charset="0"/>
                        </a:rPr>
                        <a:t>性能要求</a:t>
                      </a:r>
                    </a:p>
                  </a:txBody>
                  <a:tcPr marL="68580" marR="68580" marT="0" marB="0" anchor="ctr"/>
                </a:tc>
                <a:extLst>
                  <a:ext uri="{0D108BD9-81ED-4DB2-BD59-A6C34878D82A}">
                    <a16:rowId xmlns:a16="http://schemas.microsoft.com/office/drawing/2014/main" xmlns="" val="10000"/>
                  </a:ext>
                </a:extLst>
              </a:tr>
              <a:tr h="797268">
                <a:tc>
                  <a:txBody>
                    <a:bodyPr/>
                    <a:lstStyle/>
                    <a:p>
                      <a:pPr algn="ctr">
                        <a:spcAft>
                          <a:spcPts val="0"/>
                        </a:spcAft>
                      </a:pPr>
                      <a:r>
                        <a:rPr lang="en-US" sz="1800" kern="100">
                          <a:effectLst/>
                          <a:latin typeface="幼圆" panose="02010509060101010101" pitchFamily="49" charset="-122"/>
                          <a:ea typeface="幼圆" panose="02010509060101010101" pitchFamily="49" charset="-122"/>
                          <a:cs typeface="Times New Roman" panose="02020603050405020304" pitchFamily="18" charset="0"/>
                        </a:rPr>
                        <a:t>1</a:t>
                      </a:r>
                      <a:endParaRPr lang="zh-CN" sz="1800" kern="100">
                        <a:effectLst/>
                        <a:latin typeface="幼圆" panose="02010509060101010101" pitchFamily="49" charset="-122"/>
                        <a:ea typeface="幼圆" panose="020105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latin typeface="幼圆" panose="02010509060101010101" pitchFamily="49" charset="-122"/>
                          <a:ea typeface="幼圆" panose="02010509060101010101" pitchFamily="49" charset="-122"/>
                          <a:cs typeface="Times New Roman" panose="02020603050405020304" pitchFamily="18" charset="0"/>
                        </a:rPr>
                        <a:t>直接转发</a:t>
                      </a:r>
                    </a:p>
                  </a:txBody>
                  <a:tcPr marL="68580" marR="68580" marT="0" marB="0" anchor="ctr"/>
                </a:tc>
                <a:tc>
                  <a:txBody>
                    <a:bodyPr/>
                    <a:lstStyle/>
                    <a:p>
                      <a:pPr algn="ctr">
                        <a:spcAft>
                          <a:spcPts val="0"/>
                        </a:spcAft>
                      </a:pPr>
                      <a:r>
                        <a:rPr lang="zh-CN" sz="1800" kern="100">
                          <a:effectLst/>
                          <a:latin typeface="幼圆" panose="02010509060101010101" pitchFamily="49" charset="-122"/>
                          <a:ea typeface="幼圆" panose="02010509060101010101" pitchFamily="49" charset="-122"/>
                          <a:cs typeface="Times New Roman" panose="02020603050405020304" pitchFamily="18" charset="0"/>
                        </a:rPr>
                        <a:t>低</a:t>
                      </a:r>
                    </a:p>
                  </a:txBody>
                  <a:tcPr marL="68580" marR="68580" marT="0" marB="0" anchor="ctr"/>
                </a:tc>
                <a:tc>
                  <a:txBody>
                    <a:bodyPr/>
                    <a:lstStyle/>
                    <a:p>
                      <a:pPr algn="ctr">
                        <a:spcAft>
                          <a:spcPts val="0"/>
                        </a:spcAft>
                      </a:pPr>
                      <a:r>
                        <a:rPr lang="zh-CN" sz="1800" kern="100">
                          <a:effectLst/>
                          <a:latin typeface="幼圆" panose="02010509060101010101" pitchFamily="49" charset="-122"/>
                          <a:ea typeface="幼圆" panose="02010509060101010101" pitchFamily="49" charset="-122"/>
                          <a:cs typeface="Times New Roman" panose="02020603050405020304" pitchFamily="18" charset="0"/>
                        </a:rPr>
                        <a:t>无</a:t>
                      </a:r>
                    </a:p>
                  </a:txBody>
                  <a:tcPr marL="68580" marR="68580" marT="0" marB="0" anchor="ctr"/>
                </a:tc>
                <a:tc>
                  <a:txBody>
                    <a:bodyPr/>
                    <a:lstStyle/>
                    <a:p>
                      <a:pPr algn="ctr">
                        <a:spcAft>
                          <a:spcPts val="0"/>
                        </a:spcAft>
                      </a:pPr>
                      <a:r>
                        <a:rPr lang="zh-CN" sz="1800" kern="100">
                          <a:effectLst/>
                          <a:latin typeface="幼圆" panose="02010509060101010101" pitchFamily="49" charset="-122"/>
                          <a:ea typeface="幼圆" panose="02010509060101010101" pitchFamily="49" charset="-122"/>
                          <a:cs typeface="Times New Roman" panose="02020603050405020304" pitchFamily="18" charset="0"/>
                        </a:rPr>
                        <a:t>低</a:t>
                      </a:r>
                    </a:p>
                  </a:txBody>
                  <a:tcPr marL="68580" marR="68580" marT="0" marB="0" anchor="ctr"/>
                </a:tc>
                <a:extLst>
                  <a:ext uri="{0D108BD9-81ED-4DB2-BD59-A6C34878D82A}">
                    <a16:rowId xmlns:a16="http://schemas.microsoft.com/office/drawing/2014/main" xmlns="" val="10001"/>
                  </a:ext>
                </a:extLst>
              </a:tr>
              <a:tr h="758138">
                <a:tc>
                  <a:txBody>
                    <a:bodyPr/>
                    <a:lstStyle/>
                    <a:p>
                      <a:pPr algn="ctr">
                        <a:spcAft>
                          <a:spcPts val="0"/>
                        </a:spcAft>
                      </a:pPr>
                      <a:r>
                        <a:rPr lang="en-US" sz="1800" kern="100">
                          <a:effectLst/>
                          <a:latin typeface="幼圆" panose="02010509060101010101" pitchFamily="49" charset="-122"/>
                          <a:ea typeface="幼圆" panose="02010509060101010101" pitchFamily="49" charset="-122"/>
                          <a:cs typeface="Times New Roman" panose="02020603050405020304" pitchFamily="18" charset="0"/>
                        </a:rPr>
                        <a:t>2</a:t>
                      </a:r>
                      <a:endParaRPr lang="zh-CN" sz="1800" kern="100">
                        <a:effectLst/>
                        <a:latin typeface="幼圆" panose="02010509060101010101" pitchFamily="49" charset="-122"/>
                        <a:ea typeface="幼圆" panose="020105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800" kern="100" dirty="0">
                          <a:solidFill>
                            <a:srgbClr val="C00000"/>
                          </a:solidFill>
                          <a:effectLst/>
                          <a:latin typeface="幼圆" panose="02010509060101010101" pitchFamily="49" charset="-122"/>
                          <a:ea typeface="幼圆" panose="02010509060101010101" pitchFamily="49" charset="-122"/>
                          <a:cs typeface="Times New Roman" panose="02020603050405020304" pitchFamily="18" charset="0"/>
                        </a:rPr>
                        <a:t>边存储边转发</a:t>
                      </a:r>
                    </a:p>
                  </a:txBody>
                  <a:tcPr marL="68580" marR="68580" marT="0" marB="0" anchor="ctr"/>
                </a:tc>
                <a:tc>
                  <a:txBody>
                    <a:bodyPr/>
                    <a:lstStyle/>
                    <a:p>
                      <a:pPr algn="ctr">
                        <a:spcAft>
                          <a:spcPts val="0"/>
                        </a:spcAft>
                      </a:pPr>
                      <a:r>
                        <a:rPr lang="zh-CN" sz="1800" kern="100" dirty="0">
                          <a:effectLst/>
                          <a:latin typeface="幼圆" panose="02010509060101010101" pitchFamily="49" charset="-122"/>
                          <a:ea typeface="幼圆" panose="02010509060101010101" pitchFamily="49" charset="-122"/>
                          <a:cs typeface="Times New Roman" panose="02020603050405020304" pitchFamily="18" charset="0"/>
                        </a:rPr>
                        <a:t>高</a:t>
                      </a:r>
                    </a:p>
                  </a:txBody>
                  <a:tcPr marL="68580" marR="68580" marT="0" marB="0" anchor="ctr"/>
                </a:tc>
                <a:tc>
                  <a:txBody>
                    <a:bodyPr/>
                    <a:lstStyle/>
                    <a:p>
                      <a:pPr algn="ctr">
                        <a:spcAft>
                          <a:spcPts val="0"/>
                        </a:spcAft>
                      </a:pPr>
                      <a:r>
                        <a:rPr lang="zh-CN" sz="1800" kern="100">
                          <a:effectLst/>
                          <a:latin typeface="幼圆" panose="02010509060101010101" pitchFamily="49" charset="-122"/>
                          <a:ea typeface="幼圆" panose="02010509060101010101" pitchFamily="49" charset="-122"/>
                          <a:cs typeface="Times New Roman" panose="02020603050405020304" pitchFamily="18" charset="0"/>
                        </a:rPr>
                        <a:t>多</a:t>
                      </a:r>
                    </a:p>
                  </a:txBody>
                  <a:tcPr marL="68580" marR="68580" marT="0" marB="0" anchor="ctr"/>
                </a:tc>
                <a:tc>
                  <a:txBody>
                    <a:bodyPr/>
                    <a:lstStyle/>
                    <a:p>
                      <a:pPr algn="ctr">
                        <a:spcAft>
                          <a:spcPts val="0"/>
                        </a:spcAft>
                      </a:pPr>
                      <a:r>
                        <a:rPr lang="zh-CN" sz="1800" kern="100" dirty="0">
                          <a:effectLst/>
                          <a:latin typeface="幼圆" panose="02010509060101010101" pitchFamily="49" charset="-122"/>
                          <a:ea typeface="幼圆" panose="02010509060101010101" pitchFamily="49" charset="-122"/>
                          <a:cs typeface="Times New Roman" panose="02020603050405020304" pitchFamily="18" charset="0"/>
                        </a:rPr>
                        <a:t>高</a:t>
                      </a:r>
                    </a:p>
                  </a:txBody>
                  <a:tcPr marL="68580" marR="68580" marT="0" marB="0" anchor="ct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4852207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次级关注点</a:t>
            </a:r>
            <a:r>
              <a:rPr lang="zh-CN" altLang="en-US" dirty="0"/>
              <a:t>的</a:t>
            </a:r>
            <a:r>
              <a:rPr lang="zh-CN" altLang="zh-CN" dirty="0"/>
              <a:t>备选方案</a:t>
            </a:r>
            <a:endParaRPr lang="zh-CN" altLang="en-US" dirty="0"/>
          </a:p>
        </p:txBody>
      </p:sp>
      <p:sp>
        <p:nvSpPr>
          <p:cNvPr id="3" name="内容占位符 2"/>
          <p:cNvSpPr>
            <a:spLocks noGrp="1"/>
          </p:cNvSpPr>
          <p:nvPr>
            <p:ph idx="1"/>
          </p:nvPr>
        </p:nvSpPr>
        <p:spPr>
          <a:xfrm>
            <a:off x="2589212" y="1453243"/>
            <a:ext cx="8915400" cy="4457979"/>
          </a:xfrm>
        </p:spPr>
        <p:txBody>
          <a:bodyPr/>
          <a:lstStyle/>
          <a:p>
            <a:pPr marL="0" indent="0">
              <a:buNone/>
            </a:pPr>
            <a:r>
              <a:rPr lang="zh-CN" altLang="zh-CN" sz="2800" dirty="0"/>
              <a:t>直播数据处理效率</a:t>
            </a:r>
            <a:endParaRPr lang="en-US" altLang="zh-CN" sz="2800" dirty="0"/>
          </a:p>
          <a:p>
            <a:r>
              <a:rPr lang="zh-CN" altLang="zh-CN" dirty="0">
                <a:solidFill>
                  <a:schemeClr val="tx1"/>
                </a:solidFill>
              </a:rPr>
              <a:t>用于区分的参数：</a:t>
            </a:r>
          </a:p>
          <a:p>
            <a:r>
              <a:rPr lang="zh-CN" altLang="zh-CN" dirty="0">
                <a:solidFill>
                  <a:schemeClr val="tx1"/>
                </a:solidFill>
              </a:rPr>
              <a:t>性能，服务器对于直播数据处理的性能要求</a:t>
            </a:r>
          </a:p>
          <a:p>
            <a:r>
              <a:rPr lang="zh-CN" altLang="zh-CN" dirty="0">
                <a:solidFill>
                  <a:schemeClr val="tx1"/>
                </a:solidFill>
              </a:rPr>
              <a:t>可用性，服务失效需要修复（场景</a:t>
            </a:r>
            <a:r>
              <a:rPr lang="en-US" altLang="zh-CN" dirty="0">
                <a:solidFill>
                  <a:schemeClr val="tx1"/>
                </a:solidFill>
              </a:rPr>
              <a:t>11</a:t>
            </a:r>
            <a:r>
              <a:rPr lang="zh-CN" altLang="zh-CN" dirty="0">
                <a:solidFill>
                  <a:schemeClr val="tx1"/>
                </a:solidFill>
              </a:rPr>
              <a:t>）</a:t>
            </a:r>
          </a:p>
          <a:p>
            <a:r>
              <a:rPr lang="zh-CN" altLang="zh-CN" dirty="0">
                <a:solidFill>
                  <a:schemeClr val="tx1"/>
                </a:solidFill>
              </a:rPr>
              <a:t>可用性，直播数据流中断（场景</a:t>
            </a:r>
            <a:r>
              <a:rPr lang="en-US" altLang="zh-CN" dirty="0">
                <a:solidFill>
                  <a:schemeClr val="tx1"/>
                </a:solidFill>
              </a:rPr>
              <a:t>12</a:t>
            </a:r>
            <a:r>
              <a:rPr lang="zh-CN" altLang="zh-CN" dirty="0">
                <a:solidFill>
                  <a:schemeClr val="tx1"/>
                </a:solidFill>
              </a:rPr>
              <a:t>）</a:t>
            </a:r>
          </a:p>
          <a:p>
            <a:endParaRPr lang="zh-CN" altLang="zh-CN" dirty="0"/>
          </a:p>
          <a:p>
            <a:pPr marL="0" indent="0">
              <a:buNone/>
            </a:pP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3618473232"/>
              </p:ext>
            </p:extLst>
          </p:nvPr>
        </p:nvGraphicFramePr>
        <p:xfrm>
          <a:off x="2589212" y="3935185"/>
          <a:ext cx="8915400" cy="2171699"/>
        </p:xfrm>
        <a:graphic>
          <a:graphicData uri="http://schemas.openxmlformats.org/drawingml/2006/table">
            <a:tbl>
              <a:tblPr firstRow="1" firstCol="1" bandRow="1">
                <a:tableStyleId>{5C22544A-7EE6-4342-B048-85BDC9FD1C3A}</a:tableStyleId>
              </a:tblPr>
              <a:tblGrid>
                <a:gridCol w="1094811">
                  <a:extLst>
                    <a:ext uri="{9D8B030D-6E8A-4147-A177-3AD203B41FA5}">
                      <a16:colId xmlns:a16="http://schemas.microsoft.com/office/drawing/2014/main" xmlns="" val="20000"/>
                    </a:ext>
                  </a:extLst>
                </a:gridCol>
                <a:gridCol w="2426772">
                  <a:extLst>
                    <a:ext uri="{9D8B030D-6E8A-4147-A177-3AD203B41FA5}">
                      <a16:colId xmlns:a16="http://schemas.microsoft.com/office/drawing/2014/main" xmlns="" val="20001"/>
                    </a:ext>
                  </a:extLst>
                </a:gridCol>
                <a:gridCol w="1597640">
                  <a:extLst>
                    <a:ext uri="{9D8B030D-6E8A-4147-A177-3AD203B41FA5}">
                      <a16:colId xmlns:a16="http://schemas.microsoft.com/office/drawing/2014/main" xmlns="" val="20002"/>
                    </a:ext>
                  </a:extLst>
                </a:gridCol>
                <a:gridCol w="1898980">
                  <a:extLst>
                    <a:ext uri="{9D8B030D-6E8A-4147-A177-3AD203B41FA5}">
                      <a16:colId xmlns:a16="http://schemas.microsoft.com/office/drawing/2014/main" xmlns="" val="20003"/>
                    </a:ext>
                  </a:extLst>
                </a:gridCol>
                <a:gridCol w="1897197">
                  <a:extLst>
                    <a:ext uri="{9D8B030D-6E8A-4147-A177-3AD203B41FA5}">
                      <a16:colId xmlns:a16="http://schemas.microsoft.com/office/drawing/2014/main" xmlns="" val="20004"/>
                    </a:ext>
                  </a:extLst>
                </a:gridCol>
              </a:tblGrid>
              <a:tr h="616293">
                <a:tc>
                  <a:txBody>
                    <a:bodyPr/>
                    <a:lstStyle/>
                    <a:p>
                      <a:pPr algn="ctr">
                        <a:spcAft>
                          <a:spcPts val="0"/>
                        </a:spcAft>
                      </a:pPr>
                      <a:r>
                        <a:rPr lang="zh-CN" sz="1800" kern="100" dirty="0">
                          <a:effectLst/>
                        </a:rPr>
                        <a:t>编号</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方案名称</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dirty="0">
                          <a:effectLst/>
                        </a:rPr>
                        <a:t>处理速率</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可用性</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成本</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0"/>
                  </a:ext>
                </a:extLst>
              </a:tr>
              <a:tr h="797268">
                <a:tc>
                  <a:txBody>
                    <a:bodyPr/>
                    <a:lstStyle/>
                    <a:p>
                      <a:pPr algn="ctr">
                        <a:spcAft>
                          <a:spcPts val="0"/>
                        </a:spcAft>
                      </a:pPr>
                      <a:r>
                        <a:rPr lang="en-US" sz="1800" kern="100">
                          <a:effectLst/>
                        </a:rPr>
                        <a:t>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dirty="0">
                          <a:solidFill>
                            <a:srgbClr val="C00000"/>
                          </a:solidFill>
                          <a:effectLst/>
                        </a:rPr>
                        <a:t>存储和转发分离</a:t>
                      </a:r>
                      <a:endParaRPr lang="zh-CN" sz="1800"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快</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中</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中</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1"/>
                  </a:ext>
                </a:extLst>
              </a:tr>
              <a:tr h="758138">
                <a:tc>
                  <a:txBody>
                    <a:bodyPr/>
                    <a:lstStyle/>
                    <a:p>
                      <a:pPr algn="ctr">
                        <a:spcAft>
                          <a:spcPts val="0"/>
                        </a:spcAft>
                      </a:pPr>
                      <a:r>
                        <a:rPr lang="en-US" sz="1800" kern="100">
                          <a:effectLst/>
                        </a:rPr>
                        <a:t>2</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dirty="0">
                          <a:solidFill>
                            <a:srgbClr val="C00000"/>
                          </a:solidFill>
                          <a:effectLst/>
                        </a:rPr>
                        <a:t>使用多台存储</a:t>
                      </a:r>
                      <a:r>
                        <a:rPr lang="en-US" sz="1800" kern="100" dirty="0">
                          <a:solidFill>
                            <a:srgbClr val="C00000"/>
                          </a:solidFill>
                          <a:effectLst/>
                        </a:rPr>
                        <a:t>/</a:t>
                      </a:r>
                      <a:r>
                        <a:rPr lang="zh-CN" sz="1800" kern="100" dirty="0">
                          <a:solidFill>
                            <a:srgbClr val="C00000"/>
                          </a:solidFill>
                          <a:effectLst/>
                        </a:rPr>
                        <a:t>转发服务器</a:t>
                      </a:r>
                      <a:endParaRPr lang="zh-CN" sz="1800"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快</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高</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dirty="0">
                          <a:effectLst/>
                        </a:rPr>
                        <a:t>高</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361226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次级关注点</a:t>
            </a:r>
            <a:r>
              <a:rPr lang="zh-CN" altLang="en-US" dirty="0"/>
              <a:t>的</a:t>
            </a:r>
            <a:r>
              <a:rPr lang="zh-CN" altLang="zh-CN" dirty="0"/>
              <a:t>备选方案</a:t>
            </a:r>
            <a:endParaRPr lang="zh-CN" altLang="en-US" dirty="0"/>
          </a:p>
        </p:txBody>
      </p:sp>
      <p:sp>
        <p:nvSpPr>
          <p:cNvPr id="3" name="内容占位符 2"/>
          <p:cNvSpPr>
            <a:spLocks noGrp="1"/>
          </p:cNvSpPr>
          <p:nvPr>
            <p:ph idx="1"/>
          </p:nvPr>
        </p:nvSpPr>
        <p:spPr>
          <a:xfrm>
            <a:off x="2589212" y="1654945"/>
            <a:ext cx="8915400" cy="3777622"/>
          </a:xfrm>
        </p:spPr>
        <p:txBody>
          <a:bodyPr/>
          <a:lstStyle/>
          <a:p>
            <a:pPr marL="0" indent="0">
              <a:buNone/>
            </a:pPr>
            <a:r>
              <a:rPr lang="zh-CN" altLang="zh-CN" sz="2800" dirty="0"/>
              <a:t>直播观看默认设置</a:t>
            </a:r>
            <a:endParaRPr lang="en-US" altLang="zh-CN" sz="2800" dirty="0"/>
          </a:p>
          <a:p>
            <a:r>
              <a:rPr lang="zh-CN" altLang="zh-CN" dirty="0">
                <a:solidFill>
                  <a:schemeClr val="tx1"/>
                </a:solidFill>
              </a:rPr>
              <a:t>用于区分的参数：</a:t>
            </a:r>
          </a:p>
          <a:p>
            <a:r>
              <a:rPr lang="zh-CN" altLang="zh-CN" dirty="0">
                <a:solidFill>
                  <a:schemeClr val="tx1"/>
                </a:solidFill>
              </a:rPr>
              <a:t>性能，服务器对于直播数据处理的性能要求</a:t>
            </a:r>
          </a:p>
          <a:p>
            <a:r>
              <a:rPr lang="zh-CN" altLang="zh-CN" dirty="0">
                <a:solidFill>
                  <a:schemeClr val="tx1"/>
                </a:solidFill>
              </a:rPr>
              <a:t>可用性，服务失效需要修复（场景</a:t>
            </a:r>
            <a:r>
              <a:rPr lang="en-US" altLang="zh-CN" dirty="0">
                <a:solidFill>
                  <a:schemeClr val="tx1"/>
                </a:solidFill>
              </a:rPr>
              <a:t>11</a:t>
            </a:r>
            <a:r>
              <a:rPr lang="zh-CN" altLang="zh-CN" dirty="0">
                <a:solidFill>
                  <a:schemeClr val="tx1"/>
                </a:solidFill>
              </a:rPr>
              <a:t>）</a:t>
            </a:r>
          </a:p>
          <a:p>
            <a:r>
              <a:rPr lang="zh-CN" altLang="zh-CN" dirty="0">
                <a:solidFill>
                  <a:schemeClr val="tx1"/>
                </a:solidFill>
              </a:rPr>
              <a:t>可用性，直播数据流中断（场景</a:t>
            </a:r>
            <a:r>
              <a:rPr lang="en-US" altLang="zh-CN" dirty="0">
                <a:solidFill>
                  <a:schemeClr val="tx1"/>
                </a:solidFill>
              </a:rPr>
              <a:t>12</a:t>
            </a:r>
            <a:r>
              <a:rPr lang="zh-CN" altLang="zh-CN" dirty="0">
                <a:solidFill>
                  <a:schemeClr val="tx1"/>
                </a:solidFill>
              </a:rPr>
              <a:t>）</a:t>
            </a:r>
          </a:p>
          <a:p>
            <a:endParaRPr lang="zh-CN" altLang="zh-CN" dirty="0"/>
          </a:p>
          <a:p>
            <a:pPr marL="0" indent="0">
              <a:buNone/>
            </a:pP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162060483"/>
              </p:ext>
            </p:extLst>
          </p:nvPr>
        </p:nvGraphicFramePr>
        <p:xfrm>
          <a:off x="2589213" y="4137485"/>
          <a:ext cx="8915399" cy="1708423"/>
        </p:xfrm>
        <a:graphic>
          <a:graphicData uri="http://schemas.openxmlformats.org/drawingml/2006/table">
            <a:tbl>
              <a:tblPr firstRow="1" firstCol="1" bandRow="1">
                <a:tableStyleId>{5C22544A-7EE6-4342-B048-85BDC9FD1C3A}</a:tableStyleId>
              </a:tblPr>
              <a:tblGrid>
                <a:gridCol w="1390802">
                  <a:extLst>
                    <a:ext uri="{9D8B030D-6E8A-4147-A177-3AD203B41FA5}">
                      <a16:colId xmlns:a16="http://schemas.microsoft.com/office/drawing/2014/main" xmlns="" val="20000"/>
                    </a:ext>
                  </a:extLst>
                </a:gridCol>
                <a:gridCol w="3086511">
                  <a:extLst>
                    <a:ext uri="{9D8B030D-6E8A-4147-A177-3AD203B41FA5}">
                      <a16:colId xmlns:a16="http://schemas.microsoft.com/office/drawing/2014/main" xmlns="" val="20001"/>
                    </a:ext>
                  </a:extLst>
                </a:gridCol>
                <a:gridCol w="2030928">
                  <a:extLst>
                    <a:ext uri="{9D8B030D-6E8A-4147-A177-3AD203B41FA5}">
                      <a16:colId xmlns:a16="http://schemas.microsoft.com/office/drawing/2014/main" xmlns="" val="20002"/>
                    </a:ext>
                  </a:extLst>
                </a:gridCol>
                <a:gridCol w="2407158">
                  <a:extLst>
                    <a:ext uri="{9D8B030D-6E8A-4147-A177-3AD203B41FA5}">
                      <a16:colId xmlns:a16="http://schemas.microsoft.com/office/drawing/2014/main" xmlns="" val="20003"/>
                    </a:ext>
                  </a:extLst>
                </a:gridCol>
              </a:tblGrid>
              <a:tr h="359368">
                <a:tc>
                  <a:txBody>
                    <a:bodyPr/>
                    <a:lstStyle/>
                    <a:p>
                      <a:pPr algn="ctr">
                        <a:spcAft>
                          <a:spcPts val="0"/>
                        </a:spcAft>
                      </a:pPr>
                      <a:r>
                        <a:rPr lang="zh-CN" sz="1800" kern="100" dirty="0">
                          <a:effectLst/>
                        </a:rPr>
                        <a:t>编号</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dirty="0">
                          <a:effectLst/>
                        </a:rPr>
                        <a:t>方案名称</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视频质量</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视频流畅度</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0"/>
                  </a:ext>
                </a:extLst>
              </a:tr>
              <a:tr h="464897">
                <a:tc>
                  <a:txBody>
                    <a:bodyPr/>
                    <a:lstStyle/>
                    <a:p>
                      <a:pPr algn="ctr">
                        <a:spcAft>
                          <a:spcPts val="0"/>
                        </a:spcAft>
                      </a:pPr>
                      <a:r>
                        <a:rPr lang="en-US" sz="1800" kern="100">
                          <a:effectLst/>
                        </a:rPr>
                        <a:t>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质量优先</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高</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根据网络情况</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1"/>
                  </a:ext>
                </a:extLst>
              </a:tr>
              <a:tr h="442079">
                <a:tc>
                  <a:txBody>
                    <a:bodyPr/>
                    <a:lstStyle/>
                    <a:p>
                      <a:pPr algn="ctr">
                        <a:spcAft>
                          <a:spcPts val="0"/>
                        </a:spcAft>
                      </a:pPr>
                      <a:r>
                        <a:rPr lang="en-US" sz="1800" kern="100">
                          <a:effectLst/>
                        </a:rPr>
                        <a:t>2</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流畅优先</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低</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高</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2"/>
                  </a:ext>
                </a:extLst>
              </a:tr>
              <a:tr h="442079">
                <a:tc>
                  <a:txBody>
                    <a:bodyPr/>
                    <a:lstStyle/>
                    <a:p>
                      <a:pPr algn="ctr">
                        <a:spcAft>
                          <a:spcPts val="0"/>
                        </a:spcAft>
                      </a:pPr>
                      <a:r>
                        <a:rPr lang="en-US" sz="1800" kern="100">
                          <a:effectLst/>
                        </a:rPr>
                        <a:t>3</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dirty="0">
                          <a:solidFill>
                            <a:srgbClr val="C00000"/>
                          </a:solidFill>
                          <a:effectLst/>
                        </a:rPr>
                        <a:t>智能推荐</a:t>
                      </a:r>
                      <a:endParaRPr lang="zh-CN" sz="1800"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不定</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dirty="0">
                          <a:effectLst/>
                        </a:rPr>
                        <a:t>不定</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9355534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ADD</a:t>
            </a:r>
            <a:r>
              <a:rPr lang="zh-CN" altLang="en-US" dirty="0"/>
              <a:t>方法结果</a:t>
            </a:r>
          </a:p>
        </p:txBody>
      </p:sp>
      <p:sp>
        <p:nvSpPr>
          <p:cNvPr id="3" name="内容占位符 2"/>
          <p:cNvSpPr>
            <a:spLocks noGrp="1"/>
          </p:cNvSpPr>
          <p:nvPr>
            <p:ph idx="1"/>
          </p:nvPr>
        </p:nvSpPr>
        <p:spPr>
          <a:xfrm>
            <a:off x="2589212" y="1562100"/>
            <a:ext cx="8915400" cy="3777622"/>
          </a:xfrm>
        </p:spPr>
        <p:txBody>
          <a:bodyPr/>
          <a:lstStyle/>
          <a:p>
            <a:r>
              <a:rPr lang="zh-CN" altLang="en-US" dirty="0"/>
              <a:t>模块视图</a:t>
            </a:r>
            <a:endParaRPr lang="en-US" altLang="zh-CN" dirty="0"/>
          </a:p>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9354" y="1774371"/>
            <a:ext cx="9627261" cy="4953000"/>
          </a:xfrm>
          <a:prstGeom prst="rect">
            <a:avLst/>
          </a:prstGeom>
        </p:spPr>
      </p:pic>
    </p:spTree>
    <p:extLst>
      <p:ext uri="{BB962C8B-B14F-4D97-AF65-F5344CB8AC3E}">
        <p14:creationId xmlns:p14="http://schemas.microsoft.com/office/powerpoint/2010/main" val="19673623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ADD</a:t>
            </a:r>
            <a:r>
              <a:rPr lang="zh-CN" altLang="en-US" dirty="0"/>
              <a:t>方法结果</a:t>
            </a:r>
          </a:p>
        </p:txBody>
      </p:sp>
      <p:sp>
        <p:nvSpPr>
          <p:cNvPr id="3" name="内容占位符 2"/>
          <p:cNvSpPr>
            <a:spLocks noGrp="1"/>
          </p:cNvSpPr>
          <p:nvPr>
            <p:ph idx="1"/>
          </p:nvPr>
        </p:nvSpPr>
        <p:spPr>
          <a:xfrm>
            <a:off x="2589212" y="1562100"/>
            <a:ext cx="8915400" cy="3777622"/>
          </a:xfrm>
        </p:spPr>
        <p:txBody>
          <a:bodyPr/>
          <a:lstStyle/>
          <a:p>
            <a:r>
              <a:rPr lang="en-US" altLang="zh-CN" dirty="0"/>
              <a:t>C&amp;C</a:t>
            </a:r>
            <a:r>
              <a:rPr lang="zh-CN" altLang="en-US" dirty="0"/>
              <a:t>视图</a:t>
            </a:r>
            <a:endParaRPr lang="en-US" altLang="zh-CN" dirty="0"/>
          </a:p>
          <a:p>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5212" y="624110"/>
            <a:ext cx="7296788" cy="6441405"/>
          </a:xfrm>
          <a:prstGeom prst="rect">
            <a:avLst/>
          </a:prstGeom>
        </p:spPr>
      </p:pic>
    </p:spTree>
    <p:extLst>
      <p:ext uri="{BB962C8B-B14F-4D97-AF65-F5344CB8AC3E}">
        <p14:creationId xmlns:p14="http://schemas.microsoft.com/office/powerpoint/2010/main" val="21321313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ADD</a:t>
            </a:r>
            <a:r>
              <a:rPr lang="zh-CN" altLang="en-US" dirty="0"/>
              <a:t>方法结果</a:t>
            </a:r>
          </a:p>
        </p:txBody>
      </p:sp>
      <p:sp>
        <p:nvSpPr>
          <p:cNvPr id="3" name="内容占位符 2"/>
          <p:cNvSpPr>
            <a:spLocks noGrp="1"/>
          </p:cNvSpPr>
          <p:nvPr>
            <p:ph idx="1"/>
          </p:nvPr>
        </p:nvSpPr>
        <p:spPr>
          <a:xfrm>
            <a:off x="2589212" y="1562100"/>
            <a:ext cx="8915400" cy="3777622"/>
          </a:xfrm>
        </p:spPr>
        <p:txBody>
          <a:bodyPr/>
          <a:lstStyle/>
          <a:p>
            <a:r>
              <a:rPr lang="zh-CN" altLang="en-US" dirty="0"/>
              <a:t>直播</a:t>
            </a:r>
            <a:r>
              <a:rPr lang="en-US" altLang="zh-CN" dirty="0"/>
              <a:t>C&amp;C</a:t>
            </a:r>
          </a:p>
          <a:p>
            <a:endParaRPr lang="zh-CN" altLang="en-US" dirty="0"/>
          </a:p>
        </p:txBody>
      </p:sp>
      <p:pic>
        <p:nvPicPr>
          <p:cNvPr id="5" name="图片 4"/>
          <p:cNvPicPr>
            <a:picLocks noChangeAspect="1"/>
          </p:cNvPicPr>
          <p:nvPr/>
        </p:nvPicPr>
        <p:blipFill>
          <a:blip r:embed="rId2"/>
          <a:stretch>
            <a:fillRect/>
          </a:stretch>
        </p:blipFill>
        <p:spPr>
          <a:xfrm>
            <a:off x="4192772" y="1264555"/>
            <a:ext cx="7892548" cy="5302806"/>
          </a:xfrm>
          <a:prstGeom prst="rect">
            <a:avLst/>
          </a:prstGeom>
        </p:spPr>
      </p:pic>
    </p:spTree>
    <p:extLst>
      <p:ext uri="{BB962C8B-B14F-4D97-AF65-F5344CB8AC3E}">
        <p14:creationId xmlns:p14="http://schemas.microsoft.com/office/powerpoint/2010/main" val="28417035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C/S</a:t>
            </a:r>
            <a:r>
              <a:rPr lang="zh-CN" altLang="en-US" dirty="0"/>
              <a:t>架构的</a:t>
            </a:r>
            <a:r>
              <a:rPr lang="en-US" altLang="zh-CN" dirty="0"/>
              <a:t>ATAM</a:t>
            </a:r>
            <a:endParaRPr lang="zh-CN" altLang="en-US" dirty="0"/>
          </a:p>
        </p:txBody>
      </p:sp>
      <p:graphicFrame>
        <p:nvGraphicFramePr>
          <p:cNvPr id="4" name="内容占位符 3"/>
          <p:cNvGraphicFramePr>
            <a:graphicFrameLocks noGrp="1"/>
          </p:cNvGraphicFramePr>
          <p:nvPr>
            <p:ph idx="1"/>
            <p:extLst/>
          </p:nvPr>
        </p:nvGraphicFramePr>
        <p:xfrm>
          <a:off x="2592925" y="1354495"/>
          <a:ext cx="8592147" cy="5328410"/>
        </p:xfrm>
        <a:graphic>
          <a:graphicData uri="http://schemas.openxmlformats.org/drawingml/2006/table">
            <a:tbl>
              <a:tblPr>
                <a:tableStyleId>{5C22544A-7EE6-4342-B048-85BDC9FD1C3A}</a:tableStyleId>
              </a:tblPr>
              <a:tblGrid>
                <a:gridCol w="1967059">
                  <a:extLst>
                    <a:ext uri="{9D8B030D-6E8A-4147-A177-3AD203B41FA5}">
                      <a16:colId xmlns:a16="http://schemas.microsoft.com/office/drawing/2014/main" xmlns="" val="20000"/>
                    </a:ext>
                  </a:extLst>
                </a:gridCol>
                <a:gridCol w="1429673">
                  <a:extLst>
                    <a:ext uri="{9D8B030D-6E8A-4147-A177-3AD203B41FA5}">
                      <a16:colId xmlns:a16="http://schemas.microsoft.com/office/drawing/2014/main" xmlns="" val="20001"/>
                    </a:ext>
                  </a:extLst>
                </a:gridCol>
                <a:gridCol w="1571832">
                  <a:extLst>
                    <a:ext uri="{9D8B030D-6E8A-4147-A177-3AD203B41FA5}">
                      <a16:colId xmlns:a16="http://schemas.microsoft.com/office/drawing/2014/main" xmlns="" val="20002"/>
                    </a:ext>
                  </a:extLst>
                </a:gridCol>
                <a:gridCol w="1638377">
                  <a:extLst>
                    <a:ext uri="{9D8B030D-6E8A-4147-A177-3AD203B41FA5}">
                      <a16:colId xmlns:a16="http://schemas.microsoft.com/office/drawing/2014/main" xmlns="" val="20003"/>
                    </a:ext>
                  </a:extLst>
                </a:gridCol>
                <a:gridCol w="1985206">
                  <a:extLst>
                    <a:ext uri="{9D8B030D-6E8A-4147-A177-3AD203B41FA5}">
                      <a16:colId xmlns:a16="http://schemas.microsoft.com/office/drawing/2014/main" xmlns="" val="20004"/>
                    </a:ext>
                  </a:extLst>
                </a:gridCol>
              </a:tblGrid>
              <a:tr h="187380">
                <a:tc>
                  <a:txBody>
                    <a:bodyPr/>
                    <a:lstStyle/>
                    <a:p>
                      <a:pPr algn="ctr">
                        <a:spcAft>
                          <a:spcPts val="0"/>
                        </a:spcAft>
                      </a:pPr>
                      <a:r>
                        <a:rPr lang="zh-CN" sz="1800" kern="100" dirty="0">
                          <a:solidFill>
                            <a:schemeClr val="bg1"/>
                          </a:solidFill>
                          <a:effectLst/>
                        </a:rPr>
                        <a:t>场景</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accent1"/>
                    </a:solidFill>
                  </a:tcPr>
                </a:tc>
                <a:tc gridSpan="4">
                  <a:txBody>
                    <a:bodyPr/>
                    <a:lstStyle/>
                    <a:p>
                      <a:pPr algn="ctr">
                        <a:spcAft>
                          <a:spcPts val="0"/>
                        </a:spcAft>
                      </a:pPr>
                      <a:r>
                        <a:rPr lang="zh-CN" sz="1800" kern="100" dirty="0">
                          <a:effectLst/>
                        </a:rPr>
                        <a:t>用户请求直播后获得响应</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0"/>
                  </a:ext>
                </a:extLst>
              </a:tr>
              <a:tr h="285352">
                <a:tc>
                  <a:txBody>
                    <a:bodyPr/>
                    <a:lstStyle/>
                    <a:p>
                      <a:pPr algn="ctr">
                        <a:spcAft>
                          <a:spcPts val="0"/>
                        </a:spcAft>
                      </a:pPr>
                      <a:r>
                        <a:rPr lang="zh-CN" sz="1800" kern="100" dirty="0">
                          <a:solidFill>
                            <a:schemeClr val="bg1"/>
                          </a:solidFill>
                          <a:effectLst/>
                        </a:rPr>
                        <a:t>属性</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accent1"/>
                    </a:solidFill>
                  </a:tcPr>
                </a:tc>
                <a:tc gridSpan="4">
                  <a:txBody>
                    <a:bodyPr/>
                    <a:lstStyle/>
                    <a:p>
                      <a:pPr algn="ctr">
                        <a:spcAft>
                          <a:spcPts val="0"/>
                        </a:spcAft>
                      </a:pPr>
                      <a:r>
                        <a:rPr lang="zh-CN" sz="1800" kern="100" dirty="0">
                          <a:effectLst/>
                        </a:rPr>
                        <a:t>性能</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rgbClr val="E1CDCC"/>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1"/>
                  </a:ext>
                </a:extLst>
              </a:tr>
              <a:tr h="285352">
                <a:tc>
                  <a:txBody>
                    <a:bodyPr/>
                    <a:lstStyle/>
                    <a:p>
                      <a:pPr algn="ctr">
                        <a:spcAft>
                          <a:spcPts val="0"/>
                        </a:spcAft>
                      </a:pPr>
                      <a:r>
                        <a:rPr lang="zh-CN" sz="1800" kern="100" dirty="0">
                          <a:solidFill>
                            <a:schemeClr val="bg1"/>
                          </a:solidFill>
                          <a:effectLst/>
                        </a:rPr>
                        <a:t>环境</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accent1"/>
                    </a:solidFill>
                  </a:tcPr>
                </a:tc>
                <a:tc gridSpan="4">
                  <a:txBody>
                    <a:bodyPr/>
                    <a:lstStyle/>
                    <a:p>
                      <a:pPr algn="ctr">
                        <a:spcAft>
                          <a:spcPts val="0"/>
                        </a:spcAft>
                      </a:pPr>
                      <a:r>
                        <a:rPr lang="zh-CN" sz="1800" kern="100" dirty="0">
                          <a:effectLst/>
                        </a:rPr>
                        <a:t>正常操作</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2"/>
                  </a:ext>
                </a:extLst>
              </a:tr>
              <a:tr h="285352">
                <a:tc>
                  <a:txBody>
                    <a:bodyPr/>
                    <a:lstStyle/>
                    <a:p>
                      <a:pPr algn="ctr">
                        <a:spcAft>
                          <a:spcPts val="0"/>
                        </a:spcAft>
                      </a:pPr>
                      <a:r>
                        <a:rPr lang="zh-CN" sz="1800" kern="100" dirty="0">
                          <a:solidFill>
                            <a:schemeClr val="bg1"/>
                          </a:solidFill>
                          <a:effectLst/>
                        </a:rPr>
                        <a:t>刺激</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accent1"/>
                    </a:solidFill>
                  </a:tcPr>
                </a:tc>
                <a:tc gridSpan="4">
                  <a:txBody>
                    <a:bodyPr/>
                    <a:lstStyle/>
                    <a:p>
                      <a:pPr algn="ctr">
                        <a:spcAft>
                          <a:spcPts val="0"/>
                        </a:spcAft>
                      </a:pPr>
                      <a:r>
                        <a:rPr lang="zh-CN" sz="1800" kern="100" dirty="0">
                          <a:effectLst/>
                        </a:rPr>
                        <a:t>用户请求直播</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rgbClr val="E1CDCC"/>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3"/>
                  </a:ext>
                </a:extLst>
              </a:tr>
              <a:tr h="554255">
                <a:tc>
                  <a:txBody>
                    <a:bodyPr/>
                    <a:lstStyle/>
                    <a:p>
                      <a:pPr algn="ctr">
                        <a:spcAft>
                          <a:spcPts val="0"/>
                        </a:spcAft>
                      </a:pPr>
                      <a:r>
                        <a:rPr lang="zh-CN" sz="1800" kern="100" dirty="0">
                          <a:solidFill>
                            <a:schemeClr val="bg1"/>
                          </a:solidFill>
                          <a:effectLst/>
                        </a:rPr>
                        <a:t>响应</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accent1"/>
                    </a:solidFill>
                  </a:tcPr>
                </a:tc>
                <a:tc gridSpan="4">
                  <a:txBody>
                    <a:bodyPr/>
                    <a:lstStyle/>
                    <a:p>
                      <a:pPr algn="ctr">
                        <a:spcAft>
                          <a:spcPts val="0"/>
                        </a:spcAft>
                      </a:pPr>
                      <a:r>
                        <a:rPr lang="zh-CN" sz="1800" kern="100" dirty="0">
                          <a:effectLst/>
                        </a:rPr>
                        <a:t>客户端向服务器</a:t>
                      </a:r>
                      <a:r>
                        <a:rPr lang="en-US" sz="1800" kern="100" dirty="0">
                          <a:effectLst/>
                        </a:rPr>
                        <a:t>/</a:t>
                      </a:r>
                      <a:r>
                        <a:rPr lang="zh-CN" sz="1800" kern="100" dirty="0">
                          <a:effectLst/>
                        </a:rPr>
                        <a:t>客户端发出一次请求后的响应时间应少于</a:t>
                      </a:r>
                      <a:r>
                        <a:rPr lang="en-US" sz="1800" kern="100" dirty="0">
                          <a:effectLst/>
                        </a:rPr>
                        <a:t>2s</a:t>
                      </a:r>
                      <a:endParaRPr lang="zh-CN" sz="1800" kern="100" dirty="0">
                        <a:effectLst/>
                        <a:latin typeface="Songti SC"/>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4"/>
                  </a:ext>
                </a:extLst>
              </a:tr>
              <a:tr h="285352">
                <a:tc>
                  <a:txBody>
                    <a:bodyPr/>
                    <a:lstStyle/>
                    <a:p>
                      <a:pPr algn="ctr">
                        <a:spcAft>
                          <a:spcPts val="0"/>
                        </a:spcAft>
                      </a:pPr>
                      <a:r>
                        <a:rPr lang="zh-CN" sz="1800" kern="100" dirty="0">
                          <a:solidFill>
                            <a:schemeClr val="bg1"/>
                          </a:solidFill>
                          <a:effectLst/>
                        </a:rPr>
                        <a:t>构架决策</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accent1"/>
                    </a:solidFill>
                  </a:tcPr>
                </a:tc>
                <a:tc>
                  <a:txBody>
                    <a:bodyPr/>
                    <a:lstStyle/>
                    <a:p>
                      <a:pPr algn="ctr">
                        <a:spcAft>
                          <a:spcPts val="0"/>
                        </a:spcAft>
                      </a:pPr>
                      <a:r>
                        <a:rPr lang="zh-CN" sz="1800" kern="100" dirty="0">
                          <a:effectLst/>
                        </a:rPr>
                        <a:t>敏感点</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rgbClr val="E1CDCC"/>
                    </a:solidFill>
                  </a:tcPr>
                </a:tc>
                <a:tc>
                  <a:txBody>
                    <a:bodyPr/>
                    <a:lstStyle/>
                    <a:p>
                      <a:pPr algn="ctr">
                        <a:spcAft>
                          <a:spcPts val="0"/>
                        </a:spcAft>
                      </a:pPr>
                      <a:r>
                        <a:rPr lang="zh-CN" sz="1800" kern="100" dirty="0">
                          <a:effectLst/>
                        </a:rPr>
                        <a:t>权衡点</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rgbClr val="E1CDCC"/>
                    </a:solidFill>
                  </a:tcPr>
                </a:tc>
                <a:tc>
                  <a:txBody>
                    <a:bodyPr/>
                    <a:lstStyle/>
                    <a:p>
                      <a:pPr algn="ctr">
                        <a:spcAft>
                          <a:spcPts val="0"/>
                        </a:spcAft>
                      </a:pPr>
                      <a:r>
                        <a:rPr lang="zh-CN" sz="1800" kern="100" dirty="0">
                          <a:effectLst/>
                        </a:rPr>
                        <a:t>有风险决策</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rgbClr val="E1CDCC"/>
                    </a:solidFill>
                  </a:tcPr>
                </a:tc>
                <a:tc>
                  <a:txBody>
                    <a:bodyPr/>
                    <a:lstStyle/>
                    <a:p>
                      <a:pPr algn="ctr">
                        <a:spcAft>
                          <a:spcPts val="0"/>
                        </a:spcAft>
                      </a:pPr>
                      <a:r>
                        <a:rPr lang="zh-CN" sz="1800" kern="100" dirty="0">
                          <a:effectLst/>
                        </a:rPr>
                        <a:t>无风险决策</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rgbClr val="E1CDCC"/>
                    </a:solidFill>
                  </a:tcPr>
                </a:tc>
                <a:extLst>
                  <a:ext uri="{0D108BD9-81ED-4DB2-BD59-A6C34878D82A}">
                    <a16:rowId xmlns:a16="http://schemas.microsoft.com/office/drawing/2014/main" xmlns="" val="10005"/>
                  </a:ext>
                </a:extLst>
              </a:tr>
              <a:tr h="554255">
                <a:tc>
                  <a:txBody>
                    <a:bodyPr/>
                    <a:lstStyle/>
                    <a:p>
                      <a:pPr algn="ctr">
                        <a:spcAft>
                          <a:spcPts val="0"/>
                        </a:spcAft>
                      </a:pPr>
                      <a:r>
                        <a:rPr lang="zh-CN" sz="1800" kern="100" dirty="0">
                          <a:solidFill>
                            <a:schemeClr val="bg1"/>
                          </a:solidFill>
                          <a:effectLst/>
                        </a:rPr>
                        <a:t>使用分布式服务器</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accent1"/>
                    </a:solidFill>
                  </a:tcPr>
                </a:tc>
                <a:tc>
                  <a:txBody>
                    <a:bodyPr/>
                    <a:lstStyle/>
                    <a:p>
                      <a:pPr algn="ctr">
                        <a:spcAft>
                          <a:spcPts val="0"/>
                        </a:spcAft>
                      </a:pPr>
                      <a:r>
                        <a:rPr lang="en-US" sz="1800" kern="100" dirty="0">
                          <a:effectLst/>
                        </a:rPr>
                        <a:t>S1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T1, T2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N1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6"/>
                  </a:ext>
                </a:extLst>
              </a:tr>
              <a:tr h="554255">
                <a:tc>
                  <a:txBody>
                    <a:bodyPr/>
                    <a:lstStyle/>
                    <a:p>
                      <a:pPr algn="ctr">
                        <a:spcAft>
                          <a:spcPts val="0"/>
                        </a:spcAft>
                      </a:pPr>
                      <a:r>
                        <a:rPr lang="zh-CN" sz="1800" kern="100" dirty="0">
                          <a:solidFill>
                            <a:schemeClr val="bg1"/>
                          </a:solidFill>
                          <a:effectLst/>
                        </a:rPr>
                        <a:t>提升服务器带宽</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accent1"/>
                    </a:solidFill>
                  </a:tcPr>
                </a:tc>
                <a:tc>
                  <a:txBody>
                    <a:bodyPr/>
                    <a:lstStyle/>
                    <a:p>
                      <a:pPr algn="ctr">
                        <a:spcAft>
                          <a:spcPts val="0"/>
                        </a:spcAft>
                      </a:pPr>
                      <a:r>
                        <a:rPr lang="en-US" sz="1800" kern="100" dirty="0">
                          <a:effectLst/>
                        </a:rPr>
                        <a:t>S2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rgbClr val="E1CDCC"/>
                    </a:solidFill>
                  </a:tcPr>
                </a:tc>
                <a:tc>
                  <a:txBody>
                    <a:bodyPr/>
                    <a:lstStyle/>
                    <a:p>
                      <a:pPr algn="ctr">
                        <a:spcAft>
                          <a:spcPts val="0"/>
                        </a:spcAft>
                      </a:pPr>
                      <a:r>
                        <a:rPr lang="en-US" sz="1800" kern="100" dirty="0">
                          <a:effectLst/>
                        </a:rPr>
                        <a:t>T1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rgbClr val="E1CDCC"/>
                    </a:solidFill>
                  </a:tcPr>
                </a:tc>
                <a:tc>
                  <a:txBody>
                    <a:bodyPr/>
                    <a:lstStyle/>
                    <a:p>
                      <a:pPr algn="ctr">
                        <a:spcAft>
                          <a:spcPts val="0"/>
                        </a:spcAft>
                      </a:pPr>
                      <a:r>
                        <a:rPr lang="en-US" sz="1800" kern="100" dirty="0">
                          <a:effectLst/>
                        </a:rPr>
                        <a:t>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rgbClr val="E1CDCC"/>
                    </a:solidFill>
                  </a:tcPr>
                </a:tc>
                <a:tc>
                  <a:txBody>
                    <a:bodyPr/>
                    <a:lstStyle/>
                    <a:p>
                      <a:pPr algn="ctr">
                        <a:spcAft>
                          <a:spcPts val="0"/>
                        </a:spcAft>
                      </a:pPr>
                      <a:r>
                        <a:rPr lang="en-US" sz="1800" kern="100" dirty="0">
                          <a:effectLst/>
                        </a:rPr>
                        <a:t>N2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rgbClr val="E1CDCC"/>
                    </a:solidFill>
                  </a:tcPr>
                </a:tc>
                <a:extLst>
                  <a:ext uri="{0D108BD9-81ED-4DB2-BD59-A6C34878D82A}">
                    <a16:rowId xmlns:a16="http://schemas.microsoft.com/office/drawing/2014/main" xmlns="" val="10007"/>
                  </a:ext>
                </a:extLst>
              </a:tr>
              <a:tr h="285352">
                <a:tc>
                  <a:txBody>
                    <a:bodyPr/>
                    <a:lstStyle/>
                    <a:p>
                      <a:pPr algn="ctr">
                        <a:spcAft>
                          <a:spcPts val="0"/>
                        </a:spcAft>
                      </a:pPr>
                      <a:r>
                        <a:rPr lang="zh-CN" sz="1800" kern="100" dirty="0">
                          <a:solidFill>
                            <a:schemeClr val="bg1"/>
                          </a:solidFill>
                          <a:effectLst/>
                        </a:rPr>
                        <a:t>边存储边转发</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accent1"/>
                    </a:solidFill>
                  </a:tcPr>
                </a:tc>
                <a:tc>
                  <a:txBody>
                    <a:bodyPr/>
                    <a:lstStyle/>
                    <a:p>
                      <a:pPr algn="ctr">
                        <a:spcAft>
                          <a:spcPts val="0"/>
                        </a:spcAft>
                      </a:pPr>
                      <a:r>
                        <a:rPr lang="en-US" sz="1800" kern="100">
                          <a:effectLst/>
                        </a:rPr>
                        <a:t>S3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N3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8"/>
                  </a:ext>
                </a:extLst>
              </a:tr>
              <a:tr h="1108509">
                <a:tc>
                  <a:txBody>
                    <a:bodyPr/>
                    <a:lstStyle/>
                    <a:p>
                      <a:pPr algn="ctr">
                        <a:spcAft>
                          <a:spcPts val="0"/>
                        </a:spcAft>
                      </a:pPr>
                      <a:r>
                        <a:rPr lang="zh-CN" sz="1800" kern="100" dirty="0">
                          <a:solidFill>
                            <a:schemeClr val="bg1"/>
                          </a:solidFill>
                          <a:effectLst/>
                        </a:rPr>
                        <a:t>存储和转发分离并使用多台存储</a:t>
                      </a:r>
                      <a:r>
                        <a:rPr lang="en-US" sz="1800" kern="100" dirty="0">
                          <a:solidFill>
                            <a:schemeClr val="bg1"/>
                          </a:solidFill>
                          <a:effectLst/>
                        </a:rPr>
                        <a:t>/</a:t>
                      </a:r>
                      <a:r>
                        <a:rPr lang="zh-CN" sz="1800" kern="100" dirty="0">
                          <a:solidFill>
                            <a:schemeClr val="bg1"/>
                          </a:solidFill>
                          <a:effectLst/>
                        </a:rPr>
                        <a:t>转发服务器</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accent1"/>
                    </a:solidFill>
                  </a:tcPr>
                </a:tc>
                <a:tc>
                  <a:txBody>
                    <a:bodyPr/>
                    <a:lstStyle/>
                    <a:p>
                      <a:pPr algn="ctr">
                        <a:spcAft>
                          <a:spcPts val="0"/>
                        </a:spcAft>
                      </a:pPr>
                      <a:r>
                        <a:rPr lang="en-US" sz="1800" kern="100" dirty="0">
                          <a:effectLst/>
                        </a:rPr>
                        <a:t>S4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rgbClr val="E1CDCC"/>
                    </a:solidFill>
                  </a:tcPr>
                </a:tc>
                <a:tc>
                  <a:txBody>
                    <a:bodyPr/>
                    <a:lstStyle/>
                    <a:p>
                      <a:pPr algn="ctr">
                        <a:spcAft>
                          <a:spcPts val="0"/>
                        </a:spcAft>
                      </a:pPr>
                      <a:r>
                        <a:rPr lang="en-US" sz="1800" kern="100" dirty="0">
                          <a:effectLst/>
                        </a:rPr>
                        <a:t>T1,T2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rgbClr val="E1CDCC"/>
                    </a:solidFill>
                  </a:tcPr>
                </a:tc>
                <a:tc>
                  <a:txBody>
                    <a:bodyPr/>
                    <a:lstStyle/>
                    <a:p>
                      <a:pPr algn="ctr">
                        <a:spcAft>
                          <a:spcPts val="0"/>
                        </a:spcAft>
                      </a:pPr>
                      <a:r>
                        <a:rPr lang="en-US" sz="1800" kern="100" dirty="0">
                          <a:effectLst/>
                        </a:rPr>
                        <a:t>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rgbClr val="E1CDCC"/>
                    </a:solidFill>
                  </a:tcPr>
                </a:tc>
                <a:tc>
                  <a:txBody>
                    <a:bodyPr/>
                    <a:lstStyle/>
                    <a:p>
                      <a:pPr algn="ctr">
                        <a:spcAft>
                          <a:spcPts val="0"/>
                        </a:spcAft>
                      </a:pPr>
                      <a:r>
                        <a:rPr lang="en-US" sz="1800" kern="100" dirty="0">
                          <a:effectLst/>
                        </a:rPr>
                        <a:t>N4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rgbClr val="E1CDCC"/>
                    </a:solidFill>
                  </a:tcPr>
                </a:tc>
                <a:extLst>
                  <a:ext uri="{0D108BD9-81ED-4DB2-BD59-A6C34878D82A}">
                    <a16:rowId xmlns:a16="http://schemas.microsoft.com/office/drawing/2014/main" xmlns="" val="10009"/>
                  </a:ext>
                </a:extLst>
              </a:tr>
              <a:tr h="856056">
                <a:tc>
                  <a:txBody>
                    <a:bodyPr/>
                    <a:lstStyle/>
                    <a:p>
                      <a:pPr algn="ctr">
                        <a:spcAft>
                          <a:spcPts val="0"/>
                        </a:spcAft>
                      </a:pPr>
                      <a:r>
                        <a:rPr lang="zh-CN" sz="1800" kern="100" dirty="0">
                          <a:solidFill>
                            <a:schemeClr val="bg1"/>
                          </a:solidFill>
                          <a:effectLst/>
                        </a:rPr>
                        <a:t>理由</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accent1"/>
                    </a:solidFill>
                  </a:tcPr>
                </a:tc>
                <a:tc gridSpan="4">
                  <a:txBody>
                    <a:bodyPr/>
                    <a:lstStyle/>
                    <a:p>
                      <a:pPr marL="342900" lvl="0" indent="-342900" algn="ctr">
                        <a:spcAft>
                          <a:spcPts val="0"/>
                        </a:spcAft>
                        <a:buFont typeface="+mj-lt"/>
                        <a:buAutoNum type="arabicPeriod"/>
                      </a:pPr>
                      <a:r>
                        <a:rPr lang="zh-CN" sz="1800" kern="100" dirty="0">
                          <a:effectLst/>
                        </a:rPr>
                        <a:t>使用分布式服务器和多台存储</a:t>
                      </a:r>
                      <a:r>
                        <a:rPr lang="en-US" sz="1800" kern="100" dirty="0">
                          <a:effectLst/>
                        </a:rPr>
                        <a:t>/</a:t>
                      </a:r>
                      <a:r>
                        <a:rPr lang="zh-CN" sz="1800" kern="100" dirty="0">
                          <a:effectLst/>
                        </a:rPr>
                        <a:t>转发服务器提高了系统的性能但同时也极大地增加了成本开销，而且维护多台服务器的管理更复杂，降低了系统的可维护性。</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41194814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场景</a:t>
            </a:r>
            <a:r>
              <a:rPr lang="en-US" altLang="zh-CN" dirty="0"/>
              <a:t>1-</a:t>
            </a:r>
            <a:r>
              <a:rPr lang="zh-CN" altLang="en-US" dirty="0"/>
              <a:t>续</a:t>
            </a:r>
          </a:p>
        </p:txBody>
      </p:sp>
      <p:sp>
        <p:nvSpPr>
          <p:cNvPr id="5" name="内容占位符 4"/>
          <p:cNvSpPr>
            <a:spLocks noGrp="1"/>
          </p:cNvSpPr>
          <p:nvPr>
            <p:ph idx="1"/>
          </p:nvPr>
        </p:nvSpPr>
        <p:spPr>
          <a:xfrm>
            <a:off x="2592925" y="1925377"/>
            <a:ext cx="8915400" cy="3777622"/>
          </a:xfrm>
        </p:spPr>
        <p:txBody>
          <a:bodyPr/>
          <a:lstStyle/>
          <a:p>
            <a:r>
              <a:rPr lang="zh-CN" altLang="en-US" dirty="0"/>
              <a:t>架构图</a:t>
            </a:r>
          </a:p>
        </p:txBody>
      </p:sp>
      <p:pic>
        <p:nvPicPr>
          <p:cNvPr id="8" name="图片 7" descr="直播c.png"/>
          <p:cNvPicPr/>
          <p:nvPr/>
        </p:nvPicPr>
        <p:blipFill>
          <a:blip r:embed="rId2" cstate="print"/>
          <a:stretch>
            <a:fillRect/>
          </a:stretch>
        </p:blipFill>
        <p:spPr>
          <a:xfrm>
            <a:off x="4519448" y="409730"/>
            <a:ext cx="7184872" cy="6158710"/>
          </a:xfrm>
          <a:prstGeom prst="rect">
            <a:avLst/>
          </a:prstGeom>
        </p:spPr>
      </p:pic>
    </p:spTree>
    <p:extLst>
      <p:ext uri="{BB962C8B-B14F-4D97-AF65-F5344CB8AC3E}">
        <p14:creationId xmlns:p14="http://schemas.microsoft.com/office/powerpoint/2010/main" val="34482368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两种架构模式对比</a:t>
            </a:r>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559397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性能对比</a:t>
            </a:r>
          </a:p>
        </p:txBody>
      </p:sp>
      <p:sp>
        <p:nvSpPr>
          <p:cNvPr id="3" name="文本占位符 2"/>
          <p:cNvSpPr>
            <a:spLocks noGrp="1"/>
          </p:cNvSpPr>
          <p:nvPr>
            <p:ph type="body" idx="1"/>
          </p:nvPr>
        </p:nvSpPr>
        <p:spPr/>
        <p:txBody>
          <a:bodyPr/>
          <a:lstStyle/>
          <a:p>
            <a:r>
              <a:rPr lang="en-US" altLang="zh-CN" dirty="0"/>
              <a:t>P2P</a:t>
            </a:r>
            <a:endParaRPr lang="zh-CN" altLang="en-US" dirty="0"/>
          </a:p>
        </p:txBody>
      </p:sp>
      <p:sp>
        <p:nvSpPr>
          <p:cNvPr id="4" name="内容占位符 3"/>
          <p:cNvSpPr>
            <a:spLocks noGrp="1"/>
          </p:cNvSpPr>
          <p:nvPr>
            <p:ph sz="half" idx="2"/>
          </p:nvPr>
        </p:nvSpPr>
        <p:spPr/>
        <p:txBody>
          <a:bodyPr>
            <a:normAutofit/>
          </a:bodyPr>
          <a:lstStyle/>
          <a:p>
            <a:r>
              <a:rPr lang="zh-CN" altLang="en-US" sz="2400" dirty="0"/>
              <a:t>节点数越多，网络性能越好</a:t>
            </a:r>
            <a:endParaRPr lang="en-US" altLang="zh-CN" sz="2400" dirty="0"/>
          </a:p>
          <a:p>
            <a:r>
              <a:rPr lang="zh-CN" altLang="en-US" sz="2400" dirty="0"/>
              <a:t>提高传输效率和通信质量</a:t>
            </a:r>
            <a:endParaRPr lang="en-US" altLang="zh-CN" sz="2400" dirty="0"/>
          </a:p>
          <a:p>
            <a:endParaRPr lang="en-US" altLang="zh-CN" sz="2400" dirty="0"/>
          </a:p>
        </p:txBody>
      </p:sp>
      <p:sp>
        <p:nvSpPr>
          <p:cNvPr id="5" name="文本占位符 4"/>
          <p:cNvSpPr>
            <a:spLocks noGrp="1"/>
          </p:cNvSpPr>
          <p:nvPr>
            <p:ph type="body" sz="quarter" idx="3"/>
          </p:nvPr>
        </p:nvSpPr>
        <p:spPr/>
        <p:txBody>
          <a:bodyPr/>
          <a:lstStyle/>
          <a:p>
            <a:r>
              <a:rPr lang="en-US" altLang="zh-CN" dirty="0"/>
              <a:t>C/S</a:t>
            </a:r>
            <a:endParaRPr lang="zh-CN" altLang="en-US" dirty="0"/>
          </a:p>
        </p:txBody>
      </p:sp>
      <p:sp>
        <p:nvSpPr>
          <p:cNvPr id="6" name="内容占位符 5"/>
          <p:cNvSpPr>
            <a:spLocks noGrp="1"/>
          </p:cNvSpPr>
          <p:nvPr>
            <p:ph sz="quarter" idx="4"/>
          </p:nvPr>
        </p:nvSpPr>
        <p:spPr/>
        <p:txBody>
          <a:bodyPr>
            <a:normAutofit/>
          </a:bodyPr>
          <a:lstStyle/>
          <a:p>
            <a:r>
              <a:rPr lang="zh-CN" altLang="en-US" sz="2400" dirty="0"/>
              <a:t>随着节点增加，服务器负载越来越重，一旦服务器崩溃，整个网络也随之瘫痪</a:t>
            </a:r>
            <a:endParaRPr lang="en-US" altLang="zh-CN" sz="2400" dirty="0"/>
          </a:p>
          <a:p>
            <a:r>
              <a:rPr lang="zh-CN" altLang="en-US" sz="2400" dirty="0"/>
              <a:t>需要通过增加服务器数量来提升性能，成本高</a:t>
            </a:r>
            <a:endParaRPr lang="en-US" altLang="zh-CN" sz="2400" dirty="0"/>
          </a:p>
          <a:p>
            <a:endParaRPr lang="zh-CN" altLang="en-US" sz="2400" dirty="0"/>
          </a:p>
        </p:txBody>
      </p:sp>
    </p:spTree>
    <p:extLst>
      <p:ext uri="{BB962C8B-B14F-4D97-AF65-F5344CB8AC3E}">
        <p14:creationId xmlns:p14="http://schemas.microsoft.com/office/powerpoint/2010/main" val="31820968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8675" y="501134"/>
            <a:ext cx="2925178" cy="523220"/>
          </a:xfrm>
          <a:prstGeom prst="rect">
            <a:avLst/>
          </a:prstGeom>
          <a:noFill/>
        </p:spPr>
        <p:txBody>
          <a:bodyPr wrap="square" rtlCol="0">
            <a:spAutoFit/>
          </a:bodyPr>
          <a:lstStyle/>
          <a:p>
            <a:r>
              <a:rPr lang="zh-CN" altLang="en-US" sz="2800" dirty="0"/>
              <a:t>其他功能需求</a:t>
            </a:r>
          </a:p>
        </p:txBody>
      </p:sp>
      <p:pic>
        <p:nvPicPr>
          <p:cNvPr id="2050" name="Picture 2" descr="http://i6.qhimg.com/t0105ecc023232c9fd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730" y="1075153"/>
            <a:ext cx="2822223" cy="176106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pic22.nipic.com/20120624/2786001_093712663001_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5530" y="3157954"/>
            <a:ext cx="3175938" cy="31759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757333" y="1265128"/>
            <a:ext cx="6197600" cy="3785652"/>
          </a:xfrm>
          <a:prstGeom prst="rect">
            <a:avLst/>
          </a:prstGeom>
          <a:noFill/>
        </p:spPr>
        <p:txBody>
          <a:bodyPr wrap="square" rtlCol="0">
            <a:spAutoFit/>
          </a:bodyPr>
          <a:lstStyle/>
          <a:p>
            <a:r>
              <a:rPr lang="en-US" altLang="zh-CN" sz="2400" dirty="0"/>
              <a:t>1</a:t>
            </a:r>
            <a:r>
              <a:rPr lang="zh-CN" altLang="en-US" sz="2400" dirty="0"/>
              <a:t>）健康管理： 管理个人的每日运动、身体、睡眠状况，可以实现可穿戴设备的数据采集。</a:t>
            </a:r>
            <a:endParaRPr lang="en-US" altLang="zh-CN" sz="2400" dirty="0"/>
          </a:p>
          <a:p>
            <a:r>
              <a:rPr lang="zh-CN" altLang="en-US" sz="2400" dirty="0"/>
              <a:t/>
            </a:r>
            <a:br>
              <a:rPr lang="zh-CN" altLang="en-US" sz="2400" dirty="0"/>
            </a:br>
            <a:r>
              <a:rPr lang="en-US" altLang="zh-CN" sz="2400" dirty="0"/>
              <a:t>2) </a:t>
            </a:r>
            <a:r>
              <a:rPr lang="zh-CN" altLang="en-US" sz="2400" dirty="0"/>
              <a:t>用户管理：管理员可以对账户进行增删改查，普通用户可以注册，修改个人账户信息。</a:t>
            </a:r>
            <a:endParaRPr lang="en-US" altLang="zh-CN" sz="2400" dirty="0"/>
          </a:p>
          <a:p>
            <a:r>
              <a:rPr lang="zh-CN" altLang="en-US" sz="2400" dirty="0"/>
              <a:t/>
            </a:r>
            <a:br>
              <a:rPr lang="zh-CN" altLang="en-US" sz="2400" dirty="0"/>
            </a:br>
            <a:r>
              <a:rPr lang="en-US" altLang="zh-CN" sz="2400" dirty="0"/>
              <a:t>3) </a:t>
            </a:r>
            <a:r>
              <a:rPr lang="zh-CN" altLang="en-US" sz="2400" dirty="0"/>
              <a:t>建议管理：教练、医生针对用户建议。</a:t>
            </a:r>
            <a:endParaRPr lang="en-US" altLang="zh-CN" sz="2400" dirty="0"/>
          </a:p>
          <a:p>
            <a:r>
              <a:rPr lang="zh-CN" altLang="en-US" sz="2400" dirty="0"/>
              <a:t/>
            </a:r>
            <a:br>
              <a:rPr lang="zh-CN" altLang="en-US" sz="2400" dirty="0"/>
            </a:br>
            <a:r>
              <a:rPr lang="en-US" altLang="zh-CN" sz="2400" dirty="0"/>
              <a:t>4) </a:t>
            </a:r>
            <a:r>
              <a:rPr lang="zh-CN" altLang="en-US" sz="2400" dirty="0"/>
              <a:t>统计分析： 查看历史数据的统计分析，回顾个人健康历程，从而进一步帮助后期计划</a:t>
            </a:r>
          </a:p>
        </p:txBody>
      </p:sp>
    </p:spTree>
    <p:extLst>
      <p:ext uri="{BB962C8B-B14F-4D97-AF65-F5344CB8AC3E}">
        <p14:creationId xmlns:p14="http://schemas.microsoft.com/office/powerpoint/2010/main" val="25626132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安全性对比</a:t>
            </a:r>
          </a:p>
        </p:txBody>
      </p:sp>
      <p:sp>
        <p:nvSpPr>
          <p:cNvPr id="3" name="文本占位符 2"/>
          <p:cNvSpPr>
            <a:spLocks noGrp="1"/>
          </p:cNvSpPr>
          <p:nvPr>
            <p:ph type="body" idx="1"/>
          </p:nvPr>
        </p:nvSpPr>
        <p:spPr/>
        <p:txBody>
          <a:bodyPr/>
          <a:lstStyle/>
          <a:p>
            <a:r>
              <a:rPr lang="en-US" altLang="zh-CN" dirty="0"/>
              <a:t>P2P</a:t>
            </a:r>
            <a:endParaRPr lang="zh-CN" altLang="en-US" dirty="0"/>
          </a:p>
        </p:txBody>
      </p:sp>
      <p:sp>
        <p:nvSpPr>
          <p:cNvPr id="4" name="内容占位符 3"/>
          <p:cNvSpPr>
            <a:spLocks noGrp="1"/>
          </p:cNvSpPr>
          <p:nvPr>
            <p:ph sz="half" idx="2"/>
          </p:nvPr>
        </p:nvSpPr>
        <p:spPr/>
        <p:txBody>
          <a:bodyPr>
            <a:normAutofit/>
          </a:bodyPr>
          <a:lstStyle/>
          <a:p>
            <a:r>
              <a:rPr lang="zh-CN" altLang="en-US" sz="2400" dirty="0">
                <a:solidFill>
                  <a:schemeClr val="tx1"/>
                </a:solidFill>
              </a:rPr>
              <a:t>信息共享</a:t>
            </a:r>
            <a:r>
              <a:rPr lang="zh-CN" altLang="en-US" sz="2400" dirty="0"/>
              <a:t>，用户自由度高，带来随机性和不确定性，数据安全性难以保证</a:t>
            </a:r>
            <a:endParaRPr lang="en-US" altLang="zh-CN" sz="2400" dirty="0"/>
          </a:p>
          <a:p>
            <a:r>
              <a:rPr lang="zh-CN" altLang="en-US" sz="2400" dirty="0"/>
              <a:t>安全策略、备份策略复杂，成本高</a:t>
            </a:r>
            <a:endParaRPr lang="en-US" altLang="zh-CN" sz="2400" dirty="0"/>
          </a:p>
          <a:p>
            <a:endParaRPr lang="en-US" altLang="zh-CN" sz="2400" dirty="0"/>
          </a:p>
        </p:txBody>
      </p:sp>
      <p:sp>
        <p:nvSpPr>
          <p:cNvPr id="5" name="文本占位符 4"/>
          <p:cNvSpPr>
            <a:spLocks noGrp="1"/>
          </p:cNvSpPr>
          <p:nvPr>
            <p:ph type="body" sz="quarter" idx="3"/>
          </p:nvPr>
        </p:nvSpPr>
        <p:spPr/>
        <p:txBody>
          <a:bodyPr/>
          <a:lstStyle/>
          <a:p>
            <a:r>
              <a:rPr lang="en-US" altLang="zh-CN" dirty="0"/>
              <a:t>C/S</a:t>
            </a:r>
            <a:endParaRPr lang="zh-CN" altLang="en-US" dirty="0"/>
          </a:p>
        </p:txBody>
      </p:sp>
      <p:sp>
        <p:nvSpPr>
          <p:cNvPr id="6" name="内容占位符 5"/>
          <p:cNvSpPr>
            <a:spLocks noGrp="1"/>
          </p:cNvSpPr>
          <p:nvPr>
            <p:ph sz="quarter" idx="4"/>
          </p:nvPr>
        </p:nvSpPr>
        <p:spPr/>
        <p:txBody>
          <a:bodyPr>
            <a:normAutofit/>
          </a:bodyPr>
          <a:lstStyle/>
          <a:p>
            <a:r>
              <a:rPr lang="zh-CN" altLang="en-US" sz="2400" dirty="0"/>
              <a:t>数据与控制流方向单一，高度集中，安全措施实现相对简单</a:t>
            </a:r>
            <a:endParaRPr lang="en-US" altLang="zh-CN" sz="2400" dirty="0"/>
          </a:p>
          <a:p>
            <a:r>
              <a:rPr lang="zh-CN" altLang="en-US" sz="2400" dirty="0"/>
              <a:t>一旦服务器被攻击，损失很大</a:t>
            </a:r>
          </a:p>
        </p:txBody>
      </p:sp>
    </p:spTree>
    <p:extLst>
      <p:ext uri="{BB962C8B-B14F-4D97-AF65-F5344CB8AC3E}">
        <p14:creationId xmlns:p14="http://schemas.microsoft.com/office/powerpoint/2010/main" val="31820968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资源利用对比</a:t>
            </a:r>
          </a:p>
        </p:txBody>
      </p:sp>
      <p:sp>
        <p:nvSpPr>
          <p:cNvPr id="3" name="文本占位符 2"/>
          <p:cNvSpPr>
            <a:spLocks noGrp="1"/>
          </p:cNvSpPr>
          <p:nvPr>
            <p:ph type="body" idx="1"/>
          </p:nvPr>
        </p:nvSpPr>
        <p:spPr/>
        <p:txBody>
          <a:bodyPr/>
          <a:lstStyle/>
          <a:p>
            <a:r>
              <a:rPr lang="en-US" altLang="zh-CN" dirty="0"/>
              <a:t>P2P</a:t>
            </a:r>
            <a:endParaRPr lang="zh-CN" altLang="en-US" dirty="0"/>
          </a:p>
        </p:txBody>
      </p:sp>
      <p:sp>
        <p:nvSpPr>
          <p:cNvPr id="4" name="内容占位符 3"/>
          <p:cNvSpPr>
            <a:spLocks noGrp="1"/>
          </p:cNvSpPr>
          <p:nvPr>
            <p:ph sz="half" idx="2"/>
          </p:nvPr>
        </p:nvSpPr>
        <p:spPr/>
        <p:txBody>
          <a:bodyPr>
            <a:normAutofit/>
          </a:bodyPr>
          <a:lstStyle/>
          <a:p>
            <a:r>
              <a:rPr lang="zh-CN" altLang="en-US" sz="2400" dirty="0"/>
              <a:t>能够有效的利用所有节点上的各种资源</a:t>
            </a:r>
            <a:endParaRPr lang="en-US" altLang="zh-CN" sz="2400" dirty="0"/>
          </a:p>
          <a:p>
            <a:r>
              <a:rPr lang="zh-CN" altLang="en-US" sz="2400" dirty="0"/>
              <a:t>占用客户端资源</a:t>
            </a:r>
            <a:endParaRPr lang="en-US" altLang="zh-CN" sz="2400" dirty="0"/>
          </a:p>
          <a:p>
            <a:pPr lvl="1"/>
            <a:r>
              <a:rPr lang="zh-CN" altLang="en-US" sz="2200" dirty="0"/>
              <a:t>存储</a:t>
            </a:r>
            <a:endParaRPr lang="en-US" altLang="zh-CN" sz="2200" dirty="0"/>
          </a:p>
          <a:p>
            <a:pPr lvl="1"/>
            <a:r>
              <a:rPr lang="zh-CN" altLang="en-US" sz="2000" dirty="0"/>
              <a:t>处理</a:t>
            </a:r>
            <a:endParaRPr lang="en-US" altLang="zh-CN" sz="2000" dirty="0"/>
          </a:p>
        </p:txBody>
      </p:sp>
      <p:sp>
        <p:nvSpPr>
          <p:cNvPr id="5" name="文本占位符 4"/>
          <p:cNvSpPr>
            <a:spLocks noGrp="1"/>
          </p:cNvSpPr>
          <p:nvPr>
            <p:ph type="body" sz="quarter" idx="3"/>
          </p:nvPr>
        </p:nvSpPr>
        <p:spPr/>
        <p:txBody>
          <a:bodyPr/>
          <a:lstStyle/>
          <a:p>
            <a:r>
              <a:rPr lang="en-US" altLang="zh-CN" dirty="0"/>
              <a:t>C/S</a:t>
            </a:r>
            <a:endParaRPr lang="zh-CN" altLang="en-US" dirty="0"/>
          </a:p>
        </p:txBody>
      </p:sp>
      <p:sp>
        <p:nvSpPr>
          <p:cNvPr id="6" name="内容占位符 5"/>
          <p:cNvSpPr>
            <a:spLocks noGrp="1"/>
          </p:cNvSpPr>
          <p:nvPr>
            <p:ph sz="quarter" idx="4"/>
          </p:nvPr>
        </p:nvSpPr>
        <p:spPr/>
        <p:txBody>
          <a:bodyPr>
            <a:normAutofit/>
          </a:bodyPr>
          <a:lstStyle/>
          <a:p>
            <a:r>
              <a:rPr lang="zh-CN" altLang="en-US" sz="2400" dirty="0"/>
              <a:t>大量有一定计算与存储能力的客户端的资源被闲置</a:t>
            </a:r>
            <a:endParaRPr lang="en-US" altLang="zh-CN" sz="2400" dirty="0"/>
          </a:p>
          <a:p>
            <a:r>
              <a:rPr lang="zh-CN" altLang="en-US" sz="2400" dirty="0"/>
              <a:t>相同数据的分发造成服务器和网络带宽的浪费</a:t>
            </a:r>
            <a:endParaRPr lang="en-US" altLang="zh-CN" sz="2400" dirty="0"/>
          </a:p>
          <a:p>
            <a:r>
              <a:rPr lang="zh-CN" altLang="en-US" sz="2400" dirty="0"/>
              <a:t>资源更新成本高</a:t>
            </a:r>
          </a:p>
        </p:txBody>
      </p:sp>
    </p:spTree>
    <p:extLst>
      <p:ext uri="{BB962C8B-B14F-4D97-AF65-F5344CB8AC3E}">
        <p14:creationId xmlns:p14="http://schemas.microsoft.com/office/powerpoint/2010/main" val="31820968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P2P</a:t>
            </a:r>
            <a:r>
              <a:rPr lang="zh-CN" altLang="en-US" dirty="0"/>
              <a:t>架构对于直播的巨大优势</a:t>
            </a:r>
          </a:p>
        </p:txBody>
      </p:sp>
      <p:graphicFrame>
        <p:nvGraphicFramePr>
          <p:cNvPr id="4" name="内容占位符 3"/>
          <p:cNvGraphicFramePr>
            <a:graphicFrameLocks noGrp="1"/>
          </p:cNvGraphicFramePr>
          <p:nvPr>
            <p:ph idx="1"/>
            <p:extLst/>
          </p:nvPr>
        </p:nvGraphicFramePr>
        <p:xfrm>
          <a:off x="2589213" y="1812760"/>
          <a:ext cx="8915400" cy="4079240"/>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xmlns="" val="20000"/>
                    </a:ext>
                  </a:extLst>
                </a:gridCol>
                <a:gridCol w="2971800">
                  <a:extLst>
                    <a:ext uri="{9D8B030D-6E8A-4147-A177-3AD203B41FA5}">
                      <a16:colId xmlns:a16="http://schemas.microsoft.com/office/drawing/2014/main" xmlns="" val="20001"/>
                    </a:ext>
                  </a:extLst>
                </a:gridCol>
                <a:gridCol w="2971800">
                  <a:extLst>
                    <a:ext uri="{9D8B030D-6E8A-4147-A177-3AD203B41FA5}">
                      <a16:colId xmlns:a16="http://schemas.microsoft.com/office/drawing/2014/main" xmlns="" val="20002"/>
                    </a:ext>
                  </a:extLst>
                </a:gridCol>
              </a:tblGrid>
              <a:tr h="370840">
                <a:tc>
                  <a:txBody>
                    <a:bodyPr/>
                    <a:lstStyle/>
                    <a:p>
                      <a:r>
                        <a:rPr lang="zh-CN" altLang="en-US" dirty="0"/>
                        <a:t>特性</a:t>
                      </a:r>
                    </a:p>
                  </a:txBody>
                  <a:tcPr/>
                </a:tc>
                <a:tc>
                  <a:txBody>
                    <a:bodyPr/>
                    <a:lstStyle/>
                    <a:p>
                      <a:r>
                        <a:rPr lang="en-US" altLang="zh-CN" dirty="0"/>
                        <a:t>P2P</a:t>
                      </a:r>
                    </a:p>
                  </a:txBody>
                  <a:tcPr/>
                </a:tc>
                <a:tc>
                  <a:txBody>
                    <a:bodyPr/>
                    <a:lstStyle/>
                    <a:p>
                      <a:r>
                        <a:rPr lang="en-US" altLang="zh-CN" dirty="0"/>
                        <a:t>C/S</a:t>
                      </a:r>
                      <a:endParaRPr lang="zh-CN" altLang="en-US" dirty="0"/>
                    </a:p>
                  </a:txBody>
                  <a:tcPr/>
                </a:tc>
                <a:extLst>
                  <a:ext uri="{0D108BD9-81ED-4DB2-BD59-A6C34878D82A}">
                    <a16:rowId xmlns:a16="http://schemas.microsoft.com/office/drawing/2014/main" xmlns="" val="10000"/>
                  </a:ext>
                </a:extLst>
              </a:tr>
              <a:tr h="370840">
                <a:tc>
                  <a:txBody>
                    <a:bodyPr/>
                    <a:lstStyle/>
                    <a:p>
                      <a:r>
                        <a:rPr lang="zh-CN" altLang="en-US" dirty="0"/>
                        <a:t>容错性</a:t>
                      </a:r>
                    </a:p>
                  </a:txBody>
                  <a:tcPr/>
                </a:tc>
                <a:tc>
                  <a:txBody>
                    <a:bodyPr/>
                    <a:lstStyle/>
                    <a:p>
                      <a:r>
                        <a:rPr lang="zh-CN" altLang="en-US" dirty="0"/>
                        <a:t>好</a:t>
                      </a:r>
                    </a:p>
                  </a:txBody>
                  <a:tcPr/>
                </a:tc>
                <a:tc>
                  <a:txBody>
                    <a:bodyPr/>
                    <a:lstStyle/>
                    <a:p>
                      <a:r>
                        <a:rPr lang="zh-CN" altLang="en-US" dirty="0"/>
                        <a:t>差</a:t>
                      </a:r>
                    </a:p>
                  </a:txBody>
                  <a:tcPr/>
                </a:tc>
                <a:extLst>
                  <a:ext uri="{0D108BD9-81ED-4DB2-BD59-A6C34878D82A}">
                    <a16:rowId xmlns:a16="http://schemas.microsoft.com/office/drawing/2014/main" xmlns="" val="10001"/>
                  </a:ext>
                </a:extLst>
              </a:tr>
              <a:tr h="370840">
                <a:tc>
                  <a:txBody>
                    <a:bodyPr/>
                    <a:lstStyle/>
                    <a:p>
                      <a:r>
                        <a:rPr lang="zh-CN" altLang="en-US" dirty="0"/>
                        <a:t>可伸缩性</a:t>
                      </a:r>
                    </a:p>
                  </a:txBody>
                  <a:tcPr/>
                </a:tc>
                <a:tc>
                  <a:txBody>
                    <a:bodyPr/>
                    <a:lstStyle/>
                    <a:p>
                      <a:r>
                        <a:rPr lang="zh-CN" altLang="en-US" dirty="0"/>
                        <a:t>好</a:t>
                      </a:r>
                    </a:p>
                  </a:txBody>
                  <a:tcPr/>
                </a:tc>
                <a:tc>
                  <a:txBody>
                    <a:bodyPr/>
                    <a:lstStyle/>
                    <a:p>
                      <a:r>
                        <a:rPr lang="zh-CN" altLang="en-US" dirty="0"/>
                        <a:t>差</a:t>
                      </a:r>
                    </a:p>
                  </a:txBody>
                  <a:tcPr/>
                </a:tc>
                <a:extLst>
                  <a:ext uri="{0D108BD9-81ED-4DB2-BD59-A6C34878D82A}">
                    <a16:rowId xmlns:a16="http://schemas.microsoft.com/office/drawing/2014/main" xmlns="" val="10002"/>
                  </a:ext>
                </a:extLst>
              </a:tr>
              <a:tr h="370840">
                <a:tc>
                  <a:txBody>
                    <a:bodyPr/>
                    <a:lstStyle/>
                    <a:p>
                      <a:r>
                        <a:rPr lang="zh-CN" altLang="en-US" dirty="0"/>
                        <a:t>数据发布</a:t>
                      </a:r>
                    </a:p>
                  </a:txBody>
                  <a:tcPr/>
                </a:tc>
                <a:tc>
                  <a:txBody>
                    <a:bodyPr/>
                    <a:lstStyle/>
                    <a:p>
                      <a:r>
                        <a:rPr lang="zh-CN" altLang="en-US" dirty="0"/>
                        <a:t>好</a:t>
                      </a:r>
                    </a:p>
                  </a:txBody>
                  <a:tcPr/>
                </a:tc>
                <a:tc>
                  <a:txBody>
                    <a:bodyPr/>
                    <a:lstStyle/>
                    <a:p>
                      <a:r>
                        <a:rPr lang="zh-CN" altLang="en-US" dirty="0"/>
                        <a:t>差</a:t>
                      </a:r>
                    </a:p>
                  </a:txBody>
                  <a:tcPr/>
                </a:tc>
                <a:extLst>
                  <a:ext uri="{0D108BD9-81ED-4DB2-BD59-A6C34878D82A}">
                    <a16:rowId xmlns:a16="http://schemas.microsoft.com/office/drawing/2014/main" xmlns="" val="10003"/>
                  </a:ext>
                </a:extLst>
              </a:tr>
              <a:tr h="370840">
                <a:tc>
                  <a:txBody>
                    <a:bodyPr/>
                    <a:lstStyle/>
                    <a:p>
                      <a:r>
                        <a:rPr lang="zh-CN" altLang="en-US" dirty="0"/>
                        <a:t>数据接收</a:t>
                      </a:r>
                    </a:p>
                  </a:txBody>
                  <a:tcPr/>
                </a:tc>
                <a:tc>
                  <a:txBody>
                    <a:bodyPr/>
                    <a:lstStyle/>
                    <a:p>
                      <a:r>
                        <a:rPr lang="zh-CN" altLang="en-US" dirty="0"/>
                        <a:t>中</a:t>
                      </a:r>
                    </a:p>
                  </a:txBody>
                  <a:tcPr/>
                </a:tc>
                <a:tc>
                  <a:txBody>
                    <a:bodyPr/>
                    <a:lstStyle/>
                    <a:p>
                      <a:r>
                        <a:rPr lang="zh-CN" altLang="en-US" dirty="0"/>
                        <a:t>好</a:t>
                      </a:r>
                    </a:p>
                  </a:txBody>
                  <a:tcPr/>
                </a:tc>
                <a:extLst>
                  <a:ext uri="{0D108BD9-81ED-4DB2-BD59-A6C34878D82A}">
                    <a16:rowId xmlns:a16="http://schemas.microsoft.com/office/drawing/2014/main" xmlns="" val="10004"/>
                  </a:ext>
                </a:extLst>
              </a:tr>
              <a:tr h="370840">
                <a:tc>
                  <a:txBody>
                    <a:bodyPr/>
                    <a:lstStyle/>
                    <a:p>
                      <a:r>
                        <a:rPr lang="zh-CN" altLang="en-US" dirty="0"/>
                        <a:t>数据互动性</a:t>
                      </a:r>
                    </a:p>
                  </a:txBody>
                  <a:tcPr/>
                </a:tc>
                <a:tc>
                  <a:txBody>
                    <a:bodyPr/>
                    <a:lstStyle/>
                    <a:p>
                      <a:r>
                        <a:rPr lang="zh-CN" altLang="en-US" dirty="0"/>
                        <a:t>好</a:t>
                      </a:r>
                    </a:p>
                  </a:txBody>
                  <a:tcPr/>
                </a:tc>
                <a:tc>
                  <a:txBody>
                    <a:bodyPr/>
                    <a:lstStyle/>
                    <a:p>
                      <a:r>
                        <a:rPr lang="zh-CN" altLang="en-US" dirty="0"/>
                        <a:t>差</a:t>
                      </a:r>
                    </a:p>
                  </a:txBody>
                  <a:tcPr/>
                </a:tc>
                <a:extLst>
                  <a:ext uri="{0D108BD9-81ED-4DB2-BD59-A6C34878D82A}">
                    <a16:rowId xmlns:a16="http://schemas.microsoft.com/office/drawing/2014/main" xmlns="" val="10005"/>
                  </a:ext>
                </a:extLst>
              </a:tr>
              <a:tr h="370840">
                <a:tc>
                  <a:txBody>
                    <a:bodyPr/>
                    <a:lstStyle/>
                    <a:p>
                      <a:r>
                        <a:rPr lang="zh-CN" altLang="en-US" dirty="0"/>
                        <a:t>数据更新</a:t>
                      </a:r>
                    </a:p>
                  </a:txBody>
                  <a:tcPr/>
                </a:tc>
                <a:tc>
                  <a:txBody>
                    <a:bodyPr/>
                    <a:lstStyle/>
                    <a:p>
                      <a:r>
                        <a:rPr lang="zh-CN" altLang="en-US" dirty="0"/>
                        <a:t>好</a:t>
                      </a:r>
                    </a:p>
                  </a:txBody>
                  <a:tcPr/>
                </a:tc>
                <a:tc>
                  <a:txBody>
                    <a:bodyPr/>
                    <a:lstStyle/>
                    <a:p>
                      <a:r>
                        <a:rPr lang="zh-CN" altLang="en-US" dirty="0"/>
                        <a:t>差</a:t>
                      </a:r>
                    </a:p>
                  </a:txBody>
                  <a:tcPr/>
                </a:tc>
                <a:extLst>
                  <a:ext uri="{0D108BD9-81ED-4DB2-BD59-A6C34878D82A}">
                    <a16:rowId xmlns:a16="http://schemas.microsoft.com/office/drawing/2014/main" xmlns="" val="10006"/>
                  </a:ext>
                </a:extLst>
              </a:tr>
              <a:tr h="370840">
                <a:tc>
                  <a:txBody>
                    <a:bodyPr/>
                    <a:lstStyle/>
                    <a:p>
                      <a:r>
                        <a:rPr lang="zh-CN" altLang="en-US" dirty="0"/>
                        <a:t>数据质量（价值）</a:t>
                      </a:r>
                    </a:p>
                  </a:txBody>
                  <a:tcPr/>
                </a:tc>
                <a:tc>
                  <a:txBody>
                    <a:bodyPr/>
                    <a:lstStyle/>
                    <a:p>
                      <a:r>
                        <a:rPr lang="zh-CN" altLang="en-US" dirty="0"/>
                        <a:t>中</a:t>
                      </a:r>
                    </a:p>
                  </a:txBody>
                  <a:tcPr/>
                </a:tc>
                <a:tc>
                  <a:txBody>
                    <a:bodyPr/>
                    <a:lstStyle/>
                    <a:p>
                      <a:r>
                        <a:rPr lang="zh-CN" altLang="en-US" dirty="0"/>
                        <a:t>好</a:t>
                      </a:r>
                    </a:p>
                  </a:txBody>
                  <a:tcPr/>
                </a:tc>
                <a:extLst>
                  <a:ext uri="{0D108BD9-81ED-4DB2-BD59-A6C34878D82A}">
                    <a16:rowId xmlns:a16="http://schemas.microsoft.com/office/drawing/2014/main" xmlns="" val="10007"/>
                  </a:ext>
                </a:extLst>
              </a:tr>
              <a:tr h="370840">
                <a:tc>
                  <a:txBody>
                    <a:bodyPr/>
                    <a:lstStyle/>
                    <a:p>
                      <a:r>
                        <a:rPr lang="zh-CN" altLang="en-US" dirty="0"/>
                        <a:t>数据即时性（传输速度）</a:t>
                      </a:r>
                    </a:p>
                  </a:txBody>
                  <a:tcPr/>
                </a:tc>
                <a:tc>
                  <a:txBody>
                    <a:bodyPr/>
                    <a:lstStyle/>
                    <a:p>
                      <a:r>
                        <a:rPr lang="zh-CN" altLang="en-US" dirty="0"/>
                        <a:t>好</a:t>
                      </a:r>
                    </a:p>
                  </a:txBody>
                  <a:tcPr/>
                </a:tc>
                <a:tc>
                  <a:txBody>
                    <a:bodyPr/>
                    <a:lstStyle/>
                    <a:p>
                      <a:r>
                        <a:rPr lang="zh-CN" altLang="en-US" dirty="0"/>
                        <a:t>差</a:t>
                      </a:r>
                    </a:p>
                  </a:txBody>
                  <a:tcPr/>
                </a:tc>
                <a:extLst>
                  <a:ext uri="{0D108BD9-81ED-4DB2-BD59-A6C34878D82A}">
                    <a16:rowId xmlns:a16="http://schemas.microsoft.com/office/drawing/2014/main" xmlns="" val="10008"/>
                  </a:ext>
                </a:extLst>
              </a:tr>
              <a:tr h="370840">
                <a:tc>
                  <a:txBody>
                    <a:bodyPr/>
                    <a:lstStyle/>
                    <a:p>
                      <a:r>
                        <a:rPr lang="zh-CN" altLang="en-US" dirty="0"/>
                        <a:t>抗干预性</a:t>
                      </a:r>
                    </a:p>
                  </a:txBody>
                  <a:tcPr/>
                </a:tc>
                <a:tc>
                  <a:txBody>
                    <a:bodyPr/>
                    <a:lstStyle/>
                    <a:p>
                      <a:r>
                        <a:rPr lang="zh-CN" altLang="en-US" dirty="0"/>
                        <a:t>好</a:t>
                      </a:r>
                    </a:p>
                  </a:txBody>
                  <a:tcPr/>
                </a:tc>
                <a:tc>
                  <a:txBody>
                    <a:bodyPr/>
                    <a:lstStyle/>
                    <a:p>
                      <a:r>
                        <a:rPr lang="zh-CN" altLang="en-US" dirty="0"/>
                        <a:t>差</a:t>
                      </a:r>
                    </a:p>
                  </a:txBody>
                  <a:tcPr/>
                </a:tc>
                <a:extLst>
                  <a:ext uri="{0D108BD9-81ED-4DB2-BD59-A6C34878D82A}">
                    <a16:rowId xmlns:a16="http://schemas.microsoft.com/office/drawing/2014/main" xmlns="" val="10009"/>
                  </a:ext>
                </a:extLst>
              </a:tr>
              <a:tr h="370840">
                <a:tc>
                  <a:txBody>
                    <a:bodyPr/>
                    <a:lstStyle/>
                    <a:p>
                      <a:r>
                        <a:rPr lang="zh-CN" altLang="en-US" dirty="0"/>
                        <a:t>成本控制</a:t>
                      </a:r>
                    </a:p>
                  </a:txBody>
                  <a:tcPr/>
                </a:tc>
                <a:tc>
                  <a:txBody>
                    <a:bodyPr/>
                    <a:lstStyle/>
                    <a:p>
                      <a:r>
                        <a:rPr lang="zh-CN" altLang="en-US" dirty="0"/>
                        <a:t>好</a:t>
                      </a:r>
                    </a:p>
                  </a:txBody>
                  <a:tcPr/>
                </a:tc>
                <a:tc>
                  <a:txBody>
                    <a:bodyPr/>
                    <a:lstStyle/>
                    <a:p>
                      <a:r>
                        <a:rPr lang="zh-CN" altLang="en-US" dirty="0"/>
                        <a:t>差</a:t>
                      </a:r>
                    </a:p>
                  </a:txBody>
                  <a:tcPr/>
                </a:tc>
                <a:extLst>
                  <a:ext uri="{0D108BD9-81ED-4DB2-BD59-A6C34878D82A}">
                    <a16:rowId xmlns:a16="http://schemas.microsoft.com/office/drawing/2014/main" xmlns="" val="10010"/>
                  </a:ext>
                </a:extLst>
              </a:tr>
            </a:tbl>
          </a:graphicData>
        </a:graphic>
      </p:graphicFrame>
      <p:sp>
        <p:nvSpPr>
          <p:cNvPr id="3" name="文本框 2"/>
          <p:cNvSpPr txBox="1"/>
          <p:nvPr/>
        </p:nvSpPr>
        <p:spPr>
          <a:xfrm>
            <a:off x="2592925" y="6176211"/>
            <a:ext cx="8604464" cy="584775"/>
          </a:xfrm>
          <a:prstGeom prst="rect">
            <a:avLst/>
          </a:prstGeom>
          <a:noFill/>
        </p:spPr>
        <p:txBody>
          <a:bodyPr wrap="square" rtlCol="0">
            <a:spAutoFit/>
          </a:bodyPr>
          <a:lstStyle/>
          <a:p>
            <a:r>
              <a:rPr lang="en-US" altLang="zh-CN" sz="1600" dirty="0"/>
              <a:t>Ref:</a:t>
            </a:r>
            <a:r>
              <a:rPr lang="zh-CN" altLang="en-US" sz="1600" dirty="0"/>
              <a:t>赵瑞玉 包 杰</a:t>
            </a:r>
            <a:r>
              <a:rPr lang="en-US" altLang="zh-CN" sz="1600" dirty="0"/>
              <a:t>. P2P </a:t>
            </a:r>
            <a:r>
              <a:rPr lang="zh-CN" altLang="en-US" sz="1600" dirty="0"/>
              <a:t>技术在 </a:t>
            </a:r>
            <a:r>
              <a:rPr lang="en-US" altLang="zh-CN" sz="1600" dirty="0"/>
              <a:t>IPTV </a:t>
            </a:r>
            <a:r>
              <a:rPr lang="zh-CN" altLang="en-US" sz="1600" dirty="0"/>
              <a:t>中的应用</a:t>
            </a:r>
            <a:r>
              <a:rPr lang="en-US" altLang="zh-CN" sz="1600" dirty="0"/>
              <a:t>. </a:t>
            </a:r>
            <a:r>
              <a:rPr lang="zh-CN" altLang="en-US" sz="1600" dirty="0"/>
              <a:t>山西电子技术 </a:t>
            </a:r>
            <a:r>
              <a:rPr lang="en-US" altLang="zh-CN" sz="1600" dirty="0"/>
              <a:t>, 2006</a:t>
            </a:r>
            <a:r>
              <a:rPr lang="zh-CN" altLang="en-US" sz="1600" dirty="0"/>
              <a:t>年第</a:t>
            </a:r>
            <a:r>
              <a:rPr lang="en-US" altLang="zh-CN" sz="1600" dirty="0"/>
              <a:t>3</a:t>
            </a:r>
            <a:r>
              <a:rPr lang="zh-CN" altLang="en-US" sz="1600" dirty="0"/>
              <a:t>期</a:t>
            </a:r>
            <a:r>
              <a:rPr lang="en-US" altLang="zh-CN" sz="1600" dirty="0"/>
              <a:t>.</a:t>
            </a:r>
            <a:r>
              <a:rPr lang="zh-CN" altLang="en-US" sz="1600" dirty="0"/>
              <a:t/>
            </a:r>
            <a:br>
              <a:rPr lang="zh-CN" altLang="en-US" sz="1600" dirty="0"/>
            </a:br>
            <a:endParaRPr lang="zh-CN" altLang="en-US" sz="1600" dirty="0"/>
          </a:p>
        </p:txBody>
      </p:sp>
    </p:spTree>
    <p:extLst>
      <p:ext uri="{BB962C8B-B14F-4D97-AF65-F5344CB8AC3E}">
        <p14:creationId xmlns:p14="http://schemas.microsoft.com/office/powerpoint/2010/main" val="38993914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P2P</a:t>
            </a:r>
            <a:r>
              <a:rPr lang="zh-CN" altLang="en-US" dirty="0"/>
              <a:t>架构对于直播的巨大优势</a:t>
            </a:r>
          </a:p>
        </p:txBody>
      </p:sp>
      <p:sp>
        <p:nvSpPr>
          <p:cNvPr id="3" name="文本占位符 2"/>
          <p:cNvSpPr>
            <a:spLocks noGrp="1"/>
          </p:cNvSpPr>
          <p:nvPr>
            <p:ph type="body" idx="1"/>
          </p:nvPr>
        </p:nvSpPr>
        <p:spPr/>
        <p:txBody>
          <a:bodyPr/>
          <a:lstStyle/>
          <a:p>
            <a:r>
              <a:rPr lang="en-US" altLang="zh-CN" dirty="0"/>
              <a:t>P2P</a:t>
            </a:r>
            <a:endParaRPr lang="zh-CN" altLang="en-US" dirty="0"/>
          </a:p>
        </p:txBody>
      </p:sp>
      <p:sp>
        <p:nvSpPr>
          <p:cNvPr id="4" name="内容占位符 3"/>
          <p:cNvSpPr>
            <a:spLocks noGrp="1"/>
          </p:cNvSpPr>
          <p:nvPr>
            <p:ph sz="half" idx="2"/>
          </p:nvPr>
        </p:nvSpPr>
        <p:spPr/>
        <p:txBody>
          <a:bodyPr>
            <a:normAutofit/>
          </a:bodyPr>
          <a:lstStyle/>
          <a:p>
            <a:r>
              <a:rPr lang="zh-CN" altLang="en-US" sz="2400" dirty="0"/>
              <a:t>信息资源丰富</a:t>
            </a:r>
            <a:endParaRPr lang="en-US" altLang="zh-CN" sz="2400" dirty="0"/>
          </a:p>
          <a:p>
            <a:r>
              <a:rPr lang="zh-CN" altLang="en-US" sz="2400" dirty="0"/>
              <a:t>负载均衡</a:t>
            </a:r>
            <a:endParaRPr lang="en-US" altLang="zh-CN" sz="2400" dirty="0"/>
          </a:p>
          <a:p>
            <a:r>
              <a:rPr lang="zh-CN" altLang="en-US" sz="2400" dirty="0"/>
              <a:t>容错性好</a:t>
            </a:r>
            <a:endParaRPr lang="en-US" altLang="zh-CN" sz="2400" dirty="0"/>
          </a:p>
        </p:txBody>
      </p:sp>
      <p:sp>
        <p:nvSpPr>
          <p:cNvPr id="5" name="文本占位符 4"/>
          <p:cNvSpPr>
            <a:spLocks noGrp="1"/>
          </p:cNvSpPr>
          <p:nvPr>
            <p:ph type="body" sz="quarter" idx="3"/>
          </p:nvPr>
        </p:nvSpPr>
        <p:spPr/>
        <p:txBody>
          <a:bodyPr/>
          <a:lstStyle/>
          <a:p>
            <a:r>
              <a:rPr lang="en-US" altLang="zh-CN" dirty="0"/>
              <a:t>C/S</a:t>
            </a:r>
            <a:endParaRPr lang="zh-CN" altLang="en-US" dirty="0"/>
          </a:p>
        </p:txBody>
      </p:sp>
      <p:sp>
        <p:nvSpPr>
          <p:cNvPr id="6" name="内容占位符 5"/>
          <p:cNvSpPr>
            <a:spLocks noGrp="1"/>
          </p:cNvSpPr>
          <p:nvPr>
            <p:ph sz="quarter" idx="4"/>
          </p:nvPr>
        </p:nvSpPr>
        <p:spPr/>
        <p:txBody>
          <a:bodyPr>
            <a:normAutofit/>
          </a:bodyPr>
          <a:lstStyle/>
          <a:p>
            <a:r>
              <a:rPr lang="zh-CN" altLang="en-US" sz="2400" dirty="0"/>
              <a:t>用户交流高度依赖网络服务器，服务器压力大</a:t>
            </a:r>
            <a:endParaRPr lang="en-US" altLang="zh-CN" sz="2400" dirty="0"/>
          </a:p>
          <a:p>
            <a:r>
              <a:rPr lang="zh-CN" altLang="en-US" sz="2400" dirty="0"/>
              <a:t>难以解决网络带宽的瓶颈问题</a:t>
            </a:r>
          </a:p>
        </p:txBody>
      </p:sp>
    </p:spTree>
    <p:extLst>
      <p:ext uri="{BB962C8B-B14F-4D97-AF65-F5344CB8AC3E}">
        <p14:creationId xmlns:p14="http://schemas.microsoft.com/office/powerpoint/2010/main" val="20952847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ADD</a:t>
            </a:r>
            <a:r>
              <a:rPr lang="zh-CN" altLang="en-US" dirty="0"/>
              <a:t>输入</a:t>
            </a:r>
            <a:r>
              <a:rPr lang="en-US" altLang="zh-CN" dirty="0"/>
              <a:t>——ASR</a:t>
            </a:r>
            <a:r>
              <a:rPr lang="zh-CN" altLang="en-US" dirty="0"/>
              <a:t>构架驱动因素</a:t>
            </a:r>
          </a:p>
        </p:txBody>
      </p:sp>
      <p:sp>
        <p:nvSpPr>
          <p:cNvPr id="3" name="文本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526846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安全性 场景</a:t>
            </a:r>
            <a:r>
              <a:rPr lang="en-US" altLang="zh-CN" dirty="0"/>
              <a:t>7</a:t>
            </a:r>
            <a:r>
              <a:rPr lang="zh-CN" altLang="zh-CN" dirty="0"/>
              <a:t>：未经授权的访问</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738748928"/>
              </p:ext>
            </p:extLst>
          </p:nvPr>
        </p:nvGraphicFramePr>
        <p:xfrm>
          <a:off x="2589213" y="2133600"/>
          <a:ext cx="8915400" cy="3774440"/>
        </p:xfrm>
        <a:graphic>
          <a:graphicData uri="http://schemas.openxmlformats.org/drawingml/2006/table">
            <a:tbl>
              <a:tblPr firstRow="1" bandRow="1">
                <a:tableStyleId>{5C22544A-7EE6-4342-B048-85BDC9FD1C3A}</a:tableStyleId>
              </a:tblPr>
              <a:tblGrid>
                <a:gridCol w="1934661">
                  <a:extLst>
                    <a:ext uri="{9D8B030D-6E8A-4147-A177-3AD203B41FA5}">
                      <a16:colId xmlns:a16="http://schemas.microsoft.com/office/drawing/2014/main" xmlns="" val="20000"/>
                    </a:ext>
                  </a:extLst>
                </a:gridCol>
                <a:gridCol w="6980739">
                  <a:extLst>
                    <a:ext uri="{9D8B030D-6E8A-4147-A177-3AD203B41FA5}">
                      <a16:colId xmlns:a16="http://schemas.microsoft.com/office/drawing/2014/main" xmlns="" val="20001"/>
                    </a:ext>
                  </a:extLst>
                </a:gridCol>
              </a:tblGrid>
              <a:tr h="370840">
                <a:tc>
                  <a:txBody>
                    <a:bodyPr/>
                    <a:lstStyle/>
                    <a:p>
                      <a:r>
                        <a:rPr lang="zh-CN" altLang="en-US" dirty="0"/>
                        <a:t>场景组成部分</a:t>
                      </a:r>
                    </a:p>
                  </a:txBody>
                  <a:tcPr/>
                </a:tc>
                <a:tc>
                  <a:txBody>
                    <a:bodyPr/>
                    <a:lstStyle/>
                    <a:p>
                      <a:r>
                        <a:rPr lang="zh-CN" altLang="en-US" dirty="0"/>
                        <a:t>可能的值</a:t>
                      </a:r>
                    </a:p>
                  </a:txBody>
                  <a:tcPr/>
                </a:tc>
                <a:extLst>
                  <a:ext uri="{0D108BD9-81ED-4DB2-BD59-A6C34878D82A}">
                    <a16:rowId xmlns:a16="http://schemas.microsoft.com/office/drawing/2014/main" xmlns="" val="10000"/>
                  </a:ext>
                </a:extLst>
              </a:tr>
              <a:tr h="370840">
                <a:tc>
                  <a:txBody>
                    <a:bodyPr/>
                    <a:lstStyle/>
                    <a:p>
                      <a:r>
                        <a:rPr lang="zh-CN" altLang="en-US" dirty="0"/>
                        <a:t>源</a:t>
                      </a:r>
                    </a:p>
                  </a:txBody>
                  <a:tcPr/>
                </a:tc>
                <a:tc>
                  <a:txBody>
                    <a:bodyPr/>
                    <a:lstStyle/>
                    <a:p>
                      <a:pPr marL="0" algn="l" defTabSz="457200" rtl="0" eaLnBrk="1" latinLnBrk="0" hangingPunct="1">
                        <a:spcAft>
                          <a:spcPts val="0"/>
                        </a:spcAft>
                      </a:pPr>
                      <a:r>
                        <a:rPr lang="zh-CN" sz="1800" kern="1200" dirty="0">
                          <a:solidFill>
                            <a:schemeClr val="dk1"/>
                          </a:solidFill>
                          <a:latin typeface="+mn-lt"/>
                          <a:ea typeface="+mn-ea"/>
                          <a:cs typeface="+mn-cs"/>
                        </a:rPr>
                        <a:t>未经授权的个人或其它系统</a:t>
                      </a:r>
                    </a:p>
                  </a:txBody>
                  <a:tcPr marL="68580" marR="68580" marT="0" marB="0"/>
                </a:tc>
                <a:extLst>
                  <a:ext uri="{0D108BD9-81ED-4DB2-BD59-A6C34878D82A}">
                    <a16:rowId xmlns:a16="http://schemas.microsoft.com/office/drawing/2014/main" xmlns="" val="10001"/>
                  </a:ext>
                </a:extLst>
              </a:tr>
              <a:tr h="370840">
                <a:tc>
                  <a:txBody>
                    <a:bodyPr/>
                    <a:lstStyle/>
                    <a:p>
                      <a:r>
                        <a:rPr lang="zh-CN" altLang="en-US" dirty="0"/>
                        <a:t>刺激</a:t>
                      </a:r>
                    </a:p>
                  </a:txBody>
                  <a:tcPr/>
                </a:tc>
                <a:tc>
                  <a:txBody>
                    <a:bodyPr/>
                    <a:lstStyle/>
                    <a:p>
                      <a:pPr marL="0" algn="l" defTabSz="457200" rtl="0" eaLnBrk="1" latinLnBrk="0" hangingPunct="1">
                        <a:spcAft>
                          <a:spcPts val="0"/>
                        </a:spcAft>
                      </a:pPr>
                      <a:r>
                        <a:rPr lang="zh-CN" sz="1800" kern="1200" dirty="0">
                          <a:solidFill>
                            <a:schemeClr val="dk1"/>
                          </a:solidFill>
                          <a:latin typeface="+mn-lt"/>
                          <a:ea typeface="+mn-ea"/>
                          <a:cs typeface="+mn-cs"/>
                        </a:rPr>
                        <a:t>试图显示数据或改变</a:t>
                      </a:r>
                      <a:r>
                        <a:rPr lang="en-US" sz="1800" kern="1200" dirty="0">
                          <a:solidFill>
                            <a:schemeClr val="dk1"/>
                          </a:solidFill>
                          <a:latin typeface="+mn-lt"/>
                          <a:ea typeface="+mn-ea"/>
                          <a:cs typeface="+mn-cs"/>
                        </a:rPr>
                        <a:t>/</a:t>
                      </a:r>
                      <a:r>
                        <a:rPr lang="zh-CN" sz="1800" kern="1200" dirty="0">
                          <a:solidFill>
                            <a:schemeClr val="dk1"/>
                          </a:solidFill>
                          <a:latin typeface="+mn-lt"/>
                          <a:ea typeface="+mn-ea"/>
                          <a:cs typeface="+mn-cs"/>
                        </a:rPr>
                        <a:t>删除数据，试图改变系统服务</a:t>
                      </a:r>
                    </a:p>
                  </a:txBody>
                  <a:tcPr marL="68580" marR="68580" marT="0" marB="0"/>
                </a:tc>
                <a:extLst>
                  <a:ext uri="{0D108BD9-81ED-4DB2-BD59-A6C34878D82A}">
                    <a16:rowId xmlns:a16="http://schemas.microsoft.com/office/drawing/2014/main" xmlns="" val="10002"/>
                  </a:ext>
                </a:extLst>
              </a:tr>
              <a:tr h="370840">
                <a:tc>
                  <a:txBody>
                    <a:bodyPr/>
                    <a:lstStyle/>
                    <a:p>
                      <a:r>
                        <a:rPr lang="zh-CN" altLang="en-US" dirty="0"/>
                        <a:t>制品</a:t>
                      </a:r>
                    </a:p>
                  </a:txBody>
                  <a:tcPr/>
                </a:tc>
                <a:tc>
                  <a:txBody>
                    <a:bodyPr/>
                    <a:lstStyle/>
                    <a:p>
                      <a:pPr marL="0" algn="l" defTabSz="457200" rtl="0" eaLnBrk="1" latinLnBrk="0" hangingPunct="1">
                        <a:spcAft>
                          <a:spcPts val="0"/>
                        </a:spcAft>
                      </a:pPr>
                      <a:r>
                        <a:rPr lang="zh-CN" sz="1800" kern="1200" dirty="0">
                          <a:solidFill>
                            <a:schemeClr val="dk1"/>
                          </a:solidFill>
                          <a:latin typeface="+mn-lt"/>
                          <a:ea typeface="+mn-ea"/>
                          <a:cs typeface="+mn-cs"/>
                        </a:rPr>
                        <a:t>系统服务，系统中的数据</a:t>
                      </a:r>
                    </a:p>
                  </a:txBody>
                  <a:tcPr marL="68580" marR="68580" marT="0" marB="0"/>
                </a:tc>
                <a:extLst>
                  <a:ext uri="{0D108BD9-81ED-4DB2-BD59-A6C34878D82A}">
                    <a16:rowId xmlns:a16="http://schemas.microsoft.com/office/drawing/2014/main" xmlns="" val="10003"/>
                  </a:ext>
                </a:extLst>
              </a:tr>
              <a:tr h="370840">
                <a:tc>
                  <a:txBody>
                    <a:bodyPr/>
                    <a:lstStyle/>
                    <a:p>
                      <a:r>
                        <a:rPr lang="zh-CN" altLang="en-US" dirty="0"/>
                        <a:t>环境</a:t>
                      </a:r>
                    </a:p>
                  </a:txBody>
                  <a:tcPr/>
                </a:tc>
                <a:tc>
                  <a:txBody>
                    <a:bodyPr/>
                    <a:lstStyle/>
                    <a:p>
                      <a:pPr marL="0" algn="l" defTabSz="457200" rtl="0" eaLnBrk="1" latinLnBrk="0" hangingPunct="1">
                        <a:spcAft>
                          <a:spcPts val="0"/>
                        </a:spcAft>
                      </a:pPr>
                      <a:r>
                        <a:rPr lang="zh-CN" sz="1800" kern="1200" dirty="0">
                          <a:solidFill>
                            <a:schemeClr val="dk1"/>
                          </a:solidFill>
                          <a:latin typeface="+mn-lt"/>
                          <a:ea typeface="+mn-ea"/>
                          <a:cs typeface="+mn-cs"/>
                        </a:rPr>
                        <a:t>系统联网状态下运行</a:t>
                      </a:r>
                    </a:p>
                  </a:txBody>
                  <a:tcPr marL="68580" marR="68580" marT="0" marB="0"/>
                </a:tc>
                <a:extLst>
                  <a:ext uri="{0D108BD9-81ED-4DB2-BD59-A6C34878D82A}">
                    <a16:rowId xmlns:a16="http://schemas.microsoft.com/office/drawing/2014/main" xmlns="" val="10004"/>
                  </a:ext>
                </a:extLst>
              </a:tr>
              <a:tr h="370840">
                <a:tc>
                  <a:txBody>
                    <a:bodyPr/>
                    <a:lstStyle/>
                    <a:p>
                      <a:r>
                        <a:rPr lang="zh-CN" altLang="en-US" dirty="0"/>
                        <a:t>响应</a:t>
                      </a:r>
                    </a:p>
                  </a:txBody>
                  <a:tcPr/>
                </a:tc>
                <a:tc>
                  <a:txBody>
                    <a:bodyPr/>
                    <a:lstStyle/>
                    <a:p>
                      <a:pPr marL="0" lvl="0" indent="-342900" algn="l" defTabSz="457200" rtl="0" eaLnBrk="1" latinLnBrk="0" hangingPunct="1">
                        <a:spcAft>
                          <a:spcPts val="0"/>
                        </a:spcAft>
                        <a:buFont typeface="Wingdings" panose="05000000000000000000" pitchFamily="2" charset="2"/>
                        <a:buChar char=""/>
                      </a:pPr>
                      <a:r>
                        <a:rPr lang="zh-CN" sz="1800" kern="1200" dirty="0">
                          <a:solidFill>
                            <a:schemeClr val="dk1"/>
                          </a:solidFill>
                          <a:latin typeface="+mn-lt"/>
                          <a:ea typeface="+mn-ea"/>
                          <a:cs typeface="+mn-cs"/>
                        </a:rPr>
                        <a:t>识别用户是否已经授权</a:t>
                      </a:r>
                    </a:p>
                    <a:p>
                      <a:pPr marL="0" lvl="0" indent="-342900" algn="l" defTabSz="457200" rtl="0" eaLnBrk="1" latinLnBrk="0" hangingPunct="1">
                        <a:spcAft>
                          <a:spcPts val="0"/>
                        </a:spcAft>
                        <a:buFont typeface="Wingdings" panose="05000000000000000000" pitchFamily="2" charset="2"/>
                        <a:buChar char=""/>
                      </a:pPr>
                      <a:r>
                        <a:rPr lang="zh-CN" sz="1800" kern="1200" dirty="0">
                          <a:solidFill>
                            <a:schemeClr val="dk1"/>
                          </a:solidFill>
                          <a:latin typeface="+mn-lt"/>
                          <a:ea typeface="+mn-ea"/>
                          <a:cs typeface="+mn-cs"/>
                        </a:rPr>
                        <a:t>阻止对服务或数据的访问</a:t>
                      </a:r>
                    </a:p>
                    <a:p>
                      <a:pPr marL="0" lvl="0" indent="-342900" algn="l" defTabSz="457200" rtl="0" eaLnBrk="1" latinLnBrk="0" hangingPunct="1">
                        <a:spcAft>
                          <a:spcPts val="0"/>
                        </a:spcAft>
                        <a:buFont typeface="Wingdings" panose="05000000000000000000" pitchFamily="2" charset="2"/>
                        <a:buChar char=""/>
                      </a:pPr>
                      <a:r>
                        <a:rPr lang="zh-CN" sz="1800" kern="1200" dirty="0">
                          <a:solidFill>
                            <a:schemeClr val="dk1"/>
                          </a:solidFill>
                          <a:latin typeface="+mn-lt"/>
                          <a:ea typeface="+mn-ea"/>
                          <a:cs typeface="+mn-cs"/>
                        </a:rPr>
                        <a:t>以一种不可读的方式存储数据</a:t>
                      </a:r>
                    </a:p>
                    <a:p>
                      <a:pPr marL="0" lvl="0" indent="-342900" algn="l" defTabSz="457200" rtl="0" eaLnBrk="1" latinLnBrk="0" hangingPunct="1">
                        <a:spcAft>
                          <a:spcPts val="0"/>
                        </a:spcAft>
                        <a:buFont typeface="Wingdings" panose="05000000000000000000" pitchFamily="2" charset="2"/>
                        <a:buChar char=""/>
                      </a:pPr>
                      <a:r>
                        <a:rPr lang="zh-CN" sz="1800" kern="1200" dirty="0">
                          <a:solidFill>
                            <a:schemeClr val="dk1"/>
                          </a:solidFill>
                          <a:latin typeface="+mn-lt"/>
                          <a:ea typeface="+mn-ea"/>
                          <a:cs typeface="+mn-cs"/>
                        </a:rPr>
                        <a:t>数据或服务遭到破坏后可恢复</a:t>
                      </a:r>
                    </a:p>
                  </a:txBody>
                  <a:tcPr marL="68580" marR="68580" marT="0" marB="0"/>
                </a:tc>
                <a:extLst>
                  <a:ext uri="{0D108BD9-81ED-4DB2-BD59-A6C34878D82A}">
                    <a16:rowId xmlns:a16="http://schemas.microsoft.com/office/drawing/2014/main" xmlns="" val="10005"/>
                  </a:ext>
                </a:extLst>
              </a:tr>
              <a:tr h="370840">
                <a:tc>
                  <a:txBody>
                    <a:bodyPr/>
                    <a:lstStyle/>
                    <a:p>
                      <a:r>
                        <a:rPr lang="zh-CN" altLang="en-US" dirty="0"/>
                        <a:t>响应度量</a:t>
                      </a:r>
                    </a:p>
                  </a:txBody>
                  <a:tcPr/>
                </a:tc>
                <a:tc>
                  <a:txBody>
                    <a:bodyPr/>
                    <a:lstStyle/>
                    <a:p>
                      <a:pPr marL="0" lvl="0" indent="-342900" algn="l" defTabSz="457200" rtl="0" eaLnBrk="1" latinLnBrk="0" hangingPunct="1">
                        <a:spcAft>
                          <a:spcPts val="0"/>
                        </a:spcAft>
                        <a:buFont typeface="Wingdings" panose="05000000000000000000" pitchFamily="2" charset="2"/>
                        <a:buChar char=""/>
                      </a:pPr>
                      <a:r>
                        <a:rPr lang="zh-CN" sz="1800" kern="1200" dirty="0">
                          <a:solidFill>
                            <a:schemeClr val="dk1"/>
                          </a:solidFill>
                          <a:latin typeface="+mn-lt"/>
                          <a:ea typeface="+mn-ea"/>
                          <a:cs typeface="+mn-cs"/>
                        </a:rPr>
                        <a:t>成功识别攻击的概率不低于</a:t>
                      </a:r>
                      <a:r>
                        <a:rPr lang="en-US" sz="1800" kern="1200" dirty="0">
                          <a:solidFill>
                            <a:schemeClr val="dk1"/>
                          </a:solidFill>
                          <a:latin typeface="+mn-lt"/>
                          <a:ea typeface="+mn-ea"/>
                          <a:cs typeface="+mn-cs"/>
                        </a:rPr>
                        <a:t>99%</a:t>
                      </a:r>
                      <a:endParaRPr lang="zh-CN" sz="1800" kern="1200" dirty="0">
                        <a:solidFill>
                          <a:schemeClr val="dk1"/>
                        </a:solidFill>
                        <a:latin typeface="+mn-lt"/>
                        <a:ea typeface="+mn-ea"/>
                        <a:cs typeface="+mn-cs"/>
                      </a:endParaRPr>
                    </a:p>
                    <a:p>
                      <a:pPr marL="0" lvl="0" indent="-342900" algn="l" defTabSz="457200" rtl="0" eaLnBrk="1" latinLnBrk="0" hangingPunct="1">
                        <a:spcAft>
                          <a:spcPts val="0"/>
                        </a:spcAft>
                        <a:buFont typeface="Wingdings" panose="05000000000000000000" pitchFamily="2" charset="2"/>
                        <a:buChar char=""/>
                      </a:pPr>
                      <a:r>
                        <a:rPr lang="zh-CN" sz="1800" kern="1200" dirty="0">
                          <a:solidFill>
                            <a:schemeClr val="dk1"/>
                          </a:solidFill>
                          <a:latin typeface="+mn-lt"/>
                          <a:ea typeface="+mn-ea"/>
                          <a:cs typeface="+mn-cs"/>
                        </a:rPr>
                        <a:t>在拒绝服务的情况下，攻击者仍能获得服务的概率低于</a:t>
                      </a:r>
                      <a:r>
                        <a:rPr lang="en-US" sz="1800" kern="1200" dirty="0">
                          <a:solidFill>
                            <a:schemeClr val="dk1"/>
                          </a:solidFill>
                          <a:latin typeface="+mn-lt"/>
                          <a:ea typeface="+mn-ea"/>
                          <a:cs typeface="+mn-cs"/>
                        </a:rPr>
                        <a:t>1%</a:t>
                      </a:r>
                      <a:endParaRPr lang="zh-CN" sz="1800" kern="1200" dirty="0">
                        <a:solidFill>
                          <a:schemeClr val="dk1"/>
                        </a:solidFill>
                        <a:latin typeface="+mn-lt"/>
                        <a:ea typeface="+mn-ea"/>
                        <a:cs typeface="+mn-cs"/>
                      </a:endParaRPr>
                    </a:p>
                    <a:p>
                      <a:pPr marL="0" lvl="0" indent="-342900" algn="l" defTabSz="457200" rtl="0" eaLnBrk="1" latinLnBrk="0" hangingPunct="1">
                        <a:spcAft>
                          <a:spcPts val="0"/>
                        </a:spcAft>
                        <a:buFont typeface="Wingdings" panose="05000000000000000000" pitchFamily="2" charset="2"/>
                        <a:buChar char=""/>
                      </a:pPr>
                      <a:r>
                        <a:rPr lang="zh-CN" sz="1800" kern="1200" dirty="0">
                          <a:solidFill>
                            <a:schemeClr val="dk1"/>
                          </a:solidFill>
                          <a:latin typeface="+mn-lt"/>
                          <a:ea typeface="+mn-ea"/>
                          <a:cs typeface="+mn-cs"/>
                        </a:rPr>
                        <a:t>恢复数据和服务可在</a:t>
                      </a:r>
                      <a:r>
                        <a:rPr lang="en-US" sz="1800" kern="1200" dirty="0">
                          <a:solidFill>
                            <a:schemeClr val="dk1"/>
                          </a:solidFill>
                          <a:latin typeface="+mn-lt"/>
                          <a:ea typeface="+mn-ea"/>
                          <a:cs typeface="+mn-cs"/>
                        </a:rPr>
                        <a:t>3</a:t>
                      </a:r>
                      <a:r>
                        <a:rPr lang="zh-CN" sz="1800" kern="1200" dirty="0">
                          <a:solidFill>
                            <a:schemeClr val="dk1"/>
                          </a:solidFill>
                          <a:latin typeface="+mn-lt"/>
                          <a:ea typeface="+mn-ea"/>
                          <a:cs typeface="+mn-cs"/>
                        </a:rPr>
                        <a:t>人日内完成</a:t>
                      </a:r>
                    </a:p>
                  </a:txBody>
                  <a:tcPr marL="68580" marR="68580" marT="0" marB="0"/>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8852639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性能 场景</a:t>
            </a:r>
            <a:r>
              <a:rPr lang="en-US" altLang="zh-CN" dirty="0"/>
              <a:t>9</a:t>
            </a:r>
            <a:r>
              <a:rPr lang="zh-CN" altLang="zh-CN" dirty="0"/>
              <a:t>：客户端进行网络访问</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335884246"/>
              </p:ext>
            </p:extLst>
          </p:nvPr>
        </p:nvGraphicFramePr>
        <p:xfrm>
          <a:off x="2589213" y="2133600"/>
          <a:ext cx="8915400" cy="3322320"/>
        </p:xfrm>
        <a:graphic>
          <a:graphicData uri="http://schemas.openxmlformats.org/drawingml/2006/table">
            <a:tbl>
              <a:tblPr firstRow="1" bandRow="1">
                <a:tableStyleId>{5C22544A-7EE6-4342-B048-85BDC9FD1C3A}</a:tableStyleId>
              </a:tblPr>
              <a:tblGrid>
                <a:gridCol w="1934661">
                  <a:extLst>
                    <a:ext uri="{9D8B030D-6E8A-4147-A177-3AD203B41FA5}">
                      <a16:colId xmlns:a16="http://schemas.microsoft.com/office/drawing/2014/main" xmlns="" val="20000"/>
                    </a:ext>
                  </a:extLst>
                </a:gridCol>
                <a:gridCol w="6980739">
                  <a:extLst>
                    <a:ext uri="{9D8B030D-6E8A-4147-A177-3AD203B41FA5}">
                      <a16:colId xmlns:a16="http://schemas.microsoft.com/office/drawing/2014/main" xmlns="" val="20001"/>
                    </a:ext>
                  </a:extLst>
                </a:gridCol>
              </a:tblGrid>
              <a:tr h="370840">
                <a:tc>
                  <a:txBody>
                    <a:bodyPr/>
                    <a:lstStyle/>
                    <a:p>
                      <a:r>
                        <a:rPr lang="zh-CN" altLang="en-US" dirty="0"/>
                        <a:t>场景组成部分</a:t>
                      </a:r>
                    </a:p>
                  </a:txBody>
                  <a:tcPr/>
                </a:tc>
                <a:tc>
                  <a:txBody>
                    <a:bodyPr/>
                    <a:lstStyle/>
                    <a:p>
                      <a:r>
                        <a:rPr lang="zh-CN" altLang="en-US" dirty="0"/>
                        <a:t>可能的值</a:t>
                      </a:r>
                    </a:p>
                  </a:txBody>
                  <a:tcPr/>
                </a:tc>
                <a:extLst>
                  <a:ext uri="{0D108BD9-81ED-4DB2-BD59-A6C34878D82A}">
                    <a16:rowId xmlns:a16="http://schemas.microsoft.com/office/drawing/2014/main" xmlns="" val="10000"/>
                  </a:ext>
                </a:extLst>
              </a:tr>
              <a:tr h="370840">
                <a:tc>
                  <a:txBody>
                    <a:bodyPr/>
                    <a:lstStyle/>
                    <a:p>
                      <a:r>
                        <a:rPr lang="zh-CN" altLang="en-US" dirty="0"/>
                        <a:t>源</a:t>
                      </a:r>
                    </a:p>
                  </a:txBody>
                  <a:tcPr/>
                </a:tc>
                <a:tc>
                  <a:txBody>
                    <a:bodyPr/>
                    <a:lstStyle/>
                    <a:p>
                      <a:pPr marL="0" algn="l" defTabSz="457200" rtl="0" eaLnBrk="1" latinLnBrk="0" hangingPunct="1">
                        <a:spcAft>
                          <a:spcPts val="0"/>
                        </a:spcAft>
                      </a:pPr>
                      <a:r>
                        <a:rPr lang="zh-CN" sz="1800" kern="1200" dirty="0">
                          <a:solidFill>
                            <a:schemeClr val="dk1"/>
                          </a:solidFill>
                          <a:latin typeface="+mn-lt"/>
                          <a:ea typeface="+mn-ea"/>
                          <a:cs typeface="+mn-cs"/>
                        </a:rPr>
                        <a:t>终端用户</a:t>
                      </a:r>
                    </a:p>
                  </a:txBody>
                  <a:tcPr marL="68580" marR="68580" marT="0" marB="0"/>
                </a:tc>
                <a:extLst>
                  <a:ext uri="{0D108BD9-81ED-4DB2-BD59-A6C34878D82A}">
                    <a16:rowId xmlns:a16="http://schemas.microsoft.com/office/drawing/2014/main" xmlns="" val="10001"/>
                  </a:ext>
                </a:extLst>
              </a:tr>
              <a:tr h="370840">
                <a:tc>
                  <a:txBody>
                    <a:bodyPr/>
                    <a:lstStyle/>
                    <a:p>
                      <a:r>
                        <a:rPr lang="zh-CN" altLang="en-US" dirty="0"/>
                        <a:t>刺激</a:t>
                      </a:r>
                    </a:p>
                  </a:txBody>
                  <a:tcPr/>
                </a:tc>
                <a:tc>
                  <a:txBody>
                    <a:bodyPr/>
                    <a:lstStyle/>
                    <a:p>
                      <a:pPr marL="0" algn="l" defTabSz="457200" rtl="0" eaLnBrk="1" latinLnBrk="0" hangingPunct="1">
                        <a:spcAft>
                          <a:spcPts val="0"/>
                        </a:spcAft>
                      </a:pPr>
                      <a:r>
                        <a:rPr lang="zh-CN" sz="1800" kern="1200" dirty="0">
                          <a:solidFill>
                            <a:schemeClr val="dk1"/>
                          </a:solidFill>
                          <a:latin typeface="+mn-lt"/>
                          <a:ea typeface="+mn-ea"/>
                          <a:cs typeface="+mn-cs"/>
                        </a:rPr>
                        <a:t>用户使用客户端进行网络访问</a:t>
                      </a:r>
                    </a:p>
                  </a:txBody>
                  <a:tcPr marL="68580" marR="68580" marT="0" marB="0"/>
                </a:tc>
                <a:extLst>
                  <a:ext uri="{0D108BD9-81ED-4DB2-BD59-A6C34878D82A}">
                    <a16:rowId xmlns:a16="http://schemas.microsoft.com/office/drawing/2014/main" xmlns="" val="10002"/>
                  </a:ext>
                </a:extLst>
              </a:tr>
              <a:tr h="370840">
                <a:tc>
                  <a:txBody>
                    <a:bodyPr/>
                    <a:lstStyle/>
                    <a:p>
                      <a:r>
                        <a:rPr lang="zh-CN" altLang="en-US" dirty="0"/>
                        <a:t>制品</a:t>
                      </a:r>
                    </a:p>
                  </a:txBody>
                  <a:tcPr/>
                </a:tc>
                <a:tc>
                  <a:txBody>
                    <a:bodyPr/>
                    <a:lstStyle/>
                    <a:p>
                      <a:pPr marL="0" algn="l" defTabSz="457200" rtl="0" eaLnBrk="1" latinLnBrk="0" hangingPunct="1">
                        <a:spcAft>
                          <a:spcPts val="0"/>
                        </a:spcAft>
                      </a:pPr>
                      <a:r>
                        <a:rPr lang="zh-CN" sz="1800" kern="1200" dirty="0">
                          <a:solidFill>
                            <a:schemeClr val="dk1"/>
                          </a:solidFill>
                          <a:latin typeface="+mn-lt"/>
                          <a:ea typeface="+mn-ea"/>
                          <a:cs typeface="+mn-cs"/>
                        </a:rPr>
                        <a:t>服务器、客户端中涉及到网络访问的模块</a:t>
                      </a:r>
                    </a:p>
                  </a:txBody>
                  <a:tcPr marL="68580" marR="68580" marT="0" marB="0"/>
                </a:tc>
                <a:extLst>
                  <a:ext uri="{0D108BD9-81ED-4DB2-BD59-A6C34878D82A}">
                    <a16:rowId xmlns:a16="http://schemas.microsoft.com/office/drawing/2014/main" xmlns="" val="10003"/>
                  </a:ext>
                </a:extLst>
              </a:tr>
              <a:tr h="370840">
                <a:tc>
                  <a:txBody>
                    <a:bodyPr/>
                    <a:lstStyle/>
                    <a:p>
                      <a:r>
                        <a:rPr lang="zh-CN" altLang="en-US" dirty="0"/>
                        <a:t>环境</a:t>
                      </a:r>
                    </a:p>
                  </a:txBody>
                  <a:tcPr/>
                </a:tc>
                <a:tc>
                  <a:txBody>
                    <a:bodyPr/>
                    <a:lstStyle/>
                    <a:p>
                      <a:pPr marL="0" algn="l" defTabSz="457200" rtl="0" eaLnBrk="1" latinLnBrk="0" hangingPunct="1">
                        <a:spcAft>
                          <a:spcPts val="0"/>
                        </a:spcAft>
                      </a:pPr>
                      <a:r>
                        <a:rPr lang="zh-CN" sz="1800" kern="1200" dirty="0">
                          <a:solidFill>
                            <a:schemeClr val="dk1"/>
                          </a:solidFill>
                          <a:latin typeface="+mn-lt"/>
                          <a:ea typeface="+mn-ea"/>
                          <a:cs typeface="+mn-cs"/>
                        </a:rPr>
                        <a:t>系统运行时</a:t>
                      </a:r>
                    </a:p>
                  </a:txBody>
                  <a:tcPr marL="68580" marR="68580" marT="0" marB="0"/>
                </a:tc>
                <a:extLst>
                  <a:ext uri="{0D108BD9-81ED-4DB2-BD59-A6C34878D82A}">
                    <a16:rowId xmlns:a16="http://schemas.microsoft.com/office/drawing/2014/main" xmlns="" val="10004"/>
                  </a:ext>
                </a:extLst>
              </a:tr>
              <a:tr h="370840">
                <a:tc>
                  <a:txBody>
                    <a:bodyPr/>
                    <a:lstStyle/>
                    <a:p>
                      <a:r>
                        <a:rPr lang="zh-CN" altLang="en-US" dirty="0"/>
                        <a:t>响应</a:t>
                      </a:r>
                    </a:p>
                  </a:txBody>
                  <a:tcPr/>
                </a:tc>
                <a:tc>
                  <a:txBody>
                    <a:bodyPr/>
                    <a:lstStyle/>
                    <a:p>
                      <a:pPr marL="0" lvl="0" indent="-342900" algn="l" defTabSz="457200" rtl="0" eaLnBrk="1" latinLnBrk="0" hangingPunct="1">
                        <a:spcAft>
                          <a:spcPts val="0"/>
                        </a:spcAft>
                        <a:buFont typeface="Wingdings" panose="05000000000000000000" pitchFamily="2" charset="2"/>
                        <a:buChar char=""/>
                      </a:pPr>
                      <a:r>
                        <a:rPr lang="zh-CN" sz="1800" kern="1200" dirty="0">
                          <a:solidFill>
                            <a:schemeClr val="dk1"/>
                          </a:solidFill>
                          <a:latin typeface="+mn-lt"/>
                          <a:ea typeface="+mn-ea"/>
                          <a:cs typeface="+mn-cs"/>
                        </a:rPr>
                        <a:t>良好的网络访问</a:t>
                      </a:r>
                    </a:p>
                  </a:txBody>
                  <a:tcPr marL="68580" marR="68580" marT="0" marB="0"/>
                </a:tc>
                <a:extLst>
                  <a:ext uri="{0D108BD9-81ED-4DB2-BD59-A6C34878D82A}">
                    <a16:rowId xmlns:a16="http://schemas.microsoft.com/office/drawing/2014/main" xmlns="" val="10005"/>
                  </a:ext>
                </a:extLst>
              </a:tr>
              <a:tr h="370840">
                <a:tc>
                  <a:txBody>
                    <a:bodyPr/>
                    <a:lstStyle/>
                    <a:p>
                      <a:r>
                        <a:rPr lang="zh-CN" altLang="en-US" dirty="0"/>
                        <a:t>响应度量</a:t>
                      </a:r>
                    </a:p>
                  </a:txBody>
                  <a:tcPr/>
                </a:tc>
                <a:tc>
                  <a:txBody>
                    <a:bodyPr/>
                    <a:lstStyle/>
                    <a:p>
                      <a:pPr marL="0" lvl="0" indent="-342900" algn="l" defTabSz="457200" rtl="0" eaLnBrk="1" latinLnBrk="0" hangingPunct="1">
                        <a:spcAft>
                          <a:spcPts val="0"/>
                        </a:spcAft>
                        <a:buFont typeface="Wingdings" panose="05000000000000000000" pitchFamily="2" charset="2"/>
                        <a:buChar char=""/>
                      </a:pPr>
                      <a:r>
                        <a:rPr lang="zh-CN" sz="1800" kern="1200" dirty="0">
                          <a:solidFill>
                            <a:schemeClr val="dk1"/>
                          </a:solidFill>
                          <a:latin typeface="+mn-lt"/>
                          <a:ea typeface="+mn-ea"/>
                          <a:cs typeface="+mn-cs"/>
                        </a:rPr>
                        <a:t>服务器带宽至少为</a:t>
                      </a:r>
                      <a:r>
                        <a:rPr lang="en-US" sz="1800" kern="1200" dirty="0">
                          <a:solidFill>
                            <a:schemeClr val="dk1"/>
                          </a:solidFill>
                          <a:latin typeface="+mn-lt"/>
                          <a:ea typeface="+mn-ea"/>
                          <a:cs typeface="+mn-cs"/>
                        </a:rPr>
                        <a:t>1Gbps</a:t>
                      </a:r>
                      <a:endParaRPr lang="zh-CN" sz="1800" kern="1200" dirty="0">
                        <a:solidFill>
                          <a:schemeClr val="dk1"/>
                        </a:solidFill>
                        <a:latin typeface="+mn-lt"/>
                        <a:ea typeface="+mn-ea"/>
                        <a:cs typeface="+mn-cs"/>
                      </a:endParaRPr>
                    </a:p>
                    <a:p>
                      <a:pPr marL="0" lvl="0" indent="-342900" algn="l" defTabSz="457200" rtl="0" eaLnBrk="1" latinLnBrk="0" hangingPunct="1">
                        <a:spcAft>
                          <a:spcPts val="0"/>
                        </a:spcAft>
                        <a:buFont typeface="Wingdings" panose="05000000000000000000" pitchFamily="2" charset="2"/>
                        <a:buChar char=""/>
                      </a:pPr>
                      <a:r>
                        <a:rPr lang="zh-CN" sz="1800" kern="1200" dirty="0">
                          <a:solidFill>
                            <a:schemeClr val="dk1"/>
                          </a:solidFill>
                          <a:latin typeface="+mn-lt"/>
                          <a:ea typeface="+mn-ea"/>
                          <a:cs typeface="+mn-cs"/>
                        </a:rPr>
                        <a:t>系统可以保证同时响应</a:t>
                      </a:r>
                      <a:r>
                        <a:rPr lang="en-US" sz="1800" kern="1200" dirty="0">
                          <a:solidFill>
                            <a:schemeClr val="dk1"/>
                          </a:solidFill>
                          <a:latin typeface="+mn-lt"/>
                          <a:ea typeface="+mn-ea"/>
                          <a:cs typeface="+mn-cs"/>
                        </a:rPr>
                        <a:t>10000</a:t>
                      </a:r>
                      <a:r>
                        <a:rPr lang="zh-CN" sz="1800" kern="1200" dirty="0">
                          <a:solidFill>
                            <a:schemeClr val="dk1"/>
                          </a:solidFill>
                          <a:latin typeface="+mn-lt"/>
                          <a:ea typeface="+mn-ea"/>
                          <a:cs typeface="+mn-cs"/>
                        </a:rPr>
                        <a:t>名用户的操作</a:t>
                      </a:r>
                    </a:p>
                    <a:p>
                      <a:pPr marL="0" lvl="0" indent="-342900" algn="l" defTabSz="457200" rtl="0" eaLnBrk="1" latinLnBrk="0" hangingPunct="1">
                        <a:spcAft>
                          <a:spcPts val="0"/>
                        </a:spcAft>
                        <a:buFont typeface="Wingdings" panose="05000000000000000000" pitchFamily="2" charset="2"/>
                        <a:buChar char=""/>
                      </a:pPr>
                      <a:r>
                        <a:rPr lang="zh-CN" sz="1800" kern="1200" dirty="0">
                          <a:solidFill>
                            <a:schemeClr val="dk1"/>
                          </a:solidFill>
                          <a:latin typeface="+mn-lt"/>
                          <a:ea typeface="+mn-ea"/>
                          <a:cs typeface="+mn-cs"/>
                        </a:rPr>
                        <a:t>客户端向服务器</a:t>
                      </a:r>
                      <a:r>
                        <a:rPr lang="en-US" sz="1800" kern="1200" dirty="0">
                          <a:solidFill>
                            <a:schemeClr val="dk1"/>
                          </a:solidFill>
                          <a:latin typeface="+mn-lt"/>
                          <a:ea typeface="+mn-ea"/>
                          <a:cs typeface="+mn-cs"/>
                        </a:rPr>
                        <a:t>/</a:t>
                      </a:r>
                      <a:r>
                        <a:rPr lang="zh-CN" sz="1800" kern="1200" dirty="0">
                          <a:solidFill>
                            <a:schemeClr val="dk1"/>
                          </a:solidFill>
                          <a:latin typeface="+mn-lt"/>
                          <a:ea typeface="+mn-ea"/>
                          <a:cs typeface="+mn-cs"/>
                        </a:rPr>
                        <a:t>客户端发出一次请求后的响应时间应少于</a:t>
                      </a:r>
                      <a:r>
                        <a:rPr lang="en-US" sz="1800" kern="1200" dirty="0">
                          <a:solidFill>
                            <a:schemeClr val="dk1"/>
                          </a:solidFill>
                          <a:latin typeface="+mn-lt"/>
                          <a:ea typeface="+mn-ea"/>
                          <a:cs typeface="+mn-cs"/>
                        </a:rPr>
                        <a:t>2s</a:t>
                      </a:r>
                      <a:endParaRPr lang="zh-CN" sz="1800" kern="1200" dirty="0">
                        <a:solidFill>
                          <a:schemeClr val="dk1"/>
                        </a:solidFill>
                        <a:latin typeface="+mn-lt"/>
                        <a:ea typeface="+mn-ea"/>
                        <a:cs typeface="+mn-cs"/>
                      </a:endParaRPr>
                    </a:p>
                    <a:p>
                      <a:pPr marL="0" lvl="0" indent="-342900" algn="l" defTabSz="457200" rtl="0" eaLnBrk="1" latinLnBrk="0" hangingPunct="1">
                        <a:spcAft>
                          <a:spcPts val="0"/>
                        </a:spcAft>
                        <a:buFont typeface="Wingdings" panose="05000000000000000000" pitchFamily="2" charset="2"/>
                        <a:buChar char=""/>
                      </a:pPr>
                      <a:r>
                        <a:rPr lang="zh-CN" sz="1800" kern="1200" dirty="0">
                          <a:solidFill>
                            <a:schemeClr val="dk1"/>
                          </a:solidFill>
                          <a:latin typeface="+mn-lt"/>
                          <a:ea typeface="+mn-ea"/>
                          <a:cs typeface="+mn-cs"/>
                        </a:rPr>
                        <a:t>客户端请求直播和视频数据的缓冲时间应不大于</a:t>
                      </a:r>
                      <a:r>
                        <a:rPr lang="en-US" sz="1800" kern="1200" dirty="0">
                          <a:solidFill>
                            <a:schemeClr val="dk1"/>
                          </a:solidFill>
                          <a:latin typeface="+mn-lt"/>
                          <a:ea typeface="+mn-ea"/>
                          <a:cs typeface="+mn-cs"/>
                        </a:rPr>
                        <a:t>10s</a:t>
                      </a:r>
                      <a:endParaRPr lang="zh-CN" sz="1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15291228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可用性 场景</a:t>
            </a:r>
            <a:r>
              <a:rPr lang="en-US" altLang="zh-CN" dirty="0"/>
              <a:t>12</a:t>
            </a:r>
            <a:r>
              <a:rPr lang="zh-CN" altLang="zh-CN" dirty="0"/>
              <a:t>：直播数据流中断</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117812529"/>
              </p:ext>
            </p:extLst>
          </p:nvPr>
        </p:nvGraphicFramePr>
        <p:xfrm>
          <a:off x="2589213" y="2133600"/>
          <a:ext cx="8915400" cy="2951480"/>
        </p:xfrm>
        <a:graphic>
          <a:graphicData uri="http://schemas.openxmlformats.org/drawingml/2006/table">
            <a:tbl>
              <a:tblPr firstRow="1" bandRow="1">
                <a:tableStyleId>{5C22544A-7EE6-4342-B048-85BDC9FD1C3A}</a:tableStyleId>
              </a:tblPr>
              <a:tblGrid>
                <a:gridCol w="1934661">
                  <a:extLst>
                    <a:ext uri="{9D8B030D-6E8A-4147-A177-3AD203B41FA5}">
                      <a16:colId xmlns:a16="http://schemas.microsoft.com/office/drawing/2014/main" xmlns="" val="20000"/>
                    </a:ext>
                  </a:extLst>
                </a:gridCol>
                <a:gridCol w="6980739">
                  <a:extLst>
                    <a:ext uri="{9D8B030D-6E8A-4147-A177-3AD203B41FA5}">
                      <a16:colId xmlns:a16="http://schemas.microsoft.com/office/drawing/2014/main" xmlns="" val="20001"/>
                    </a:ext>
                  </a:extLst>
                </a:gridCol>
              </a:tblGrid>
              <a:tr h="370840">
                <a:tc>
                  <a:txBody>
                    <a:bodyPr/>
                    <a:lstStyle/>
                    <a:p>
                      <a:r>
                        <a:rPr lang="zh-CN" altLang="en-US" dirty="0"/>
                        <a:t>场景组成部分</a:t>
                      </a:r>
                    </a:p>
                  </a:txBody>
                  <a:tcPr/>
                </a:tc>
                <a:tc>
                  <a:txBody>
                    <a:bodyPr/>
                    <a:lstStyle/>
                    <a:p>
                      <a:r>
                        <a:rPr lang="zh-CN" altLang="en-US" dirty="0"/>
                        <a:t>可能的值</a:t>
                      </a:r>
                    </a:p>
                  </a:txBody>
                  <a:tcPr/>
                </a:tc>
                <a:extLst>
                  <a:ext uri="{0D108BD9-81ED-4DB2-BD59-A6C34878D82A}">
                    <a16:rowId xmlns:a16="http://schemas.microsoft.com/office/drawing/2014/main" xmlns="" val="10000"/>
                  </a:ext>
                </a:extLst>
              </a:tr>
              <a:tr h="370840">
                <a:tc>
                  <a:txBody>
                    <a:bodyPr/>
                    <a:lstStyle/>
                    <a:p>
                      <a:r>
                        <a:rPr lang="zh-CN" altLang="en-US" dirty="0"/>
                        <a:t>源</a:t>
                      </a:r>
                    </a:p>
                  </a:txBody>
                  <a:tcPr/>
                </a:tc>
                <a:tc>
                  <a:txBody>
                    <a:bodyPr/>
                    <a:lstStyle/>
                    <a:p>
                      <a:pPr marL="0" algn="l" defTabSz="457200" rtl="0" eaLnBrk="1" latinLnBrk="0" hangingPunct="1">
                        <a:spcAft>
                          <a:spcPts val="0"/>
                        </a:spcAft>
                      </a:pPr>
                      <a:r>
                        <a:rPr lang="zh-CN" sz="1800" kern="1200" dirty="0">
                          <a:solidFill>
                            <a:schemeClr val="dk1"/>
                          </a:solidFill>
                          <a:latin typeface="+mn-lt"/>
                          <a:ea typeface="+mn-ea"/>
                          <a:cs typeface="+mn-cs"/>
                        </a:rPr>
                        <a:t>维护人员</a:t>
                      </a:r>
                    </a:p>
                  </a:txBody>
                  <a:tcPr marL="68580" marR="68580" marT="0" marB="0"/>
                </a:tc>
                <a:extLst>
                  <a:ext uri="{0D108BD9-81ED-4DB2-BD59-A6C34878D82A}">
                    <a16:rowId xmlns:a16="http://schemas.microsoft.com/office/drawing/2014/main" xmlns="" val="10001"/>
                  </a:ext>
                </a:extLst>
              </a:tr>
              <a:tr h="370840">
                <a:tc>
                  <a:txBody>
                    <a:bodyPr/>
                    <a:lstStyle/>
                    <a:p>
                      <a:r>
                        <a:rPr lang="zh-CN" altLang="en-US" dirty="0"/>
                        <a:t>刺激</a:t>
                      </a:r>
                    </a:p>
                  </a:txBody>
                  <a:tcPr/>
                </a:tc>
                <a:tc>
                  <a:txBody>
                    <a:bodyPr/>
                    <a:lstStyle/>
                    <a:p>
                      <a:pPr marL="0" algn="l" defTabSz="457200" rtl="0" eaLnBrk="1" latinLnBrk="0" hangingPunct="1">
                        <a:spcAft>
                          <a:spcPts val="0"/>
                        </a:spcAft>
                      </a:pPr>
                      <a:r>
                        <a:rPr lang="zh-CN" sz="1800" kern="1200" dirty="0">
                          <a:solidFill>
                            <a:schemeClr val="dk1"/>
                          </a:solidFill>
                          <a:latin typeface="+mn-lt"/>
                          <a:ea typeface="+mn-ea"/>
                          <a:cs typeface="+mn-cs"/>
                        </a:rPr>
                        <a:t>直播数据流中断</a:t>
                      </a:r>
                    </a:p>
                  </a:txBody>
                  <a:tcPr marL="68580" marR="68580" marT="0" marB="0"/>
                </a:tc>
                <a:extLst>
                  <a:ext uri="{0D108BD9-81ED-4DB2-BD59-A6C34878D82A}">
                    <a16:rowId xmlns:a16="http://schemas.microsoft.com/office/drawing/2014/main" xmlns="" val="10002"/>
                  </a:ext>
                </a:extLst>
              </a:tr>
              <a:tr h="370840">
                <a:tc>
                  <a:txBody>
                    <a:bodyPr/>
                    <a:lstStyle/>
                    <a:p>
                      <a:r>
                        <a:rPr lang="zh-CN" altLang="en-US" dirty="0"/>
                        <a:t>制品</a:t>
                      </a:r>
                    </a:p>
                  </a:txBody>
                  <a:tcPr/>
                </a:tc>
                <a:tc>
                  <a:txBody>
                    <a:bodyPr/>
                    <a:lstStyle/>
                    <a:p>
                      <a:pPr marL="0" algn="l" defTabSz="457200" rtl="0" eaLnBrk="1" latinLnBrk="0" hangingPunct="1">
                        <a:spcAft>
                          <a:spcPts val="0"/>
                        </a:spcAft>
                      </a:pPr>
                      <a:r>
                        <a:rPr lang="zh-CN" sz="1800" kern="1200" dirty="0">
                          <a:solidFill>
                            <a:schemeClr val="dk1"/>
                          </a:solidFill>
                          <a:latin typeface="+mn-lt"/>
                          <a:ea typeface="+mn-ea"/>
                          <a:cs typeface="+mn-cs"/>
                        </a:rPr>
                        <a:t>可用的直播</a:t>
                      </a:r>
                    </a:p>
                  </a:txBody>
                  <a:tcPr marL="68580" marR="68580" marT="0" marB="0"/>
                </a:tc>
                <a:extLst>
                  <a:ext uri="{0D108BD9-81ED-4DB2-BD59-A6C34878D82A}">
                    <a16:rowId xmlns:a16="http://schemas.microsoft.com/office/drawing/2014/main" xmlns="" val="10003"/>
                  </a:ext>
                </a:extLst>
              </a:tr>
              <a:tr h="370840">
                <a:tc>
                  <a:txBody>
                    <a:bodyPr/>
                    <a:lstStyle/>
                    <a:p>
                      <a:r>
                        <a:rPr lang="zh-CN" altLang="en-US" dirty="0"/>
                        <a:t>环境</a:t>
                      </a:r>
                    </a:p>
                  </a:txBody>
                  <a:tcPr/>
                </a:tc>
                <a:tc>
                  <a:txBody>
                    <a:bodyPr/>
                    <a:lstStyle/>
                    <a:p>
                      <a:pPr marL="0" algn="l" defTabSz="457200" rtl="0" eaLnBrk="1" latinLnBrk="0" hangingPunct="1">
                        <a:spcAft>
                          <a:spcPts val="0"/>
                        </a:spcAft>
                      </a:pPr>
                      <a:r>
                        <a:rPr lang="zh-CN" sz="1800" kern="1200" dirty="0">
                          <a:solidFill>
                            <a:schemeClr val="dk1"/>
                          </a:solidFill>
                          <a:latin typeface="+mn-lt"/>
                          <a:ea typeface="+mn-ea"/>
                          <a:cs typeface="+mn-cs"/>
                        </a:rPr>
                        <a:t>系统正在运行</a:t>
                      </a:r>
                    </a:p>
                  </a:txBody>
                  <a:tcPr marL="68580" marR="68580" marT="0" marB="0"/>
                </a:tc>
                <a:extLst>
                  <a:ext uri="{0D108BD9-81ED-4DB2-BD59-A6C34878D82A}">
                    <a16:rowId xmlns:a16="http://schemas.microsoft.com/office/drawing/2014/main" xmlns="" val="10004"/>
                  </a:ext>
                </a:extLst>
              </a:tr>
              <a:tr h="370840">
                <a:tc>
                  <a:txBody>
                    <a:bodyPr/>
                    <a:lstStyle/>
                    <a:p>
                      <a:r>
                        <a:rPr lang="zh-CN" altLang="en-US" dirty="0"/>
                        <a:t>响应</a:t>
                      </a:r>
                    </a:p>
                  </a:txBody>
                  <a:tcPr/>
                </a:tc>
                <a:tc>
                  <a:txBody>
                    <a:bodyPr/>
                    <a:lstStyle/>
                    <a:p>
                      <a:pPr marL="0" lvl="0" indent="-342900" algn="l" defTabSz="457200" rtl="0" eaLnBrk="1" latinLnBrk="0" hangingPunct="1">
                        <a:spcAft>
                          <a:spcPts val="0"/>
                        </a:spcAft>
                        <a:buFont typeface="Wingdings" panose="05000000000000000000" pitchFamily="2" charset="2"/>
                        <a:buChar char=""/>
                      </a:pPr>
                      <a:r>
                        <a:rPr lang="zh-CN" sz="1800" kern="1200" dirty="0">
                          <a:solidFill>
                            <a:schemeClr val="dk1"/>
                          </a:solidFill>
                          <a:latin typeface="+mn-lt"/>
                          <a:ea typeface="+mn-ea"/>
                          <a:cs typeface="+mn-cs"/>
                        </a:rPr>
                        <a:t>查明数据流中断原因（是推流还是拉流的问题）</a:t>
                      </a:r>
                    </a:p>
                    <a:p>
                      <a:pPr marL="0" lvl="0" indent="-342900" algn="l" defTabSz="457200" rtl="0" eaLnBrk="1" latinLnBrk="0" hangingPunct="1">
                        <a:spcAft>
                          <a:spcPts val="0"/>
                        </a:spcAft>
                        <a:buFont typeface="Wingdings" panose="05000000000000000000" pitchFamily="2" charset="2"/>
                        <a:buChar char=""/>
                      </a:pPr>
                      <a:r>
                        <a:rPr lang="zh-CN" sz="1800" kern="1200" dirty="0">
                          <a:solidFill>
                            <a:schemeClr val="dk1"/>
                          </a:solidFill>
                          <a:latin typeface="+mn-lt"/>
                          <a:ea typeface="+mn-ea"/>
                          <a:cs typeface="+mn-cs"/>
                        </a:rPr>
                        <a:t>更换数据流源或重载数据流</a:t>
                      </a:r>
                    </a:p>
                  </a:txBody>
                  <a:tcPr marL="68580" marR="68580" marT="0" marB="0"/>
                </a:tc>
                <a:extLst>
                  <a:ext uri="{0D108BD9-81ED-4DB2-BD59-A6C34878D82A}">
                    <a16:rowId xmlns:a16="http://schemas.microsoft.com/office/drawing/2014/main" xmlns="" val="10005"/>
                  </a:ext>
                </a:extLst>
              </a:tr>
              <a:tr h="370840">
                <a:tc>
                  <a:txBody>
                    <a:bodyPr/>
                    <a:lstStyle/>
                    <a:p>
                      <a:r>
                        <a:rPr lang="zh-CN" altLang="en-US" dirty="0"/>
                        <a:t>响应度量</a:t>
                      </a:r>
                    </a:p>
                  </a:txBody>
                  <a:tcPr/>
                </a:tc>
                <a:tc>
                  <a:txBody>
                    <a:bodyPr/>
                    <a:lstStyle/>
                    <a:p>
                      <a:pPr marL="0" lvl="0" indent="-342900" algn="l" defTabSz="457200" rtl="0" eaLnBrk="1" latinLnBrk="0" hangingPunct="1">
                        <a:spcAft>
                          <a:spcPts val="0"/>
                        </a:spcAft>
                        <a:buFont typeface="Wingdings" panose="05000000000000000000" pitchFamily="2" charset="2"/>
                        <a:buChar char=""/>
                      </a:pPr>
                      <a:r>
                        <a:rPr lang="zh-CN" sz="1800" kern="1200" dirty="0">
                          <a:solidFill>
                            <a:schemeClr val="dk1"/>
                          </a:solidFill>
                          <a:latin typeface="+mn-lt"/>
                          <a:ea typeface="+mn-ea"/>
                          <a:cs typeface="+mn-cs"/>
                        </a:rPr>
                        <a:t>数据流源更换时间</a:t>
                      </a:r>
                      <a:r>
                        <a:rPr lang="en-US" sz="1800" kern="1200" dirty="0">
                          <a:solidFill>
                            <a:schemeClr val="dk1"/>
                          </a:solidFill>
                          <a:latin typeface="+mn-lt"/>
                          <a:ea typeface="+mn-ea"/>
                          <a:cs typeface="+mn-cs"/>
                        </a:rPr>
                        <a:t>&lt;10</a:t>
                      </a:r>
                      <a:r>
                        <a:rPr lang="zh-CN" sz="1800" kern="1200" dirty="0">
                          <a:solidFill>
                            <a:schemeClr val="dk1"/>
                          </a:solidFill>
                          <a:latin typeface="+mn-lt"/>
                          <a:ea typeface="+mn-ea"/>
                          <a:cs typeface="+mn-cs"/>
                        </a:rPr>
                        <a:t>秒</a:t>
                      </a:r>
                    </a:p>
                    <a:p>
                      <a:pPr marL="0" lvl="0" indent="-342900" algn="l" defTabSz="457200" rtl="0" eaLnBrk="1" latinLnBrk="0" hangingPunct="1">
                        <a:spcAft>
                          <a:spcPts val="0"/>
                        </a:spcAft>
                        <a:buFont typeface="Wingdings" panose="05000000000000000000" pitchFamily="2" charset="2"/>
                        <a:buChar char=""/>
                      </a:pPr>
                      <a:r>
                        <a:rPr lang="zh-CN" sz="1800" kern="1200" dirty="0">
                          <a:solidFill>
                            <a:schemeClr val="dk1"/>
                          </a:solidFill>
                          <a:latin typeface="+mn-lt"/>
                          <a:ea typeface="+mn-ea"/>
                          <a:cs typeface="+mn-cs"/>
                        </a:rPr>
                        <a:t>数据流源修复时间</a:t>
                      </a:r>
                      <a:r>
                        <a:rPr lang="en-US" sz="1800" kern="1200" dirty="0">
                          <a:solidFill>
                            <a:schemeClr val="dk1"/>
                          </a:solidFill>
                          <a:latin typeface="+mn-lt"/>
                          <a:ea typeface="+mn-ea"/>
                          <a:cs typeface="+mn-cs"/>
                        </a:rPr>
                        <a:t>&lt;10</a:t>
                      </a:r>
                      <a:r>
                        <a:rPr lang="zh-CN" sz="1800" kern="1200" dirty="0">
                          <a:solidFill>
                            <a:schemeClr val="dk1"/>
                          </a:solidFill>
                          <a:latin typeface="+mn-lt"/>
                          <a:ea typeface="+mn-ea"/>
                          <a:cs typeface="+mn-cs"/>
                        </a:rPr>
                        <a:t>分钟</a:t>
                      </a:r>
                    </a:p>
                  </a:txBody>
                  <a:tcPr marL="68580" marR="68580" marT="0" marB="0"/>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1756830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两种</a:t>
            </a:r>
            <a:r>
              <a:rPr lang="en-US" altLang="zh-CN" dirty="0"/>
              <a:t>C&amp;C</a:t>
            </a:r>
            <a:r>
              <a:rPr lang="zh-CN" altLang="en-US" dirty="0"/>
              <a:t>架构模式</a:t>
            </a:r>
          </a:p>
        </p:txBody>
      </p:sp>
      <p:sp>
        <p:nvSpPr>
          <p:cNvPr id="3" name="内容占位符 2"/>
          <p:cNvSpPr>
            <a:spLocks noGrp="1"/>
          </p:cNvSpPr>
          <p:nvPr>
            <p:ph idx="1"/>
          </p:nvPr>
        </p:nvSpPr>
        <p:spPr/>
        <p:txBody>
          <a:bodyPr>
            <a:normAutofit/>
          </a:bodyPr>
          <a:lstStyle/>
          <a:p>
            <a:r>
              <a:rPr lang="en-US" altLang="zh-CN" sz="4000" dirty="0"/>
              <a:t>P2P</a:t>
            </a:r>
          </a:p>
          <a:p>
            <a:r>
              <a:rPr lang="en-US" altLang="zh-CN" sz="4000" dirty="0"/>
              <a:t>Client/Server</a:t>
            </a:r>
            <a:endParaRPr lang="zh-CN" altLang="en-US" sz="4000" dirty="0"/>
          </a:p>
        </p:txBody>
      </p:sp>
    </p:spTree>
    <p:extLst>
      <p:ext uri="{BB962C8B-B14F-4D97-AF65-F5344CB8AC3E}">
        <p14:creationId xmlns:p14="http://schemas.microsoft.com/office/powerpoint/2010/main" val="783208253"/>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680</TotalTime>
  <Words>3915</Words>
  <Application>Microsoft Office PowerPoint</Application>
  <PresentationFormat>宽屏</PresentationFormat>
  <Paragraphs>612</Paragraphs>
  <Slides>43</Slides>
  <Notes>26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43</vt:i4>
      </vt:variant>
    </vt:vector>
  </HeadingPairs>
  <TitlesOfParts>
    <vt:vector size="54" baseType="lpstr">
      <vt:lpstr>Songti SC</vt:lpstr>
      <vt:lpstr>等线</vt:lpstr>
      <vt:lpstr>宋体</vt:lpstr>
      <vt:lpstr>幼圆</vt:lpstr>
      <vt:lpstr>Arial</vt:lpstr>
      <vt:lpstr>Calibri</vt:lpstr>
      <vt:lpstr>Century Gothic</vt:lpstr>
      <vt:lpstr>Times New Roman</vt:lpstr>
      <vt:lpstr>Wingdings</vt:lpstr>
      <vt:lpstr>Wingdings 3</vt:lpstr>
      <vt:lpstr>丝状</vt:lpstr>
      <vt:lpstr>MOVER  移动健身APP</vt:lpstr>
      <vt:lpstr>小组成员 </vt:lpstr>
      <vt:lpstr>PowerPoint 演示文稿</vt:lpstr>
      <vt:lpstr>PowerPoint 演示文稿</vt:lpstr>
      <vt:lpstr>ADD输入——ASR构架驱动因素</vt:lpstr>
      <vt:lpstr>安全性 场景7：未经授权的访问</vt:lpstr>
      <vt:lpstr>性能 场景9：客户端进行网络访问</vt:lpstr>
      <vt:lpstr>可用性 场景12：直播数据流中断</vt:lpstr>
      <vt:lpstr>两种C&amp;C架构模式</vt:lpstr>
      <vt:lpstr>P2P架构ADD方法</vt:lpstr>
      <vt:lpstr>第一次迭代 ：分解整个系统</vt:lpstr>
      <vt:lpstr>第二次迭代：分解peer</vt:lpstr>
      <vt:lpstr>视频播放模块</vt:lpstr>
      <vt:lpstr>架构模式评估</vt:lpstr>
      <vt:lpstr>架构模式评估(cont.)</vt:lpstr>
      <vt:lpstr>架构模式评估(cont.)</vt:lpstr>
      <vt:lpstr>ADD方法结果</vt:lpstr>
      <vt:lpstr>C&amp;C视图</vt:lpstr>
      <vt:lpstr>C&amp;C视图(cont.)</vt:lpstr>
      <vt:lpstr>P2P架构——ATAM评估</vt:lpstr>
      <vt:lpstr>架构方法分析</vt:lpstr>
      <vt:lpstr>架构方法分析</vt:lpstr>
      <vt:lpstr>C/S架构ADD方法</vt:lpstr>
      <vt:lpstr>第一次迭代 ：分解整个系统</vt:lpstr>
      <vt:lpstr>第二次迭代：视频直播模块</vt:lpstr>
      <vt:lpstr>次级关注点的备选方案</vt:lpstr>
      <vt:lpstr>次级关注点的备选方案</vt:lpstr>
      <vt:lpstr>次级关注点的备选方案</vt:lpstr>
      <vt:lpstr>次级关注点的备选方案</vt:lpstr>
      <vt:lpstr>次级关注点的备选方案</vt:lpstr>
      <vt:lpstr>次级关注点的备选方案</vt:lpstr>
      <vt:lpstr>次级关注点的备选方案</vt:lpstr>
      <vt:lpstr>ADD方法结果</vt:lpstr>
      <vt:lpstr>ADD方法结果</vt:lpstr>
      <vt:lpstr>ADD方法结果</vt:lpstr>
      <vt:lpstr>C/S架构的ATAM</vt:lpstr>
      <vt:lpstr>场景1-续</vt:lpstr>
      <vt:lpstr>两种架构模式对比</vt:lpstr>
      <vt:lpstr>性能对比</vt:lpstr>
      <vt:lpstr>安全性对比</vt:lpstr>
      <vt:lpstr>资源利用对比</vt:lpstr>
      <vt:lpstr>P2P架构对于直播的巨大优势</vt:lpstr>
      <vt:lpstr>P2P架构对于直播的巨大优势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Shanshan Tang</dc:creator>
  <cp:lastModifiedBy>jill tsai</cp:lastModifiedBy>
  <cp:revision>99</cp:revision>
  <dcterms:created xsi:type="dcterms:W3CDTF">2016-03-13T06:53:04Z</dcterms:created>
  <dcterms:modified xsi:type="dcterms:W3CDTF">2016-03-24T07:30:15Z</dcterms:modified>
</cp:coreProperties>
</file>