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80" r:id="rId14"/>
    <p:sldId id="277" r:id="rId15"/>
    <p:sldId id="275" r:id="rId16"/>
    <p:sldId id="276" r:id="rId17"/>
    <p:sldId id="278" r:id="rId18"/>
    <p:sldId id="270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BD3"/>
          </a:solidFill>
        </a:fill>
      </a:tcStyle>
    </a:wholeTbl>
    <a:band2H>
      <a:tcTxStyle/>
      <a:tcStyle>
        <a:tcBdr/>
        <a:fill>
          <a:solidFill>
            <a:srgbClr val="E6F5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2496" autoAdjust="0"/>
  </p:normalViewPr>
  <p:slideViewPr>
    <p:cSldViewPr snapToGrid="0" snapToObjects="1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3791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产品经理视角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用户数量大，性能要求高；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需求变化快，可扩展性要求高；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服务稳定，可用性要求高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25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子模块，业务子模块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277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注意，数据备份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用户数据的安全性要求和微博数据要求不同，因此采用不同的设计方案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86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目前保留微博最基本的功能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85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重点关注的是：可用性，性能，可扩展性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94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微博的运作方式非常符合发布订阅模式的特点</a:t>
            </a:r>
            <a:endParaRPr lang="en-US" altLang="zh-CN" dirty="0" smtClean="0"/>
          </a:p>
          <a:p>
            <a:r>
              <a:rPr lang="zh-CN" altLang="en-US" dirty="0" smtClean="0"/>
              <a:t>粉丝关注博主可以抽象为订阅</a:t>
            </a:r>
            <a:endParaRPr lang="en-US" altLang="zh-CN" dirty="0" smtClean="0"/>
          </a:p>
          <a:p>
            <a:r>
              <a:rPr lang="zh-CN" altLang="en-US" dirty="0" smtClean="0"/>
              <a:t>博主发布动态后通知所有粉丝可以抽象为发布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应对功能需求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相较于传统的请求响应的模式，发布订阅将控制反转，由服务器向用户主动推送数据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	2.1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理想情况下可以有效减小请求次数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由于每次传输的数据只是最新的数据，网络数据传输量下降，提高性能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架构：将系统的业务分散成为多个职责单一，平台无关，相互解耦的服务，通过将不同服务进行组合共同完成任务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aseline="0" dirty="0" smtClean="0"/>
              <a:t>将服务进行拆分，避免了个服务节点负载过大而带来的可用性问题。</a:t>
            </a:r>
            <a:endParaRPr lang="en-US" altLang="zh-CN" baseline="0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服务与服务之间松耦合，可以根据业务需要进行组装，能够应对需求变更，且将职责分散可以单独进行维护。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0213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5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89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架构：将系统的业务分散成为多个职责单一，平台无关，相互解耦的服务，通过将不同服务进行组合共同完成任务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aseline="0" dirty="0" smtClean="0"/>
              <a:t>将服务进行拆分，避免了个服务节点负载过大而带来的可用性问题。</a:t>
            </a:r>
            <a:endParaRPr lang="en-US" altLang="zh-CN" baseline="0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服务与服务之间松耦合，可以根据业务需要进行组装，能够应对需求变更，且将职责分散可以单独进行维护。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054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</a:t>
            </a:r>
            <a:r>
              <a:rPr lang="en-US" altLang="zh-CN" dirty="0" smtClean="0"/>
              <a:t>ADD</a:t>
            </a:r>
            <a:r>
              <a:rPr lang="zh-CN" altLang="en-US" dirty="0" smtClean="0"/>
              <a:t>设计过程中比较重要的几次迭代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识别</a:t>
            </a:r>
            <a:r>
              <a:rPr lang="en-US" altLang="zh-CN" dirty="0" smtClean="0"/>
              <a:t>ASR</a:t>
            </a:r>
            <a:r>
              <a:rPr lang="zh-CN" altLang="en-US" dirty="0" smtClean="0"/>
              <a:t>（时间原因，具体场景不展示）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选择设计关注点：以支持并发为例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列举候选战术：集群</a:t>
            </a:r>
            <a:r>
              <a:rPr lang="en-US" altLang="zh-CN" dirty="0" smtClean="0"/>
              <a:t>+</a:t>
            </a:r>
            <a:r>
              <a:rPr lang="zh-CN" altLang="en-US" dirty="0" smtClean="0"/>
              <a:t>负载均衡，读写分离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权衡，最终决定：读写分离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生成视图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实例化，评估过程省略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73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99998" y="1799295"/>
            <a:ext cx="4062863" cy="8800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t>单击此处添加标题</a:t>
            </a:r>
          </a:p>
        </p:txBody>
      </p:sp>
      <p:sp>
        <p:nvSpPr>
          <p:cNvPr id="19" name="Shape 19"/>
          <p:cNvSpPr/>
          <p:nvPr/>
        </p:nvSpPr>
        <p:spPr>
          <a:xfrm>
            <a:off x="-1" y="1219199"/>
            <a:ext cx="665723" cy="1269517"/>
          </a:xfrm>
          <a:prstGeom prst="rect">
            <a:avLst/>
          </a:prstGeom>
          <a:solidFill>
            <a:srgbClr val="053D20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65721" y="1799295"/>
            <a:ext cx="3820161" cy="1"/>
          </a:xfrm>
          <a:prstGeom prst="line">
            <a:avLst/>
          </a:prstGeom>
          <a:ln w="38100">
            <a:solidFill>
              <a:srgbClr val="003300"/>
            </a:solidFill>
            <a:miter/>
          </a:ln>
        </p:spPr>
        <p:txBody>
          <a:bodyPr lIns="48767" tIns="48767" rIns="48767" bIns="48767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1" y="1219199"/>
            <a:ext cx="538481" cy="1269517"/>
          </a:xfrm>
          <a:prstGeom prst="rect">
            <a:avLst/>
          </a:prstGeom>
          <a:solidFill>
            <a:srgbClr val="096434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538479" y="1799295"/>
            <a:ext cx="3947402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8767" tIns="48767" rIns="48767" bIns="48767"/>
          <a:lstStyle/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899998" y="1799295"/>
            <a:ext cx="4062863" cy="8800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1" y="1219199"/>
            <a:ext cx="13004802" cy="4490722"/>
          </a:xfrm>
          <a:prstGeom prst="rect">
            <a:avLst/>
          </a:prstGeom>
          <a:solidFill>
            <a:srgbClr val="003300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1" y="1219199"/>
            <a:ext cx="518161" cy="1269517"/>
          </a:xfrm>
          <a:prstGeom prst="rect">
            <a:avLst/>
          </a:prstGeom>
          <a:solidFill>
            <a:srgbClr val="548235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518159" y="1799295"/>
            <a:ext cx="3967722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8767" tIns="48767" rIns="48767" bIns="48767"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899998" y="1799295"/>
            <a:ext cx="4062863" cy="88004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t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t>单击此处添加标题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7916584" y="3806771"/>
            <a:ext cx="1875790" cy="1875790"/>
          </a:xfrm>
          <a:prstGeom prst="ellipse">
            <a:avLst/>
          </a:prstGeom>
          <a:solidFill>
            <a:srgbClr val="007A37">
              <a:alpha val="5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8644234" y="4623890"/>
            <a:ext cx="1393373" cy="1393372"/>
          </a:xfrm>
          <a:prstGeom prst="ellipse">
            <a:avLst/>
          </a:prstGeom>
          <a:solidFill>
            <a:srgbClr val="007A37">
              <a:alpha val="25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9778482" y="4771608"/>
            <a:ext cx="910954" cy="910954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Shape 52"/>
          <p:cNvSpPr/>
          <p:nvPr/>
        </p:nvSpPr>
        <p:spPr>
          <a:xfrm flipH="1">
            <a:off x="2990113" y="3898422"/>
            <a:ext cx="1875790" cy="1875790"/>
          </a:xfrm>
          <a:prstGeom prst="ellipse">
            <a:avLst/>
          </a:prstGeom>
          <a:solidFill>
            <a:srgbClr val="007A37">
              <a:alpha val="6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H="1">
            <a:off x="2744880" y="4715541"/>
            <a:ext cx="1393373" cy="1393373"/>
          </a:xfrm>
          <a:prstGeom prst="ellipse">
            <a:avLst/>
          </a:prstGeom>
          <a:solidFill>
            <a:srgbClr val="007A37">
              <a:alpha val="29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2093052" y="4863259"/>
            <a:ext cx="910954" cy="910954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4419900" y="2786555"/>
            <a:ext cx="3916221" cy="3916221"/>
          </a:xfrm>
          <a:prstGeom prst="ellipse">
            <a:avLst/>
          </a:prstGeom>
          <a:solidFill>
            <a:srgbClr val="007A37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103154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096158" y="2457370"/>
            <a:ext cx="4542871" cy="4542871"/>
          </a:xfrm>
          <a:prstGeom prst="ellipse">
            <a:avLst/>
          </a:prstGeom>
          <a:solidFill>
            <a:srgbClr val="007A37">
              <a:alpha val="26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9003844" y="5008409"/>
            <a:ext cx="674154" cy="674154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04490" y="5075151"/>
            <a:ext cx="674154" cy="674153"/>
          </a:xfrm>
          <a:prstGeom prst="ellipse">
            <a:avLst/>
          </a:prstGeom>
          <a:solidFill>
            <a:srgbClr val="007A37">
              <a:alpha val="30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9771978" y="2230421"/>
            <a:ext cx="461981" cy="461981"/>
          </a:xfrm>
          <a:prstGeom prst="ellipse">
            <a:avLst/>
          </a:prstGeom>
          <a:solidFill>
            <a:srgbClr val="007A37">
              <a:alpha val="39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264659" y="5782498"/>
            <a:ext cx="465902" cy="465901"/>
          </a:xfrm>
          <a:prstGeom prst="ellipse">
            <a:avLst/>
          </a:prstGeom>
          <a:solidFill>
            <a:srgbClr val="007A37">
              <a:alpha val="39000"/>
            </a:srgbClr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1" y="1219199"/>
            <a:ext cx="665723" cy="1269517"/>
          </a:xfrm>
          <a:prstGeom prst="rect">
            <a:avLst/>
          </a:prstGeom>
          <a:solidFill>
            <a:srgbClr val="053D20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665721" y="1799295"/>
            <a:ext cx="3820161" cy="1"/>
          </a:xfrm>
          <a:prstGeom prst="line">
            <a:avLst/>
          </a:prstGeom>
          <a:ln w="38100">
            <a:solidFill>
              <a:srgbClr val="003300"/>
            </a:solidFill>
            <a:miter/>
          </a:ln>
        </p:spPr>
        <p:txBody>
          <a:bodyPr lIns="48767" tIns="48767" rIns="48767" bIns="48767"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9" y="1317413"/>
            <a:ext cx="11704322" cy="160866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9" y="2926079"/>
            <a:ext cx="11704322" cy="5608322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5653" y="7802456"/>
            <a:ext cx="3034454" cy="393701"/>
          </a:xfrm>
          <a:prstGeom prst="rect">
            <a:avLst/>
          </a:prstGeom>
          <a:ln w="12700">
            <a:miter lim="400000"/>
          </a:ln>
        </p:spPr>
        <p:txBody>
          <a:bodyPr wrap="none" lIns="48767" tIns="48767" rIns="48767" bIns="48767" anchor="ctr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marR="0" indent="-310242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819150" marR="0" indent="-36195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348739" marR="0" indent="-434339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8542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3114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7686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2258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830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140200" marR="0" indent="-482600" algn="l" defTabSz="130048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859801" y="4100741"/>
            <a:ext cx="5238166" cy="111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algn="ctr">
              <a:defRPr sz="4300" b="1">
                <a:solidFill>
                  <a:srgbClr val="FFFFFF"/>
                </a:solidFill>
              </a:defRPr>
            </a:pPr>
            <a:r>
              <a:rPr sz="6600" dirty="0" err="1" smtClean="0">
                <a:latin typeface="微软雅黑"/>
                <a:ea typeface="微软雅黑"/>
                <a:cs typeface="微软雅黑"/>
                <a:sym typeface="微软雅黑"/>
              </a:rPr>
              <a:t>微博系统架构</a:t>
            </a:r>
            <a:endParaRPr sz="6600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670044" y="5478597"/>
            <a:ext cx="1617680" cy="4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marL="487680" indent="-487680">
              <a:lnSpc>
                <a:spcPct val="110000"/>
              </a:lnSpc>
              <a:defRPr sz="1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BY </a:t>
            </a:r>
            <a:r>
              <a:rPr dirty="0" err="1"/>
              <a:t>早起的虫虫</a:t>
            </a:r>
            <a:endParaRPr dirty="0"/>
          </a:p>
        </p:txBody>
      </p:sp>
    </p:spTree>
  </p:cSld>
  <p:clrMapOvr>
    <a:masterClrMapping/>
  </p:clrMapOvr>
  <p:transition spd="med" advTm="165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逻辑视图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45" y="0"/>
            <a:ext cx="8524956" cy="115179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998" y="7612183"/>
            <a:ext cx="1338676" cy="145270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模块</a:t>
            </a:r>
            <a:endParaRPr kumimoji="0" lang="en-US" altLang="zh-CN" sz="4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视图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进程</a:t>
            </a:r>
            <a:r>
              <a:rPr lang="zh-CN" altLang="en-US" b="1" dirty="0" smtClean="0"/>
              <a:t>视图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69" y="211016"/>
            <a:ext cx="7990955" cy="92260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998" y="7612183"/>
            <a:ext cx="1338676" cy="145270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C&amp;C</a:t>
            </a:r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视图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1075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物理</a:t>
            </a:r>
            <a:r>
              <a:rPr lang="zh-CN" altLang="en-US" b="1" dirty="0" smtClean="0"/>
              <a:t>视图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57" y="685800"/>
            <a:ext cx="7772400" cy="8457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9998" y="7612183"/>
            <a:ext cx="1338676" cy="145270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solidFill>
                  <a:schemeClr val="bg1"/>
                </a:solidFill>
              </a:rPr>
              <a:t>部署</a:t>
            </a:r>
            <a:endParaRPr kumimoji="0" lang="en-US" altLang="zh-CN" sz="44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视图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261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853438" y="1799295"/>
            <a:ext cx="4880611" cy="7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 smtClean="0"/>
              <a:t>ADD - </a:t>
            </a:r>
            <a:r>
              <a:rPr lang="zh-CN" altLang="en-US" dirty="0" smtClean="0"/>
              <a:t>迭代一</a:t>
            </a:r>
            <a:endParaRPr dirty="0"/>
          </a:p>
        </p:txBody>
      </p:sp>
      <p:grpSp>
        <p:nvGrpSpPr>
          <p:cNvPr id="171" name="Group 171"/>
          <p:cNvGrpSpPr/>
          <p:nvPr/>
        </p:nvGrpSpPr>
        <p:grpSpPr>
          <a:xfrm>
            <a:off x="670558" y="3814212"/>
            <a:ext cx="3515362" cy="1392937"/>
            <a:chOff x="0" y="-14389"/>
            <a:chExt cx="3515361" cy="1392936"/>
          </a:xfrm>
        </p:grpSpPr>
        <p:sp>
          <p:nvSpPr>
            <p:cNvPr id="169" name="Shape 169"/>
            <p:cNvSpPr/>
            <p:nvPr/>
          </p:nvSpPr>
          <p:spPr>
            <a:xfrm>
              <a:off x="-1" y="-1"/>
              <a:ext cx="3515363" cy="1364159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4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-14390"/>
              <a:ext cx="3515363" cy="1392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4400" b="1">
                  <a:solidFill>
                    <a:srgbClr val="FFFFFF"/>
                  </a:solidFill>
                </a:defRPr>
              </a:pPr>
              <a:r>
                <a:rPr dirty="0"/>
                <a:t>Layer + SOA Pattern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782832" y="5370385"/>
            <a:ext cx="3290814" cy="111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分层+SOA模式</a:t>
            </a:r>
            <a:endParaRPr dirty="0"/>
          </a:p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模块视图</a:t>
            </a:r>
            <a:endParaRPr dirty="0"/>
          </a:p>
        </p:txBody>
      </p:sp>
      <p:pic>
        <p:nvPicPr>
          <p:cNvPr id="173" name="image2.png"/>
          <p:cNvPicPr>
            <a:picLocks noChangeAspect="1"/>
          </p:cNvPicPr>
          <p:nvPr/>
        </p:nvPicPr>
        <p:blipFill>
          <a:blip r:embed="rId3">
            <a:extLst/>
          </a:blip>
          <a:srcRect t="27002"/>
          <a:stretch>
            <a:fillRect/>
          </a:stretch>
        </p:blipFill>
        <p:spPr>
          <a:xfrm>
            <a:off x="3535290" y="1209341"/>
            <a:ext cx="9189318" cy="83325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67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ADD – </a:t>
            </a:r>
            <a:r>
              <a:rPr lang="zh-CN" altLang="en-US" b="1" dirty="0"/>
              <a:t>数据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47303" y="2679344"/>
            <a:ext cx="7983415" cy="8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ASRs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： </a:t>
            </a:r>
            <a:r>
              <a:rPr lang="zh-CN" altLang="en-US" dirty="0" smtClean="0"/>
              <a:t>支持高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并发</a:t>
            </a:r>
            <a:r>
              <a:rPr lang="zh-CN" altLang="en-US" dirty="0" smtClean="0"/>
              <a:t>、高可用、快速响应</a:t>
            </a:r>
            <a:endParaRPr lang="en-US" altLang="zh-CN" dirty="0" smtClean="0"/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战术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模式：读写分离、消息队列、缓存、心跳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92062"/>
              </p:ext>
            </p:extLst>
          </p:nvPr>
        </p:nvGraphicFramePr>
        <p:xfrm>
          <a:off x="7243993" y="1799295"/>
          <a:ext cx="5141654" cy="1973836"/>
        </p:xfrm>
        <a:graphic>
          <a:graphicData uri="http://schemas.openxmlformats.org/drawingml/2006/table">
            <a:tbl>
              <a:tblPr firstRow="1" firstCol="1" bandRow="1"/>
              <a:tblGrid>
                <a:gridCol w="2415214"/>
                <a:gridCol w="2726440"/>
              </a:tblGrid>
              <a:tr h="493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质量关注点</a:t>
                      </a:r>
                      <a:endParaRPr lang="zh-CN" sz="24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性能</a:t>
                      </a:r>
                      <a:endParaRPr lang="zh-CN" sz="24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子关注</a:t>
                      </a:r>
                      <a:r>
                        <a:rPr lang="zh-CN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点</a:t>
                      </a:r>
                      <a:endParaRPr lang="zh-CN" sz="24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支持高并发</a:t>
                      </a:r>
                      <a:endParaRPr lang="zh-CN" sz="24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5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候选战术</a:t>
                      </a:r>
                      <a:r>
                        <a:rPr lang="en-US" sz="24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4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模式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负载均衡</a:t>
                      </a:r>
                      <a:r>
                        <a:rPr lang="en-US" altLang="zh-CN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24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集群</a:t>
                      </a:r>
                      <a:endParaRPr lang="zh-CN" sz="24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读写分离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60" y="3274434"/>
            <a:ext cx="10342040" cy="64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01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ADD - </a:t>
            </a:r>
            <a:r>
              <a:rPr lang="zh-CN" altLang="en-US" b="1" dirty="0" smtClean="0"/>
              <a:t>业务模块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71153" y="2677537"/>
            <a:ext cx="9348504" cy="83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ASRs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： </a:t>
            </a:r>
            <a:r>
              <a:rPr lang="zh-CN" altLang="en-US" dirty="0" smtClean="0"/>
              <a:t>快速</a:t>
            </a:r>
            <a:r>
              <a:rPr lang="zh-CN" altLang="en-US" dirty="0"/>
              <a:t>响应、支持高并发、</a:t>
            </a:r>
            <a:r>
              <a:rPr lang="zh-CN" altLang="en-US" dirty="0" smtClean="0"/>
              <a:t>高可用、可扩展</a:t>
            </a:r>
            <a:endParaRPr lang="en-US" altLang="zh-CN" dirty="0" smtClean="0"/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战术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模式：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集群、主动冗余</a:t>
            </a:r>
            <a:r>
              <a:rPr lang="en-US" altLang="zh-CN" dirty="0" smtClean="0"/>
              <a:t>+</a:t>
            </a:r>
            <a:r>
              <a:rPr lang="zh-CN" altLang="en-US" dirty="0" smtClean="0"/>
              <a:t>心跳、</a:t>
            </a:r>
            <a:r>
              <a:rPr lang="en-US" altLang="zh-CN" dirty="0" smtClean="0"/>
              <a:t>SOA</a:t>
            </a:r>
            <a:r>
              <a:rPr lang="zh-CN" altLang="en-US" dirty="0" smtClean="0"/>
              <a:t>、模块化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" y="3085323"/>
            <a:ext cx="12563385" cy="66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76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ADD – </a:t>
            </a:r>
            <a:r>
              <a:rPr lang="zh-CN" altLang="en-US" b="1" dirty="0"/>
              <a:t>安全</a:t>
            </a:r>
            <a:r>
              <a:rPr lang="zh-CN" altLang="en-US" b="1" dirty="0" smtClean="0"/>
              <a:t>模块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71153" y="2529121"/>
            <a:ext cx="10318170" cy="12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ASRs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	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： 保证数据安全</a:t>
            </a:r>
            <a:r>
              <a:rPr lang="zh-CN" altLang="en-US" dirty="0" smtClean="0"/>
              <a:t>、高可用</a:t>
            </a:r>
            <a:endParaRPr lang="en-US" altLang="zh-CN" dirty="0" smtClean="0"/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战术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模式：身份验证</a:t>
            </a:r>
            <a:r>
              <a:rPr lang="zh-CN" altLang="en-US" dirty="0" smtClean="0"/>
              <a:t>、数据加密与备份、数据完整性校验、流量监控、主动</a:t>
            </a:r>
            <a:endParaRPr lang="en-US" altLang="zh-CN" dirty="0" smtClean="0"/>
          </a:p>
          <a:p>
            <a: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冗余</a:t>
            </a:r>
            <a:r>
              <a:rPr lang="en-US" altLang="zh-CN" dirty="0" smtClean="0"/>
              <a:t>+</a:t>
            </a:r>
            <a:r>
              <a:rPr lang="zh-CN" altLang="en-US" dirty="0" smtClean="0"/>
              <a:t>心跳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3255454"/>
            <a:ext cx="12573000" cy="66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94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ADD – </a:t>
            </a:r>
            <a:r>
              <a:rPr lang="zh-CN" altLang="en-US" b="1" dirty="0" smtClean="0"/>
              <a:t>验证</a:t>
            </a:r>
            <a:endParaRPr lang="zh-CN" altLang="en-US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9848"/>
              </p:ext>
            </p:extLst>
          </p:nvPr>
        </p:nvGraphicFramePr>
        <p:xfrm>
          <a:off x="1266092" y="2679344"/>
          <a:ext cx="10726615" cy="6710846"/>
        </p:xfrm>
        <a:graphic>
          <a:graphicData uri="http://schemas.openxmlformats.org/drawingml/2006/table">
            <a:tbl>
              <a:tblPr firstRow="1" firstCol="1" bandRow="1"/>
              <a:tblGrid>
                <a:gridCol w="3293237"/>
                <a:gridCol w="7433378"/>
              </a:tblGrid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FFFFFF"/>
                          </a:solidFill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质量属性</a:t>
                      </a:r>
                      <a:endParaRPr lang="zh-CN" sz="28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rgbClr val="FFFFFF"/>
                          </a:solidFill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架构设计决策</a:t>
                      </a:r>
                      <a:endParaRPr lang="zh-CN" sz="28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快速响应</a:t>
                      </a:r>
                      <a:endParaRPr lang="zh-CN" sz="28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缓存、负载均衡、读写</a:t>
                      </a:r>
                      <a:r>
                        <a:rPr lang="zh-CN" sz="28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分离</a:t>
                      </a:r>
                      <a:r>
                        <a:rPr lang="zh-CN" altLang="en-US" sz="2800" kern="100" dirty="0" smtClean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、消息队列</a:t>
                      </a:r>
                      <a:endParaRPr lang="zh-CN" sz="2800" kern="100" dirty="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易于维护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SOA</a:t>
                      </a: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架构、模块化设计、信息隐藏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01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支持增加</a:t>
                      </a:r>
                      <a:r>
                        <a:rPr lang="en-US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修改</a:t>
                      </a:r>
                      <a:r>
                        <a:rPr lang="en-US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删除功能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SOA</a:t>
                      </a: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架构、模块化设计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快速恢复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数据备份、主动冗余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支持高并发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负载均衡、读写分离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预防恶意入侵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身份验证、防火墙日志、网络流量监控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易于移植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lang="en-US" sz="28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WSDL</a:t>
                      </a:r>
                      <a:r>
                        <a:rPr lang="zh-CN" sz="28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定义接口、实现与平台无关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数据安全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数据备份、数据完整性校验、数据加密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高可用性</a:t>
                      </a:r>
                      <a:endParaRPr lang="zh-CN" sz="2800" kern="100">
                        <a:effectLst/>
                        <a:latin typeface="等线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等线"/>
                          <a:ea typeface="等线"/>
                          <a:cs typeface="Times New Roman" panose="02020603050405020304" pitchFamily="18" charset="0"/>
                        </a:rPr>
                        <a:t>心跳、主动冗余、负载均衡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785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024953" y="3813608"/>
            <a:ext cx="2609855" cy="1748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THANK</a:t>
            </a:r>
          </a:p>
          <a:p>
            <a:pPr algn="ctr">
              <a:defRPr sz="5600" b="1">
                <a:solidFill>
                  <a:srgbClr val="FFFFFF"/>
                </a:solidFill>
              </a:defRPr>
            </a:pPr>
            <a:r>
              <a:t>YOU</a:t>
            </a:r>
          </a:p>
        </p:txBody>
      </p:sp>
      <p:sp>
        <p:nvSpPr>
          <p:cNvPr id="260" name="Shape 260"/>
          <p:cNvSpPr/>
          <p:nvPr/>
        </p:nvSpPr>
        <p:spPr>
          <a:xfrm>
            <a:off x="268287" y="1753745"/>
            <a:ext cx="921704" cy="22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模板下载：</a:t>
            </a:r>
            <a:r>
              <a:t>www.1ppt.com/moban/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行业</a:t>
            </a: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模板：</a:t>
            </a:r>
            <a:r>
              <a:t>www.1ppt.com/hangye/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节日</a:t>
            </a: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模板：</a:t>
            </a:r>
            <a:r>
              <a:t>www.1ppt.com/jieri/         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素材下载：</a:t>
            </a:r>
            <a:r>
              <a:t>www.1ppt.com/sucai/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背景图片：</a:t>
            </a:r>
            <a:r>
              <a:t>www.1ppt.com/beijing/    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图表下载：</a:t>
            </a:r>
            <a:r>
              <a:t>www.1ppt.com/tubiao/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优秀</a:t>
            </a:r>
            <a:r>
              <a:t>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下载：</a:t>
            </a:r>
            <a:r>
              <a:t>www.1ppt.com/xiazai/      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教程： </a:t>
            </a:r>
            <a:r>
              <a:t>www.1ppt.com/powerpoint/    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Word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教程： </a:t>
            </a:r>
            <a:r>
              <a:t>www.1ppt.com/word/              Excel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教程：</a:t>
            </a:r>
            <a:r>
              <a:t>www.1ppt.com/excel/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资料下载：</a:t>
            </a:r>
            <a:r>
              <a:t>www.1ppt.com/ziliao/              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课件下载：</a:t>
            </a:r>
            <a:r>
              <a:t>www.1ppt.com/kejian/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范文下载：</a:t>
            </a:r>
            <a:r>
              <a:t>www.1ppt.com/fanwen/             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试卷下载：</a:t>
            </a:r>
            <a:r>
              <a:t>www.1ppt.com/shiti/  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教案下载：</a:t>
            </a:r>
            <a:r>
              <a:t>www.1ppt.com/jiaoan/        PPT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论坛：</a:t>
            </a:r>
            <a:r>
              <a:t>www.1ppt.cn</a:t>
            </a:r>
          </a:p>
          <a:p>
            <a:pPr>
              <a:defRPr sz="100">
                <a:solidFill>
                  <a:srgbClr val="FFFFFF"/>
                </a:solidFill>
              </a:defRPr>
            </a:pP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975362" y="3383583"/>
            <a:ext cx="3302768" cy="3235489"/>
          </a:xfrm>
          <a:prstGeom prst="ellipse">
            <a:avLst/>
          </a:prstGeom>
          <a:solidFill>
            <a:srgbClr val="096434"/>
          </a:solidFill>
          <a:ln w="12700">
            <a:miter lim="400000"/>
          </a:ln>
          <a:effectLst>
            <a:outerShdw blurRad="63500" rotWithShape="0">
              <a:srgbClr val="000000">
                <a:alpha val="3000"/>
              </a:srgbClr>
            </a:outerShdw>
          </a:effectLst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540860" y="4196099"/>
            <a:ext cx="2116530" cy="1088137"/>
          </a:xfrm>
          <a:prstGeom prst="rect">
            <a:avLst/>
          </a:prstGeom>
          <a:ln w="12700">
            <a:miter lim="400000"/>
          </a:ln>
          <a:effectLst>
            <a:outerShdw blurRad="50800" dist="762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91" name="Shape 91"/>
          <p:cNvSpPr/>
          <p:nvPr/>
        </p:nvSpPr>
        <p:spPr>
          <a:xfrm>
            <a:off x="1364841" y="5101579"/>
            <a:ext cx="2492769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ctr">
              <a:defRPr sz="3800">
                <a:solidFill>
                  <a:srgbClr val="FFFFFF"/>
                </a:solidFill>
              </a:defRPr>
            </a:lvl1pPr>
          </a:lstStyle>
          <a:p>
            <a:r>
              <a:t>CONTENT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5220424" y="2849669"/>
            <a:ext cx="7017357" cy="5614075"/>
            <a:chOff x="0" y="0"/>
            <a:chExt cx="7017355" cy="5614073"/>
          </a:xfrm>
        </p:grpSpPr>
        <p:sp>
          <p:nvSpPr>
            <p:cNvPr id="92" name="Shape 92"/>
            <p:cNvSpPr/>
            <p:nvPr/>
          </p:nvSpPr>
          <p:spPr>
            <a:xfrm>
              <a:off x="0" y="169417"/>
              <a:ext cx="991037" cy="656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>
                <a:defRPr sz="3800" b="1">
                  <a:solidFill>
                    <a:srgbClr val="096434"/>
                  </a:solidFill>
                </a:defRPr>
              </a:lvl1pPr>
            </a:lstStyle>
            <a:p>
              <a:r>
                <a:rPr dirty="0"/>
                <a:t>01</a:t>
              </a:r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1023319" y="169417"/>
              <a:ext cx="1" cy="558103"/>
            </a:xfrm>
            <a:prstGeom prst="line">
              <a:avLst/>
            </a:prstGeom>
            <a:noFill/>
            <a:ln w="25400" cap="flat">
              <a:solidFill>
                <a:srgbClr val="0D964F"/>
              </a:solidFill>
              <a:prstDash val="solid"/>
              <a:miter lim="800000"/>
            </a:ln>
            <a:effectLst>
              <a:outerShdw blurRad="50800" dist="762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1035180" y="1287962"/>
              <a:ext cx="1" cy="558103"/>
            </a:xfrm>
            <a:prstGeom prst="line">
              <a:avLst/>
            </a:prstGeom>
            <a:noFill/>
            <a:ln w="25400" cap="flat">
              <a:solidFill>
                <a:srgbClr val="0D964F"/>
              </a:solidFill>
              <a:prstDash val="solid"/>
              <a:miter lim="800000"/>
            </a:ln>
            <a:effectLst>
              <a:outerShdw blurRad="50800" dist="762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1035180" y="2502004"/>
              <a:ext cx="1" cy="558102"/>
            </a:xfrm>
            <a:prstGeom prst="line">
              <a:avLst/>
            </a:prstGeom>
            <a:noFill/>
            <a:ln w="25400" cap="flat">
              <a:solidFill>
                <a:srgbClr val="0D964F"/>
              </a:solidFill>
              <a:prstDash val="solid"/>
              <a:miter lim="800000"/>
            </a:ln>
            <a:effectLst>
              <a:outerShdw blurRad="50800" dist="762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>
              <a:off x="1035180" y="3646656"/>
              <a:ext cx="1" cy="558102"/>
            </a:xfrm>
            <a:prstGeom prst="line">
              <a:avLst/>
            </a:prstGeom>
            <a:noFill/>
            <a:ln w="25400" cap="flat">
              <a:solidFill>
                <a:srgbClr val="0D964F"/>
              </a:solidFill>
              <a:prstDash val="solid"/>
              <a:miter lim="800000"/>
            </a:ln>
            <a:effectLst>
              <a:outerShdw blurRad="50800" dist="762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176936" y="0"/>
              <a:ext cx="3141339" cy="516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微博</a:t>
              </a:r>
              <a:r>
                <a:rPr dirty="0">
                  <a:latin typeface="微软雅黑"/>
                  <a:ea typeface="微软雅黑"/>
                  <a:cs typeface="微软雅黑"/>
                  <a:sym typeface="微软雅黑"/>
                </a:rPr>
                <a:t> </a:t>
              </a:r>
              <a:r>
                <a:rPr dirty="0"/>
                <a:t>·</a:t>
              </a:r>
              <a:r>
                <a:rPr dirty="0">
                  <a:latin typeface="微软雅黑"/>
                  <a:ea typeface="微软雅黑"/>
                  <a:cs typeface="微软雅黑"/>
                  <a:sym typeface="微软雅黑"/>
                </a:rPr>
                <a:t> </a:t>
              </a:r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系统功能需求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176936" y="448468"/>
              <a:ext cx="3471969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dirty="0"/>
                <a:t>Functional Attributes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1176936" y="1126004"/>
              <a:ext cx="4083634" cy="516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微博</a:t>
              </a:r>
              <a:r>
                <a:t> ·</a:t>
              </a: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 系统质量属性&amp;约束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176935" y="1574472"/>
              <a:ext cx="5840420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dirty="0"/>
                <a:t>Non-Functional Attributes &amp; Constraints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1176936" y="2325669"/>
              <a:ext cx="3141339" cy="467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lang="zh-CN" altLang="en-US" dirty="0" smtClean="0">
                  <a:latin typeface="微软雅黑"/>
                  <a:ea typeface="微软雅黑"/>
                  <a:cs typeface="微软雅黑"/>
                  <a:sym typeface="微软雅黑"/>
                </a:rPr>
                <a:t>候选架构方案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176936" y="2774137"/>
              <a:ext cx="4083633" cy="467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lang="en-US" dirty="0" smtClean="0"/>
                <a:t>Optional Architecture Style</a:t>
              </a: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1176936" y="3519069"/>
              <a:ext cx="3471969" cy="516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发布订阅架构</a:t>
              </a:r>
              <a:r>
                <a:rPr dirty="0">
                  <a:latin typeface="微软雅黑"/>
                  <a:ea typeface="微软雅黑"/>
                  <a:cs typeface="微软雅黑"/>
                  <a:sym typeface="微软雅黑"/>
                </a:rPr>
                <a:t> </a:t>
              </a:r>
              <a:r>
                <a:rPr dirty="0"/>
                <a:t>·</a:t>
              </a:r>
              <a:r>
                <a:rPr dirty="0">
                  <a:latin typeface="微软雅黑"/>
                  <a:ea typeface="微软雅黑"/>
                  <a:cs typeface="微软雅黑"/>
                  <a:sym typeface="微软雅黑"/>
                </a:rPr>
                <a:t> </a:t>
              </a:r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抛弃理由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176935" y="3967537"/>
              <a:ext cx="4999094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t>Why not Publish-Subscribe Pattern</a:t>
              </a:r>
            </a:p>
          </p:txBody>
        </p:sp>
        <p:sp>
          <p:nvSpPr>
            <p:cNvPr id="105" name="Shape 105"/>
            <p:cNvSpPr/>
            <p:nvPr/>
          </p:nvSpPr>
          <p:spPr>
            <a:xfrm flipH="1">
              <a:off x="1035180" y="4840056"/>
              <a:ext cx="1" cy="558102"/>
            </a:xfrm>
            <a:prstGeom prst="line">
              <a:avLst/>
            </a:prstGeom>
            <a:noFill/>
            <a:ln w="25400" cap="flat">
              <a:solidFill>
                <a:srgbClr val="0D964F"/>
              </a:solidFill>
              <a:prstDash val="solid"/>
              <a:miter lim="800000"/>
            </a:ln>
            <a:effectLst>
              <a:outerShdw blurRad="50800" dist="762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8767" tIns="48767" rIns="48767" bIns="48767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76936" y="4712468"/>
              <a:ext cx="3141339" cy="467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分层</a:t>
              </a:r>
              <a:r>
                <a:rPr dirty="0" err="1"/>
                <a:t>+SOA</a:t>
              </a:r>
              <a:r>
                <a:rPr dirty="0"/>
                <a:t> </a:t>
              </a:r>
              <a:r>
                <a:rPr dirty="0" smtClean="0"/>
                <a:t>·</a:t>
              </a:r>
              <a:r>
                <a:rPr lang="zh-CN" altLang="en-US" dirty="0" smtClean="0"/>
                <a:t>详细说明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76936" y="5160936"/>
              <a:ext cx="3471969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/>
            <a:p>
              <a:r>
                <a:t>Why Layer and SOA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1238845"/>
              <a:ext cx="991037" cy="656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>
                <a:defRPr sz="3800" b="1">
                  <a:solidFill>
                    <a:srgbClr val="096434"/>
                  </a:solidFill>
                </a:defRPr>
              </a:lvl1pPr>
            </a:lstStyle>
            <a:p>
              <a:r>
                <a:rPr dirty="0"/>
                <a:t>02</a:t>
              </a:r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2498394"/>
              <a:ext cx="991037" cy="656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>
                <a:defRPr sz="3800" b="1">
                  <a:solidFill>
                    <a:srgbClr val="096434"/>
                  </a:solidFill>
                </a:defRPr>
              </a:lvl1pPr>
            </a:lstStyle>
            <a:p>
              <a:r>
                <a:rPr dirty="0"/>
                <a:t>03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3662883"/>
              <a:ext cx="991037" cy="656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>
                <a:defRPr sz="3800" b="1">
                  <a:solidFill>
                    <a:srgbClr val="096434"/>
                  </a:solidFill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4827371"/>
              <a:ext cx="991037" cy="656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>
                <a:defRPr sz="3800" b="1">
                  <a:solidFill>
                    <a:srgbClr val="096434"/>
                  </a:solidFill>
                </a:defRPr>
              </a:lvl1pPr>
            </a:lstStyle>
            <a:p>
              <a:r>
                <a:rPr dirty="0"/>
                <a:t>05</a:t>
              </a:r>
            </a:p>
          </p:txBody>
        </p:sp>
      </p:grpSp>
      <p:sp>
        <p:nvSpPr>
          <p:cNvPr id="26" name="Shape 92"/>
          <p:cNvSpPr/>
          <p:nvPr/>
        </p:nvSpPr>
        <p:spPr>
          <a:xfrm>
            <a:off x="5220423" y="1918679"/>
            <a:ext cx="991037" cy="6832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t">
            <a:spAutoFit/>
          </a:bodyPr>
          <a:lstStyle>
            <a:lvl1pPr>
              <a:defRPr sz="3800" b="1">
                <a:solidFill>
                  <a:srgbClr val="096434"/>
                </a:solidFill>
              </a:defRPr>
            </a:lvl1pPr>
          </a:lstStyle>
          <a:p>
            <a:r>
              <a:rPr dirty="0" smtClean="0"/>
              <a:t>0</a:t>
            </a:r>
            <a:r>
              <a:rPr lang="en-US" dirty="0" smtClean="0"/>
              <a:t>0</a:t>
            </a:r>
            <a:endParaRPr dirty="0"/>
          </a:p>
        </p:txBody>
      </p:sp>
      <p:sp>
        <p:nvSpPr>
          <p:cNvPr id="27" name="Shape 97"/>
          <p:cNvSpPr/>
          <p:nvPr/>
        </p:nvSpPr>
        <p:spPr>
          <a:xfrm>
            <a:off x="6397359" y="1787486"/>
            <a:ext cx="3141340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t">
            <a:spAutoFit/>
          </a:bodyPr>
          <a:lstStyle/>
          <a:p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微博</a:t>
            </a:r>
            <a:r>
              <a:rPr dirty="0"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dirty="0" smtClean="0"/>
              <a:t>·</a:t>
            </a:r>
            <a:r>
              <a:rPr lang="zh-CN" altLang="en-US" dirty="0" smtClean="0"/>
              <a:t>项目背景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28" name="Shape 98"/>
          <p:cNvSpPr/>
          <p:nvPr/>
        </p:nvSpPr>
        <p:spPr>
          <a:xfrm>
            <a:off x="6397359" y="2235954"/>
            <a:ext cx="3471970" cy="467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 numCol="1" anchor="t">
            <a:spAutoFit/>
          </a:bodyPr>
          <a:lstStyle/>
          <a:p>
            <a:r>
              <a:rPr lang="en-US" dirty="0" smtClean="0"/>
              <a:t>P</a:t>
            </a:r>
            <a:r>
              <a:rPr lang="en-US" altLang="zh-CN" dirty="0" smtClean="0"/>
              <a:t>roject Background</a:t>
            </a:r>
            <a:endParaRPr dirty="0"/>
          </a:p>
        </p:txBody>
      </p:sp>
      <p:sp>
        <p:nvSpPr>
          <p:cNvPr id="29" name="Shape 93"/>
          <p:cNvSpPr/>
          <p:nvPr/>
        </p:nvSpPr>
        <p:spPr>
          <a:xfrm flipH="1">
            <a:off x="6205133" y="1948182"/>
            <a:ext cx="1" cy="558103"/>
          </a:xfrm>
          <a:prstGeom prst="line">
            <a:avLst/>
          </a:prstGeom>
          <a:noFill/>
          <a:ln w="25400" cap="flat">
            <a:solidFill>
              <a:srgbClr val="0D964F"/>
            </a:solidFill>
            <a:prstDash val="solid"/>
            <a:miter lim="800000"/>
          </a:ln>
          <a:effectLst>
            <a:outerShdw blurRad="50800" dist="76200" dir="2700000" rotWithShape="0">
              <a:srgbClr val="000000">
                <a:alpha val="40000"/>
              </a:srgbClr>
            </a:outerShdw>
          </a:effectLst>
        </p:spPr>
        <p:txBody>
          <a:bodyPr wrap="square" lIns="48767" tIns="48767" rIns="48767" bIns="48767" numCol="1" anchor="t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 advTm="259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853439" y="1799295"/>
            <a:ext cx="4328161" cy="7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项目背景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2479900" y="3066987"/>
            <a:ext cx="9347666" cy="55153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8767" tIns="48767" rIns="48767" bIns="48767" numCol="1" spcCol="38100" rtlCol="0" anchor="t">
            <a:spAutoFit/>
          </a:bodyPr>
          <a:lstStyle/>
          <a:p>
            <a:pPr marL="342900" marR="0" indent="-3429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产品定位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</a:t>
            </a:r>
            <a:r>
              <a:rPr lang="zh-CN" altLang="en-US" sz="2800" dirty="0" smtClean="0"/>
              <a:t>移动互联网社交平台</a:t>
            </a:r>
            <a:endParaRPr lang="en-US" altLang="zh-CN" sz="2800" dirty="0" smtClean="0"/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endParaRPr lang="en-US" altLang="zh-CN" sz="4000" dirty="0" smtClean="0"/>
          </a:p>
          <a:p>
            <a:pPr marL="342900" marR="0" indent="-3429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4000" dirty="0" smtClean="0"/>
              <a:t>业务需求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应对较大的用户数量（性能）</a:t>
            </a:r>
            <a:endParaRPr lang="en-US" altLang="zh-CN" sz="2800" dirty="0" smtClean="0"/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提供长时间稳定的服务（可用性）</a:t>
            </a:r>
            <a:endParaRPr lang="en-US" altLang="zh-CN" sz="2800" dirty="0"/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lang="zh-CN" altLang="en-US" sz="2800" dirty="0" smtClean="0"/>
              <a:t>     快速升级产品以满足不断变化的用户需求（可扩展性）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342900" marR="0" indent="-3429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4000" dirty="0" smtClean="0"/>
              <a:t>主要</a:t>
            </a:r>
            <a:r>
              <a:rPr lang="zh-CN" altLang="en-US" sz="4000" dirty="0"/>
              <a:t>涉</a:t>
            </a:r>
            <a:r>
              <a:rPr lang="zh-CN" altLang="en-US" sz="4000" dirty="0" smtClean="0"/>
              <a:t>众</a:t>
            </a:r>
            <a:endParaRPr lang="en-US" altLang="zh-CN" sz="4000" dirty="0" smtClean="0"/>
          </a:p>
          <a:p>
            <a:pPr marR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tabLst/>
            </a:pPr>
            <a:r>
              <a:rPr lang="zh-CN" altLang="en-US" sz="2800" dirty="0" smtClean="0"/>
              <a:t>     以年轻群体为主</a:t>
            </a: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853439" y="1799295"/>
            <a:ext cx="4328161" cy="88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功能需求</a:t>
            </a:r>
          </a:p>
        </p:txBody>
      </p:sp>
      <p:sp>
        <p:nvSpPr>
          <p:cNvPr id="115" name="Shape 115"/>
          <p:cNvSpPr/>
          <p:nvPr/>
        </p:nvSpPr>
        <p:spPr>
          <a:xfrm>
            <a:off x="3455449" y="5650972"/>
            <a:ext cx="1627981" cy="1865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13509"/>
                  <a:pt x="3893" y="5746"/>
                  <a:pt x="10832" y="0"/>
                </a:cubicBezTo>
                <a:lnTo>
                  <a:pt x="21600" y="8766"/>
                </a:lnTo>
                <a:lnTo>
                  <a:pt x="21600" y="8766"/>
                </a:lnTo>
                <a:cubicBezTo>
                  <a:pt x="17185" y="12130"/>
                  <a:pt x="14693" y="16762"/>
                  <a:pt x="14693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394672" y="4843031"/>
            <a:ext cx="1947302" cy="1466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384"/>
                </a:moveTo>
                <a:lnTo>
                  <a:pt x="0" y="10384"/>
                </a:lnTo>
                <a:cubicBezTo>
                  <a:pt x="5914" y="3832"/>
                  <a:pt x="13513" y="147"/>
                  <a:pt x="21417" y="0"/>
                </a:cubicBezTo>
                <a:lnTo>
                  <a:pt x="21600" y="15377"/>
                </a:lnTo>
                <a:lnTo>
                  <a:pt x="21600" y="15377"/>
                </a:lnTo>
                <a:cubicBezTo>
                  <a:pt x="16591" y="15464"/>
                  <a:pt x="11765" y="17666"/>
                  <a:pt x="7961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flipH="1">
            <a:off x="6426947" y="4866719"/>
            <a:ext cx="1961783" cy="145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052"/>
                </a:moveTo>
                <a:lnTo>
                  <a:pt x="0" y="11052"/>
                </a:lnTo>
                <a:cubicBezTo>
                  <a:pt x="5782" y="3962"/>
                  <a:pt x="13506" y="0"/>
                  <a:pt x="21546" y="0"/>
                </a:cubicBezTo>
                <a:lnTo>
                  <a:pt x="21600" y="15085"/>
                </a:lnTo>
                <a:cubicBezTo>
                  <a:pt x="16584" y="15085"/>
                  <a:pt x="11754" y="17413"/>
                  <a:pt x="8084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7695710" y="5684501"/>
            <a:ext cx="1552078" cy="186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413"/>
                </a:moveTo>
                <a:lnTo>
                  <a:pt x="0" y="21413"/>
                </a:lnTo>
                <a:cubicBezTo>
                  <a:pt x="168" y="13511"/>
                  <a:pt x="3931" y="5917"/>
                  <a:pt x="10610" y="0"/>
                </a:cubicBezTo>
                <a:lnTo>
                  <a:pt x="21600" y="7632"/>
                </a:lnTo>
                <a:lnTo>
                  <a:pt x="21600" y="7632"/>
                </a:lnTo>
                <a:cubicBezTo>
                  <a:pt x="16997" y="11454"/>
                  <a:pt x="14391" y="16421"/>
                  <a:pt x="14273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5664327" y="5295158"/>
            <a:ext cx="1525240" cy="304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close/>
              </a:path>
            </a:pathLst>
          </a:custGeom>
          <a:ln w="12700">
            <a:solidFill>
              <a:srgbClr val="181715"/>
            </a:solidFill>
            <a:prstDash val="sysDot"/>
            <a:miter/>
          </a:ln>
        </p:spPr>
        <p:txBody>
          <a:bodyPr lIns="48767" tIns="48767" rIns="48767" bIns="48767" anchor="ctr"/>
          <a:lstStyle/>
          <a:p>
            <a:pPr algn="ctr">
              <a:defRPr sz="3800">
                <a:solidFill>
                  <a:srgbClr val="FFFFFF"/>
                </a:solidFill>
                <a:latin typeface="Bauhaus 93"/>
                <a:ea typeface="Bauhaus 93"/>
                <a:cs typeface="Bauhaus 93"/>
                <a:sym typeface="Bauhaus 93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150493" y="6622354"/>
            <a:ext cx="2650237" cy="98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>
              <a:defRPr sz="50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功能需求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886209" y="5382224"/>
            <a:ext cx="977123" cy="2186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53"/>
                </a:moveTo>
                <a:lnTo>
                  <a:pt x="0" y="21553"/>
                </a:lnTo>
                <a:cubicBezTo>
                  <a:pt x="1177" y="13527"/>
                  <a:pt x="8387" y="5923"/>
                  <a:pt x="20436" y="0"/>
                </a:cubicBezTo>
                <a:lnTo>
                  <a:pt x="21600" y="483"/>
                </a:lnTo>
                <a:lnTo>
                  <a:pt x="21600" y="483"/>
                </a:lnTo>
                <a:cubicBezTo>
                  <a:pt x="9799" y="6287"/>
                  <a:pt x="2738" y="13737"/>
                  <a:pt x="1585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flipH="1">
            <a:off x="8989049" y="5430011"/>
            <a:ext cx="962030" cy="215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538"/>
                </a:moveTo>
                <a:lnTo>
                  <a:pt x="0" y="21538"/>
                </a:lnTo>
                <a:cubicBezTo>
                  <a:pt x="1243" y="13537"/>
                  <a:pt x="8348" y="5954"/>
                  <a:pt x="20181" y="0"/>
                </a:cubicBezTo>
                <a:lnTo>
                  <a:pt x="21600" y="582"/>
                </a:lnTo>
                <a:lnTo>
                  <a:pt x="21600" y="582"/>
                </a:lnTo>
                <a:cubicBezTo>
                  <a:pt x="10060" y="6393"/>
                  <a:pt x="3132" y="13792"/>
                  <a:pt x="1919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3869539" y="4305410"/>
            <a:ext cx="2493773" cy="10693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674"/>
                </a:moveTo>
                <a:lnTo>
                  <a:pt x="0" y="20674"/>
                </a:lnTo>
                <a:cubicBezTo>
                  <a:pt x="5795" y="7413"/>
                  <a:pt x="13540" y="0"/>
                  <a:pt x="21600" y="0"/>
                </a:cubicBezTo>
                <a:lnTo>
                  <a:pt x="21600" y="1279"/>
                </a:lnTo>
                <a:cubicBezTo>
                  <a:pt x="13681" y="1279"/>
                  <a:pt x="6072" y="8565"/>
                  <a:pt x="378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6459873" y="4305410"/>
            <a:ext cx="2454280" cy="105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681"/>
                </a:moveTo>
                <a:lnTo>
                  <a:pt x="0" y="20681"/>
                </a:lnTo>
                <a:cubicBezTo>
                  <a:pt x="5786" y="7419"/>
                  <a:pt x="13534" y="0"/>
                  <a:pt x="21600" y="0"/>
                </a:cubicBezTo>
                <a:lnTo>
                  <a:pt x="21600" y="1272"/>
                </a:lnTo>
                <a:cubicBezTo>
                  <a:pt x="13675" y="1272"/>
                  <a:pt x="6062" y="8564"/>
                  <a:pt x="378" y="21600"/>
                </a:cubicBezTo>
                <a:close/>
              </a:path>
            </a:pathLst>
          </a:cu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39352" y="5761650"/>
            <a:ext cx="2630982" cy="83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75360"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400" dirty="0" err="1">
                <a:solidFill>
                  <a:schemeClr val="tx1"/>
                </a:solidFill>
              </a:rPr>
              <a:t>用户可以关注／取消关注其他用户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753210" y="3980315"/>
            <a:ext cx="2819362" cy="83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75360"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400" dirty="0" err="1">
                <a:solidFill>
                  <a:schemeClr val="tx1"/>
                </a:solidFill>
              </a:rPr>
              <a:t>用户可以发布／删除微博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536952" y="3845291"/>
            <a:ext cx="2272860" cy="83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75360"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400" dirty="0" err="1">
                <a:solidFill>
                  <a:schemeClr val="tx1"/>
                </a:solidFill>
              </a:rPr>
              <a:t>用户可以评论微博与其他评论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525463" y="5203549"/>
            <a:ext cx="1170437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3800" b="1">
                <a:solidFill>
                  <a:srgbClr val="096434"/>
                </a:solidFill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29" name="Shape 129"/>
          <p:cNvSpPr/>
          <p:nvPr/>
        </p:nvSpPr>
        <p:spPr>
          <a:xfrm>
            <a:off x="3745101" y="3395709"/>
            <a:ext cx="1048676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3800" b="1">
                <a:solidFill>
                  <a:srgbClr val="096434"/>
                </a:solidFill>
              </a:defRPr>
            </a:lvl1pPr>
          </a:lstStyle>
          <a:p>
            <a:r>
              <a:t>02</a:t>
            </a:r>
          </a:p>
        </p:txBody>
      </p:sp>
      <p:sp>
        <p:nvSpPr>
          <p:cNvPr id="130" name="Shape 130"/>
          <p:cNvSpPr/>
          <p:nvPr/>
        </p:nvSpPr>
        <p:spPr>
          <a:xfrm>
            <a:off x="8058913" y="3278205"/>
            <a:ext cx="1228938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3800" b="1">
                <a:solidFill>
                  <a:srgbClr val="096434"/>
                </a:solidFill>
              </a:defRPr>
            </a:lvl1pPr>
          </a:lstStyle>
          <a:p>
            <a:r>
              <a:t>03</a:t>
            </a:r>
          </a:p>
        </p:txBody>
      </p:sp>
      <p:sp>
        <p:nvSpPr>
          <p:cNvPr id="131" name="Shape 131"/>
          <p:cNvSpPr/>
          <p:nvPr/>
        </p:nvSpPr>
        <p:spPr>
          <a:xfrm>
            <a:off x="10430227" y="5315295"/>
            <a:ext cx="962030" cy="65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3800" b="1">
                <a:solidFill>
                  <a:srgbClr val="096434"/>
                </a:solidFill>
              </a:defRPr>
            </a:lvl1pPr>
          </a:lstStyle>
          <a:p>
            <a:r>
              <a:t>04</a:t>
            </a:r>
          </a:p>
        </p:txBody>
      </p:sp>
      <p:sp>
        <p:nvSpPr>
          <p:cNvPr id="132" name="Shape 132"/>
          <p:cNvSpPr/>
          <p:nvPr/>
        </p:nvSpPr>
        <p:spPr>
          <a:xfrm>
            <a:off x="9925820" y="5872930"/>
            <a:ext cx="1673381" cy="837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75360">
              <a:defRPr sz="22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sz="2400" dirty="0" err="1">
                <a:solidFill>
                  <a:schemeClr val="tx1"/>
                </a:solidFill>
              </a:rPr>
              <a:t>用户可以查看热门微博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853439" y="1799295"/>
            <a:ext cx="4328161" cy="884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质量属性&amp;约束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1229953" y="2787822"/>
            <a:ext cx="2215227" cy="707137"/>
            <a:chOff x="0" y="-81280"/>
            <a:chExt cx="2215225" cy="707136"/>
          </a:xfrm>
        </p:grpSpPr>
        <p:sp>
          <p:nvSpPr>
            <p:cNvPr id="135" name="Shape 135"/>
            <p:cNvSpPr/>
            <p:nvPr/>
          </p:nvSpPr>
          <p:spPr>
            <a:xfrm>
              <a:off x="0" y="5237"/>
              <a:ext cx="2215226" cy="534102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-81281"/>
              <a:ext cx="2215226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质量属性</a:t>
              </a:r>
            </a:p>
          </p:txBody>
        </p:sp>
      </p:grpSp>
      <p:sp>
        <p:nvSpPr>
          <p:cNvPr id="138" name="Shape 138"/>
          <p:cNvSpPr/>
          <p:nvPr/>
        </p:nvSpPr>
        <p:spPr>
          <a:xfrm>
            <a:off x="1343338" y="3611156"/>
            <a:ext cx="2964508" cy="455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574" tIns="36574" rIns="36574" bIns="36574">
            <a:spAutoFit/>
          </a:bodyPr>
          <a:lstStyle/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快速响应 </a:t>
            </a:r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 smtClean="0"/>
              <a:t>易于维护</a:t>
            </a:r>
            <a:endParaRPr dirty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易于移植</a:t>
            </a:r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smtClean="0"/>
              <a:t>可</a:t>
            </a:r>
            <a:r>
              <a:rPr lang="zh-CN" altLang="en-US" dirty="0" smtClean="0"/>
              <a:t>扩展</a:t>
            </a:r>
            <a:r>
              <a:rPr dirty="0" smtClean="0"/>
              <a:t>性</a:t>
            </a:r>
            <a:endParaRPr dirty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  <p:sp>
        <p:nvSpPr>
          <p:cNvPr id="146" name="Shape 146"/>
          <p:cNvSpPr/>
          <p:nvPr/>
        </p:nvSpPr>
        <p:spPr>
          <a:xfrm>
            <a:off x="3859705" y="3611156"/>
            <a:ext cx="2690707" cy="401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高可用</a:t>
            </a:r>
            <a:endParaRPr dirty="0" smtClean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支持高并发</a:t>
            </a:r>
            <a:endParaRPr dirty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预防恶意入侵</a:t>
            </a:r>
            <a:endParaRPr dirty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数据安全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1577978" y="4054000"/>
            <a:ext cx="1547081" cy="4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系统响应时间</a:t>
            </a:r>
          </a:p>
        </p:txBody>
      </p:sp>
      <p:sp>
        <p:nvSpPr>
          <p:cNvPr id="149" name="Shape 149"/>
          <p:cNvSpPr/>
          <p:nvPr/>
        </p:nvSpPr>
        <p:spPr>
          <a:xfrm>
            <a:off x="1558790" y="5299475"/>
            <a:ext cx="2139063" cy="375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dirty="0" smtClean="0">
                <a:latin typeface="微软雅黑"/>
                <a:ea typeface="微软雅黑"/>
                <a:cs typeface="微软雅黑"/>
                <a:sym typeface="微软雅黑"/>
              </a:rPr>
              <a:t>易于修改</a:t>
            </a:r>
            <a:r>
              <a:rPr lang="en-US" altLang="zh-CN" dirty="0" smtClean="0">
                <a:latin typeface="微软雅黑"/>
                <a:ea typeface="微软雅黑"/>
                <a:cs typeface="微软雅黑"/>
                <a:sym typeface="微软雅黑"/>
              </a:rPr>
              <a:t>/</a:t>
            </a:r>
            <a:r>
              <a:rPr dirty="0" err="1" smtClean="0">
                <a:latin typeface="微软雅黑"/>
                <a:ea typeface="微软雅黑"/>
                <a:cs typeface="微软雅黑"/>
                <a:sym typeface="微软雅黑"/>
              </a:rPr>
              <a:t>维护成本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558791" y="7435798"/>
            <a:ext cx="1821592" cy="375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dirty="0" smtClean="0">
                <a:latin typeface="+mn-lt"/>
                <a:ea typeface="+mn-ea"/>
                <a:cs typeface="+mn-cs"/>
                <a:sym typeface="Calibri"/>
              </a:rPr>
              <a:t>支持增量开发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130638" y="4118633"/>
            <a:ext cx="2179405" cy="375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zh-CN" altLang="en-US" dirty="0" smtClean="0"/>
              <a:t>持续服务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快速恢复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4099467" y="5343979"/>
            <a:ext cx="2450945" cy="69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支持万级用户同时在线</a:t>
            </a:r>
          </a:p>
        </p:txBody>
      </p:sp>
      <p:sp>
        <p:nvSpPr>
          <p:cNvPr id="153" name="Shape 153"/>
          <p:cNvSpPr/>
          <p:nvPr/>
        </p:nvSpPr>
        <p:spPr>
          <a:xfrm>
            <a:off x="4153577" y="6362402"/>
            <a:ext cx="1547082" cy="4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检测入侵时间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171263" y="7491839"/>
            <a:ext cx="2578325" cy="69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数据加密算法复杂度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586017" y="6337431"/>
            <a:ext cx="1794366" cy="41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>
              <a:defRPr sz="18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 err="1">
                <a:latin typeface="微软雅黑"/>
                <a:ea typeface="微软雅黑"/>
                <a:cs typeface="微软雅黑"/>
                <a:sym typeface="微软雅黑"/>
              </a:rPr>
              <a:t>移植成本</a:t>
            </a:r>
            <a:endParaRPr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158" name="Group 158"/>
          <p:cNvGrpSpPr/>
          <p:nvPr/>
        </p:nvGrpSpPr>
        <p:grpSpPr>
          <a:xfrm>
            <a:off x="7148350" y="2787822"/>
            <a:ext cx="2215226" cy="707137"/>
            <a:chOff x="0" y="-81280"/>
            <a:chExt cx="2215225" cy="707136"/>
          </a:xfrm>
        </p:grpSpPr>
        <p:sp>
          <p:nvSpPr>
            <p:cNvPr id="156" name="Shape 156"/>
            <p:cNvSpPr/>
            <p:nvPr/>
          </p:nvSpPr>
          <p:spPr>
            <a:xfrm>
              <a:off x="0" y="5237"/>
              <a:ext cx="2215226" cy="534102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-81281"/>
              <a:ext cx="2215226" cy="707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 dirty="0" err="1">
                  <a:latin typeface="微软雅黑"/>
                  <a:ea typeface="微软雅黑"/>
                  <a:cs typeface="微软雅黑"/>
                  <a:sym typeface="微软雅黑"/>
                </a:rPr>
                <a:t>约束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159" name="Shape 159"/>
          <p:cNvSpPr/>
          <p:nvPr/>
        </p:nvSpPr>
        <p:spPr>
          <a:xfrm>
            <a:off x="7089042" y="3611156"/>
            <a:ext cx="5234576" cy="275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物理资源有限</a:t>
            </a:r>
            <a:endParaRPr dirty="0"/>
          </a:p>
          <a:p>
            <a:pPr defTabSz="975190">
              <a:lnSpc>
                <a:spcPct val="130000"/>
              </a:lnSpc>
              <a:defRPr sz="2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</a:t>
            </a:r>
            <a:r>
              <a:rPr dirty="0" err="1"/>
              <a:t>无法提供大量的服务器和计算资源</a:t>
            </a:r>
            <a:endParaRPr dirty="0"/>
          </a:p>
          <a:p>
            <a:pPr defTabSz="975190">
              <a:lnSpc>
                <a:spcPct val="130000"/>
              </a:lnSpc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240029" indent="-240029" defTabSz="975190">
              <a:lnSpc>
                <a:spcPct val="130000"/>
              </a:lnSpc>
              <a:buSzPct val="100000"/>
              <a:buFont typeface="Arial"/>
              <a:buChar char="•"/>
              <a:defRPr sz="2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人力资源有限</a:t>
            </a:r>
            <a:endParaRPr dirty="0"/>
          </a:p>
          <a:p>
            <a:pPr defTabSz="975190">
              <a:lnSpc>
                <a:spcPct val="130000"/>
              </a:lnSpc>
              <a:defRPr sz="22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</a:t>
            </a:r>
            <a:r>
              <a:rPr lang="zh-CN" altLang="en-US" dirty="0" smtClean="0"/>
              <a:t>开发团队人数有限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53439" y="1799295"/>
            <a:ext cx="4635341" cy="7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候选架构方案</a:t>
            </a:r>
            <a:endParaRPr dirty="0"/>
          </a:p>
        </p:txBody>
      </p:sp>
      <p:grpSp>
        <p:nvGrpSpPr>
          <p:cNvPr id="164" name="Group 164"/>
          <p:cNvGrpSpPr/>
          <p:nvPr/>
        </p:nvGrpSpPr>
        <p:grpSpPr>
          <a:xfrm>
            <a:off x="670558" y="3828601"/>
            <a:ext cx="3515363" cy="1364160"/>
            <a:chOff x="0" y="118529"/>
            <a:chExt cx="3515362" cy="1364158"/>
          </a:xfrm>
        </p:grpSpPr>
        <p:sp>
          <p:nvSpPr>
            <p:cNvPr id="162" name="Shape 162"/>
            <p:cNvSpPr/>
            <p:nvPr/>
          </p:nvSpPr>
          <p:spPr>
            <a:xfrm>
              <a:off x="0" y="118529"/>
              <a:ext cx="3515362" cy="1364158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4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281940"/>
              <a:ext cx="3515362" cy="103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3200" b="1">
                  <a:solidFill>
                    <a:srgbClr val="FFFFFF"/>
                  </a:solidFill>
                </a:defRPr>
              </a:pPr>
              <a:r>
                <a:rPr dirty="0"/>
                <a:t>Publish-Subscribe Pattern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590469" y="5401916"/>
            <a:ext cx="3675539" cy="111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发布订阅模式</a:t>
            </a:r>
            <a:endParaRPr dirty="0"/>
          </a:p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模块视图</a:t>
            </a:r>
            <a:endParaRPr dirty="0"/>
          </a:p>
        </p:txBody>
      </p:sp>
      <p:pic>
        <p:nvPicPr>
          <p:cNvPr id="166" name="image1.png"/>
          <p:cNvPicPr>
            <a:picLocks noChangeAspect="1"/>
          </p:cNvPicPr>
          <p:nvPr/>
        </p:nvPicPr>
        <p:blipFill>
          <a:blip r:embed="rId3">
            <a:extLst/>
          </a:blip>
          <a:srcRect l="20025" t="1371" r="1006" b="20532"/>
          <a:stretch>
            <a:fillRect/>
          </a:stretch>
        </p:blipFill>
        <p:spPr>
          <a:xfrm>
            <a:off x="4413571" y="0"/>
            <a:ext cx="8352921" cy="10175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853438" y="1799295"/>
            <a:ext cx="4880611" cy="7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8767" tIns="48767" rIns="48767" bIns="48767">
            <a:spAutoFit/>
          </a:bodyPr>
          <a:lstStyle/>
          <a:p>
            <a:pPr>
              <a:defRPr sz="44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候选架构方案</a:t>
            </a:r>
            <a:endParaRPr dirty="0"/>
          </a:p>
        </p:txBody>
      </p:sp>
      <p:grpSp>
        <p:nvGrpSpPr>
          <p:cNvPr id="171" name="Group 171"/>
          <p:cNvGrpSpPr/>
          <p:nvPr/>
        </p:nvGrpSpPr>
        <p:grpSpPr>
          <a:xfrm>
            <a:off x="670558" y="3814212"/>
            <a:ext cx="3515362" cy="1392937"/>
            <a:chOff x="0" y="-14389"/>
            <a:chExt cx="3515361" cy="1392936"/>
          </a:xfrm>
        </p:grpSpPr>
        <p:sp>
          <p:nvSpPr>
            <p:cNvPr id="169" name="Shape 169"/>
            <p:cNvSpPr/>
            <p:nvPr/>
          </p:nvSpPr>
          <p:spPr>
            <a:xfrm>
              <a:off x="-1" y="-1"/>
              <a:ext cx="3515363" cy="1364159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4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-14390"/>
              <a:ext cx="3515363" cy="1392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4400" b="1">
                  <a:solidFill>
                    <a:srgbClr val="FFFFFF"/>
                  </a:solidFill>
                </a:defRPr>
              </a:pPr>
              <a:r>
                <a:rPr dirty="0"/>
                <a:t>Layer + SOA Pattern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782832" y="5370385"/>
            <a:ext cx="3290814" cy="111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分层+SOA模式</a:t>
            </a:r>
            <a:endParaRPr dirty="0"/>
          </a:p>
          <a:p>
            <a:pPr algn="ctr">
              <a:defRPr sz="2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模块视图</a:t>
            </a:r>
            <a:endParaRPr dirty="0"/>
          </a:p>
        </p:txBody>
      </p:sp>
      <p:pic>
        <p:nvPicPr>
          <p:cNvPr id="173" name="image2.png"/>
          <p:cNvPicPr>
            <a:picLocks noChangeAspect="1"/>
          </p:cNvPicPr>
          <p:nvPr/>
        </p:nvPicPr>
        <p:blipFill>
          <a:blip r:embed="rId3">
            <a:extLst/>
          </a:blip>
          <a:srcRect t="27002"/>
          <a:stretch>
            <a:fillRect/>
          </a:stretch>
        </p:blipFill>
        <p:spPr>
          <a:xfrm>
            <a:off x="3535290" y="1209341"/>
            <a:ext cx="9189318" cy="8332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l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859358" y="1860255"/>
            <a:ext cx="5277283" cy="880049"/>
          </a:xfrm>
          <a:prstGeom prst="rect">
            <a:avLst/>
          </a:prstGeom>
        </p:spPr>
        <p:txBody>
          <a:bodyPr/>
          <a:lstStyle>
            <a:lvl1pPr>
              <a:defRPr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b="1" smtClean="0">
                <a:latin typeface="微软雅黑"/>
                <a:ea typeface="微软雅黑"/>
                <a:cs typeface="微软雅黑"/>
                <a:sym typeface="微软雅黑"/>
              </a:rPr>
              <a:t>抛弃发布订阅模式</a:t>
            </a:r>
            <a:endParaRPr b="1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grpSp>
        <p:nvGrpSpPr>
          <p:cNvPr id="178" name="Group 178"/>
          <p:cNvGrpSpPr/>
          <p:nvPr/>
        </p:nvGrpSpPr>
        <p:grpSpPr>
          <a:xfrm>
            <a:off x="1523999" y="2986531"/>
            <a:ext cx="1625601" cy="605537"/>
            <a:chOff x="0" y="-64346"/>
            <a:chExt cx="1625600" cy="605536"/>
          </a:xfrm>
        </p:grpSpPr>
        <p:sp>
          <p:nvSpPr>
            <p:cNvPr id="176" name="Shape 176"/>
            <p:cNvSpPr/>
            <p:nvPr/>
          </p:nvSpPr>
          <p:spPr>
            <a:xfrm>
              <a:off x="0" y="35221"/>
              <a:ext cx="1625601" cy="406401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-64347"/>
              <a:ext cx="1625601" cy="605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理由</a:t>
              </a:r>
              <a:r>
                <a:t>1</a:t>
              </a:r>
            </a:p>
          </p:txBody>
        </p:sp>
      </p:grpSp>
      <p:sp>
        <p:nvSpPr>
          <p:cNvPr id="179" name="Shape 179"/>
          <p:cNvSpPr/>
          <p:nvPr/>
        </p:nvSpPr>
        <p:spPr>
          <a:xfrm>
            <a:off x="1523999" y="3580112"/>
            <a:ext cx="2362201" cy="3154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574" tIns="36574" rIns="36574" bIns="36574">
            <a:spAutoFit/>
          </a:bodyPr>
          <a:lstStyle/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1" dirty="0">
                <a:solidFill>
                  <a:schemeClr val="tx1"/>
                </a:solidFill>
              </a:rPr>
              <a:t>可</a:t>
            </a:r>
            <a:r>
              <a:rPr lang="zh-CN" altLang="en-US" b="1" dirty="0" smtClean="0">
                <a:solidFill>
                  <a:schemeClr val="tx1"/>
                </a:solidFill>
              </a:rPr>
              <a:t>扩展性较差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产品定位为互联网社交软件，变更和增加功能的可能性大，该模式将业务集中，难以进行扩展。</a:t>
            </a:r>
            <a:endParaRPr dirty="0"/>
          </a:p>
        </p:txBody>
      </p:sp>
      <p:sp>
        <p:nvSpPr>
          <p:cNvPr id="180" name="Shape 180"/>
          <p:cNvSpPr/>
          <p:nvPr/>
        </p:nvSpPr>
        <p:spPr>
          <a:xfrm>
            <a:off x="8522486" y="3653554"/>
            <a:ext cx="2419772" cy="2714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574" tIns="36574" rIns="36574" bIns="36574">
            <a:spAutoFit/>
          </a:bodyPr>
          <a:lstStyle/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1" dirty="0" smtClean="0">
                <a:solidFill>
                  <a:schemeClr val="tx1"/>
                </a:solidFill>
              </a:rPr>
              <a:t>成本过高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/>
              <a:t>模块职责过于集中，负载重，压力大。需要采取冗余等战术才能保证可用性，成本过高。</a:t>
            </a:r>
            <a:endParaRPr lang="en-US" altLang="zh-CN" dirty="0" smtClean="0"/>
          </a:p>
        </p:txBody>
      </p:sp>
      <p:sp>
        <p:nvSpPr>
          <p:cNvPr id="181" name="Shape 181"/>
          <p:cNvSpPr/>
          <p:nvPr/>
        </p:nvSpPr>
        <p:spPr>
          <a:xfrm>
            <a:off x="5087523" y="3566784"/>
            <a:ext cx="2233637" cy="3594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574" tIns="36574" rIns="36574" bIns="36574">
            <a:spAutoFit/>
          </a:bodyPr>
          <a:lstStyle/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b="1" dirty="0" smtClean="0">
                <a:solidFill>
                  <a:schemeClr val="tx1"/>
                </a:solidFill>
              </a:rPr>
              <a:t>性能难保证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defTabSz="975190">
              <a:lnSpc>
                <a:spcPct val="130000"/>
              </a:lnSpc>
              <a:defRPr sz="2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发布</a:t>
            </a:r>
            <a:r>
              <a:rPr lang="zh-CN" altLang="en-US" dirty="0" smtClean="0"/>
              <a:t>订阅模式通过向用户推送最新数据以避免用户主动搜索，减少请求次数。但是需要用户实时在线。</a:t>
            </a:r>
            <a:endParaRPr dirty="0"/>
          </a:p>
        </p:txBody>
      </p:sp>
      <p:grpSp>
        <p:nvGrpSpPr>
          <p:cNvPr id="184" name="Group 184"/>
          <p:cNvGrpSpPr/>
          <p:nvPr/>
        </p:nvGrpSpPr>
        <p:grpSpPr>
          <a:xfrm>
            <a:off x="8603765" y="3067964"/>
            <a:ext cx="1625602" cy="529374"/>
            <a:chOff x="0" y="-26265"/>
            <a:chExt cx="1625601" cy="529373"/>
          </a:xfrm>
        </p:grpSpPr>
        <p:sp>
          <p:nvSpPr>
            <p:cNvPr id="182" name="Shape 182"/>
            <p:cNvSpPr/>
            <p:nvPr/>
          </p:nvSpPr>
          <p:spPr>
            <a:xfrm>
              <a:off x="0" y="35221"/>
              <a:ext cx="1625601" cy="406401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0" y="-26265"/>
              <a:ext cx="1625601" cy="529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rPr dirty="0" smtClean="0">
                  <a:latin typeface="微软雅黑"/>
                  <a:ea typeface="微软雅黑"/>
                  <a:cs typeface="微软雅黑"/>
                  <a:sym typeface="微软雅黑"/>
                </a:rPr>
                <a:t>理由</a:t>
              </a:r>
              <a:r>
                <a:rPr lang="en-US" dirty="0" smtClean="0"/>
                <a:t>3</a:t>
              </a:r>
              <a:endParaRPr dirty="0"/>
            </a:p>
          </p:txBody>
        </p:sp>
      </p:grpSp>
      <p:grpSp>
        <p:nvGrpSpPr>
          <p:cNvPr id="187" name="Group 187"/>
          <p:cNvGrpSpPr/>
          <p:nvPr/>
        </p:nvGrpSpPr>
        <p:grpSpPr>
          <a:xfrm>
            <a:off x="5087524" y="3011284"/>
            <a:ext cx="1625602" cy="529374"/>
            <a:chOff x="0" y="-26265"/>
            <a:chExt cx="1625601" cy="529373"/>
          </a:xfrm>
        </p:grpSpPr>
        <p:sp>
          <p:nvSpPr>
            <p:cNvPr id="185" name="Shape 185"/>
            <p:cNvSpPr/>
            <p:nvPr/>
          </p:nvSpPr>
          <p:spPr>
            <a:xfrm>
              <a:off x="0" y="35221"/>
              <a:ext cx="1625601" cy="406401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-26265"/>
              <a:ext cx="1625601" cy="529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rPr dirty="0" smtClean="0">
                  <a:latin typeface="微软雅黑"/>
                  <a:ea typeface="微软雅黑"/>
                  <a:cs typeface="微软雅黑"/>
                  <a:sym typeface="微软雅黑"/>
                </a:rPr>
                <a:t>理由</a:t>
              </a:r>
              <a:r>
                <a:rPr lang="en-US" dirty="0" smtClean="0"/>
                <a:t>2</a:t>
              </a:r>
              <a:endParaRPr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859358" y="1882559"/>
            <a:ext cx="5277283" cy="880049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微软雅黑"/>
                <a:ea typeface="微软雅黑"/>
                <a:cs typeface="微软雅黑"/>
                <a:sym typeface="微软雅黑"/>
              </a:rPr>
              <a:t>分层</a:t>
            </a:r>
            <a:r>
              <a:rPr dirty="0" err="1"/>
              <a:t>+SOA</a:t>
            </a:r>
            <a:r>
              <a:rPr b="1" dirty="0">
                <a:latin typeface="微软雅黑"/>
                <a:ea typeface="微软雅黑"/>
                <a:cs typeface="微软雅黑"/>
                <a:sym typeface="微软雅黑"/>
              </a:rPr>
              <a:t> </a:t>
            </a:r>
            <a:r>
              <a:rPr b="1" dirty="0" err="1">
                <a:latin typeface="微软雅黑"/>
                <a:ea typeface="微软雅黑"/>
                <a:cs typeface="微软雅黑"/>
                <a:sym typeface="微软雅黑"/>
              </a:rPr>
              <a:t>模式</a:t>
            </a:r>
            <a:endParaRPr b="1" dirty="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306944" y="4570083"/>
            <a:ext cx="2085842" cy="2011421"/>
          </a:xfrm>
          <a:prstGeom prst="ellipse">
            <a:avLst/>
          </a:pr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1609955" y="4869181"/>
            <a:ext cx="2709424" cy="1495048"/>
            <a:chOff x="-1" y="-61214"/>
            <a:chExt cx="2709422" cy="1495047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2709422" cy="1372620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-61214"/>
              <a:ext cx="2709422" cy="1495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zh-CN" altLang="en-US" dirty="0">
                  <a:latin typeface="+mn-lt"/>
                  <a:ea typeface="+mn-ea"/>
                  <a:cs typeface="+mn-cs"/>
                  <a:sym typeface="Calibri"/>
                </a:rPr>
                <a:t>逻辑</a:t>
              </a:r>
              <a:r>
                <a:rPr dirty="0" err="1" smtClean="0">
                  <a:latin typeface="微软雅黑"/>
                  <a:ea typeface="微软雅黑"/>
                  <a:cs typeface="微软雅黑"/>
                  <a:sym typeface="微软雅黑"/>
                </a:rPr>
                <a:t>视图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36" name="Shape 194"/>
          <p:cNvSpPr/>
          <p:nvPr/>
        </p:nvSpPr>
        <p:spPr>
          <a:xfrm>
            <a:off x="4847535" y="4570083"/>
            <a:ext cx="2085842" cy="2011421"/>
          </a:xfrm>
          <a:prstGeom prst="ellipse">
            <a:avLst/>
          </a:pr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197"/>
          <p:cNvGrpSpPr/>
          <p:nvPr/>
        </p:nvGrpSpPr>
        <p:grpSpPr>
          <a:xfrm>
            <a:off x="5150546" y="4869181"/>
            <a:ext cx="2709424" cy="1495048"/>
            <a:chOff x="-1" y="-61214"/>
            <a:chExt cx="2709422" cy="1495047"/>
          </a:xfrm>
        </p:grpSpPr>
        <p:sp>
          <p:nvSpPr>
            <p:cNvPr id="38" name="Shape 195"/>
            <p:cNvSpPr/>
            <p:nvPr/>
          </p:nvSpPr>
          <p:spPr>
            <a:xfrm>
              <a:off x="-1" y="-1"/>
              <a:ext cx="2709422" cy="1372620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96"/>
            <p:cNvSpPr/>
            <p:nvPr/>
          </p:nvSpPr>
          <p:spPr>
            <a:xfrm>
              <a:off x="-1" y="-61214"/>
              <a:ext cx="2709422" cy="1495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zh-CN" altLang="en-US" dirty="0" smtClean="0">
                  <a:latin typeface="微软雅黑"/>
                  <a:ea typeface="微软雅黑"/>
                  <a:cs typeface="微软雅黑"/>
                  <a:sym typeface="微软雅黑"/>
                </a:rPr>
                <a:t>进程</a:t>
              </a:r>
              <a:r>
                <a:rPr dirty="0" err="1" smtClean="0">
                  <a:latin typeface="微软雅黑"/>
                  <a:ea typeface="微软雅黑"/>
                  <a:cs typeface="微软雅黑"/>
                  <a:sym typeface="微软雅黑"/>
                </a:rPr>
                <a:t>视图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  <p:sp>
        <p:nvSpPr>
          <p:cNvPr id="40" name="Shape 194"/>
          <p:cNvSpPr/>
          <p:nvPr/>
        </p:nvSpPr>
        <p:spPr>
          <a:xfrm>
            <a:off x="8388126" y="4570083"/>
            <a:ext cx="2085842" cy="2011421"/>
          </a:xfrm>
          <a:prstGeom prst="ellipse">
            <a:avLst/>
          </a:prstGeom>
          <a:solidFill>
            <a:srgbClr val="0D964F"/>
          </a:solidFill>
          <a:ln w="12700">
            <a:miter lim="400000"/>
          </a:ln>
        </p:spPr>
        <p:txBody>
          <a:bodyPr lIns="48767" tIns="48767" rIns="48767" bIns="48767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" name="Group 197"/>
          <p:cNvGrpSpPr/>
          <p:nvPr/>
        </p:nvGrpSpPr>
        <p:grpSpPr>
          <a:xfrm>
            <a:off x="8691137" y="4869181"/>
            <a:ext cx="2709424" cy="1495048"/>
            <a:chOff x="-1" y="-61214"/>
            <a:chExt cx="2709422" cy="1495047"/>
          </a:xfrm>
        </p:grpSpPr>
        <p:sp>
          <p:nvSpPr>
            <p:cNvPr id="42" name="Shape 195"/>
            <p:cNvSpPr/>
            <p:nvPr/>
          </p:nvSpPr>
          <p:spPr>
            <a:xfrm>
              <a:off x="-1" y="-1"/>
              <a:ext cx="2709422" cy="1372620"/>
            </a:xfrm>
            <a:prstGeom prst="rect">
              <a:avLst/>
            </a:prstGeom>
            <a:solidFill>
              <a:srgbClr val="0D964F"/>
            </a:solid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algn="ctr">
                <a:defRPr sz="3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 196"/>
            <p:cNvSpPr/>
            <p:nvPr/>
          </p:nvSpPr>
          <p:spPr>
            <a:xfrm>
              <a:off x="-1" y="-61214"/>
              <a:ext cx="2709422" cy="14950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8767" tIns="48767" rIns="48767" bIns="48767" numCol="1" anchor="ctr">
              <a:noAutofit/>
            </a:bodyPr>
            <a:lstStyle>
              <a:lvl1pPr algn="ctr">
                <a:defRPr sz="34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zh-CN" altLang="en-US" dirty="0">
                  <a:latin typeface="+mn-lt"/>
                  <a:ea typeface="+mn-ea"/>
                  <a:cs typeface="+mn-cs"/>
                  <a:sym typeface="Calibri"/>
                </a:rPr>
                <a:t>物理</a:t>
              </a:r>
              <a:r>
                <a:rPr dirty="0" err="1" smtClean="0">
                  <a:latin typeface="微软雅黑"/>
                  <a:ea typeface="微软雅黑"/>
                  <a:cs typeface="微软雅黑"/>
                  <a:sym typeface="微软雅黑"/>
                </a:rPr>
                <a:t>视图</a:t>
              </a:r>
              <a:endParaRPr dirty="0">
                <a:latin typeface="微软雅黑"/>
                <a:ea typeface="微软雅黑"/>
                <a:cs typeface="微软雅黑"/>
                <a:sym typeface="微软雅黑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第一PPT模板网：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模板网：www.1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第一PPT模板网：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第一PPT模板网：www.1ppt.com">
  <a:themeElements>
    <a:clrScheme name="第一PPT模板网：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第一PPT模板网：www.1ppt.c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第一PPT模板网：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8767" tIns="48767" rIns="48767" bIns="48767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871</Words>
  <Application>Microsoft Office PowerPoint</Application>
  <PresentationFormat>自定义</PresentationFormat>
  <Paragraphs>188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微软雅黑</vt:lpstr>
      <vt:lpstr>Arial</vt:lpstr>
      <vt:lpstr>Bauhaus 93</vt:lpstr>
      <vt:lpstr>Calibri</vt:lpstr>
      <vt:lpstr>Calibri Light</vt:lpstr>
      <vt:lpstr>Helvetica</vt:lpstr>
      <vt:lpstr>Times New Roman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抛弃发布订阅模式</vt:lpstr>
      <vt:lpstr>分层+SOA 模式</vt:lpstr>
      <vt:lpstr>逻辑视图</vt:lpstr>
      <vt:lpstr>进程视图</vt:lpstr>
      <vt:lpstr>物理视图</vt:lpstr>
      <vt:lpstr>PowerPoint 演示文稿</vt:lpstr>
      <vt:lpstr>ADD – 数据模块</vt:lpstr>
      <vt:lpstr>ADD - 业务模块</vt:lpstr>
      <vt:lpstr>ADD – 安全模块</vt:lpstr>
      <vt:lpstr>ADD – 验证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 sun</cp:lastModifiedBy>
  <cp:revision>73</cp:revision>
  <dcterms:modified xsi:type="dcterms:W3CDTF">2017-03-21T02:26:56Z</dcterms:modified>
</cp:coreProperties>
</file>