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67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513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767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261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53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4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15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5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2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9FD0C-5451-4CA0-86AF-E70AE3279989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13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1230666 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体系结构评估报告</a:t>
            </a:r>
          </a:p>
        </p:txBody>
      </p:sp>
    </p:spTree>
    <p:extLst>
      <p:ext uri="{BB962C8B-B14F-4D97-AF65-F5344CB8AC3E}">
        <p14:creationId xmlns:p14="http://schemas.microsoft.com/office/powerpoint/2010/main" val="31515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2298" y="1732449"/>
            <a:ext cx="6165259" cy="4058751"/>
          </a:xfrm>
        </p:spPr>
        <p:txBody>
          <a:bodyPr/>
          <a:lstStyle/>
          <a:p>
            <a:pPr marL="457200" indent="-457200"/>
            <a:r>
              <a:rPr lang="zh-CN" altLang="en-US" sz="2800" dirty="0"/>
              <a:t>数据库</a:t>
            </a:r>
            <a:r>
              <a:rPr lang="zh-CN" altLang="en-US" dirty="0"/>
              <a:t>部分的设计过于简单，没有明确说明数据库应对</a:t>
            </a:r>
            <a:r>
              <a:rPr lang="zh-CN" altLang="en-US" sz="2800" dirty="0"/>
              <a:t>高并发</a:t>
            </a:r>
            <a:r>
              <a:rPr lang="zh-CN" altLang="en-US" dirty="0"/>
              <a:t>场景和</a:t>
            </a:r>
            <a:r>
              <a:rPr lang="zh-CN" altLang="en-US" sz="2800" dirty="0"/>
              <a:t>系统失效</a:t>
            </a:r>
            <a:r>
              <a:rPr lang="zh-CN" altLang="en-US" dirty="0"/>
              <a:t>场景的应对措施。</a:t>
            </a:r>
            <a:endParaRPr lang="en-US" altLang="zh-CN" dirty="0"/>
          </a:p>
          <a:p>
            <a:pPr marL="457200" indent="-4572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64" y="1732448"/>
            <a:ext cx="3002709" cy="35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6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6" y="1732449"/>
            <a:ext cx="10353762" cy="4058751"/>
          </a:xfrm>
        </p:spPr>
        <p:txBody>
          <a:bodyPr/>
          <a:lstStyle/>
          <a:p>
            <a:pPr marL="457200" indent="-457200"/>
            <a:r>
              <a:rPr lang="zh-CN" altLang="en-US" dirty="0"/>
              <a:t>决策描述较为宽泛，没有具体给出所需的</a:t>
            </a:r>
            <a:r>
              <a:rPr lang="zh-CN" altLang="en-US" sz="2800" dirty="0"/>
              <a:t>实现技术。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1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系统结构总体上</a:t>
            </a:r>
            <a:r>
              <a:rPr lang="zh-CN" altLang="en-US" sz="2800" dirty="0"/>
              <a:t>清楚合理。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系统分别对于架构的</a:t>
            </a:r>
            <a:r>
              <a:rPr lang="zh-CN" altLang="en-US" sz="2800" dirty="0"/>
              <a:t>可用性</a:t>
            </a:r>
            <a:r>
              <a:rPr lang="zh-CN" altLang="en-US" dirty="0"/>
              <a:t>、</a:t>
            </a:r>
            <a:r>
              <a:rPr lang="zh-CN" altLang="en-US" sz="2800" dirty="0"/>
              <a:t>性能</a:t>
            </a:r>
            <a:r>
              <a:rPr lang="zh-CN" altLang="en-US" dirty="0"/>
              <a:t>、</a:t>
            </a:r>
            <a:r>
              <a:rPr lang="zh-CN" altLang="en-US" sz="2800" dirty="0"/>
              <a:t>安全性</a:t>
            </a:r>
            <a:r>
              <a:rPr lang="zh-CN" altLang="en-US" dirty="0"/>
              <a:t>、</a:t>
            </a:r>
            <a:r>
              <a:rPr lang="zh-CN" altLang="en-US" sz="2800" dirty="0"/>
              <a:t>互操作性</a:t>
            </a:r>
            <a:r>
              <a:rPr lang="zh-CN" altLang="en-US" dirty="0"/>
              <a:t>给出了合理的设计决策。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文档内容清晰完整。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评估流程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5763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审读文档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与该小组召开会议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分析架构</a:t>
            </a:r>
            <a:r>
              <a:rPr lang="zh-CN" altLang="en-US" sz="2800" dirty="0"/>
              <a:t>敏感点</a:t>
            </a:r>
            <a:r>
              <a:rPr lang="zh-CN" altLang="en-US" dirty="0"/>
              <a:t>、</a:t>
            </a:r>
            <a:r>
              <a:rPr lang="zh-CN" altLang="en-US" sz="2800" dirty="0"/>
              <a:t>决策点</a:t>
            </a:r>
            <a:r>
              <a:rPr lang="zh-CN" altLang="en-US" dirty="0"/>
              <a:t>和</a:t>
            </a:r>
            <a:r>
              <a:rPr lang="zh-CN" altLang="en-US" sz="2800" dirty="0"/>
              <a:t>风险决策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dirty="0"/>
              <a:t>分析架构的不足之处</a:t>
            </a:r>
            <a:endParaRPr lang="en-US" altLang="zh-CN" dirty="0"/>
          </a:p>
          <a:p>
            <a:pPr algn="ctr"/>
            <a:endParaRPr lang="en-US" altLang="zh-CN" sz="1800" dirty="0"/>
          </a:p>
          <a:p>
            <a:pPr algn="ctr"/>
            <a:r>
              <a:rPr lang="zh-CN" altLang="en-US" dirty="0"/>
              <a:t>编制报告</a:t>
            </a:r>
          </a:p>
        </p:txBody>
      </p:sp>
    </p:spTree>
    <p:extLst>
      <p:ext uri="{BB962C8B-B14F-4D97-AF65-F5344CB8AC3E}">
        <p14:creationId xmlns:p14="http://schemas.microsoft.com/office/powerpoint/2010/main" val="23198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1230666 </a:t>
            </a:r>
            <a:r>
              <a:rPr lang="zh-CN" altLang="en-US" dirty="0"/>
              <a:t>系统框架示意图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33" y="1825625"/>
            <a:ext cx="10387733" cy="49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38750" y="518160"/>
            <a:ext cx="923330" cy="55217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/>
              <a:t>一   质量属性效用树</a:t>
            </a:r>
            <a:endParaRPr lang="en-US" altLang="zh-CN" sz="4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9" y="0"/>
            <a:ext cx="745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38750" y="518160"/>
            <a:ext cx="923330" cy="42905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/>
              <a:t>二   敏感点列表</a:t>
            </a:r>
            <a:endParaRPr lang="en-US" altLang="zh-CN" sz="4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5026"/>
              </p:ext>
            </p:extLst>
          </p:nvPr>
        </p:nvGraphicFramePr>
        <p:xfrm>
          <a:off x="505460" y="254000"/>
          <a:ext cx="7612380" cy="601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286">
                  <a:extLst>
                    <a:ext uri="{9D8B030D-6E8A-4147-A177-3AD203B41FA5}">
                      <a16:colId xmlns:a16="http://schemas.microsoft.com/office/drawing/2014/main" val="2970991967"/>
                    </a:ext>
                  </a:extLst>
                </a:gridCol>
                <a:gridCol w="3029904">
                  <a:extLst>
                    <a:ext uri="{9D8B030D-6E8A-4147-A177-3AD203B41FA5}">
                      <a16:colId xmlns:a16="http://schemas.microsoft.com/office/drawing/2014/main" val="3644548445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55612285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3594939733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  <a:latin typeface="+mn-ea"/>
                          <a:ea typeface="+mn-ea"/>
                        </a:rPr>
                        <a:t>决策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  <a:latin typeface="+mn-ea"/>
                          <a:ea typeface="+mn-ea"/>
                        </a:rPr>
                        <a:t>质量属性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cap="all">
                          <a:effectLst/>
                          <a:latin typeface="+mn-ea"/>
                          <a:ea typeface="+mn-ea"/>
                        </a:rPr>
                        <a:t>对应场景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29304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被动冗余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可用性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A3, A4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93495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模块细化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A6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11388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S3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检测请求模式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A1, 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2552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检测服务拒绝情况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14441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S5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识别角色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A1, 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8602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S6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用户认证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A1, 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202462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用户授权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A1, 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68695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信息加密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936483"/>
                  </a:ext>
                </a:extLst>
              </a:tr>
              <a:tr h="340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S9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限制对计算机资源的访问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45088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S10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最小化系统的攻击面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安全性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602520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心跳检测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可用性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049906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限制操作时间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A6, A7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962716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S13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增加资源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65952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引入并行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260898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S15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服务定位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互操作性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A5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798685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S16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智能分派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A6, A7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16347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队列分类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性能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A6, A7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78573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cap="all">
                          <a:effectLst/>
                          <a:latin typeface="+mn-ea"/>
                          <a:ea typeface="+mn-ea"/>
                        </a:rPr>
                        <a:t>S18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请求总线冗余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可用性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A3, A4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34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38750" y="518160"/>
            <a:ext cx="923330" cy="42905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/>
              <a:t>三   权衡点列表</a:t>
            </a:r>
            <a:endParaRPr lang="en-US" altLang="zh-CN" sz="4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3481"/>
              </p:ext>
            </p:extLst>
          </p:nvPr>
        </p:nvGraphicFramePr>
        <p:xfrm>
          <a:off x="505460" y="254000"/>
          <a:ext cx="7612380" cy="5823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970991967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644548445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55612285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594939733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决策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质量属性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分析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29304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模块细化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性能、可修改性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分级能够增加系统并发能力，但是会增加系统的复杂程度。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93495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检测请求模式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增强了安全性，但是增加了响应时间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11388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检测服务拒绝情况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同上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2552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识别角色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能够保证用户数据的安全与一致，但增加 了需要传输的数据总量，在带宽一定的情 况下降低性能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14441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T5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最小化系统的攻击面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安全性、可用性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请求必须经过安全处理模块，能够集中处 理所有的攻击，但有可能导致单点失效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8602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T6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心跳检测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可用性、性能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发送心跳的频率决定了检测错误的 时间，但是过高的频率可能消耗过多的处 理资源和带宽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202462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T7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服务定位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互操作性、性能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采用目录命名机制，方便了与外界系统的 交互行为，但维护服务目录需要消耗大量 的资源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68695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攻击发生时收回定位权限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安全性、可用性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侦测到攻击发生时，服务器模块拒绝外界 访问直到确认安全，但是降低了可用性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936483"/>
                  </a:ext>
                </a:extLst>
              </a:tr>
              <a:tr h="340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T9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模块细化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可修改性、可维护性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分解可以独立模块的职责，使得它们可以 独立修改，但过多的模块数目会增加系统 的层次与复杂度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45088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T10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被动冗余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被动冗余的</a:t>
                      </a: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bus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数目过少会导致系统在错误发生时不能够及 时恢复正常操作状态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60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8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38750" y="518160"/>
            <a:ext cx="923330" cy="3675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/>
              <a:t>四   风险决策</a:t>
            </a:r>
            <a:endParaRPr lang="en-US" altLang="zh-CN" sz="4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54277"/>
              </p:ext>
            </p:extLst>
          </p:nvPr>
        </p:nvGraphicFramePr>
        <p:xfrm>
          <a:off x="505460" y="1656080"/>
          <a:ext cx="7612380" cy="3241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970991967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644548445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55612285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594939733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决策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质量属性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分析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29304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r1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最小化系统的攻击面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</a:t>
                      </a:r>
                      <a:endParaRPr lang="zh-CN" sz="16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安全处理模块能够集中处理所有的攻击，但如果安全模块收到 集中攻击，可能导致单点失效</a:t>
                      </a:r>
                      <a:endParaRPr lang="zh-CN" sz="16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9349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r2</a:t>
                      </a:r>
                      <a:endParaRPr lang="zh-CN" sz="16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心跳检测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可用性、性能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发送心跳的频率决定了检测错误的 时间，但是过高的频率可能消耗过多的处 理资源和带宽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11388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r3</a:t>
                      </a:r>
                      <a:endParaRPr lang="zh-CN" sz="16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被动冗余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被动冗余的</a:t>
                      </a: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bus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数目过少会导致系统在错误发生时不能够及 时恢复正常操作状态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2552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r4</a:t>
                      </a:r>
                      <a:endParaRPr lang="zh-CN" sz="16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攻击发生时收回定位权限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安全性、可用性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侦测到攻击发生时，服务器模块拒绝外界 访问直到确认安全，但是降低了可用性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14441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r5</a:t>
                      </a:r>
                      <a:endParaRPr lang="zh-CN" sz="16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限制操作时间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性能、易用性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限制操作时间可以提高系统的整体性能，但是对单个用户可能造成使用体验的影响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8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38750" y="518160"/>
            <a:ext cx="923330" cy="42905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/>
              <a:t>五   非风险决策</a:t>
            </a:r>
            <a:endParaRPr lang="en-US" altLang="zh-CN" sz="4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7637"/>
              </p:ext>
            </p:extLst>
          </p:nvPr>
        </p:nvGraphicFramePr>
        <p:xfrm>
          <a:off x="505461" y="457200"/>
          <a:ext cx="7683500" cy="5443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259">
                  <a:extLst>
                    <a:ext uri="{9D8B030D-6E8A-4147-A177-3AD203B41FA5}">
                      <a16:colId xmlns:a16="http://schemas.microsoft.com/office/drawing/2014/main" val="2970991967"/>
                    </a:ext>
                  </a:extLst>
                </a:gridCol>
                <a:gridCol w="3899419">
                  <a:extLst>
                    <a:ext uri="{9D8B030D-6E8A-4147-A177-3AD203B41FA5}">
                      <a16:colId xmlns:a16="http://schemas.microsoft.com/office/drawing/2014/main" val="3644548445"/>
                    </a:ext>
                  </a:extLst>
                </a:gridCol>
                <a:gridCol w="3100822">
                  <a:extLst>
                    <a:ext uri="{9D8B030D-6E8A-4147-A177-3AD203B41FA5}">
                      <a16:colId xmlns:a16="http://schemas.microsoft.com/office/drawing/2014/main" val="2055612285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决策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质量属性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29304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被动冗余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03795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模块细化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186405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检测请求模式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3455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检测服务拒绝情况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647665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识别角色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50943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用户认证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68709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用户授权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5162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信息加密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70640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限制对计算机资源的访问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92772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限制操作时间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907198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增加资源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63631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引入并行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93495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服务定位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互操作性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113883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智能分派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25527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队列分类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144419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all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请求总线冗余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28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系统安全模块直接作为系统访问流程的一部分。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可能会导致潜在的</a:t>
            </a:r>
            <a:r>
              <a:rPr lang="zh-CN" altLang="en-US" sz="2800" dirty="0"/>
              <a:t>性能影响</a:t>
            </a:r>
            <a:r>
              <a:rPr lang="zh-CN" altLang="en-US" dirty="0"/>
              <a:t>和</a:t>
            </a:r>
            <a:r>
              <a:rPr lang="zh-CN" altLang="en-US" sz="2800" dirty="0"/>
              <a:t>可用性</a:t>
            </a:r>
            <a:r>
              <a:rPr lang="zh-CN" altLang="en-US" dirty="0"/>
              <a:t>影响。</a:t>
            </a:r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610" y="1732449"/>
            <a:ext cx="3208298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1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166</TotalTime>
  <Words>736</Words>
  <Application>Microsoft Office PowerPoint</Application>
  <PresentationFormat>宽屏</PresentationFormat>
  <Paragraphs>226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Calibri Light</vt:lpstr>
      <vt:lpstr>Times New Roman</vt:lpstr>
      <vt:lpstr>Trebuchet MS</vt:lpstr>
      <vt:lpstr>Wingdings 2</vt:lpstr>
      <vt:lpstr>石板</vt:lpstr>
      <vt:lpstr>1230666 系统</vt:lpstr>
      <vt:lpstr>评估流程</vt:lpstr>
      <vt:lpstr>1230666 系统框架示意图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1230666 系统</dc:title>
  <dc:creator>Mouse Jerry</dc:creator>
  <cp:lastModifiedBy>Mouse Jerry</cp:lastModifiedBy>
  <cp:revision>9</cp:revision>
  <dcterms:created xsi:type="dcterms:W3CDTF">2017-03-27T10:00:50Z</dcterms:created>
  <dcterms:modified xsi:type="dcterms:W3CDTF">2017-03-27T12:47:15Z</dcterms:modified>
</cp:coreProperties>
</file>