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"/>
  </p:sldMasterIdLst>
  <p:notesMasterIdLst>
    <p:notesMasterId r:id="rId21"/>
  </p:notesMasterIdLst>
  <p:handoutMasterIdLst>
    <p:handoutMasterId r:id="rId22"/>
  </p:handoutMasterIdLst>
  <p:sldIdLst>
    <p:sldId id="846" r:id="rId2"/>
    <p:sldId id="902" r:id="rId3"/>
    <p:sldId id="922" r:id="rId4"/>
    <p:sldId id="937" r:id="rId5"/>
    <p:sldId id="941" r:id="rId6"/>
    <p:sldId id="934" r:id="rId7"/>
    <p:sldId id="942" r:id="rId8"/>
    <p:sldId id="940" r:id="rId9"/>
    <p:sldId id="943" r:id="rId10"/>
    <p:sldId id="944" r:id="rId11"/>
    <p:sldId id="946" r:id="rId12"/>
    <p:sldId id="938" r:id="rId13"/>
    <p:sldId id="950" r:id="rId14"/>
    <p:sldId id="953" r:id="rId15"/>
    <p:sldId id="951" r:id="rId16"/>
    <p:sldId id="952" r:id="rId17"/>
    <p:sldId id="949" r:id="rId18"/>
    <p:sldId id="920" r:id="rId19"/>
    <p:sldId id="921" r:id="rId20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7D7CD"/>
    <a:srgbClr val="879BAA"/>
    <a:srgbClr val="ADBECB"/>
    <a:srgbClr val="233746"/>
    <a:srgbClr val="AFB9C3"/>
    <a:srgbClr val="646E78"/>
    <a:srgbClr val="505A64"/>
    <a:srgbClr val="990000"/>
    <a:srgbClr val="006487"/>
    <a:srgbClr val="647D2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7657" autoAdjust="0"/>
  </p:normalViewPr>
  <p:slideViewPr>
    <p:cSldViewPr showGuides="1">
      <p:cViewPr>
        <p:scale>
          <a:sx n="100" d="100"/>
          <a:sy n="100" d="100"/>
        </p:scale>
        <p:origin x="-78" y="930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799"/>
        <p:guide pos="340"/>
        <p:guide pos="158"/>
        <p:guide pos="2880"/>
        <p:guide pos="2971"/>
        <p:guide pos="5511"/>
        <p:guide pos="4604"/>
        <p:guide pos="3787"/>
        <p:guide pos="3878"/>
      </p:guideLst>
    </p:cSldViewPr>
  </p:slideViewPr>
  <p:outlineViewPr>
    <p:cViewPr>
      <p:scale>
        <a:sx n="33" d="100"/>
        <a:sy n="33" d="100"/>
      </p:scale>
      <p:origin x="0" y="4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notesViewPr>
    <p:cSldViewPr showGuides="1">
      <p:cViewPr varScale="1">
        <p:scale>
          <a:sx n="91" d="100"/>
          <a:sy n="91" d="100"/>
        </p:scale>
        <p:origin x="-3648" y="-108"/>
      </p:cViewPr>
      <p:guideLst>
        <p:guide orient="horz" pos="3224"/>
        <p:guide pos="2236"/>
      </p:guideLst>
    </p:cSldViewPr>
  </p:notesViewPr>
  <p:gridSpacing cx="147473988" cy="1474739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682163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Handzettel </a:t>
            </a:r>
            <a:fld id="{BFC713D8-7968-482B-A79F-9C586FE5053A}" type="slidenum">
              <a:rPr lang="de-DE">
                <a:latin typeface="Arial" pitchFamily="34" charset="0"/>
              </a:rPr>
              <a:pPr/>
              <a:t>‹Nr.›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1850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 smtClean="0">
                <a:latin typeface="Arial" pitchFamily="34" charset="0"/>
              </a:rPr>
              <a:t>Notizen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‹Nr.›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42192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sz="1200" b="1" kern="1200" dirty="0" smtClean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Applikationsfunktionen für Heizungs-, Lüftungs- und Klimakontroller in einem Engineering Tool entwickelt. Es nennt sich CFC </a:t>
            </a:r>
            <a:r>
              <a:rPr lang="de-CH" sz="1200" kern="1200" dirty="0" smtClean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Das Testen der Applikationsfunktionen mit echten Controllern und echter Hardware benötigt viel Zeit und kann kostenintensiv sein. </a:t>
            </a:r>
            <a:endParaRPr lang="de-DE" sz="1200" kern="1200" dirty="0" smtClean="0">
              <a:solidFill>
                <a:schemeClr val="tx1"/>
              </a:solidFill>
              <a:latin typeface="Arial" pitchFamily="34" charset="0"/>
              <a:ea typeface="ＭＳ Ｐゴシック" charset="-128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Notizen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3</a:t>
            </a:fld>
            <a:endParaRPr lang="de-DE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(big bar down)" preserve="1" userDrawn="1">
  <p:cSld name="Title (big bar dow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4149725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pic>
        <p:nvPicPr>
          <p:cNvPr id="12" name="Grafik 11" descr="Image_Titel.jpg"/>
          <p:cNvPicPr>
            <a:picLocks noChangeAspect="1"/>
          </p:cNvPicPr>
          <p:nvPr userDrawn="1"/>
        </p:nvPicPr>
        <p:blipFill>
          <a:blip r:embed="rId2"/>
          <a:srcRect b="39468"/>
          <a:stretch>
            <a:fillRect/>
          </a:stretch>
        </p:blipFill>
        <p:spPr>
          <a:xfrm>
            <a:off x="0" y="0"/>
            <a:ext cx="9144000" cy="4151315"/>
          </a:xfrm>
          <a:prstGeom prst="rect">
            <a:avLst/>
          </a:prstGeom>
        </p:spPr>
      </p:pic>
      <p:sp>
        <p:nvSpPr>
          <p:cNvPr id="57350" name="Rectangle 115"/>
          <p:cNvSpPr>
            <a:spLocks noGrp="1" noChangeArrowheads="1"/>
          </p:cNvSpPr>
          <p:nvPr>
            <p:ph type="ctrTitle"/>
          </p:nvPr>
        </p:nvSpPr>
        <p:spPr bwMode="gray">
          <a:xfrm>
            <a:off x="250825" y="4151315"/>
            <a:ext cx="8893175" cy="1485567"/>
          </a:xfrm>
          <a:solidFill>
            <a:srgbClr val="879BAA"/>
          </a:solidFill>
        </p:spPr>
        <p:txBody>
          <a:bodyPr wrap="square" lIns="270000" tIns="144000" bIns="108000" anchor="t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50825" y="3758233"/>
            <a:ext cx="8893175" cy="393082"/>
          </a:xfrm>
          <a:solidFill>
            <a:srgbClr val="233746">
              <a:alpha val="65000"/>
            </a:srgbClr>
          </a:solidFill>
        </p:spPr>
        <p:txBody>
          <a:bodyPr wrap="square" lIns="270000" tIns="18000" bIns="36000" anchor="b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de-DE" noProof="0" smtClean="0"/>
              <a:t>Formatvorlage des Untertitelmasters durch Klicken bearbeiten</a:t>
            </a:r>
          </a:p>
        </p:txBody>
      </p:sp>
      <p:sp>
        <p:nvSpPr>
          <p:cNvPr id="2" name="SM_Answers"/>
          <p:cNvSpPr txBox="1">
            <a:spLocks noChangeArrowheads="1"/>
          </p:cNvSpPr>
          <p:nvPr userDrawn="1"/>
        </p:nvSpPr>
        <p:spPr bwMode="auto">
          <a:xfrm>
            <a:off x="6156326" y="6165851"/>
            <a:ext cx="2987674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44000" rIns="396000" bIns="0" anchor="ctr"/>
          <a:lstStyle/>
          <a:p>
            <a:pPr algn="r"/>
            <a:r>
              <a:rPr lang="de-DE" sz="1000" b="1" smtClean="0">
                <a:solidFill>
                  <a:schemeClr val="tx1"/>
                </a:solidFill>
              </a:rPr>
              <a:t>siemens.com/answers</a:t>
            </a:r>
            <a:endParaRPr lang="de-DE" sz="1000" b="1" dirty="0">
              <a:solidFill>
                <a:schemeClr val="tx1"/>
              </a:solidFill>
            </a:endParaRPr>
          </a:p>
        </p:txBody>
      </p:sp>
      <p:pic>
        <p:nvPicPr>
          <p:cNvPr id="11" name="Grafik 10" descr="SIE_Logo_Layer_Petrol_RGB_A3_76mm.w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50" y="-4"/>
            <a:ext cx="1728000" cy="967833"/>
          </a:xfrm>
          <a:prstGeom prst="rect">
            <a:avLst/>
          </a:prstGeom>
        </p:spPr>
      </p:pic>
      <p:sp>
        <p:nvSpPr>
          <p:cNvPr id="10" name="SM_Copyright"/>
          <p:cNvSpPr txBox="1">
            <a:spLocks noChangeArrowheads="1"/>
          </p:cNvSpPr>
          <p:nvPr userDrawn="1"/>
        </p:nvSpPr>
        <p:spPr bwMode="auto">
          <a:xfrm>
            <a:off x="0" y="6165851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144000" rIns="2124000" bIns="0" anchor="ctr"/>
          <a:lstStyle/>
          <a:p>
            <a:r>
              <a:rPr lang="de-DE" sz="1000" b="1" smtClean="0"/>
              <a:t>Intern © Siemens Schweiz AG 2015  Alle Rechte vorbehalten.</a:t>
            </a:r>
            <a:endParaRPr lang="de-DE" sz="1000" b="1" dirty="0"/>
          </a:p>
        </p:txBody>
      </p:sp>
      <p:sp>
        <p:nvSpPr>
          <p:cNvPr id="9" name="SM_Metadata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733288"/>
            <a:ext cx="9144000" cy="57543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0" rIns="1620000" bIns="0" anchor="t" anchorCtr="0"/>
          <a:lstStyle>
            <a:lvl1pPr marL="1431925" indent="-1431925" algn="l" rtl="0" fontAlgn="base">
              <a:spcBef>
                <a:spcPts val="0"/>
              </a:spcBef>
              <a:spcAft>
                <a:spcPct val="0"/>
              </a:spcAft>
              <a:defRPr lang="en-US" sz="1000" b="1" kern="1200" baseline="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de-DE" noProof="0" dirty="0" smtClean="0"/>
              <a:t>Metadaten hier eingeben – Workbook Update Funktion (donat.hutter@siemens.com).</a:t>
            </a:r>
          </a:p>
        </p:txBody>
      </p:sp>
      <p:sp>
        <p:nvSpPr>
          <p:cNvPr id="13" name="SM_Org"/>
          <p:cNvSpPr txBox="1"/>
          <p:nvPr userDrawn="1"/>
        </p:nvSpPr>
        <p:spPr>
          <a:xfrm>
            <a:off x="4139946" y="6598800"/>
            <a:ext cx="5004053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fr-FR" sz="1000" noProof="1" smtClean="0">
                <a:solidFill>
                  <a:schemeClr val="tx1"/>
                </a:solidFill>
              </a:rPr>
              <a:t>Dominik Zgraggen / Building Technologies Division / BT</a:t>
            </a:r>
            <a:endParaRPr lang="en-US" sz="1000" noProof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1412874"/>
            <a:ext cx="6769101" cy="4752975"/>
          </a:xfrm>
        </p:spPr>
        <p:txBody>
          <a:bodyPr/>
          <a:lstStyle>
            <a:lvl2pPr>
              <a:buClr>
                <a:srgbClr val="879BAA"/>
              </a:buClr>
              <a:defRPr/>
            </a:lvl2pPr>
            <a:lvl3pPr>
              <a:buClr>
                <a:srgbClr val="879BAA"/>
              </a:buClr>
              <a:defRPr/>
            </a:lvl3pPr>
            <a:lvl4pPr>
              <a:buClr>
                <a:srgbClr val="879BAA"/>
              </a:buClr>
              <a:defRPr/>
            </a:lvl4pPr>
            <a:lvl5pPr>
              <a:buClr>
                <a:srgbClr val="879BAA"/>
              </a:buClr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1412874"/>
            <a:ext cx="4032251" cy="4752975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716463" y="1412875"/>
            <a:ext cx="4032250" cy="4752975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1412874"/>
            <a:ext cx="2587621" cy="4752975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71833" y="1412875"/>
            <a:ext cx="2740030" cy="4752975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6156325" y="1412875"/>
            <a:ext cx="2592388" cy="4752975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preserve="1" userDrawn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1412875"/>
            <a:ext cx="4032251" cy="2303464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4032250" cy="2305050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4716463" y="1412875"/>
            <a:ext cx="4032250" cy="2303463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4716463" y="3860800"/>
            <a:ext cx="4032250" cy="2305050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dirty="0" smtClean="0"/>
              <a:t>Navigationsformat durch Klicken bearbeiten</a:t>
            </a:r>
          </a:p>
          <a:p>
            <a:pPr lvl="1"/>
            <a:r>
              <a:rPr lang="de-DE" dirty="0" smtClean="0"/>
              <a:t>Aktives Kapitel</a:t>
            </a:r>
          </a:p>
          <a:p>
            <a:pPr lvl="2"/>
            <a:r>
              <a:rPr lang="de-DE" dirty="0" smtClean="0"/>
              <a:t>Unterkapitel</a:t>
            </a:r>
          </a:p>
          <a:p>
            <a:pPr lvl="3"/>
            <a:r>
              <a:rPr lang="de-DE" dirty="0" smtClean="0"/>
              <a:t>Aktives Unterkapitel</a:t>
            </a:r>
          </a:p>
          <a:p>
            <a:pPr lvl="4"/>
            <a:r>
              <a:rPr lang="de-DE" dirty="0" smtClean="0"/>
              <a:t>Unterkapitel</a:t>
            </a:r>
          </a:p>
          <a:p>
            <a:pPr lvl="5"/>
            <a:r>
              <a:rPr lang="de-DE" dirty="0" smtClean="0"/>
              <a:t>Aktives Unterkapitel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1412874"/>
            <a:ext cx="6769101" cy="475297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dirty="0" smtClean="0"/>
              <a:t>Navigationsformat durch Klicken bearbeiten</a:t>
            </a:r>
          </a:p>
          <a:p>
            <a:pPr lvl="1"/>
            <a:r>
              <a:rPr lang="de-DE" dirty="0" smtClean="0"/>
              <a:t>Aktives Kapitel</a:t>
            </a:r>
          </a:p>
          <a:p>
            <a:pPr lvl="2"/>
            <a:r>
              <a:rPr lang="de-DE" dirty="0" smtClean="0"/>
              <a:t>Unterkapitel</a:t>
            </a:r>
          </a:p>
          <a:p>
            <a:pPr lvl="3"/>
            <a:r>
              <a:rPr lang="de-DE" dirty="0" smtClean="0"/>
              <a:t>Aktives Unterkapitel</a:t>
            </a:r>
          </a:p>
          <a:p>
            <a:pPr lvl="4"/>
            <a:r>
              <a:rPr lang="de-DE" dirty="0" smtClean="0"/>
              <a:t>Unterkapitel</a:t>
            </a:r>
          </a:p>
          <a:p>
            <a:pPr lvl="5"/>
            <a:r>
              <a:rPr lang="de-DE" dirty="0" smtClean="0"/>
              <a:t>Aktives Unterkapitel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1412874"/>
            <a:ext cx="3309936" cy="4752975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994149" y="1412875"/>
            <a:ext cx="3314702" cy="4752975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dirty="0" smtClean="0"/>
              <a:t>Navigationsformat durch Klicken bearbeiten</a:t>
            </a:r>
          </a:p>
          <a:p>
            <a:pPr lvl="1"/>
            <a:r>
              <a:rPr lang="de-DE" dirty="0" smtClean="0"/>
              <a:t>Aktives Kapitel</a:t>
            </a:r>
          </a:p>
          <a:p>
            <a:pPr lvl="2"/>
            <a:r>
              <a:rPr lang="de-DE" dirty="0" smtClean="0"/>
              <a:t>Unterkapitel</a:t>
            </a:r>
          </a:p>
          <a:p>
            <a:pPr lvl="3"/>
            <a:r>
              <a:rPr lang="de-DE" dirty="0" smtClean="0"/>
              <a:t>Aktives Unterkapitel</a:t>
            </a:r>
          </a:p>
          <a:p>
            <a:pPr lvl="4"/>
            <a:r>
              <a:rPr lang="de-DE" dirty="0" smtClean="0"/>
              <a:t>Unterkapitel</a:t>
            </a:r>
          </a:p>
          <a:p>
            <a:pPr lvl="5"/>
            <a:r>
              <a:rPr lang="de-DE" dirty="0" smtClean="0"/>
              <a:t>Aktives Unterkapitel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dirty="0" smtClean="0"/>
              <a:t>Navigationsformat durch Klicken bearbeiten</a:t>
            </a:r>
          </a:p>
          <a:p>
            <a:pPr lvl="1"/>
            <a:r>
              <a:rPr lang="de-DE" dirty="0" smtClean="0"/>
              <a:t>Aktives Kapitel</a:t>
            </a:r>
          </a:p>
          <a:p>
            <a:pPr lvl="2"/>
            <a:r>
              <a:rPr lang="de-DE" dirty="0" smtClean="0"/>
              <a:t>Unterkapitel</a:t>
            </a:r>
          </a:p>
          <a:p>
            <a:pPr lvl="3"/>
            <a:r>
              <a:rPr lang="de-DE" dirty="0" smtClean="0"/>
              <a:t>Aktives Unterkapitel</a:t>
            </a:r>
          </a:p>
          <a:p>
            <a:pPr lvl="4"/>
            <a:r>
              <a:rPr lang="de-DE" dirty="0" smtClean="0"/>
              <a:t>Unterkapitel</a:t>
            </a:r>
          </a:p>
          <a:p>
            <a:pPr lvl="5"/>
            <a:r>
              <a:rPr lang="de-DE" dirty="0" smtClean="0"/>
              <a:t>Aktives Unterkapitel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(big bar up)" preserve="1" userDrawn="1">
  <p:cSld name="Title (big bar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5162556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pic>
        <p:nvPicPr>
          <p:cNvPr id="14" name="Grafik 13" descr="Image_Titel.jpg"/>
          <p:cNvPicPr>
            <a:picLocks noChangeAspect="1"/>
          </p:cNvPicPr>
          <p:nvPr userDrawn="1"/>
        </p:nvPicPr>
        <p:blipFill>
          <a:blip r:embed="rId2"/>
          <a:srcRect b="24722"/>
          <a:stretch>
            <a:fillRect/>
          </a:stretch>
        </p:blipFill>
        <p:spPr>
          <a:xfrm>
            <a:off x="0" y="0"/>
            <a:ext cx="9144000" cy="5162556"/>
          </a:xfrm>
          <a:prstGeom prst="rect">
            <a:avLst/>
          </a:prstGeom>
        </p:spPr>
      </p:pic>
      <p:sp>
        <p:nvSpPr>
          <p:cNvPr id="57350" name="Rectangle 115"/>
          <p:cNvSpPr>
            <a:spLocks noGrp="1" noChangeArrowheads="1"/>
          </p:cNvSpPr>
          <p:nvPr>
            <p:ph type="ctrTitle"/>
          </p:nvPr>
        </p:nvSpPr>
        <p:spPr bwMode="gray">
          <a:xfrm>
            <a:off x="250825" y="3676989"/>
            <a:ext cx="8893175" cy="1485567"/>
          </a:xfrm>
          <a:solidFill>
            <a:srgbClr val="233746">
              <a:alpha val="65000"/>
            </a:srgbClr>
          </a:solidFill>
        </p:spPr>
        <p:txBody>
          <a:bodyPr wrap="square" lIns="270000" tIns="144000" bIns="108000" anchor="b" anchorCtr="0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50825" y="5162557"/>
            <a:ext cx="8893175" cy="393082"/>
          </a:xfrm>
          <a:solidFill>
            <a:srgbClr val="879BAA"/>
          </a:solidFill>
        </p:spPr>
        <p:txBody>
          <a:bodyPr wrap="square" lIns="270000" tIns="18000" bIns="36000" anchor="t" anchorCtr="0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</a:p>
        </p:txBody>
      </p:sp>
      <p:pic>
        <p:nvPicPr>
          <p:cNvPr id="11" name="Grafik 10" descr="SIE_Logo_Layer_Petrol_RGB_A3_76mm.w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50" y="-4"/>
            <a:ext cx="1728000" cy="967833"/>
          </a:xfrm>
          <a:prstGeom prst="rect">
            <a:avLst/>
          </a:prstGeom>
        </p:spPr>
      </p:pic>
      <p:sp>
        <p:nvSpPr>
          <p:cNvPr id="12" name="SM_Answers"/>
          <p:cNvSpPr txBox="1">
            <a:spLocks noChangeArrowheads="1"/>
          </p:cNvSpPr>
          <p:nvPr userDrawn="1"/>
        </p:nvSpPr>
        <p:spPr bwMode="auto">
          <a:xfrm>
            <a:off x="6156326" y="6165851"/>
            <a:ext cx="2987674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44000" rIns="396000" bIns="0" anchor="ctr"/>
          <a:lstStyle/>
          <a:p>
            <a:pPr algn="r"/>
            <a:r>
              <a:rPr lang="de-DE" sz="1000" b="1" smtClean="0">
                <a:solidFill>
                  <a:schemeClr val="tx1"/>
                </a:solidFill>
              </a:rPr>
              <a:t>siemens.com/answers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3" name="SM_Copyright"/>
          <p:cNvSpPr txBox="1">
            <a:spLocks noChangeArrowheads="1"/>
          </p:cNvSpPr>
          <p:nvPr userDrawn="1"/>
        </p:nvSpPr>
        <p:spPr bwMode="auto">
          <a:xfrm>
            <a:off x="0" y="6165851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144000" rIns="2124000" bIns="0" anchor="ctr"/>
          <a:lstStyle/>
          <a:p>
            <a:r>
              <a:rPr lang="de-DE" sz="1000" b="1" smtClean="0"/>
              <a:t>Intern © Siemens Schweiz AG 2015  Alle Rechte vorbehalten.</a:t>
            </a:r>
            <a:endParaRPr lang="de-DE" sz="1000" b="1" dirty="0"/>
          </a:p>
        </p:txBody>
      </p:sp>
      <p:sp>
        <p:nvSpPr>
          <p:cNvPr id="10" name="SM_Metadata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733288"/>
            <a:ext cx="9144000" cy="57543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0" rIns="1620000" bIns="0" anchor="t" anchorCtr="0"/>
          <a:lstStyle>
            <a:lvl1pPr marL="1431925" indent="-1431925" algn="l" rtl="0" fontAlgn="base">
              <a:spcBef>
                <a:spcPts val="0"/>
              </a:spcBef>
              <a:spcAft>
                <a:spcPct val="0"/>
              </a:spcAft>
              <a:defRPr lang="en-US" sz="1000" b="1" kern="1200" baseline="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de-DE" noProof="0" dirty="0" smtClean="0"/>
              <a:t>Metadaten hier eingeben – Workbook Update Funktion (donat.hutter@siemens.com).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1412875"/>
            <a:ext cx="3309936" cy="2303464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3309934" cy="2305050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994149" y="1412875"/>
            <a:ext cx="3314702" cy="2303463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3994149" y="3860800"/>
            <a:ext cx="3314702" cy="2305050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dirty="0" smtClean="0"/>
              <a:t>Navigationsformat durch Klicken bearbeiten</a:t>
            </a:r>
          </a:p>
          <a:p>
            <a:pPr lvl="1"/>
            <a:r>
              <a:rPr lang="de-DE" dirty="0" smtClean="0"/>
              <a:t>Aktives Kapitel</a:t>
            </a:r>
          </a:p>
          <a:p>
            <a:pPr lvl="2"/>
            <a:r>
              <a:rPr lang="de-DE" dirty="0" smtClean="0"/>
              <a:t>Unterkapitel</a:t>
            </a:r>
          </a:p>
          <a:p>
            <a:pPr lvl="3"/>
            <a:r>
              <a:rPr lang="de-DE" dirty="0" smtClean="0"/>
              <a:t>Aktives Unterkapitel</a:t>
            </a:r>
          </a:p>
          <a:p>
            <a:pPr lvl="4"/>
            <a:r>
              <a:rPr lang="de-DE" dirty="0" smtClean="0"/>
              <a:t>Unterkapitel</a:t>
            </a:r>
          </a:p>
          <a:p>
            <a:pPr lvl="5"/>
            <a:r>
              <a:rPr lang="de-DE" dirty="0" smtClean="0"/>
              <a:t>Aktives Unterkapitel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fullscreen (big bar down)" preserve="1" userDrawn="1">
  <p:cSld name="Title fullscreen (big bar dow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pic>
        <p:nvPicPr>
          <p:cNvPr id="15" name="Grafik 14" descr="Image_Tite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7350" name="Rectangle 115"/>
          <p:cNvSpPr>
            <a:spLocks noGrp="1" noChangeArrowheads="1"/>
          </p:cNvSpPr>
          <p:nvPr>
            <p:ph type="ctrTitle"/>
          </p:nvPr>
        </p:nvSpPr>
        <p:spPr bwMode="ltGray">
          <a:xfrm>
            <a:off x="250825" y="2851200"/>
            <a:ext cx="8893175" cy="1485567"/>
          </a:xfrm>
          <a:solidFill>
            <a:srgbClr val="233746">
              <a:alpha val="65000"/>
            </a:srgbClr>
          </a:solidFill>
        </p:spPr>
        <p:txBody>
          <a:bodyPr wrap="square" lIns="270000" tIns="144000" bIns="108000" anchor="t" anchorCtr="0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250825" y="2462400"/>
            <a:ext cx="8893175" cy="392400"/>
          </a:xfrm>
          <a:solidFill>
            <a:srgbClr val="233746">
              <a:alpha val="65000"/>
            </a:srgbClr>
          </a:solidFill>
        </p:spPr>
        <p:txBody>
          <a:bodyPr wrap="square" lIns="270000" tIns="18000" bIns="36000" anchor="b" anchorCtr="0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</a:p>
        </p:txBody>
      </p:sp>
      <p:pic>
        <p:nvPicPr>
          <p:cNvPr id="11" name="Grafik 10" descr="SIE_Logo_Layer_Petrol_RGB_A3_76mm.w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50" y="-4"/>
            <a:ext cx="1728000" cy="967833"/>
          </a:xfrm>
          <a:prstGeom prst="rect">
            <a:avLst/>
          </a:prstGeom>
        </p:spPr>
      </p:pic>
      <p:sp>
        <p:nvSpPr>
          <p:cNvPr id="12" name="SM_Answers"/>
          <p:cNvSpPr txBox="1">
            <a:spLocks noChangeArrowheads="1"/>
          </p:cNvSpPr>
          <p:nvPr userDrawn="1"/>
        </p:nvSpPr>
        <p:spPr bwMode="auto">
          <a:xfrm>
            <a:off x="6156326" y="6165851"/>
            <a:ext cx="2987674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44000" rIns="396000" bIns="0" anchor="ctr"/>
          <a:lstStyle/>
          <a:p>
            <a:pPr algn="r"/>
            <a:r>
              <a:rPr lang="de-DE" sz="1000" b="1" smtClean="0">
                <a:solidFill>
                  <a:schemeClr val="tx1"/>
                </a:solidFill>
              </a:rPr>
              <a:t>siemens.com/answers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3" name="SM_Copyright"/>
          <p:cNvSpPr txBox="1">
            <a:spLocks noChangeArrowheads="1"/>
          </p:cNvSpPr>
          <p:nvPr userDrawn="1"/>
        </p:nvSpPr>
        <p:spPr bwMode="auto">
          <a:xfrm>
            <a:off x="0" y="6165851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144000" rIns="2124000" bIns="0" anchor="ctr"/>
          <a:lstStyle/>
          <a:p>
            <a:r>
              <a:rPr lang="de-DE" sz="1000" b="1" smtClean="0">
                <a:solidFill>
                  <a:schemeClr val="tx1"/>
                </a:solidFill>
              </a:rPr>
              <a:t>Intern © Siemens Schweiz AG 2015  Alle Rechte vorbehalten.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0" name="SM_Metadata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733288"/>
            <a:ext cx="9144000" cy="57543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0" rIns="1620000" bIns="0" anchor="t" anchorCtr="0"/>
          <a:lstStyle>
            <a:lvl1pPr marL="1431925" indent="-1431925" algn="l" rtl="0" fontAlgn="base">
              <a:spcBef>
                <a:spcPts val="0"/>
              </a:spcBef>
              <a:spcAft>
                <a:spcPct val="0"/>
              </a:spcAft>
              <a:defRPr lang="en-US" sz="1000" b="1" kern="1200" baseline="0" noProof="0" smtClean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de-DE" noProof="0" dirty="0" smtClean="0"/>
              <a:t>Metadaten hier eingeben – Workbook Update Funktion (donat.hutter@siemens.com).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fullscreen (big bar up)" preserve="1" userDrawn="1">
  <p:cSld name="Title fullscreen (big bar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pic>
        <p:nvPicPr>
          <p:cNvPr id="10" name="Grafik 9" descr="Image_Tite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7350" name="Rectangle 115"/>
          <p:cNvSpPr>
            <a:spLocks noGrp="1" noChangeArrowheads="1"/>
          </p:cNvSpPr>
          <p:nvPr>
            <p:ph type="ctrTitle"/>
          </p:nvPr>
        </p:nvSpPr>
        <p:spPr bwMode="ltGray">
          <a:xfrm>
            <a:off x="250825" y="2376000"/>
            <a:ext cx="8893175" cy="1485567"/>
          </a:xfrm>
          <a:solidFill>
            <a:srgbClr val="233746">
              <a:alpha val="65000"/>
            </a:srgbClr>
          </a:solidFill>
        </p:spPr>
        <p:txBody>
          <a:bodyPr wrap="square" lIns="270000" tIns="144000" bIns="108000" anchor="b" anchorCtr="0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250825" y="3859200"/>
            <a:ext cx="8893175" cy="399144"/>
          </a:xfrm>
          <a:solidFill>
            <a:srgbClr val="233746">
              <a:alpha val="65000"/>
            </a:srgbClr>
          </a:solidFill>
        </p:spPr>
        <p:txBody>
          <a:bodyPr wrap="square" lIns="270000" tIns="18000" bIns="36000" anchor="t" anchorCtr="0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</a:p>
        </p:txBody>
      </p:sp>
      <p:pic>
        <p:nvPicPr>
          <p:cNvPr id="11" name="Grafik 10" descr="SIE_Logo_Layer_Petrol_RGB_A3_76mm.w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50" y="-4"/>
            <a:ext cx="1728000" cy="967833"/>
          </a:xfrm>
          <a:prstGeom prst="rect">
            <a:avLst/>
          </a:prstGeom>
        </p:spPr>
      </p:pic>
      <p:sp>
        <p:nvSpPr>
          <p:cNvPr id="12" name="SM_Answers"/>
          <p:cNvSpPr txBox="1">
            <a:spLocks noChangeArrowheads="1"/>
          </p:cNvSpPr>
          <p:nvPr userDrawn="1"/>
        </p:nvSpPr>
        <p:spPr bwMode="auto">
          <a:xfrm>
            <a:off x="6156326" y="6165851"/>
            <a:ext cx="2987674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44000" rIns="396000" bIns="0" anchor="ctr"/>
          <a:lstStyle/>
          <a:p>
            <a:pPr algn="r"/>
            <a:r>
              <a:rPr lang="de-DE" sz="1000" b="1" smtClean="0">
                <a:solidFill>
                  <a:schemeClr val="tx1"/>
                </a:solidFill>
              </a:rPr>
              <a:t>siemens.com/answers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3" name="SM_Copyright"/>
          <p:cNvSpPr txBox="1">
            <a:spLocks noChangeArrowheads="1"/>
          </p:cNvSpPr>
          <p:nvPr userDrawn="1"/>
        </p:nvSpPr>
        <p:spPr bwMode="auto">
          <a:xfrm>
            <a:off x="0" y="6165851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144000" rIns="2124000" bIns="0" anchor="ctr"/>
          <a:lstStyle/>
          <a:p>
            <a:r>
              <a:rPr lang="de-DE" sz="1000" b="1" smtClean="0">
                <a:solidFill>
                  <a:schemeClr val="tx1"/>
                </a:solidFill>
              </a:rPr>
              <a:t>Intern © Siemens Schweiz AG 2015  Alle Rechte vorbehalten.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4" name="SM_Metadata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733288"/>
            <a:ext cx="9144000" cy="57543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0" rIns="1620000" bIns="0" anchor="t" anchorCtr="0"/>
          <a:lstStyle>
            <a:lvl1pPr marL="1431925" indent="-1431925" algn="l" rtl="0" fontAlgn="base">
              <a:spcBef>
                <a:spcPts val="0"/>
              </a:spcBef>
              <a:spcAft>
                <a:spcPct val="0"/>
              </a:spcAft>
              <a:defRPr lang="en-US" sz="1000" b="1" kern="1200" baseline="0" noProof="0" smtClean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de-DE" noProof="0" dirty="0" smtClean="0"/>
              <a:t>Metadaten hier eingeben – Workbook Update Funktion (donat.hutter@siemens.com).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(big bar dow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/>
          <p:cNvSpPr>
            <a:spLocks noChangeArrowheads="1"/>
          </p:cNvSpPr>
          <p:nvPr userDrawn="1"/>
        </p:nvSpPr>
        <p:spPr bwMode="gray">
          <a:xfrm>
            <a:off x="0" y="0"/>
            <a:ext cx="9144000" cy="4149725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4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250825" y="4149726"/>
            <a:ext cx="8893175" cy="1485567"/>
          </a:xfrm>
          <a:solidFill>
            <a:srgbClr val="879BAA"/>
          </a:solidFill>
        </p:spPr>
        <p:txBody>
          <a:bodyPr wrap="square" lIns="270000" tIns="144000" bIns="108000" anchor="t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de-DE" dirty="0" smtClean="0"/>
              <a:t>Kapitelmasterformat durch Klicken bearbeiten</a:t>
            </a:r>
          </a:p>
        </p:txBody>
      </p:sp>
      <p:sp>
        <p:nvSpPr>
          <p:cNvPr id="5" name="Rectangle 116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50825" y="3756643"/>
            <a:ext cx="8893175" cy="393082"/>
          </a:xfrm>
          <a:solidFill>
            <a:srgbClr val="233746">
              <a:alpha val="65000"/>
            </a:srgbClr>
          </a:solidFill>
        </p:spPr>
        <p:txBody>
          <a:bodyPr wrap="square" lIns="270000" tIns="18000" bIns="36000" anchor="b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</a:p>
        </p:txBody>
      </p:sp>
      <p:pic>
        <p:nvPicPr>
          <p:cNvPr id="6" name="Picture 5" descr="sie_logo_layer_petrol_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08850" y="0"/>
            <a:ext cx="1439863" cy="80486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(big bar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/>
          <p:cNvSpPr>
            <a:spLocks noChangeArrowheads="1"/>
          </p:cNvSpPr>
          <p:nvPr userDrawn="1"/>
        </p:nvSpPr>
        <p:spPr bwMode="gray">
          <a:xfrm>
            <a:off x="0" y="0"/>
            <a:ext cx="9144000" cy="5162556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4" name="Rectangle 115"/>
          <p:cNvSpPr>
            <a:spLocks noGrp="1" noChangeArrowheads="1"/>
          </p:cNvSpPr>
          <p:nvPr>
            <p:ph type="ctrTitle"/>
          </p:nvPr>
        </p:nvSpPr>
        <p:spPr bwMode="gray">
          <a:xfrm>
            <a:off x="250825" y="3676989"/>
            <a:ext cx="8893175" cy="1485567"/>
          </a:xfrm>
          <a:solidFill>
            <a:srgbClr val="233746">
              <a:alpha val="65000"/>
            </a:srgbClr>
          </a:solidFill>
        </p:spPr>
        <p:txBody>
          <a:bodyPr wrap="square" lIns="270000" tIns="144000" bIns="108000" anchor="b" anchorCtr="0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</a:p>
        </p:txBody>
      </p:sp>
      <p:sp>
        <p:nvSpPr>
          <p:cNvPr id="5" name="Rectangle 116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50825" y="5162557"/>
            <a:ext cx="8893175" cy="393082"/>
          </a:xfrm>
          <a:solidFill>
            <a:srgbClr val="879BAA"/>
          </a:solidFill>
        </p:spPr>
        <p:txBody>
          <a:bodyPr wrap="square" lIns="270000" tIns="18000" bIns="36000" anchor="t" anchorCtr="0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</a:p>
        </p:txBody>
      </p:sp>
      <p:pic>
        <p:nvPicPr>
          <p:cNvPr id="6" name="Picture 7" descr="sie_logo_layer_petrol_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08850" y="0"/>
            <a:ext cx="1439863" cy="80486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Index/Contact" preserve="1" userDrawn="1">
  <p:cSld name="Image + Index/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412875"/>
            <a:ext cx="4572000" cy="475297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73488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879BAA"/>
              </a:buClr>
              <a:buFont typeface="Arial" pitchFamily="34" charset="0"/>
              <a:buChar char="•"/>
              <a:tabLst>
                <a:tab pos="3773488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879BAA"/>
              </a:buClr>
              <a:tabLst>
                <a:tab pos="3773488" algn="r"/>
              </a:tabLst>
              <a:defRPr b="1"/>
            </a:lvl3pPr>
            <a:lvl4pPr marL="358775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879BAA"/>
              </a:buClr>
              <a:tabLst>
                <a:tab pos="3773488" algn="r"/>
              </a:tabLst>
              <a:defRPr b="0" baseline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879BAA"/>
              </a:buClr>
              <a:tabLst>
                <a:tab pos="3773488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73488" algn="r"/>
              </a:tabLst>
              <a:defRPr b="1"/>
            </a:lvl6pPr>
          </a:lstStyle>
          <a:p>
            <a:pPr lvl="0"/>
            <a:r>
              <a:rPr lang="de-DE" dirty="0" smtClean="0"/>
              <a:t>Inhaltsverzeichnis/Kontakt durch Klicken bearbeiten</a:t>
            </a:r>
          </a:p>
          <a:p>
            <a:pPr lvl="1"/>
            <a:r>
              <a:rPr lang="de-DE" dirty="0" smtClean="0"/>
              <a:t>Kapitel</a:t>
            </a:r>
          </a:p>
          <a:p>
            <a:pPr lvl="2"/>
            <a:r>
              <a:rPr lang="de-DE" dirty="0" smtClean="0"/>
              <a:t>Aktives Kapitel</a:t>
            </a:r>
          </a:p>
          <a:p>
            <a:pPr lvl="3"/>
            <a:r>
              <a:rPr lang="de-DE" dirty="0" smtClean="0"/>
              <a:t>Unterkapitel</a:t>
            </a:r>
          </a:p>
          <a:p>
            <a:pPr lvl="4"/>
            <a:r>
              <a:rPr lang="de-DE" dirty="0" smtClean="0"/>
              <a:t>Aktives Unterkapitel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73488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879BAA"/>
              </a:buClr>
              <a:buFont typeface="Arial" pitchFamily="34" charset="0"/>
              <a:buChar char="•"/>
              <a:tabLst>
                <a:tab pos="3773488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879BAA"/>
              </a:buClr>
              <a:tabLst>
                <a:tab pos="3773488" algn="r"/>
              </a:tabLst>
              <a:defRPr b="1"/>
            </a:lvl3pPr>
            <a:lvl4pPr marL="358775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879BAA"/>
              </a:buClr>
              <a:tabLst>
                <a:tab pos="3773488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879BAA"/>
              </a:buClr>
              <a:tabLst>
                <a:tab pos="3773488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73488" algn="r"/>
              </a:tabLst>
              <a:defRPr b="1"/>
            </a:lvl6pPr>
          </a:lstStyle>
          <a:p>
            <a:pPr lvl="0"/>
            <a:r>
              <a:rPr lang="de-DE" dirty="0" smtClean="0"/>
              <a:t>Inhaltsverzeichnis/Kontakt durch Klicken bearbeiten</a:t>
            </a:r>
          </a:p>
          <a:p>
            <a:pPr lvl="1"/>
            <a:r>
              <a:rPr lang="de-DE" dirty="0" smtClean="0"/>
              <a:t>Kapitel</a:t>
            </a:r>
          </a:p>
          <a:p>
            <a:pPr lvl="2"/>
            <a:r>
              <a:rPr lang="de-DE" dirty="0" smtClean="0"/>
              <a:t>Aktives Kapitel</a:t>
            </a:r>
          </a:p>
          <a:p>
            <a:pPr lvl="3"/>
            <a:r>
              <a:rPr lang="de-DE" dirty="0" smtClean="0"/>
              <a:t>Unterkapitel</a:t>
            </a:r>
          </a:p>
          <a:p>
            <a:pPr lvl="4"/>
            <a:r>
              <a:rPr lang="de-DE" dirty="0" smtClean="0"/>
              <a:t>Aktives Unterkapitel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412875"/>
            <a:ext cx="4032250" cy="4752975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M_Copyright"/>
          <p:cNvSpPr txBox="1">
            <a:spLocks noChangeArrowheads="1"/>
          </p:cNvSpPr>
          <p:nvPr userDrawn="1"/>
        </p:nvSpPr>
        <p:spPr bwMode="auto">
          <a:xfrm>
            <a:off x="0" y="6165851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144000" rIns="2124000" bIns="0" anchor="ctr"/>
          <a:lstStyle/>
          <a:p>
            <a:r>
              <a:rPr lang="de-DE" sz="1000" b="1" smtClean="0"/>
              <a:t>Intern © Siemens Schweiz AG 2015  Alle Rechte vorbehalten.</a:t>
            </a:r>
            <a:endParaRPr lang="de-DE" sz="1000" b="1" dirty="0"/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gray">
          <a:xfrm>
            <a:off x="0" y="0"/>
            <a:ext cx="9144000" cy="1268413"/>
          </a:xfrm>
          <a:prstGeom prst="rect">
            <a:avLst/>
          </a:prstGeom>
          <a:solidFill>
            <a:srgbClr val="ADBEC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078" name="Rectangle 11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26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00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3079" name="Rectangle 1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49" y="1412874"/>
            <a:ext cx="8208963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2" name="SM_SlideNumber"/>
          <p:cNvSpPr txBox="1"/>
          <p:nvPr userDrawn="1"/>
        </p:nvSpPr>
        <p:spPr>
          <a:xfrm>
            <a:off x="0" y="6598800"/>
            <a:ext cx="1403604" cy="259200"/>
          </a:xfrm>
          <a:prstGeom prst="rect">
            <a:avLst/>
          </a:prstGeom>
          <a:noFill/>
        </p:spPr>
        <p:txBody>
          <a:bodyPr wrap="square" lIns="5400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smtClean="0">
                <a:solidFill>
                  <a:schemeClr val="tx1"/>
                </a:solidFill>
              </a:rPr>
              <a:t>Seite </a:t>
            </a:r>
            <a:fld id="{1E116E8A-F78E-4321-A2D3-F6776FAF1824}" type="slidenum">
              <a:rPr lang="de-DE" sz="1000" noProof="0" smtClean="0">
                <a:solidFill>
                  <a:schemeClr val="tx1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‹Nr.›</a:t>
            </a:fld>
            <a:r>
              <a:rPr lang="de-DE" sz="1000" noProof="0" smtClean="0">
                <a:solidFill>
                  <a:schemeClr val="tx1"/>
                </a:solidFill>
              </a:rPr>
              <a:t> / 18</a:t>
            </a:r>
            <a:endParaRPr lang="de-DE" sz="1000" noProof="0" dirty="0" smtClean="0">
              <a:solidFill>
                <a:schemeClr val="tx1"/>
              </a:solidFill>
            </a:endParaRPr>
          </a:p>
        </p:txBody>
      </p:sp>
      <p:sp>
        <p:nvSpPr>
          <p:cNvPr id="14" name="SM_Org"/>
          <p:cNvSpPr txBox="1"/>
          <p:nvPr userDrawn="1"/>
        </p:nvSpPr>
        <p:spPr>
          <a:xfrm>
            <a:off x="4139946" y="6598800"/>
            <a:ext cx="5004053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fr-FR" sz="1000" noProof="0" smtClean="0">
                <a:solidFill>
                  <a:schemeClr val="tx1"/>
                </a:solidFill>
              </a:rPr>
              <a:t>Dominik Zgraggen / Building Technologies Division / BT</a:t>
            </a:r>
            <a:endParaRPr lang="de-DE" sz="1000" noProof="0" dirty="0" smtClean="0">
              <a:solidFill>
                <a:schemeClr val="tx1"/>
              </a:solidFill>
            </a:endParaRPr>
          </a:p>
        </p:txBody>
      </p:sp>
      <p:pic>
        <p:nvPicPr>
          <p:cNvPr id="11" name="Grafik 10" descr="SIE_Logo_Layer_Petrol_RGB_A3_76mm.wmf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7308713" y="0"/>
            <a:ext cx="1440000" cy="806529"/>
          </a:xfrm>
          <a:prstGeom prst="rect">
            <a:avLst/>
          </a:prstGeom>
        </p:spPr>
      </p:pic>
      <p:sp>
        <p:nvSpPr>
          <p:cNvPr id="10" name="SM_Date"/>
          <p:cNvSpPr txBox="1"/>
          <p:nvPr userDrawn="1"/>
        </p:nvSpPr>
        <p:spPr>
          <a:xfrm>
            <a:off x="1403604" y="6598800"/>
            <a:ext cx="2736342" cy="259200"/>
          </a:xfrm>
          <a:prstGeom prst="rect">
            <a:avLst/>
          </a:prstGeom>
          <a:noFill/>
        </p:spPr>
        <p:txBody>
          <a:bodyPr wrap="square" lIns="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smtClean="0">
                <a:solidFill>
                  <a:schemeClr val="tx1"/>
                </a:solidFill>
              </a:rPr>
              <a:t>Rev 1, 05-Mai-2015</a:t>
            </a:r>
            <a:endParaRPr lang="de-DE" sz="1000" noProof="0" dirty="0" smtClean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90" r:id="rId3"/>
    <p:sldLayoutId id="2147483674" r:id="rId4"/>
    <p:sldLayoutId id="2147483693" r:id="rId5"/>
    <p:sldLayoutId id="2147483694" r:id="rId6"/>
    <p:sldLayoutId id="2147483678" r:id="rId7"/>
    <p:sldLayoutId id="2147483679" r:id="rId8"/>
    <p:sldLayoutId id="2147483689" r:id="rId9"/>
    <p:sldLayoutId id="2147483692" r:id="rId10"/>
    <p:sldLayoutId id="2147483670" r:id="rId11"/>
    <p:sldLayoutId id="2147483680" r:id="rId12"/>
    <p:sldLayoutId id="2147483683" r:id="rId13"/>
    <p:sldLayoutId id="2147483681" r:id="rId14"/>
    <p:sldLayoutId id="2147483682" r:id="rId15"/>
    <p:sldLayoutId id="2147483691" r:id="rId16"/>
    <p:sldLayoutId id="2147483684" r:id="rId17"/>
    <p:sldLayoutId id="2147483685" r:id="rId18"/>
    <p:sldLayoutId id="2147483686" r:id="rId19"/>
    <p:sldLayoutId id="2147483688" r:id="rId20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\\ch021012\SIM_MOD\IPA%20Dominik%20Zgraggen\20_Pr&#228;sentation\FlussDiagramm_ext_Analyse_IPA.png" TargetMode="External"/><Relationship Id="rId2" Type="http://schemas.openxmlformats.org/officeDocument/2006/relationships/hyperlink" Target="file:///\\ch021012\SIM_MOD\IPA%20Dominik%20Zgraggen\00_Vorarbeit\Diagramme\FlussDiagramm_ext_Analyse_IPA.vsd" TargetMode="Externa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2" name="Cover_Title"/>
          <p:cNvSpPr>
            <a:spLocks noGrp="1" noChangeArrowheads="1"/>
          </p:cNvSpPr>
          <p:nvPr>
            <p:ph type="ctrTitle"/>
          </p:nvPr>
        </p:nvSpPr>
        <p:spPr>
          <a:xfrm>
            <a:off x="250825" y="4151315"/>
            <a:ext cx="8893175" cy="993125"/>
          </a:xfrm>
        </p:spPr>
        <p:txBody>
          <a:bodyPr rIns="370800"/>
          <a:lstStyle/>
          <a:p>
            <a:r>
              <a:rPr lang="de-DE" sz="2400" smtClean="0"/>
              <a:t>Erstellen einer Bedienoberfläche für IMSES (Simulation von Applikationen der Gebäudeautomation) </a:t>
            </a:r>
            <a:endParaRPr lang="de-DE" sz="2400" dirty="0"/>
          </a:p>
        </p:txBody>
      </p:sp>
      <p:sp>
        <p:nvSpPr>
          <p:cNvPr id="20493" name="Cover_Subtitle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smtClean="0"/>
              <a:t>IPA-Präsentation und Demonstration</a:t>
            </a:r>
            <a:endParaRPr lang="de-CH" dirty="0"/>
          </a:p>
        </p:txBody>
      </p:sp>
      <p:sp>
        <p:nvSpPr>
          <p:cNvPr id="5" name="Cover_Metadata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Autor:	Dominik Zgraggen</a:t>
            </a:r>
          </a:p>
          <a:p>
            <a:r>
              <a:rPr lang="en-US" smtClean="0"/>
              <a:t>Revision:	1, 05-Mai-2015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Entscheiden: Nutzwertanalyse</a:t>
            </a:r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/>
        </p:nvGraphicFramePr>
        <p:xfrm>
          <a:off x="1115569" y="2060828"/>
          <a:ext cx="6912862" cy="273634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0000" endA="300" endPos="55500" dist="50800" dir="5400000" sy="-100000" algn="bl" rotWithShape="0"/>
                </a:effectLst>
                <a:tableStyleId>{8A107856-5554-42FB-B03E-39F5DBC370BA}</a:tableStyleId>
              </a:tblPr>
              <a:tblGrid>
                <a:gridCol w="1086701"/>
                <a:gridCol w="753502"/>
                <a:gridCol w="893141"/>
                <a:gridCol w="797745"/>
                <a:gridCol w="894524"/>
                <a:gridCol w="794980"/>
                <a:gridCol w="894524"/>
                <a:gridCol w="797745"/>
              </a:tblGrid>
              <a:tr h="5304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100" b="1" dirty="0" smtClean="0"/>
                        <a:t>Kriterium</a:t>
                      </a:r>
                      <a:r>
                        <a:rPr lang="de-CH" sz="1100" dirty="0"/>
                        <a:t> </a:t>
                      </a:r>
                      <a:endParaRPr lang="de-DE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 b="1" dirty="0"/>
                        <a:t>Gewicht</a:t>
                      </a:r>
                      <a:endParaRPr lang="de-DE" sz="11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 b="1" dirty="0"/>
                        <a:t>Möglichkeit 1: </a:t>
                      </a:r>
                      <a:endParaRPr lang="de-CH" sz="1100" b="1" dirty="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 b="1" dirty="0" smtClean="0"/>
                        <a:t>mit </a:t>
                      </a:r>
                      <a:r>
                        <a:rPr lang="de-CH" sz="1100" b="1" dirty="0"/>
                        <a:t>Buttons </a:t>
                      </a:r>
                      <a:endParaRPr lang="de-DE" sz="11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 b="1" dirty="0"/>
                        <a:t>Möglichkeit 2: Tabs</a:t>
                      </a:r>
                      <a:endParaRPr lang="de-DE" sz="11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 b="1" dirty="0"/>
                        <a:t>Möglichkeit 3: Panels</a:t>
                      </a:r>
                      <a:endParaRPr lang="de-DE" sz="11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072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de-DE" sz="11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 dirty="0"/>
                        <a:t>(0-100%)</a:t>
                      </a:r>
                      <a:endParaRPr lang="de-DE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/>
                        <a:t>Bewertung</a:t>
                      </a:r>
                      <a:endParaRPr lang="de-DE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/>
                        <a:t>Ergebnis</a:t>
                      </a:r>
                      <a:endParaRPr lang="de-DE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/>
                        <a:t>Bewertung</a:t>
                      </a:r>
                      <a:endParaRPr lang="de-DE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/>
                        <a:t>Ergebnis</a:t>
                      </a:r>
                      <a:endParaRPr lang="de-DE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 dirty="0"/>
                        <a:t>Bewertung</a:t>
                      </a:r>
                      <a:endParaRPr lang="de-DE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/>
                        <a:t>Ergebnis</a:t>
                      </a:r>
                      <a:endParaRPr lang="de-DE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</a:tr>
              <a:tr h="5304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 b="1" dirty="0"/>
                        <a:t>Realisierungs-aufwand</a:t>
                      </a:r>
                      <a:endParaRPr lang="de-DE" sz="11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 dirty="0"/>
                        <a:t>45%</a:t>
                      </a:r>
                      <a:endParaRPr lang="de-DE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 dirty="0"/>
                        <a:t>3</a:t>
                      </a:r>
                      <a:endParaRPr lang="de-DE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/>
                        <a:t>1.35</a:t>
                      </a:r>
                      <a:endParaRPr lang="de-DE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/>
                        <a:t>1</a:t>
                      </a:r>
                      <a:endParaRPr lang="de-DE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/>
                        <a:t>0.45</a:t>
                      </a:r>
                      <a:endParaRPr lang="de-DE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 dirty="0"/>
                        <a:t>5</a:t>
                      </a:r>
                      <a:endParaRPr lang="de-DE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/>
                        <a:t>2.25</a:t>
                      </a:r>
                      <a:endParaRPr lang="de-DE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</a:tr>
              <a:tr h="5304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 b="1"/>
                        <a:t>Wenig User-Interaktion</a:t>
                      </a:r>
                      <a:endParaRPr lang="de-DE" sz="11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/>
                        <a:t>20%</a:t>
                      </a:r>
                      <a:endParaRPr lang="de-DE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 dirty="0"/>
                        <a:t>1</a:t>
                      </a:r>
                      <a:endParaRPr lang="de-DE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/>
                        <a:t>0.2</a:t>
                      </a:r>
                      <a:endParaRPr lang="de-DE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/>
                        <a:t>4</a:t>
                      </a:r>
                      <a:endParaRPr lang="de-DE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 dirty="0"/>
                        <a:t>0.8</a:t>
                      </a:r>
                      <a:endParaRPr lang="de-DE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 dirty="0"/>
                        <a:t>6</a:t>
                      </a:r>
                      <a:endParaRPr lang="de-DE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 dirty="0"/>
                        <a:t>1.2</a:t>
                      </a:r>
                      <a:endParaRPr lang="de-DE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</a:tr>
              <a:tr h="5304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 b="1"/>
                        <a:t>Orientierung/ Übersicht</a:t>
                      </a:r>
                      <a:endParaRPr lang="de-DE" sz="11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/>
                        <a:t>35%</a:t>
                      </a:r>
                      <a:endParaRPr lang="de-DE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/>
                        <a:t>6</a:t>
                      </a:r>
                      <a:endParaRPr lang="de-DE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/>
                        <a:t>2.1</a:t>
                      </a:r>
                      <a:endParaRPr lang="de-DE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/>
                        <a:t>5</a:t>
                      </a:r>
                      <a:endParaRPr lang="de-DE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/>
                        <a:t>1.75</a:t>
                      </a:r>
                      <a:endParaRPr lang="de-DE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/>
                        <a:t>2</a:t>
                      </a:r>
                      <a:endParaRPr lang="de-DE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 dirty="0"/>
                        <a:t>0.7</a:t>
                      </a:r>
                      <a:endParaRPr lang="de-DE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</a:tr>
              <a:tr h="3072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 b="1" dirty="0"/>
                        <a:t> </a:t>
                      </a:r>
                      <a:endParaRPr lang="de-DE" sz="11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 b="1" dirty="0"/>
                        <a:t>100%</a:t>
                      </a:r>
                      <a:endParaRPr lang="de-DE" sz="11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b="1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 b="1"/>
                        <a:t>3.65</a:t>
                      </a:r>
                      <a:endParaRPr lang="de-DE" sz="11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b="1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 b="1" dirty="0"/>
                        <a:t>3</a:t>
                      </a:r>
                      <a:endParaRPr lang="de-DE" sz="11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b="1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 b="1" u="sng" dirty="0"/>
                        <a:t>4.15</a:t>
                      </a:r>
                      <a:endParaRPr lang="de-DE" sz="1100" b="1" u="sng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155" marR="43155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Entscheiden: GUI-Entwurf 1</a:t>
            </a:r>
            <a:endParaRPr lang="de-DE" dirty="0"/>
          </a:p>
        </p:txBody>
      </p:sp>
      <p:pic>
        <p:nvPicPr>
          <p:cNvPr id="3" name="Grafik 2" descr="\\ch021012\SIM_MOD\IPA Dominik Zgraggen\03_Entscheiden\Screenshots\GUI_v1.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22" y="1268730"/>
            <a:ext cx="6048756" cy="4912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Entscheiden: GUI-Entwurf 2	</a:t>
            </a:r>
            <a:endParaRPr lang="de-DE" dirty="0"/>
          </a:p>
        </p:txBody>
      </p:sp>
      <p:pic>
        <p:nvPicPr>
          <p:cNvPr id="3" name="Grafik 2" descr="\\ch021012\SIM_MOD\IPA Dominik Zgraggen\03_Entscheiden\Screenshots\GUI_v2.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22" y="1268730"/>
            <a:ext cx="5943600" cy="4972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Realisierung: MATLAB	</a:t>
            </a:r>
            <a:endParaRPr lang="de-DE" dirty="0"/>
          </a:p>
        </p:txBody>
      </p:sp>
      <p:pic>
        <p:nvPicPr>
          <p:cNvPr id="3" name="Grafik 2" descr="\\ch021012\SIM_MOD\IPA Dominik Zgraggen\04_Realisieren\MatlabVerzeichnis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14" y="2132838"/>
            <a:ext cx="2736342" cy="216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Grafik 3" descr="\\ch021012\SIM_MOD\IPA Dominik Zgraggen\04_Realisieren\ProjektVerzeichnis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28" y="2132838"/>
            <a:ext cx="3024378" cy="1584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4139946" y="1844802"/>
            <a:ext cx="2016252" cy="187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</a:rPr>
              <a:t>Test-Projekt Ordnerstruktur</a:t>
            </a:r>
            <a:endParaRPr lang="de-DE" sz="1200" dirty="0" err="1" smtClean="0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83514" y="1844802"/>
            <a:ext cx="1728216" cy="187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</a:rPr>
              <a:t>MATLAB Ordnerstruktur </a:t>
            </a:r>
            <a:endParaRPr lang="de-DE" sz="1200" dirty="0" err="1" smtClean="0">
              <a:solidFill>
                <a:schemeClr val="tx1"/>
              </a:solidFill>
            </a:endParaRPr>
          </a:p>
        </p:txBody>
      </p:sp>
      <p:graphicFrame>
        <p:nvGraphicFramePr>
          <p:cNvPr id="11" name="Tabelle 10"/>
          <p:cNvGraphicFramePr>
            <a:graphicFrameLocks noGrp="1"/>
          </p:cNvGraphicFramePr>
          <p:nvPr/>
        </p:nvGraphicFramePr>
        <p:xfrm>
          <a:off x="539496" y="4437126"/>
          <a:ext cx="576072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7553"/>
                <a:gridCol w="3583167"/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1800" b="1" dirty="0" err="1" smtClean="0"/>
                        <a:t>IMSES_GUI.m</a:t>
                      </a:r>
                      <a:r>
                        <a:rPr lang="de-CH" sz="1800" b="1" dirty="0" smtClean="0"/>
                        <a:t>:</a:t>
                      </a:r>
                      <a:endParaRPr lang="de-DE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baseline="0" dirty="0" smtClean="0"/>
                        <a:t>Code während IPA entwickelt</a:t>
                      </a:r>
                      <a:endParaRPr lang="de-DE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b="1" dirty="0" smtClean="0"/>
                        <a:t>IMSES_GUI.fig:</a:t>
                      </a:r>
                      <a:endParaRPr lang="de-DE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Mit</a:t>
                      </a:r>
                      <a:r>
                        <a:rPr lang="de-CH" sz="1800" baseline="0" dirty="0" smtClean="0"/>
                        <a:t> Guide bearbeitet</a:t>
                      </a:r>
                      <a:endParaRPr lang="de-DE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b="1" dirty="0" err="1" smtClean="0"/>
                        <a:t>functions</a:t>
                      </a:r>
                      <a:r>
                        <a:rPr lang="de-CH" sz="1800" b="1" dirty="0" smtClean="0"/>
                        <a:t>:</a:t>
                      </a:r>
                      <a:endParaRPr lang="de-DE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Beinhaltet Fremdcode</a:t>
                      </a:r>
                      <a:endParaRPr lang="de-DE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b="1" dirty="0" err="1" smtClean="0"/>
                        <a:t>projects</a:t>
                      </a:r>
                      <a:r>
                        <a:rPr lang="de-CH" sz="1800" b="1" dirty="0" smtClean="0"/>
                        <a:t>:</a:t>
                      </a:r>
                      <a:endParaRPr lang="de-DE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Angelegte Test-Projekte</a:t>
                      </a:r>
                      <a:endParaRPr lang="de-DE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Realisierung: Übersicht</a:t>
            </a:r>
            <a:endParaRPr lang="de-DE" dirty="0"/>
          </a:p>
        </p:txBody>
      </p:sp>
      <p:pic>
        <p:nvPicPr>
          <p:cNvPr id="5" name="Grafik 4" descr="Fol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14" y="1268730"/>
            <a:ext cx="7632954" cy="49900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Kontrolle: Umgebung und Ablauf	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7800" indent="354013">
              <a:buFont typeface="Arial" pitchFamily="34" charset="0"/>
              <a:buChar char="•"/>
            </a:pPr>
            <a:r>
              <a:rPr lang="de-CH" dirty="0" smtClean="0"/>
              <a:t> Standard PC mit Windows 7 Enterprise</a:t>
            </a:r>
          </a:p>
          <a:p>
            <a:pPr marL="177800" indent="354013">
              <a:buFont typeface="Arial" pitchFamily="34" charset="0"/>
              <a:buChar char="•"/>
            </a:pPr>
            <a:r>
              <a:rPr lang="de-CH" dirty="0" smtClean="0"/>
              <a:t> MATLAB R2011b (32-Bit)</a:t>
            </a:r>
            <a:r>
              <a:rPr lang="de-DE" dirty="0" smtClean="0"/>
              <a:t> mit IMSES</a:t>
            </a:r>
          </a:p>
          <a:p>
            <a:pPr marL="177800" indent="354013">
              <a:buFont typeface="Arial" pitchFamily="34" charset="0"/>
              <a:buChar char="•"/>
            </a:pPr>
            <a:endParaRPr lang="de-CH" dirty="0" smtClean="0"/>
          </a:p>
          <a:p>
            <a:pPr marL="177800" indent="354013">
              <a:buFont typeface="Arial" pitchFamily="34" charset="0"/>
              <a:buChar char="•"/>
            </a:pPr>
            <a:r>
              <a:rPr lang="de-CH" dirty="0" smtClean="0"/>
              <a:t>Testdaten bereits vor IPA erfolgreich verwendet</a:t>
            </a:r>
          </a:p>
          <a:p>
            <a:pPr marL="177800" indent="354013">
              <a:buFont typeface="Arial" pitchFamily="34" charset="0"/>
              <a:buChar char="•"/>
            </a:pPr>
            <a:endParaRPr lang="de-CH" dirty="0" smtClean="0"/>
          </a:p>
          <a:p>
            <a:pPr marL="177800" indent="354013">
              <a:buFont typeface="Arial" pitchFamily="34" charset="0"/>
              <a:buChar char="•"/>
            </a:pPr>
            <a:r>
              <a:rPr lang="de-CH" dirty="0" smtClean="0"/>
              <a:t>White-Box-Test</a:t>
            </a:r>
          </a:p>
          <a:p>
            <a:pPr marL="357188" lvl="1" indent="354013">
              <a:buFont typeface="Arial" pitchFamily="34" charset="0"/>
              <a:buChar char="•"/>
            </a:pPr>
            <a:r>
              <a:rPr lang="de-CH" dirty="0" smtClean="0"/>
              <a:t>Definition während Realisierung</a:t>
            </a:r>
          </a:p>
          <a:p>
            <a:pPr marL="357188" lvl="1" indent="354013">
              <a:buFont typeface="Arial" pitchFamily="34" charset="0"/>
              <a:buChar char="•"/>
            </a:pPr>
            <a:r>
              <a:rPr lang="de-CH" dirty="0" smtClean="0"/>
              <a:t>Ausführen nach Realisierung</a:t>
            </a:r>
          </a:p>
          <a:p>
            <a:pPr marL="357188" lvl="1" indent="354013">
              <a:buFont typeface="Arial" pitchFamily="34" charset="0"/>
              <a:buChar char="•"/>
            </a:pPr>
            <a:r>
              <a:rPr lang="de-CH" dirty="0" smtClean="0"/>
              <a:t>4 von 9 Testfällen erforderten Code-Überarbeitung</a:t>
            </a:r>
          </a:p>
          <a:p>
            <a:pPr marL="177800" indent="354013">
              <a:buFont typeface="Arial" pitchFamily="34" charset="0"/>
              <a:buChar char="•"/>
            </a:pPr>
            <a:r>
              <a:rPr lang="de-CH" dirty="0" smtClean="0"/>
              <a:t>Akzeptanztest </a:t>
            </a:r>
          </a:p>
          <a:p>
            <a:pPr marL="357188" lvl="1" indent="354013">
              <a:buFont typeface="Arial" pitchFamily="34" charset="0"/>
              <a:buChar char="•"/>
            </a:pPr>
            <a:r>
              <a:rPr lang="de-CH" dirty="0" smtClean="0"/>
              <a:t>Definition nach GUI-Entwurf (Entscheidung)</a:t>
            </a:r>
          </a:p>
          <a:p>
            <a:pPr marL="357188" lvl="1" indent="354013">
              <a:buFont typeface="Arial" pitchFamily="34" charset="0"/>
              <a:buChar char="•"/>
            </a:pPr>
            <a:r>
              <a:rPr lang="de-CH" dirty="0" smtClean="0"/>
              <a:t>Ausführen durch Toni </a:t>
            </a:r>
            <a:r>
              <a:rPr lang="de-CH" dirty="0" err="1" smtClean="0"/>
              <a:t>Kryenbühl</a:t>
            </a:r>
            <a:endParaRPr lang="de-CH" dirty="0" smtClean="0"/>
          </a:p>
          <a:p>
            <a:pPr marL="357188" lvl="1" indent="354013">
              <a:buFont typeface="Arial" pitchFamily="34" charset="0"/>
              <a:buChar char="•"/>
            </a:pPr>
            <a:r>
              <a:rPr lang="de-CH" dirty="0" smtClean="0"/>
              <a:t>Alle 18 Testfälle haben Erwartungen erfüllt</a:t>
            </a:r>
          </a:p>
          <a:p>
            <a:pPr marL="357188" lvl="1" indent="354013">
              <a:buFont typeface="Arial" pitchFamily="34" charset="0"/>
              <a:buChar char="•"/>
            </a:pPr>
            <a:endParaRPr lang="de-CH" dirty="0" smtClean="0"/>
          </a:p>
          <a:p>
            <a:pPr marL="357188" lvl="1" indent="354013">
              <a:buFont typeface="Arial" pitchFamily="34" charset="0"/>
              <a:buChar char="•"/>
            </a:pPr>
            <a:endParaRPr lang="de-CH" dirty="0" smtClean="0"/>
          </a:p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pPr>
              <a:buFont typeface="Arial" pitchFamily="34" charset="0"/>
              <a:buChar char="•"/>
            </a:pPr>
            <a:endParaRPr lang="de-C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	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539749" y="1412874"/>
            <a:ext cx="7200647" cy="4752975"/>
          </a:xfrm>
        </p:spPr>
        <p:txBody>
          <a:bodyPr/>
          <a:lstStyle/>
          <a:p>
            <a:pPr marL="88900" indent="88900"/>
            <a:r>
              <a:rPr lang="de-CH" b="1" dirty="0" smtClean="0"/>
              <a:t>Ergebnis:</a:t>
            </a:r>
          </a:p>
          <a:p>
            <a:pPr marL="177800" indent="354013">
              <a:buFont typeface="Arial" pitchFamily="34" charset="0"/>
              <a:buChar char="•"/>
            </a:pPr>
            <a:r>
              <a:rPr lang="de-CH" dirty="0" smtClean="0"/>
              <a:t>GUI erfolgreich getestet (abgenommen)</a:t>
            </a:r>
          </a:p>
          <a:p>
            <a:pPr marL="177800" indent="354013">
              <a:buFont typeface="Arial" pitchFamily="34" charset="0"/>
              <a:buChar char="•"/>
            </a:pPr>
            <a:r>
              <a:rPr lang="de-CH" dirty="0" smtClean="0"/>
              <a:t>Stand wie erwartet</a:t>
            </a:r>
          </a:p>
          <a:p>
            <a:pPr marL="177800" indent="354013">
              <a:buFont typeface="Arial" pitchFamily="34" charset="0"/>
              <a:buChar char="•"/>
            </a:pPr>
            <a:r>
              <a:rPr lang="de-CH" dirty="0" smtClean="0"/>
              <a:t>Weiterentwicklung steht bevor</a:t>
            </a:r>
          </a:p>
          <a:p>
            <a:pPr marL="357188" lvl="1" indent="354013">
              <a:buFont typeface="Arial" pitchFamily="34" charset="0"/>
              <a:buChar char="•"/>
            </a:pPr>
            <a:endParaRPr lang="de-CH" dirty="0" smtClean="0"/>
          </a:p>
          <a:p>
            <a:pPr marL="177800"/>
            <a:r>
              <a:rPr lang="de-CH" b="1" dirty="0" smtClean="0"/>
              <a:t>Persönliche Erfahrung:</a:t>
            </a:r>
          </a:p>
          <a:p>
            <a:pPr marL="177800" indent="354013">
              <a:buFont typeface="Arial" pitchFamily="34" charset="0"/>
              <a:buChar char="•"/>
            </a:pPr>
            <a:r>
              <a:rPr lang="de-CH" dirty="0" smtClean="0"/>
              <a:t>Intensive Einarbeitung in fremde Materie</a:t>
            </a:r>
          </a:p>
          <a:p>
            <a:pPr marL="177800" indent="354013">
              <a:buFont typeface="Arial" pitchFamily="34" charset="0"/>
              <a:buChar char="•"/>
            </a:pPr>
            <a:r>
              <a:rPr lang="de-CH" dirty="0" smtClean="0"/>
              <a:t>Zufrieden mit Projektplanung</a:t>
            </a:r>
          </a:p>
          <a:p>
            <a:pPr marL="177800" indent="354013">
              <a:buFont typeface="Arial" pitchFamily="34" charset="0"/>
              <a:buChar char="•"/>
            </a:pPr>
            <a:r>
              <a:rPr lang="de-CH" dirty="0" smtClean="0"/>
              <a:t>GUI designen spannende Herausforderung</a:t>
            </a:r>
          </a:p>
          <a:p>
            <a:pPr marL="177800" indent="354013">
              <a:buFont typeface="Arial" pitchFamily="34" charset="0"/>
              <a:buChar char="•"/>
            </a:pPr>
            <a:r>
              <a:rPr lang="de-CH" dirty="0" smtClean="0"/>
              <a:t>Code verbesserungsfähig</a:t>
            </a:r>
            <a:endParaRPr lang="de-CH" b="1" dirty="0" smtClean="0"/>
          </a:p>
          <a:p>
            <a:pPr marL="177800" indent="354013">
              <a:buFont typeface="Arial" pitchFamily="34" charset="0"/>
              <a:buChar char="•"/>
            </a:pPr>
            <a:r>
              <a:rPr lang="de-CH" dirty="0" err="1" smtClean="0"/>
              <a:t>Testing</a:t>
            </a:r>
            <a:r>
              <a:rPr lang="de-CH" dirty="0" smtClean="0"/>
              <a:t> unterschätzt, keine Methoden</a:t>
            </a:r>
          </a:p>
          <a:p>
            <a:pPr marL="177800" indent="354013">
              <a:buFont typeface="Arial" pitchFamily="34" charset="0"/>
              <a:buChar char="•"/>
            </a:pPr>
            <a:r>
              <a:rPr lang="de-CH" dirty="0" smtClean="0"/>
              <a:t>Zielorientiertes Arbeitsverhalten verbessert</a:t>
            </a:r>
          </a:p>
          <a:p>
            <a:pPr marL="177800" indent="354013">
              <a:buFont typeface="Arial" pitchFamily="34" charset="0"/>
              <a:buChar char="•"/>
            </a:pPr>
            <a:r>
              <a:rPr lang="de-CH" dirty="0" smtClean="0"/>
              <a:t>Gibt immer etwas </a:t>
            </a:r>
            <a:r>
              <a:rPr lang="de-CH" smtClean="0"/>
              <a:t>zu dokumentieren</a:t>
            </a:r>
            <a:endParaRPr lang="de-CH" dirty="0" smtClean="0"/>
          </a:p>
          <a:p>
            <a:pPr marL="357188" lvl="1" indent="354013">
              <a:buFont typeface="Arial" pitchFamily="34" charset="0"/>
              <a:buChar char="•"/>
            </a:pPr>
            <a:endParaRPr lang="de-CH" dirty="0" smtClean="0"/>
          </a:p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pPr>
              <a:buFont typeface="Arial" pitchFamily="34" charset="0"/>
              <a:buChar char="•"/>
            </a:pPr>
            <a:endParaRPr lang="de-C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Demonstration	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pic>
        <p:nvPicPr>
          <p:cNvPr id="4100" name="Picture 4" descr="http://maryland-home-mortgage.net/wp-content/uploads/2012/01/ask-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" y="2132838"/>
            <a:ext cx="5238750" cy="31813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798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/>
              <a:t>Vielen Dank für Ihre Aufmerksamkeit!</a:t>
            </a:r>
            <a:endParaRPr lang="de-CH" sz="2800" dirty="0"/>
          </a:p>
        </p:txBody>
      </p:sp>
    </p:spTree>
    <p:extLst>
      <p:ext uri="{BB962C8B-B14F-4D97-AF65-F5344CB8AC3E}">
        <p14:creationId xmlns="" xmlns:p14="http://schemas.microsoft.com/office/powerpoint/2010/main" val="2586414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Inhaltsverzeichnis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1115568" y="1988820"/>
          <a:ext cx="6096000" cy="33121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76072"/>
                <a:gridCol w="5519928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 smtClean="0"/>
                        <a:t>I</a:t>
                      </a:r>
                      <a:endParaRPr lang="de-DE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b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Aufgabenstellung</a:t>
                      </a:r>
                      <a:endParaRPr lang="de-CH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CH" sz="1800" b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Ausgangslage</a:t>
                      </a:r>
                      <a:endParaRPr lang="de-CH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CH" sz="1800" b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Vorarbeite</a:t>
                      </a:r>
                      <a:endParaRPr lang="de-DE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/>
                        <a:t>P</a:t>
                      </a:r>
                      <a:endParaRPr lang="de-D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4.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dirty="0" smtClean="0"/>
                        <a:t>Zeitplanung</a:t>
                      </a:r>
                    </a:p>
                    <a:p>
                      <a:r>
                        <a:rPr lang="de-CH" dirty="0" smtClean="0"/>
                        <a:t>5. Projektorganisation</a:t>
                      </a:r>
                    </a:p>
                    <a:p>
                      <a:r>
                        <a:rPr lang="de-CH" dirty="0" smtClean="0"/>
                        <a:t>6. Projekt-Risiken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/>
                        <a:t>E</a:t>
                      </a:r>
                      <a:endParaRPr lang="de-D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7. GUI-Entwurf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/>
                        <a:t>R</a:t>
                      </a:r>
                      <a:endParaRPr lang="de-D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8.</a:t>
                      </a:r>
                      <a:r>
                        <a:rPr lang="de-CH" baseline="0" dirty="0" smtClean="0"/>
                        <a:t> Umsetzung</a:t>
                      </a:r>
                      <a:r>
                        <a:rPr lang="de-CH" dirty="0" smtClean="0"/>
                        <a:t> in </a:t>
                      </a:r>
                      <a:r>
                        <a:rPr lang="de-CH" dirty="0" err="1" smtClean="0"/>
                        <a:t>Matlab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/>
                        <a:t>K</a:t>
                      </a:r>
                      <a:endParaRPr lang="de-D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9. White-Box-Test und Akzeptanztest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/>
                        <a:t>A</a:t>
                      </a:r>
                      <a:endParaRPr lang="de-D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10.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dirty="0" smtClean="0"/>
                        <a:t>Fazit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584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Informieren: Ausgangslage</a:t>
            </a:r>
            <a:endParaRPr lang="de-DE" dirty="0"/>
          </a:p>
        </p:txBody>
      </p:sp>
      <p:pic>
        <p:nvPicPr>
          <p:cNvPr id="86" name="Grafik 8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04" y="1412748"/>
            <a:ext cx="6152007" cy="489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Informieren: 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496" y="1844802"/>
            <a:ext cx="6624575" cy="4464431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de-CH" dirty="0" smtClean="0"/>
              <a:t>GUI dem Workflow entsprechend konzipieren und entwerfen</a:t>
            </a:r>
            <a:endParaRPr lang="de-DE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err="1" smtClean="0"/>
              <a:t>Implementierung</a:t>
            </a:r>
            <a:r>
              <a:rPr lang="en-US" dirty="0" smtClean="0"/>
              <a:t> des GUIs in </a:t>
            </a:r>
            <a:r>
              <a:rPr lang="en-US" dirty="0" err="1" smtClean="0"/>
              <a:t>Matlab</a:t>
            </a:r>
            <a:endParaRPr lang="de-DE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err="1" smtClean="0"/>
              <a:t>Testen</a:t>
            </a:r>
            <a:r>
              <a:rPr lang="en-US" dirty="0" smtClean="0"/>
              <a:t> des GUIs: White-Box und </a:t>
            </a:r>
            <a:r>
              <a:rPr lang="en-US" dirty="0" err="1" smtClean="0"/>
              <a:t>Akzeptanztest</a:t>
            </a:r>
            <a:endParaRPr lang="en-US" dirty="0" smtClean="0"/>
          </a:p>
          <a:p>
            <a:pPr marL="342900" lvl="0" indent="-342900"/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Informieren: Vorarbeit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39749" y="1412875"/>
            <a:ext cx="6769101" cy="2160144"/>
          </a:xfrm>
        </p:spPr>
        <p:txBody>
          <a:bodyPr/>
          <a:lstStyle/>
          <a:p>
            <a:endParaRPr lang="de-CH" dirty="0" smtClean="0">
              <a:hlinkClick r:id="rId2" action="ppaction://hlinkfile"/>
            </a:endParaRPr>
          </a:p>
          <a:p>
            <a:r>
              <a:rPr lang="de-CH" u="sng" dirty="0" smtClean="0"/>
              <a:t>Ziel der Workflow-Analyse:</a:t>
            </a:r>
          </a:p>
          <a:p>
            <a:pPr indent="177800">
              <a:buFont typeface="Arial" pitchFamily="34" charset="0"/>
              <a:buChar char="•"/>
            </a:pPr>
            <a:r>
              <a:rPr lang="de-CH" dirty="0" smtClean="0"/>
              <a:t>Wie funktioniert ein Open-Loop-Test mit </a:t>
            </a:r>
            <a:r>
              <a:rPr lang="de-CH" dirty="0" err="1" smtClean="0"/>
              <a:t>TsNet</a:t>
            </a:r>
            <a:r>
              <a:rPr lang="de-CH" dirty="0" smtClean="0"/>
              <a:t>? </a:t>
            </a:r>
          </a:p>
          <a:p>
            <a:pPr indent="177800">
              <a:buFont typeface="Arial" pitchFamily="34" charset="0"/>
              <a:buChar char="•"/>
            </a:pPr>
            <a:r>
              <a:rPr lang="de-CH" dirty="0" smtClean="0"/>
              <a:t>Was will der Applikationsentwickler?</a:t>
            </a:r>
          </a:p>
          <a:p>
            <a:pPr indent="177800">
              <a:buFont typeface="Arial" pitchFamily="34" charset="0"/>
              <a:buChar char="•"/>
            </a:pPr>
            <a:endParaRPr lang="de-CH" dirty="0" smtClean="0"/>
          </a:p>
          <a:p>
            <a:pPr indent="177800">
              <a:buFont typeface="Arial" pitchFamily="34" charset="0"/>
              <a:buChar char="•"/>
            </a:pPr>
            <a:r>
              <a:rPr lang="de-CH" dirty="0" smtClean="0">
                <a:hlinkClick r:id="rId3" action="ppaction://hlinkfile"/>
              </a:rPr>
              <a:t>Erstellung Flussdiagramm des Workflows mit allen </a:t>
            </a:r>
            <a:r>
              <a:rPr lang="de-CH" dirty="0" err="1" smtClean="0">
                <a:hlinkClick r:id="rId3" action="ppaction://hlinkfile"/>
              </a:rPr>
              <a:t>Use</a:t>
            </a:r>
            <a:r>
              <a:rPr lang="de-CH" dirty="0" smtClean="0">
                <a:hlinkClick r:id="rId3" action="ppaction://hlinkfile"/>
              </a:rPr>
              <a:t> </a:t>
            </a:r>
            <a:r>
              <a:rPr lang="de-CH" dirty="0" err="1" smtClean="0">
                <a:hlinkClick r:id="rId3" action="ppaction://hlinkfile"/>
              </a:rPr>
              <a:t>Cases</a:t>
            </a:r>
            <a:endParaRPr lang="de-CH" dirty="0" smtClean="0"/>
          </a:p>
          <a:p>
            <a:pPr indent="177800">
              <a:buFont typeface="Arial" pitchFamily="34" charset="0"/>
              <a:buChar char="•"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Planung: Projektorganisation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15568" y="2276856"/>
            <a:ext cx="1584198" cy="3456939"/>
          </a:xfrm>
        </p:spPr>
        <p:txBody>
          <a:bodyPr/>
          <a:lstStyle/>
          <a:p>
            <a:r>
              <a:rPr lang="de-CH" sz="2000" dirty="0" smtClean="0"/>
              <a:t>IPERKA</a:t>
            </a:r>
          </a:p>
          <a:p>
            <a:endParaRPr lang="de-CH" dirty="0" smtClean="0"/>
          </a:p>
          <a:p>
            <a:r>
              <a:rPr lang="de-CH" b="1" dirty="0" smtClean="0"/>
              <a:t>I</a:t>
            </a:r>
            <a:r>
              <a:rPr lang="de-CH" dirty="0" smtClean="0"/>
              <a:t>nformieren</a:t>
            </a:r>
          </a:p>
          <a:p>
            <a:r>
              <a:rPr lang="de-CH" b="1" dirty="0" smtClean="0"/>
              <a:t>P</a:t>
            </a:r>
            <a:r>
              <a:rPr lang="de-CH" dirty="0" smtClean="0"/>
              <a:t>lanen</a:t>
            </a:r>
          </a:p>
          <a:p>
            <a:r>
              <a:rPr lang="de-CH" b="1" dirty="0" smtClean="0"/>
              <a:t>E</a:t>
            </a:r>
            <a:r>
              <a:rPr lang="de-CH" dirty="0" smtClean="0"/>
              <a:t>ntscheiden</a:t>
            </a:r>
          </a:p>
          <a:p>
            <a:r>
              <a:rPr lang="de-CH" b="1" dirty="0" smtClean="0"/>
              <a:t>R</a:t>
            </a:r>
            <a:r>
              <a:rPr lang="de-CH" dirty="0" smtClean="0"/>
              <a:t>ealisieren</a:t>
            </a:r>
          </a:p>
          <a:p>
            <a:r>
              <a:rPr lang="de-CH" b="1" dirty="0" smtClean="0"/>
              <a:t>K</a:t>
            </a:r>
            <a:r>
              <a:rPr lang="de-CH" dirty="0" smtClean="0"/>
              <a:t>ontrollieren</a:t>
            </a:r>
          </a:p>
          <a:p>
            <a:r>
              <a:rPr lang="de-CH" b="1" dirty="0" smtClean="0"/>
              <a:t>A</a:t>
            </a:r>
            <a:r>
              <a:rPr lang="de-CH" dirty="0" smtClean="0"/>
              <a:t>uswerten</a:t>
            </a:r>
            <a:endParaRPr lang="de-DE" dirty="0"/>
          </a:p>
        </p:txBody>
      </p:sp>
      <p:pic>
        <p:nvPicPr>
          <p:cNvPr id="6" name="Grafik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56" y="1988820"/>
            <a:ext cx="2038350" cy="28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6012180" y="2708910"/>
          <a:ext cx="2448306" cy="1440180"/>
        </p:xfrm>
        <a:graphic>
          <a:graphicData uri="http://schemas.openxmlformats.org/drawingml/2006/table">
            <a:tbl>
              <a:tblPr/>
              <a:tblGrid>
                <a:gridCol w="2448306"/>
              </a:tblGrid>
              <a:tr h="144018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None/>
                        <a:tabLst>
                          <a:tab pos="179705" algn="l"/>
                        </a:tabLst>
                      </a:pPr>
                      <a:r>
                        <a:rPr lang="de-CH" sz="1100" b="1" dirty="0" smtClean="0">
                          <a:latin typeface="Arial"/>
                          <a:ea typeface="Calibri"/>
                          <a:cs typeface="Times New Roman"/>
                        </a:rPr>
                        <a:t>Verwendete Software: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179705" algn="l"/>
                        </a:tabLst>
                      </a:pPr>
                      <a:r>
                        <a:rPr lang="de-CH" sz="1100" dirty="0" smtClean="0">
                          <a:latin typeface="Arial"/>
                          <a:ea typeface="Calibri"/>
                          <a:cs typeface="Times New Roman"/>
                        </a:rPr>
                        <a:t>MATLAB R2011b</a:t>
                      </a:r>
                      <a:r>
                        <a:rPr lang="de-CH" sz="1100" baseline="0" dirty="0" smtClean="0">
                          <a:latin typeface="Arial"/>
                          <a:ea typeface="Calibri"/>
                          <a:cs typeface="Times New Roman"/>
                        </a:rPr>
                        <a:t> + </a:t>
                      </a:r>
                      <a:r>
                        <a:rPr lang="de-CH" sz="1100" dirty="0" smtClean="0">
                          <a:latin typeface="Arial"/>
                          <a:ea typeface="Calibri"/>
                          <a:cs typeface="Times New Roman"/>
                        </a:rPr>
                        <a:t>GUIDE (Bestandteil von MATLAB)</a:t>
                      </a:r>
                      <a:endParaRPr lang="de-DE" sz="1100" dirty="0"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179705" algn="l"/>
                        </a:tabLst>
                      </a:pPr>
                      <a:r>
                        <a:rPr lang="de-CH" sz="1100" dirty="0">
                          <a:latin typeface="Arial"/>
                          <a:ea typeface="Calibri"/>
                          <a:cs typeface="Times New Roman"/>
                        </a:rPr>
                        <a:t>IMSES</a:t>
                      </a:r>
                      <a:endParaRPr lang="de-DE" sz="1100" dirty="0"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/>
                        <a:buChar char="-"/>
                        <a:tabLst>
                          <a:tab pos="179705" algn="l"/>
                        </a:tabLst>
                      </a:pPr>
                      <a:r>
                        <a:rPr lang="de-CH" sz="1100" dirty="0" smtClean="0">
                          <a:latin typeface="Arial"/>
                          <a:ea typeface="Calibri"/>
                          <a:cs typeface="Times New Roman"/>
                        </a:rPr>
                        <a:t>HUS </a:t>
                      </a:r>
                      <a:r>
                        <a:rPr lang="de-CH" sz="1100" dirty="0" err="1">
                          <a:latin typeface="Arial"/>
                          <a:ea typeface="Calibri"/>
                          <a:cs typeface="Times New Roman"/>
                        </a:rPr>
                        <a:t>Struktogrammer</a:t>
                      </a:r>
                      <a:r>
                        <a:rPr lang="de-CH" sz="11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endParaRPr lang="de-CH" sz="1100" dirty="0" smtClean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Planung: Zeitplan</a:t>
            </a:r>
            <a:endParaRPr lang="de-DE" dirty="0"/>
          </a:p>
        </p:txBody>
      </p:sp>
      <p:pic>
        <p:nvPicPr>
          <p:cNvPr id="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68730"/>
            <a:ext cx="9153644" cy="5040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Planung: Projekt-Risiken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1259586" y="1777364"/>
          <a:ext cx="6624828" cy="330327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0000" endA="300" endPos="55500" dist="50800" dir="5400000" sy="-100000" algn="bl" rotWithShape="0"/>
                </a:effectLst>
                <a:tableStyleId>{8A107856-5554-42FB-B03E-39F5DBC370BA}</a:tableStyleId>
              </a:tblPr>
              <a:tblGrid>
                <a:gridCol w="3168396"/>
                <a:gridCol w="3456432"/>
              </a:tblGrid>
              <a:tr h="825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 b="1" dirty="0" err="1">
                          <a:latin typeface="Arial"/>
                          <a:ea typeface="SimSun"/>
                          <a:cs typeface="Times New Roman"/>
                        </a:rPr>
                        <a:t>Matlab</a:t>
                      </a:r>
                      <a:r>
                        <a:rPr lang="de-CH" sz="1100" b="1" dirty="0">
                          <a:latin typeface="Arial"/>
                          <a:ea typeface="SimSun"/>
                          <a:cs typeface="Times New Roman"/>
                        </a:rPr>
                        <a:t>-Kenntnisse</a:t>
                      </a:r>
                      <a:endParaRPr lang="de-DE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Wahrscheinlichkeit</a:t>
                      </a:r>
                      <a:r>
                        <a:rPr lang="de-CH" sz="11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: mittel</a:t>
                      </a:r>
                      <a:endParaRPr lang="de-DE" sz="11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Auswirkungsgrad</a:t>
                      </a:r>
                      <a:r>
                        <a:rPr lang="de-CH" sz="11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: </a:t>
                      </a:r>
                      <a:r>
                        <a:rPr lang="de-CH" sz="11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schwer</a:t>
                      </a:r>
                    </a:p>
                  </a:txBody>
                  <a:tcPr marL="68580" marR="68580" marT="0" marB="0" anchor="ctr"/>
                </a:tc>
              </a:tr>
              <a:tr h="825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 b="1" dirty="0" err="1">
                          <a:latin typeface="Arial"/>
                          <a:ea typeface="SimSun"/>
                          <a:cs typeface="Times New Roman"/>
                        </a:rPr>
                        <a:t>Know-How</a:t>
                      </a:r>
                      <a:r>
                        <a:rPr lang="de-CH" sz="1100" b="1" dirty="0">
                          <a:latin typeface="Arial"/>
                          <a:ea typeface="SimSun"/>
                          <a:cs typeface="Times New Roman"/>
                        </a:rPr>
                        <a:t> im Umgang mit Testdaten</a:t>
                      </a:r>
                      <a:endParaRPr lang="de-DE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Wahrscheinlichkeit</a:t>
                      </a:r>
                      <a:r>
                        <a:rPr lang="de-CH" sz="11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: mittel</a:t>
                      </a:r>
                      <a:endParaRPr lang="de-DE" sz="11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Auswirkungsgrad</a:t>
                      </a:r>
                      <a:r>
                        <a:rPr lang="de-CH" sz="11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: leicht</a:t>
                      </a:r>
                      <a:endParaRPr lang="de-DE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5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 b="1" dirty="0">
                          <a:latin typeface="Arial"/>
                          <a:ea typeface="SimSun"/>
                          <a:cs typeface="Times New Roman"/>
                        </a:rPr>
                        <a:t>Akzeptanztest eines Applikationsentwicklers</a:t>
                      </a:r>
                      <a:endParaRPr lang="de-DE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Wahrscheinlichkeit</a:t>
                      </a:r>
                      <a:r>
                        <a:rPr lang="de-CH" sz="11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: gering</a:t>
                      </a:r>
                      <a:endParaRPr lang="de-DE" sz="11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Auswirkungsgrad</a:t>
                      </a:r>
                      <a:r>
                        <a:rPr lang="de-CH" sz="11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: leicht</a:t>
                      </a:r>
                      <a:endParaRPr lang="de-DE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5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 b="1" dirty="0">
                          <a:latin typeface="Arial"/>
                          <a:ea typeface="SimSun"/>
                          <a:cs typeface="Times New Roman"/>
                        </a:rPr>
                        <a:t>Akzeptanztest schlägt fehl</a:t>
                      </a:r>
                      <a:endParaRPr lang="de-DE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Wahrscheinlichkeit</a:t>
                      </a:r>
                      <a:r>
                        <a:rPr lang="de-CH" sz="11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: mittel</a:t>
                      </a:r>
                      <a:endParaRPr lang="de-DE" sz="11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1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Auswirkungsgrad</a:t>
                      </a:r>
                      <a:r>
                        <a:rPr lang="de-CH" sz="11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: </a:t>
                      </a:r>
                      <a:r>
                        <a:rPr lang="de-CH" sz="11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schwer</a:t>
                      </a:r>
                      <a:endParaRPr lang="de-DE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Entscheidung: GUI-Konzept</a:t>
            </a:r>
            <a:endParaRPr lang="de-DE" dirty="0"/>
          </a:p>
        </p:txBody>
      </p:sp>
      <p:pic>
        <p:nvPicPr>
          <p:cNvPr id="6" name="Grafik 5"/>
          <p:cNvPicPr preferRelativeResize="0"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2838"/>
            <a:ext cx="3312414" cy="274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/>
          <p:cNvPicPr preferRelativeResize="0"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98" y="2132838"/>
            <a:ext cx="2843784" cy="2908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3874" y="2132838"/>
            <a:ext cx="2225675" cy="227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feld 8"/>
          <p:cNvSpPr txBox="1"/>
          <p:nvPr/>
        </p:nvSpPr>
        <p:spPr>
          <a:xfrm>
            <a:off x="827532" y="4437126"/>
            <a:ext cx="1872234" cy="2031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200" dirty="0" err="1" smtClean="0">
              <a:solidFill>
                <a:schemeClr val="tx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971550" y="1700784"/>
            <a:ext cx="1152144" cy="236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sz="1400" dirty="0" smtClean="0">
                <a:solidFill>
                  <a:schemeClr val="tx1"/>
                </a:solidFill>
              </a:rPr>
              <a:t>Möglichkeit</a:t>
            </a:r>
            <a:r>
              <a:rPr lang="de-CH" sz="1200" dirty="0" smtClean="0">
                <a:solidFill>
                  <a:schemeClr val="tx1"/>
                </a:solidFill>
              </a:rPr>
              <a:t> 1</a:t>
            </a:r>
            <a:endParaRPr lang="de-DE" sz="1200" dirty="0" err="1" smtClean="0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995928" y="1700784"/>
            <a:ext cx="1152144" cy="236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sz="1400" dirty="0" smtClean="0">
                <a:solidFill>
                  <a:schemeClr val="tx1"/>
                </a:solidFill>
              </a:rPr>
              <a:t>Möglichkeit</a:t>
            </a:r>
            <a:r>
              <a:rPr lang="de-CH" sz="1200" dirty="0" smtClean="0">
                <a:solidFill>
                  <a:schemeClr val="tx1"/>
                </a:solidFill>
              </a:rPr>
              <a:t> 2</a:t>
            </a:r>
            <a:endParaRPr lang="de-DE" sz="1200" dirty="0" err="1" smtClean="0">
              <a:solidFill>
                <a:schemeClr val="tx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020306" y="1700784"/>
            <a:ext cx="1008126" cy="187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</a:rPr>
              <a:t>Möglichkeit 3</a:t>
            </a:r>
            <a:endParaRPr lang="de-DE" sz="1200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emens 2013.wb1 – 4:3">
  <a:themeElements>
    <a:clrScheme name="Siemens AG">
      <a:dk1>
        <a:srgbClr val="000000"/>
      </a:dk1>
      <a:lt1>
        <a:srgbClr val="FFFFFF"/>
      </a:lt1>
      <a:dk2>
        <a:srgbClr val="000000"/>
      </a:dk2>
      <a:lt2>
        <a:srgbClr val="879BAA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64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 PPT 2007 DEU">
      <a:majorFont>
        <a:latin typeface=""/>
        <a:ea typeface="ＭＳ Ｐゴシック"/>
        <a:cs typeface=""/>
      </a:majorFont>
      <a:minorFont>
        <a:latin typeface="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sp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0000"/>
          </a:lnSpc>
          <a:spcBef>
            <a:spcPts val="0"/>
          </a:spcBef>
          <a:defRPr sz="1200" dirty="0" err="1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431</Words>
  <Application>Microsoft Office PowerPoint</Application>
  <PresentationFormat>Bildschirmpräsentation (4:3)</PresentationFormat>
  <Paragraphs>157</Paragraphs>
  <Slides>19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siemens 2013.wb1 – 4:3</vt:lpstr>
      <vt:lpstr>Erstellen einer Bedienoberfläche für IMSES (Simulation von Applikationen der Gebäudeautomation) </vt:lpstr>
      <vt:lpstr>Inhaltsverzeichnis</vt:lpstr>
      <vt:lpstr>Informieren: Ausgangslage</vt:lpstr>
      <vt:lpstr>Informieren: Aufgabenstellung</vt:lpstr>
      <vt:lpstr>Informieren: Vorarbeit</vt:lpstr>
      <vt:lpstr>Planung: Projektorganisation</vt:lpstr>
      <vt:lpstr>Planung: Zeitplan</vt:lpstr>
      <vt:lpstr>Planung: Projekt-Risiken</vt:lpstr>
      <vt:lpstr>Entscheidung: GUI-Konzept</vt:lpstr>
      <vt:lpstr>Entscheiden: Nutzwertanalyse</vt:lpstr>
      <vt:lpstr>Entscheiden: GUI-Entwurf 1</vt:lpstr>
      <vt:lpstr>Entscheiden: GUI-Entwurf 2 </vt:lpstr>
      <vt:lpstr>Realisierung: MATLAB </vt:lpstr>
      <vt:lpstr>Realisierung: Übersicht</vt:lpstr>
      <vt:lpstr>Kontrolle: Umgebung und Ablauf </vt:lpstr>
      <vt:lpstr>Fazit </vt:lpstr>
      <vt:lpstr>Demonstration </vt:lpstr>
      <vt:lpstr>Fragen</vt:lpstr>
      <vt:lpstr>Vielen Dank für Ihre Aufmerksamkeit!</vt:lpstr>
    </vt:vector>
  </TitlesOfParts>
  <Company>Siemens Schweiz AG, Building Technologies Division</Company>
  <LinksUpToDate>false</LinksUpToDate>
  <SharedDoc>false</SharedDoc>
  <HyperlinkBase>www.siemens.com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Erstellen einer Bedienoberfläche für IMSES (Simulation von Applikationen der Gebäudeautomation) </dc:title>
  <dc:subject/>
  <dc:creator>Dominik Zgraggen</dc:creator>
  <cp:keywords>IPA, IMSES, GUI</cp:keywords>
  <dc:description/>
  <cp:lastModifiedBy>Dominik Zgraggen</cp:lastModifiedBy>
  <cp:revision>569</cp:revision>
  <cp:lastPrinted>2012-10-29T09:59:01Z</cp:lastPrinted>
  <dcterms:created xsi:type="dcterms:W3CDTF">2006-04-07T10:01:45Z</dcterms:created>
  <dcterms:modified xsi:type="dcterms:W3CDTF">2015-05-12T11:18:09Z</dcterms:modified>
  <cp:category>ProjectRecord</cp:category>
  <dc:language>Deutsch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bSysInfo">
    <vt:lpwstr>G</vt:lpwstr>
  </property>
  <property fmtid="{D5CDD505-2E9C-101B-9397-08002B2CF9AE}" pid="3" name="Product">
    <vt:lpwstr/>
  </property>
  <property fmtid="{D5CDD505-2E9C-101B-9397-08002B2CF9AE}" pid="4" name="Project">
    <vt:lpwstr>IPA-Präsentation und Demonstration</vt:lpwstr>
  </property>
  <property fmtid="{D5CDD505-2E9C-101B-9397-08002B2CF9AE}" pid="5" name="wbPID">
    <vt:lpwstr/>
  </property>
  <property fmtid="{D5CDD505-2E9C-101B-9397-08002B2CF9AE}" pid="6" name="wbDocCategory">
    <vt:lpwstr>ProjectRecord</vt:lpwstr>
  </property>
  <property fmtid="{D5CDD505-2E9C-101B-9397-08002B2CF9AE}" pid="7" name="wbDocType">
    <vt:lpwstr>Unknown</vt:lpwstr>
  </property>
  <property fmtid="{D5CDD505-2E9C-101B-9397-08002B2CF9AE}" pid="8" name="wbDocGroup">
    <vt:lpwstr>?</vt:lpwstr>
  </property>
  <property fmtid="{D5CDD505-2E9C-101B-9397-08002B2CF9AE}" pid="9" name="wbDMS">
    <vt:lpwstr>ProjectShare</vt:lpwstr>
  </property>
  <property fmtid="{D5CDD505-2E9C-101B-9397-08002B2CF9AE}" pid="10" name="wbRevDMS">
    <vt:lpwstr/>
  </property>
  <property fmtid="{D5CDD505-2E9C-101B-9397-08002B2CF9AE}" pid="11" name="wbBaseline">
    <vt:lpwstr/>
  </property>
  <property fmtid="{D5CDD505-2E9C-101B-9397-08002B2CF9AE}" pid="12" name="wbDocCode">
    <vt:lpwstr/>
  </property>
  <property fmtid="{D5CDD505-2E9C-101B-9397-08002B2CF9AE}" pid="13" name="wbLanguage">
    <vt:lpwstr>DE</vt:lpwstr>
  </property>
  <property fmtid="{D5CDD505-2E9C-101B-9397-08002B2CF9AE}" pid="14" name="wbProofing">
    <vt:lpwstr>0</vt:lpwstr>
  </property>
  <property fmtid="{D5CDD505-2E9C-101B-9397-08002B2CF9AE}" pid="15" name="wbRevision">
    <vt:lpwstr>1</vt:lpwstr>
  </property>
  <property fmtid="{D5CDD505-2E9C-101B-9397-08002B2CF9AE}" pid="16" name="wbRevisionDate">
    <vt:lpwstr>05-Mai-2015</vt:lpwstr>
  </property>
  <property fmtid="{D5CDD505-2E9C-101B-9397-08002B2CF9AE}" pid="17" name="wbEffectiveDate">
    <vt:lpwstr>05-Mai-2015</vt:lpwstr>
  </property>
  <property fmtid="{D5CDD505-2E9C-101B-9397-08002B2CF9AE}" pid="18" name="wbExpirationDate">
    <vt:lpwstr/>
  </property>
  <property fmtid="{D5CDD505-2E9C-101B-9397-08002B2CF9AE}" pid="19" name="wbStatusID">
    <vt:lpwstr>Final</vt:lpwstr>
  </property>
  <property fmtid="{D5CDD505-2E9C-101B-9397-08002B2CF9AE}" pid="20" name="wbStatus">
    <vt:lpwstr>Freigegeben - ohne Unterschrift gültig</vt:lpwstr>
  </property>
  <property fmtid="{D5CDD505-2E9C-101B-9397-08002B2CF9AE}" pid="21" name="wbAuthor">
    <vt:lpwstr>Dominik Zgraggen</vt:lpwstr>
  </property>
  <property fmtid="{D5CDD505-2E9C-101B-9397-08002B2CF9AE}" pid="22" name="wbCoAuthor">
    <vt:lpwstr/>
  </property>
  <property fmtid="{D5CDD505-2E9C-101B-9397-08002B2CF9AE}" pid="23" name="wbResponsible">
    <vt:lpwstr>philipp.drebes@siemens.com</vt:lpwstr>
  </property>
  <property fmtid="{D5CDD505-2E9C-101B-9397-08002B2CF9AE}" pid="24" name="wbCompany">
    <vt:lpwstr>Siemens Schweiz AG, Building Technologies Division</vt:lpwstr>
  </property>
  <property fmtid="{D5CDD505-2E9C-101B-9397-08002B2CF9AE}" pid="25" name="wbOrgUnit">
    <vt:lpwstr>Control Products &amp; Systems</vt:lpwstr>
  </property>
  <property fmtid="{D5CDD505-2E9C-101B-9397-08002B2CF9AE}" pid="26" name="wbCopyright">
    <vt:lpwstr>Siemens Schweiz AG</vt:lpwstr>
  </property>
  <property fmtid="{D5CDD505-2E9C-101B-9397-08002B2CF9AE}" pid="27" name="wbClassID">
    <vt:lpwstr>Internal</vt:lpwstr>
  </property>
  <property fmtid="{D5CDD505-2E9C-101B-9397-08002B2CF9AE}" pid="28" name="wbClass">
    <vt:lpwstr>Intern</vt:lpwstr>
  </property>
  <property fmtid="{D5CDD505-2E9C-101B-9397-08002B2CF9AE}" pid="29" name="wbLabel1">
    <vt:lpwstr/>
  </property>
  <property fmtid="{D5CDD505-2E9C-101B-9397-08002B2CF9AE}" pid="30" name="wbCustom1">
    <vt:lpwstr/>
  </property>
  <property fmtid="{D5CDD505-2E9C-101B-9397-08002B2CF9AE}" pid="31" name="wbLabel2">
    <vt:lpwstr/>
  </property>
  <property fmtid="{D5CDD505-2E9C-101B-9397-08002B2CF9AE}" pid="32" name="wbCustom2">
    <vt:lpwstr/>
  </property>
  <property fmtid="{D5CDD505-2E9C-101B-9397-08002B2CF9AE}" pid="33" name="wbLabel3">
    <vt:lpwstr/>
  </property>
  <property fmtid="{D5CDD505-2E9C-101B-9397-08002B2CF9AE}" pid="34" name="wbCustom3">
    <vt:lpwstr/>
  </property>
  <property fmtid="{D5CDD505-2E9C-101B-9397-08002B2CF9AE}" pid="35" name="wbLabel4">
    <vt:lpwstr/>
  </property>
  <property fmtid="{D5CDD505-2E9C-101B-9397-08002B2CF9AE}" pid="36" name="wbCustom4">
    <vt:lpwstr/>
  </property>
  <property fmtid="{D5CDD505-2E9C-101B-9397-08002B2CF9AE}" pid="37" name="wbLabel5">
    <vt:lpwstr/>
  </property>
  <property fmtid="{D5CDD505-2E9C-101B-9397-08002B2CF9AE}" pid="38" name="wbCustom5">
    <vt:lpwstr/>
  </property>
  <property fmtid="{D5CDD505-2E9C-101B-9397-08002B2CF9AE}" pid="39" name="wbLabel6">
    <vt:lpwstr/>
  </property>
  <property fmtid="{D5CDD505-2E9C-101B-9397-08002B2CF9AE}" pid="40" name="wbCustom6">
    <vt:lpwstr/>
  </property>
  <property fmtid="{D5CDD505-2E9C-101B-9397-08002B2CF9AE}" pid="41" name="wbLabel7">
    <vt:lpwstr/>
  </property>
  <property fmtid="{D5CDD505-2E9C-101B-9397-08002B2CF9AE}" pid="42" name="wbCustom7">
    <vt:lpwstr/>
  </property>
  <property fmtid="{D5CDD505-2E9C-101B-9397-08002B2CF9AE}" pid="43" name="wbLabel8">
    <vt:lpwstr/>
  </property>
  <property fmtid="{D5CDD505-2E9C-101B-9397-08002B2CF9AE}" pid="44" name="wbCustom8">
    <vt:lpwstr/>
  </property>
  <property fmtid="{D5CDD505-2E9C-101B-9397-08002B2CF9AE}" pid="45" name="wbTemplate">
    <vt:lpwstr>pptStandard;20;2013-01-31;dh3531</vt:lpwstr>
  </property>
  <property fmtid="{D5CDD505-2E9C-101B-9397-08002B2CF9AE}" pid="46" name="wbTargetCategory">
    <vt:lpwstr>ProjectRecord</vt:lpwstr>
  </property>
  <property fmtid="{D5CDD505-2E9C-101B-9397-08002B2CF9AE}" pid="47" name="wbTargetType">
    <vt:lpwstr>Unknown</vt:lpwstr>
  </property>
  <property fmtid="{D5CDD505-2E9C-101B-9397-08002B2CF9AE}" pid="48" name="wbTargetGroup">
    <vt:lpwstr>?</vt:lpwstr>
  </property>
  <property fmtid="{D5CDD505-2E9C-101B-9397-08002B2CF9AE}" pid="49" name="wbStyle">
    <vt:lpwstr>workbook</vt:lpwstr>
  </property>
  <property fmtid="{D5CDD505-2E9C-101B-9397-08002B2CF9AE}" pid="50" name="wbShowInfo">
    <vt:lpwstr/>
  </property>
  <property fmtid="{D5CDD505-2E9C-101B-9397-08002B2CF9AE}" pid="51" name="wbInit">
    <vt:lpwstr>DEFAULT</vt:lpwstr>
  </property>
  <property fmtid="{D5CDD505-2E9C-101B-9397-08002B2CF9AE}" pid="52" name="wbDocAttr">
    <vt:lpwstr/>
  </property>
  <property fmtid="{D5CDD505-2E9C-101B-9397-08002B2CF9AE}" pid="53" name="wbValidOrg">
    <vt:lpwstr/>
  </property>
  <property fmtid="{D5CDD505-2E9C-101B-9397-08002B2CF9AE}" pid="54" name="wbValidLocation">
    <vt:lpwstr/>
  </property>
  <property fmtid="{D5CDD505-2E9C-101B-9397-08002B2CF9AE}" pid="55" name="wbProcessCode">
    <vt:lpwstr/>
  </property>
  <property fmtid="{D5CDD505-2E9C-101B-9397-08002B2CF9AE}" pid="56" name="wbApplInfo">
    <vt:lpwstr>Microsoft PowerPoint, 12.0</vt:lpwstr>
  </property>
  <property fmtid="{D5CDD505-2E9C-101B-9397-08002B2CF9AE}" pid="57" name="wbRevText">
    <vt:lpwstr/>
  </property>
  <property fmtid="{D5CDD505-2E9C-101B-9397-08002B2CF9AE}" pid="58" name="wbRevBy">
    <vt:lpwstr/>
  </property>
  <property fmtid="{D5CDD505-2E9C-101B-9397-08002B2CF9AE}" pid="59" name="Owner">
    <vt:lpwstr>philipp.drebes@siemens.com</vt:lpwstr>
  </property>
  <property fmtid="{D5CDD505-2E9C-101B-9397-08002B2CF9AE}" pid="60" name="Status">
    <vt:lpwstr>Valid</vt:lpwstr>
  </property>
  <property fmtid="{D5CDD505-2E9C-101B-9397-08002B2CF9AE}" pid="61" name="wbDotRevision">
    <vt:lpwstr>15022</vt:lpwstr>
  </property>
  <property fmtid="{D5CDD505-2E9C-101B-9397-08002B2CF9AE}" pid="62" name="wbDocUpdate">
    <vt:lpwstr>1</vt:lpwstr>
  </property>
  <property fmtid="{D5CDD505-2E9C-101B-9397-08002B2CF9AE}" pid="63" name="wbLayout">
    <vt:lpwstr>siemens 2013.wb1</vt:lpwstr>
  </property>
</Properties>
</file>