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846" r:id="rId2"/>
    <p:sldId id="868" r:id="rId3"/>
    <p:sldId id="869" r:id="rId4"/>
    <p:sldId id="870" r:id="rId5"/>
    <p:sldId id="871" r:id="rId6"/>
    <p:sldId id="887" r:id="rId7"/>
    <p:sldId id="872" r:id="rId8"/>
    <p:sldId id="873" r:id="rId9"/>
    <p:sldId id="874" r:id="rId10"/>
    <p:sldId id="875" r:id="rId11"/>
    <p:sldId id="876" r:id="rId12"/>
    <p:sldId id="877" r:id="rId13"/>
    <p:sldId id="878" r:id="rId14"/>
    <p:sldId id="888" r:id="rId15"/>
    <p:sldId id="879" r:id="rId16"/>
    <p:sldId id="880" r:id="rId17"/>
    <p:sldId id="882" r:id="rId18"/>
    <p:sldId id="881" r:id="rId19"/>
    <p:sldId id="889" r:id="rId20"/>
    <p:sldId id="884" r:id="rId21"/>
    <p:sldId id="886" r:id="rId22"/>
    <p:sldId id="885" r:id="rId23"/>
  </p:sldIdLst>
  <p:sldSz cx="12198350" cy="6859588"/>
  <p:notesSz cx="7099300" cy="10234613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544414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1088828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633242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2177656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722070" algn="l" defTabSz="1088828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3266484" algn="l" defTabSz="1088828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810897" algn="l" defTabSz="1088828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4355312" algn="l" defTabSz="1088828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85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3">
          <p15:clr>
            <a:srgbClr val="A4A3A4"/>
          </p15:clr>
        </p15:guide>
        <p15:guide id="4" orient="horz" pos="2342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pos="454">
          <p15:clr>
            <a:srgbClr val="A4A3A4"/>
          </p15:clr>
        </p15:guide>
        <p15:guide id="8" pos="211">
          <p15:clr>
            <a:srgbClr val="A4A3A4"/>
          </p15:clr>
        </p15:guide>
        <p15:guide id="9" pos="3842">
          <p15:clr>
            <a:srgbClr val="A4A3A4"/>
          </p15:clr>
        </p15:guide>
        <p15:guide id="10" pos="3963">
          <p15:clr>
            <a:srgbClr val="A4A3A4"/>
          </p15:clr>
        </p15:guide>
        <p15:guide id="11" pos="7352">
          <p15:clr>
            <a:srgbClr val="A4A3A4"/>
          </p15:clr>
        </p15:guide>
        <p15:guide id="12" pos="6142">
          <p15:clr>
            <a:srgbClr val="A4A3A4"/>
          </p15:clr>
        </p15:guide>
        <p15:guide id="13" pos="5052">
          <p15:clr>
            <a:srgbClr val="A4A3A4"/>
          </p15:clr>
        </p15:guide>
        <p15:guide id="14" pos="5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7D7CD"/>
    <a:srgbClr val="879BAA"/>
    <a:srgbClr val="ADBECB"/>
    <a:srgbClr val="233746"/>
    <a:srgbClr val="AFB9C3"/>
    <a:srgbClr val="646E78"/>
    <a:srgbClr val="505A64"/>
    <a:srgbClr val="990000"/>
    <a:srgbClr val="006487"/>
    <a:srgbClr val="647D2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73297" autoAdjust="0"/>
  </p:normalViewPr>
  <p:slideViewPr>
    <p:cSldViewPr showGuides="1">
      <p:cViewPr varScale="1">
        <p:scale>
          <a:sx n="93" d="100"/>
          <a:sy n="93" d="100"/>
        </p:scale>
        <p:origin x="-1464" y="-90"/>
      </p:cViewPr>
      <p:guideLst>
        <p:guide orient="horz" pos="3885"/>
        <p:guide orient="horz" pos="618"/>
        <p:guide orient="horz" pos="2433"/>
        <p:guide orient="horz" pos="2342"/>
        <p:guide orient="horz" pos="890"/>
        <p:guide orient="horz" pos="799"/>
        <p:guide pos="454"/>
        <p:guide pos="211"/>
        <p:guide pos="3842"/>
        <p:guide pos="3963"/>
        <p:guide pos="7352"/>
        <p:guide pos="6142"/>
        <p:guide pos="5052"/>
        <p:guide pos="51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-4002" y="-11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6" y="0"/>
            <a:ext cx="326072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6" y="9682163"/>
            <a:ext cx="326072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Handout </a:t>
            </a:r>
            <a:fld id="{BFC713D8-7968-482B-A79F-9C586FE5053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2448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148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49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54441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108882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63324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2177656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722070" algn="l" defTabSz="54441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484" algn="l" defTabSz="54441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897" algn="l" defTabSz="54441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312" algn="l" defTabSz="54441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noFill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Guten</a:t>
            </a:r>
            <a:r>
              <a:rPr lang="en-US" baseline="0" dirty="0"/>
              <a:t> </a:t>
            </a:r>
            <a:r>
              <a:rPr lang="en-US" baseline="0" dirty="0" err="1" smtClean="0"/>
              <a:t>Morgen</a:t>
            </a:r>
            <a:r>
              <a:rPr lang="en-US" baseline="0" dirty="0" smtClean="0"/>
              <a:t> und </a:t>
            </a:r>
            <a:r>
              <a:rPr lang="en-US" baseline="0" dirty="0" err="1"/>
              <a:t>Herzlich</a:t>
            </a:r>
            <a:r>
              <a:rPr lang="en-US" baseline="0" dirty="0"/>
              <a:t> </a:t>
            </a:r>
            <a:r>
              <a:rPr lang="en-US" baseline="0" dirty="0" err="1"/>
              <a:t>Willkommen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1400" kern="1200" dirty="0">
              <a:solidFill>
                <a:schemeClr val="tx1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10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Nachfolgend werden die wichtigsten Funktionen aufgelistet 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11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12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13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14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1400" kern="1200" baseline="0" dirty="0">
              <a:solidFill>
                <a:schemeClr val="tx1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15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16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17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18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19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1400" kern="1200" dirty="0">
              <a:solidFill>
                <a:schemeClr val="tx1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2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20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21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sz="1400" kern="1200" dirty="0">
              <a:solidFill>
                <a:schemeClr val="tx1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3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1400" kern="1200" dirty="0">
              <a:solidFill>
                <a:schemeClr val="tx1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4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1400" kern="1200" dirty="0">
              <a:solidFill>
                <a:schemeClr val="tx1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5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1400" kern="1200" dirty="0">
              <a:solidFill>
                <a:schemeClr val="tx1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6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1400" kern="1200" dirty="0">
              <a:solidFill>
                <a:schemeClr val="tx1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7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1400" kern="1200" dirty="0">
              <a:solidFill>
                <a:schemeClr val="tx1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8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1400" kern="1200" dirty="0">
              <a:solidFill>
                <a:schemeClr val="tx1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9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down)" preserve="1" userDrawn="1">
  <p:cSld name="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0" y="0"/>
            <a:ext cx="12198350" cy="415068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8883" tIns="54442" rIns="108883" bIns="54442" anchor="ctr"/>
          <a:lstStyle/>
          <a:p>
            <a:endParaRPr lang="en-US" noProof="0"/>
          </a:p>
        </p:txBody>
      </p:sp>
      <p:sp>
        <p:nvSpPr>
          <p:cNvPr id="14" name="SM_Copyright"/>
          <p:cNvSpPr txBox="1">
            <a:spLocks noChangeArrowheads="1"/>
          </p:cNvSpPr>
          <p:nvPr userDrawn="1"/>
        </p:nvSpPr>
        <p:spPr bwMode="auto">
          <a:xfrm>
            <a:off x="0" y="6167279"/>
            <a:ext cx="12198350" cy="4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3009" tIns="171469" rIns="2529168" bIns="0" anchor="ctr"/>
          <a:lstStyle/>
          <a:p>
            <a:r>
              <a:rPr lang="en-US" sz="1000" b="1" noProof="0" smtClean="0"/>
              <a:t>Restricted © Siemens Schweiz AG 2016  All rights reserved.</a:t>
            </a:r>
            <a:endParaRPr lang="en-US" sz="1000" b="1" noProof="0" dirty="0"/>
          </a:p>
        </p:txBody>
      </p:sp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34608" y="4152278"/>
            <a:ext cx="11863742" cy="870014"/>
          </a:xfrm>
          <a:solidFill>
            <a:srgbClr val="879BAA"/>
          </a:solidFill>
        </p:spPr>
        <p:txBody>
          <a:bodyPr wrap="square" lIns="270000" tIns="144000" rIns="482400" bIns="108000" anchor="t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2" name="SM_Answers"/>
          <p:cNvSpPr txBox="1">
            <a:spLocks noChangeArrowheads="1"/>
          </p:cNvSpPr>
          <p:nvPr userDrawn="1"/>
        </p:nvSpPr>
        <p:spPr bwMode="auto">
          <a:xfrm>
            <a:off x="8212710" y="6167279"/>
            <a:ext cx="3985640" cy="4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71469" rIns="471539" bIns="0" anchor="ctr"/>
          <a:lstStyle/>
          <a:p>
            <a:pPr algn="r"/>
            <a:r>
              <a:rPr lang="en-US" sz="1000" b="1" noProof="0" smtClean="0">
                <a:solidFill>
                  <a:schemeClr val="tx1"/>
                </a:solidFill>
              </a:rPr>
              <a:t>siemens.com/answers</a:t>
            </a:r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3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4616"/>
            <a:ext cx="12198350" cy="57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3009" tIns="0" rIns="1929026" bIns="0" anchor="t" anchorCtr="0"/>
          <a:lstStyle>
            <a:lvl1pPr marL="1705073" indent="-1705073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/>
              <a:t>Enter metadata here – use Workbook Update function – or delete if not needed (donat.hutter@siemens.com).</a:t>
            </a:r>
          </a:p>
        </p:txBody>
      </p:sp>
      <p:sp>
        <p:nvSpPr>
          <p:cNvPr id="12" name="SM_Org"/>
          <p:cNvSpPr txBox="1"/>
          <p:nvPr userDrawn="1"/>
        </p:nvSpPr>
        <p:spPr>
          <a:xfrm>
            <a:off x="5522803" y="6600328"/>
            <a:ext cx="6675546" cy="259260"/>
          </a:xfrm>
          <a:prstGeom prst="rect">
            <a:avLst/>
          </a:prstGeom>
          <a:noFill/>
        </p:spPr>
        <p:txBody>
          <a:bodyPr wrap="square" lIns="0" tIns="0" rIns="441533" bIns="137175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smtClean="0">
                <a:solidFill>
                  <a:schemeClr val="tx1"/>
                </a:solidFill>
              </a:rPr>
              <a:t>Yilmaz Fatma / Building Technologies Division / BT</a:t>
            </a:r>
            <a:endParaRPr lang="fr-FR" sz="1000" noProof="0" dirty="0">
              <a:solidFill>
                <a:schemeClr val="tx1"/>
              </a:solidFill>
            </a:endParaRPr>
          </a:p>
        </p:txBody>
      </p:sp>
      <p:pic>
        <p:nvPicPr>
          <p:cNvPr id="16" name="Grafik 11" descr="Image_Titel.jpg"/>
          <p:cNvPicPr>
            <a:picLocks noChangeAspect="1"/>
          </p:cNvPicPr>
          <p:nvPr userDrawn="1"/>
        </p:nvPicPr>
        <p:blipFill>
          <a:blip r:embed="rId2"/>
          <a:srcRect b="39468"/>
          <a:stretch>
            <a:fillRect/>
          </a:stretch>
        </p:blipFill>
        <p:spPr>
          <a:xfrm>
            <a:off x="0" y="25"/>
            <a:ext cx="12198350" cy="4151290"/>
          </a:xfrm>
          <a:prstGeom prst="rect">
            <a:avLst/>
          </a:prstGeom>
        </p:spPr>
      </p:pic>
      <p:pic>
        <p:nvPicPr>
          <p:cNvPr id="15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063" y="0"/>
            <a:ext cx="1728000" cy="967835"/>
          </a:xfrm>
          <a:prstGeom prst="rect">
            <a:avLst/>
          </a:prstGeom>
        </p:spPr>
      </p:pic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334608" y="3759103"/>
            <a:ext cx="11863742" cy="393173"/>
          </a:xfrm>
          <a:prstGeom prst="rect">
            <a:avLst/>
          </a:prstGeom>
          <a:solidFill>
            <a:srgbClr val="233746">
              <a:alpha val="65000"/>
            </a:srgbClr>
          </a:solidFill>
        </p:spPr>
        <p:txBody>
          <a:bodyPr wrap="square" lIns="270000" tIns="18000" rIns="360000" bIns="36000" anchor="b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subhead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2" y="1413201"/>
            <a:ext cx="11089386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2" y="1413201"/>
            <a:ext cx="8209026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2" y="1413201"/>
            <a:ext cx="5472686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291892" y="1413202"/>
            <a:ext cx="5379134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2" y="1413202"/>
            <a:ext cx="8209026" cy="23039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26491" y="3861694"/>
            <a:ext cx="8209027" cy="2305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1" y="1413201"/>
            <a:ext cx="3451958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271165" y="1413202"/>
            <a:ext cx="3655276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8119157" y="1413202"/>
            <a:ext cx="3458318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1" y="1413202"/>
            <a:ext cx="5379135" cy="2303997"/>
          </a:xfrm>
          <a:prstGeom prst="rect">
            <a:avLst/>
          </a:prstGeo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26492" y="3861694"/>
            <a:ext cx="5379134" cy="2305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98341" y="1413204"/>
            <a:ext cx="5379134" cy="23039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6198341" y="3861694"/>
            <a:ext cx="5379134" cy="2305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9843643" y="1413202"/>
            <a:ext cx="1827383" cy="4754076"/>
          </a:xfrm>
          <a:prstGeom prst="rect">
            <a:avLst/>
          </a:prstGeom>
        </p:spPr>
        <p:txBody>
          <a:bodyPr/>
          <a:lstStyle>
            <a:lvl1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SzPct val="70000"/>
              <a:buFont typeface="Arial" pitchFamily="34" charset="0"/>
              <a:buChar char="►"/>
              <a:defRPr sz="1400">
                <a:solidFill>
                  <a:schemeClr val="bg2"/>
                </a:solidFill>
              </a:defRPr>
            </a:lvl1pPr>
            <a:lvl2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ClrTx/>
              <a:buSzPct val="70000"/>
              <a:buFont typeface="Arial" pitchFamily="34" charset="0"/>
              <a:buChar char="►"/>
              <a:defRPr sz="1400">
                <a:solidFill>
                  <a:schemeClr val="accent4"/>
                </a:solidFill>
              </a:defRPr>
            </a:lvl2pPr>
            <a:lvl3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3pPr>
            <a:lvl4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4pPr>
            <a:lvl5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5pPr>
            <a:lvl6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the style sheet to edit the navigation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2" y="1413201"/>
            <a:ext cx="8929116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9843643" y="1413202"/>
            <a:ext cx="1827383" cy="4754076"/>
          </a:xfrm>
          <a:prstGeom prst="rect">
            <a:avLst/>
          </a:prstGeom>
        </p:spPr>
        <p:txBody>
          <a:bodyPr/>
          <a:lstStyle>
            <a:lvl1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SzPct val="70000"/>
              <a:buFont typeface="Arial" pitchFamily="34" charset="0"/>
              <a:buChar char="►"/>
              <a:defRPr sz="1400">
                <a:solidFill>
                  <a:schemeClr val="bg2"/>
                </a:solidFill>
              </a:defRPr>
            </a:lvl1pPr>
            <a:lvl2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ClrTx/>
              <a:buSzPct val="70000"/>
              <a:buFont typeface="Arial" pitchFamily="34" charset="0"/>
              <a:buChar char="►"/>
              <a:defRPr sz="1400">
                <a:solidFill>
                  <a:schemeClr val="accent4"/>
                </a:solidFill>
              </a:defRPr>
            </a:lvl2pPr>
            <a:lvl3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3pPr>
            <a:lvl4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4pPr>
            <a:lvl5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5pPr>
            <a:lvl6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the style sheet to edit the navigation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1" y="1413201"/>
            <a:ext cx="4415547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234755" y="1413202"/>
            <a:ext cx="4421905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942126" y="1413202"/>
            <a:ext cx="1728900" cy="4754076"/>
          </a:xfrm>
          <a:prstGeom prst="rect">
            <a:avLst/>
          </a:prstGeom>
        </p:spPr>
        <p:txBody>
          <a:bodyPr/>
          <a:lstStyle>
            <a:lvl1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SzPct val="70000"/>
              <a:buFont typeface="Arial" pitchFamily="34" charset="0"/>
              <a:buChar char="►"/>
              <a:defRPr sz="1400">
                <a:solidFill>
                  <a:schemeClr val="bg2"/>
                </a:solidFill>
              </a:defRPr>
            </a:lvl1pPr>
            <a:lvl2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ClrTx/>
              <a:buSzPct val="70000"/>
              <a:buFont typeface="Arial" pitchFamily="34" charset="0"/>
              <a:buChar char="►"/>
              <a:defRPr sz="1400">
                <a:solidFill>
                  <a:schemeClr val="accent4"/>
                </a:solidFill>
              </a:defRPr>
            </a:lvl2pPr>
            <a:lvl3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3pPr>
            <a:lvl4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4pPr>
            <a:lvl5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5pPr>
            <a:lvl6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the style sheet to edit the navigation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2" y="1413202"/>
            <a:ext cx="9123720" cy="23039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26491" y="3861694"/>
            <a:ext cx="9123719" cy="2305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942126" y="1413202"/>
            <a:ext cx="1728900" cy="4754076"/>
          </a:xfrm>
          <a:prstGeom prst="rect">
            <a:avLst/>
          </a:prstGeom>
        </p:spPr>
        <p:txBody>
          <a:bodyPr/>
          <a:lstStyle>
            <a:lvl1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SzPct val="70000"/>
              <a:buFont typeface="Arial" pitchFamily="34" charset="0"/>
              <a:buChar char="►"/>
              <a:defRPr sz="1400">
                <a:solidFill>
                  <a:schemeClr val="bg2"/>
                </a:solidFill>
              </a:defRPr>
            </a:lvl1pPr>
            <a:lvl2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ClrTx/>
              <a:buSzPct val="70000"/>
              <a:buFont typeface="Arial" pitchFamily="34" charset="0"/>
              <a:buChar char="►"/>
              <a:defRPr sz="1400">
                <a:solidFill>
                  <a:schemeClr val="accent4"/>
                </a:solidFill>
              </a:defRPr>
            </a:lvl2pPr>
            <a:lvl3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3pPr>
            <a:lvl4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4pPr>
            <a:lvl5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5pPr>
            <a:lvl6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the style sheet to edit the navigation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up)" preserve="1" userDrawn="1">
  <p:cSld name="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12198350" cy="5163751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8883" tIns="54442" rIns="108883" bIns="54442" anchor="ctr"/>
          <a:lstStyle/>
          <a:p>
            <a:endParaRPr lang="en-US" noProof="0"/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334608" y="5163752"/>
            <a:ext cx="11863742" cy="393173"/>
          </a:xfrm>
          <a:prstGeom prst="rect">
            <a:avLst/>
          </a:prstGeom>
          <a:solidFill>
            <a:srgbClr val="879BAA"/>
          </a:solidFill>
        </p:spPr>
        <p:txBody>
          <a:bodyPr wrap="square" lIns="270000" tIns="18000" rIns="0" bIns="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subhead</a:t>
            </a: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41" y="-2"/>
            <a:ext cx="2305200" cy="968057"/>
          </a:xfrm>
          <a:prstGeom prst="rect">
            <a:avLst/>
          </a:prstGeom>
        </p:spPr>
      </p:pic>
      <p:sp>
        <p:nvSpPr>
          <p:cNvPr id="12" name="SM_Copyright"/>
          <p:cNvSpPr txBox="1">
            <a:spLocks noChangeArrowheads="1"/>
          </p:cNvSpPr>
          <p:nvPr userDrawn="1"/>
        </p:nvSpPr>
        <p:spPr bwMode="auto">
          <a:xfrm>
            <a:off x="0" y="6167279"/>
            <a:ext cx="12198350" cy="4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3009" tIns="171469" rIns="2529168" bIns="0" anchor="ctr"/>
          <a:lstStyle/>
          <a:p>
            <a:r>
              <a:rPr lang="en-US" sz="1000" b="1" noProof="0" smtClean="0"/>
              <a:t>Restricted © Siemens Schweiz AG 2016  All rights reserved.</a:t>
            </a:r>
            <a:endParaRPr lang="en-US" sz="1000" b="1" noProof="0" dirty="0"/>
          </a:p>
        </p:txBody>
      </p:sp>
      <p:sp>
        <p:nvSpPr>
          <p:cNvPr id="13" name="SM_Answers"/>
          <p:cNvSpPr txBox="1">
            <a:spLocks noChangeArrowheads="1"/>
          </p:cNvSpPr>
          <p:nvPr userDrawn="1"/>
        </p:nvSpPr>
        <p:spPr bwMode="auto">
          <a:xfrm>
            <a:off x="8212710" y="6167279"/>
            <a:ext cx="3985640" cy="4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71469" rIns="471539" bIns="0" anchor="ctr"/>
          <a:lstStyle/>
          <a:p>
            <a:pPr algn="r"/>
            <a:r>
              <a:rPr lang="en-US" sz="1000" b="1" noProof="0" smtClean="0">
                <a:solidFill>
                  <a:schemeClr val="tx1"/>
                </a:solidFill>
              </a:rPr>
              <a:t>siemens.com/answers</a:t>
            </a:r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5" name="SM_Org"/>
          <p:cNvSpPr txBox="1"/>
          <p:nvPr userDrawn="1"/>
        </p:nvSpPr>
        <p:spPr>
          <a:xfrm>
            <a:off x="5522803" y="6600328"/>
            <a:ext cx="6675546" cy="259260"/>
          </a:xfrm>
          <a:prstGeom prst="rect">
            <a:avLst/>
          </a:prstGeom>
          <a:noFill/>
        </p:spPr>
        <p:txBody>
          <a:bodyPr wrap="square" lIns="0" tIns="0" rIns="441533" bIns="137175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smtClean="0">
                <a:solidFill>
                  <a:schemeClr val="tx1"/>
                </a:solidFill>
              </a:rPr>
              <a:t>Yilmaz Fatma / Building Technologies Division / BT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16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4616"/>
            <a:ext cx="12198350" cy="57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3009" tIns="0" rIns="1929026" bIns="0" anchor="t" anchorCtr="0"/>
          <a:lstStyle>
            <a:lvl1pPr marL="1705073" indent="-1705073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/>
              <a:t>Enter metadata here – use Workbook Update function – or delete if not needed (donat.hutter@siemens.com).</a:t>
            </a:r>
          </a:p>
        </p:txBody>
      </p:sp>
      <p:pic>
        <p:nvPicPr>
          <p:cNvPr id="17" name="Grafik 9" descr="Image_Titel.jpg"/>
          <p:cNvPicPr>
            <a:picLocks noChangeAspect="1"/>
          </p:cNvPicPr>
          <p:nvPr userDrawn="1"/>
        </p:nvPicPr>
        <p:blipFill>
          <a:blip r:embed="rId3"/>
          <a:srcRect b="24722"/>
          <a:stretch>
            <a:fillRect/>
          </a:stretch>
        </p:blipFill>
        <p:spPr>
          <a:xfrm>
            <a:off x="0" y="25"/>
            <a:ext cx="12198350" cy="5162531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34608" y="4293739"/>
            <a:ext cx="11863742" cy="870014"/>
          </a:xfrm>
          <a:solidFill>
            <a:srgbClr val="233746">
              <a:alpha val="65000"/>
            </a:srgbClr>
          </a:solidFill>
        </p:spPr>
        <p:txBody>
          <a:bodyPr wrap="square" lIns="270000" tIns="144000" rIns="4680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title</a:t>
            </a:r>
          </a:p>
        </p:txBody>
      </p:sp>
      <p:pic>
        <p:nvPicPr>
          <p:cNvPr id="18" name="Grafik 12" descr="SIE_Logo_Layer_Petrol_RGB_A3_76mm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063" y="0"/>
            <a:ext cx="1728000" cy="96783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1" y="1413202"/>
            <a:ext cx="4415547" cy="23039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26493" y="3861694"/>
            <a:ext cx="4415544" cy="2305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5234755" y="1413204"/>
            <a:ext cx="4421905" cy="23039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5234755" y="3861694"/>
            <a:ext cx="4421905" cy="2305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9942126" y="1413202"/>
            <a:ext cx="1728900" cy="4754076"/>
          </a:xfrm>
          <a:prstGeom prst="rect">
            <a:avLst/>
          </a:prstGeom>
        </p:spPr>
        <p:txBody>
          <a:bodyPr/>
          <a:lstStyle>
            <a:lvl1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SzPct val="70000"/>
              <a:buFont typeface="Arial" pitchFamily="34" charset="0"/>
              <a:buChar char="►"/>
              <a:defRPr sz="1400">
                <a:solidFill>
                  <a:schemeClr val="bg2"/>
                </a:solidFill>
              </a:defRPr>
            </a:lvl1pPr>
            <a:lvl2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ClrTx/>
              <a:buSzPct val="70000"/>
              <a:buFont typeface="Arial" pitchFamily="34" charset="0"/>
              <a:buChar char="►"/>
              <a:defRPr sz="1400">
                <a:solidFill>
                  <a:schemeClr val="accent4"/>
                </a:solidFill>
              </a:defRPr>
            </a:lvl2pPr>
            <a:lvl3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3pPr>
            <a:lvl4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4pPr>
            <a:lvl5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5pPr>
            <a:lvl6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the style sheet to edit the navigation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fullscreen (big bar down)" preserve="1" userDrawn="1">
  <p:cSld name="Title fullscreen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12198350" cy="6859588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8883" tIns="54442" rIns="108883" bIns="54442" anchor="ctr"/>
          <a:lstStyle/>
          <a:p>
            <a:endParaRPr lang="en-US" noProof="0"/>
          </a:p>
        </p:txBody>
      </p:sp>
      <p:pic>
        <p:nvPicPr>
          <p:cNvPr id="17" name="Grafik 9" descr="Image_Tite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"/>
            <a:ext cx="12198350" cy="6857999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ltGray">
          <a:xfrm>
            <a:off x="334608" y="2851862"/>
            <a:ext cx="11863742" cy="870014"/>
          </a:xfrm>
          <a:solidFill>
            <a:srgbClr val="233746">
              <a:alpha val="65000"/>
            </a:srgbClr>
          </a:solidFill>
        </p:spPr>
        <p:txBody>
          <a:bodyPr wrap="square" lIns="270000" tIns="144000" rIns="468000" bIns="108000" anchor="t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ltGray">
          <a:xfrm>
            <a:off x="334608" y="2462970"/>
            <a:ext cx="11863742" cy="392491"/>
          </a:xfrm>
          <a:prstGeom prst="rect">
            <a:avLst/>
          </a:prstGeom>
          <a:solidFill>
            <a:srgbClr val="233746">
              <a:alpha val="65000"/>
            </a:srgbClr>
          </a:solidFill>
        </p:spPr>
        <p:txBody>
          <a:bodyPr wrap="square" lIns="270000" tIns="18000" rIns="0" bIns="0" anchor="b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subhead</a:t>
            </a:r>
          </a:p>
        </p:txBody>
      </p:sp>
      <p:sp>
        <p:nvSpPr>
          <p:cNvPr id="12" name="SM_Copyright"/>
          <p:cNvSpPr txBox="1">
            <a:spLocks noChangeArrowheads="1"/>
          </p:cNvSpPr>
          <p:nvPr userDrawn="1"/>
        </p:nvSpPr>
        <p:spPr bwMode="auto">
          <a:xfrm>
            <a:off x="0" y="6167279"/>
            <a:ext cx="12198350" cy="4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3009" tIns="171469" rIns="2529168" bIns="0" anchor="ctr"/>
          <a:lstStyle/>
          <a:p>
            <a:r>
              <a:rPr lang="en-US" sz="1050" b="1" noProof="0" smtClean="0">
                <a:solidFill>
                  <a:schemeClr val="tx1"/>
                </a:solidFill>
              </a:rPr>
              <a:t>Restricted © Siemens Schweiz AG 2016  All rights reserved.</a:t>
            </a:r>
            <a:endParaRPr lang="en-US" sz="1050" b="1" noProof="0" dirty="0">
              <a:solidFill>
                <a:schemeClr val="tx1"/>
              </a:solidFill>
            </a:endParaRPr>
          </a:p>
        </p:txBody>
      </p:sp>
      <p:sp>
        <p:nvSpPr>
          <p:cNvPr id="13" name="SM_Answers"/>
          <p:cNvSpPr txBox="1">
            <a:spLocks noChangeArrowheads="1"/>
          </p:cNvSpPr>
          <p:nvPr userDrawn="1"/>
        </p:nvSpPr>
        <p:spPr bwMode="auto">
          <a:xfrm>
            <a:off x="8212710" y="6167279"/>
            <a:ext cx="3985640" cy="4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71469" rIns="471539" bIns="0" anchor="ctr"/>
          <a:lstStyle/>
          <a:p>
            <a:pPr algn="r"/>
            <a:r>
              <a:rPr lang="en-US" sz="1050" b="1" noProof="0" smtClean="0">
                <a:solidFill>
                  <a:schemeClr val="tx1"/>
                </a:solidFill>
              </a:rPr>
              <a:t>siemens.com/answers</a:t>
            </a:r>
            <a:endParaRPr lang="en-US" sz="1050" b="1" noProof="0" dirty="0">
              <a:solidFill>
                <a:schemeClr val="tx1"/>
              </a:solidFill>
            </a:endParaRPr>
          </a:p>
        </p:txBody>
      </p:sp>
      <p:sp>
        <p:nvSpPr>
          <p:cNvPr id="15" name="SM_Org"/>
          <p:cNvSpPr txBox="1"/>
          <p:nvPr userDrawn="1"/>
        </p:nvSpPr>
        <p:spPr>
          <a:xfrm>
            <a:off x="5522803" y="6600328"/>
            <a:ext cx="6675546" cy="259260"/>
          </a:xfrm>
          <a:prstGeom prst="rect">
            <a:avLst/>
          </a:prstGeom>
          <a:noFill/>
        </p:spPr>
        <p:txBody>
          <a:bodyPr wrap="square" lIns="0" tIns="0" rIns="441533" bIns="137175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50" noProof="0" smtClean="0">
                <a:solidFill>
                  <a:schemeClr val="tx1"/>
                </a:solidFill>
              </a:rPr>
              <a:t>Yilmaz Fatma / Building Technologies Division / BT</a:t>
            </a:r>
            <a:endParaRPr lang="en-US" sz="1050" noProof="0" dirty="0">
              <a:solidFill>
                <a:schemeClr val="tx1"/>
              </a:solidFill>
            </a:endParaRPr>
          </a:p>
        </p:txBody>
      </p:sp>
      <p:sp>
        <p:nvSpPr>
          <p:cNvPr id="16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4616"/>
            <a:ext cx="12198350" cy="57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3009" tIns="0" rIns="1929026" bIns="0" anchor="t" anchorCtr="0"/>
          <a:lstStyle>
            <a:lvl1pPr marL="1705073" indent="-1705073" algn="l" rtl="0" fontAlgn="base">
              <a:spcBef>
                <a:spcPts val="0"/>
              </a:spcBef>
              <a:spcAft>
                <a:spcPct val="0"/>
              </a:spcAft>
              <a:defRPr lang="en-US" sz="1050" b="1" kern="1200" baseline="0" noProof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/>
              <a:t>Enter metadata here – use Workbook Update function – or delete if not needed (donat.hutter@siemens.com).</a:t>
            </a:r>
          </a:p>
        </p:txBody>
      </p:sp>
      <p:pic>
        <p:nvPicPr>
          <p:cNvPr id="18" name="Grafik 12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063" y="0"/>
            <a:ext cx="1728000" cy="96783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fullscreen (big bar up)" preserve="1" userDrawn="1">
  <p:cSld name="Title fullscreen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12198350" cy="6859588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8883" tIns="54442" rIns="108883" bIns="54442" anchor="ctr"/>
          <a:lstStyle/>
          <a:p>
            <a:endParaRPr lang="en-US" noProof="0"/>
          </a:p>
        </p:txBody>
      </p:sp>
      <p:pic>
        <p:nvPicPr>
          <p:cNvPr id="17" name="Grafik 9" descr="Image_Tite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"/>
            <a:ext cx="12198350" cy="6857999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ltGray">
          <a:xfrm>
            <a:off x="334608" y="2328355"/>
            <a:ext cx="11863742" cy="1534108"/>
          </a:xfrm>
          <a:solidFill>
            <a:srgbClr val="233746">
              <a:alpha val="65000"/>
            </a:srgbClr>
          </a:solidFill>
        </p:spPr>
        <p:txBody>
          <a:bodyPr wrap="square" lIns="270000" tIns="144000" rIns="4680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</a:t>
            </a:r>
            <a:br>
              <a:rPr lang="en-US" noProof="0" dirty="0"/>
            </a:br>
            <a:r>
              <a:rPr lang="en-US" noProof="0" dirty="0"/>
              <a:t>the title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ltGray">
          <a:xfrm>
            <a:off x="334608" y="3860094"/>
            <a:ext cx="11863742" cy="399236"/>
          </a:xfrm>
          <a:prstGeom prst="rect">
            <a:avLst/>
          </a:prstGeom>
          <a:solidFill>
            <a:srgbClr val="233746">
              <a:alpha val="65000"/>
            </a:srgbClr>
          </a:solidFill>
        </p:spPr>
        <p:txBody>
          <a:bodyPr wrap="square" lIns="270000" tIns="18000" bIns="3600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subhead</a:t>
            </a:r>
          </a:p>
        </p:txBody>
      </p:sp>
      <p:sp>
        <p:nvSpPr>
          <p:cNvPr id="12" name="SM_Copyright"/>
          <p:cNvSpPr txBox="1">
            <a:spLocks noChangeArrowheads="1"/>
          </p:cNvSpPr>
          <p:nvPr userDrawn="1"/>
        </p:nvSpPr>
        <p:spPr bwMode="auto">
          <a:xfrm>
            <a:off x="0" y="6167279"/>
            <a:ext cx="12198350" cy="4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3009" tIns="171469" rIns="2529168" bIns="0" anchor="ctr"/>
          <a:lstStyle/>
          <a:p>
            <a:r>
              <a:rPr lang="en-US" sz="1000" b="1" noProof="0" smtClean="0">
                <a:solidFill>
                  <a:schemeClr val="tx1"/>
                </a:solidFill>
              </a:rPr>
              <a:t>Restricted © Siemens Schweiz AG 2016  All rights reserved.</a:t>
            </a:r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3" name="SM_Answers"/>
          <p:cNvSpPr txBox="1">
            <a:spLocks noChangeArrowheads="1"/>
          </p:cNvSpPr>
          <p:nvPr userDrawn="1"/>
        </p:nvSpPr>
        <p:spPr bwMode="auto">
          <a:xfrm>
            <a:off x="8212710" y="6167279"/>
            <a:ext cx="3985640" cy="4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71469" rIns="471539" bIns="0" anchor="ctr"/>
          <a:lstStyle/>
          <a:p>
            <a:pPr algn="r"/>
            <a:r>
              <a:rPr lang="en-US" sz="1000" b="1" noProof="0" smtClean="0">
                <a:solidFill>
                  <a:schemeClr val="tx1"/>
                </a:solidFill>
              </a:rPr>
              <a:t>siemens.com/answers</a:t>
            </a:r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5" name="SM_Org"/>
          <p:cNvSpPr txBox="1"/>
          <p:nvPr userDrawn="1"/>
        </p:nvSpPr>
        <p:spPr>
          <a:xfrm>
            <a:off x="5522803" y="6600328"/>
            <a:ext cx="6675546" cy="259260"/>
          </a:xfrm>
          <a:prstGeom prst="rect">
            <a:avLst/>
          </a:prstGeom>
          <a:noFill/>
        </p:spPr>
        <p:txBody>
          <a:bodyPr wrap="square" lIns="0" tIns="0" rIns="441533" bIns="137175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smtClean="0">
                <a:solidFill>
                  <a:schemeClr val="tx1"/>
                </a:solidFill>
              </a:rPr>
              <a:t>Yilmaz Fatma / Building Technologies Division / BT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16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4616"/>
            <a:ext cx="12198350" cy="57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3009" tIns="0" rIns="1929026" bIns="0" anchor="t" anchorCtr="0"/>
          <a:lstStyle>
            <a:lvl1pPr marL="1705073" indent="-1705073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/>
              <a:t>Enter metadata here – use Workbook Update function – or delete if not needed (donat.hutter@siemens.com).</a:t>
            </a:r>
          </a:p>
        </p:txBody>
      </p:sp>
      <p:pic>
        <p:nvPicPr>
          <p:cNvPr id="18" name="Grafik 11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063" y="0"/>
            <a:ext cx="1728000" cy="96783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 userDrawn="1"/>
        </p:nvSpPr>
        <p:spPr bwMode="gray">
          <a:xfrm>
            <a:off x="0" y="0"/>
            <a:ext cx="12198350" cy="415068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8883" tIns="54442" rIns="108883" bIns="54442" anchor="ctr"/>
          <a:lstStyle/>
          <a:p>
            <a:endParaRPr lang="en-US" noProof="0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34608" y="4150687"/>
            <a:ext cx="11863742" cy="870014"/>
          </a:xfrm>
          <a:solidFill>
            <a:srgbClr val="879BAA"/>
          </a:solidFill>
        </p:spPr>
        <p:txBody>
          <a:bodyPr wrap="square" lIns="270000" tIns="144000" rIns="468000" bIns="108000" anchor="t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chapter title</a:t>
            </a:r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334608" y="3757514"/>
            <a:ext cx="11863742" cy="393173"/>
          </a:xfrm>
          <a:prstGeom prst="rect">
            <a:avLst/>
          </a:prstGeom>
          <a:solidFill>
            <a:srgbClr val="233746">
              <a:alpha val="65000"/>
            </a:srgbClr>
          </a:solidFill>
        </p:spPr>
        <p:txBody>
          <a:bodyPr wrap="square" lIns="270000" tIns="18000" bIns="36000" anchor="b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subhead</a:t>
            </a:r>
          </a:p>
        </p:txBody>
      </p:sp>
      <p:pic>
        <p:nvPicPr>
          <p:cNvPr id="7" name="Grafik 18" descr="SIE_Logo_Layer_Petrol_RGB_A3_76mm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5750" y="4"/>
            <a:ext cx="1440000" cy="8065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 userDrawn="1"/>
        </p:nvSpPr>
        <p:spPr bwMode="gray">
          <a:xfrm>
            <a:off x="0" y="0"/>
            <a:ext cx="12198350" cy="5163751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8883" tIns="54442" rIns="108883" bIns="54442" anchor="ctr"/>
          <a:lstStyle/>
          <a:p>
            <a:endParaRPr lang="en-US" noProof="0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34608" y="4293739"/>
            <a:ext cx="11863742" cy="870014"/>
          </a:xfrm>
          <a:solidFill>
            <a:srgbClr val="233746">
              <a:alpha val="65000"/>
            </a:srgbClr>
          </a:solidFill>
        </p:spPr>
        <p:txBody>
          <a:bodyPr wrap="square" lIns="270000" tIns="144000" rIns="468000" bIns="108000" anchor="b" anchorCtr="0">
            <a:spAutoFit/>
          </a:bodyPr>
          <a:lstStyle>
            <a:lvl1pPr>
              <a:defRPr sz="40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chapter title</a:t>
            </a:r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334608" y="5163752"/>
            <a:ext cx="11863742" cy="393173"/>
          </a:xfrm>
          <a:prstGeom prst="rect">
            <a:avLst/>
          </a:prstGeom>
          <a:solidFill>
            <a:srgbClr val="879BAA"/>
          </a:solidFill>
        </p:spPr>
        <p:txBody>
          <a:bodyPr wrap="square" lIns="270000" tIns="18000" bIns="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subhead</a:t>
            </a:r>
          </a:p>
        </p:txBody>
      </p:sp>
      <p:pic>
        <p:nvPicPr>
          <p:cNvPr id="7" name="Grafik 17" descr="SIE_Logo_Layer_Petrol_RGB_A3_76mm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5750" y="4"/>
            <a:ext cx="1440000" cy="8065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1_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3202"/>
            <a:ext cx="4510082" cy="4754076"/>
          </a:xfrm>
          <a:prstGeom prst="rect">
            <a:avLst/>
          </a:prstGeo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54546" y="1413202"/>
            <a:ext cx="7543805" cy="4754076"/>
          </a:xfrm>
          <a:prstGeom prst="rect">
            <a:avLst/>
          </a:prstGeom>
          <a:solidFill>
            <a:srgbClr val="D7D7CD"/>
          </a:solidFill>
        </p:spPr>
        <p:txBody>
          <a:bodyPr lIns="252000" tIns="144000" rIns="482400" bIns="144000"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/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tabLst>
                <a:tab pos="5359400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5359400" algn="r"/>
              </a:tabLst>
              <a:defRPr b="1"/>
            </a:lvl3pPr>
            <a:lvl4pPr marL="357188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5359400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5359400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/>
            </a:lvl6pPr>
          </a:lstStyle>
          <a:p>
            <a:pPr lvl="0"/>
            <a:r>
              <a:rPr lang="en-US" noProof="0" dirty="0"/>
              <a:t>Click the style sheet to edit the </a:t>
            </a:r>
            <a:r>
              <a:rPr lang="en-US" noProof="0" dirty="0" err="1"/>
              <a:t>toc</a:t>
            </a:r>
            <a:r>
              <a:rPr lang="en-US" noProof="0" dirty="0"/>
              <a:t>/contact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1_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54546" y="1413202"/>
            <a:ext cx="7543805" cy="4754076"/>
          </a:xfrm>
          <a:prstGeom prst="rect">
            <a:avLst/>
          </a:prstGeom>
          <a:solidFill>
            <a:srgbClr val="D7D7CD"/>
          </a:solidFill>
        </p:spPr>
        <p:txBody>
          <a:bodyPr lIns="252000" tIns="144000" rIns="482400" bIns="144000"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/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tabLst>
                <a:tab pos="5359400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5359400" algn="r"/>
              </a:tabLst>
              <a:defRPr b="1"/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5359400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5359400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/>
            </a:lvl6pPr>
          </a:lstStyle>
          <a:p>
            <a:pPr lvl="0"/>
            <a:r>
              <a:rPr lang="en-US" noProof="0" dirty="0"/>
              <a:t>Click the style sheet to edit the </a:t>
            </a:r>
            <a:r>
              <a:rPr lang="en-US" noProof="0" dirty="0" err="1"/>
              <a:t>toc</a:t>
            </a:r>
            <a:r>
              <a:rPr lang="en-US" noProof="0" dirty="0"/>
              <a:t>/contact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4" y="1413202"/>
            <a:ext cx="3883019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M_Date"/>
          <p:cNvSpPr txBox="1"/>
          <p:nvPr/>
        </p:nvSpPr>
        <p:spPr>
          <a:xfrm>
            <a:off x="1872447" y="6600328"/>
            <a:ext cx="3650356" cy="259260"/>
          </a:xfrm>
          <a:prstGeom prst="rect">
            <a:avLst/>
          </a:prstGeom>
          <a:noFill/>
        </p:spPr>
        <p:txBody>
          <a:bodyPr wrap="square" lIns="0" tIns="0" rIns="0" bIns="137175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1000" noProof="0" smtClean="0">
                <a:solidFill>
                  <a:schemeClr val="tx1"/>
                </a:solidFill>
              </a:rPr>
              <a:t>Rev 1, 29.04.2016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9" name="SM_Copyright"/>
          <p:cNvSpPr txBox="1">
            <a:spLocks noChangeArrowheads="1"/>
          </p:cNvSpPr>
          <p:nvPr/>
        </p:nvSpPr>
        <p:spPr bwMode="auto">
          <a:xfrm>
            <a:off x="0" y="6167279"/>
            <a:ext cx="12198350" cy="4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3009" tIns="171469" rIns="2529168" bIns="0" anchor="ctr"/>
          <a:lstStyle/>
          <a:p>
            <a:r>
              <a:rPr lang="en-US" sz="1000" b="1" noProof="0" smtClean="0"/>
              <a:t>Restricted © Siemens Schweiz AG 2016  All rights reserved.</a:t>
            </a:r>
            <a:endParaRPr lang="en-US" sz="1000" b="1" noProof="0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1"/>
            <a:ext cx="12198350" cy="1268707"/>
          </a:xfrm>
          <a:prstGeom prst="rect">
            <a:avLst/>
          </a:prstGeom>
          <a:solidFill>
            <a:srgbClr val="ADBEC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8883" tIns="54442" rIns="108883" bIns="54442" anchor="ctr"/>
          <a:lstStyle/>
          <a:p>
            <a:endParaRPr lang="en-US" noProof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0" y="2"/>
            <a:ext cx="12198350" cy="126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529168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the style sheet to edit the title</a:t>
            </a:r>
          </a:p>
        </p:txBody>
      </p:sp>
      <p:sp>
        <p:nvSpPr>
          <p:cNvPr id="12" name="SM_SlideNumber"/>
          <p:cNvSpPr txBox="1"/>
          <p:nvPr/>
        </p:nvSpPr>
        <p:spPr>
          <a:xfrm>
            <a:off x="0" y="6600328"/>
            <a:ext cx="1872447" cy="259260"/>
          </a:xfrm>
          <a:prstGeom prst="rect">
            <a:avLst/>
          </a:prstGeom>
          <a:noFill/>
        </p:spPr>
        <p:txBody>
          <a:bodyPr wrap="square" lIns="643009" tIns="0" rIns="0" bIns="137175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smtClean="0">
                <a:solidFill>
                  <a:schemeClr val="tx1"/>
                </a:solidFill>
              </a:rPr>
              <a:t>Page </a:t>
            </a:r>
            <a:fld id="{0BE33A50-B4EB-4BEC-94D7-A9FD8A99BE91}" type="slidenum">
              <a:rPr lang="en-US" sz="1000" noProof="0" smtClean="0">
                <a:solidFill>
                  <a:schemeClr val="tx1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‹Nr.›</a:t>
            </a:fld>
            <a:r>
              <a:rPr lang="en-US" sz="1000" noProof="0" smtClean="0">
                <a:solidFill>
                  <a:schemeClr val="tx1"/>
                </a:solidFill>
              </a:rPr>
              <a:t> / 22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14" name="SM_Org"/>
          <p:cNvSpPr txBox="1"/>
          <p:nvPr/>
        </p:nvSpPr>
        <p:spPr>
          <a:xfrm>
            <a:off x="5522803" y="6600328"/>
            <a:ext cx="6675546" cy="259260"/>
          </a:xfrm>
          <a:prstGeom prst="rect">
            <a:avLst/>
          </a:prstGeom>
          <a:noFill/>
        </p:spPr>
        <p:txBody>
          <a:bodyPr wrap="square" lIns="0" tIns="0" rIns="441533" bIns="137175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smtClean="0">
                <a:solidFill>
                  <a:schemeClr val="tx1"/>
                </a:solidFill>
              </a:rPr>
              <a:t>Yilmaz Fatma / Building Technologies Division / BT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pic>
        <p:nvPicPr>
          <p:cNvPr id="15" name="Grafik 10" descr="SIE_Logo_Layer_Petrol_RGB_A3_76mm.wmf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75750" y="0"/>
            <a:ext cx="1440000" cy="806529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626490" y="1413542"/>
            <a:ext cx="10962259" cy="47525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90" r:id="rId3"/>
    <p:sldLayoutId id="2147483674" r:id="rId4"/>
    <p:sldLayoutId id="2147483694" r:id="rId5"/>
    <p:sldLayoutId id="2147483693" r:id="rId6"/>
    <p:sldLayoutId id="2147483695" r:id="rId7"/>
    <p:sldLayoutId id="2147483696" r:id="rId8"/>
    <p:sldLayoutId id="2147483689" r:id="rId9"/>
    <p:sldLayoutId id="2147483692" r:id="rId10"/>
    <p:sldLayoutId id="2147483670" r:id="rId11"/>
    <p:sldLayoutId id="2147483680" r:id="rId12"/>
    <p:sldLayoutId id="2147483683" r:id="rId13"/>
    <p:sldLayoutId id="2147483681" r:id="rId14"/>
    <p:sldLayoutId id="2147483682" r:id="rId15"/>
    <p:sldLayoutId id="2147483691" r:id="rId16"/>
    <p:sldLayoutId id="2147483684" r:id="rId17"/>
    <p:sldLayoutId id="2147483685" r:id="rId18"/>
    <p:sldLayoutId id="2147483686" r:id="rId19"/>
    <p:sldLayoutId id="2147483688" r:id="rId2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</a:defRPr>
      </a:lvl5pPr>
      <a:lvl6pPr marL="544414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charset="0"/>
        </a:defRPr>
      </a:lvl6pPr>
      <a:lvl7pPr marL="10888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charset="0"/>
        </a:defRPr>
      </a:lvl7pPr>
      <a:lvl8pPr marL="1633242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charset="0"/>
        </a:defRPr>
      </a:lvl8pPr>
      <a:lvl9pPr marL="2177656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80975" indent="-17938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61950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4292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4375" indent="-1714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453661" indent="-22494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998075" indent="-22494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542489" indent="-22494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3086903" indent="-22494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414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828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242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656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070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484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897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312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hyperlink" Target="Metadata%20Browser/" TargetMode="Externa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emaze.com/@AOLFFCFZ/itil-copy1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Cover_Title"/>
          <p:cNvSpPr>
            <a:spLocks noGrp="1" noChangeArrowheads="1"/>
          </p:cNvSpPr>
          <p:nvPr>
            <p:ph type="ctrTitle"/>
          </p:nvPr>
        </p:nvSpPr>
        <p:spPr>
          <a:xfrm>
            <a:off x="334608" y="4152278"/>
            <a:ext cx="11863742" cy="1485567"/>
          </a:xfrm>
        </p:spPr>
        <p:txBody>
          <a:bodyPr>
            <a:spAutoFit/>
          </a:bodyPr>
          <a:lstStyle/>
          <a:p>
            <a:r>
              <a:rPr lang="de-DE" dirty="0" smtClean="0"/>
              <a:t>Neuerstellung Bedienoberfläche für Testautomationstool TsNet</a:t>
            </a:r>
            <a:endParaRPr lang="en-US" dirty="0"/>
          </a:p>
        </p:txBody>
      </p:sp>
      <p:sp>
        <p:nvSpPr>
          <p:cNvPr id="20493" name="Cover_Subtitle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IPA, Präsentation zur individuellen praktischen </a:t>
            </a:r>
            <a:r>
              <a:rPr lang="en-US" dirty="0" smtClean="0"/>
              <a:t>Arbeit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5.2 Realisierung: Struktogramme </a:t>
            </a:r>
            <a:endParaRPr lang="de-DE" dirty="0"/>
          </a:p>
        </p:txBody>
      </p:sp>
      <p:pic>
        <p:nvPicPr>
          <p:cNvPr id="5122" name="Picture 2" descr="Y:\IPA Fatma Yilmaz\IPA Fatma Yilmaz - 08-04-2016\04_Realisieren\Struktogramme\_ActualiseTsNe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946413">
            <a:off x="408048" y="1699013"/>
            <a:ext cx="6269038" cy="2095500"/>
          </a:xfrm>
          <a:prstGeom prst="rect">
            <a:avLst/>
          </a:prstGeom>
          <a:noFill/>
        </p:spPr>
      </p:pic>
      <p:pic>
        <p:nvPicPr>
          <p:cNvPr id="5123" name="Picture 3" descr="Y:\IPA Fatma Yilmaz\IPA Fatma Yilmaz - 08-04-2016\04_Realisieren\Struktogramme\_ImportED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2571" y="2205658"/>
            <a:ext cx="5862646" cy="4209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5.3 Realisierung: Implementierung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54559" y="162959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82551" y="1701602"/>
            <a:ext cx="5832648" cy="38884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de-CH" dirty="0">
                <a:solidFill>
                  <a:schemeClr val="tx1"/>
                </a:solidFill>
              </a:rPr>
              <a:t>Wichtigste Funktionen </a:t>
            </a: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7" name="Picture 3" descr="Y:\IPA Fatma Yilmaz\20_Präsentation\Funktione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567" y="2061642"/>
            <a:ext cx="10812462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5.3.a Implementierung: Modify </a:t>
            </a:r>
            <a:endParaRPr lang="de-D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06887" y="1341562"/>
            <a:ext cx="5707279" cy="496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5.3.b Implementierung</a:t>
            </a:r>
            <a:r>
              <a:rPr lang="de-CH" dirty="0"/>
              <a:t>: Check List</a:t>
            </a:r>
            <a:endParaRPr lang="de-D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26567" y="2061642"/>
            <a:ext cx="11088687" cy="416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626567" y="1341562"/>
            <a:ext cx="11017224" cy="6480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Beispiel 1: Überprüfung </a:t>
            </a:r>
            <a:r>
              <a:rPr lang="de-DE" dirty="0" err="1">
                <a:solidFill>
                  <a:schemeClr val="tx1"/>
                </a:solidFill>
              </a:rPr>
              <a:t>failed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Info:  „Check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column</a:t>
            </a:r>
            <a:r>
              <a:rPr lang="de-DE" dirty="0">
                <a:solidFill>
                  <a:schemeClr val="tx1"/>
                </a:solidFill>
              </a:rPr>
              <a:t> alias Controller: </a:t>
            </a:r>
            <a:r>
              <a:rPr lang="de-DE" dirty="0" err="1">
                <a:solidFill>
                  <a:schemeClr val="tx1"/>
                </a:solidFill>
              </a:rPr>
              <a:t>empty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cells</a:t>
            </a:r>
            <a:r>
              <a:rPr lang="de-DE" dirty="0">
                <a:solidFill>
                  <a:schemeClr val="tx1"/>
                </a:solidFill>
              </a:rPr>
              <a:t>“, Status Device: „Error-List“ 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3002831" y="2277666"/>
            <a:ext cx="2016224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6027167" y="2277666"/>
            <a:ext cx="1224136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1130623" y="5302002"/>
            <a:ext cx="864096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154959" y="3069754"/>
            <a:ext cx="1224136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5.3.b Implementierung: </a:t>
            </a:r>
            <a:r>
              <a:rPr lang="de-CH" dirty="0"/>
              <a:t>Check List</a:t>
            </a:r>
            <a:endParaRPr lang="de-D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26567" y="2061642"/>
            <a:ext cx="11088687" cy="401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626567" y="1341562"/>
            <a:ext cx="10945216" cy="7920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Beispiel 2: Überprüfung </a:t>
            </a:r>
            <a:r>
              <a:rPr lang="de-DE" dirty="0" err="1">
                <a:solidFill>
                  <a:schemeClr val="tx1"/>
                </a:solidFill>
              </a:rPr>
              <a:t>failed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  <a:p>
            <a:pPr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Info: „Not Unique: Check the red cells“, Status Device: „Error-List“ </a:t>
            </a: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002831" y="2277666"/>
            <a:ext cx="2016224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6027167" y="2277666"/>
            <a:ext cx="936104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1058615" y="5302002"/>
            <a:ext cx="936104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6387207" y="5302002"/>
            <a:ext cx="936104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298975" y="3069754"/>
            <a:ext cx="936104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5.3.c Implementierung: Check </a:t>
            </a:r>
            <a:r>
              <a:rPr lang="de-CH" dirty="0"/>
              <a:t>Devices</a:t>
            </a:r>
            <a:endParaRPr lang="de-DE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27063" y="1957733"/>
            <a:ext cx="11088687" cy="406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626567" y="1341562"/>
            <a:ext cx="10873208" cy="720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Beispiel 1: Überprüfung ok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Info: „all devices are Okay “, Status Device: „OK-Devices “ 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6459215" y="5013970"/>
            <a:ext cx="5256584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3362871" y="2205658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883151" y="2205658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8259415" y="2997746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5.3.d Implementierung</a:t>
            </a:r>
            <a:r>
              <a:rPr lang="de-CH" dirty="0"/>
              <a:t>: Import </a:t>
            </a:r>
            <a:r>
              <a:rPr lang="de-CH" dirty="0" smtClean="0"/>
              <a:t>EDE</a:t>
            </a:r>
            <a:endParaRPr lang="de-DE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146847" y="1629594"/>
            <a:ext cx="67532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5.3.e Implementierung</a:t>
            </a:r>
            <a:r>
              <a:rPr lang="de-CH" dirty="0"/>
              <a:t>: Delete</a:t>
            </a:r>
            <a:endParaRPr lang="de-DE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715359" y="1412875"/>
            <a:ext cx="4912094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5.3.f Implementierung</a:t>
            </a:r>
            <a:r>
              <a:rPr lang="de-CH" dirty="0"/>
              <a:t>: Tidy Up</a:t>
            </a:r>
            <a:endParaRPr lang="de-DE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763918" y="1412875"/>
            <a:ext cx="4814977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Kontrolle: Umgebung und 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285750">
              <a:buFont typeface="Wingdings" panose="05000000000000000000" pitchFamily="2" charset="2"/>
              <a:buChar char="§"/>
            </a:pPr>
            <a:r>
              <a:rPr lang="de-CH" dirty="0"/>
              <a:t>Standard PC mit Windows 7 Enterprise</a:t>
            </a:r>
          </a:p>
          <a:p>
            <a:pPr marL="463550" indent="-285750">
              <a:buFont typeface="Wingdings" panose="05000000000000000000" pitchFamily="2" charset="2"/>
              <a:buChar char="§"/>
            </a:pPr>
            <a:r>
              <a:rPr lang="de-CH" dirty="0"/>
              <a:t>Microsoft Office Excel 2007</a:t>
            </a:r>
          </a:p>
          <a:p>
            <a:pPr marL="463550" indent="-285750">
              <a:buFont typeface="Wingdings" panose="05000000000000000000" pitchFamily="2" charset="2"/>
              <a:buChar char="§"/>
            </a:pPr>
            <a:r>
              <a:rPr lang="de-CH" dirty="0"/>
              <a:t>White-Box-Test</a:t>
            </a:r>
          </a:p>
          <a:p>
            <a:pPr marL="642938" lvl="1" indent="-285750"/>
            <a:r>
              <a:rPr lang="de-CH" dirty="0"/>
              <a:t>Definition während Realisierung</a:t>
            </a:r>
          </a:p>
          <a:p>
            <a:pPr marL="642938" lvl="1" indent="-285750"/>
            <a:r>
              <a:rPr lang="de-CH" dirty="0"/>
              <a:t>Ausführen nach Realisierung</a:t>
            </a:r>
          </a:p>
          <a:p>
            <a:pPr marL="642938" lvl="1" indent="-285750"/>
            <a:r>
              <a:rPr lang="de-CH" dirty="0"/>
              <a:t>4 Testfällen erforderten Code-Überarbeitung</a:t>
            </a:r>
          </a:p>
          <a:p>
            <a:pPr marL="463550" indent="-285750">
              <a:buFont typeface="Wingdings" panose="05000000000000000000" pitchFamily="2" charset="2"/>
              <a:buChar char="§"/>
            </a:pPr>
            <a:r>
              <a:rPr lang="de-CH" dirty="0"/>
              <a:t>Akzeptanztest </a:t>
            </a:r>
          </a:p>
          <a:p>
            <a:pPr marL="642938" lvl="1" indent="-285750"/>
            <a:r>
              <a:rPr lang="de-CH" dirty="0"/>
              <a:t>Definition während Entscheidung</a:t>
            </a:r>
          </a:p>
          <a:p>
            <a:pPr marL="642938" lvl="1" indent="-285750"/>
            <a:r>
              <a:rPr lang="de-CH" dirty="0"/>
              <a:t>Ausführen durch Berit Klinger</a:t>
            </a:r>
          </a:p>
          <a:p>
            <a:pPr marL="642938" lvl="1" indent="-285750"/>
            <a:r>
              <a:rPr lang="de-CH" dirty="0"/>
              <a:t>Alle Testfälle haben Erwartungen erfüllt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	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CH" dirty="0"/>
              <a:t>Ausgangslage</a:t>
            </a:r>
          </a:p>
          <a:p>
            <a:pPr marL="523875" lvl="1" indent="-342900">
              <a:buNone/>
            </a:pP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1.1  Siemens</a:t>
            </a:r>
          </a:p>
          <a:p>
            <a:pPr marL="523875" lvl="1" indent="-342900">
              <a:buNone/>
            </a:pP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1.2  TsNet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/>
              <a:t>Aufgabenstellung</a:t>
            </a:r>
            <a:endParaRPr lang="de-CH" dirty="0"/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Zeitplan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Projektorganisation </a:t>
            </a:r>
          </a:p>
          <a:p>
            <a:pPr marL="523875" lvl="1" indent="-342900">
              <a:buNone/>
            </a:pP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4.1  Datensicherung</a:t>
            </a:r>
          </a:p>
          <a:p>
            <a:pPr marL="523875" lvl="1" indent="-342900">
              <a:buNone/>
            </a:pP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4.2  Projektmanagementmethode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Realisierung  </a:t>
            </a:r>
          </a:p>
          <a:p>
            <a:pPr marL="523875" lvl="1" indent="-342900">
              <a:buNone/>
            </a:pP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5.1  Erstellung der Bedienoberfläche</a:t>
            </a:r>
          </a:p>
          <a:p>
            <a:pPr marL="523875" lvl="1" indent="-342900">
              <a:buNone/>
            </a:pP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5.2  Struktogramme</a:t>
            </a:r>
          </a:p>
          <a:p>
            <a:pPr marL="523875" lvl="1" indent="-342900">
              <a:buNone/>
            </a:pP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5.3  Implementierung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Kontrolle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Fazit</a:t>
            </a:r>
            <a:endParaRPr lang="de-CH" dirty="0"/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Demo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54559" y="162959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26567" y="1485578"/>
            <a:ext cx="8424936" cy="22322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63550" indent="-285750">
              <a:buFont typeface="Wingdings" panose="05000000000000000000" pitchFamily="2" charset="2"/>
              <a:buChar char="§"/>
            </a:pPr>
            <a:r>
              <a:rPr lang="de-CH" dirty="0">
                <a:solidFill>
                  <a:schemeClr val="tx1"/>
                </a:solidFill>
              </a:rPr>
              <a:t>Anforderungen erfüllt</a:t>
            </a:r>
          </a:p>
          <a:p>
            <a:pPr marL="463550" indent="-285750">
              <a:buFont typeface="Wingdings" panose="05000000000000000000" pitchFamily="2" charset="2"/>
              <a:buChar char="§"/>
            </a:pPr>
            <a:r>
              <a:rPr lang="de-CH" dirty="0">
                <a:solidFill>
                  <a:schemeClr val="tx1"/>
                </a:solidFill>
              </a:rPr>
              <a:t>Stand wie erwartet</a:t>
            </a:r>
          </a:p>
          <a:p>
            <a:pPr marL="463550" indent="-285750">
              <a:buFont typeface="Wingdings" panose="05000000000000000000" pitchFamily="2" charset="2"/>
              <a:buChar char="§"/>
            </a:pPr>
            <a:r>
              <a:rPr lang="de-CH" dirty="0">
                <a:solidFill>
                  <a:schemeClr val="tx1"/>
                </a:solidFill>
              </a:rPr>
              <a:t>Zufrieden mit Projektplanung</a:t>
            </a:r>
          </a:p>
          <a:p>
            <a:pPr marL="463550" indent="-285750">
              <a:buFont typeface="Wingdings" panose="05000000000000000000" pitchFamily="2" charset="2"/>
              <a:buChar char="§"/>
            </a:pPr>
            <a:r>
              <a:rPr lang="de-CH" dirty="0">
                <a:solidFill>
                  <a:schemeClr val="tx1"/>
                </a:solidFill>
              </a:rPr>
              <a:t>Zielorientiertes Arbeitsverhalten verbessert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-21506" y="-26590"/>
            <a:ext cx="12219856" cy="68853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759606">
            <a:off x="1188486" y="1440381"/>
            <a:ext cx="9723003" cy="388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62871" y="1845618"/>
            <a:ext cx="5432634" cy="305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>
            <a:hlinkClick r:id="rId5" action="ppaction://hlinkfile"/>
          </p:cNvPr>
          <p:cNvSpPr txBox="1"/>
          <p:nvPr/>
        </p:nvSpPr>
        <p:spPr>
          <a:xfrm>
            <a:off x="4442991" y="2493690"/>
            <a:ext cx="3888432" cy="8002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8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de-DE" sz="6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 bwMode="auto">
          <a:xfrm>
            <a:off x="-21506" y="-26590"/>
            <a:ext cx="12219856" cy="68853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5" name="Titel 8"/>
          <p:cNvSpPr txBox="1">
            <a:spLocks/>
          </p:cNvSpPr>
          <p:nvPr/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529168" bIns="2340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		Danke für Ihre Aufmerksamkeit</a:t>
            </a:r>
            <a:endParaRPr kumimoji="0" lang="de-DE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Picture 4" descr="http://deelightbakery.com/wp-content/uploads/2013/03/Thank-you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94919" y="2132856"/>
            <a:ext cx="4680520" cy="29300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1.1 Ausgangslage: Siemens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/>
              <a:t>Gebäudeautomatisierung</a:t>
            </a:r>
          </a:p>
          <a:p>
            <a:pPr marL="466725" lvl="1" indent="-285750"/>
            <a:r>
              <a:rPr lang="de-CH" dirty="0"/>
              <a:t>Brandmeldung und Löschung</a:t>
            </a:r>
          </a:p>
          <a:p>
            <a:pPr marL="466725" lvl="1" indent="-285750"/>
            <a:r>
              <a:rPr lang="de-CH" dirty="0"/>
              <a:t>Heizung</a:t>
            </a:r>
          </a:p>
          <a:p>
            <a:pPr marL="466725" lvl="1" indent="-285750"/>
            <a:r>
              <a:rPr lang="de-CH" dirty="0"/>
              <a:t>Lüftung </a:t>
            </a:r>
          </a:p>
          <a:p>
            <a:pPr marL="466725" lvl="1" indent="-285750"/>
            <a:r>
              <a:rPr lang="de-CH" dirty="0"/>
              <a:t>Beleuchtung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1.2 Ausgangslage: TsNet 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27063" y="1418752"/>
            <a:ext cx="11088687" cy="474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gende mit Linie 1 (Rahmen und Markierungsleiste) 5"/>
          <p:cNvSpPr/>
          <p:nvPr/>
        </p:nvSpPr>
        <p:spPr bwMode="auto">
          <a:xfrm>
            <a:off x="1202631" y="2133650"/>
            <a:ext cx="1728192" cy="2016224"/>
          </a:xfrm>
          <a:prstGeom prst="accentBorderCallout1">
            <a:avLst>
              <a:gd name="adj1" fmla="val 18750"/>
              <a:gd name="adj2" fmla="val -8333"/>
              <a:gd name="adj3" fmla="val 44471"/>
              <a:gd name="adj4" fmla="val -41272"/>
            </a:avLst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 rot="16200000">
            <a:off x="-417549" y="2961742"/>
            <a:ext cx="1800200" cy="4320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dirty="0">
                <a:solidFill>
                  <a:schemeClr val="tx1"/>
                </a:solidFill>
              </a:rPr>
              <a:t>IPA – TsNet V2</a:t>
            </a:r>
            <a:endParaRPr lang="de-DE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Aufgabenstellung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/>
              <a:t>Erstellung der Bedienoberfläche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Führen eines Status, der den aktuellen Stand der Eingaben darstellt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Prüfen der Plausibilität der eingegebenen Daten untereinander und mit anderen Arbeitsblättern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Import von Daten aus einem .csv- File </a:t>
            </a:r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Zeitplan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98608" y="1341274"/>
            <a:ext cx="9825103" cy="511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4.1 Projektorganisation: Datensicherung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599" y="1701602"/>
            <a:ext cx="316032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7167" y="1701602"/>
            <a:ext cx="298356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842591" y="5374010"/>
            <a:ext cx="324036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dirty="0">
                <a:solidFill>
                  <a:schemeClr val="tx1"/>
                </a:solidFill>
              </a:rPr>
              <a:t>Backup, Siemens Server </a:t>
            </a: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027167" y="5518026"/>
            <a:ext cx="324036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dirty="0">
                <a:solidFill>
                  <a:schemeClr val="tx1"/>
                </a:solidFill>
              </a:rPr>
              <a:t>Backup, Festplatte</a:t>
            </a:r>
            <a:endParaRPr lang="de-DE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4.2 Projektorganisation: Projektmanagementmethode</a:t>
            </a:r>
            <a:endParaRPr lang="de-D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81552" y="1629594"/>
            <a:ext cx="6779077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914599" y="1989634"/>
            <a:ext cx="3384376" cy="37444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Abkürzung IPERKA steht für:</a:t>
            </a:r>
          </a:p>
          <a:p>
            <a:r>
              <a:rPr lang="de-DE" dirty="0">
                <a:solidFill>
                  <a:schemeClr val="tx1"/>
                </a:solidFill>
              </a:rPr>
              <a:t> </a:t>
            </a:r>
          </a:p>
          <a:p>
            <a:r>
              <a:rPr lang="de-DE" dirty="0">
                <a:solidFill>
                  <a:schemeClr val="tx1"/>
                </a:solidFill>
              </a:rPr>
              <a:t>1) Informieren</a:t>
            </a:r>
          </a:p>
          <a:p>
            <a:r>
              <a:rPr lang="de-DE" dirty="0">
                <a:solidFill>
                  <a:schemeClr val="tx1"/>
                </a:solidFill>
              </a:rPr>
              <a:t>2) Planen </a:t>
            </a:r>
          </a:p>
          <a:p>
            <a:r>
              <a:rPr lang="de-DE" dirty="0">
                <a:solidFill>
                  <a:schemeClr val="tx1"/>
                </a:solidFill>
              </a:rPr>
              <a:t>3) Entscheiden </a:t>
            </a:r>
          </a:p>
          <a:p>
            <a:r>
              <a:rPr lang="de-DE" dirty="0">
                <a:solidFill>
                  <a:schemeClr val="tx1"/>
                </a:solidFill>
              </a:rPr>
              <a:t>4) Realisieren </a:t>
            </a:r>
          </a:p>
          <a:p>
            <a:r>
              <a:rPr lang="de-DE" dirty="0">
                <a:solidFill>
                  <a:schemeClr val="tx1"/>
                </a:solidFill>
              </a:rPr>
              <a:t>5) Kontrollieren </a:t>
            </a:r>
          </a:p>
          <a:p>
            <a:r>
              <a:rPr lang="de-DE" dirty="0">
                <a:solidFill>
                  <a:schemeClr val="tx1"/>
                </a:solidFill>
              </a:rPr>
              <a:t>6) Auswerten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95119" y="6094090"/>
            <a:ext cx="410445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dirty="0">
                <a:solidFill>
                  <a:schemeClr val="tx1"/>
                </a:solidFill>
              </a:rPr>
              <a:t>IPERKA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5.1 Realisierung: Erstellung </a:t>
            </a:r>
            <a:r>
              <a:rPr lang="de-CH" dirty="0"/>
              <a:t>der Bedienoberfläche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390" y="1485578"/>
            <a:ext cx="11715441" cy="404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879BAA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non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352</Words>
  <Application>Microsoft Office PowerPoint</Application>
  <PresentationFormat>Benutzerdefiniert</PresentationFormat>
  <Paragraphs>102</Paragraphs>
  <Slides>22</Slides>
  <Notes>21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blank</vt:lpstr>
      <vt:lpstr>Neuerstellung Bedienoberfläche für Testautomationstool TsNet</vt:lpstr>
      <vt:lpstr>Inhaltsverzeichnis  </vt:lpstr>
      <vt:lpstr>1.1 Ausgangslage: Siemens</vt:lpstr>
      <vt:lpstr>1.2 Ausgangslage: TsNet </vt:lpstr>
      <vt:lpstr>2. Aufgabenstellung </vt:lpstr>
      <vt:lpstr>3. Zeitplan</vt:lpstr>
      <vt:lpstr>4.1 Projektorganisation: Datensicherung</vt:lpstr>
      <vt:lpstr>4.2 Projektorganisation: Projektmanagementmethode</vt:lpstr>
      <vt:lpstr>5.1 Realisierung: Erstellung der Bedienoberfläche</vt:lpstr>
      <vt:lpstr>5.2 Realisierung: Struktogramme </vt:lpstr>
      <vt:lpstr>5.3 Realisierung: Implementierung</vt:lpstr>
      <vt:lpstr>5.3.a Implementierung: Modify </vt:lpstr>
      <vt:lpstr>5.3.b Implementierung: Check List</vt:lpstr>
      <vt:lpstr>5.3.b Implementierung: Check List</vt:lpstr>
      <vt:lpstr>5.3.c Implementierung: Check Devices</vt:lpstr>
      <vt:lpstr>5.3.d Implementierung: Import EDE</vt:lpstr>
      <vt:lpstr>5.3.e Implementierung: Delete</vt:lpstr>
      <vt:lpstr>5.3.f Implementierung: Tidy Up</vt:lpstr>
      <vt:lpstr>Kontrolle: Umgebung und Ablauf</vt:lpstr>
      <vt:lpstr>Fazit</vt:lpstr>
      <vt:lpstr>Folie 21</vt:lpstr>
      <vt:lpstr>Folie 22</vt:lpstr>
    </vt:vector>
  </TitlesOfParts>
  <Company>Siemens Schweiz AG,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Neuerstellung Bedienoberfläche für Testautomationstool TsNet</dc:title>
  <dc:subject>Project, Subject/Subtitle, Arial 20 pt.</dc:subject>
  <dc:creator>Yilmaz Fatma</dc:creator>
  <cp:lastModifiedBy>Fatma Yilmaz</cp:lastModifiedBy>
  <cp:revision>209</cp:revision>
  <cp:lastPrinted>2012-10-29T09:59:01Z</cp:lastPrinted>
  <dcterms:created xsi:type="dcterms:W3CDTF">2016-04-11T10:50:33Z</dcterms:created>
  <dcterms:modified xsi:type="dcterms:W3CDTF">2016-05-09T09:55:48Z</dcterms:modified>
  <cp:category>ProjectRecord</cp:category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bSysInfo">
    <vt:lpwstr>G</vt:lpwstr>
  </property>
  <property fmtid="{D5CDD505-2E9C-101B-9397-08002B2CF9AE}" pid="3" name="Product">
    <vt:lpwstr/>
  </property>
  <property fmtid="{D5CDD505-2E9C-101B-9397-08002B2CF9AE}" pid="4" name="Project">
    <vt:lpwstr/>
  </property>
  <property fmtid="{D5CDD505-2E9C-101B-9397-08002B2CF9AE}" pid="5" name="wbPID">
    <vt:lpwstr/>
  </property>
  <property fmtid="{D5CDD505-2E9C-101B-9397-08002B2CF9AE}" pid="6" name="wbDocCategory">
    <vt:lpwstr>ProjectRecord</vt:lpwstr>
  </property>
  <property fmtid="{D5CDD505-2E9C-101B-9397-08002B2CF9AE}" pid="7" name="wbDocType">
    <vt:lpwstr>Unknown</vt:lpwstr>
  </property>
  <property fmtid="{D5CDD505-2E9C-101B-9397-08002B2CF9AE}" pid="8" name="wbDocGroup">
    <vt:lpwstr>?</vt:lpwstr>
  </property>
  <property fmtid="{D5CDD505-2E9C-101B-9397-08002B2CF9AE}" pid="9" name="wbDMS">
    <vt:lpwstr>ProjectShare</vt:lpwstr>
  </property>
  <property fmtid="{D5CDD505-2E9C-101B-9397-08002B2CF9AE}" pid="10" name="wbRevDMS">
    <vt:lpwstr/>
  </property>
  <property fmtid="{D5CDD505-2E9C-101B-9397-08002B2CF9AE}" pid="11" name="wbBaseline">
    <vt:lpwstr/>
  </property>
  <property fmtid="{D5CDD505-2E9C-101B-9397-08002B2CF9AE}" pid="12" name="wbDocCode">
    <vt:lpwstr/>
  </property>
  <property fmtid="{D5CDD505-2E9C-101B-9397-08002B2CF9AE}" pid="13" name="wbLanguage">
    <vt:lpwstr>EN</vt:lpwstr>
  </property>
  <property fmtid="{D5CDD505-2E9C-101B-9397-08002B2CF9AE}" pid="14" name="wbProofing">
    <vt:lpwstr>0</vt:lpwstr>
  </property>
  <property fmtid="{D5CDD505-2E9C-101B-9397-08002B2CF9AE}" pid="15" name="wbRevision">
    <vt:lpwstr>1</vt:lpwstr>
  </property>
  <property fmtid="{D5CDD505-2E9C-101B-9397-08002B2CF9AE}" pid="16" name="wbRevisionDate">
    <vt:lpwstr>29.04.2016</vt:lpwstr>
  </property>
  <property fmtid="{D5CDD505-2E9C-101B-9397-08002B2CF9AE}" pid="17" name="wbEffectiveDate">
    <vt:lpwstr>29.04.2016</vt:lpwstr>
  </property>
  <property fmtid="{D5CDD505-2E9C-101B-9397-08002B2CF9AE}" pid="18" name="wbExpirationDate">
    <vt:lpwstr/>
  </property>
  <property fmtid="{D5CDD505-2E9C-101B-9397-08002B2CF9AE}" pid="19" name="wbStatusID">
    <vt:lpwstr>Final</vt:lpwstr>
  </property>
  <property fmtid="{D5CDD505-2E9C-101B-9397-08002B2CF9AE}" pid="20" name="wbStatus">
    <vt:lpwstr>Final - without Approval</vt:lpwstr>
  </property>
  <property fmtid="{D5CDD505-2E9C-101B-9397-08002B2CF9AE}" pid="21" name="wbAuthor">
    <vt:lpwstr>Yilmaz Fatma</vt:lpwstr>
  </property>
  <property fmtid="{D5CDD505-2E9C-101B-9397-08002B2CF9AE}" pid="22" name="wbCoAuthor">
    <vt:lpwstr/>
  </property>
  <property fmtid="{D5CDD505-2E9C-101B-9397-08002B2CF9AE}" pid="23" name="wbResponsible">
    <vt:lpwstr>fatma.yilmaz@siemens.com</vt:lpwstr>
  </property>
  <property fmtid="{D5CDD505-2E9C-101B-9397-08002B2CF9AE}" pid="24" name="wbCompany">
    <vt:lpwstr>Siemens Schweiz AG, </vt:lpwstr>
  </property>
  <property fmtid="{D5CDD505-2E9C-101B-9397-08002B2CF9AE}" pid="25" name="wbOrgUnit">
    <vt:lpwstr>Control Products &amp; Systems</vt:lpwstr>
  </property>
  <property fmtid="{D5CDD505-2E9C-101B-9397-08002B2CF9AE}" pid="26" name="wbCopyright">
    <vt:lpwstr>Siemens Schweiz AG</vt:lpwstr>
  </property>
  <property fmtid="{D5CDD505-2E9C-101B-9397-08002B2CF9AE}" pid="27" name="wbClassID">
    <vt:lpwstr>Internal</vt:lpwstr>
  </property>
  <property fmtid="{D5CDD505-2E9C-101B-9397-08002B2CF9AE}" pid="28" name="wbClass">
    <vt:lpwstr>Restricted</vt:lpwstr>
  </property>
  <property fmtid="{D5CDD505-2E9C-101B-9397-08002B2CF9AE}" pid="29" name="wbLabel1">
    <vt:lpwstr/>
  </property>
  <property fmtid="{D5CDD505-2E9C-101B-9397-08002B2CF9AE}" pid="30" name="wbCustom1">
    <vt:lpwstr/>
  </property>
  <property fmtid="{D5CDD505-2E9C-101B-9397-08002B2CF9AE}" pid="31" name="wbLabel2">
    <vt:lpwstr/>
  </property>
  <property fmtid="{D5CDD505-2E9C-101B-9397-08002B2CF9AE}" pid="32" name="wbCustom2">
    <vt:lpwstr/>
  </property>
  <property fmtid="{D5CDD505-2E9C-101B-9397-08002B2CF9AE}" pid="33" name="wbLabel3">
    <vt:lpwstr/>
  </property>
  <property fmtid="{D5CDD505-2E9C-101B-9397-08002B2CF9AE}" pid="34" name="wbCustom3">
    <vt:lpwstr/>
  </property>
  <property fmtid="{D5CDD505-2E9C-101B-9397-08002B2CF9AE}" pid="35" name="wbLabel4">
    <vt:lpwstr/>
  </property>
  <property fmtid="{D5CDD505-2E9C-101B-9397-08002B2CF9AE}" pid="36" name="wbCustom4">
    <vt:lpwstr/>
  </property>
  <property fmtid="{D5CDD505-2E9C-101B-9397-08002B2CF9AE}" pid="37" name="wbLabel5">
    <vt:lpwstr/>
  </property>
  <property fmtid="{D5CDD505-2E9C-101B-9397-08002B2CF9AE}" pid="38" name="wbCustom5">
    <vt:lpwstr/>
  </property>
  <property fmtid="{D5CDD505-2E9C-101B-9397-08002B2CF9AE}" pid="39" name="wbLabel6">
    <vt:lpwstr/>
  </property>
  <property fmtid="{D5CDD505-2E9C-101B-9397-08002B2CF9AE}" pid="40" name="wbCustom6">
    <vt:lpwstr/>
  </property>
  <property fmtid="{D5CDD505-2E9C-101B-9397-08002B2CF9AE}" pid="41" name="wbLabel7">
    <vt:lpwstr/>
  </property>
  <property fmtid="{D5CDD505-2E9C-101B-9397-08002B2CF9AE}" pid="42" name="wbCustom7">
    <vt:lpwstr/>
  </property>
  <property fmtid="{D5CDD505-2E9C-101B-9397-08002B2CF9AE}" pid="43" name="wbLabel8">
    <vt:lpwstr/>
  </property>
  <property fmtid="{D5CDD505-2E9C-101B-9397-08002B2CF9AE}" pid="44" name="wbCustom8">
    <vt:lpwstr/>
  </property>
  <property fmtid="{D5CDD505-2E9C-101B-9397-08002B2CF9AE}" pid="45" name="wbTemplate">
    <vt:lpwstr>pptStandard;20;2013-01-31;dh3531</vt:lpwstr>
  </property>
  <property fmtid="{D5CDD505-2E9C-101B-9397-08002B2CF9AE}" pid="46" name="wbTargetCategory">
    <vt:lpwstr>ProjectRecord</vt:lpwstr>
  </property>
  <property fmtid="{D5CDD505-2E9C-101B-9397-08002B2CF9AE}" pid="47" name="wbTargetType">
    <vt:lpwstr>Unknown</vt:lpwstr>
  </property>
  <property fmtid="{D5CDD505-2E9C-101B-9397-08002B2CF9AE}" pid="48" name="wbTargetGroup">
    <vt:lpwstr>?</vt:lpwstr>
  </property>
  <property fmtid="{D5CDD505-2E9C-101B-9397-08002B2CF9AE}" pid="49" name="wbStyle">
    <vt:lpwstr>workbook</vt:lpwstr>
  </property>
  <property fmtid="{D5CDD505-2E9C-101B-9397-08002B2CF9AE}" pid="50" name="wbShowInfo">
    <vt:lpwstr/>
  </property>
  <property fmtid="{D5CDD505-2E9C-101B-9397-08002B2CF9AE}" pid="51" name="wbInit">
    <vt:lpwstr>DEFAULT</vt:lpwstr>
  </property>
  <property fmtid="{D5CDD505-2E9C-101B-9397-08002B2CF9AE}" pid="52" name="wbDocAttr">
    <vt:lpwstr/>
  </property>
  <property fmtid="{D5CDD505-2E9C-101B-9397-08002B2CF9AE}" pid="53" name="wbValidOrg">
    <vt:lpwstr/>
  </property>
  <property fmtid="{D5CDD505-2E9C-101B-9397-08002B2CF9AE}" pid="54" name="wbValidLocation">
    <vt:lpwstr/>
  </property>
  <property fmtid="{D5CDD505-2E9C-101B-9397-08002B2CF9AE}" pid="55" name="wbProcessCode">
    <vt:lpwstr/>
  </property>
  <property fmtid="{D5CDD505-2E9C-101B-9397-08002B2CF9AE}" pid="56" name="wbApplInfo">
    <vt:lpwstr>Microsoft PowerPoint, 12.0</vt:lpwstr>
  </property>
  <property fmtid="{D5CDD505-2E9C-101B-9397-08002B2CF9AE}" pid="57" name="wbRevText">
    <vt:lpwstr/>
  </property>
  <property fmtid="{D5CDD505-2E9C-101B-9397-08002B2CF9AE}" pid="58" name="wbRevBy">
    <vt:lpwstr>Yilmaz Fatma</vt:lpwstr>
  </property>
  <property fmtid="{D5CDD505-2E9C-101B-9397-08002B2CF9AE}" pid="59" name="Owner">
    <vt:lpwstr>fatma.yilmaz@siemens.com</vt:lpwstr>
  </property>
  <property fmtid="{D5CDD505-2E9C-101B-9397-08002B2CF9AE}" pid="60" name="Status">
    <vt:lpwstr>Valid</vt:lpwstr>
  </property>
  <property fmtid="{D5CDD505-2E9C-101B-9397-08002B2CF9AE}" pid="61" name="wbDotRevision">
    <vt:lpwstr>15022</vt:lpwstr>
  </property>
  <property fmtid="{D5CDD505-2E9C-101B-9397-08002B2CF9AE}" pid="62" name="wbDocUpdate">
    <vt:lpwstr>1</vt:lpwstr>
  </property>
  <property fmtid="{D5CDD505-2E9C-101B-9397-08002B2CF9AE}" pid="63" name="wbLayout">
    <vt:lpwstr>siemens 2013.wb1</vt:lpwstr>
  </property>
</Properties>
</file>