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846" r:id="rId2"/>
    <p:sldId id="866" r:id="rId3"/>
    <p:sldId id="877" r:id="rId4"/>
    <p:sldId id="868" r:id="rId5"/>
    <p:sldId id="869" r:id="rId6"/>
    <p:sldId id="867" r:id="rId7"/>
    <p:sldId id="871" r:id="rId8"/>
    <p:sldId id="873" r:id="rId9"/>
    <p:sldId id="882" r:id="rId10"/>
    <p:sldId id="874" r:id="rId11"/>
    <p:sldId id="870" r:id="rId12"/>
    <p:sldId id="865" r:id="rId13"/>
    <p:sldId id="876" r:id="rId14"/>
    <p:sldId id="878" r:id="rId15"/>
    <p:sldId id="875" r:id="rId16"/>
    <p:sldId id="880" r:id="rId17"/>
    <p:sldId id="879" r:id="rId18"/>
    <p:sldId id="881" r:id="rId1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</p:showPr>
  <p:clrMru>
    <a:srgbClr val="D7D7CD"/>
    <a:srgbClr val="879BAA"/>
    <a:srgbClr val="ADBECB"/>
    <a:srgbClr val="233746"/>
    <a:srgbClr val="AFB9C3"/>
    <a:srgbClr val="646E78"/>
    <a:srgbClr val="505A64"/>
    <a:srgbClr val="990000"/>
    <a:srgbClr val="006487"/>
    <a:srgbClr val="647D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2" autoAdjust="0"/>
    <p:restoredTop sz="76667" autoAdjust="0"/>
  </p:normalViewPr>
  <p:slideViewPr>
    <p:cSldViewPr showGuides="1">
      <p:cViewPr varScale="1">
        <p:scale>
          <a:sx n="79" d="100"/>
          <a:sy n="79" d="100"/>
        </p:scale>
        <p:origin x="-78" y="-25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2100" y="-102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6797675" cy="677481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11548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t" anchorCtr="0" compatLnSpc="1">
            <a:prstTxWarp prst="textNoShape">
              <a:avLst/>
            </a:prstTxWarp>
          </a:bodyPr>
          <a:lstStyle>
            <a:lvl1pPr defTabSz="909782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75488" y="0"/>
            <a:ext cx="3122187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t" anchorCtr="0" compatLnSpc="1">
            <a:prstTxWarp prst="textNoShape">
              <a:avLst/>
            </a:prstTxWarp>
          </a:bodyPr>
          <a:lstStyle>
            <a:lvl1pPr algn="r" defTabSz="909782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90812"/>
            <a:ext cx="3111548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b" anchorCtr="0" compatLnSpc="1">
            <a:prstTxWarp prst="textNoShape">
              <a:avLst/>
            </a:prstTxWarp>
          </a:bodyPr>
          <a:lstStyle>
            <a:lvl1pPr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75488" y="9390812"/>
            <a:ext cx="3122187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b" anchorCtr="0" compatLnSpc="1">
            <a:prstTxWarp prst="textNoShape">
              <a:avLst/>
            </a:prstTxWarp>
          </a:bodyPr>
          <a:lstStyle>
            <a:lvl1pPr algn="r"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11548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t" anchorCtr="0" compatLnSpc="1">
            <a:prstTxWarp prst="textNoShape">
              <a:avLst/>
            </a:prstTxWarp>
          </a:bodyPr>
          <a:lstStyle>
            <a:lvl1pPr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86128" y="0"/>
            <a:ext cx="3110028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t" anchorCtr="0" compatLnSpc="1">
            <a:prstTxWarp prst="textNoShape">
              <a:avLst/>
            </a:prstTxWarp>
          </a:bodyPr>
          <a:lstStyle>
            <a:lvl1pPr algn="r"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008" y="4677699"/>
            <a:ext cx="6341659" cy="442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90812"/>
            <a:ext cx="3111548" cy="5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b" anchorCtr="0" compatLnSpc="1">
            <a:prstTxWarp prst="textNoShape">
              <a:avLst/>
            </a:prstTxWarp>
          </a:bodyPr>
          <a:lstStyle>
            <a:lvl1pPr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86128" y="9390812"/>
            <a:ext cx="3110028" cy="5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b" anchorCtr="0" compatLnSpc="1">
            <a:prstTxWarp prst="textNoShape">
              <a:avLst/>
            </a:prstTxWarp>
          </a:bodyPr>
          <a:lstStyle>
            <a:lvl1pPr algn="r"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Verschaltungen</a:t>
            </a:r>
            <a:r>
              <a:rPr lang="de-CH" dirty="0" smtClean="0"/>
              <a:t> in einer </a:t>
            </a:r>
            <a:r>
              <a:rPr lang="de-CH" dirty="0" err="1" smtClean="0"/>
              <a:t>xml</a:t>
            </a:r>
            <a:r>
              <a:rPr lang="de-CH" dirty="0" smtClean="0"/>
              <a:t> Export</a:t>
            </a:r>
            <a:r>
              <a:rPr lang="de-CH" baseline="0" dirty="0" smtClean="0"/>
              <a:t> Datei</a:t>
            </a:r>
            <a:r>
              <a:rPr lang="de-CH" dirty="0" smtClean="0"/>
              <a:t> von TIA-</a:t>
            </a:r>
            <a:r>
              <a:rPr lang="de-CH" baseline="0" dirty="0" smtClean="0"/>
              <a:t>Portal</a:t>
            </a:r>
            <a:r>
              <a:rPr lang="de-CH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Erklärung</a:t>
            </a:r>
            <a:r>
              <a:rPr lang="de-CH" baseline="0" dirty="0" smtClean="0"/>
              <a:t> Ablauf per Schleife suchen</a:t>
            </a:r>
          </a:p>
          <a:p>
            <a:pPr>
              <a:buFont typeface="Arial" pitchFamily="34" charset="0"/>
              <a:buChar char="•"/>
            </a:pP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Bei Grösserer </a:t>
            </a:r>
            <a:r>
              <a:rPr lang="de-CH" b="1" baseline="0" dirty="0" smtClean="0"/>
              <a:t>Anzahl</a:t>
            </a:r>
            <a:r>
              <a:rPr lang="de-CH" baseline="0" dirty="0" smtClean="0"/>
              <a:t> </a:t>
            </a:r>
            <a:r>
              <a:rPr lang="de-CH" b="1" baseline="0" dirty="0" smtClean="0"/>
              <a:t>Links</a:t>
            </a:r>
            <a:r>
              <a:rPr lang="de-CH" baseline="0" dirty="0" smtClean="0"/>
              <a:t>, </a:t>
            </a:r>
            <a:r>
              <a:rPr lang="de-CH" b="1" baseline="0" dirty="0" smtClean="0"/>
              <a:t>exponentieller</a:t>
            </a:r>
            <a:r>
              <a:rPr lang="de-CH" baseline="0" dirty="0" smtClean="0"/>
              <a:t> </a:t>
            </a:r>
            <a:r>
              <a:rPr lang="de-CH" b="1" baseline="0" dirty="0" smtClean="0"/>
              <a:t>Wachstum</a:t>
            </a:r>
            <a:r>
              <a:rPr lang="de-CH" baseline="0" dirty="0" smtClean="0"/>
              <a:t> von Anzahl </a:t>
            </a:r>
            <a:r>
              <a:rPr lang="de-CH" b="1" baseline="0" dirty="0" smtClean="0"/>
              <a:t>Möglichkeiten</a:t>
            </a:r>
            <a:r>
              <a:rPr lang="de-CH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Braucht zu Lange (</a:t>
            </a:r>
            <a:r>
              <a:rPr lang="de-CH" b="1" baseline="0" dirty="0" smtClean="0"/>
              <a:t>Zeit</a:t>
            </a:r>
            <a:r>
              <a:rPr lang="de-CH" baseline="0" dirty="0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10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Erklärung: Wenn </a:t>
            </a:r>
            <a:r>
              <a:rPr lang="de-CH" dirty="0" err="1" smtClean="0"/>
              <a:t>FromFBName</a:t>
            </a:r>
            <a:r>
              <a:rPr lang="de-CH" baseline="0" dirty="0" smtClean="0"/>
              <a:t> nicht in </a:t>
            </a:r>
            <a:r>
              <a:rPr lang="de-CH" baseline="0" dirty="0" err="1" smtClean="0"/>
              <a:t>ToFBName</a:t>
            </a:r>
            <a:r>
              <a:rPr lang="de-CH" baseline="0" dirty="0" smtClean="0"/>
              <a:t> vorkommt = Kein Eingang</a:t>
            </a:r>
          </a:p>
          <a:p>
            <a:endParaRPr lang="de-CH" baseline="0" dirty="0" smtClean="0"/>
          </a:p>
          <a:p>
            <a:r>
              <a:rPr lang="de-CH" dirty="0" smtClean="0"/>
              <a:t>Wenn </a:t>
            </a:r>
            <a:r>
              <a:rPr lang="de-CH" baseline="0" dirty="0" err="1" smtClean="0"/>
              <a:t>ToFBName</a:t>
            </a:r>
            <a:r>
              <a:rPr lang="de-CH" baseline="0" dirty="0" smtClean="0"/>
              <a:t> nicht in </a:t>
            </a:r>
            <a:r>
              <a:rPr lang="de-CH" dirty="0" err="1" smtClean="0"/>
              <a:t>FromFBName</a:t>
            </a:r>
            <a:r>
              <a:rPr lang="de-CH" dirty="0" smtClean="0"/>
              <a:t> </a:t>
            </a:r>
            <a:r>
              <a:rPr lang="de-CH" baseline="0" dirty="0" smtClean="0"/>
              <a:t>vorkommt = Kein Ausgang</a:t>
            </a:r>
          </a:p>
          <a:p>
            <a:endParaRPr lang="de-CH" baseline="0" dirty="0" smtClean="0"/>
          </a:p>
          <a:p>
            <a:r>
              <a:rPr lang="de-CH" baseline="0" dirty="0" smtClean="0"/>
              <a:t>Daten werden für </a:t>
            </a:r>
            <a:r>
              <a:rPr lang="de-CH" b="1" baseline="0" dirty="0" smtClean="0"/>
              <a:t>Abarbeitung Strukturiert</a:t>
            </a:r>
            <a:r>
              <a:rPr lang="de-CH" baseline="0" dirty="0" smtClean="0"/>
              <a:t>. Nach Setzten des </a:t>
            </a:r>
            <a:r>
              <a:rPr lang="de-CH" b="1" baseline="0" dirty="0" smtClean="0"/>
              <a:t>Speicherbausteins</a:t>
            </a:r>
            <a:r>
              <a:rPr lang="de-CH" baseline="0" dirty="0" smtClean="0"/>
              <a:t>, </a:t>
            </a:r>
            <a:r>
              <a:rPr lang="de-CH" b="1" baseline="0" dirty="0" smtClean="0"/>
              <a:t>link löschen. -&gt; Rest Rausschmeissen</a:t>
            </a:r>
            <a:r>
              <a:rPr lang="de-CH" baseline="0" dirty="0" smtClean="0"/>
              <a:t>.</a:t>
            </a:r>
            <a:endParaRPr lang="de-CH" dirty="0" smtClean="0"/>
          </a:p>
          <a:p>
            <a:r>
              <a:rPr lang="de-CH" dirty="0" smtClean="0"/>
              <a:t>	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11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Use-Case: UC_ 4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Use Case </a:t>
            </a:r>
            <a:r>
              <a:rPr lang="en-US" b="1" dirty="0" smtClean="0"/>
              <a:t>Charts </a:t>
            </a:r>
            <a:r>
              <a:rPr lang="en-US" b="1" dirty="0" err="1" smtClean="0"/>
              <a:t>im</a:t>
            </a:r>
            <a:r>
              <a:rPr lang="en-US" b="1" dirty="0" smtClean="0"/>
              <a:t> </a:t>
            </a:r>
            <a:r>
              <a:rPr lang="en-US" b="1" dirty="0" err="1" smtClean="0"/>
              <a:t>Simulink</a:t>
            </a:r>
            <a:r>
              <a:rPr lang="en-US" b="1" dirty="0" smtClean="0"/>
              <a:t> </a:t>
            </a:r>
            <a:r>
              <a:rPr lang="en-US" b="1" dirty="0" err="1" smtClean="0"/>
              <a:t>generieren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 Die Charts, welche in </a:t>
            </a:r>
            <a:r>
              <a:rPr lang="de-CH" dirty="0" err="1" smtClean="0"/>
              <a:t>Simulink</a:t>
            </a:r>
            <a:r>
              <a:rPr lang="de-CH" dirty="0" smtClean="0"/>
              <a:t> importiert  werden müssen, sind alle im </a:t>
            </a:r>
            <a:r>
              <a:rPr lang="de-CH" b="1" dirty="0" smtClean="0"/>
              <a:t>TIA Export File enthalten</a:t>
            </a:r>
            <a:r>
              <a:rPr lang="de-CH" dirty="0" smtClean="0"/>
              <a:t>. Die Charts werden </a:t>
            </a:r>
            <a:r>
              <a:rPr lang="de-CH" b="1" dirty="0" smtClean="0"/>
              <a:t>einzeln</a:t>
            </a:r>
            <a:r>
              <a:rPr lang="de-CH" dirty="0" smtClean="0"/>
              <a:t> </a:t>
            </a:r>
            <a:r>
              <a:rPr lang="de-CH" b="1" dirty="0" smtClean="0"/>
              <a:t>nacheinander</a:t>
            </a:r>
            <a:r>
              <a:rPr lang="de-CH" dirty="0" smtClean="0"/>
              <a:t> in </a:t>
            </a:r>
            <a:r>
              <a:rPr lang="de-CH" b="1" dirty="0" err="1" smtClean="0"/>
              <a:t>Simulinkmodelle</a:t>
            </a:r>
            <a:r>
              <a:rPr lang="de-CH" dirty="0" smtClean="0"/>
              <a:t> </a:t>
            </a:r>
            <a:r>
              <a:rPr lang="de-CH" b="1" dirty="0" smtClean="0"/>
              <a:t>übersetzt</a:t>
            </a:r>
          </a:p>
          <a:p>
            <a:pPr lvl="1">
              <a:buFont typeface="Arial" pitchFamily="34" charset="0"/>
              <a:buChar char="•"/>
            </a:pPr>
            <a:endParaRPr lang="de-CH" b="1" dirty="0" smtClean="0"/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M-File: </a:t>
            </a:r>
            <a:r>
              <a:rPr lang="de-CH" b="1" dirty="0" err="1" smtClean="0"/>
              <a:t>ImportXML.m</a:t>
            </a:r>
            <a:endParaRPr lang="de-CH" dirty="0" smtClean="0"/>
          </a:p>
          <a:p>
            <a:pPr lvl="0">
              <a:buFont typeface="Arial" pitchFamily="34" charset="0"/>
              <a:buNone/>
            </a:pPr>
            <a:endParaRPr lang="de-CH" b="1" dirty="0" smtClean="0"/>
          </a:p>
          <a:p>
            <a:pPr lvl="0">
              <a:buFont typeface="Arial" pitchFamily="34" charset="0"/>
              <a:buNone/>
            </a:pPr>
            <a:r>
              <a:rPr lang="de-CH" dirty="0" err="1" smtClean="0"/>
              <a:t>Use</a:t>
            </a:r>
            <a:r>
              <a:rPr lang="de-CH" dirty="0" smtClean="0"/>
              <a:t>-Case UC_4.1 </a:t>
            </a:r>
            <a:r>
              <a:rPr lang="de-CH" dirty="0" err="1" smtClean="0"/>
              <a:t>Dissolve</a:t>
            </a:r>
            <a:r>
              <a:rPr lang="de-CH" dirty="0" smtClean="0"/>
              <a:t> </a:t>
            </a:r>
            <a:r>
              <a:rPr lang="de-CH" dirty="0" err="1" smtClean="0"/>
              <a:t>algebraic</a:t>
            </a:r>
            <a:r>
              <a:rPr lang="de-CH" dirty="0" smtClean="0"/>
              <a:t> Loop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 Algebraische Schleifen in den </a:t>
            </a:r>
            <a:r>
              <a:rPr lang="de-CH" b="1" dirty="0" err="1" smtClean="0"/>
              <a:t>xml</a:t>
            </a:r>
            <a:r>
              <a:rPr lang="de-CH" b="1" dirty="0" smtClean="0"/>
              <a:t> Struktur </a:t>
            </a:r>
            <a:r>
              <a:rPr lang="de-CH" dirty="0" smtClean="0"/>
              <a:t>finden und </a:t>
            </a:r>
            <a:r>
              <a:rPr lang="de-CH" b="1" dirty="0" smtClean="0"/>
              <a:t>IMSES zurückgeben</a:t>
            </a:r>
          </a:p>
          <a:p>
            <a:pPr lvl="1">
              <a:buFont typeface="Arial" pitchFamily="34" charset="0"/>
              <a:buNone/>
            </a:pPr>
            <a:endParaRPr lang="de-CH" b="1" dirty="0" smtClean="0"/>
          </a:p>
          <a:p>
            <a:pPr lvl="1">
              <a:buFont typeface="Arial" pitchFamily="34" charset="0"/>
              <a:buChar char="•"/>
            </a:pPr>
            <a:endParaRPr lang="de-CH" dirty="0" smtClean="0"/>
          </a:p>
          <a:p>
            <a:pPr lvl="0">
              <a:buFont typeface="Arial" pitchFamily="34" charset="0"/>
              <a:buNone/>
            </a:pPr>
            <a:r>
              <a:rPr lang="de-CH" dirty="0" err="1" smtClean="0"/>
              <a:t>Use</a:t>
            </a:r>
            <a:r>
              <a:rPr lang="de-CH" dirty="0" smtClean="0"/>
              <a:t>-Case: UC_4.2 Draw Memory Block</a:t>
            </a:r>
          </a:p>
          <a:p>
            <a:pPr lvl="1">
              <a:buFont typeface="Arial" pitchFamily="34" charset="0"/>
              <a:buChar char="•"/>
            </a:pPr>
            <a:r>
              <a:rPr lang="de-CH" dirty="0" err="1" smtClean="0"/>
              <a:t>Verschaltungen</a:t>
            </a:r>
            <a:r>
              <a:rPr lang="de-CH" dirty="0" smtClean="0"/>
              <a:t> aufbrechen und Speicherblock einfügen</a:t>
            </a:r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Link</a:t>
            </a:r>
            <a:r>
              <a:rPr lang="de-CH" baseline="0" dirty="0" smtClean="0"/>
              <a:t> Entwicklungsumgebung </a:t>
            </a:r>
            <a:r>
              <a:rPr lang="de-CH" baseline="0" dirty="0" err="1" smtClean="0"/>
              <a:t>cfc</a:t>
            </a:r>
            <a:r>
              <a:rPr lang="de-CH" baseline="0" dirty="0" smtClean="0"/>
              <a:t>-Plänen</a:t>
            </a:r>
          </a:p>
          <a:p>
            <a:pPr lvl="0">
              <a:buFont typeface="Arial" pitchFamily="34" charset="0"/>
              <a:buChar char="•"/>
            </a:pPr>
            <a:endParaRPr lang="de-CH" baseline="0" dirty="0" smtClean="0"/>
          </a:p>
          <a:p>
            <a:pPr lvl="0">
              <a:buFont typeface="Arial" pitchFamily="34" charset="0"/>
              <a:buChar char="•"/>
            </a:pPr>
            <a:r>
              <a:rPr lang="de-CH" baseline="0" dirty="0" smtClean="0"/>
              <a:t>Mitte: IMSES</a:t>
            </a:r>
          </a:p>
          <a:p>
            <a:pPr lvl="0">
              <a:buFont typeface="Arial" pitchFamily="34" charset="0"/>
              <a:buChar char="•"/>
            </a:pPr>
            <a:endParaRPr lang="de-CH" baseline="0" dirty="0" smtClean="0"/>
          </a:p>
          <a:p>
            <a:pPr lvl="0">
              <a:buFont typeface="Arial" pitchFamily="34" charset="0"/>
              <a:buChar char="•"/>
            </a:pPr>
            <a:r>
              <a:rPr lang="de-CH" baseline="0" dirty="0" smtClean="0"/>
              <a:t>Rechts Testumgebung MATLAB/</a:t>
            </a:r>
            <a:r>
              <a:rPr lang="de-CH" baseline="0" dirty="0" err="1" smtClean="0"/>
              <a:t>Simulink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12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DissolealgebraricLoop</a:t>
            </a:r>
            <a:r>
              <a:rPr lang="de-CH" dirty="0" smtClean="0"/>
              <a:t>:</a:t>
            </a:r>
            <a:r>
              <a:rPr lang="de-CH" baseline="0" dirty="0" smtClean="0"/>
              <a:t>	Hauptfunktion, ruft die anderen auf. (Test auf Linkanzahl)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deleteUnrelatedLinks</a:t>
            </a:r>
            <a:r>
              <a:rPr lang="de-CH" baseline="0" dirty="0" smtClean="0"/>
              <a:t>:	Löscht alle Verbindungen, von Blöcken, welche keine Eingänge oder Ausgänge hat</a:t>
            </a:r>
          </a:p>
          <a:p>
            <a:endParaRPr lang="de-CH" baseline="0" dirty="0" smtClean="0"/>
          </a:p>
          <a:p>
            <a:r>
              <a:rPr lang="de-CH" dirty="0" err="1" smtClean="0"/>
              <a:t>sortStructList</a:t>
            </a:r>
            <a:r>
              <a:rPr lang="de-CH" dirty="0" smtClean="0"/>
              <a:t>:	</a:t>
            </a:r>
            <a:r>
              <a:rPr lang="de-CH" b="1" dirty="0" smtClean="0"/>
              <a:t>Sortiert</a:t>
            </a:r>
            <a:r>
              <a:rPr lang="de-CH" dirty="0" smtClean="0"/>
              <a:t> die Liste nach </a:t>
            </a:r>
            <a:r>
              <a:rPr lang="de-CH" b="1" dirty="0" smtClean="0"/>
              <a:t>Ausgangsblöcke</a:t>
            </a:r>
            <a:r>
              <a:rPr lang="de-CH" dirty="0" smtClean="0"/>
              <a:t> und </a:t>
            </a:r>
            <a:r>
              <a:rPr lang="de-CH" b="1" dirty="0" err="1" smtClean="0"/>
              <a:t>Reglerblöck</a:t>
            </a:r>
            <a:r>
              <a:rPr lang="de-CH" dirty="0" smtClean="0"/>
              <a:t>. Da diese meistens der </a:t>
            </a:r>
            <a:r>
              <a:rPr lang="de-CH" b="1" dirty="0" smtClean="0"/>
              <a:t>Uhrsprung</a:t>
            </a:r>
            <a:r>
              <a:rPr lang="de-CH" dirty="0" smtClean="0"/>
              <a:t> sind einer</a:t>
            </a:r>
          </a:p>
          <a:p>
            <a:r>
              <a:rPr lang="de-CH" dirty="0" smtClean="0"/>
              <a:t>		</a:t>
            </a:r>
            <a:r>
              <a:rPr lang="de-CH" b="1" dirty="0" smtClean="0"/>
              <a:t>algebraischen</a:t>
            </a:r>
            <a:r>
              <a:rPr lang="de-CH" dirty="0" smtClean="0"/>
              <a:t> </a:t>
            </a:r>
            <a:r>
              <a:rPr lang="de-CH" b="1" dirty="0" smtClean="0"/>
              <a:t>Schleife</a:t>
            </a:r>
            <a:r>
              <a:rPr lang="de-CH" dirty="0" smtClean="0"/>
              <a:t>.</a:t>
            </a:r>
          </a:p>
          <a:p>
            <a:endParaRPr lang="de-CH" dirty="0" smtClean="0"/>
          </a:p>
          <a:p>
            <a:r>
              <a:rPr lang="de-CH" dirty="0" err="1" smtClean="0"/>
              <a:t>insertMemoryBlock</a:t>
            </a:r>
            <a:r>
              <a:rPr lang="de-CH" dirty="0" smtClean="0"/>
              <a:t>:	Setzt im </a:t>
            </a:r>
            <a:r>
              <a:rPr lang="de-CH" b="1" dirty="0" smtClean="0"/>
              <a:t>XML </a:t>
            </a:r>
            <a:r>
              <a:rPr lang="de-CH" b="1" dirty="0" err="1" smtClean="0"/>
              <a:t>Struct</a:t>
            </a:r>
            <a:r>
              <a:rPr lang="de-CH" b="1" dirty="0" smtClean="0"/>
              <a:t> </a:t>
            </a:r>
            <a:r>
              <a:rPr lang="de-CH" dirty="0" smtClean="0"/>
              <a:t>bei dem ersten link ein </a:t>
            </a:r>
            <a:r>
              <a:rPr lang="de-CH" b="1" dirty="0" smtClean="0"/>
              <a:t>Parameter</a:t>
            </a:r>
            <a:r>
              <a:rPr lang="de-CH" dirty="0" smtClean="0"/>
              <a:t>, Link wird gelöscht. Alle Involvierten per </a:t>
            </a:r>
          </a:p>
          <a:p>
            <a:r>
              <a:rPr lang="de-CH" dirty="0" smtClean="0"/>
              <a:t>		</a:t>
            </a:r>
            <a:r>
              <a:rPr lang="de-CH" b="1" baseline="0" dirty="0" err="1" smtClean="0"/>
              <a:t>deleteUnrelatedLinks</a:t>
            </a:r>
            <a:r>
              <a:rPr lang="de-CH" baseline="0" dirty="0" smtClean="0"/>
              <a:t> werden gelöscht.</a:t>
            </a:r>
          </a:p>
          <a:p>
            <a:endParaRPr lang="de-CH" baseline="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13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Tests bestanden</a:t>
            </a:r>
          </a:p>
          <a:p>
            <a:endParaRPr lang="de-CH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14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15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16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17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18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 sind in der </a:t>
            </a:r>
            <a:r>
              <a:rPr lang="de-DE" b="1" dirty="0" smtClean="0"/>
              <a:t>Gebäudeautomation </a:t>
            </a:r>
            <a:r>
              <a:rPr lang="de-DE" b="0" baseline="0" dirty="0" smtClean="0"/>
              <a:t> </a:t>
            </a:r>
          </a:p>
          <a:p>
            <a:r>
              <a:rPr lang="de-DE" b="0" baseline="0" dirty="0" smtClean="0"/>
              <a:t>In meiner Abteilung wo ich meine IPA gemacht habe werden </a:t>
            </a:r>
            <a:r>
              <a:rPr lang="de-DE" b="1" dirty="0" smtClean="0"/>
              <a:t>HLK Anlagen </a:t>
            </a:r>
            <a:r>
              <a:rPr lang="de-DE" b="0" dirty="0" smtClean="0"/>
              <a:t>(Regler und Steuerungsfunktionen)</a:t>
            </a:r>
            <a:r>
              <a:rPr lang="de-DE" b="0" baseline="0" dirty="0" smtClean="0"/>
              <a:t> </a:t>
            </a:r>
            <a:r>
              <a:rPr lang="de-DE" b="1" baseline="0" dirty="0" smtClean="0"/>
              <a:t>Grafische</a:t>
            </a:r>
            <a:r>
              <a:rPr lang="de-DE" b="0" baseline="0" dirty="0" smtClean="0"/>
              <a:t> </a:t>
            </a:r>
            <a:r>
              <a:rPr lang="de-DE" dirty="0" err="1" smtClean="0"/>
              <a:t>Programmiet</a:t>
            </a:r>
            <a:endParaRPr lang="de-DE" b="0" dirty="0" smtClean="0"/>
          </a:p>
          <a:p>
            <a:endParaRPr lang="de-DE" dirty="0" smtClean="0"/>
          </a:p>
          <a:p>
            <a:r>
              <a:rPr lang="de-DE" dirty="0" smtClean="0"/>
              <a:t>Je nach Gebäudeart </a:t>
            </a:r>
            <a:r>
              <a:rPr lang="de-DE" b="1" dirty="0" smtClean="0"/>
              <a:t>andere Ansprüche</a:t>
            </a:r>
            <a:r>
              <a:rPr lang="de-DE" dirty="0" smtClean="0"/>
              <a:t>.</a:t>
            </a:r>
          </a:p>
          <a:p>
            <a:r>
              <a:rPr lang="de-CH" dirty="0" smtClean="0"/>
              <a:t>********</a:t>
            </a:r>
            <a:endParaRPr lang="de-DE" dirty="0" smtClean="0"/>
          </a:p>
          <a:p>
            <a:r>
              <a:rPr lang="de-DE" dirty="0" smtClean="0"/>
              <a:t>Regler lassen sich auf all diese Anforderungen hin zuschneiden. Die </a:t>
            </a:r>
            <a:r>
              <a:rPr lang="de-DE" dirty="0" err="1" smtClean="0"/>
              <a:t>Standart</a:t>
            </a:r>
            <a:r>
              <a:rPr lang="de-DE" dirty="0" smtClean="0"/>
              <a:t> Regler sind auf </a:t>
            </a:r>
            <a:r>
              <a:rPr lang="de-DE" b="1" dirty="0" smtClean="0"/>
              <a:t>höchste Energieeffizienz </a:t>
            </a:r>
            <a:r>
              <a:rPr lang="de-DE" dirty="0" smtClean="0"/>
              <a:t>und </a:t>
            </a:r>
            <a:r>
              <a:rPr lang="de-DE" b="1" dirty="0" smtClean="0"/>
              <a:t>Zuverlässigkeit</a:t>
            </a:r>
            <a:r>
              <a:rPr lang="de-DE" dirty="0" smtClean="0"/>
              <a:t>. Dadurch können Sie eine kosten- und energieeffiziente HLK-Regelung sehr flexibel planen, einfach zu installieren und schnell in Betrieb zu nehmen.</a:t>
            </a:r>
          </a:p>
          <a:p>
            <a:r>
              <a:rPr lang="en-US" dirty="0" smtClean="0"/>
              <a:t>*********</a:t>
            </a:r>
          </a:p>
          <a:p>
            <a:endParaRPr lang="en-US" dirty="0" smtClean="0"/>
          </a:p>
          <a:p>
            <a:r>
              <a:rPr lang="en-US" dirty="0" err="1" smtClean="0"/>
              <a:t>Funktionalitäten</a:t>
            </a:r>
            <a:r>
              <a:rPr lang="en-US" dirty="0" smtClean="0"/>
              <a:t> </a:t>
            </a:r>
            <a:r>
              <a:rPr lang="en-US" dirty="0" err="1" smtClean="0"/>
              <a:t>Programiert</a:t>
            </a:r>
            <a:r>
              <a:rPr lang="en-US" dirty="0" smtClean="0"/>
              <a:t>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IMSES </a:t>
            </a:r>
            <a:r>
              <a:rPr lang="en-US" dirty="0" err="1" smtClean="0"/>
              <a:t>getestet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3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="1" dirty="0" smtClean="0"/>
              <a:t>Erklärung wie Export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4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5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="1" dirty="0" smtClean="0"/>
              <a:t>Import</a:t>
            </a:r>
            <a:r>
              <a:rPr lang="de-CH" dirty="0" smtClean="0"/>
              <a:t> = Import einer Applikationsfunktion nach </a:t>
            </a:r>
            <a:r>
              <a:rPr lang="de-CH" dirty="0" err="1" smtClean="0"/>
              <a:t>Simulink</a:t>
            </a:r>
            <a:r>
              <a:rPr lang="de-CH" dirty="0" smtClean="0"/>
              <a:t> </a:t>
            </a:r>
            <a:r>
              <a:rPr lang="de-CH" b="1" dirty="0" smtClean="0"/>
              <a:t>(*</a:t>
            </a:r>
            <a:r>
              <a:rPr lang="de-CH" b="1" dirty="0" err="1" smtClean="0"/>
              <a:t>ba</a:t>
            </a:r>
            <a:r>
              <a:rPr lang="de-CH" b="1" dirty="0" smtClean="0"/>
              <a:t>, *</a:t>
            </a:r>
            <a:r>
              <a:rPr lang="de-CH" b="1" dirty="0" err="1" smtClean="0"/>
              <a:t>xml</a:t>
            </a:r>
            <a:r>
              <a:rPr lang="de-CH" b="1" dirty="0" smtClean="0"/>
              <a:t> oder *</a:t>
            </a:r>
            <a:r>
              <a:rPr lang="de-CH" b="1" dirty="0" err="1" smtClean="0"/>
              <a:t>zip</a:t>
            </a:r>
            <a:r>
              <a:rPr lang="de-CH" dirty="0" smtClean="0"/>
              <a:t>)</a:t>
            </a:r>
          </a:p>
          <a:p>
            <a:pPr lvl="1"/>
            <a:endParaRPr lang="de-CH" dirty="0" smtClean="0"/>
          </a:p>
          <a:p>
            <a:r>
              <a:rPr lang="de-CH" b="1" dirty="0" smtClean="0"/>
              <a:t>Export</a:t>
            </a:r>
            <a:r>
              <a:rPr lang="de-CH" dirty="0" smtClean="0"/>
              <a:t> = Für ein </a:t>
            </a:r>
            <a:r>
              <a:rPr lang="de-CH" b="1" dirty="0" err="1" smtClean="0"/>
              <a:t>Simulink</a:t>
            </a:r>
            <a:r>
              <a:rPr lang="de-CH" b="1" baseline="0" dirty="0" smtClean="0"/>
              <a:t> Chart</a:t>
            </a:r>
            <a:r>
              <a:rPr lang="de-CH" baseline="0" dirty="0" smtClean="0"/>
              <a:t> wird eine </a:t>
            </a:r>
            <a:r>
              <a:rPr lang="de-CH" b="1" baseline="0" dirty="0" err="1" smtClean="0"/>
              <a:t>xml</a:t>
            </a:r>
            <a:r>
              <a:rPr lang="de-CH" baseline="0" dirty="0" smtClean="0"/>
              <a:t> </a:t>
            </a:r>
            <a:r>
              <a:rPr lang="de-CH" b="1" baseline="0" dirty="0" smtClean="0"/>
              <a:t>Datei</a:t>
            </a:r>
            <a:r>
              <a:rPr lang="de-CH" baseline="0" dirty="0" smtClean="0"/>
              <a:t> erzeugt, welche wieder in </a:t>
            </a:r>
            <a:r>
              <a:rPr lang="de-CH" b="1" baseline="0" dirty="0" smtClean="0"/>
              <a:t>TIA-Portal</a:t>
            </a:r>
            <a:r>
              <a:rPr lang="de-CH" baseline="0" dirty="0" smtClean="0"/>
              <a:t> </a:t>
            </a:r>
            <a:r>
              <a:rPr lang="de-CH" b="1" baseline="0" dirty="0" smtClean="0"/>
              <a:t>importiert</a:t>
            </a:r>
            <a:r>
              <a:rPr lang="de-CH" baseline="0" dirty="0" smtClean="0"/>
              <a:t> werden kann.</a:t>
            </a:r>
          </a:p>
          <a:p>
            <a:endParaRPr lang="de-CH" baseline="0" dirty="0" smtClean="0"/>
          </a:p>
          <a:p>
            <a:pPr defTabSz="882213">
              <a:defRPr/>
            </a:pPr>
            <a:r>
              <a:rPr lang="de-CH" b="1" dirty="0" smtClean="0"/>
              <a:t>SCL2C</a:t>
            </a:r>
            <a:r>
              <a:rPr lang="de-CH" dirty="0" smtClean="0"/>
              <a:t> = </a:t>
            </a:r>
            <a:r>
              <a:rPr lang="de-CH" b="1" dirty="0" err="1" smtClean="0"/>
              <a:t>Übersetzungs</a:t>
            </a:r>
            <a:r>
              <a:rPr lang="de-CH" dirty="0" smtClean="0"/>
              <a:t> Toll um </a:t>
            </a:r>
            <a:r>
              <a:rPr lang="de-CH" b="1" dirty="0" smtClean="0"/>
              <a:t>SCL-Bausteine</a:t>
            </a:r>
            <a:r>
              <a:rPr lang="de-CH" dirty="0" smtClean="0"/>
              <a:t> zu funktional identischen </a:t>
            </a:r>
            <a:r>
              <a:rPr lang="de-CH" b="1" dirty="0" smtClean="0"/>
              <a:t>C-</a:t>
            </a:r>
            <a:r>
              <a:rPr lang="de-CH" b="1" dirty="0" err="1" smtClean="0"/>
              <a:t>Bausteienen</a:t>
            </a:r>
            <a:r>
              <a:rPr lang="de-CH" dirty="0" smtClean="0"/>
              <a:t> zu übersetzten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6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Erklären </a:t>
            </a:r>
            <a:r>
              <a:rPr lang="de-CH" b="1" dirty="0" smtClean="0"/>
              <a:t>was</a:t>
            </a:r>
            <a:r>
              <a:rPr lang="de-CH" dirty="0" smtClean="0"/>
              <a:t> </a:t>
            </a:r>
            <a:r>
              <a:rPr lang="de-CH" b="1" dirty="0" smtClean="0"/>
              <a:t>Bereitgestellt</a:t>
            </a:r>
            <a:r>
              <a:rPr lang="de-CH" dirty="0" smtClean="0"/>
              <a:t> wurde.</a:t>
            </a:r>
          </a:p>
          <a:p>
            <a:endParaRPr lang="de-CH" dirty="0" smtClean="0"/>
          </a:p>
          <a:p>
            <a:r>
              <a:rPr lang="de-CH" b="1" dirty="0" smtClean="0"/>
              <a:t>Lösungsweg</a:t>
            </a:r>
            <a:r>
              <a:rPr lang="de-CH" baseline="0" dirty="0" smtClean="0"/>
              <a:t> vor der IPA wegen </a:t>
            </a:r>
            <a:r>
              <a:rPr lang="de-CH" b="1" baseline="0" dirty="0" smtClean="0"/>
              <a:t>Zeit Einsparung</a:t>
            </a:r>
          </a:p>
          <a:p>
            <a:endParaRPr lang="de-CH" b="1" baseline="0" dirty="0" smtClean="0"/>
          </a:p>
          <a:p>
            <a:r>
              <a:rPr lang="de-CH" b="1" baseline="0" dirty="0" smtClean="0"/>
              <a:t>Code IMSES Studiert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7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8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="1" dirty="0" smtClean="0"/>
              <a:t>Zu</a:t>
            </a:r>
            <a:r>
              <a:rPr lang="de-CH" b="1" baseline="0" dirty="0" smtClean="0"/>
              <a:t> umständlich</a:t>
            </a:r>
          </a:p>
          <a:p>
            <a:endParaRPr lang="de-CH" b="1" baseline="0" dirty="0" smtClean="0"/>
          </a:p>
          <a:p>
            <a:r>
              <a:rPr lang="de-CH" b="1" baseline="0" dirty="0" smtClean="0"/>
              <a:t>Zu kritisch wegen Absturz Gefahr</a:t>
            </a:r>
          </a:p>
          <a:p>
            <a:endParaRPr lang="de-CH" b="1" baseline="0" dirty="0" smtClean="0"/>
          </a:p>
          <a:p>
            <a:r>
              <a:rPr lang="de-CH" b="1" baseline="0" dirty="0" smtClean="0"/>
              <a:t>Kompliziert</a:t>
            </a:r>
          </a:p>
          <a:p>
            <a:endParaRPr lang="de-CH" b="1" baseline="0" dirty="0" smtClean="0"/>
          </a:p>
          <a:p>
            <a:r>
              <a:rPr lang="de-CH" b="1" baseline="0" dirty="0" smtClean="0"/>
              <a:t>Unbrauchbare Anzeige der algebraischen Schleifen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9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down)" preserve="1" userDrawn="1">
  <p:cSld name="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4149725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pic>
        <p:nvPicPr>
          <p:cNvPr id="10" name="Grafik 9" descr="Image_Titel.jpg"/>
          <p:cNvPicPr>
            <a:picLocks noChangeAspect="1"/>
          </p:cNvPicPr>
          <p:nvPr userDrawn="1"/>
        </p:nvPicPr>
        <p:blipFill>
          <a:blip r:embed="rId2"/>
          <a:srcRect b="39468"/>
          <a:stretch>
            <a:fillRect/>
          </a:stretch>
        </p:blipFill>
        <p:spPr>
          <a:xfrm>
            <a:off x="0" y="0"/>
            <a:ext cx="9144000" cy="4151315"/>
          </a:xfrm>
          <a:prstGeom prst="rect">
            <a:avLst/>
          </a:prstGeom>
        </p:spPr>
      </p:pic>
      <p:sp>
        <p:nvSpPr>
          <p:cNvPr id="14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 smtClean="0"/>
              <a:t>Intern © Siemens Schweiz AG 2013  Alle Rechte vorbehalten.</a:t>
            </a:r>
            <a:endParaRPr lang="en-US" sz="1000" b="1" noProof="0" dirty="0" smtClean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151315"/>
            <a:ext cx="8893175" cy="1485567"/>
          </a:xfrm>
          <a:solidFill>
            <a:srgbClr val="879BAA"/>
          </a:solidFill>
        </p:spPr>
        <p:txBody>
          <a:bodyPr wrap="square" lIns="270000" tIns="144000" rIns="3708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3758233"/>
            <a:ext cx="8893175" cy="393082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sp>
        <p:nvSpPr>
          <p:cNvPr id="2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en-US" sz="1000" b="1" noProof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3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  <p:sp>
        <p:nvSpPr>
          <p:cNvPr id="12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fr-FR" sz="1000" noProof="0" smtClean="0">
                <a:solidFill>
                  <a:schemeClr val="tx1"/>
                </a:solidFill>
              </a:rPr>
              <a:t>Maximilian von Gellhorn / Infrastructure &amp; Cities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up)" preserve="1" userDrawn="1">
  <p:cSld name="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pic>
        <p:nvPicPr>
          <p:cNvPr id="14" name="Grafik 13" descr="Image_Titel.jpg"/>
          <p:cNvPicPr>
            <a:picLocks noChangeAspect="1"/>
          </p:cNvPicPr>
          <p:nvPr userDrawn="1"/>
        </p:nvPicPr>
        <p:blipFill>
          <a:blip r:embed="rId2"/>
          <a:srcRect b="24722"/>
          <a:stretch>
            <a:fillRect/>
          </a:stretch>
        </p:blipFill>
        <p:spPr>
          <a:xfrm>
            <a:off x="0" y="0"/>
            <a:ext cx="9144000" cy="5162556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3676989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 smtClean="0"/>
              <a:t>Intern © Siemens Schweiz AG 2013  Alle Rechte vorbehalten.</a:t>
            </a:r>
            <a:endParaRPr lang="en-US" sz="1000" b="1" noProof="0" dirty="0" smtClean="0"/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en-US" sz="1000" b="1" noProof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fr-FR" sz="1000" noProof="0" smtClean="0">
                <a:solidFill>
                  <a:schemeClr val="tx1"/>
                </a:solidFill>
              </a:rPr>
              <a:t>Maximilian von Gellhorn / Infrastructure &amp; Cities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bg2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down)" preserve="1" userDrawn="1">
  <p:cSld name="Title fullscreen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14" name="Grafik 13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250825" y="2851200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t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ltGray">
          <a:xfrm>
            <a:off x="250825" y="2462400"/>
            <a:ext cx="8893175" cy="392400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 smtClean="0">
                <a:solidFill>
                  <a:schemeClr val="tx1"/>
                </a:solidFill>
              </a:rPr>
              <a:t>Intern © Siemens Schweiz AG 2013  Alle Rechte vorbehalten.</a:t>
            </a:r>
            <a:endParaRPr lang="en-US" sz="1000" b="1" noProof="0" dirty="0" smtClean="0">
              <a:solidFill>
                <a:schemeClr val="tx1"/>
              </a:solidFill>
            </a:endParaRPr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en-US" sz="1000" b="1" noProof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fr-FR" sz="1000" noProof="0" smtClean="0">
                <a:solidFill>
                  <a:schemeClr val="tx1"/>
                </a:solidFill>
              </a:rPr>
              <a:t>Maximilian von Gellhorn / Infrastructure &amp; Cities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up)" preserve="1" userDrawn="1">
  <p:cSld name="Title fullscreen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14" name="Grafik 13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250825" y="2376000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ltGray">
          <a:xfrm>
            <a:off x="250825" y="3859200"/>
            <a:ext cx="8893175" cy="399144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 smtClean="0">
                <a:solidFill>
                  <a:schemeClr val="tx1"/>
                </a:solidFill>
              </a:rPr>
              <a:t>Intern © Siemens Schweiz AG 2013  Alle Rechte vorbehalten.</a:t>
            </a:r>
            <a:endParaRPr lang="en-US" sz="1000" b="1" noProof="0" dirty="0" smtClean="0">
              <a:solidFill>
                <a:schemeClr val="tx1"/>
              </a:solidFill>
            </a:endParaRPr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6156326" y="6165851"/>
            <a:ext cx="2987674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44000" rIns="396000" bIns="0" anchor="ctr"/>
          <a:lstStyle/>
          <a:p>
            <a:pPr algn="r"/>
            <a:r>
              <a:rPr lang="en-US" sz="1000" b="1" noProof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fr-FR" sz="1000" noProof="0" smtClean="0">
                <a:solidFill>
                  <a:schemeClr val="tx1"/>
                </a:solidFill>
              </a:rPr>
              <a:t>Maximilian von Gellhorn / Infrastructure &amp; Cities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3288"/>
            <a:ext cx="9144000" cy="57543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0" rIns="1620000" bIns="0" anchor="t" anchorCtr="0"/>
          <a:lstStyle>
            <a:lvl1pPr marL="1431925" indent="-1431925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431925" indent="-1431925" algn="l" rtl="0" fontAlgn="base">
              <a:spcBef>
                <a:spcPct val="50000"/>
              </a:spcBef>
              <a:spcAft>
                <a:spcPct val="0"/>
              </a:spcAft>
              <a:defRPr lang="en-US" sz="10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4149725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149726"/>
            <a:ext cx="8893175" cy="1485567"/>
          </a:xfrm>
          <a:solidFill>
            <a:srgbClr val="879BAA"/>
          </a:solidFill>
        </p:spPr>
        <p:txBody>
          <a:bodyPr wrap="square" lIns="270000" tIns="144000" rIns="3708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chapter title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3756643"/>
            <a:ext cx="8893175" cy="393082"/>
          </a:xfrm>
          <a:solidFill>
            <a:srgbClr val="233746">
              <a:alpha val="65000"/>
            </a:srgbClr>
          </a:solidFill>
        </p:spPr>
        <p:txBody>
          <a:bodyPr wrap="square"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6" name="Grafik 10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713" y="0"/>
            <a:ext cx="1440000" cy="806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3676989"/>
            <a:ext cx="8893175" cy="1485567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chapter title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6" name="Grafik 10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713" y="0"/>
            <a:ext cx="1440000" cy="8065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73488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1"/>
            </a:lvl3pPr>
            <a:lvl4pPr marL="358775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73488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73488" algn="r"/>
              </a:tabLst>
              <a:defRPr b="1"/>
            </a:lvl6pPr>
          </a:lstStyle>
          <a:p>
            <a:pPr lvl="0"/>
            <a:r>
              <a:rPr lang="en-US" noProof="0" dirty="0" smtClean="0"/>
              <a:t>Click the style sheet to edit the </a:t>
            </a:r>
            <a:r>
              <a:rPr lang="en-US" noProof="0" dirty="0" err="1" smtClean="0"/>
              <a:t>toc</a:t>
            </a:r>
            <a:r>
              <a:rPr lang="en-US" noProof="0" dirty="0" smtClean="0"/>
              <a:t>/contact</a:t>
            </a:r>
          </a:p>
          <a:p>
            <a:pPr lvl="1"/>
            <a:r>
              <a:rPr lang="en-US" noProof="0" dirty="0" smtClean="0"/>
              <a:t>chapter</a:t>
            </a:r>
          </a:p>
          <a:p>
            <a:pPr lvl="2"/>
            <a:r>
              <a:rPr lang="en-US" noProof="0" dirty="0" smtClean="0"/>
              <a:t>active chapter</a:t>
            </a:r>
          </a:p>
          <a:p>
            <a:pPr lvl="3"/>
            <a:r>
              <a:rPr lang="en-US" noProof="0" dirty="0" smtClean="0"/>
              <a:t>subchapter</a:t>
            </a:r>
          </a:p>
          <a:p>
            <a:pPr lvl="4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en-US" noProof="0" dirty="0" smtClean="0"/>
              <a:t>Click the style sheet to edit the </a:t>
            </a:r>
            <a:r>
              <a:rPr lang="en-US" noProof="0" dirty="0" err="1" smtClean="0"/>
              <a:t>toc</a:t>
            </a:r>
            <a:r>
              <a:rPr lang="en-US" noProof="0" dirty="0" smtClean="0"/>
              <a:t>/contact</a:t>
            </a:r>
          </a:p>
          <a:p>
            <a:pPr lvl="1"/>
            <a:r>
              <a:rPr lang="en-US" noProof="0" dirty="0" smtClean="0"/>
              <a:t>chapter</a:t>
            </a:r>
          </a:p>
          <a:p>
            <a:pPr lvl="2"/>
            <a:r>
              <a:rPr lang="en-US" noProof="0" dirty="0" smtClean="0"/>
              <a:t>active chapter</a:t>
            </a:r>
          </a:p>
          <a:p>
            <a:pPr lvl="3"/>
            <a:r>
              <a:rPr lang="en-US" noProof="0" dirty="0" smtClean="0"/>
              <a:t>subchapter</a:t>
            </a:r>
          </a:p>
          <a:p>
            <a:pPr lvl="4"/>
            <a:r>
              <a:rPr lang="en-US" noProof="0" dirty="0" smtClean="0"/>
              <a:t>active subchapter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M_Date"/>
          <p:cNvSpPr txBox="1"/>
          <p:nvPr/>
        </p:nvSpPr>
        <p:spPr>
          <a:xfrm>
            <a:off x="1403604" y="6598800"/>
            <a:ext cx="2736342" cy="25920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Rev 2, 30-Apr-2013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9" name="SM_Copyright"/>
          <p:cNvSpPr txBox="1">
            <a:spLocks noChangeArrowheads="1"/>
          </p:cNvSpPr>
          <p:nvPr/>
        </p:nvSpPr>
        <p:spPr bwMode="auto">
          <a:xfrm>
            <a:off x="0" y="6165851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r>
              <a:rPr lang="de-DE" sz="1000" b="1" noProof="0" smtClean="0"/>
              <a:t>Intern © Siemens Schweiz AG 2013  Alle Rechte vorbehalten.</a:t>
            </a:r>
            <a:endParaRPr lang="en-US" sz="1000" b="1" noProof="0" dirty="0" smtClean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rgbClr val="ADBE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49" y="1412874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2" name="SM_SlideNumber"/>
          <p:cNvSpPr txBox="1"/>
          <p:nvPr/>
        </p:nvSpPr>
        <p:spPr>
          <a:xfrm>
            <a:off x="0" y="6598800"/>
            <a:ext cx="1403604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Seite </a:t>
            </a:r>
            <a:fld id="{7F8A14A2-DFB3-4D6D-ACE3-2F5C3BE07B1A}" type="slidenum">
              <a:rPr lang="en-US" sz="1000" noProof="0" smtClean="0">
                <a:solidFill>
                  <a:schemeClr val="tx1"/>
                </a:solidFill>
              </a:rPr>
              <a:t>‹Nr.›</a:t>
            </a:fld>
            <a:r>
              <a:rPr lang="en-US" sz="1000" noProof="0" smtClean="0">
                <a:solidFill>
                  <a:schemeClr val="tx1"/>
                </a:solidFill>
              </a:rPr>
              <a:t> / 18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4" name="SM_Org"/>
          <p:cNvSpPr txBox="1"/>
          <p:nvPr/>
        </p:nvSpPr>
        <p:spPr>
          <a:xfrm>
            <a:off x="4139946" y="6598800"/>
            <a:ext cx="5004053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fr-FR" sz="1000" noProof="0" smtClean="0">
                <a:solidFill>
                  <a:schemeClr val="tx1"/>
                </a:solidFill>
              </a:rPr>
              <a:t>Maximilian von Gellhorn / Infrastructure &amp; Cities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08713" y="0"/>
            <a:ext cx="1440000" cy="8065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90" r:id="rId3"/>
    <p:sldLayoutId id="2147483674" r:id="rId4"/>
    <p:sldLayoutId id="2147483694" r:id="rId5"/>
    <p:sldLayoutId id="2147483693" r:id="rId6"/>
    <p:sldLayoutId id="2147483678" r:id="rId7"/>
    <p:sldLayoutId id="2147483679" r:id="rId8"/>
    <p:sldLayoutId id="2147483689" r:id="rId9"/>
    <p:sldLayoutId id="2147483692" r:id="rId10"/>
    <p:sldLayoutId id="2147483670" r:id="rId11"/>
    <p:sldLayoutId id="2147483680" r:id="rId12"/>
    <p:sldLayoutId id="2147483683" r:id="rId13"/>
    <p:sldLayoutId id="2147483681" r:id="rId14"/>
    <p:sldLayoutId id="2147483682" r:id="rId15"/>
    <p:sldLayoutId id="2147483691" r:id="rId16"/>
    <p:sldLayoutId id="2147483684" r:id="rId17"/>
    <p:sldLayoutId id="2147483685" r:id="rId18"/>
    <p:sldLayoutId id="2147483686" r:id="rId19"/>
    <p:sldLayoutId id="2147483688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Cover_Title"/>
          <p:cNvSpPr>
            <a:spLocks noGrp="1" noChangeArrowheads="1"/>
          </p:cNvSpPr>
          <p:nvPr>
            <p:ph type="ctrTitle"/>
          </p:nvPr>
        </p:nvSpPr>
        <p:spPr>
          <a:xfrm>
            <a:off x="250825" y="4151315"/>
            <a:ext cx="8893175" cy="1362457"/>
          </a:xfrm>
        </p:spPr>
        <p:txBody>
          <a:bodyPr/>
          <a:lstStyle/>
          <a:p>
            <a:r>
              <a:rPr lang="de-DE" sz="3600" smtClean="0"/>
              <a:t>Erweiterung Import von Desigo TRA Funktionsplänen nach Simulink</a:t>
            </a:r>
            <a:endParaRPr lang="en-US" sz="3600" dirty="0"/>
          </a:p>
        </p:txBody>
      </p:sp>
      <p:sp>
        <p:nvSpPr>
          <p:cNvPr id="20493" name="Cover_Subtitle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IPA Maximilian von Gellhorn, IPA, Individuelle Projekt Arbeit</a:t>
            </a:r>
            <a:endParaRPr lang="en-US" dirty="0"/>
          </a:p>
        </p:txBody>
      </p:sp>
      <p:sp>
        <p:nvSpPr>
          <p:cNvPr id="5" name="Cover_Metadata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Autor:	Maximilian von Gellhorn</a:t>
            </a:r>
          </a:p>
          <a:p>
            <a:r>
              <a:rPr lang="de-DE" smtClean="0"/>
              <a:t>Revision:	2, 30-Apr-2013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23528" y="2204864"/>
            <a:ext cx="854133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 Schleife: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 bwMode="auto">
          <a:xfrm>
            <a:off x="1187624" y="2204864"/>
            <a:ext cx="360040" cy="416905"/>
          </a:xfrm>
          <a:prstGeom prst="ellipse">
            <a:avLst/>
          </a:prstGeom>
          <a:solidFill>
            <a:srgbClr val="00B050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sz="1200" b="1" dirty="0" smtClean="0">
                <a:solidFill>
                  <a:schemeClr val="tx1"/>
                </a:solidFill>
              </a:rPr>
              <a:t>1</a:t>
            </a:r>
            <a:endParaRPr lang="en-US" sz="300" b="1" dirty="0" smtClean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1187624" y="3429000"/>
            <a:ext cx="360040" cy="416905"/>
          </a:xfrm>
          <a:prstGeom prst="ellipse">
            <a:avLst/>
          </a:prstGeom>
          <a:solidFill>
            <a:srgbClr val="FFFF00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sz="1200" b="1" dirty="0" smtClean="0">
                <a:solidFill>
                  <a:schemeClr val="tx1"/>
                </a:solidFill>
              </a:rPr>
              <a:t>4</a:t>
            </a:r>
            <a:endParaRPr lang="en-US" sz="300" b="1" dirty="0" smtClean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 bwMode="auto">
          <a:xfrm>
            <a:off x="1187624" y="3861048"/>
            <a:ext cx="360040" cy="416905"/>
          </a:xfrm>
          <a:prstGeom prst="ellipse">
            <a:avLst/>
          </a:prstGeom>
          <a:solidFill>
            <a:srgbClr val="FFFF00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sz="1200" b="1" dirty="0" smtClean="0">
                <a:solidFill>
                  <a:schemeClr val="tx1"/>
                </a:solidFill>
              </a:rPr>
              <a:t>4</a:t>
            </a:r>
            <a:endParaRPr lang="en-US" sz="300" b="1" dirty="0" smtClean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 bwMode="auto">
          <a:xfrm>
            <a:off x="1187624" y="5013176"/>
            <a:ext cx="360040" cy="416905"/>
          </a:xfrm>
          <a:prstGeom prst="ellipse">
            <a:avLst/>
          </a:prstGeom>
          <a:solidFill>
            <a:srgbClr val="FFFF00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sz="1200" b="1" dirty="0" smtClean="0">
                <a:solidFill>
                  <a:schemeClr val="tx1"/>
                </a:solidFill>
              </a:rPr>
              <a:t>3</a:t>
            </a:r>
            <a:endParaRPr lang="en-US" sz="300" b="1" dirty="0" smtClean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1187624" y="4653136"/>
            <a:ext cx="360040" cy="416905"/>
          </a:xfrm>
          <a:prstGeom prst="ellipse">
            <a:avLst/>
          </a:prstGeom>
          <a:solidFill>
            <a:srgbClr val="FFFF00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sz="1200" b="1" dirty="0" smtClean="0">
                <a:solidFill>
                  <a:schemeClr val="tx1"/>
                </a:solidFill>
              </a:rPr>
              <a:t>3</a:t>
            </a:r>
            <a:endParaRPr lang="en-US" sz="300" b="1" dirty="0" smtClean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1187624" y="4293096"/>
            <a:ext cx="360040" cy="416905"/>
          </a:xfrm>
          <a:prstGeom prst="ellipse">
            <a:avLst/>
          </a:prstGeom>
          <a:solidFill>
            <a:srgbClr val="FFFF00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sz="1200" b="1" dirty="0" smtClean="0">
                <a:solidFill>
                  <a:schemeClr val="tx1"/>
                </a:solidFill>
              </a:rPr>
              <a:t>2</a:t>
            </a:r>
            <a:endParaRPr lang="en-US" sz="300" b="1" dirty="0" smtClean="0">
              <a:solidFill>
                <a:schemeClr val="tx1"/>
              </a:solidFill>
            </a:endParaRPr>
          </a:p>
        </p:txBody>
      </p:sp>
      <p:sp>
        <p:nvSpPr>
          <p:cNvPr id="35" name="Ellipse 34"/>
          <p:cNvSpPr/>
          <p:nvPr/>
        </p:nvSpPr>
        <p:spPr bwMode="auto">
          <a:xfrm>
            <a:off x="827584" y="2204864"/>
            <a:ext cx="360040" cy="416905"/>
          </a:xfrm>
          <a:prstGeom prst="ellipse">
            <a:avLst/>
          </a:prstGeom>
          <a:solidFill>
            <a:srgbClr val="FF0000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sz="1200" b="1" dirty="0" smtClean="0">
                <a:solidFill>
                  <a:schemeClr val="tx1"/>
                </a:solidFill>
              </a:rPr>
              <a:t>5</a:t>
            </a:r>
            <a:endParaRPr lang="en-US" sz="300" b="1" dirty="0" smtClean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1560" y="5805264"/>
            <a:ext cx="2539157" cy="2031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</a:rPr>
              <a:t>Normalerweise 50-80 Links pro Chart</a:t>
            </a:r>
            <a:endParaRPr lang="de-DE" sz="1200" dirty="0" err="1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elle 2"/>
          <p:cNvGraphicFramePr>
            <a:graphicFrameLocks noGrp="1"/>
          </p:cNvGraphicFramePr>
          <p:nvPr/>
        </p:nvGraphicFramePr>
        <p:xfrm>
          <a:off x="1763688" y="1396967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CtrMod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CtrMod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FanDevMod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PrVal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FanDevMod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PrVal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FanDevMod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PrPrio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Tmr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Not1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Tmr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Not1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Hys2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de-CH" dirty="0" smtClean="0"/>
              <a:t> Aufgearbeitete Daten per Schleife</a:t>
            </a:r>
            <a:endParaRPr lang="en-US" dirty="0"/>
          </a:p>
        </p:txBody>
      </p:sp>
      <p:graphicFrame>
        <p:nvGraphicFramePr>
          <p:cNvPr id="52" name="Tabelle 9"/>
          <p:cNvGraphicFramePr>
            <a:graphicFrameLocks noGrp="1"/>
          </p:cNvGraphicFramePr>
          <p:nvPr/>
        </p:nvGraphicFramePr>
        <p:xfrm>
          <a:off x="1763690" y="1397000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elle 8"/>
          <p:cNvGraphicFramePr>
            <a:graphicFrameLocks noGrp="1"/>
          </p:cNvGraphicFramePr>
          <p:nvPr/>
        </p:nvGraphicFramePr>
        <p:xfrm>
          <a:off x="1763688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4" name="Tabelle 7"/>
          <p:cNvGraphicFramePr>
            <a:graphicFrameLocks noGrp="1"/>
          </p:cNvGraphicFramePr>
          <p:nvPr/>
        </p:nvGraphicFramePr>
        <p:xfrm>
          <a:off x="1763690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5" name="Tabelle 6"/>
          <p:cNvGraphicFramePr>
            <a:graphicFrameLocks noGrp="1"/>
          </p:cNvGraphicFramePr>
          <p:nvPr/>
        </p:nvGraphicFramePr>
        <p:xfrm>
          <a:off x="1763688" y="1396978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6" name="Tabelle 5"/>
          <p:cNvGraphicFramePr>
            <a:graphicFrameLocks noGrp="1"/>
          </p:cNvGraphicFramePr>
          <p:nvPr/>
        </p:nvGraphicFramePr>
        <p:xfrm>
          <a:off x="1763690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7" name="Tabelle 4"/>
          <p:cNvGraphicFramePr>
            <a:graphicFrameLocks noGrp="1"/>
          </p:cNvGraphicFramePr>
          <p:nvPr/>
        </p:nvGraphicFramePr>
        <p:xfrm>
          <a:off x="1763688" y="1396978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8" name="Tabelle 3"/>
          <p:cNvGraphicFramePr>
            <a:graphicFrameLocks noGrp="1"/>
          </p:cNvGraphicFramePr>
          <p:nvPr/>
        </p:nvGraphicFramePr>
        <p:xfrm>
          <a:off x="1763690" y="1396978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CtrMod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CtrMod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1" name="Tabelle 13"/>
          <p:cNvGraphicFramePr>
            <a:graphicFrameLocks noGrp="1"/>
          </p:cNvGraphicFramePr>
          <p:nvPr/>
        </p:nvGraphicFramePr>
        <p:xfrm>
          <a:off x="1763688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2" name="Tabelle 12"/>
          <p:cNvGraphicFramePr>
            <a:graphicFrameLocks noGrp="1"/>
          </p:cNvGraphicFramePr>
          <p:nvPr/>
        </p:nvGraphicFramePr>
        <p:xfrm>
          <a:off x="1763688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3" name="Tabelle 11"/>
          <p:cNvGraphicFramePr>
            <a:graphicFrameLocks noGrp="1"/>
          </p:cNvGraphicFramePr>
          <p:nvPr/>
        </p:nvGraphicFramePr>
        <p:xfrm>
          <a:off x="1763688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#NV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0" name="Tabelle 1"/>
          <p:cNvGraphicFramePr>
            <a:graphicFrameLocks noGrp="1"/>
          </p:cNvGraphicFramePr>
          <p:nvPr/>
        </p:nvGraphicFramePr>
        <p:xfrm>
          <a:off x="1763688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CtrMod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CtrMod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FanDevMod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PrVal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FanDevMod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PrVal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FanDevMod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PrPrio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Tmr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Not1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Tmr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Not1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Hys2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4" name="Tabelle 2-2"/>
          <p:cNvGraphicFramePr>
            <a:graphicFrameLocks noGrp="1"/>
          </p:cNvGraphicFramePr>
          <p:nvPr/>
        </p:nvGraphicFramePr>
        <p:xfrm>
          <a:off x="1763688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And1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CtrMod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Dmux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CtrMod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TknSta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Yctr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Sel2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ToHigher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ToHi1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TRCtrH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TSeq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ToLo1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elle 10"/>
          <p:cNvGraphicFramePr>
            <a:graphicFrameLocks noGrp="1"/>
          </p:cNvGraphicFramePr>
          <p:nvPr/>
        </p:nvGraphicFramePr>
        <p:xfrm>
          <a:off x="1763688" y="1396989"/>
          <a:ext cx="4336130" cy="4768315"/>
        </p:xfrm>
        <a:graphic>
          <a:graphicData uri="http://schemas.openxmlformats.org/drawingml/2006/table">
            <a:tbl>
              <a:tblPr/>
              <a:tblGrid>
                <a:gridCol w="867226"/>
                <a:gridCol w="867226"/>
                <a:gridCol w="867226"/>
                <a:gridCol w="867226"/>
                <a:gridCol w="867226"/>
              </a:tblGrid>
              <a:tr h="28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FromFBName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FromPin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ToFBName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ToPin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Cmpr8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En4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FanSpd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EnIn3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EnSel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PrioCnv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IN2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92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Use-Cases</a:t>
            </a: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572" y="1556792"/>
            <a:ext cx="770485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64" name="Group 40"/>
          <p:cNvGrpSpPr>
            <a:grpSpLocks/>
          </p:cNvGrpSpPr>
          <p:nvPr/>
        </p:nvGrpSpPr>
        <p:grpSpPr bwMode="auto">
          <a:xfrm>
            <a:off x="755576" y="1916832"/>
            <a:ext cx="7632848" cy="4320480"/>
            <a:chOff x="1454" y="5060"/>
            <a:chExt cx="8776" cy="5394"/>
          </a:xfrm>
        </p:grpSpPr>
        <p:grpSp>
          <p:nvGrpSpPr>
            <p:cNvPr id="1065" name="Group 41"/>
            <p:cNvGrpSpPr>
              <a:grpSpLocks/>
            </p:cNvGrpSpPr>
            <p:nvPr/>
          </p:nvGrpSpPr>
          <p:grpSpPr bwMode="auto">
            <a:xfrm>
              <a:off x="1454" y="5060"/>
              <a:ext cx="8776" cy="5394"/>
              <a:chOff x="1454" y="5060"/>
              <a:chExt cx="8776" cy="5394"/>
            </a:xfrm>
          </p:grpSpPr>
          <p:sp>
            <p:nvSpPr>
              <p:cNvPr id="1066" name="Rectangle 42"/>
              <p:cNvSpPr>
                <a:spLocks noChangeArrowheads="1"/>
              </p:cNvSpPr>
              <p:nvPr/>
            </p:nvSpPr>
            <p:spPr bwMode="auto">
              <a:xfrm>
                <a:off x="1454" y="5060"/>
                <a:ext cx="8776" cy="5394"/>
              </a:xfrm>
              <a:prstGeom prst="rect">
                <a:avLst/>
              </a:prstGeom>
              <a:solidFill>
                <a:srgbClr val="4233FF">
                  <a:alpha val="3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Oval 43"/>
              <p:cNvSpPr>
                <a:spLocks noChangeArrowheads="1"/>
              </p:cNvSpPr>
              <p:nvPr/>
            </p:nvSpPr>
            <p:spPr bwMode="auto">
              <a:xfrm>
                <a:off x="4836" y="8917"/>
                <a:ext cx="1209" cy="6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UC_4.1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68" name="AutoShape 44"/>
              <p:cNvCxnSpPr>
                <a:cxnSpLocks noChangeShapeType="1"/>
              </p:cNvCxnSpPr>
              <p:nvPr/>
            </p:nvCxnSpPr>
            <p:spPr bwMode="auto">
              <a:xfrm flipH="1">
                <a:off x="5521" y="8238"/>
                <a:ext cx="796" cy="67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69" name="Oval 45"/>
              <p:cNvSpPr>
                <a:spLocks noChangeArrowheads="1"/>
              </p:cNvSpPr>
              <p:nvPr/>
            </p:nvSpPr>
            <p:spPr bwMode="auto">
              <a:xfrm>
                <a:off x="6257" y="8917"/>
                <a:ext cx="1209" cy="6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UC_4.2</a:t>
                </a:r>
                <a:endPara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70" name="AutoShape 46"/>
            <p:cNvCxnSpPr>
              <a:cxnSpLocks noChangeShapeType="1"/>
            </p:cNvCxnSpPr>
            <p:nvPr/>
          </p:nvCxnSpPr>
          <p:spPr bwMode="auto">
            <a:xfrm>
              <a:off x="6317" y="8238"/>
              <a:ext cx="418" cy="6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Implementation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CH" sz="2000" dirty="0" smtClean="0"/>
              <a:t>Vier Haupt-Funktionen:</a:t>
            </a:r>
          </a:p>
          <a:p>
            <a:pPr>
              <a:lnSpc>
                <a:spcPct val="150000"/>
              </a:lnSpc>
            </a:pPr>
            <a:endParaRPr lang="de-CH" sz="2000" dirty="0" smtClean="0"/>
          </a:p>
          <a:p>
            <a:pPr>
              <a:lnSpc>
                <a:spcPct val="150000"/>
              </a:lnSpc>
            </a:pPr>
            <a:r>
              <a:rPr lang="de-CH" sz="2000" dirty="0" smtClean="0"/>
              <a:t>        </a:t>
            </a:r>
            <a:r>
              <a:rPr lang="de-CH" sz="2000" dirty="0" err="1" smtClean="0"/>
              <a:t>dissolvealgebraicLoop</a:t>
            </a:r>
            <a:endParaRPr lang="de-CH" sz="2000" dirty="0" smtClean="0"/>
          </a:p>
          <a:p>
            <a:pPr>
              <a:lnSpc>
                <a:spcPct val="150000"/>
              </a:lnSpc>
            </a:pPr>
            <a:r>
              <a:rPr lang="de-CH" sz="2000" dirty="0" smtClean="0"/>
              <a:t>	</a:t>
            </a:r>
            <a:r>
              <a:rPr lang="de-CH" sz="2000" dirty="0" err="1" smtClean="0"/>
              <a:t>deleteUnrelatedLinks</a:t>
            </a:r>
            <a:endParaRPr lang="de-CH" sz="2000" dirty="0" smtClean="0"/>
          </a:p>
          <a:p>
            <a:pPr>
              <a:lnSpc>
                <a:spcPct val="150000"/>
              </a:lnSpc>
            </a:pPr>
            <a:r>
              <a:rPr lang="de-CH" sz="2000" dirty="0" smtClean="0"/>
              <a:t>	</a:t>
            </a:r>
            <a:r>
              <a:rPr lang="de-CH" sz="2000" dirty="0" err="1" smtClean="0"/>
              <a:t>sortStructList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de-CH" sz="2000" dirty="0" smtClean="0"/>
              <a:t>	</a:t>
            </a:r>
            <a:r>
              <a:rPr lang="de-CH" sz="2000" dirty="0" err="1" smtClean="0"/>
              <a:t>insertMemoryBlock</a:t>
            </a:r>
            <a:endParaRPr lang="en-US" sz="2000" dirty="0"/>
          </a:p>
        </p:txBody>
      </p:sp>
      <p:cxnSp>
        <p:nvCxnSpPr>
          <p:cNvPr id="10" name="Gerade Verbindung 9"/>
          <p:cNvCxnSpPr/>
          <p:nvPr/>
        </p:nvCxnSpPr>
        <p:spPr bwMode="auto">
          <a:xfrm flipH="1">
            <a:off x="755576" y="3573016"/>
            <a:ext cx="216024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13"/>
          <p:cNvCxnSpPr/>
          <p:nvPr/>
        </p:nvCxnSpPr>
        <p:spPr bwMode="auto">
          <a:xfrm>
            <a:off x="755576" y="3573016"/>
            <a:ext cx="0" cy="144016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mit Pfeil 15"/>
          <p:cNvCxnSpPr/>
          <p:nvPr/>
        </p:nvCxnSpPr>
        <p:spPr bwMode="auto">
          <a:xfrm>
            <a:off x="755576" y="4077072"/>
            <a:ext cx="64807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 Verbindung mit Pfeil 16"/>
          <p:cNvCxnSpPr/>
          <p:nvPr/>
        </p:nvCxnSpPr>
        <p:spPr bwMode="auto">
          <a:xfrm>
            <a:off x="755576" y="4509120"/>
            <a:ext cx="64807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rade Verbindung mit Pfeil 17"/>
          <p:cNvCxnSpPr/>
          <p:nvPr/>
        </p:nvCxnSpPr>
        <p:spPr bwMode="auto">
          <a:xfrm>
            <a:off x="755576" y="5013176"/>
            <a:ext cx="64807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19"/>
          <p:cNvCxnSpPr/>
          <p:nvPr/>
        </p:nvCxnSpPr>
        <p:spPr bwMode="auto">
          <a:xfrm>
            <a:off x="3707904" y="5013176"/>
            <a:ext cx="360040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21"/>
          <p:cNvCxnSpPr/>
          <p:nvPr/>
        </p:nvCxnSpPr>
        <p:spPr bwMode="auto">
          <a:xfrm flipV="1">
            <a:off x="4067944" y="4077072"/>
            <a:ext cx="0" cy="93610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rade Verbindung mit Pfeil 23"/>
          <p:cNvCxnSpPr/>
          <p:nvPr/>
        </p:nvCxnSpPr>
        <p:spPr bwMode="auto">
          <a:xfrm flipH="1">
            <a:off x="3851920" y="4077072"/>
            <a:ext cx="216024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Test Ergebnisse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CH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dirty="0" smtClean="0"/>
              <a:t>  Wichtigste Tests wurden bestanden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dirty="0" smtClean="0"/>
              <a:t>  Wenn Fehler, dann meistens in IMSES-Tool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dirty="0" smtClean="0"/>
              <a:t>  Tool ist lauffähig und gibt bei Fehler verständliche Fehlermeldungen aus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4932040" y="3284984"/>
          <a:ext cx="35458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/>
                <a:gridCol w="995680"/>
                <a:gridCol w="627380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Testergebnis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Anzahl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%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Bestanden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78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Teilweise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Nicht Bestanden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Folgeprojekte IMSES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2000" dirty="0" smtClean="0"/>
              <a:t>Beheben der Fehler während der Test-Phase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2000" dirty="0" smtClean="0"/>
              <a:t>Implementierung </a:t>
            </a:r>
            <a:r>
              <a:rPr lang="de-CH" sz="2000" dirty="0" smtClean="0"/>
              <a:t>zur Erkennung der </a:t>
            </a:r>
            <a:r>
              <a:rPr lang="en-US" sz="2000" dirty="0" smtClean="0"/>
              <a:t>Interchart - Verschaltungen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2000" dirty="0" smtClean="0"/>
              <a:t>Abklärungen </a:t>
            </a:r>
            <a:r>
              <a:rPr lang="de-CH" sz="2000" dirty="0" smtClean="0"/>
              <a:t>wegen MP1.2 (</a:t>
            </a:r>
            <a:r>
              <a:rPr lang="de-CH" sz="2000" dirty="0" err="1" smtClean="0"/>
              <a:t>Nested</a:t>
            </a:r>
            <a:r>
              <a:rPr lang="de-CH" sz="2000" dirty="0" smtClean="0"/>
              <a:t>-Charts)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Ups and Downs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CH" sz="2000" dirty="0" smtClean="0"/>
              <a:t>Downs: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de-CH" sz="2000" dirty="0" smtClean="0"/>
              <a:t>  Dokumentation hat länger gedauert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de-CH" sz="2000" dirty="0" smtClean="0"/>
              <a:t>  UML </a:t>
            </a:r>
            <a:r>
              <a:rPr lang="de-CH" sz="2000" dirty="0" smtClean="0"/>
              <a:t>1.0 Zeichentool</a:t>
            </a:r>
          </a:p>
          <a:p>
            <a:pPr>
              <a:lnSpc>
                <a:spcPct val="100000"/>
              </a:lnSpc>
            </a:pPr>
            <a:endParaRPr lang="de-CH" sz="2000" dirty="0" smtClean="0"/>
          </a:p>
          <a:p>
            <a:pPr>
              <a:lnSpc>
                <a:spcPct val="100000"/>
              </a:lnSpc>
            </a:pPr>
            <a:r>
              <a:rPr lang="de-CH" sz="2000" dirty="0" smtClean="0"/>
              <a:t>Ups: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de-CH" sz="2000" dirty="0" smtClean="0"/>
              <a:t>  80 Stunden nicht überschritten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de-CH" sz="2000" dirty="0" smtClean="0"/>
              <a:t>  Implementation ist gut Verlaufen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de-CH" sz="2000" dirty="0" smtClean="0"/>
              <a:t>  Testen verlief gut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de-CH" sz="2000" dirty="0" smtClean="0"/>
              <a:t>  Realisieren der Arbeit hat Spass gemacht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Schlusswort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3672211" cy="4752975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 Erweiterung funktionsfähig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 Gute </a:t>
            </a:r>
            <a:r>
              <a:rPr lang="de-CH" sz="2000" dirty="0" err="1" smtClean="0"/>
              <a:t>grösse</a:t>
            </a:r>
            <a:r>
              <a:rPr lang="de-CH" sz="2000" dirty="0" smtClean="0"/>
              <a:t> der</a:t>
            </a:r>
          </a:p>
          <a:p>
            <a:pPr lvl="1">
              <a:lnSpc>
                <a:spcPct val="150000"/>
              </a:lnSpc>
              <a:buNone/>
            </a:pPr>
            <a:r>
              <a:rPr lang="de-CH" sz="2000" dirty="0" smtClean="0"/>
              <a:t>	 Abschlussarbeit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 Produktive Nutzung bei  </a:t>
            </a:r>
          </a:p>
          <a:p>
            <a:pPr>
              <a:lnSpc>
                <a:spcPct val="150000"/>
              </a:lnSpc>
            </a:pPr>
            <a:r>
              <a:rPr lang="de-CH" sz="2000" dirty="0" smtClean="0"/>
              <a:t>  Siemens Systemapplikationen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 Zufrieden mit der Arbeit</a:t>
            </a:r>
          </a:p>
          <a:p>
            <a:pPr lvl="1">
              <a:lnSpc>
                <a:spcPct val="150000"/>
              </a:lnSpc>
              <a:buNone/>
            </a:pPr>
            <a:endParaRPr lang="de-CH" dirty="0" smtClean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3"/>
          </p:nvPr>
        </p:nvGraphicFramePr>
        <p:xfrm>
          <a:off x="4283968" y="1340768"/>
          <a:ext cx="4502475" cy="484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3647"/>
                <a:gridCol w="945475"/>
                <a:gridCol w="804359"/>
                <a:gridCol w="968994"/>
              </a:tblGrid>
              <a:tr h="567618">
                <a:tc>
                  <a:txBody>
                    <a:bodyPr/>
                    <a:lstStyle/>
                    <a:p>
                      <a:r>
                        <a:rPr lang="de-CH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Soll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Ist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Diff. (h)</a:t>
                      </a:r>
                      <a:endParaRPr lang="en-US" dirty="0"/>
                    </a:p>
                  </a:txBody>
                  <a:tcPr/>
                </a:tc>
              </a:tr>
              <a:tr h="324353">
                <a:tc>
                  <a:txBody>
                    <a:bodyPr/>
                    <a:lstStyle/>
                    <a:p>
                      <a:r>
                        <a:rPr lang="de-CH" dirty="0" smtClean="0"/>
                        <a:t>Planung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3.45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0.15</a:t>
                      </a:r>
                      <a:endParaRPr lang="en-US" b="1" dirty="0"/>
                    </a:p>
                  </a:txBody>
                  <a:tcPr/>
                </a:tc>
              </a:tr>
              <a:tr h="324353">
                <a:tc>
                  <a:txBody>
                    <a:bodyPr/>
                    <a:lstStyle/>
                    <a:p>
                      <a:r>
                        <a:rPr lang="de-CH" dirty="0" smtClean="0"/>
                        <a:t>Dokumentation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</a:tr>
              <a:tr h="567618">
                <a:tc>
                  <a:txBody>
                    <a:bodyPr/>
                    <a:lstStyle/>
                    <a:p>
                      <a:r>
                        <a:rPr lang="de-CH" dirty="0" smtClean="0"/>
                        <a:t>Experten</a:t>
                      </a:r>
                      <a:r>
                        <a:rPr lang="de-CH" baseline="0" dirty="0" smtClean="0"/>
                        <a:t> Besuch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567618">
                <a:tc>
                  <a:txBody>
                    <a:bodyPr/>
                    <a:lstStyle/>
                    <a:p>
                      <a:r>
                        <a:rPr lang="de-CH" dirty="0" smtClean="0"/>
                        <a:t>Analyse und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8.5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0.5</a:t>
                      </a:r>
                      <a:endParaRPr lang="en-US" b="1" dirty="0"/>
                    </a:p>
                  </a:txBody>
                  <a:tcPr/>
                </a:tc>
              </a:tr>
              <a:tr h="324353">
                <a:tc>
                  <a:txBody>
                    <a:bodyPr/>
                    <a:lstStyle/>
                    <a:p>
                      <a:r>
                        <a:rPr lang="de-CH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17.75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-1.25</a:t>
                      </a:r>
                      <a:endParaRPr lang="en-US" dirty="0"/>
                    </a:p>
                  </a:txBody>
                  <a:tcPr/>
                </a:tc>
              </a:tr>
              <a:tr h="324353">
                <a:tc>
                  <a:txBody>
                    <a:bodyPr/>
                    <a:lstStyle/>
                    <a:p>
                      <a:r>
                        <a:rPr lang="de-CH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-0.75</a:t>
                      </a:r>
                      <a:endParaRPr lang="en-US" dirty="0"/>
                    </a:p>
                  </a:txBody>
                  <a:tcPr/>
                </a:tc>
              </a:tr>
              <a:tr h="324353">
                <a:tc>
                  <a:txBody>
                    <a:bodyPr/>
                    <a:lstStyle/>
                    <a:p>
                      <a:r>
                        <a:rPr lang="de-CH" dirty="0" smtClean="0"/>
                        <a:t>Diverses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4.95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-2.05</a:t>
                      </a:r>
                      <a:endParaRPr lang="en-US" dirty="0"/>
                    </a:p>
                  </a:txBody>
                  <a:tcPr/>
                </a:tc>
              </a:tr>
              <a:tr h="324353">
                <a:tc>
                  <a:txBody>
                    <a:bodyPr/>
                    <a:lstStyle/>
                    <a:p>
                      <a:r>
                        <a:rPr lang="de-CH" dirty="0" smtClean="0"/>
                        <a:t>Abschluss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0.5</a:t>
                      </a:r>
                      <a:endParaRPr lang="en-US" b="1" dirty="0"/>
                    </a:p>
                  </a:txBody>
                  <a:tcPr/>
                </a:tc>
              </a:tr>
              <a:tr h="32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4353">
                <a:tc>
                  <a:txBody>
                    <a:bodyPr/>
                    <a:lstStyle/>
                    <a:p>
                      <a:r>
                        <a:rPr lang="de-CH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72.8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78.9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6.1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Vielen Dank für Ihre Aufmerksamkeit</a:t>
            </a:r>
            <a:endParaRPr lang="en-US" dirty="0"/>
          </a:p>
        </p:txBody>
      </p:sp>
      <p:pic>
        <p:nvPicPr>
          <p:cNvPr id="79874" name="Picture 2" descr="http://www.buildingtechnologies.siemens.com/bt/global/en/PublishingImages/energy-efficiency-green-building-technologies-g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564" y="1490540"/>
            <a:ext cx="7848872" cy="48348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kmHistory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39750" y="1412875"/>
            <a:ext cx="8136706" cy="4752975"/>
          </a:xfrm>
        </p:spPr>
        <p:txBody>
          <a:bodyPr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1600" dirty="0" smtClean="0"/>
              <a:t> Ausgangslage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1600" dirty="0" smtClean="0"/>
              <a:t> Projektauftrag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1600" dirty="0" smtClean="0"/>
              <a:t> Vorarbeiten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1600" dirty="0" smtClean="0"/>
              <a:t> Evaluation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de-CH" sz="1400" dirty="0" smtClean="0"/>
              <a:t>Per Debugger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de-CH" sz="1400" dirty="0" smtClean="0"/>
              <a:t>Per Schleife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de-CH" sz="1400" dirty="0" smtClean="0"/>
              <a:t>Aufgearbeiteter Daten per Schleife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Use-Cases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Implementation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Test </a:t>
            </a:r>
            <a:r>
              <a:rPr lang="en-US" sz="1600" dirty="0" err="1" smtClean="0"/>
              <a:t>Ergebnisse</a:t>
            </a:r>
            <a:r>
              <a:rPr lang="en-US" sz="1600" dirty="0" smtClean="0"/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Noch</a:t>
            </a:r>
            <a:r>
              <a:rPr lang="en-US" sz="1600" dirty="0" smtClean="0"/>
              <a:t> </a:t>
            </a:r>
            <a:r>
              <a:rPr lang="en-US" sz="1600" dirty="0" err="1" smtClean="0"/>
              <a:t>zu</a:t>
            </a:r>
            <a:r>
              <a:rPr lang="en-US" sz="1600" dirty="0" smtClean="0"/>
              <a:t> </a:t>
            </a:r>
            <a:r>
              <a:rPr lang="en-US" sz="1600" dirty="0" err="1" smtClean="0"/>
              <a:t>realisieren</a:t>
            </a:r>
            <a:r>
              <a:rPr lang="en-US" sz="1600" dirty="0" smtClean="0"/>
              <a:t> 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Ups and Downs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Schlusswort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BkmHistoryCaption"/>
          <p:cNvSpPr txBox="1">
            <a:spLocks noChangeArrowheads="1"/>
          </p:cNvSpPr>
          <p:nvPr/>
        </p:nvSpPr>
        <p:spPr bwMode="auto">
          <a:xfrm>
            <a:off x="539750" y="2636838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endParaRPr 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de-CH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dirty="0" smtClean="0"/>
              <a:t>  </a:t>
            </a:r>
            <a:r>
              <a:rPr lang="de-CH" sz="2000" dirty="0" smtClean="0"/>
              <a:t>Siemens Gebäudeautomation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 Energieeffiziente HLK-Regelung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 </a:t>
            </a:r>
            <a:r>
              <a:rPr lang="en-US" sz="2000" dirty="0" smtClean="0"/>
              <a:t>Modular </a:t>
            </a:r>
            <a:r>
              <a:rPr lang="en-US" sz="2000" dirty="0" err="1" smtClean="0"/>
              <a:t>erweiterbares</a:t>
            </a:r>
            <a:r>
              <a:rPr lang="en-US" sz="2000" dirty="0" smtClean="0"/>
              <a:t> System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 Mit IMSES werden</a:t>
            </a:r>
          </a:p>
          <a:p>
            <a:pPr lvl="1">
              <a:lnSpc>
                <a:spcPct val="150000"/>
              </a:lnSpc>
              <a:buNone/>
            </a:pPr>
            <a:r>
              <a:rPr lang="de-CH" sz="2000" dirty="0" smtClean="0"/>
              <a:t>   Standardapplikationen in </a:t>
            </a:r>
            <a:r>
              <a:rPr lang="de-CH" sz="2000" dirty="0" err="1" smtClean="0"/>
              <a:t>Matlab</a:t>
            </a:r>
            <a:r>
              <a:rPr lang="de-CH" sz="2000" dirty="0" smtClean="0"/>
              <a:t> / </a:t>
            </a:r>
            <a:r>
              <a:rPr lang="de-CH" sz="2000" dirty="0" err="1" smtClean="0"/>
              <a:t>Simulink</a:t>
            </a:r>
            <a:r>
              <a:rPr lang="de-CH" sz="2000" dirty="0" smtClean="0"/>
              <a:t>  getestet</a:t>
            </a:r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4516" name="Picture 4" descr="http://www.industry.siemens.de/buildingtechnologies/de/de/PublishingImages/building-automation-hvac-controller-gro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788" y="2204864"/>
            <a:ext cx="4258977" cy="2623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4941168"/>
            <a:ext cx="9144000" cy="1262055"/>
          </a:xfrm>
        </p:spPr>
        <p:txBody>
          <a:bodyPr/>
          <a:lstStyle/>
          <a:p>
            <a:r>
              <a:rPr lang="de-CH" dirty="0" smtClean="0"/>
              <a:t> </a:t>
            </a:r>
            <a:endParaRPr lang="en-US" dirty="0"/>
          </a:p>
        </p:txBody>
      </p:sp>
      <p:sp>
        <p:nvSpPr>
          <p:cNvPr id="184" name="AutoShape 110"/>
          <p:cNvSpPr>
            <a:spLocks noChangeArrowheads="1"/>
          </p:cNvSpPr>
          <p:nvPr/>
        </p:nvSpPr>
        <p:spPr bwMode="auto">
          <a:xfrm>
            <a:off x="2267744" y="3284984"/>
            <a:ext cx="184150" cy="266700"/>
          </a:xfrm>
          <a:prstGeom prst="rightArrow">
            <a:avLst>
              <a:gd name="adj1" fmla="val 59528"/>
              <a:gd name="adj2" fmla="val 6602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87" name="AutoShape 112"/>
          <p:cNvSpPr>
            <a:spLocks noChangeArrowheads="1"/>
          </p:cNvSpPr>
          <p:nvPr/>
        </p:nvSpPr>
        <p:spPr bwMode="auto">
          <a:xfrm>
            <a:off x="5436096" y="3284984"/>
            <a:ext cx="184150" cy="266700"/>
          </a:xfrm>
          <a:prstGeom prst="rightArrow">
            <a:avLst>
              <a:gd name="adj1" fmla="val 59528"/>
              <a:gd name="adj2" fmla="val 6602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grpSp>
        <p:nvGrpSpPr>
          <p:cNvPr id="191" name="Group 215"/>
          <p:cNvGrpSpPr>
            <a:grpSpLocks/>
          </p:cNvGrpSpPr>
          <p:nvPr/>
        </p:nvGrpSpPr>
        <p:grpSpPr bwMode="auto">
          <a:xfrm>
            <a:off x="379413" y="2240533"/>
            <a:ext cx="1744662" cy="2265363"/>
            <a:chOff x="239" y="1839"/>
            <a:chExt cx="1099" cy="1427"/>
          </a:xfrm>
        </p:grpSpPr>
        <p:sp>
          <p:nvSpPr>
            <p:cNvPr id="192" name="Rectangle 17"/>
            <p:cNvSpPr>
              <a:spLocks noChangeArrowheads="1"/>
            </p:cNvSpPr>
            <p:nvPr/>
          </p:nvSpPr>
          <p:spPr bwMode="auto">
            <a:xfrm>
              <a:off x="239" y="1839"/>
              <a:ext cx="1099" cy="14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de-DE" sz="1800" dirty="0" smtClean="0">
                  <a:solidFill>
                    <a:schemeClr val="tx1"/>
                  </a:solidFill>
                </a:rPr>
                <a:t>CFC</a:t>
              </a:r>
              <a:endParaRPr lang="en-GB" sz="180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37"/>
            <p:cNvSpPr>
              <a:spLocks noChangeArrowheads="1"/>
            </p:cNvSpPr>
            <p:nvPr/>
          </p:nvSpPr>
          <p:spPr bwMode="auto">
            <a:xfrm>
              <a:off x="294" y="2123"/>
              <a:ext cx="998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94" name="Line 158"/>
            <p:cNvSpPr>
              <a:spLocks noChangeShapeType="1"/>
            </p:cNvSpPr>
            <p:nvPr/>
          </p:nvSpPr>
          <p:spPr bwMode="auto">
            <a:xfrm>
              <a:off x="851" y="2418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5" name="Line 159"/>
            <p:cNvSpPr>
              <a:spLocks noChangeShapeType="1"/>
            </p:cNvSpPr>
            <p:nvPr/>
          </p:nvSpPr>
          <p:spPr bwMode="auto">
            <a:xfrm>
              <a:off x="851" y="2476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6" name="Line 160"/>
            <p:cNvSpPr>
              <a:spLocks noChangeShapeType="1"/>
            </p:cNvSpPr>
            <p:nvPr/>
          </p:nvSpPr>
          <p:spPr bwMode="auto">
            <a:xfrm>
              <a:off x="850" y="2533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" name="Line 161"/>
            <p:cNvSpPr>
              <a:spLocks noChangeShapeType="1"/>
            </p:cNvSpPr>
            <p:nvPr/>
          </p:nvSpPr>
          <p:spPr bwMode="auto">
            <a:xfrm>
              <a:off x="337" y="2418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8" name="Line 162"/>
            <p:cNvSpPr>
              <a:spLocks noChangeShapeType="1"/>
            </p:cNvSpPr>
            <p:nvPr/>
          </p:nvSpPr>
          <p:spPr bwMode="auto">
            <a:xfrm>
              <a:off x="294" y="2476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9" name="Line 163"/>
            <p:cNvSpPr>
              <a:spLocks noChangeShapeType="1"/>
            </p:cNvSpPr>
            <p:nvPr/>
          </p:nvSpPr>
          <p:spPr bwMode="auto">
            <a:xfrm>
              <a:off x="336" y="2533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0" name="Line 165"/>
            <p:cNvSpPr>
              <a:spLocks noChangeShapeType="1"/>
            </p:cNvSpPr>
            <p:nvPr/>
          </p:nvSpPr>
          <p:spPr bwMode="auto">
            <a:xfrm>
              <a:off x="337" y="2592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" name="Line 166"/>
            <p:cNvSpPr>
              <a:spLocks noChangeShapeType="1"/>
            </p:cNvSpPr>
            <p:nvPr/>
          </p:nvSpPr>
          <p:spPr bwMode="auto">
            <a:xfrm>
              <a:off x="336" y="2649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2" name="Rectangle 138"/>
            <p:cNvSpPr>
              <a:spLocks noChangeArrowheads="1"/>
            </p:cNvSpPr>
            <p:nvPr/>
          </p:nvSpPr>
          <p:spPr bwMode="auto">
            <a:xfrm>
              <a:off x="379" y="2190"/>
              <a:ext cx="479" cy="1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03" name="Rectangle 139"/>
            <p:cNvSpPr>
              <a:spLocks noChangeArrowheads="1"/>
            </p:cNvSpPr>
            <p:nvPr/>
          </p:nvSpPr>
          <p:spPr bwMode="auto">
            <a:xfrm>
              <a:off x="381" y="2392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204" name="Group 140"/>
            <p:cNvGrpSpPr>
              <a:grpSpLocks/>
            </p:cNvGrpSpPr>
            <p:nvPr/>
          </p:nvGrpSpPr>
          <p:grpSpPr bwMode="auto">
            <a:xfrm>
              <a:off x="400" y="2212"/>
              <a:ext cx="214" cy="141"/>
              <a:chOff x="1745" y="1138"/>
              <a:chExt cx="332" cy="219"/>
            </a:xfrm>
          </p:grpSpPr>
          <p:sp>
            <p:nvSpPr>
              <p:cNvPr id="231" name="Rectangle 141"/>
              <p:cNvSpPr>
                <a:spLocks noChangeArrowheads="1"/>
              </p:cNvSpPr>
              <p:nvPr/>
            </p:nvSpPr>
            <p:spPr bwMode="auto">
              <a:xfrm>
                <a:off x="1971" y="1219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32" name="Rectangle 142"/>
              <p:cNvSpPr>
                <a:spLocks noChangeArrowheads="1"/>
              </p:cNvSpPr>
              <p:nvPr/>
            </p:nvSpPr>
            <p:spPr bwMode="auto">
              <a:xfrm>
                <a:off x="1745" y="1179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33" name="Rectangle 143"/>
              <p:cNvSpPr>
                <a:spLocks noChangeArrowheads="1"/>
              </p:cNvSpPr>
              <p:nvPr/>
            </p:nvSpPr>
            <p:spPr bwMode="auto">
              <a:xfrm>
                <a:off x="1745" y="1283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34" name="Rectangle 144"/>
              <p:cNvSpPr>
                <a:spLocks noChangeArrowheads="1"/>
              </p:cNvSpPr>
              <p:nvPr/>
            </p:nvSpPr>
            <p:spPr bwMode="auto">
              <a:xfrm>
                <a:off x="1808" y="1138"/>
                <a:ext cx="208" cy="211"/>
              </a:xfrm>
              <a:prstGeom prst="rect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35" name="Rectangle 145"/>
              <p:cNvSpPr>
                <a:spLocks noChangeArrowheads="1"/>
              </p:cNvSpPr>
              <p:nvPr/>
            </p:nvSpPr>
            <p:spPr bwMode="auto">
              <a:xfrm>
                <a:off x="1888" y="1221"/>
                <a:ext cx="100" cy="86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36" name="Rectangle 146"/>
              <p:cNvSpPr>
                <a:spLocks noChangeArrowheads="1"/>
              </p:cNvSpPr>
              <p:nvPr/>
            </p:nvSpPr>
            <p:spPr bwMode="auto">
              <a:xfrm>
                <a:off x="1809" y="1330"/>
                <a:ext cx="207" cy="27"/>
              </a:xfrm>
              <a:prstGeom prst="rect">
                <a:avLst/>
              </a:prstGeom>
              <a:gradFill rotWithShape="1">
                <a:gsLst>
                  <a:gs pos="0">
                    <a:srgbClr val="0000CC"/>
                  </a:gs>
                  <a:gs pos="100000">
                    <a:srgbClr val="0000C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37" name="Rectangle 147"/>
              <p:cNvSpPr>
                <a:spLocks noChangeArrowheads="1"/>
              </p:cNvSpPr>
              <p:nvPr/>
            </p:nvSpPr>
            <p:spPr bwMode="auto">
              <a:xfrm>
                <a:off x="1896" y="1229"/>
                <a:ext cx="92" cy="77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380" y="2451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06" name="Rectangle 154"/>
            <p:cNvSpPr>
              <a:spLocks noChangeArrowheads="1"/>
            </p:cNvSpPr>
            <p:nvPr/>
          </p:nvSpPr>
          <p:spPr bwMode="auto">
            <a:xfrm>
              <a:off x="380" y="2509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07" name="Rectangle 155"/>
            <p:cNvSpPr>
              <a:spLocks noChangeArrowheads="1"/>
            </p:cNvSpPr>
            <p:nvPr/>
          </p:nvSpPr>
          <p:spPr bwMode="auto">
            <a:xfrm>
              <a:off x="379" y="2568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08" name="Rectangle 156"/>
            <p:cNvSpPr>
              <a:spLocks noChangeArrowheads="1"/>
            </p:cNvSpPr>
            <p:nvPr/>
          </p:nvSpPr>
          <p:spPr bwMode="auto">
            <a:xfrm>
              <a:off x="379" y="2626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09" name="Line 167"/>
            <p:cNvSpPr>
              <a:spLocks noChangeShapeType="1"/>
            </p:cNvSpPr>
            <p:nvPr/>
          </p:nvSpPr>
          <p:spPr bwMode="auto">
            <a:xfrm flipV="1">
              <a:off x="1183" y="3004"/>
              <a:ext cx="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0" name="Line 168"/>
            <p:cNvSpPr>
              <a:spLocks noChangeShapeType="1"/>
            </p:cNvSpPr>
            <p:nvPr/>
          </p:nvSpPr>
          <p:spPr bwMode="auto">
            <a:xfrm>
              <a:off x="1183" y="3061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1" name="Line 170"/>
            <p:cNvSpPr>
              <a:spLocks noChangeShapeType="1"/>
            </p:cNvSpPr>
            <p:nvPr/>
          </p:nvSpPr>
          <p:spPr bwMode="auto">
            <a:xfrm>
              <a:off x="669" y="3003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2" name="Line 171"/>
            <p:cNvSpPr>
              <a:spLocks noChangeShapeType="1"/>
            </p:cNvSpPr>
            <p:nvPr/>
          </p:nvSpPr>
          <p:spPr bwMode="auto">
            <a:xfrm>
              <a:off x="337" y="3061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3" name="Line 172"/>
            <p:cNvSpPr>
              <a:spLocks noChangeShapeType="1"/>
            </p:cNvSpPr>
            <p:nvPr/>
          </p:nvSpPr>
          <p:spPr bwMode="auto">
            <a:xfrm>
              <a:off x="668" y="3118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4" name="Rectangle 175"/>
            <p:cNvSpPr>
              <a:spLocks noChangeArrowheads="1"/>
            </p:cNvSpPr>
            <p:nvPr/>
          </p:nvSpPr>
          <p:spPr bwMode="auto">
            <a:xfrm>
              <a:off x="711" y="2775"/>
              <a:ext cx="479" cy="1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15" name="Rectangle 176"/>
            <p:cNvSpPr>
              <a:spLocks noChangeArrowheads="1"/>
            </p:cNvSpPr>
            <p:nvPr/>
          </p:nvSpPr>
          <p:spPr bwMode="auto">
            <a:xfrm>
              <a:off x="713" y="2977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16" name="Rectangle 185"/>
            <p:cNvSpPr>
              <a:spLocks noChangeArrowheads="1"/>
            </p:cNvSpPr>
            <p:nvPr/>
          </p:nvSpPr>
          <p:spPr bwMode="auto">
            <a:xfrm>
              <a:off x="712" y="3036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17" name="Rectangle 186"/>
            <p:cNvSpPr>
              <a:spLocks noChangeArrowheads="1"/>
            </p:cNvSpPr>
            <p:nvPr/>
          </p:nvSpPr>
          <p:spPr bwMode="auto">
            <a:xfrm>
              <a:off x="712" y="3094"/>
              <a:ext cx="476" cy="54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218" name="Group 190"/>
            <p:cNvGrpSpPr>
              <a:grpSpLocks/>
            </p:cNvGrpSpPr>
            <p:nvPr/>
          </p:nvGrpSpPr>
          <p:grpSpPr bwMode="auto">
            <a:xfrm>
              <a:off x="728" y="2803"/>
              <a:ext cx="212" cy="140"/>
              <a:chOff x="1745" y="1381"/>
              <a:chExt cx="332" cy="219"/>
            </a:xfrm>
          </p:grpSpPr>
          <p:sp>
            <p:nvSpPr>
              <p:cNvPr id="224" name="Rectangle 191"/>
              <p:cNvSpPr>
                <a:spLocks noChangeArrowheads="1"/>
              </p:cNvSpPr>
              <p:nvPr/>
            </p:nvSpPr>
            <p:spPr bwMode="auto">
              <a:xfrm>
                <a:off x="1971" y="1462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25" name="Rectangle 192"/>
              <p:cNvSpPr>
                <a:spLocks noChangeArrowheads="1"/>
              </p:cNvSpPr>
              <p:nvPr/>
            </p:nvSpPr>
            <p:spPr bwMode="auto">
              <a:xfrm>
                <a:off x="1745" y="1422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26" name="Rectangle 193"/>
              <p:cNvSpPr>
                <a:spLocks noChangeArrowheads="1"/>
              </p:cNvSpPr>
              <p:nvPr/>
            </p:nvSpPr>
            <p:spPr bwMode="auto">
              <a:xfrm>
                <a:off x="1745" y="1526"/>
                <a:ext cx="106" cy="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27" name="Rectangle 194"/>
              <p:cNvSpPr>
                <a:spLocks noChangeArrowheads="1"/>
              </p:cNvSpPr>
              <p:nvPr/>
            </p:nvSpPr>
            <p:spPr bwMode="auto">
              <a:xfrm>
                <a:off x="1808" y="1381"/>
                <a:ext cx="208" cy="211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28" name="Rectangle 195"/>
              <p:cNvSpPr>
                <a:spLocks noChangeArrowheads="1"/>
              </p:cNvSpPr>
              <p:nvPr/>
            </p:nvSpPr>
            <p:spPr bwMode="auto">
              <a:xfrm>
                <a:off x="1888" y="1464"/>
                <a:ext cx="100" cy="86"/>
              </a:xfrm>
              <a:prstGeom prst="rect">
                <a:avLst/>
              </a:prstGeom>
              <a:gradFill rotWithShape="1">
                <a:gsLst>
                  <a:gs pos="0">
                    <a:srgbClr val="00FF00"/>
                  </a:gs>
                  <a:gs pos="100000">
                    <a:srgbClr val="00FF00">
                      <a:gamma/>
                      <a:shade val="4627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29" name="Rectangle 196"/>
              <p:cNvSpPr>
                <a:spLocks noChangeArrowheads="1"/>
              </p:cNvSpPr>
              <p:nvPr/>
            </p:nvSpPr>
            <p:spPr bwMode="auto">
              <a:xfrm>
                <a:off x="1809" y="1573"/>
                <a:ext cx="207" cy="27"/>
              </a:xfrm>
              <a:prstGeom prst="rect">
                <a:avLst/>
              </a:prstGeom>
              <a:gradFill rotWithShape="1">
                <a:gsLst>
                  <a:gs pos="0">
                    <a:srgbClr val="003300"/>
                  </a:gs>
                  <a:gs pos="100000">
                    <a:srgbClr val="0033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30" name="Rectangle 197"/>
              <p:cNvSpPr>
                <a:spLocks noChangeArrowheads="1"/>
              </p:cNvSpPr>
              <p:nvPr/>
            </p:nvSpPr>
            <p:spPr bwMode="auto">
              <a:xfrm>
                <a:off x="1896" y="1472"/>
                <a:ext cx="92" cy="77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219" name="Line 209"/>
            <p:cNvSpPr>
              <a:spLocks noChangeShapeType="1"/>
            </p:cNvSpPr>
            <p:nvPr/>
          </p:nvSpPr>
          <p:spPr bwMode="auto">
            <a:xfrm>
              <a:off x="904" y="2535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0" name="Line 210"/>
            <p:cNvSpPr>
              <a:spLocks noChangeShapeType="1"/>
            </p:cNvSpPr>
            <p:nvPr/>
          </p:nvSpPr>
          <p:spPr bwMode="auto">
            <a:xfrm>
              <a:off x="668" y="2740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1" name="Line 211"/>
            <p:cNvSpPr>
              <a:spLocks noChangeShapeType="1"/>
            </p:cNvSpPr>
            <p:nvPr/>
          </p:nvSpPr>
          <p:spPr bwMode="auto">
            <a:xfrm flipH="1">
              <a:off x="669" y="2737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2" name="Line 212"/>
            <p:cNvSpPr>
              <a:spLocks noChangeShapeType="1"/>
            </p:cNvSpPr>
            <p:nvPr/>
          </p:nvSpPr>
          <p:spPr bwMode="auto">
            <a:xfrm flipH="1">
              <a:off x="334" y="2650"/>
              <a:ext cx="2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3" name="Line 214"/>
            <p:cNvSpPr>
              <a:spLocks noChangeShapeType="1"/>
            </p:cNvSpPr>
            <p:nvPr/>
          </p:nvSpPr>
          <p:spPr bwMode="auto">
            <a:xfrm>
              <a:off x="295" y="2786"/>
              <a:ext cx="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16" name="Titel 2"/>
          <p:cNvSpPr txBox="1">
            <a:spLocks/>
          </p:cNvSpPr>
          <p:nvPr/>
        </p:nvSpPr>
        <p:spPr bwMode="auto">
          <a:xfrm>
            <a:off x="0" y="0"/>
            <a:ext cx="9144000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</a:pPr>
            <a:r>
              <a:rPr lang="de-CH" sz="2000" b="1" kern="0" dirty="0" smtClean="0">
                <a:solidFill>
                  <a:schemeClr val="tx2"/>
                </a:solidFill>
                <a:ea typeface="+mj-ea"/>
                <a:cs typeface="Arial" pitchFamily="34" charset="0"/>
              </a:rPr>
              <a:t>Ausgangslage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2" name="Rectangle 90"/>
          <p:cNvSpPr>
            <a:spLocks noChangeArrowheads="1"/>
          </p:cNvSpPr>
          <p:nvPr/>
        </p:nvSpPr>
        <p:spPr bwMode="auto">
          <a:xfrm flipH="1">
            <a:off x="4067944" y="2276872"/>
            <a:ext cx="1174874" cy="218440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IMSES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Flussdiagramm: Magnetplattenspeicher 74"/>
          <p:cNvSpPr/>
          <p:nvPr/>
        </p:nvSpPr>
        <p:spPr bwMode="auto">
          <a:xfrm>
            <a:off x="2627784" y="3068960"/>
            <a:ext cx="792088" cy="775032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b="1" dirty="0" smtClean="0">
                <a:solidFill>
                  <a:schemeClr val="tx1"/>
                </a:solidFill>
              </a:rPr>
              <a:t>*.xml</a:t>
            </a:r>
            <a:endParaRPr lang="de-DE" sz="1800" b="1" dirty="0" smtClean="0">
              <a:solidFill>
                <a:schemeClr val="tx1"/>
              </a:solidFill>
            </a:endParaRPr>
          </a:p>
        </p:txBody>
      </p:sp>
      <p:sp>
        <p:nvSpPr>
          <p:cNvPr id="76" name="AutoShape 110"/>
          <p:cNvSpPr>
            <a:spLocks noChangeArrowheads="1"/>
          </p:cNvSpPr>
          <p:nvPr/>
        </p:nvSpPr>
        <p:spPr bwMode="auto">
          <a:xfrm>
            <a:off x="3667770" y="3284984"/>
            <a:ext cx="184150" cy="266700"/>
          </a:xfrm>
          <a:prstGeom prst="rightArrow">
            <a:avLst>
              <a:gd name="adj1" fmla="val 59528"/>
              <a:gd name="adj2" fmla="val 6602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7" name="Flussdiagramm: Magnetplattenspeicher 76"/>
          <p:cNvSpPr/>
          <p:nvPr/>
        </p:nvSpPr>
        <p:spPr bwMode="auto">
          <a:xfrm>
            <a:off x="5724128" y="3068960"/>
            <a:ext cx="792088" cy="775032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CH" sz="1800" b="1" dirty="0" smtClean="0">
                <a:solidFill>
                  <a:schemeClr val="tx1"/>
                </a:solidFill>
              </a:rPr>
              <a:t>*.m</a:t>
            </a:r>
            <a:endParaRPr lang="de-DE" sz="1800" b="1" dirty="0" smtClean="0">
              <a:solidFill>
                <a:schemeClr val="tx1"/>
              </a:solidFill>
            </a:endParaRPr>
          </a:p>
        </p:txBody>
      </p:sp>
      <p:grpSp>
        <p:nvGrpSpPr>
          <p:cNvPr id="79" name="Group 215"/>
          <p:cNvGrpSpPr>
            <a:grpSpLocks/>
          </p:cNvGrpSpPr>
          <p:nvPr/>
        </p:nvGrpSpPr>
        <p:grpSpPr bwMode="auto">
          <a:xfrm>
            <a:off x="7092280" y="2276872"/>
            <a:ext cx="1744662" cy="2265363"/>
            <a:chOff x="239" y="1839"/>
            <a:chExt cx="1099" cy="1427"/>
          </a:xfrm>
        </p:grpSpPr>
        <p:sp>
          <p:nvSpPr>
            <p:cNvPr id="80" name="Rectangle 17"/>
            <p:cNvSpPr>
              <a:spLocks noChangeArrowheads="1"/>
            </p:cNvSpPr>
            <p:nvPr/>
          </p:nvSpPr>
          <p:spPr bwMode="auto">
            <a:xfrm>
              <a:off x="239" y="1839"/>
              <a:ext cx="1099" cy="14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ctr"/>
              <a:r>
                <a:rPr lang="de-CH" dirty="0" err="1" smtClean="0">
                  <a:solidFill>
                    <a:schemeClr val="tx1"/>
                  </a:solidFill>
                </a:rPr>
                <a:t>Matlab</a:t>
              </a:r>
              <a:r>
                <a:rPr lang="de-CH" dirty="0" smtClean="0">
                  <a:solidFill>
                    <a:schemeClr val="tx1"/>
                  </a:solidFill>
                </a:rPr>
                <a:t> / </a:t>
              </a:r>
              <a:r>
                <a:rPr lang="de-CH" dirty="0" err="1" smtClean="0">
                  <a:solidFill>
                    <a:schemeClr val="tx1"/>
                  </a:solidFill>
                </a:rPr>
                <a:t>Simulink</a:t>
              </a:r>
              <a:endParaRPr lang="en-GB" sz="18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137"/>
            <p:cNvSpPr>
              <a:spLocks noChangeArrowheads="1"/>
            </p:cNvSpPr>
            <p:nvPr/>
          </p:nvSpPr>
          <p:spPr bwMode="auto">
            <a:xfrm>
              <a:off x="294" y="2123"/>
              <a:ext cx="998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82" name="Line 158"/>
            <p:cNvSpPr>
              <a:spLocks noChangeShapeType="1"/>
            </p:cNvSpPr>
            <p:nvPr/>
          </p:nvSpPr>
          <p:spPr bwMode="auto">
            <a:xfrm>
              <a:off x="851" y="2418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" name="Line 159"/>
            <p:cNvSpPr>
              <a:spLocks noChangeShapeType="1"/>
            </p:cNvSpPr>
            <p:nvPr/>
          </p:nvSpPr>
          <p:spPr bwMode="auto">
            <a:xfrm>
              <a:off x="851" y="2476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4" name="Line 160"/>
            <p:cNvSpPr>
              <a:spLocks noChangeShapeType="1"/>
            </p:cNvSpPr>
            <p:nvPr/>
          </p:nvSpPr>
          <p:spPr bwMode="auto">
            <a:xfrm>
              <a:off x="850" y="2533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5" name="Line 161"/>
            <p:cNvSpPr>
              <a:spLocks noChangeShapeType="1"/>
            </p:cNvSpPr>
            <p:nvPr/>
          </p:nvSpPr>
          <p:spPr bwMode="auto">
            <a:xfrm>
              <a:off x="337" y="2418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" name="Line 162"/>
            <p:cNvSpPr>
              <a:spLocks noChangeShapeType="1"/>
            </p:cNvSpPr>
            <p:nvPr/>
          </p:nvSpPr>
          <p:spPr bwMode="auto">
            <a:xfrm>
              <a:off x="294" y="2476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" name="Line 163"/>
            <p:cNvSpPr>
              <a:spLocks noChangeShapeType="1"/>
            </p:cNvSpPr>
            <p:nvPr/>
          </p:nvSpPr>
          <p:spPr bwMode="auto">
            <a:xfrm>
              <a:off x="336" y="2533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" name="Line 165"/>
            <p:cNvSpPr>
              <a:spLocks noChangeShapeType="1"/>
            </p:cNvSpPr>
            <p:nvPr/>
          </p:nvSpPr>
          <p:spPr bwMode="auto">
            <a:xfrm>
              <a:off x="337" y="2592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9" name="Line 166"/>
            <p:cNvSpPr>
              <a:spLocks noChangeShapeType="1"/>
            </p:cNvSpPr>
            <p:nvPr/>
          </p:nvSpPr>
          <p:spPr bwMode="auto">
            <a:xfrm>
              <a:off x="336" y="2649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6" name="Rectangle 156"/>
            <p:cNvSpPr>
              <a:spLocks noChangeArrowheads="1"/>
            </p:cNvSpPr>
            <p:nvPr/>
          </p:nvSpPr>
          <p:spPr bwMode="auto">
            <a:xfrm>
              <a:off x="379" y="2383"/>
              <a:ext cx="495" cy="297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97" name="Line 167"/>
            <p:cNvSpPr>
              <a:spLocks noChangeShapeType="1"/>
            </p:cNvSpPr>
            <p:nvPr/>
          </p:nvSpPr>
          <p:spPr bwMode="auto">
            <a:xfrm flipV="1">
              <a:off x="1183" y="3004"/>
              <a:ext cx="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8" name="Line 168"/>
            <p:cNvSpPr>
              <a:spLocks noChangeShapeType="1"/>
            </p:cNvSpPr>
            <p:nvPr/>
          </p:nvSpPr>
          <p:spPr bwMode="auto">
            <a:xfrm>
              <a:off x="1183" y="3061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9" name="Line 170"/>
            <p:cNvSpPr>
              <a:spLocks noChangeShapeType="1"/>
            </p:cNvSpPr>
            <p:nvPr/>
          </p:nvSpPr>
          <p:spPr bwMode="auto">
            <a:xfrm>
              <a:off x="669" y="3003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0" name="Line 171"/>
            <p:cNvSpPr>
              <a:spLocks noChangeShapeType="1"/>
            </p:cNvSpPr>
            <p:nvPr/>
          </p:nvSpPr>
          <p:spPr bwMode="auto">
            <a:xfrm>
              <a:off x="337" y="3061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" name="Line 172"/>
            <p:cNvSpPr>
              <a:spLocks noChangeShapeType="1"/>
            </p:cNvSpPr>
            <p:nvPr/>
          </p:nvSpPr>
          <p:spPr bwMode="auto">
            <a:xfrm>
              <a:off x="668" y="3118"/>
              <a:ext cx="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" name="Rectangle 175"/>
            <p:cNvSpPr>
              <a:spLocks noChangeArrowheads="1"/>
            </p:cNvSpPr>
            <p:nvPr/>
          </p:nvSpPr>
          <p:spPr bwMode="auto">
            <a:xfrm>
              <a:off x="711" y="2775"/>
              <a:ext cx="479" cy="37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07" name="Line 209"/>
            <p:cNvSpPr>
              <a:spLocks noChangeShapeType="1"/>
            </p:cNvSpPr>
            <p:nvPr/>
          </p:nvSpPr>
          <p:spPr bwMode="auto">
            <a:xfrm>
              <a:off x="904" y="2535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8" name="Line 210"/>
            <p:cNvSpPr>
              <a:spLocks noChangeShapeType="1"/>
            </p:cNvSpPr>
            <p:nvPr/>
          </p:nvSpPr>
          <p:spPr bwMode="auto">
            <a:xfrm>
              <a:off x="668" y="2740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" name="Line 211"/>
            <p:cNvSpPr>
              <a:spLocks noChangeShapeType="1"/>
            </p:cNvSpPr>
            <p:nvPr/>
          </p:nvSpPr>
          <p:spPr bwMode="auto">
            <a:xfrm flipH="1">
              <a:off x="669" y="2737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0" name="Line 212"/>
            <p:cNvSpPr>
              <a:spLocks noChangeShapeType="1"/>
            </p:cNvSpPr>
            <p:nvPr/>
          </p:nvSpPr>
          <p:spPr bwMode="auto">
            <a:xfrm flipH="1">
              <a:off x="334" y="2650"/>
              <a:ext cx="2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1" name="Line 214"/>
            <p:cNvSpPr>
              <a:spLocks noChangeShapeType="1"/>
            </p:cNvSpPr>
            <p:nvPr/>
          </p:nvSpPr>
          <p:spPr bwMode="auto">
            <a:xfrm>
              <a:off x="295" y="2786"/>
              <a:ext cx="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8" name="AutoShape 110"/>
          <p:cNvSpPr>
            <a:spLocks noChangeArrowheads="1"/>
          </p:cNvSpPr>
          <p:nvPr/>
        </p:nvSpPr>
        <p:spPr bwMode="auto">
          <a:xfrm>
            <a:off x="6732240" y="3284984"/>
            <a:ext cx="184150" cy="266700"/>
          </a:xfrm>
          <a:prstGeom prst="rightArrow">
            <a:avLst>
              <a:gd name="adj1" fmla="val 59528"/>
              <a:gd name="adj2" fmla="val 6602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cxnSp>
        <p:nvCxnSpPr>
          <p:cNvPr id="140" name="Gerade Verbindung 139"/>
          <p:cNvCxnSpPr>
            <a:stCxn id="96" idx="0"/>
            <a:endCxn id="96" idx="2"/>
          </p:cNvCxnSpPr>
          <p:nvPr/>
        </p:nvCxnSpPr>
        <p:spPr bwMode="auto">
          <a:xfrm>
            <a:off x="7707461" y="3140969"/>
            <a:ext cx="0" cy="47099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Gerade Verbindung 141"/>
          <p:cNvCxnSpPr>
            <a:stCxn id="102" idx="0"/>
            <a:endCxn id="102" idx="2"/>
          </p:cNvCxnSpPr>
          <p:nvPr/>
        </p:nvCxnSpPr>
        <p:spPr bwMode="auto">
          <a:xfrm>
            <a:off x="8221786" y="3762772"/>
            <a:ext cx="0" cy="60233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Projektauftrag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12776"/>
            <a:ext cx="7488635" cy="4752975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Erkennen </a:t>
            </a:r>
            <a:r>
              <a:rPr lang="de-CH" sz="2000" dirty="0" smtClean="0"/>
              <a:t>der algebraischen Schleifen in </a:t>
            </a:r>
            <a:r>
              <a:rPr lang="de-CH" sz="2000" dirty="0" smtClean="0"/>
              <a:t>CFC-Plänen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Übergabe </a:t>
            </a:r>
            <a:r>
              <a:rPr lang="de-CH" sz="2000" dirty="0" smtClean="0"/>
              <a:t>der Informationen an IMSES in einem </a:t>
            </a:r>
            <a:r>
              <a:rPr lang="de-CH" sz="2000" dirty="0" smtClean="0"/>
              <a:t>geeigneten </a:t>
            </a:r>
            <a:endParaRPr lang="de-CH" sz="2000" dirty="0" smtClean="0"/>
          </a:p>
          <a:p>
            <a:pPr marL="0" lvl="1" indent="0">
              <a:lnSpc>
                <a:spcPct val="150000"/>
              </a:lnSpc>
              <a:buClrTx/>
              <a:buNone/>
            </a:pPr>
            <a:r>
              <a:rPr lang="de-CH" sz="2000" dirty="0" smtClean="0"/>
              <a:t>  Format</a:t>
            </a:r>
          </a:p>
          <a:p>
            <a:pPr marL="0" lvl="1" indent="0">
              <a:lnSpc>
                <a:spcPct val="150000"/>
              </a:lnSpc>
              <a:buClrTx/>
            </a:pPr>
            <a:r>
              <a:rPr lang="de-CH" sz="2000" dirty="0" smtClean="0"/>
              <a:t> Einfügen </a:t>
            </a:r>
            <a:r>
              <a:rPr lang="de-CH" sz="2000" dirty="0" smtClean="0"/>
              <a:t>der Speicherblöcke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GUI </a:t>
            </a:r>
            <a:r>
              <a:rPr lang="de-CH" sz="2000" dirty="0" smtClean="0"/>
              <a:t>von IMSES erweitern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Dokumentation </a:t>
            </a:r>
            <a:r>
              <a:rPr lang="de-CH" sz="2000" dirty="0" smtClean="0"/>
              <a:t>gemäss Vorgaben von </a:t>
            </a:r>
            <a:r>
              <a:rPr lang="de-CH" sz="2000" b="1" dirty="0" err="1" smtClean="0"/>
              <a:t>pkorg</a:t>
            </a:r>
            <a:endParaRPr lang="en-US" sz="2000" b="1" dirty="0"/>
          </a:p>
        </p:txBody>
      </p:sp>
      <p:pic>
        <p:nvPicPr>
          <p:cNvPr id="63492" name="Picture 4" descr="\\Ch021012\sim_MOD\IPA Max von Gellhorn\IPA - IMSES\04_Technische Dokumentation\TIA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268760"/>
            <a:ext cx="5420962" cy="2376264"/>
          </a:xfrm>
          <a:prstGeom prst="rect">
            <a:avLst/>
          </a:prstGeom>
          <a:noFill/>
        </p:spPr>
      </p:pic>
      <p:pic>
        <p:nvPicPr>
          <p:cNvPr id="63493" name="Picture 5" descr="\\Ch021012\sim_MOD\IPA Max von Gellhorn\IPA - IMSES\04_Technische Dokumentation\IMSES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648" y="3690847"/>
            <a:ext cx="5328592" cy="26184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Import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Export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SCL2C</a:t>
            </a:r>
            <a:endParaRPr lang="en-US" sz="2000" dirty="0"/>
          </a:p>
        </p:txBody>
      </p:sp>
      <p:pic>
        <p:nvPicPr>
          <p:cNvPr id="30723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763688" y="1412776"/>
            <a:ext cx="5328592" cy="481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72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00578E-6 L 0.19688 -3.0057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7416627" cy="4752975"/>
          </a:xfrm>
        </p:spPr>
        <p:txBody>
          <a:bodyPr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sz="2000" dirty="0" smtClean="0"/>
              <a:t>Entwicklungsumgebung bereitgestellt / installiert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Beste Lösung wurde Evaluiert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Kenntnisse in der Programmiersprache </a:t>
            </a:r>
            <a:r>
              <a:rPr lang="de-CH" sz="2000" dirty="0" err="1" smtClean="0"/>
              <a:t>Matlab</a:t>
            </a:r>
            <a:r>
              <a:rPr lang="de-CH" sz="2000" dirty="0" smtClean="0"/>
              <a:t> vertiefen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Evaluation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4968355" cy="47529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CH" sz="2000" dirty="0" smtClean="0"/>
              <a:t>Drei Möglichkeiten: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de-CH" sz="2000" dirty="0" smtClean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Debugger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Schleife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Aufgearbeitete Daten per Schleife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Debugger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1412874"/>
            <a:ext cx="7920683" cy="4752975"/>
          </a:xfrm>
        </p:spPr>
        <p:txBody>
          <a:bodyPr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dirty="0" smtClean="0"/>
              <a:t>  Fehlermeldung vom </a:t>
            </a:r>
            <a:r>
              <a:rPr lang="de-CH" sz="2000" dirty="0" err="1" smtClean="0"/>
              <a:t>Simulink</a:t>
            </a:r>
            <a:r>
              <a:rPr lang="de-CH" sz="2000" dirty="0" smtClean="0"/>
              <a:t> Debugger verarbeiten.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CH" sz="2000" b="1" dirty="0" smtClean="0"/>
              <a:t>  </a:t>
            </a:r>
            <a:r>
              <a:rPr lang="de-CH" sz="2000" dirty="0" smtClean="0"/>
              <a:t>Es werden alle betroffenen Funktionsblöcke angezeigt.</a:t>
            </a:r>
            <a:endParaRPr lang="de-CH" sz="2000" b="1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4|0.2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|0.2|0|0.2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.3|0|0.2|0|0.2|0|0.2|0.1|0.3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blank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879BAA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1411</Words>
  <Application>Microsoft Office PowerPoint</Application>
  <PresentationFormat>Bildschirmpräsentation (4:3)</PresentationFormat>
  <Paragraphs>925</Paragraphs>
  <Slides>18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blank</vt:lpstr>
      <vt:lpstr>Erweiterung Import von Desigo TRA Funktionsplänen nach Simulink</vt:lpstr>
      <vt:lpstr>Inhalt</vt:lpstr>
      <vt:lpstr>Ausgangslage</vt:lpstr>
      <vt:lpstr> </vt:lpstr>
      <vt:lpstr>Projektauftrag</vt:lpstr>
      <vt:lpstr>Ausgangslage</vt:lpstr>
      <vt:lpstr>Vorarbeiten</vt:lpstr>
      <vt:lpstr>Evaluation </vt:lpstr>
      <vt:lpstr>Debugger</vt:lpstr>
      <vt:lpstr>Per Schleife:</vt:lpstr>
      <vt:lpstr> Aufgearbeitete Daten per Schleife</vt:lpstr>
      <vt:lpstr>Use-Cases</vt:lpstr>
      <vt:lpstr>Implementation</vt:lpstr>
      <vt:lpstr> Test Ergebnisse  </vt:lpstr>
      <vt:lpstr>Folgeprojekte IMSES</vt:lpstr>
      <vt:lpstr>Ups and Downs</vt:lpstr>
      <vt:lpstr>Schlusswort</vt:lpstr>
      <vt:lpstr>Vielen Dank für Ihre Aufmerksamkeit</vt:lpstr>
    </vt:vector>
  </TitlesOfParts>
  <Company>Siemens Schweiz AG, Building Technologies Division</Company>
  <LinksUpToDate>false</LinksUpToDate>
  <SharedDoc>false</SharedDoc>
  <HyperlinkBase>www.siemens.com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Erweiterung Import von Desigo TRA Funktionsplänen nach Simulink</dc:title>
  <dc:subject>IPA, Individuelle Projekt Arbeit</dc:subject>
  <dc:creator>Maximilian von Gellhorn</dc:creator>
  <cp:keywords/>
  <dc:description/>
  <cp:lastModifiedBy>von Gellhorn, Maximilian</cp:lastModifiedBy>
  <cp:revision>132</cp:revision>
  <cp:lastPrinted>2012-10-29T09:59:01Z</cp:lastPrinted>
  <dcterms:created xsi:type="dcterms:W3CDTF">2013-04-26T07:17:39Z</dcterms:created>
  <dcterms:modified xsi:type="dcterms:W3CDTF">2013-04-30T09:08:44Z</dcterms:modified>
  <cp:category>ProjectRecord</cp:category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bSysInfo">
    <vt:lpwstr>G</vt:lpwstr>
  </property>
  <property fmtid="{D5CDD505-2E9C-101B-9397-08002B2CF9AE}" pid="3" name="Product">
    <vt:lpwstr/>
  </property>
  <property fmtid="{D5CDD505-2E9C-101B-9397-08002B2CF9AE}" pid="4" name="Project">
    <vt:lpwstr>IPA Maximilian von Gellhorn</vt:lpwstr>
  </property>
  <property fmtid="{D5CDD505-2E9C-101B-9397-08002B2CF9AE}" pid="5" name="wbPID">
    <vt:lpwstr/>
  </property>
  <property fmtid="{D5CDD505-2E9C-101B-9397-08002B2CF9AE}" pid="6" name="wbDocCategory">
    <vt:lpwstr>ProjectRecord</vt:lpwstr>
  </property>
  <property fmtid="{D5CDD505-2E9C-101B-9397-08002B2CF9AE}" pid="7" name="wbDocType">
    <vt:lpwstr>Unknown</vt:lpwstr>
  </property>
  <property fmtid="{D5CDD505-2E9C-101B-9397-08002B2CF9AE}" pid="8" name="wbDocGroup">
    <vt:lpwstr>?</vt:lpwstr>
  </property>
  <property fmtid="{D5CDD505-2E9C-101B-9397-08002B2CF9AE}" pid="9" name="wbDMS">
    <vt:lpwstr>ProjectShare</vt:lpwstr>
  </property>
  <property fmtid="{D5CDD505-2E9C-101B-9397-08002B2CF9AE}" pid="10" name="wbRevDMS">
    <vt:lpwstr/>
  </property>
  <property fmtid="{D5CDD505-2E9C-101B-9397-08002B2CF9AE}" pid="11" name="wbBaseline">
    <vt:lpwstr/>
  </property>
  <property fmtid="{D5CDD505-2E9C-101B-9397-08002B2CF9AE}" pid="12" name="wbDocCode">
    <vt:lpwstr/>
  </property>
  <property fmtid="{D5CDD505-2E9C-101B-9397-08002B2CF9AE}" pid="13" name="wbLanguage">
    <vt:lpwstr>DE</vt:lpwstr>
  </property>
  <property fmtid="{D5CDD505-2E9C-101B-9397-08002B2CF9AE}" pid="14" name="wbProofing">
    <vt:lpwstr>0</vt:lpwstr>
  </property>
  <property fmtid="{D5CDD505-2E9C-101B-9397-08002B2CF9AE}" pid="15" name="wbRevision">
    <vt:lpwstr>2</vt:lpwstr>
  </property>
  <property fmtid="{D5CDD505-2E9C-101B-9397-08002B2CF9AE}" pid="16" name="wbRevisionDate">
    <vt:lpwstr>30-Apr-2013</vt:lpwstr>
  </property>
  <property fmtid="{D5CDD505-2E9C-101B-9397-08002B2CF9AE}" pid="17" name="wbEffectiveDate">
    <vt:lpwstr>30-Apr-2013</vt:lpwstr>
  </property>
  <property fmtid="{D5CDD505-2E9C-101B-9397-08002B2CF9AE}" pid="18" name="wbExpirationDate">
    <vt:lpwstr/>
  </property>
  <property fmtid="{D5CDD505-2E9C-101B-9397-08002B2CF9AE}" pid="19" name="wbStatusID">
    <vt:lpwstr>Final</vt:lpwstr>
  </property>
  <property fmtid="{D5CDD505-2E9C-101B-9397-08002B2CF9AE}" pid="20" name="wbStatus">
    <vt:lpwstr>Freigegeben - ohne Unterschrift gültig</vt:lpwstr>
  </property>
  <property fmtid="{D5CDD505-2E9C-101B-9397-08002B2CF9AE}" pid="21" name="wbAuthor">
    <vt:lpwstr>Maximilian von Gellhorn</vt:lpwstr>
  </property>
  <property fmtid="{D5CDD505-2E9C-101B-9397-08002B2CF9AE}" pid="22" name="wbCoAuthor">
    <vt:lpwstr/>
  </property>
  <property fmtid="{D5CDD505-2E9C-101B-9397-08002B2CF9AE}" pid="23" name="wbResponsible">
    <vt:lpwstr>maximilian.von_gellhorn@siemens.com</vt:lpwstr>
  </property>
  <property fmtid="{D5CDD505-2E9C-101B-9397-08002B2CF9AE}" pid="24" name="wbCompany">
    <vt:lpwstr>Siemens Schweiz AG, Building Technologies Division</vt:lpwstr>
  </property>
  <property fmtid="{D5CDD505-2E9C-101B-9397-08002B2CF9AE}" pid="25" name="wbOrgUnit">
    <vt:lpwstr>Control Products and Systems</vt:lpwstr>
  </property>
  <property fmtid="{D5CDD505-2E9C-101B-9397-08002B2CF9AE}" pid="26" name="wbCopyright">
    <vt:lpwstr>Siemens Schweiz AG</vt:lpwstr>
  </property>
  <property fmtid="{D5CDD505-2E9C-101B-9397-08002B2CF9AE}" pid="27" name="wbClassID">
    <vt:lpwstr>Internal</vt:lpwstr>
  </property>
  <property fmtid="{D5CDD505-2E9C-101B-9397-08002B2CF9AE}" pid="28" name="wbClass">
    <vt:lpwstr>Intern</vt:lpwstr>
  </property>
  <property fmtid="{D5CDD505-2E9C-101B-9397-08002B2CF9AE}" pid="29" name="wbLabel1">
    <vt:lpwstr/>
  </property>
  <property fmtid="{D5CDD505-2E9C-101B-9397-08002B2CF9AE}" pid="30" name="wbCustom1">
    <vt:lpwstr/>
  </property>
  <property fmtid="{D5CDD505-2E9C-101B-9397-08002B2CF9AE}" pid="31" name="wbLabel2">
    <vt:lpwstr/>
  </property>
  <property fmtid="{D5CDD505-2E9C-101B-9397-08002B2CF9AE}" pid="32" name="wbCustom2">
    <vt:lpwstr/>
  </property>
  <property fmtid="{D5CDD505-2E9C-101B-9397-08002B2CF9AE}" pid="33" name="wbLabel3">
    <vt:lpwstr/>
  </property>
  <property fmtid="{D5CDD505-2E9C-101B-9397-08002B2CF9AE}" pid="34" name="wbCustom3">
    <vt:lpwstr/>
  </property>
  <property fmtid="{D5CDD505-2E9C-101B-9397-08002B2CF9AE}" pid="35" name="wbLabel4">
    <vt:lpwstr/>
  </property>
  <property fmtid="{D5CDD505-2E9C-101B-9397-08002B2CF9AE}" pid="36" name="wbCustom4">
    <vt:lpwstr/>
  </property>
  <property fmtid="{D5CDD505-2E9C-101B-9397-08002B2CF9AE}" pid="37" name="wbLabel5">
    <vt:lpwstr/>
  </property>
  <property fmtid="{D5CDD505-2E9C-101B-9397-08002B2CF9AE}" pid="38" name="wbCustom5">
    <vt:lpwstr/>
  </property>
  <property fmtid="{D5CDD505-2E9C-101B-9397-08002B2CF9AE}" pid="39" name="wbLabel6">
    <vt:lpwstr/>
  </property>
  <property fmtid="{D5CDD505-2E9C-101B-9397-08002B2CF9AE}" pid="40" name="wbCustom6">
    <vt:lpwstr/>
  </property>
  <property fmtid="{D5CDD505-2E9C-101B-9397-08002B2CF9AE}" pid="41" name="wbLabel7">
    <vt:lpwstr/>
  </property>
  <property fmtid="{D5CDD505-2E9C-101B-9397-08002B2CF9AE}" pid="42" name="wbCustom7">
    <vt:lpwstr/>
  </property>
  <property fmtid="{D5CDD505-2E9C-101B-9397-08002B2CF9AE}" pid="43" name="wbLabel8">
    <vt:lpwstr/>
  </property>
  <property fmtid="{D5CDD505-2E9C-101B-9397-08002B2CF9AE}" pid="44" name="wbCustom8">
    <vt:lpwstr/>
  </property>
  <property fmtid="{D5CDD505-2E9C-101B-9397-08002B2CF9AE}" pid="45" name="wbTemplate">
    <vt:lpwstr>pptStandard;20;2013-01-31;dh3531</vt:lpwstr>
  </property>
  <property fmtid="{D5CDD505-2E9C-101B-9397-08002B2CF9AE}" pid="46" name="wbTargetCategory">
    <vt:lpwstr>ProjectRecord</vt:lpwstr>
  </property>
  <property fmtid="{D5CDD505-2E9C-101B-9397-08002B2CF9AE}" pid="47" name="wbTargetType">
    <vt:lpwstr>Unknown</vt:lpwstr>
  </property>
  <property fmtid="{D5CDD505-2E9C-101B-9397-08002B2CF9AE}" pid="48" name="wbTargetGroup">
    <vt:lpwstr>?</vt:lpwstr>
  </property>
  <property fmtid="{D5CDD505-2E9C-101B-9397-08002B2CF9AE}" pid="49" name="wbStyle">
    <vt:lpwstr>workbook</vt:lpwstr>
  </property>
  <property fmtid="{D5CDD505-2E9C-101B-9397-08002B2CF9AE}" pid="50" name="wbShowInfo">
    <vt:lpwstr/>
  </property>
  <property fmtid="{D5CDD505-2E9C-101B-9397-08002B2CF9AE}" pid="51" name="wbInit">
    <vt:lpwstr>DEFAULT</vt:lpwstr>
  </property>
  <property fmtid="{D5CDD505-2E9C-101B-9397-08002B2CF9AE}" pid="52" name="wbDocAttr">
    <vt:lpwstr/>
  </property>
  <property fmtid="{D5CDD505-2E9C-101B-9397-08002B2CF9AE}" pid="53" name="wbValidOrg">
    <vt:lpwstr/>
  </property>
  <property fmtid="{D5CDD505-2E9C-101B-9397-08002B2CF9AE}" pid="54" name="wbValidLocation">
    <vt:lpwstr/>
  </property>
  <property fmtid="{D5CDD505-2E9C-101B-9397-08002B2CF9AE}" pid="55" name="wbProcessCode">
    <vt:lpwstr/>
  </property>
  <property fmtid="{D5CDD505-2E9C-101B-9397-08002B2CF9AE}" pid="56" name="wbApplInfo">
    <vt:lpwstr>Microsoft PowerPoint, 12.0</vt:lpwstr>
  </property>
  <property fmtid="{D5CDD505-2E9C-101B-9397-08002B2CF9AE}" pid="57" name="wbRevText">
    <vt:lpwstr/>
  </property>
  <property fmtid="{D5CDD505-2E9C-101B-9397-08002B2CF9AE}" pid="58" name="wbRevBy">
    <vt:lpwstr>Maximilian von Gellhorn</vt:lpwstr>
  </property>
  <property fmtid="{D5CDD505-2E9C-101B-9397-08002B2CF9AE}" pid="59" name="Owner">
    <vt:lpwstr>maximilian.von_gellhorn@siemens.com</vt:lpwstr>
  </property>
  <property fmtid="{D5CDD505-2E9C-101B-9397-08002B2CF9AE}" pid="60" name="Status">
    <vt:lpwstr>Valid</vt:lpwstr>
  </property>
  <property fmtid="{D5CDD505-2E9C-101B-9397-08002B2CF9AE}" pid="61" name="wbDotRevision">
    <vt:lpwstr>15020</vt:lpwstr>
  </property>
  <property fmtid="{D5CDD505-2E9C-101B-9397-08002B2CF9AE}" pid="62" name="wbDocUpdate">
    <vt:lpwstr>1</vt:lpwstr>
  </property>
  <property fmtid="{D5CDD505-2E9C-101B-9397-08002B2CF9AE}" pid="63" name="wbLayout">
    <vt:lpwstr>siemens 2013.wb1</vt:lpwstr>
  </property>
</Properties>
</file>