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846" r:id="rId2"/>
    <p:sldId id="866" r:id="rId3"/>
    <p:sldId id="877" r:id="rId4"/>
    <p:sldId id="867" r:id="rId5"/>
    <p:sldId id="868" r:id="rId6"/>
    <p:sldId id="869" r:id="rId7"/>
    <p:sldId id="871" r:id="rId8"/>
    <p:sldId id="873" r:id="rId9"/>
    <p:sldId id="882" r:id="rId10"/>
    <p:sldId id="874" r:id="rId11"/>
    <p:sldId id="870" r:id="rId12"/>
    <p:sldId id="865" r:id="rId13"/>
    <p:sldId id="876" r:id="rId14"/>
    <p:sldId id="878" r:id="rId15"/>
    <p:sldId id="875" r:id="rId16"/>
    <p:sldId id="880" r:id="rId17"/>
    <p:sldId id="879" r:id="rId18"/>
    <p:sldId id="881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</p:showPr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2" autoAdjust="0"/>
    <p:restoredTop sz="60844" autoAdjust="0"/>
  </p:normalViewPr>
  <p:slideViewPr>
    <p:cSldViewPr showGuides="1">
      <p:cViewPr>
        <p:scale>
          <a:sx n="75" d="100"/>
          <a:sy n="75" d="100"/>
        </p:scale>
        <p:origin x="-822" y="20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2100" y="-10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6797675" cy="677481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75488" y="0"/>
            <a:ext cx="3122187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90812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75488" y="9390812"/>
            <a:ext cx="3122187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6128" y="0"/>
            <a:ext cx="311002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008" y="4677699"/>
            <a:ext cx="6341659" cy="442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90812"/>
            <a:ext cx="3111548" cy="5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28" y="9390812"/>
            <a:ext cx="3110028" cy="5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Erklärung</a:t>
            </a:r>
            <a:r>
              <a:rPr lang="de-CH" baseline="0" dirty="0" smtClean="0"/>
              <a:t> Ablauf per Schleife suchen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Bei Grösserer </a:t>
            </a:r>
            <a:r>
              <a:rPr lang="de-CH" b="1" baseline="0" dirty="0" smtClean="0"/>
              <a:t>Anzahl</a:t>
            </a:r>
            <a:r>
              <a:rPr lang="de-CH" baseline="0" dirty="0" smtClean="0"/>
              <a:t> </a:t>
            </a:r>
            <a:r>
              <a:rPr lang="de-CH" b="1" baseline="0" dirty="0" smtClean="0"/>
              <a:t>Links</a:t>
            </a:r>
            <a:r>
              <a:rPr lang="de-CH" baseline="0" dirty="0" smtClean="0"/>
              <a:t>, </a:t>
            </a:r>
            <a:r>
              <a:rPr lang="de-CH" b="1" baseline="0" dirty="0" smtClean="0"/>
              <a:t>exponentieller</a:t>
            </a:r>
            <a:r>
              <a:rPr lang="de-CH" baseline="0" dirty="0" smtClean="0"/>
              <a:t> </a:t>
            </a:r>
            <a:r>
              <a:rPr lang="de-CH" b="1" baseline="0" dirty="0" smtClean="0"/>
              <a:t>Wachstum</a:t>
            </a:r>
            <a:r>
              <a:rPr lang="de-CH" baseline="0" dirty="0" smtClean="0"/>
              <a:t> von Anzahl </a:t>
            </a:r>
            <a:r>
              <a:rPr lang="de-CH" b="1" baseline="0" dirty="0" smtClean="0"/>
              <a:t>Möglichkeiten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Könnte zu lange brauchen! (</a:t>
            </a:r>
            <a:r>
              <a:rPr lang="de-CH" b="1" baseline="0" dirty="0" smtClean="0"/>
              <a:t>Zeit</a:t>
            </a:r>
            <a:r>
              <a:rPr lang="de-CH" baseline="0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10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Erklärung: Wenn </a:t>
            </a:r>
            <a:r>
              <a:rPr lang="de-CH" dirty="0" err="1" smtClean="0"/>
              <a:t>FromFBName</a:t>
            </a:r>
            <a:r>
              <a:rPr lang="de-CH" baseline="0" dirty="0" smtClean="0"/>
              <a:t> nicht in </a:t>
            </a:r>
            <a:r>
              <a:rPr lang="de-CH" baseline="0" dirty="0" err="1" smtClean="0"/>
              <a:t>ToFBName</a:t>
            </a:r>
            <a:r>
              <a:rPr lang="de-CH" baseline="0" dirty="0" smtClean="0"/>
              <a:t> vorkommt = Kein Eingang</a:t>
            </a:r>
          </a:p>
          <a:p>
            <a:endParaRPr lang="de-CH" baseline="0" dirty="0" smtClean="0"/>
          </a:p>
          <a:p>
            <a:r>
              <a:rPr lang="de-CH" dirty="0" smtClean="0"/>
              <a:t>Wenn </a:t>
            </a:r>
            <a:r>
              <a:rPr lang="de-CH" baseline="0" dirty="0" err="1" smtClean="0"/>
              <a:t>ToFBName</a:t>
            </a:r>
            <a:r>
              <a:rPr lang="de-CH" baseline="0" dirty="0" smtClean="0"/>
              <a:t> nicht in </a:t>
            </a:r>
            <a:r>
              <a:rPr lang="de-CH" dirty="0" err="1" smtClean="0"/>
              <a:t>FromFBName</a:t>
            </a:r>
            <a:r>
              <a:rPr lang="de-CH" dirty="0" smtClean="0"/>
              <a:t> </a:t>
            </a:r>
            <a:r>
              <a:rPr lang="de-CH" baseline="0" dirty="0" smtClean="0"/>
              <a:t>vorkommt = Kein Ausgang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Daten werden für </a:t>
            </a:r>
            <a:r>
              <a:rPr lang="de-CH" b="1" baseline="0" dirty="0" smtClean="0"/>
              <a:t>Abarbeitung Strukturiert</a:t>
            </a:r>
            <a:r>
              <a:rPr lang="de-CH" baseline="0" dirty="0" smtClean="0"/>
              <a:t>. Nach Setzten des </a:t>
            </a:r>
            <a:r>
              <a:rPr lang="de-CH" b="1" baseline="0" dirty="0" smtClean="0"/>
              <a:t>Speicherbausteins</a:t>
            </a:r>
            <a:r>
              <a:rPr lang="de-CH" baseline="0" dirty="0" smtClean="0"/>
              <a:t>, </a:t>
            </a:r>
            <a:r>
              <a:rPr lang="de-CH" b="1" baseline="0" dirty="0" smtClean="0"/>
              <a:t>link löschen. -&gt; Rest Rausschmeissen</a:t>
            </a:r>
            <a:r>
              <a:rPr lang="de-CH" baseline="0" dirty="0" smtClean="0"/>
              <a:t>.</a:t>
            </a:r>
            <a:endParaRPr lang="de-CH" dirty="0" smtClean="0"/>
          </a:p>
          <a:p>
            <a:r>
              <a:rPr lang="de-CH" dirty="0" smtClean="0"/>
              <a:t>	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11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Use-Case: UC_ 4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Use Case </a:t>
            </a:r>
            <a:r>
              <a:rPr lang="en-US" b="1" dirty="0" smtClean="0"/>
              <a:t>Charts </a:t>
            </a:r>
            <a:r>
              <a:rPr lang="en-US" b="1" dirty="0" err="1" smtClean="0"/>
              <a:t>im</a:t>
            </a:r>
            <a:r>
              <a:rPr lang="en-US" b="1" dirty="0" smtClean="0"/>
              <a:t> </a:t>
            </a:r>
            <a:r>
              <a:rPr lang="en-US" b="1" dirty="0" err="1" smtClean="0"/>
              <a:t>Simulink</a:t>
            </a:r>
            <a:r>
              <a:rPr lang="en-US" b="1" dirty="0" smtClean="0"/>
              <a:t> </a:t>
            </a:r>
            <a:r>
              <a:rPr lang="en-US" b="1" dirty="0" err="1" smtClean="0"/>
              <a:t>generieren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 Die Charts, welche in </a:t>
            </a:r>
            <a:r>
              <a:rPr lang="de-CH" dirty="0" err="1" smtClean="0"/>
              <a:t>Simulink</a:t>
            </a:r>
            <a:r>
              <a:rPr lang="de-CH" dirty="0" smtClean="0"/>
              <a:t> importiert  werden müssen, sind alle im </a:t>
            </a:r>
            <a:r>
              <a:rPr lang="de-CH" b="1" dirty="0" smtClean="0"/>
              <a:t>TIA Export File enthalten</a:t>
            </a:r>
            <a:r>
              <a:rPr lang="de-CH" dirty="0" smtClean="0"/>
              <a:t>. Die Charts werden </a:t>
            </a:r>
            <a:r>
              <a:rPr lang="de-CH" b="1" dirty="0" smtClean="0"/>
              <a:t>einzeln</a:t>
            </a:r>
            <a:r>
              <a:rPr lang="de-CH" dirty="0" smtClean="0"/>
              <a:t> </a:t>
            </a:r>
            <a:r>
              <a:rPr lang="de-CH" b="1" dirty="0" smtClean="0"/>
              <a:t>nacheinander</a:t>
            </a:r>
            <a:r>
              <a:rPr lang="de-CH" dirty="0" smtClean="0"/>
              <a:t> in </a:t>
            </a:r>
            <a:r>
              <a:rPr lang="de-CH" b="1" dirty="0" err="1" smtClean="0"/>
              <a:t>Simulinkmodelle</a:t>
            </a:r>
            <a:r>
              <a:rPr lang="de-CH" dirty="0" smtClean="0"/>
              <a:t> </a:t>
            </a:r>
            <a:r>
              <a:rPr lang="de-CH" b="1" dirty="0" smtClean="0"/>
              <a:t>übersetzt</a:t>
            </a:r>
          </a:p>
          <a:p>
            <a:pPr lvl="1">
              <a:buFont typeface="Arial" pitchFamily="34" charset="0"/>
              <a:buChar char="•"/>
            </a:pPr>
            <a:endParaRPr lang="de-CH" b="1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M-File: </a:t>
            </a:r>
            <a:r>
              <a:rPr lang="de-CH" b="1" dirty="0" err="1" smtClean="0"/>
              <a:t>ImportXML.m</a:t>
            </a:r>
            <a:endParaRPr lang="de-CH" dirty="0" smtClean="0"/>
          </a:p>
          <a:p>
            <a:pPr lvl="0">
              <a:buFont typeface="Arial" pitchFamily="34" charset="0"/>
              <a:buNone/>
            </a:pPr>
            <a:endParaRPr lang="de-CH" b="1" dirty="0" smtClean="0"/>
          </a:p>
          <a:p>
            <a:pPr lvl="0">
              <a:buFont typeface="Arial" pitchFamily="34" charset="0"/>
              <a:buNone/>
            </a:pPr>
            <a:r>
              <a:rPr lang="de-CH" dirty="0" err="1" smtClean="0"/>
              <a:t>Use</a:t>
            </a:r>
            <a:r>
              <a:rPr lang="de-CH" dirty="0" smtClean="0"/>
              <a:t>-Case UC_4.1 </a:t>
            </a:r>
            <a:r>
              <a:rPr lang="de-CH" dirty="0" err="1" smtClean="0"/>
              <a:t>Dissolve</a:t>
            </a:r>
            <a:r>
              <a:rPr lang="de-CH" dirty="0" smtClean="0"/>
              <a:t> </a:t>
            </a:r>
            <a:r>
              <a:rPr lang="de-CH" dirty="0" err="1" smtClean="0"/>
              <a:t>algebraic</a:t>
            </a:r>
            <a:r>
              <a:rPr lang="de-CH" dirty="0" smtClean="0"/>
              <a:t> Loop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 Algebraische Schleifen in den </a:t>
            </a:r>
            <a:r>
              <a:rPr lang="de-CH" b="1" dirty="0" err="1" smtClean="0"/>
              <a:t>xml</a:t>
            </a:r>
            <a:r>
              <a:rPr lang="de-CH" b="1" dirty="0" smtClean="0"/>
              <a:t> Struktur </a:t>
            </a:r>
            <a:r>
              <a:rPr lang="de-CH" dirty="0" smtClean="0"/>
              <a:t>finden und </a:t>
            </a:r>
            <a:r>
              <a:rPr lang="de-CH" b="1" dirty="0" smtClean="0"/>
              <a:t>IMSES zurückgeben</a:t>
            </a:r>
          </a:p>
          <a:p>
            <a:pPr lvl="1">
              <a:buFont typeface="Arial" pitchFamily="34" charset="0"/>
              <a:buNone/>
            </a:pPr>
            <a:endParaRPr lang="de-CH" b="1" dirty="0" smtClean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None/>
            </a:pPr>
            <a:r>
              <a:rPr lang="de-CH" dirty="0" err="1" smtClean="0"/>
              <a:t>Use</a:t>
            </a:r>
            <a:r>
              <a:rPr lang="de-CH" dirty="0" smtClean="0"/>
              <a:t>-Case: UC_4.2 Draw Memory Block</a:t>
            </a:r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Verschaltungen</a:t>
            </a:r>
            <a:r>
              <a:rPr lang="de-CH" dirty="0" smtClean="0"/>
              <a:t> aufbrechen und Speicherblock einfügen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12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DissolealgebraricLoop</a:t>
            </a:r>
            <a:r>
              <a:rPr lang="de-CH" dirty="0" smtClean="0"/>
              <a:t>:</a:t>
            </a:r>
            <a:r>
              <a:rPr lang="de-CH" baseline="0" dirty="0" smtClean="0"/>
              <a:t>	Hauptfunktion, ruft die anderen auf. (Test auf Linkanzahl)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deleteUnrelatedLinks</a:t>
            </a:r>
            <a:r>
              <a:rPr lang="de-CH" baseline="0" dirty="0" smtClean="0"/>
              <a:t>:	</a:t>
            </a:r>
            <a:r>
              <a:rPr lang="de-CH" baseline="0" dirty="0" smtClean="0"/>
              <a:t>Löscht alle Verbindungen, von Blöcken, welche keine Eingänge oder Ausgänge hat</a:t>
            </a:r>
          </a:p>
          <a:p>
            <a:endParaRPr lang="de-CH" baseline="0" dirty="0" smtClean="0"/>
          </a:p>
          <a:p>
            <a:r>
              <a:rPr lang="de-CH" dirty="0" err="1" smtClean="0"/>
              <a:t>sortStructList</a:t>
            </a:r>
            <a:r>
              <a:rPr lang="de-CH" dirty="0" smtClean="0"/>
              <a:t>:	</a:t>
            </a:r>
            <a:r>
              <a:rPr lang="de-CH" b="1" dirty="0" smtClean="0"/>
              <a:t>Sortiert</a:t>
            </a:r>
            <a:r>
              <a:rPr lang="de-CH" dirty="0" smtClean="0"/>
              <a:t> die Liste nach </a:t>
            </a:r>
            <a:r>
              <a:rPr lang="de-CH" b="1" dirty="0" smtClean="0"/>
              <a:t>CMD</a:t>
            </a:r>
            <a:r>
              <a:rPr lang="de-CH" dirty="0" smtClean="0"/>
              <a:t> und </a:t>
            </a:r>
            <a:r>
              <a:rPr lang="de-CH" b="1" dirty="0" smtClean="0"/>
              <a:t>PID</a:t>
            </a:r>
            <a:r>
              <a:rPr lang="de-CH" dirty="0" smtClean="0"/>
              <a:t> </a:t>
            </a:r>
            <a:r>
              <a:rPr lang="de-CH" b="1" dirty="0" smtClean="0"/>
              <a:t>Blöcken</a:t>
            </a:r>
            <a:r>
              <a:rPr lang="de-CH" dirty="0" smtClean="0"/>
              <a:t>. Da diese meistens der </a:t>
            </a:r>
            <a:r>
              <a:rPr lang="de-CH" b="1" dirty="0" smtClean="0"/>
              <a:t>Uhrsprung</a:t>
            </a:r>
            <a:r>
              <a:rPr lang="de-CH" dirty="0" smtClean="0"/>
              <a:t> sind einer</a:t>
            </a:r>
          </a:p>
          <a:p>
            <a:r>
              <a:rPr lang="de-CH" dirty="0" smtClean="0"/>
              <a:t>		</a:t>
            </a:r>
            <a:r>
              <a:rPr lang="de-CH" b="1" dirty="0" smtClean="0"/>
              <a:t>algebraischen</a:t>
            </a:r>
            <a:r>
              <a:rPr lang="de-CH" dirty="0" smtClean="0"/>
              <a:t> </a:t>
            </a:r>
            <a:r>
              <a:rPr lang="de-CH" b="1" dirty="0" smtClean="0"/>
              <a:t>Schleife</a:t>
            </a:r>
            <a:r>
              <a:rPr lang="de-CH" dirty="0" smtClean="0"/>
              <a:t>.</a:t>
            </a:r>
          </a:p>
          <a:p>
            <a:endParaRPr lang="de-CH" dirty="0" smtClean="0"/>
          </a:p>
          <a:p>
            <a:r>
              <a:rPr lang="de-CH" dirty="0" err="1" smtClean="0"/>
              <a:t>insertMemoryBlock</a:t>
            </a:r>
            <a:r>
              <a:rPr lang="de-CH" dirty="0" smtClean="0"/>
              <a:t>:	Setzt im </a:t>
            </a:r>
            <a:r>
              <a:rPr lang="de-CH" b="1" dirty="0" smtClean="0"/>
              <a:t>XML </a:t>
            </a:r>
            <a:r>
              <a:rPr lang="de-CH" b="1" dirty="0" err="1" smtClean="0"/>
              <a:t>Struct</a:t>
            </a:r>
            <a:r>
              <a:rPr lang="de-CH" b="1" dirty="0" smtClean="0"/>
              <a:t> </a:t>
            </a:r>
            <a:r>
              <a:rPr lang="de-CH" dirty="0" smtClean="0"/>
              <a:t>bei dem ersten link ein </a:t>
            </a:r>
            <a:r>
              <a:rPr lang="de-CH" b="1" dirty="0" smtClean="0"/>
              <a:t>Parameter</a:t>
            </a:r>
            <a:r>
              <a:rPr lang="de-CH" dirty="0" smtClean="0"/>
              <a:t>, Link wird gelöscht. Alle Involvierten per </a:t>
            </a:r>
          </a:p>
          <a:p>
            <a:r>
              <a:rPr lang="de-CH" dirty="0" smtClean="0"/>
              <a:t>		</a:t>
            </a:r>
            <a:r>
              <a:rPr lang="de-CH" b="1" baseline="0" dirty="0" err="1" smtClean="0"/>
              <a:t>deleteUnrelatedLinks</a:t>
            </a:r>
            <a:r>
              <a:rPr lang="de-CH" baseline="0" dirty="0" smtClean="0"/>
              <a:t> werden gelöscht.</a:t>
            </a:r>
          </a:p>
          <a:p>
            <a:endParaRPr lang="de-CH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13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Tests bestanden</a:t>
            </a:r>
          </a:p>
          <a:p>
            <a:endParaRPr lang="de-CH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14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17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sind in der </a:t>
            </a:r>
            <a:r>
              <a:rPr lang="de-DE" b="1" dirty="0" smtClean="0"/>
              <a:t>Gebäudeautomation </a:t>
            </a:r>
            <a:r>
              <a:rPr lang="de-DE" dirty="0" smtClean="0"/>
              <a:t>Programmierung von </a:t>
            </a:r>
            <a:r>
              <a:rPr lang="de-DE" b="1" dirty="0" smtClean="0"/>
              <a:t>HLK Anlagen</a:t>
            </a:r>
          </a:p>
          <a:p>
            <a:endParaRPr lang="de-DE" dirty="0" smtClean="0"/>
          </a:p>
          <a:p>
            <a:r>
              <a:rPr lang="de-DE" dirty="0" smtClean="0"/>
              <a:t>Je nach Gebäudeart </a:t>
            </a:r>
            <a:r>
              <a:rPr lang="de-DE" b="1" dirty="0" smtClean="0"/>
              <a:t>andere Ansprüche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Regler lassen sich auf all diese Anforderungen hin zuschneiden. Die </a:t>
            </a:r>
            <a:r>
              <a:rPr lang="de-DE" dirty="0" err="1" smtClean="0"/>
              <a:t>Standart</a:t>
            </a:r>
            <a:r>
              <a:rPr lang="de-DE" dirty="0" smtClean="0"/>
              <a:t> Regler sind auf </a:t>
            </a:r>
            <a:r>
              <a:rPr lang="de-DE" b="1" dirty="0" smtClean="0"/>
              <a:t>höchste Energieeffizienz </a:t>
            </a:r>
            <a:r>
              <a:rPr lang="de-DE" dirty="0" smtClean="0"/>
              <a:t>und </a:t>
            </a:r>
            <a:r>
              <a:rPr lang="de-DE" b="1" dirty="0" smtClean="0"/>
              <a:t>Zuverlässigkeit</a:t>
            </a:r>
            <a:r>
              <a:rPr lang="de-DE" dirty="0" smtClean="0"/>
              <a:t> ausgelegt und bilden ein </a:t>
            </a:r>
            <a:r>
              <a:rPr lang="de-DE" b="1" dirty="0" smtClean="0"/>
              <a:t>modular erweiterbares Sortiment</a:t>
            </a:r>
            <a:r>
              <a:rPr lang="de-DE" dirty="0" smtClean="0"/>
              <a:t>. Dadurch können Sie eine kosten- und energieeffiziente HLK-Regelung sehr flexibel planen, einfach zu installieren und schnell in Betrieb zu nehmen.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Import</a:t>
            </a:r>
            <a:r>
              <a:rPr lang="de-CH" dirty="0" smtClean="0"/>
              <a:t> = Import einer </a:t>
            </a:r>
            <a:r>
              <a:rPr lang="de-CH" dirty="0" smtClean="0"/>
              <a:t>Applikationsfunktion </a:t>
            </a:r>
            <a:r>
              <a:rPr lang="de-CH" dirty="0" smtClean="0"/>
              <a:t>nach </a:t>
            </a:r>
            <a:r>
              <a:rPr lang="de-CH" dirty="0" err="1" smtClean="0"/>
              <a:t>Simulink</a:t>
            </a:r>
            <a:r>
              <a:rPr lang="de-CH" dirty="0" smtClean="0"/>
              <a:t> </a:t>
            </a:r>
            <a:r>
              <a:rPr lang="de-CH" b="1" dirty="0" smtClean="0"/>
              <a:t>(*</a:t>
            </a:r>
            <a:r>
              <a:rPr lang="de-CH" b="1" dirty="0" err="1" smtClean="0"/>
              <a:t>ba</a:t>
            </a:r>
            <a:r>
              <a:rPr lang="de-CH" b="1" dirty="0" smtClean="0"/>
              <a:t>, *</a:t>
            </a:r>
            <a:r>
              <a:rPr lang="de-CH" b="1" dirty="0" err="1" smtClean="0"/>
              <a:t>xml</a:t>
            </a:r>
            <a:r>
              <a:rPr lang="de-CH" b="1" dirty="0" smtClean="0"/>
              <a:t> oder *</a:t>
            </a:r>
            <a:r>
              <a:rPr lang="de-CH" b="1" dirty="0" err="1" smtClean="0"/>
              <a:t>zip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Ba</a:t>
            </a:r>
            <a:r>
              <a:rPr lang="de-CH" dirty="0" smtClean="0"/>
              <a:t> = </a:t>
            </a:r>
            <a:r>
              <a:rPr lang="de-CH" dirty="0" err="1" smtClean="0"/>
              <a:t>BACnet</a:t>
            </a:r>
            <a:r>
              <a:rPr lang="de-CH" baseline="0" dirty="0" smtClean="0"/>
              <a:t> =</a:t>
            </a:r>
            <a:r>
              <a:rPr lang="en-US" dirty="0" smtClean="0"/>
              <a:t>Das Building </a:t>
            </a:r>
            <a:r>
              <a:rPr lang="en-US" b="1" dirty="0" smtClean="0"/>
              <a:t>Automation and Control Network (</a:t>
            </a:r>
            <a:r>
              <a:rPr lang="en-US" b="1" dirty="0" err="1" smtClean="0"/>
              <a:t>BACnet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von Siemens </a:t>
            </a:r>
            <a:r>
              <a:rPr lang="en-US" dirty="0" err="1" smtClean="0"/>
              <a:t>verwendetes</a:t>
            </a:r>
            <a:r>
              <a:rPr lang="en-US" dirty="0" smtClean="0"/>
              <a:t> </a:t>
            </a:r>
            <a:r>
              <a:rPr lang="en-US" b="1" dirty="0" err="1" smtClean="0"/>
              <a:t>Netzwerkprotokoll</a:t>
            </a:r>
            <a:r>
              <a:rPr lang="en-US" b="1" dirty="0" smtClean="0"/>
              <a:t> </a:t>
            </a:r>
            <a:r>
              <a:rPr lang="de-DE" dirty="0" smtClean="0"/>
              <a:t>für die </a:t>
            </a:r>
            <a:r>
              <a:rPr lang="de-DE" b="1" dirty="0" smtClean="0"/>
              <a:t>Gebäudeautomation</a:t>
            </a:r>
            <a:r>
              <a:rPr lang="de-DE" dirty="0" smtClean="0"/>
              <a:t>. (Um Informationen zwischen Systemen auszutauschen)</a:t>
            </a:r>
          </a:p>
          <a:p>
            <a:pPr lvl="1"/>
            <a:endParaRPr lang="de-CH" dirty="0" smtClean="0"/>
          </a:p>
          <a:p>
            <a:r>
              <a:rPr lang="de-CH" b="1" dirty="0" smtClean="0"/>
              <a:t>Export</a:t>
            </a:r>
            <a:r>
              <a:rPr lang="de-CH" dirty="0" smtClean="0"/>
              <a:t> = Für ein </a:t>
            </a:r>
            <a:r>
              <a:rPr lang="de-CH" b="1" dirty="0" err="1" smtClean="0"/>
              <a:t>Simulink</a:t>
            </a:r>
            <a:r>
              <a:rPr lang="de-CH" b="1" baseline="0" dirty="0" smtClean="0"/>
              <a:t> Chart</a:t>
            </a:r>
            <a:r>
              <a:rPr lang="de-CH" baseline="0" dirty="0" smtClean="0"/>
              <a:t> wird eine </a:t>
            </a:r>
            <a:r>
              <a:rPr lang="de-CH" b="1" baseline="0" dirty="0" err="1" smtClean="0"/>
              <a:t>xml</a:t>
            </a:r>
            <a:r>
              <a:rPr lang="de-CH" baseline="0" dirty="0" smtClean="0"/>
              <a:t> </a:t>
            </a:r>
            <a:r>
              <a:rPr lang="de-CH" b="1" baseline="0" dirty="0" smtClean="0"/>
              <a:t>Datei</a:t>
            </a:r>
            <a:r>
              <a:rPr lang="de-CH" baseline="0" dirty="0" smtClean="0"/>
              <a:t> erzeugt, welche wieder in </a:t>
            </a:r>
            <a:r>
              <a:rPr lang="de-CH" b="1" baseline="0" dirty="0" smtClean="0"/>
              <a:t>TIA-Portal</a:t>
            </a:r>
            <a:r>
              <a:rPr lang="de-CH" baseline="0" dirty="0" smtClean="0"/>
              <a:t> </a:t>
            </a:r>
            <a:r>
              <a:rPr lang="de-CH" b="1" baseline="0" dirty="0" smtClean="0"/>
              <a:t>importiert</a:t>
            </a:r>
            <a:r>
              <a:rPr lang="de-CH" baseline="0" dirty="0" smtClean="0"/>
              <a:t> werden kann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pPr defTabSz="882213">
              <a:defRPr/>
            </a:pPr>
            <a:r>
              <a:rPr lang="de-CH" b="1" dirty="0" smtClean="0"/>
              <a:t>SCL2C</a:t>
            </a:r>
            <a:r>
              <a:rPr lang="de-CH" dirty="0" smtClean="0"/>
              <a:t> = </a:t>
            </a:r>
            <a:r>
              <a:rPr lang="de-CH" b="1" dirty="0" err="1" smtClean="0"/>
              <a:t>Übersetzungs</a:t>
            </a:r>
            <a:r>
              <a:rPr lang="de-CH" dirty="0" smtClean="0"/>
              <a:t> Toll um </a:t>
            </a:r>
            <a:r>
              <a:rPr lang="de-CH" b="1" dirty="0" smtClean="0"/>
              <a:t>SCL-Bausteine</a:t>
            </a:r>
            <a:r>
              <a:rPr lang="de-CH" dirty="0" smtClean="0"/>
              <a:t> zu funktional identischen </a:t>
            </a:r>
            <a:r>
              <a:rPr lang="de-CH" b="1" dirty="0" smtClean="0"/>
              <a:t>C-</a:t>
            </a:r>
            <a:r>
              <a:rPr lang="de-CH" b="1" dirty="0" err="1" smtClean="0"/>
              <a:t>Bausteienen</a:t>
            </a:r>
            <a:r>
              <a:rPr lang="de-CH" dirty="0" smtClean="0"/>
              <a:t> zu übersetzten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4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Erklärung wie Export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5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6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Erklären </a:t>
            </a:r>
            <a:r>
              <a:rPr lang="de-CH" b="1" dirty="0" smtClean="0"/>
              <a:t>was</a:t>
            </a:r>
            <a:r>
              <a:rPr lang="de-CH" dirty="0" smtClean="0"/>
              <a:t> </a:t>
            </a:r>
            <a:r>
              <a:rPr lang="de-CH" b="1" dirty="0" smtClean="0"/>
              <a:t>Bereitgestellt</a:t>
            </a:r>
            <a:r>
              <a:rPr lang="de-CH" dirty="0" smtClean="0"/>
              <a:t> wurde.</a:t>
            </a:r>
          </a:p>
          <a:p>
            <a:endParaRPr lang="de-CH" dirty="0" smtClean="0"/>
          </a:p>
          <a:p>
            <a:r>
              <a:rPr lang="de-CH" b="1" dirty="0" smtClean="0"/>
              <a:t>Lösungsweg</a:t>
            </a:r>
            <a:r>
              <a:rPr lang="de-CH" baseline="0" dirty="0" smtClean="0"/>
              <a:t> vor der IPA wegen </a:t>
            </a:r>
            <a:r>
              <a:rPr lang="de-CH" b="1" baseline="0" dirty="0" smtClean="0"/>
              <a:t>Zeit Einsparung</a:t>
            </a:r>
          </a:p>
          <a:p>
            <a:endParaRPr lang="de-CH" b="1" baseline="0" dirty="0" smtClean="0"/>
          </a:p>
          <a:p>
            <a:r>
              <a:rPr lang="de-CH" b="1" baseline="0" dirty="0" smtClean="0"/>
              <a:t>Code IMSES Studiert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7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8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Zu</a:t>
            </a:r>
            <a:r>
              <a:rPr lang="de-CH" b="1" baseline="0" dirty="0" smtClean="0"/>
              <a:t> umständlich</a:t>
            </a:r>
          </a:p>
          <a:p>
            <a:endParaRPr lang="de-CH" b="1" baseline="0" dirty="0" smtClean="0"/>
          </a:p>
          <a:p>
            <a:r>
              <a:rPr lang="de-CH" b="1" baseline="0" dirty="0" smtClean="0"/>
              <a:t>Zu kritisch wegen Absturz Gefahr</a:t>
            </a:r>
          </a:p>
          <a:p>
            <a:endParaRPr lang="de-CH" b="1" baseline="0" dirty="0" smtClean="0"/>
          </a:p>
          <a:p>
            <a:r>
              <a:rPr lang="de-CH" b="1" baseline="0" dirty="0" smtClean="0"/>
              <a:t>Kompliziert</a:t>
            </a:r>
          </a:p>
          <a:p>
            <a:endParaRPr lang="de-CH" b="1" baseline="0" dirty="0" smtClean="0"/>
          </a:p>
          <a:p>
            <a:r>
              <a:rPr lang="de-CH" b="1" baseline="0" dirty="0" smtClean="0"/>
              <a:t>Unbrauchbare Anzeige der algebraischen Schleifen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9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pic>
        <p:nvPicPr>
          <p:cNvPr id="10" name="Grafik 9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0"/>
            <a:ext cx="9144000" cy="4151315"/>
          </a:xfrm>
          <a:prstGeom prst="rect">
            <a:avLst/>
          </a:prstGeom>
        </p:spPr>
      </p:pic>
      <p:sp>
        <p:nvSpPr>
          <p:cNvPr id="14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dirty="0" smtClean="0"/>
              <a:t>Intern © Siemens Schweiz AG 2013  Alle Rechte vorbehalten.</a:t>
            </a:r>
            <a:endParaRPr lang="en-US" sz="1000" b="1" noProof="0" dirty="0" smtClean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dirty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3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  <p:sp>
        <p:nvSpPr>
          <p:cNvPr id="12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dirty="0" smtClean="0">
                <a:solidFill>
                  <a:schemeClr val="tx1"/>
                </a:solidFill>
              </a:rPr>
              <a:t>Maximilian von Gellhorn / Infrastructure &amp; Cities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preserve="1" userDrawn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rcRect b="24722"/>
          <a:stretch>
            <a:fillRect/>
          </a:stretch>
        </p:blipFill>
        <p:spPr>
          <a:xfrm>
            <a:off x="0" y="0"/>
            <a:ext cx="9144000" cy="5162556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dirty="0" smtClean="0"/>
              <a:t>Intern © Siemens Schweiz AG 2013  Alle Rechte vorbehalten.</a:t>
            </a:r>
            <a:endParaRPr lang="en-US" sz="1000" b="1" noProof="0" dirty="0" smtClean="0"/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dirty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dirty="0" smtClean="0">
                <a:solidFill>
                  <a:schemeClr val="tx1"/>
                </a:solidFill>
              </a:rPr>
              <a:t>Maximilian </a:t>
            </a:r>
            <a:r>
              <a:rPr lang="fr-FR" sz="1000" noProof="0" dirty="0" err="1" smtClean="0">
                <a:solidFill>
                  <a:schemeClr val="tx1"/>
                </a:solidFill>
              </a:rPr>
              <a:t>von</a:t>
            </a:r>
            <a:r>
              <a:rPr lang="fr-FR" sz="1000" noProof="0" dirty="0" smtClean="0">
                <a:solidFill>
                  <a:schemeClr val="tx1"/>
                </a:solidFill>
              </a:rPr>
              <a:t> </a:t>
            </a:r>
            <a:r>
              <a:rPr lang="fr-FR" sz="1000" noProof="0" dirty="0" err="1" smtClean="0">
                <a:solidFill>
                  <a:schemeClr val="tx1"/>
                </a:solidFill>
              </a:rPr>
              <a:t>Gellhorn</a:t>
            </a:r>
            <a:r>
              <a:rPr lang="fr-FR" sz="1000" noProof="0" dirty="0" smtClean="0">
                <a:solidFill>
                  <a:schemeClr val="tx1"/>
                </a:solidFill>
              </a:rPr>
              <a:t> / Infrastructure &amp; </a:t>
            </a:r>
            <a:r>
              <a:rPr lang="fr-FR" sz="1000" noProof="0" dirty="0" err="1" smtClean="0">
                <a:solidFill>
                  <a:schemeClr val="tx1"/>
                </a:solidFill>
              </a:rPr>
              <a:t>Cities</a:t>
            </a:r>
            <a:r>
              <a:rPr lang="fr-FR" sz="1000" noProof="0" dirty="0" smtClean="0">
                <a:solidFill>
                  <a:schemeClr val="tx1"/>
                </a:solidFill>
              </a:rPr>
              <a:t>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down)" preserve="1" userDrawn="1">
  <p:cSld name="Title fullscreen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8512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t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2462400"/>
            <a:ext cx="8893175" cy="392400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>
                <a:solidFill>
                  <a:schemeClr val="tx1"/>
                </a:solidFill>
              </a:rPr>
              <a:t>Intern © Siemens Schweiz AG 2013  Alle Rechte vorbehalten.</a:t>
            </a:r>
            <a:endParaRPr lang="en-US" sz="100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smtClean="0">
                <a:solidFill>
                  <a:schemeClr val="tx1"/>
                </a:solidFill>
              </a:rPr>
              <a:t>Maximilian von Gellhorn / Infrastructure &amp; Cities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up)" preserve="1" userDrawn="1">
  <p:cSld name="Title fullscreen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3760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3859200"/>
            <a:ext cx="8893175" cy="399144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>
                <a:solidFill>
                  <a:schemeClr val="tx1"/>
                </a:solidFill>
              </a:rPr>
              <a:t>Intern © Siemens Schweiz AG 2013  Alle Rechte vorbehalten.</a:t>
            </a:r>
            <a:endParaRPr lang="en-US" sz="100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smtClean="0">
                <a:solidFill>
                  <a:schemeClr val="tx1"/>
                </a:solidFill>
              </a:rPr>
              <a:t>Maximilian von Gellhorn / Infrastructure &amp; Cities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49726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664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noProof="0" dirty="0" smtClean="0"/>
              <a:t>Click the style sheet to edit the </a:t>
            </a:r>
            <a:r>
              <a:rPr lang="en-US" noProof="0" dirty="0" err="1" smtClean="0"/>
              <a:t>toc</a:t>
            </a:r>
            <a:r>
              <a:rPr lang="en-US" noProof="0" dirty="0" smtClean="0"/>
              <a:t>/contact</a:t>
            </a:r>
          </a:p>
          <a:p>
            <a:pPr lvl="1"/>
            <a:r>
              <a:rPr lang="en-US" noProof="0" dirty="0" smtClean="0"/>
              <a:t>chapter</a:t>
            </a:r>
          </a:p>
          <a:p>
            <a:pPr lvl="2"/>
            <a:r>
              <a:rPr lang="en-US" noProof="0" dirty="0" smtClean="0"/>
              <a:t>active chapter</a:t>
            </a:r>
          </a:p>
          <a:p>
            <a:pPr lvl="3"/>
            <a:r>
              <a:rPr lang="en-US" noProof="0" dirty="0" smtClean="0"/>
              <a:t>subchapter</a:t>
            </a:r>
          </a:p>
          <a:p>
            <a:pPr lvl="4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en-US" noProof="0" dirty="0" smtClean="0"/>
              <a:t>Click the style sheet to edit the </a:t>
            </a:r>
            <a:r>
              <a:rPr lang="en-US" noProof="0" dirty="0" err="1" smtClean="0"/>
              <a:t>toc</a:t>
            </a:r>
            <a:r>
              <a:rPr lang="en-US" noProof="0" dirty="0" smtClean="0"/>
              <a:t>/contact</a:t>
            </a:r>
          </a:p>
          <a:p>
            <a:pPr lvl="1"/>
            <a:r>
              <a:rPr lang="en-US" noProof="0" dirty="0" smtClean="0"/>
              <a:t>chapter</a:t>
            </a:r>
          </a:p>
          <a:p>
            <a:pPr lvl="2"/>
            <a:r>
              <a:rPr lang="en-US" noProof="0" dirty="0" smtClean="0"/>
              <a:t>active chapter</a:t>
            </a:r>
          </a:p>
          <a:p>
            <a:pPr lvl="3"/>
            <a:r>
              <a:rPr lang="en-US" noProof="0" dirty="0" smtClean="0"/>
              <a:t>subchapter</a:t>
            </a:r>
          </a:p>
          <a:p>
            <a:pPr lvl="4"/>
            <a:r>
              <a:rPr lang="en-US" noProof="0" dirty="0" smtClean="0"/>
              <a:t>active subchapter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_Date"/>
          <p:cNvSpPr txBox="1"/>
          <p:nvPr/>
        </p:nvSpPr>
        <p:spPr>
          <a:xfrm>
            <a:off x="1403604" y="6598800"/>
            <a:ext cx="2736342" cy="25920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chemeClr val="tx1"/>
                </a:solidFill>
              </a:rPr>
              <a:t>Rev 2, 29-Apr-2013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9" name="SM_Copyright"/>
          <p:cNvSpPr txBox="1">
            <a:spLocks noChangeArrowheads="1"/>
          </p:cNvSpPr>
          <p:nvPr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dirty="0" smtClean="0"/>
              <a:t>Intern © Siemens Schweiz AG 2013  Alle Rechte vorbehalten.</a:t>
            </a:r>
            <a:endParaRPr lang="en-US" sz="1000" b="1" noProof="0" dirty="0" smtClean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2" name="SM_SlideNumber"/>
          <p:cNvSpPr txBox="1"/>
          <p:nvPr/>
        </p:nvSpPr>
        <p:spPr>
          <a:xfrm>
            <a:off x="0" y="6598800"/>
            <a:ext cx="1403604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chemeClr val="tx1"/>
                </a:solidFill>
              </a:rPr>
              <a:t>Seite </a:t>
            </a:r>
            <a:fld id="{0FBA8752-3862-4C3C-A881-D5A32BF82027}" type="slidenum">
              <a:rPr lang="en-US" sz="1000" noProof="0" smtClean="0">
                <a:solidFill>
                  <a:schemeClr val="tx1"/>
                </a:solidFill>
              </a:rPr>
              <a:t>‹Nr.›</a:t>
            </a:fld>
            <a:r>
              <a:rPr lang="en-US" sz="1000" noProof="0" dirty="0" smtClean="0">
                <a:solidFill>
                  <a:schemeClr val="tx1"/>
                </a:solidFill>
              </a:rPr>
              <a:t> / 18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dirty="0" smtClean="0">
                <a:solidFill>
                  <a:schemeClr val="tx1"/>
                </a:solidFill>
              </a:rPr>
              <a:t>Maximilian von Gellhorn / Infrastructure &amp; Cities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0" r:id="rId3"/>
    <p:sldLayoutId id="2147483674" r:id="rId4"/>
    <p:sldLayoutId id="2147483694" r:id="rId5"/>
    <p:sldLayoutId id="2147483693" r:id="rId6"/>
    <p:sldLayoutId id="2147483678" r:id="rId7"/>
    <p:sldLayoutId id="2147483679" r:id="rId8"/>
    <p:sldLayoutId id="2147483689" r:id="rId9"/>
    <p:sldLayoutId id="2147483692" r:id="rId10"/>
    <p:sldLayoutId id="2147483670" r:id="rId11"/>
    <p:sldLayoutId id="2147483680" r:id="rId12"/>
    <p:sldLayoutId id="2147483683" r:id="rId13"/>
    <p:sldLayoutId id="2147483681" r:id="rId14"/>
    <p:sldLayoutId id="2147483682" r:id="rId15"/>
    <p:sldLayoutId id="2147483691" r:id="rId16"/>
    <p:sldLayoutId id="2147483684" r:id="rId17"/>
    <p:sldLayoutId id="2147483685" r:id="rId18"/>
    <p:sldLayoutId id="2147483686" r:id="rId19"/>
    <p:sldLayoutId id="214748368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250825" y="4151315"/>
            <a:ext cx="8893175" cy="1362457"/>
          </a:xfrm>
        </p:spPr>
        <p:txBody>
          <a:bodyPr/>
          <a:lstStyle/>
          <a:p>
            <a:r>
              <a:rPr lang="de-DE" sz="3600" dirty="0" smtClean="0"/>
              <a:t>Erweiterung Import von </a:t>
            </a:r>
            <a:r>
              <a:rPr lang="de-DE" sz="3600" dirty="0" err="1" smtClean="0"/>
              <a:t>Desigo</a:t>
            </a:r>
            <a:r>
              <a:rPr lang="de-DE" sz="3600" smtClean="0"/>
              <a:t> TRA Funktionsplänen nach Simulink</a:t>
            </a:r>
            <a:endParaRPr lang="en-US" sz="3600" dirty="0"/>
          </a:p>
        </p:txBody>
      </p:sp>
      <p:sp>
        <p:nvSpPr>
          <p:cNvPr id="20493" name="Cover_Subtitle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IPA Maximilian von Gellhorn, IPA, Individuelle Projekt Arbeit</a:t>
            </a:r>
            <a:endParaRPr lang="en-US" dirty="0"/>
          </a:p>
        </p:txBody>
      </p:sp>
      <p:sp>
        <p:nvSpPr>
          <p:cNvPr id="5" name="Cover_Metadata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Autor:	Maximilian von Gellhorn</a:t>
            </a:r>
          </a:p>
          <a:p>
            <a:r>
              <a:rPr lang="de-DE" smtClean="0"/>
              <a:t>Revision:	2, 29-Apr-2013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23528" y="2204864"/>
            <a:ext cx="854133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 </a:t>
            </a:r>
            <a:r>
              <a:rPr lang="de-CH" dirty="0" smtClean="0"/>
              <a:t>Schleife: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 bwMode="auto">
          <a:xfrm>
            <a:off x="1187624" y="2204864"/>
            <a:ext cx="360040" cy="416905"/>
          </a:xfrm>
          <a:prstGeom prst="ellipse">
            <a:avLst/>
          </a:prstGeom>
          <a:solidFill>
            <a:srgbClr val="00B05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1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1187624" y="3429000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4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1187624" y="3861048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4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1187624" y="5013176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3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1187624" y="4653136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3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1187624" y="4293096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2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827584" y="2204864"/>
            <a:ext cx="360040" cy="416905"/>
          </a:xfrm>
          <a:prstGeom prst="ellipse">
            <a:avLst/>
          </a:prstGeom>
          <a:solidFill>
            <a:srgbClr val="FF00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5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elle 2"/>
          <p:cNvGraphicFramePr>
            <a:graphicFrameLocks noGrp="1"/>
          </p:cNvGraphicFramePr>
          <p:nvPr/>
        </p:nvGraphicFramePr>
        <p:xfrm>
          <a:off x="1763688" y="1396967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PrPrio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Hys2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de-CH" dirty="0" smtClean="0"/>
              <a:t> Aufgearbeiteter Daten per </a:t>
            </a:r>
            <a:r>
              <a:rPr lang="de-CH" dirty="0" smtClean="0"/>
              <a:t>Schleife:</a:t>
            </a:r>
            <a:endParaRPr lang="en-US" dirty="0"/>
          </a:p>
        </p:txBody>
      </p:sp>
      <p:graphicFrame>
        <p:nvGraphicFramePr>
          <p:cNvPr id="52" name="Tabelle 9"/>
          <p:cNvGraphicFramePr>
            <a:graphicFrameLocks noGrp="1"/>
          </p:cNvGraphicFramePr>
          <p:nvPr/>
        </p:nvGraphicFramePr>
        <p:xfrm>
          <a:off x="1763690" y="1397000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elle 8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4" name="Tabelle 7"/>
          <p:cNvGraphicFramePr>
            <a:graphicFrameLocks noGrp="1"/>
          </p:cNvGraphicFramePr>
          <p:nvPr/>
        </p:nvGraphicFramePr>
        <p:xfrm>
          <a:off x="1763690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5" name="Tabelle 6"/>
          <p:cNvGraphicFramePr>
            <a:graphicFrameLocks noGrp="1"/>
          </p:cNvGraphicFramePr>
          <p:nvPr/>
        </p:nvGraphicFramePr>
        <p:xfrm>
          <a:off x="1763688" y="1396978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6" name="Tabelle 5"/>
          <p:cNvGraphicFramePr>
            <a:graphicFrameLocks noGrp="1"/>
          </p:cNvGraphicFramePr>
          <p:nvPr/>
        </p:nvGraphicFramePr>
        <p:xfrm>
          <a:off x="1763690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7" name="Tabelle 4"/>
          <p:cNvGraphicFramePr>
            <a:graphicFrameLocks noGrp="1"/>
          </p:cNvGraphicFramePr>
          <p:nvPr/>
        </p:nvGraphicFramePr>
        <p:xfrm>
          <a:off x="1763688" y="1396978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8" name="Tabelle 3"/>
          <p:cNvGraphicFramePr>
            <a:graphicFrameLocks noGrp="1"/>
          </p:cNvGraphicFramePr>
          <p:nvPr/>
        </p:nvGraphicFramePr>
        <p:xfrm>
          <a:off x="1763690" y="1396978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1" name="Tabelle 13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2" name="Tabelle 12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3" name="Tabelle 11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0" name="Tabelle 1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PrPrio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Hys2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4" name="Tabelle 2-2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elle 10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Use-Cases</a:t>
            </a: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572" y="1556792"/>
            <a:ext cx="770485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64" name="Group 40"/>
          <p:cNvGrpSpPr>
            <a:grpSpLocks/>
          </p:cNvGrpSpPr>
          <p:nvPr/>
        </p:nvGrpSpPr>
        <p:grpSpPr bwMode="auto">
          <a:xfrm>
            <a:off x="755576" y="1916832"/>
            <a:ext cx="7632848" cy="4320480"/>
            <a:chOff x="1454" y="5060"/>
            <a:chExt cx="8776" cy="5394"/>
          </a:xfrm>
        </p:grpSpPr>
        <p:grpSp>
          <p:nvGrpSpPr>
            <p:cNvPr id="1065" name="Group 41"/>
            <p:cNvGrpSpPr>
              <a:grpSpLocks/>
            </p:cNvGrpSpPr>
            <p:nvPr/>
          </p:nvGrpSpPr>
          <p:grpSpPr bwMode="auto">
            <a:xfrm>
              <a:off x="1454" y="5060"/>
              <a:ext cx="8776" cy="5394"/>
              <a:chOff x="1454" y="5060"/>
              <a:chExt cx="8776" cy="5394"/>
            </a:xfrm>
          </p:grpSpPr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1454" y="5060"/>
                <a:ext cx="8776" cy="5394"/>
              </a:xfrm>
              <a:prstGeom prst="rect">
                <a:avLst/>
              </a:prstGeom>
              <a:solidFill>
                <a:srgbClr val="4233FF">
                  <a:alpha val="3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Oval 43"/>
              <p:cNvSpPr>
                <a:spLocks noChangeArrowheads="1"/>
              </p:cNvSpPr>
              <p:nvPr/>
            </p:nvSpPr>
            <p:spPr bwMode="auto">
              <a:xfrm>
                <a:off x="4836" y="8917"/>
                <a:ext cx="1209" cy="6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UC_4.1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68" name="AutoShape 44"/>
              <p:cNvCxnSpPr>
                <a:cxnSpLocks noChangeShapeType="1"/>
              </p:cNvCxnSpPr>
              <p:nvPr/>
            </p:nvCxnSpPr>
            <p:spPr bwMode="auto">
              <a:xfrm flipH="1">
                <a:off x="5521" y="8238"/>
                <a:ext cx="796" cy="67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69" name="Oval 45"/>
              <p:cNvSpPr>
                <a:spLocks noChangeArrowheads="1"/>
              </p:cNvSpPr>
              <p:nvPr/>
            </p:nvSpPr>
            <p:spPr bwMode="auto">
              <a:xfrm>
                <a:off x="6257" y="8917"/>
                <a:ext cx="1209" cy="6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UC_4.2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70" name="AutoShape 46"/>
            <p:cNvCxnSpPr>
              <a:cxnSpLocks noChangeShapeType="1"/>
            </p:cNvCxnSpPr>
            <p:nvPr/>
          </p:nvCxnSpPr>
          <p:spPr bwMode="auto">
            <a:xfrm>
              <a:off x="6317" y="8238"/>
              <a:ext cx="418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CH" sz="2000" dirty="0" smtClean="0"/>
              <a:t>Vier Haupt-Funktionen:</a:t>
            </a:r>
          </a:p>
          <a:p>
            <a:pPr>
              <a:lnSpc>
                <a:spcPct val="150000"/>
              </a:lnSpc>
            </a:pPr>
            <a:endParaRPr lang="de-CH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err="1" smtClean="0"/>
              <a:t>dissolvealgebraicLoop</a:t>
            </a:r>
            <a:endParaRPr lang="de-CH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err="1" smtClean="0"/>
              <a:t>deleteUnrelatedLinks</a:t>
            </a:r>
            <a:endParaRPr lang="de-CH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err="1" smtClean="0"/>
              <a:t>sortStructList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err="1" smtClean="0"/>
              <a:t>insertMemoryBlock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Ergebnisse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CH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 Wichtigste Tests wurden bestanden.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 Wenn Fehler dann meistens in IMSES Tool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 Tool ist lauffähig und gibt bei Fehler verständliche Fehlermeldungen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4932040" y="3284984"/>
          <a:ext cx="35458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/>
                <a:gridCol w="995680"/>
                <a:gridCol w="62738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Testergebnis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Anzahl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%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Bestanden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Teilweise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Nicht Bestanden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Noch </a:t>
            </a:r>
            <a:r>
              <a:rPr lang="de-CH" dirty="0" smtClean="0"/>
              <a:t>zu realisieren 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smtClean="0"/>
              <a:t>Implementierung zur Erkennung der </a:t>
            </a:r>
            <a:r>
              <a:rPr lang="en-US" sz="2000" dirty="0" smtClean="0"/>
              <a:t>Interchart</a:t>
            </a:r>
            <a:r>
              <a:rPr lang="en-US" sz="2000" dirty="0" smtClean="0"/>
              <a:t> - </a:t>
            </a:r>
            <a:r>
              <a:rPr lang="en-US" sz="2000" dirty="0" smtClean="0"/>
              <a:t>Verschaltungen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smtClean="0"/>
              <a:t>Beheben der Fehler während der Test-Phase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smtClean="0"/>
              <a:t>Abklärungen wegen MP1.2 (</a:t>
            </a:r>
            <a:r>
              <a:rPr lang="de-CH" sz="2000" dirty="0" smtClean="0"/>
              <a:t>Nested</a:t>
            </a:r>
            <a:r>
              <a:rPr lang="de-CH" sz="2000" dirty="0" smtClean="0"/>
              <a:t>-Charts)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Ups</a:t>
            </a:r>
            <a:r>
              <a:rPr lang="de-CH" dirty="0" smtClean="0"/>
              <a:t> </a:t>
            </a:r>
            <a:r>
              <a:rPr lang="de-CH" dirty="0" smtClean="0"/>
              <a:t>and</a:t>
            </a:r>
            <a:r>
              <a:rPr lang="de-CH" dirty="0" smtClean="0"/>
              <a:t> Downs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000" dirty="0" smtClean="0"/>
              <a:t>Downs: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 Dokumentation hat länger gedauert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 GUI </a:t>
            </a:r>
            <a:r>
              <a:rPr lang="de-CH" sz="2000" dirty="0" smtClean="0"/>
              <a:t>Implementation</a:t>
            </a:r>
            <a:r>
              <a:rPr lang="de-CH" sz="2000" dirty="0" smtClean="0"/>
              <a:t>.</a:t>
            </a:r>
            <a:endParaRPr lang="de-CH" sz="2000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 UML 1.0 Zeichentool.</a:t>
            </a:r>
          </a:p>
          <a:p>
            <a:pPr>
              <a:lnSpc>
                <a:spcPct val="100000"/>
              </a:lnSpc>
            </a:pPr>
            <a:endParaRPr lang="de-CH" sz="2000" dirty="0" smtClean="0"/>
          </a:p>
          <a:p>
            <a:pPr>
              <a:lnSpc>
                <a:spcPct val="100000"/>
              </a:lnSpc>
            </a:pPr>
            <a:r>
              <a:rPr lang="de-CH" sz="2000" dirty="0" smtClean="0"/>
              <a:t>Ups</a:t>
            </a:r>
            <a:r>
              <a:rPr lang="de-CH" sz="2000" dirty="0" smtClean="0"/>
              <a:t>: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 80 Stunden nicht überschritten.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 </a:t>
            </a:r>
            <a:r>
              <a:rPr lang="de-CH" sz="2000" dirty="0" smtClean="0"/>
              <a:t>Implementation</a:t>
            </a:r>
            <a:r>
              <a:rPr lang="de-CH" sz="2000" dirty="0" smtClean="0"/>
              <a:t> ist gut Verlaufen.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 Testen verlief gut.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 Realisieren der Arbeit hat Spass gemacht.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3384179" cy="4752975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Erweiterung funktionsfähig.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Gute Grösse der</a:t>
            </a:r>
          </a:p>
          <a:p>
            <a:pPr lvl="1">
              <a:lnSpc>
                <a:spcPct val="150000"/>
              </a:lnSpc>
              <a:buNone/>
            </a:pPr>
            <a:r>
              <a:rPr lang="de-CH" sz="2000" dirty="0" smtClean="0"/>
              <a:t>	</a:t>
            </a:r>
            <a:r>
              <a:rPr lang="de-CH" sz="2000" dirty="0" smtClean="0"/>
              <a:t> Abschlussarbeit.</a:t>
            </a:r>
            <a:endParaRPr lang="de-CH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Produktive Nutzung im </a:t>
            </a:r>
          </a:p>
          <a:p>
            <a:pPr>
              <a:lnSpc>
                <a:spcPct val="150000"/>
              </a:lnSpc>
            </a:pPr>
            <a:r>
              <a:rPr lang="de-CH" sz="2000" dirty="0" smtClean="0"/>
              <a:t> </a:t>
            </a:r>
            <a:r>
              <a:rPr lang="de-CH" sz="2000" dirty="0" smtClean="0"/>
              <a:t>  Geschäft.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 Zufrieden mit der Arbeit.</a:t>
            </a:r>
            <a:endParaRPr lang="de-CH" sz="2000" dirty="0" smtClean="0"/>
          </a:p>
          <a:p>
            <a:pPr lvl="1">
              <a:lnSpc>
                <a:spcPct val="150000"/>
              </a:lnSpc>
              <a:buNone/>
            </a:pPr>
            <a:endParaRPr lang="de-CH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3"/>
          </p:nvPr>
        </p:nvGraphicFramePr>
        <p:xfrm>
          <a:off x="3923928" y="1556792"/>
          <a:ext cx="4862516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6276"/>
                <a:gridCol w="1021080"/>
                <a:gridCol w="868680"/>
                <a:gridCol w="1046480"/>
              </a:tblGrid>
              <a:tr h="353512">
                <a:tc>
                  <a:txBody>
                    <a:bodyPr/>
                    <a:lstStyle/>
                    <a:p>
                      <a:r>
                        <a:rPr lang="de-CH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Soll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Ist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Diff. (h)</a:t>
                      </a:r>
                      <a:endParaRPr lang="en-US" dirty="0"/>
                    </a:p>
                  </a:txBody>
                  <a:tcPr/>
                </a:tc>
              </a:tr>
              <a:tr h="353512">
                <a:tc>
                  <a:txBody>
                    <a:bodyPr/>
                    <a:lstStyle/>
                    <a:p>
                      <a:r>
                        <a:rPr lang="de-CH" dirty="0" smtClean="0"/>
                        <a:t>Planung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0.15</a:t>
                      </a:r>
                      <a:endParaRPr lang="en-US" b="1" dirty="0"/>
                    </a:p>
                  </a:txBody>
                  <a:tcPr/>
                </a:tc>
              </a:tr>
              <a:tr h="353512">
                <a:tc>
                  <a:txBody>
                    <a:bodyPr/>
                    <a:lstStyle/>
                    <a:p>
                      <a:r>
                        <a:rPr lang="de-CH" dirty="0" smtClean="0"/>
                        <a:t>Dokumentation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53512">
                <a:tc>
                  <a:txBody>
                    <a:bodyPr/>
                    <a:lstStyle/>
                    <a:p>
                      <a:r>
                        <a:rPr lang="de-CH" dirty="0" smtClean="0"/>
                        <a:t>Experten</a:t>
                      </a:r>
                      <a:r>
                        <a:rPr lang="de-CH" baseline="0" dirty="0" smtClean="0"/>
                        <a:t> Besuch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618646">
                <a:tc>
                  <a:txBody>
                    <a:bodyPr/>
                    <a:lstStyle/>
                    <a:p>
                      <a:r>
                        <a:rPr lang="de-CH" dirty="0" smtClean="0"/>
                        <a:t>Analyse und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</a:tr>
              <a:tr h="353512">
                <a:tc>
                  <a:txBody>
                    <a:bodyPr/>
                    <a:lstStyle/>
                    <a:p>
                      <a:r>
                        <a:rPr lang="de-CH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17.75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-1.25</a:t>
                      </a:r>
                      <a:endParaRPr lang="en-US" dirty="0"/>
                    </a:p>
                  </a:txBody>
                  <a:tcPr/>
                </a:tc>
              </a:tr>
              <a:tr h="353512">
                <a:tc>
                  <a:txBody>
                    <a:bodyPr/>
                    <a:lstStyle/>
                    <a:p>
                      <a:r>
                        <a:rPr lang="de-CH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-0.75</a:t>
                      </a:r>
                      <a:endParaRPr lang="en-US" dirty="0"/>
                    </a:p>
                  </a:txBody>
                  <a:tcPr/>
                </a:tc>
              </a:tr>
              <a:tr h="353512">
                <a:tc>
                  <a:txBody>
                    <a:bodyPr/>
                    <a:lstStyle/>
                    <a:p>
                      <a:r>
                        <a:rPr lang="de-CH" dirty="0" smtClean="0"/>
                        <a:t>Diverses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-2.05</a:t>
                      </a:r>
                      <a:endParaRPr lang="en-US" dirty="0"/>
                    </a:p>
                  </a:txBody>
                  <a:tcPr/>
                </a:tc>
              </a:tr>
              <a:tr h="353512">
                <a:tc>
                  <a:txBody>
                    <a:bodyPr/>
                    <a:lstStyle/>
                    <a:p>
                      <a:r>
                        <a:rPr lang="de-CH" dirty="0" smtClean="0"/>
                        <a:t>Abschluss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</a:tr>
              <a:tr h="353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3512">
                <a:tc>
                  <a:txBody>
                    <a:bodyPr/>
                    <a:lstStyle/>
                    <a:p>
                      <a:r>
                        <a:rPr lang="de-CH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72.8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78.9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6.1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Vielen Dank für Ihre Aufmerksamkeit</a:t>
            </a:r>
            <a:endParaRPr lang="en-US" dirty="0"/>
          </a:p>
        </p:txBody>
      </p:sp>
      <p:pic>
        <p:nvPicPr>
          <p:cNvPr id="79874" name="Picture 2" descr="http://www.buildingtechnologies.siemens.com/bt/global/en/PublishingImages/energy-efficiency-green-building-technologies-g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564" y="1490540"/>
            <a:ext cx="7848872" cy="4834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kmHistory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0" y="1412875"/>
            <a:ext cx="8136706" cy="4752975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1600" dirty="0" smtClean="0"/>
              <a:t> </a:t>
            </a:r>
            <a:r>
              <a:rPr lang="de-CH" sz="1600" dirty="0" smtClean="0"/>
              <a:t>Ausgangslage</a:t>
            </a:r>
            <a:r>
              <a:rPr lang="de-CH" sz="1600" dirty="0" smtClean="0"/>
              <a:t> </a:t>
            </a:r>
            <a:endParaRPr lang="de-CH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1600" dirty="0" smtClean="0"/>
              <a:t> </a:t>
            </a:r>
            <a:r>
              <a:rPr lang="de-CH" sz="1600" dirty="0" smtClean="0"/>
              <a:t>Projektauftrag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1600" dirty="0" smtClean="0"/>
              <a:t> </a:t>
            </a:r>
            <a:r>
              <a:rPr lang="de-CH" sz="1600" dirty="0" smtClean="0"/>
              <a:t>Vorarbeiten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1600" dirty="0" smtClean="0"/>
              <a:t> Evaluation</a:t>
            </a:r>
            <a:endParaRPr lang="de-CH" sz="1600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1400" dirty="0" smtClean="0"/>
              <a:t>Per </a:t>
            </a:r>
            <a:r>
              <a:rPr lang="de-CH" sz="1400" dirty="0" smtClean="0"/>
              <a:t>Schleife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1400" dirty="0" smtClean="0"/>
              <a:t>Aufgearbeiteter Daten per Schleife</a:t>
            </a:r>
            <a:endParaRPr lang="de-CH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Use-Cases</a:t>
            </a:r>
            <a:endParaRPr lang="en-US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Implementation</a:t>
            </a:r>
            <a:endParaRPr lang="en-US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Test </a:t>
            </a:r>
            <a:r>
              <a:rPr lang="en-US" sz="1600" dirty="0" err="1" smtClean="0"/>
              <a:t>Ergebnisse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Noch</a:t>
            </a:r>
            <a:r>
              <a:rPr lang="en-US" sz="1600" dirty="0" smtClean="0"/>
              <a:t> </a:t>
            </a:r>
            <a:r>
              <a:rPr lang="en-US" sz="1600" dirty="0" err="1" smtClean="0"/>
              <a:t>zu</a:t>
            </a:r>
            <a:r>
              <a:rPr lang="en-US" sz="1600" dirty="0" smtClean="0"/>
              <a:t> </a:t>
            </a:r>
            <a:r>
              <a:rPr lang="en-US" sz="1600" dirty="0" err="1" smtClean="0"/>
              <a:t>realisieren</a:t>
            </a:r>
            <a:r>
              <a:rPr lang="en-US" sz="1600" dirty="0" smtClean="0"/>
              <a:t> 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Ups </a:t>
            </a:r>
            <a:r>
              <a:rPr lang="en-US" sz="1600" dirty="0" smtClean="0"/>
              <a:t>and Downs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Schlusswort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BkmHistoryCaption"/>
          <p:cNvSpPr txBox="1">
            <a:spLocks noChangeArrowheads="1"/>
          </p:cNvSpPr>
          <p:nvPr/>
        </p:nvSpPr>
        <p:spPr bwMode="auto">
          <a:xfrm>
            <a:off x="539750" y="263683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de-CH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 </a:t>
            </a:r>
            <a:r>
              <a:rPr lang="de-CH" sz="2000" dirty="0" smtClean="0"/>
              <a:t>Siemens Gebäudeautomation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</a:t>
            </a:r>
            <a:r>
              <a:rPr lang="de-CH" sz="2000" dirty="0" smtClean="0"/>
              <a:t>Energieeffiziente HLK-Regelung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 </a:t>
            </a:r>
            <a:r>
              <a:rPr lang="en-US" sz="2000" dirty="0" smtClean="0"/>
              <a:t>Modular </a:t>
            </a:r>
            <a:r>
              <a:rPr lang="en-US" sz="2000" dirty="0" err="1" smtClean="0"/>
              <a:t>erweiterbares</a:t>
            </a:r>
            <a:r>
              <a:rPr lang="en-US" sz="2000" dirty="0" smtClean="0"/>
              <a:t> </a:t>
            </a:r>
            <a:r>
              <a:rPr lang="en-US" sz="2000" dirty="0" smtClean="0"/>
              <a:t>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Mit IMSES werden</a:t>
            </a:r>
          </a:p>
          <a:p>
            <a:pPr lvl="1">
              <a:lnSpc>
                <a:spcPct val="150000"/>
              </a:lnSpc>
              <a:buNone/>
            </a:pPr>
            <a:r>
              <a:rPr lang="de-CH" sz="2000" dirty="0" smtClean="0"/>
              <a:t>   Standardapplikationen getestet.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4516" name="Picture 4" descr="http://www.industry.siemens.de/buildingtechnologies/de/de/PublishingImages/building-automation-hvac-controller-g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2276872"/>
            <a:ext cx="4492774" cy="2767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Import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Export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SCL2C</a:t>
            </a:r>
            <a:endParaRPr lang="en-US" sz="2000" dirty="0"/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63688" y="1412776"/>
            <a:ext cx="5328592" cy="481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0578E-6 L 0.19688 -3.0057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262055"/>
          </a:xfrm>
        </p:spPr>
        <p:txBody>
          <a:bodyPr/>
          <a:lstStyle/>
          <a:p>
            <a:r>
              <a:rPr lang="de-CH" dirty="0" smtClean="0"/>
              <a:t> </a:t>
            </a:r>
            <a:endParaRPr lang="en-US" dirty="0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3054350" y="1404938"/>
            <a:ext cx="2678113" cy="3787775"/>
          </a:xfrm>
          <a:prstGeom prst="rightArrow">
            <a:avLst>
              <a:gd name="adj1" fmla="val 71083"/>
              <a:gd name="adj2" fmla="val 56491"/>
            </a:avLst>
          </a:prstGeom>
          <a:solidFill>
            <a:srgbClr val="D0D3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graphicFrame>
        <p:nvGraphicFramePr>
          <p:cNvPr id="127" name="Object 22"/>
          <p:cNvGraphicFramePr>
            <a:graphicFrameLocks noChangeAspect="1"/>
          </p:cNvGraphicFramePr>
          <p:nvPr/>
        </p:nvGraphicFramePr>
        <p:xfrm>
          <a:off x="3906838" y="2651125"/>
          <a:ext cx="1490662" cy="525463"/>
        </p:xfrm>
        <a:graphic>
          <a:graphicData uri="http://schemas.openxmlformats.org/presentationml/2006/ole">
            <p:oleObj spid="_x0000_s31751" name="Visio" r:id="rId5" imgW="931469" imgH="328696" progId="Visio.Drawing.11">
              <p:embed/>
            </p:oleObj>
          </a:graphicData>
        </a:graphic>
      </p:graphicFrame>
      <p:graphicFrame>
        <p:nvGraphicFramePr>
          <p:cNvPr id="128" name="Object 23"/>
          <p:cNvGraphicFramePr>
            <a:graphicFrameLocks noChangeAspect="1"/>
          </p:cNvGraphicFramePr>
          <p:nvPr/>
        </p:nvGraphicFramePr>
        <p:xfrm>
          <a:off x="3906838" y="3587750"/>
          <a:ext cx="1490662" cy="525463"/>
        </p:xfrm>
        <a:graphic>
          <a:graphicData uri="http://schemas.openxmlformats.org/presentationml/2006/ole">
            <p:oleObj spid="_x0000_s31752" name="Visio" r:id="rId6" imgW="931469" imgH="328696" progId="Visio.Drawing.11">
              <p:embed/>
            </p:oleObj>
          </a:graphicData>
        </a:graphic>
      </p:graphicFrame>
      <p:graphicFrame>
        <p:nvGraphicFramePr>
          <p:cNvPr id="129" name="Object 26"/>
          <p:cNvGraphicFramePr>
            <a:graphicFrameLocks noChangeAspect="1"/>
          </p:cNvGraphicFramePr>
          <p:nvPr/>
        </p:nvGraphicFramePr>
        <p:xfrm>
          <a:off x="5732463" y="2119313"/>
          <a:ext cx="3016250" cy="2332037"/>
        </p:xfrm>
        <a:graphic>
          <a:graphicData uri="http://schemas.openxmlformats.org/presentationml/2006/ole">
            <p:oleObj spid="_x0000_s31753" name="Visio" r:id="rId7" imgW="3016463" imgH="2332736" progId="Visio.Drawing.11">
              <p:embed/>
            </p:oleObj>
          </a:graphicData>
        </a:graphic>
      </p:graphicFrame>
      <p:sp>
        <p:nvSpPr>
          <p:cNvPr id="130" name="Rectangle 30"/>
          <p:cNvSpPr>
            <a:spLocks noChangeArrowheads="1"/>
          </p:cNvSpPr>
          <p:nvPr/>
        </p:nvSpPr>
        <p:spPr bwMode="auto">
          <a:xfrm>
            <a:off x="5807075" y="2451100"/>
            <a:ext cx="1693863" cy="1905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31" name="Rectangle 31"/>
          <p:cNvSpPr>
            <a:spLocks noChangeArrowheads="1"/>
          </p:cNvSpPr>
          <p:nvPr/>
        </p:nvSpPr>
        <p:spPr bwMode="auto">
          <a:xfrm>
            <a:off x="7715250" y="2451100"/>
            <a:ext cx="914400" cy="1905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132" name="Group 220"/>
          <p:cNvGrpSpPr>
            <a:grpSpLocks/>
          </p:cNvGrpSpPr>
          <p:nvPr/>
        </p:nvGrpSpPr>
        <p:grpSpPr bwMode="auto">
          <a:xfrm>
            <a:off x="2160861" y="2540743"/>
            <a:ext cx="1042987" cy="2184401"/>
            <a:chOff x="1375" y="2089"/>
            <a:chExt cx="657" cy="1376"/>
          </a:xfrm>
        </p:grpSpPr>
        <p:sp>
          <p:nvSpPr>
            <p:cNvPr id="137" name="Rectangle 90"/>
            <p:cNvSpPr>
              <a:spLocks noChangeArrowheads="1"/>
            </p:cNvSpPr>
            <p:nvPr/>
          </p:nvSpPr>
          <p:spPr bwMode="auto">
            <a:xfrm>
              <a:off x="1428" y="2089"/>
              <a:ext cx="604" cy="13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4" name="Rectangle 41"/>
            <p:cNvSpPr>
              <a:spLocks noChangeArrowheads="1"/>
            </p:cNvSpPr>
            <p:nvPr/>
          </p:nvSpPr>
          <p:spPr bwMode="auto">
            <a:xfrm>
              <a:off x="1375" y="3169"/>
              <a:ext cx="620" cy="2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de-DE" sz="2000"/>
                <a:t>  *.zip</a:t>
              </a:r>
              <a:endParaRPr lang="en-GB" sz="2000"/>
            </a:p>
          </p:txBody>
        </p:sp>
        <p:graphicFrame>
          <p:nvGraphicFramePr>
            <p:cNvPr id="135" name="Object 43"/>
            <p:cNvGraphicFramePr>
              <a:graphicFrameLocks noChangeAspect="1"/>
            </p:cNvGraphicFramePr>
            <p:nvPr/>
          </p:nvGraphicFramePr>
          <p:xfrm>
            <a:off x="1655" y="2103"/>
            <a:ext cx="322" cy="395"/>
          </p:xfrm>
          <a:graphic>
            <a:graphicData uri="http://schemas.openxmlformats.org/presentationml/2006/ole">
              <p:oleObj spid="_x0000_s31754" name="Visio" r:id="rId8" imgW="319593" imgH="391770" progId="Visio.Drawing.11">
                <p:embed/>
              </p:oleObj>
            </a:graphicData>
          </a:graphic>
        </p:graphicFrame>
        <p:graphicFrame>
          <p:nvGraphicFramePr>
            <p:cNvPr id="136" name="Object 44"/>
            <p:cNvGraphicFramePr>
              <a:graphicFrameLocks noChangeAspect="1"/>
            </p:cNvGraphicFramePr>
            <p:nvPr/>
          </p:nvGraphicFramePr>
          <p:xfrm>
            <a:off x="1652" y="2679"/>
            <a:ext cx="358" cy="438"/>
          </p:xfrm>
          <a:graphic>
            <a:graphicData uri="http://schemas.openxmlformats.org/presentationml/2006/ole">
              <p:oleObj spid="_x0000_s31755" name="Visio" r:id="rId9" imgW="355681" imgH="434685" progId="Visio.Drawing.11">
                <p:embed/>
              </p:oleObj>
            </a:graphicData>
          </a:graphic>
        </p:graphicFrame>
      </p:grpSp>
      <p:grpSp>
        <p:nvGrpSpPr>
          <p:cNvPr id="182" name="Group 217"/>
          <p:cNvGrpSpPr>
            <a:grpSpLocks/>
          </p:cNvGrpSpPr>
          <p:nvPr/>
        </p:nvGrpSpPr>
        <p:grpSpPr bwMode="auto">
          <a:xfrm>
            <a:off x="3636963" y="2779713"/>
            <a:ext cx="185737" cy="1203325"/>
            <a:chOff x="2291" y="2224"/>
            <a:chExt cx="117" cy="758"/>
          </a:xfrm>
        </p:grpSpPr>
        <p:sp>
          <p:nvSpPr>
            <p:cNvPr id="183" name="AutoShape 109"/>
            <p:cNvSpPr>
              <a:spLocks noChangeArrowheads="1"/>
            </p:cNvSpPr>
            <p:nvPr/>
          </p:nvSpPr>
          <p:spPr bwMode="auto">
            <a:xfrm>
              <a:off x="2291" y="2224"/>
              <a:ext cx="116" cy="168"/>
            </a:xfrm>
            <a:prstGeom prst="rightArrow">
              <a:avLst>
                <a:gd name="adj1" fmla="val 59528"/>
                <a:gd name="adj2" fmla="val 6602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84" name="AutoShape 110"/>
            <p:cNvSpPr>
              <a:spLocks noChangeArrowheads="1"/>
            </p:cNvSpPr>
            <p:nvPr/>
          </p:nvSpPr>
          <p:spPr bwMode="auto">
            <a:xfrm>
              <a:off x="2292" y="2814"/>
              <a:ext cx="116" cy="168"/>
            </a:xfrm>
            <a:prstGeom prst="rightArrow">
              <a:avLst>
                <a:gd name="adj1" fmla="val 59528"/>
                <a:gd name="adj2" fmla="val 6602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85" name="Group 218"/>
          <p:cNvGrpSpPr>
            <a:grpSpLocks/>
          </p:cNvGrpSpPr>
          <p:nvPr/>
        </p:nvGrpSpPr>
        <p:grpSpPr bwMode="auto">
          <a:xfrm>
            <a:off x="5480050" y="2781300"/>
            <a:ext cx="185738" cy="1203325"/>
            <a:chOff x="3452" y="2225"/>
            <a:chExt cx="117" cy="758"/>
          </a:xfrm>
        </p:grpSpPr>
        <p:sp>
          <p:nvSpPr>
            <p:cNvPr id="186" name="AutoShape 111"/>
            <p:cNvSpPr>
              <a:spLocks noChangeArrowheads="1"/>
            </p:cNvSpPr>
            <p:nvPr/>
          </p:nvSpPr>
          <p:spPr bwMode="auto">
            <a:xfrm>
              <a:off x="3452" y="2225"/>
              <a:ext cx="116" cy="168"/>
            </a:xfrm>
            <a:prstGeom prst="rightArrow">
              <a:avLst>
                <a:gd name="adj1" fmla="val 59528"/>
                <a:gd name="adj2" fmla="val 6602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87" name="AutoShape 112"/>
            <p:cNvSpPr>
              <a:spLocks noChangeArrowheads="1"/>
            </p:cNvSpPr>
            <p:nvPr/>
          </p:nvSpPr>
          <p:spPr bwMode="auto">
            <a:xfrm>
              <a:off x="3453" y="2815"/>
              <a:ext cx="116" cy="168"/>
            </a:xfrm>
            <a:prstGeom prst="rightArrow">
              <a:avLst>
                <a:gd name="adj1" fmla="val 59528"/>
                <a:gd name="adj2" fmla="val 6602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88" name="Group 216"/>
          <p:cNvGrpSpPr>
            <a:grpSpLocks/>
          </p:cNvGrpSpPr>
          <p:nvPr/>
        </p:nvGrpSpPr>
        <p:grpSpPr bwMode="auto">
          <a:xfrm>
            <a:off x="2266950" y="2770188"/>
            <a:ext cx="185738" cy="1203325"/>
            <a:chOff x="1428" y="2218"/>
            <a:chExt cx="117" cy="758"/>
          </a:xfrm>
        </p:grpSpPr>
        <p:sp>
          <p:nvSpPr>
            <p:cNvPr id="189" name="AutoShape 135"/>
            <p:cNvSpPr>
              <a:spLocks noChangeArrowheads="1"/>
            </p:cNvSpPr>
            <p:nvPr/>
          </p:nvSpPr>
          <p:spPr bwMode="auto">
            <a:xfrm>
              <a:off x="1428" y="2218"/>
              <a:ext cx="116" cy="168"/>
            </a:xfrm>
            <a:prstGeom prst="rightArrow">
              <a:avLst>
                <a:gd name="adj1" fmla="val 59528"/>
                <a:gd name="adj2" fmla="val 6602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90" name="AutoShape 136"/>
            <p:cNvSpPr>
              <a:spLocks noChangeArrowheads="1"/>
            </p:cNvSpPr>
            <p:nvPr/>
          </p:nvSpPr>
          <p:spPr bwMode="auto">
            <a:xfrm>
              <a:off x="1429" y="2808"/>
              <a:ext cx="116" cy="168"/>
            </a:xfrm>
            <a:prstGeom prst="rightArrow">
              <a:avLst>
                <a:gd name="adj1" fmla="val 59528"/>
                <a:gd name="adj2" fmla="val 6602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91" name="Group 215"/>
          <p:cNvGrpSpPr>
            <a:grpSpLocks/>
          </p:cNvGrpSpPr>
          <p:nvPr/>
        </p:nvGrpSpPr>
        <p:grpSpPr bwMode="auto">
          <a:xfrm>
            <a:off x="379413" y="2168525"/>
            <a:ext cx="1744662" cy="2265363"/>
            <a:chOff x="239" y="1839"/>
            <a:chExt cx="1099" cy="1427"/>
          </a:xfrm>
        </p:grpSpPr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239" y="1839"/>
              <a:ext cx="1099" cy="14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de-DE" sz="1800" dirty="0">
                  <a:solidFill>
                    <a:schemeClr val="tx1"/>
                  </a:solidFill>
                </a:rPr>
                <a:t>TIA-Portal</a:t>
              </a:r>
              <a:endParaRPr lang="en-GB" sz="18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37"/>
            <p:cNvSpPr>
              <a:spLocks noChangeArrowheads="1"/>
            </p:cNvSpPr>
            <p:nvPr/>
          </p:nvSpPr>
          <p:spPr bwMode="auto">
            <a:xfrm>
              <a:off x="294" y="2123"/>
              <a:ext cx="998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94" name="Line 158"/>
            <p:cNvSpPr>
              <a:spLocks noChangeShapeType="1"/>
            </p:cNvSpPr>
            <p:nvPr/>
          </p:nvSpPr>
          <p:spPr bwMode="auto">
            <a:xfrm>
              <a:off x="851" y="2418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5" name="Line 159"/>
            <p:cNvSpPr>
              <a:spLocks noChangeShapeType="1"/>
            </p:cNvSpPr>
            <p:nvPr/>
          </p:nvSpPr>
          <p:spPr bwMode="auto">
            <a:xfrm>
              <a:off x="851" y="2476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6" name="Line 160"/>
            <p:cNvSpPr>
              <a:spLocks noChangeShapeType="1"/>
            </p:cNvSpPr>
            <p:nvPr/>
          </p:nvSpPr>
          <p:spPr bwMode="auto">
            <a:xfrm>
              <a:off x="850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" name="Line 161"/>
            <p:cNvSpPr>
              <a:spLocks noChangeShapeType="1"/>
            </p:cNvSpPr>
            <p:nvPr/>
          </p:nvSpPr>
          <p:spPr bwMode="auto">
            <a:xfrm>
              <a:off x="337" y="24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8" name="Line 162"/>
            <p:cNvSpPr>
              <a:spLocks noChangeShapeType="1"/>
            </p:cNvSpPr>
            <p:nvPr/>
          </p:nvSpPr>
          <p:spPr bwMode="auto">
            <a:xfrm>
              <a:off x="294" y="2476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9" name="Line 163"/>
            <p:cNvSpPr>
              <a:spLocks noChangeShapeType="1"/>
            </p:cNvSpPr>
            <p:nvPr/>
          </p:nvSpPr>
          <p:spPr bwMode="auto">
            <a:xfrm>
              <a:off x="336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0" name="Line 165"/>
            <p:cNvSpPr>
              <a:spLocks noChangeShapeType="1"/>
            </p:cNvSpPr>
            <p:nvPr/>
          </p:nvSpPr>
          <p:spPr bwMode="auto">
            <a:xfrm>
              <a:off x="337" y="2592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" name="Line 166"/>
            <p:cNvSpPr>
              <a:spLocks noChangeShapeType="1"/>
            </p:cNvSpPr>
            <p:nvPr/>
          </p:nvSpPr>
          <p:spPr bwMode="auto">
            <a:xfrm>
              <a:off x="336" y="2649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2" name="Rectangle 138"/>
            <p:cNvSpPr>
              <a:spLocks noChangeArrowheads="1"/>
            </p:cNvSpPr>
            <p:nvPr/>
          </p:nvSpPr>
          <p:spPr bwMode="auto">
            <a:xfrm>
              <a:off x="379" y="2190"/>
              <a:ext cx="479" cy="1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3" name="Rectangle 139"/>
            <p:cNvSpPr>
              <a:spLocks noChangeArrowheads="1"/>
            </p:cNvSpPr>
            <p:nvPr/>
          </p:nvSpPr>
          <p:spPr bwMode="auto">
            <a:xfrm>
              <a:off x="381" y="2392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204" name="Group 140"/>
            <p:cNvGrpSpPr>
              <a:grpSpLocks/>
            </p:cNvGrpSpPr>
            <p:nvPr/>
          </p:nvGrpSpPr>
          <p:grpSpPr bwMode="auto">
            <a:xfrm>
              <a:off x="400" y="2212"/>
              <a:ext cx="214" cy="141"/>
              <a:chOff x="1745" y="1138"/>
              <a:chExt cx="332" cy="219"/>
            </a:xfrm>
          </p:grpSpPr>
          <p:sp>
            <p:nvSpPr>
              <p:cNvPr id="231" name="Rectangle 141"/>
              <p:cNvSpPr>
                <a:spLocks noChangeArrowheads="1"/>
              </p:cNvSpPr>
              <p:nvPr/>
            </p:nvSpPr>
            <p:spPr bwMode="auto">
              <a:xfrm>
                <a:off x="1971" y="1219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2" name="Rectangle 142"/>
              <p:cNvSpPr>
                <a:spLocks noChangeArrowheads="1"/>
              </p:cNvSpPr>
              <p:nvPr/>
            </p:nvSpPr>
            <p:spPr bwMode="auto">
              <a:xfrm>
                <a:off x="1745" y="1179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3" name="Rectangle 143"/>
              <p:cNvSpPr>
                <a:spLocks noChangeArrowheads="1"/>
              </p:cNvSpPr>
              <p:nvPr/>
            </p:nvSpPr>
            <p:spPr bwMode="auto">
              <a:xfrm>
                <a:off x="1745" y="1283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4" name="Rectangle 144"/>
              <p:cNvSpPr>
                <a:spLocks noChangeArrowheads="1"/>
              </p:cNvSpPr>
              <p:nvPr/>
            </p:nvSpPr>
            <p:spPr bwMode="auto">
              <a:xfrm>
                <a:off x="1808" y="1138"/>
                <a:ext cx="208" cy="211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5" name="Rectangle 145"/>
              <p:cNvSpPr>
                <a:spLocks noChangeArrowheads="1"/>
              </p:cNvSpPr>
              <p:nvPr/>
            </p:nvSpPr>
            <p:spPr bwMode="auto">
              <a:xfrm>
                <a:off x="1888" y="1221"/>
                <a:ext cx="100" cy="86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6" name="Rectangle 146"/>
              <p:cNvSpPr>
                <a:spLocks noChangeArrowheads="1"/>
              </p:cNvSpPr>
              <p:nvPr/>
            </p:nvSpPr>
            <p:spPr bwMode="auto">
              <a:xfrm>
                <a:off x="1809" y="1330"/>
                <a:ext cx="207" cy="27"/>
              </a:xfrm>
              <a:prstGeom prst="rect">
                <a:avLst/>
              </a:prstGeom>
              <a:gradFill rotWithShape="1">
                <a:gsLst>
                  <a:gs pos="0">
                    <a:srgbClr val="0000CC"/>
                  </a:gs>
                  <a:gs pos="100000">
                    <a:srgbClr val="0000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7" name="Rectangle 147"/>
              <p:cNvSpPr>
                <a:spLocks noChangeArrowheads="1"/>
              </p:cNvSpPr>
              <p:nvPr/>
            </p:nvSpPr>
            <p:spPr bwMode="auto">
              <a:xfrm>
                <a:off x="1896" y="1229"/>
                <a:ext cx="92" cy="77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380" y="2451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6" name="Rectangle 154"/>
            <p:cNvSpPr>
              <a:spLocks noChangeArrowheads="1"/>
            </p:cNvSpPr>
            <p:nvPr/>
          </p:nvSpPr>
          <p:spPr bwMode="auto">
            <a:xfrm>
              <a:off x="380" y="2509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7" name="Rectangle 155"/>
            <p:cNvSpPr>
              <a:spLocks noChangeArrowheads="1"/>
            </p:cNvSpPr>
            <p:nvPr/>
          </p:nvSpPr>
          <p:spPr bwMode="auto">
            <a:xfrm>
              <a:off x="379" y="2568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8" name="Rectangle 156"/>
            <p:cNvSpPr>
              <a:spLocks noChangeArrowheads="1"/>
            </p:cNvSpPr>
            <p:nvPr/>
          </p:nvSpPr>
          <p:spPr bwMode="auto">
            <a:xfrm>
              <a:off x="379" y="2626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9" name="Line 167"/>
            <p:cNvSpPr>
              <a:spLocks noChangeShapeType="1"/>
            </p:cNvSpPr>
            <p:nvPr/>
          </p:nvSpPr>
          <p:spPr bwMode="auto">
            <a:xfrm flipV="1">
              <a:off x="1183" y="3004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0" name="Line 168"/>
            <p:cNvSpPr>
              <a:spLocks noChangeShapeType="1"/>
            </p:cNvSpPr>
            <p:nvPr/>
          </p:nvSpPr>
          <p:spPr bwMode="auto">
            <a:xfrm>
              <a:off x="1183" y="3061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1" name="Line 170"/>
            <p:cNvSpPr>
              <a:spLocks noChangeShapeType="1"/>
            </p:cNvSpPr>
            <p:nvPr/>
          </p:nvSpPr>
          <p:spPr bwMode="auto">
            <a:xfrm>
              <a:off x="669" y="300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2" name="Line 171"/>
            <p:cNvSpPr>
              <a:spLocks noChangeShapeType="1"/>
            </p:cNvSpPr>
            <p:nvPr/>
          </p:nvSpPr>
          <p:spPr bwMode="auto">
            <a:xfrm>
              <a:off x="337" y="3061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3" name="Line 172"/>
            <p:cNvSpPr>
              <a:spLocks noChangeShapeType="1"/>
            </p:cNvSpPr>
            <p:nvPr/>
          </p:nvSpPr>
          <p:spPr bwMode="auto">
            <a:xfrm>
              <a:off x="668" y="31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4" name="Rectangle 175"/>
            <p:cNvSpPr>
              <a:spLocks noChangeArrowheads="1"/>
            </p:cNvSpPr>
            <p:nvPr/>
          </p:nvSpPr>
          <p:spPr bwMode="auto">
            <a:xfrm>
              <a:off x="711" y="2775"/>
              <a:ext cx="479" cy="1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5" name="Rectangle 176"/>
            <p:cNvSpPr>
              <a:spLocks noChangeArrowheads="1"/>
            </p:cNvSpPr>
            <p:nvPr/>
          </p:nvSpPr>
          <p:spPr bwMode="auto">
            <a:xfrm>
              <a:off x="713" y="2977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6" name="Rectangle 185"/>
            <p:cNvSpPr>
              <a:spLocks noChangeArrowheads="1"/>
            </p:cNvSpPr>
            <p:nvPr/>
          </p:nvSpPr>
          <p:spPr bwMode="auto">
            <a:xfrm>
              <a:off x="712" y="3036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7" name="Rectangle 186"/>
            <p:cNvSpPr>
              <a:spLocks noChangeArrowheads="1"/>
            </p:cNvSpPr>
            <p:nvPr/>
          </p:nvSpPr>
          <p:spPr bwMode="auto">
            <a:xfrm>
              <a:off x="712" y="3094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218" name="Group 190"/>
            <p:cNvGrpSpPr>
              <a:grpSpLocks/>
            </p:cNvGrpSpPr>
            <p:nvPr/>
          </p:nvGrpSpPr>
          <p:grpSpPr bwMode="auto">
            <a:xfrm>
              <a:off x="728" y="2803"/>
              <a:ext cx="212" cy="140"/>
              <a:chOff x="1745" y="1381"/>
              <a:chExt cx="332" cy="219"/>
            </a:xfrm>
          </p:grpSpPr>
          <p:sp>
            <p:nvSpPr>
              <p:cNvPr id="224" name="Rectangle 191"/>
              <p:cNvSpPr>
                <a:spLocks noChangeArrowheads="1"/>
              </p:cNvSpPr>
              <p:nvPr/>
            </p:nvSpPr>
            <p:spPr bwMode="auto">
              <a:xfrm>
                <a:off x="1971" y="1462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5" name="Rectangle 192"/>
              <p:cNvSpPr>
                <a:spLocks noChangeArrowheads="1"/>
              </p:cNvSpPr>
              <p:nvPr/>
            </p:nvSpPr>
            <p:spPr bwMode="auto">
              <a:xfrm>
                <a:off x="1745" y="1422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6" name="Rectangle 193"/>
              <p:cNvSpPr>
                <a:spLocks noChangeArrowheads="1"/>
              </p:cNvSpPr>
              <p:nvPr/>
            </p:nvSpPr>
            <p:spPr bwMode="auto">
              <a:xfrm>
                <a:off x="1745" y="1526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7" name="Rectangle 194"/>
              <p:cNvSpPr>
                <a:spLocks noChangeArrowheads="1"/>
              </p:cNvSpPr>
              <p:nvPr/>
            </p:nvSpPr>
            <p:spPr bwMode="auto">
              <a:xfrm>
                <a:off x="1808" y="1381"/>
                <a:ext cx="208" cy="211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8" name="Rectangle 195"/>
              <p:cNvSpPr>
                <a:spLocks noChangeArrowheads="1"/>
              </p:cNvSpPr>
              <p:nvPr/>
            </p:nvSpPr>
            <p:spPr bwMode="auto">
              <a:xfrm>
                <a:off x="1888" y="1464"/>
                <a:ext cx="100" cy="86"/>
              </a:xfrm>
              <a:prstGeom prst="rect">
                <a:avLst/>
              </a:prstGeom>
              <a:gradFill rotWithShape="1">
                <a:gsLst>
                  <a:gs pos="0">
                    <a:srgbClr val="00FF00"/>
                  </a:gs>
                  <a:gs pos="100000">
                    <a:srgbClr val="00FF00">
                      <a:gamma/>
                      <a:shade val="4627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9" name="Rectangle 196"/>
              <p:cNvSpPr>
                <a:spLocks noChangeArrowheads="1"/>
              </p:cNvSpPr>
              <p:nvPr/>
            </p:nvSpPr>
            <p:spPr bwMode="auto">
              <a:xfrm>
                <a:off x="1809" y="1573"/>
                <a:ext cx="207" cy="27"/>
              </a:xfrm>
              <a:prstGeom prst="rect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0" name="Rectangle 197"/>
              <p:cNvSpPr>
                <a:spLocks noChangeArrowheads="1"/>
              </p:cNvSpPr>
              <p:nvPr/>
            </p:nvSpPr>
            <p:spPr bwMode="auto">
              <a:xfrm>
                <a:off x="1896" y="1472"/>
                <a:ext cx="92" cy="77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19" name="Line 209"/>
            <p:cNvSpPr>
              <a:spLocks noChangeShapeType="1"/>
            </p:cNvSpPr>
            <p:nvPr/>
          </p:nvSpPr>
          <p:spPr bwMode="auto">
            <a:xfrm>
              <a:off x="904" y="2535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0" name="Line 210"/>
            <p:cNvSpPr>
              <a:spLocks noChangeShapeType="1"/>
            </p:cNvSpPr>
            <p:nvPr/>
          </p:nvSpPr>
          <p:spPr bwMode="auto">
            <a:xfrm>
              <a:off x="668" y="274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1" name="Line 211"/>
            <p:cNvSpPr>
              <a:spLocks noChangeShapeType="1"/>
            </p:cNvSpPr>
            <p:nvPr/>
          </p:nvSpPr>
          <p:spPr bwMode="auto">
            <a:xfrm flipH="1">
              <a:off x="669" y="2737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2" name="Line 212"/>
            <p:cNvSpPr>
              <a:spLocks noChangeShapeType="1"/>
            </p:cNvSpPr>
            <p:nvPr/>
          </p:nvSpPr>
          <p:spPr bwMode="auto">
            <a:xfrm flipH="1">
              <a:off x="334" y="2650"/>
              <a:ext cx="2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3" name="Line 214"/>
            <p:cNvSpPr>
              <a:spLocks noChangeShapeType="1"/>
            </p:cNvSpPr>
            <p:nvPr/>
          </p:nvSpPr>
          <p:spPr bwMode="auto">
            <a:xfrm>
              <a:off x="295" y="2786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6" name="Titel 2"/>
          <p:cNvSpPr txBox="1">
            <a:spLocks/>
          </p:cNvSpPr>
          <p:nvPr/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</a:pPr>
            <a:r>
              <a:rPr lang="de-CH" sz="2000" b="1" kern="0" dirty="0" smtClean="0">
                <a:solidFill>
                  <a:schemeClr val="tx2"/>
                </a:solidFill>
                <a:ea typeface="+mj-ea"/>
                <a:cs typeface="Arial" pitchFamily="34" charset="0"/>
              </a:rPr>
              <a:t>Ausgangslage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7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6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7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6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Projektauftrag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12776"/>
            <a:ext cx="7488635" cy="4752975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sz="2000" dirty="0" smtClean="0"/>
              <a:t>Erkennen der algebraischen Schleifen in CFC-Pläne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Übergabe der Informationen an IMSES in einem geeignetem </a:t>
            </a:r>
            <a:r>
              <a:rPr lang="de-CH" sz="2000" dirty="0" smtClean="0"/>
              <a:t>Format</a:t>
            </a:r>
            <a:endParaRPr lang="de-CH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Einfügen der </a:t>
            </a:r>
            <a:r>
              <a:rPr lang="de-CH" sz="2000" dirty="0" smtClean="0"/>
              <a:t>Speicherblöcke</a:t>
            </a:r>
            <a:endParaRPr lang="de-CH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GUI von IMSES </a:t>
            </a:r>
            <a:r>
              <a:rPr lang="de-CH" sz="2000" dirty="0" smtClean="0"/>
              <a:t>erweitern</a:t>
            </a:r>
            <a:endParaRPr lang="de-CH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Dokumentation gemäss Vorgaben von </a:t>
            </a:r>
            <a:r>
              <a:rPr lang="de-CH" sz="2000" b="1" dirty="0" err="1" smtClean="0"/>
              <a:t>pkorg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7416627" cy="4752975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sz="2000" dirty="0" smtClean="0"/>
              <a:t>Entwicklungsumgebung Bereitgestellt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Beste </a:t>
            </a:r>
            <a:r>
              <a:rPr lang="de-CH" sz="2000" dirty="0" smtClean="0"/>
              <a:t>Lösung wurde Evaluiert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Kenntnisse </a:t>
            </a:r>
            <a:r>
              <a:rPr lang="de-CH" sz="2000" dirty="0" smtClean="0"/>
              <a:t>in </a:t>
            </a:r>
            <a:r>
              <a:rPr lang="de-CH" sz="2000" dirty="0" smtClean="0"/>
              <a:t>der Programmiersprache </a:t>
            </a:r>
            <a:r>
              <a:rPr lang="de-CH" sz="2000" dirty="0" err="1" smtClean="0"/>
              <a:t>Matlab</a:t>
            </a:r>
            <a:r>
              <a:rPr lang="de-CH" sz="2000" dirty="0" smtClean="0"/>
              <a:t> </a:t>
            </a:r>
            <a:r>
              <a:rPr lang="de-CH" sz="2000" dirty="0" smtClean="0"/>
              <a:t>vertiefen</a:t>
            </a:r>
            <a:endParaRPr lang="de-CH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r>
              <a:rPr lang="de-CH" dirty="0" smtClean="0"/>
              <a:t>: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4968355" cy="47529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CH" sz="2000" dirty="0" smtClean="0"/>
              <a:t>Drei Möglichkeiten: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de-CH" sz="2000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Per Debugger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b="1" dirty="0" smtClean="0"/>
              <a:t> </a:t>
            </a:r>
            <a:r>
              <a:rPr lang="de-CH" sz="2000" dirty="0" smtClean="0"/>
              <a:t>Per Schleife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Aufgearbeiteter </a:t>
            </a:r>
            <a:r>
              <a:rPr lang="de-CH" sz="2000" dirty="0" smtClean="0"/>
              <a:t>Daten per Schleife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Debugger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7920683" cy="4752975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</a:t>
            </a:r>
            <a:r>
              <a:rPr lang="de-CH" sz="2000" dirty="0" smtClean="0"/>
              <a:t> Fehlermeldung vom </a:t>
            </a:r>
            <a:r>
              <a:rPr lang="de-CH" sz="2000" dirty="0" err="1" smtClean="0"/>
              <a:t>Simulink</a:t>
            </a:r>
            <a:r>
              <a:rPr lang="de-CH" sz="2000" dirty="0" smtClean="0"/>
              <a:t> Debugger  verarbeiten.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b="1" dirty="0" smtClean="0"/>
              <a:t>  </a:t>
            </a:r>
            <a:r>
              <a:rPr lang="de-CH" sz="2000" dirty="0" smtClean="0"/>
              <a:t>Es werden alle betroffenen Funktionsblöcke angezeigt.</a:t>
            </a:r>
            <a:endParaRPr lang="de-CH" sz="2000" b="1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4|0.2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|0.2|0|0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3|0|0.2|0|0.2|0|0.2|0.1|0.3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blank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1411</Words>
  <Application>Microsoft Office PowerPoint</Application>
  <PresentationFormat>Bildschirmpräsentation (4:3)</PresentationFormat>
  <Paragraphs>909</Paragraphs>
  <Slides>18</Slides>
  <Notes>18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blank</vt:lpstr>
      <vt:lpstr>Visio</vt:lpstr>
      <vt:lpstr>Erweiterung Import von Desigo TRA Funktionsplänen nach Simulink</vt:lpstr>
      <vt:lpstr>Inhalt</vt:lpstr>
      <vt:lpstr>Ausgangslage</vt:lpstr>
      <vt:lpstr>Ausgangslage</vt:lpstr>
      <vt:lpstr> </vt:lpstr>
      <vt:lpstr>Projektauftrag</vt:lpstr>
      <vt:lpstr>Vorarbeiten</vt:lpstr>
      <vt:lpstr>Evaluation: </vt:lpstr>
      <vt:lpstr>Debugger</vt:lpstr>
      <vt:lpstr>Per Schleife:</vt:lpstr>
      <vt:lpstr> Aufgearbeiteter Daten per Schleife:</vt:lpstr>
      <vt:lpstr>Use-Cases</vt:lpstr>
      <vt:lpstr>Implementation</vt:lpstr>
      <vt:lpstr> Test Ergebnisse  </vt:lpstr>
      <vt:lpstr>Noch zu realisieren </vt:lpstr>
      <vt:lpstr>Ups and Downs</vt:lpstr>
      <vt:lpstr>Schlusswort</vt:lpstr>
      <vt:lpstr>Vielen Dank für Ihre Aufmerksamkeit</vt:lpstr>
    </vt:vector>
  </TitlesOfParts>
  <Company>Siemens Schweiz AG, Building Technologies Division</Company>
  <LinksUpToDate>false</LinksUpToDate>
  <SharedDoc>false</SharedDoc>
  <HyperlinkBase>www.siemens.com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Import von Desigo TRA Funktionsplänen nach Simulink</dc:title>
  <dc:subject>IPA, Individuelle Projekt Arbeit</dc:subject>
  <dc:creator>Maximilian von Gellhorn</dc:creator>
  <cp:keywords/>
  <dc:description/>
  <cp:lastModifiedBy>von Gellhorn, Maximilian</cp:lastModifiedBy>
  <cp:revision>116</cp:revision>
  <cp:lastPrinted>2012-10-29T09:59:01Z</cp:lastPrinted>
  <dcterms:created xsi:type="dcterms:W3CDTF">2013-04-26T07:17:39Z</dcterms:created>
  <dcterms:modified xsi:type="dcterms:W3CDTF">2013-04-29T14:26:17Z</dcterms:modified>
  <cp:category>ProjectRecord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>IPA Maximilian von Gellhorn</vt:lpwstr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DE</vt:lpwstr>
  </property>
  <property fmtid="{D5CDD505-2E9C-101B-9397-08002B2CF9AE}" pid="14" name="wbProofing">
    <vt:lpwstr>0</vt:lpwstr>
  </property>
  <property fmtid="{D5CDD505-2E9C-101B-9397-08002B2CF9AE}" pid="15" name="wbRevision">
    <vt:lpwstr>2</vt:lpwstr>
  </property>
  <property fmtid="{D5CDD505-2E9C-101B-9397-08002B2CF9AE}" pid="16" name="wbRevisionDate">
    <vt:lpwstr>29-Apr-2013</vt:lpwstr>
  </property>
  <property fmtid="{D5CDD505-2E9C-101B-9397-08002B2CF9AE}" pid="17" name="wbEffectiveDate">
    <vt:lpwstr>29-Apr-2013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Freigegeben - ohne Unterschrift gültig</vt:lpwstr>
  </property>
  <property fmtid="{D5CDD505-2E9C-101B-9397-08002B2CF9AE}" pid="21" name="wbAuthor">
    <vt:lpwstr>Maximilian von Gellhorn</vt:lpwstr>
  </property>
  <property fmtid="{D5CDD505-2E9C-101B-9397-08002B2CF9AE}" pid="22" name="wbCoAuthor">
    <vt:lpwstr/>
  </property>
  <property fmtid="{D5CDD505-2E9C-101B-9397-08002B2CF9AE}" pid="23" name="wbResponsible">
    <vt:lpwstr>maximilian.von_gellhorn@siemens.com</vt:lpwstr>
  </property>
  <property fmtid="{D5CDD505-2E9C-101B-9397-08002B2CF9AE}" pid="24" name="wbCompany">
    <vt:lpwstr>Siemens Schweiz AG, Building Technologies Division</vt:lpwstr>
  </property>
  <property fmtid="{D5CDD505-2E9C-101B-9397-08002B2CF9AE}" pid="25" name="wbOrgUnit">
    <vt:lpwstr>Control Products and Systems</vt:lpwstr>
  </property>
  <property fmtid="{D5CDD505-2E9C-101B-9397-08002B2CF9AE}" pid="26" name="wbCopyright">
    <vt:lpwstr>Siemens Schweiz AG</vt:lpwstr>
  </property>
  <property fmtid="{D5CDD505-2E9C-101B-9397-08002B2CF9AE}" pid="27" name="wbClassID">
    <vt:lpwstr>Internal</vt:lpwstr>
  </property>
  <property fmtid="{D5CDD505-2E9C-101B-9397-08002B2CF9AE}" pid="28" name="wbClass">
    <vt:lpwstr>Intern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pptStandard;20;2013-01-31;dh3531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>Maximilian von Gellhorn</vt:lpwstr>
  </property>
  <property fmtid="{D5CDD505-2E9C-101B-9397-08002B2CF9AE}" pid="59" name="Owner">
    <vt:lpwstr>maximilian.von_gellhorn@siemens.com</vt:lpwstr>
  </property>
  <property fmtid="{D5CDD505-2E9C-101B-9397-08002B2CF9AE}" pid="60" name="Status">
    <vt:lpwstr>Valid</vt:lpwstr>
  </property>
  <property fmtid="{D5CDD505-2E9C-101B-9397-08002B2CF9AE}" pid="61" name="wbDotRevision">
    <vt:lpwstr>15020</vt:lpwstr>
  </property>
  <property fmtid="{D5CDD505-2E9C-101B-9397-08002B2CF9AE}" pid="62" name="wbDocUpdate">
    <vt:lpwstr>1</vt:lpwstr>
  </property>
  <property fmtid="{D5CDD505-2E9C-101B-9397-08002B2CF9AE}" pid="63" name="wbLayout">
    <vt:lpwstr>siemens 2013.wb1</vt:lpwstr>
  </property>
</Properties>
</file>